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2" r:id="rId4"/>
    <p:sldId id="290" r:id="rId5"/>
    <p:sldId id="288" r:id="rId6"/>
    <p:sldId id="260" r:id="rId7"/>
    <p:sldId id="271" r:id="rId8"/>
    <p:sldId id="259" r:id="rId9"/>
    <p:sldId id="265" r:id="rId10"/>
    <p:sldId id="273" r:id="rId11"/>
    <p:sldId id="267" r:id="rId12"/>
    <p:sldId id="274" r:id="rId13"/>
    <p:sldId id="266" r:id="rId14"/>
    <p:sldId id="275" r:id="rId15"/>
    <p:sldId id="262" r:id="rId16"/>
    <p:sldId id="276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0F5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6" autoAdjust="0"/>
    <p:restoredTop sz="97242" autoAdjust="0"/>
  </p:normalViewPr>
  <p:slideViewPr>
    <p:cSldViewPr snapToGrid="0">
      <p:cViewPr varScale="1">
        <p:scale>
          <a:sx n="73" d="100"/>
          <a:sy n="73" d="100"/>
        </p:scale>
        <p:origin x="60" y="396"/>
      </p:cViewPr>
      <p:guideLst/>
    </p:cSldViewPr>
  </p:slideViewPr>
  <p:outlineViewPr>
    <p:cViewPr>
      <p:scale>
        <a:sx n="33" d="100"/>
        <a:sy n="33" d="100"/>
      </p:scale>
      <p:origin x="0" y="-111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si Lintunen" userId="a7f2272c-83e8-439c-842e-7499361b3efa" providerId="ADAL" clId="{5889A95C-DB35-4D15-A0CC-1C413282E3FE}"/>
    <pc:docChg chg="modSld sldOrd">
      <pc:chgData name="Jussi Lintunen" userId="a7f2272c-83e8-439c-842e-7499361b3efa" providerId="ADAL" clId="{5889A95C-DB35-4D15-A0CC-1C413282E3FE}" dt="2022-09-28T11:54:56.212" v="1"/>
      <pc:docMkLst>
        <pc:docMk/>
      </pc:docMkLst>
      <pc:sldChg chg="ord">
        <pc:chgData name="Jussi Lintunen" userId="a7f2272c-83e8-439c-842e-7499361b3efa" providerId="ADAL" clId="{5889A95C-DB35-4D15-A0CC-1C413282E3FE}" dt="2022-09-28T11:54:56.212" v="1"/>
        <pc:sldMkLst>
          <pc:docMk/>
          <pc:sldMk cId="1644000677" sldId="28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intranet\suhdanne\suhdanne\kuvarap\aineisto\vienti-15\xpap2015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4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i-FI" sz="1200" dirty="0" err="1"/>
              <a:t>Exports</a:t>
            </a:r>
            <a:r>
              <a:rPr lang="fi-FI" sz="1200" dirty="0"/>
              <a:t> of </a:t>
            </a:r>
            <a:r>
              <a:rPr lang="fi-FI" sz="1200" dirty="0" err="1"/>
              <a:t>paper</a:t>
            </a:r>
            <a:r>
              <a:rPr lang="fi-FI" sz="1200" dirty="0"/>
              <a:t>, </a:t>
            </a:r>
            <a:r>
              <a:rPr lang="fi-FI" sz="1200" dirty="0" err="1"/>
              <a:t>pulp</a:t>
            </a:r>
            <a:r>
              <a:rPr lang="fi-FI" sz="1200" dirty="0"/>
              <a:t>, </a:t>
            </a:r>
            <a:r>
              <a:rPr lang="fi-FI" sz="1200" dirty="0" err="1"/>
              <a:t>paper</a:t>
            </a:r>
            <a:r>
              <a:rPr lang="fi-FI" sz="1200" dirty="0"/>
              <a:t> and </a:t>
            </a:r>
            <a:r>
              <a:rPr lang="fi-FI" sz="1200" dirty="0" err="1"/>
              <a:t>paperboard</a:t>
            </a:r>
            <a:r>
              <a:rPr lang="fi-FI" sz="1200" dirty="0"/>
              <a:t> products to </a:t>
            </a:r>
            <a:r>
              <a:rPr lang="fi-FI" sz="1200" b="1" dirty="0" err="1"/>
              <a:t>Russia</a:t>
            </a:r>
            <a:r>
              <a:rPr lang="fi-FI" sz="1200" dirty="0"/>
              <a:t>, </a:t>
            </a:r>
            <a:r>
              <a:rPr lang="fi-FI" sz="1200" dirty="0" err="1"/>
              <a:t>seasonally</a:t>
            </a:r>
            <a:r>
              <a:rPr lang="fi-FI" sz="1200" dirty="0"/>
              <a:t> </a:t>
            </a:r>
            <a:r>
              <a:rPr lang="fi-FI" sz="1200" dirty="0" err="1"/>
              <a:t>adjusted</a:t>
            </a:r>
            <a:r>
              <a:rPr lang="fi-FI" sz="1200" dirty="0"/>
              <a:t> (CPA17)</a:t>
            </a:r>
          </a:p>
        </c:rich>
      </c:tx>
      <c:layout>
        <c:manualLayout>
          <c:xMode val="edge"/>
          <c:yMode val="edge"/>
          <c:x val="0.17926518596597688"/>
          <c:y val="0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717896865520728"/>
          <c:y val="0.1339871419065658"/>
          <c:w val="0.87866531850353891"/>
          <c:h val="0.74509922816334151"/>
        </c:manualLayout>
      </c:layout>
      <c:lineChart>
        <c:grouping val="standard"/>
        <c:varyColors val="0"/>
        <c:ser>
          <c:idx val="0"/>
          <c:order val="0"/>
          <c:tx>
            <c:v>Exports to Russia, seasonally adjusted volume</c:v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strRef>
              <c:f>'Venäjä Paperiteollisuus'!$A$6:$A$101</c:f>
              <c:strCache>
                <c:ptCount val="96"/>
                <c:pt idx="0">
                  <c:v>2015/1</c:v>
                </c:pt>
                <c:pt idx="1">
                  <c:v>2015/2</c:v>
                </c:pt>
                <c:pt idx="2">
                  <c:v>2015/3</c:v>
                </c:pt>
                <c:pt idx="3">
                  <c:v>2015/4</c:v>
                </c:pt>
                <c:pt idx="4">
                  <c:v>2015/5</c:v>
                </c:pt>
                <c:pt idx="5">
                  <c:v>2015/6</c:v>
                </c:pt>
                <c:pt idx="6">
                  <c:v>2015/7</c:v>
                </c:pt>
                <c:pt idx="7">
                  <c:v>2015/8</c:v>
                </c:pt>
                <c:pt idx="8">
                  <c:v>2015/9</c:v>
                </c:pt>
                <c:pt idx="9">
                  <c:v>2015/10</c:v>
                </c:pt>
                <c:pt idx="10">
                  <c:v>2015/11</c:v>
                </c:pt>
                <c:pt idx="11">
                  <c:v>2015/12</c:v>
                </c:pt>
                <c:pt idx="12">
                  <c:v>2016/1</c:v>
                </c:pt>
                <c:pt idx="13">
                  <c:v>2016/2</c:v>
                </c:pt>
                <c:pt idx="14">
                  <c:v>2016/3</c:v>
                </c:pt>
                <c:pt idx="15">
                  <c:v>2016/4</c:v>
                </c:pt>
                <c:pt idx="16">
                  <c:v>2016/5</c:v>
                </c:pt>
                <c:pt idx="17">
                  <c:v>2016/6</c:v>
                </c:pt>
                <c:pt idx="18">
                  <c:v>2016/7</c:v>
                </c:pt>
                <c:pt idx="19">
                  <c:v>2016/8</c:v>
                </c:pt>
                <c:pt idx="20">
                  <c:v>2016/9</c:v>
                </c:pt>
                <c:pt idx="21">
                  <c:v>2016/10</c:v>
                </c:pt>
                <c:pt idx="22">
                  <c:v>2016/11</c:v>
                </c:pt>
                <c:pt idx="23">
                  <c:v>2016/12</c:v>
                </c:pt>
                <c:pt idx="24">
                  <c:v>2017/1</c:v>
                </c:pt>
                <c:pt idx="25">
                  <c:v>2017/2</c:v>
                </c:pt>
                <c:pt idx="26">
                  <c:v>2017/3</c:v>
                </c:pt>
                <c:pt idx="27">
                  <c:v>2017/4</c:v>
                </c:pt>
                <c:pt idx="28">
                  <c:v>2017/5</c:v>
                </c:pt>
                <c:pt idx="29">
                  <c:v>2017/6</c:v>
                </c:pt>
                <c:pt idx="30">
                  <c:v>2017/7</c:v>
                </c:pt>
                <c:pt idx="31">
                  <c:v>2017/8</c:v>
                </c:pt>
                <c:pt idx="32">
                  <c:v>2017/9</c:v>
                </c:pt>
                <c:pt idx="33">
                  <c:v>2017/10</c:v>
                </c:pt>
                <c:pt idx="34">
                  <c:v>2017/11</c:v>
                </c:pt>
                <c:pt idx="35">
                  <c:v>2017/12</c:v>
                </c:pt>
                <c:pt idx="36">
                  <c:v>2018/1</c:v>
                </c:pt>
                <c:pt idx="37">
                  <c:v>2018/2</c:v>
                </c:pt>
                <c:pt idx="38">
                  <c:v>2018/3</c:v>
                </c:pt>
                <c:pt idx="39">
                  <c:v>2018/4</c:v>
                </c:pt>
                <c:pt idx="40">
                  <c:v>2018/5</c:v>
                </c:pt>
                <c:pt idx="41">
                  <c:v>2018/6</c:v>
                </c:pt>
                <c:pt idx="42">
                  <c:v>2018/7</c:v>
                </c:pt>
                <c:pt idx="43">
                  <c:v>2018/8</c:v>
                </c:pt>
                <c:pt idx="44">
                  <c:v>2018/9</c:v>
                </c:pt>
                <c:pt idx="45">
                  <c:v>2018/10</c:v>
                </c:pt>
                <c:pt idx="46">
                  <c:v>2018/11</c:v>
                </c:pt>
                <c:pt idx="47">
                  <c:v>2018/12</c:v>
                </c:pt>
                <c:pt idx="48">
                  <c:v>2019/1</c:v>
                </c:pt>
                <c:pt idx="49">
                  <c:v>2019/2</c:v>
                </c:pt>
                <c:pt idx="50">
                  <c:v>2019/3</c:v>
                </c:pt>
                <c:pt idx="51">
                  <c:v>2019/4</c:v>
                </c:pt>
                <c:pt idx="52">
                  <c:v>2019/5</c:v>
                </c:pt>
                <c:pt idx="53">
                  <c:v>2019/6</c:v>
                </c:pt>
                <c:pt idx="54">
                  <c:v>2019/7</c:v>
                </c:pt>
                <c:pt idx="55">
                  <c:v>2019/8</c:v>
                </c:pt>
                <c:pt idx="56">
                  <c:v>2019/9</c:v>
                </c:pt>
                <c:pt idx="57">
                  <c:v>2019/10</c:v>
                </c:pt>
                <c:pt idx="58">
                  <c:v>2019/11</c:v>
                </c:pt>
                <c:pt idx="59">
                  <c:v>2019/12</c:v>
                </c:pt>
                <c:pt idx="60">
                  <c:v>2020/1</c:v>
                </c:pt>
                <c:pt idx="61">
                  <c:v>2020/2</c:v>
                </c:pt>
                <c:pt idx="62">
                  <c:v>2020/3</c:v>
                </c:pt>
                <c:pt idx="63">
                  <c:v>2020/4</c:v>
                </c:pt>
                <c:pt idx="64">
                  <c:v>2020/5</c:v>
                </c:pt>
                <c:pt idx="65">
                  <c:v>2020/6</c:v>
                </c:pt>
                <c:pt idx="66">
                  <c:v>2020/7</c:v>
                </c:pt>
                <c:pt idx="67">
                  <c:v>2020/8</c:v>
                </c:pt>
                <c:pt idx="68">
                  <c:v>2020/9</c:v>
                </c:pt>
                <c:pt idx="69">
                  <c:v>2020/10</c:v>
                </c:pt>
                <c:pt idx="70">
                  <c:v>2020/11</c:v>
                </c:pt>
                <c:pt idx="71">
                  <c:v>2020/12</c:v>
                </c:pt>
                <c:pt idx="72">
                  <c:v>2021/1</c:v>
                </c:pt>
                <c:pt idx="73">
                  <c:v>2021/2</c:v>
                </c:pt>
                <c:pt idx="74">
                  <c:v>2021/3</c:v>
                </c:pt>
                <c:pt idx="75">
                  <c:v>2021/4</c:v>
                </c:pt>
                <c:pt idx="76">
                  <c:v>2021/5</c:v>
                </c:pt>
                <c:pt idx="77">
                  <c:v>2021/6</c:v>
                </c:pt>
                <c:pt idx="78">
                  <c:v>2021/7</c:v>
                </c:pt>
                <c:pt idx="79">
                  <c:v>2021/8</c:v>
                </c:pt>
                <c:pt idx="80">
                  <c:v>2021/9</c:v>
                </c:pt>
                <c:pt idx="81">
                  <c:v>2021/10</c:v>
                </c:pt>
                <c:pt idx="82">
                  <c:v>2021/11</c:v>
                </c:pt>
                <c:pt idx="83">
                  <c:v>2021/12</c:v>
                </c:pt>
                <c:pt idx="84">
                  <c:v>2022/1</c:v>
                </c:pt>
                <c:pt idx="85">
                  <c:v>2022/2</c:v>
                </c:pt>
                <c:pt idx="86">
                  <c:v>2022/3</c:v>
                </c:pt>
                <c:pt idx="87">
                  <c:v>2022/4</c:v>
                </c:pt>
                <c:pt idx="88">
                  <c:v>2022/5</c:v>
                </c:pt>
                <c:pt idx="89">
                  <c:v>2022/6</c:v>
                </c:pt>
                <c:pt idx="90">
                  <c:v>2022/7</c:v>
                </c:pt>
                <c:pt idx="91">
                  <c:v>2022/8</c:v>
                </c:pt>
                <c:pt idx="92">
                  <c:v>2022/9</c:v>
                </c:pt>
                <c:pt idx="93">
                  <c:v>2022/10</c:v>
                </c:pt>
                <c:pt idx="94">
                  <c:v>2022/11</c:v>
                </c:pt>
                <c:pt idx="95">
                  <c:v>2022/12</c:v>
                </c:pt>
              </c:strCache>
            </c:strRef>
          </c:cat>
          <c:val>
            <c:numRef>
              <c:f>'Venäjä Paperiteollisuus'!$AA$6:$AA$101</c:f>
              <c:numCache>
                <c:formatCode>General</c:formatCode>
                <c:ptCount val="96"/>
                <c:pt idx="0">
                  <c:v>31.537115077472301</c:v>
                </c:pt>
                <c:pt idx="1">
                  <c:v>28.744122502190699</c:v>
                </c:pt>
                <c:pt idx="2">
                  <c:v>33.691772964333403</c:v>
                </c:pt>
                <c:pt idx="3">
                  <c:v>35.3709201927606</c:v>
                </c:pt>
                <c:pt idx="4">
                  <c:v>35.350277306614899</c:v>
                </c:pt>
                <c:pt idx="5">
                  <c:v>37.112005304525297</c:v>
                </c:pt>
                <c:pt idx="6">
                  <c:v>36.798740174880599</c:v>
                </c:pt>
                <c:pt idx="7">
                  <c:v>32.287463482580399</c:v>
                </c:pt>
                <c:pt idx="8">
                  <c:v>33.852227909013799</c:v>
                </c:pt>
                <c:pt idx="9">
                  <c:v>31.941353663977502</c:v>
                </c:pt>
                <c:pt idx="10">
                  <c:v>32.093022438358503</c:v>
                </c:pt>
                <c:pt idx="11">
                  <c:v>33.741046554576798</c:v>
                </c:pt>
                <c:pt idx="12">
                  <c:v>29.932384293024601</c:v>
                </c:pt>
                <c:pt idx="13">
                  <c:v>32.443697476007202</c:v>
                </c:pt>
                <c:pt idx="14">
                  <c:v>30.205453196175501</c:v>
                </c:pt>
                <c:pt idx="15">
                  <c:v>30.910416619243499</c:v>
                </c:pt>
                <c:pt idx="16">
                  <c:v>32.424018628553597</c:v>
                </c:pt>
                <c:pt idx="17">
                  <c:v>32.447144249961497</c:v>
                </c:pt>
                <c:pt idx="18">
                  <c:v>32.575323975828802</c:v>
                </c:pt>
                <c:pt idx="19">
                  <c:v>36.532896183583297</c:v>
                </c:pt>
                <c:pt idx="20">
                  <c:v>37.653553702481503</c:v>
                </c:pt>
                <c:pt idx="21">
                  <c:v>36.291675456845603</c:v>
                </c:pt>
                <c:pt idx="22">
                  <c:v>36.290515094025103</c:v>
                </c:pt>
                <c:pt idx="23">
                  <c:v>34.769766199875001</c:v>
                </c:pt>
                <c:pt idx="24">
                  <c:v>35.910781135631403</c:v>
                </c:pt>
                <c:pt idx="25">
                  <c:v>35.128044715698401</c:v>
                </c:pt>
                <c:pt idx="26">
                  <c:v>35.5654224447443</c:v>
                </c:pt>
                <c:pt idx="27">
                  <c:v>34.731525361175798</c:v>
                </c:pt>
                <c:pt idx="28">
                  <c:v>36.286223515407798</c:v>
                </c:pt>
                <c:pt idx="29">
                  <c:v>37.029683890796797</c:v>
                </c:pt>
                <c:pt idx="30">
                  <c:v>32.912241677908</c:v>
                </c:pt>
                <c:pt idx="31">
                  <c:v>33.495599823877598</c:v>
                </c:pt>
                <c:pt idx="32">
                  <c:v>29.6322782876403</c:v>
                </c:pt>
                <c:pt idx="33">
                  <c:v>31.559711184285302</c:v>
                </c:pt>
                <c:pt idx="34">
                  <c:v>31.472220831414699</c:v>
                </c:pt>
                <c:pt idx="35">
                  <c:v>32.279677341303596</c:v>
                </c:pt>
                <c:pt idx="36">
                  <c:v>34.115254241280297</c:v>
                </c:pt>
                <c:pt idx="37">
                  <c:v>34.538162518133802</c:v>
                </c:pt>
                <c:pt idx="38">
                  <c:v>34.148298314644201</c:v>
                </c:pt>
                <c:pt idx="39">
                  <c:v>32.997729231918498</c:v>
                </c:pt>
                <c:pt idx="40">
                  <c:v>32.331292935454897</c:v>
                </c:pt>
                <c:pt idx="41">
                  <c:v>30.795892487089901</c:v>
                </c:pt>
                <c:pt idx="42">
                  <c:v>30.948671775150501</c:v>
                </c:pt>
                <c:pt idx="43">
                  <c:v>31.112538886217699</c:v>
                </c:pt>
                <c:pt idx="44">
                  <c:v>28.817798881020099</c:v>
                </c:pt>
                <c:pt idx="45">
                  <c:v>32.415770662627402</c:v>
                </c:pt>
                <c:pt idx="46">
                  <c:v>32.442644609791401</c:v>
                </c:pt>
                <c:pt idx="47">
                  <c:v>29.600848056377</c:v>
                </c:pt>
                <c:pt idx="48">
                  <c:v>28.646509646094302</c:v>
                </c:pt>
                <c:pt idx="49">
                  <c:v>30.261456161795699</c:v>
                </c:pt>
                <c:pt idx="50">
                  <c:v>29.932559794258498</c:v>
                </c:pt>
                <c:pt idx="51">
                  <c:v>35.077072295411199</c:v>
                </c:pt>
                <c:pt idx="52">
                  <c:v>35.551328824966099</c:v>
                </c:pt>
                <c:pt idx="53">
                  <c:v>34.648978375657499</c:v>
                </c:pt>
                <c:pt idx="54">
                  <c:v>38.553515274744598</c:v>
                </c:pt>
                <c:pt idx="55">
                  <c:v>36.8794696867621</c:v>
                </c:pt>
                <c:pt idx="56">
                  <c:v>36.847121343892397</c:v>
                </c:pt>
                <c:pt idx="57">
                  <c:v>38.5215337872337</c:v>
                </c:pt>
                <c:pt idx="58">
                  <c:v>37.199765501293498</c:v>
                </c:pt>
                <c:pt idx="59">
                  <c:v>35.060238383340497</c:v>
                </c:pt>
                <c:pt idx="60">
                  <c:v>41.4116503667763</c:v>
                </c:pt>
                <c:pt idx="61">
                  <c:v>32.351123728853203</c:v>
                </c:pt>
                <c:pt idx="62">
                  <c:v>38.1715015840647</c:v>
                </c:pt>
                <c:pt idx="63">
                  <c:v>30.0892374489977</c:v>
                </c:pt>
                <c:pt idx="64">
                  <c:v>29.830356351563299</c:v>
                </c:pt>
                <c:pt idx="65">
                  <c:v>31.450170224069598</c:v>
                </c:pt>
                <c:pt idx="66">
                  <c:v>31.579688770485902</c:v>
                </c:pt>
                <c:pt idx="67">
                  <c:v>31.727313805542298</c:v>
                </c:pt>
                <c:pt idx="68">
                  <c:v>35.539908943428202</c:v>
                </c:pt>
                <c:pt idx="69">
                  <c:v>32.495991463896402</c:v>
                </c:pt>
                <c:pt idx="70">
                  <c:v>31.9873660372484</c:v>
                </c:pt>
                <c:pt idx="71">
                  <c:v>34.606417750992499</c:v>
                </c:pt>
                <c:pt idx="72">
                  <c:v>29.298522045383798</c:v>
                </c:pt>
                <c:pt idx="73">
                  <c:v>37.944587102683997</c:v>
                </c:pt>
                <c:pt idx="74">
                  <c:v>38.430277395433599</c:v>
                </c:pt>
                <c:pt idx="75" formatCode="0.0">
                  <c:v>41.428940021749199</c:v>
                </c:pt>
                <c:pt idx="76" formatCode="0.0">
                  <c:v>40.2959161959363</c:v>
                </c:pt>
                <c:pt idx="77" formatCode="0.0">
                  <c:v>46.1469197613578</c:v>
                </c:pt>
                <c:pt idx="78" formatCode="0.0">
                  <c:v>36.746238447982002</c:v>
                </c:pt>
                <c:pt idx="79" formatCode="0.0">
                  <c:v>36.0760246662744</c:v>
                </c:pt>
                <c:pt idx="80" formatCode="0.0">
                  <c:v>35.537799276595599</c:v>
                </c:pt>
                <c:pt idx="81" formatCode="0.0">
                  <c:v>31.884273411426499</c:v>
                </c:pt>
                <c:pt idx="82" formatCode="0.0">
                  <c:v>33.229847208077899</c:v>
                </c:pt>
                <c:pt idx="83" formatCode="0.0">
                  <c:v>35.645375830683498</c:v>
                </c:pt>
                <c:pt idx="84" formatCode="0.0">
                  <c:v>31.325685422092398</c:v>
                </c:pt>
                <c:pt idx="85" formatCode="0.0">
                  <c:v>33.848525191693497</c:v>
                </c:pt>
                <c:pt idx="86" formatCode="0.0">
                  <c:v>15.1165491100121</c:v>
                </c:pt>
                <c:pt idx="87" formatCode="0.0">
                  <c:v>7.61768027644918</c:v>
                </c:pt>
                <c:pt idx="88" formatCode="0.0">
                  <c:v>7.0147831407502697</c:v>
                </c:pt>
                <c:pt idx="89" formatCode="0.0">
                  <c:v>6.4016682236470004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07-42E3-A189-3043A38531EA}"/>
            </c:ext>
          </c:extLst>
        </c:ser>
        <c:ser>
          <c:idx val="1"/>
          <c:order val="1"/>
          <c:tx>
            <c:v>12 months moving average</c:v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'Venäjä Paperiteollisuus'!$A$6:$A$101</c:f>
              <c:strCache>
                <c:ptCount val="96"/>
                <c:pt idx="0">
                  <c:v>2015/1</c:v>
                </c:pt>
                <c:pt idx="1">
                  <c:v>2015/2</c:v>
                </c:pt>
                <c:pt idx="2">
                  <c:v>2015/3</c:v>
                </c:pt>
                <c:pt idx="3">
                  <c:v>2015/4</c:v>
                </c:pt>
                <c:pt idx="4">
                  <c:v>2015/5</c:v>
                </c:pt>
                <c:pt idx="5">
                  <c:v>2015/6</c:v>
                </c:pt>
                <c:pt idx="6">
                  <c:v>2015/7</c:v>
                </c:pt>
                <c:pt idx="7">
                  <c:v>2015/8</c:v>
                </c:pt>
                <c:pt idx="8">
                  <c:v>2015/9</c:v>
                </c:pt>
                <c:pt idx="9">
                  <c:v>2015/10</c:v>
                </c:pt>
                <c:pt idx="10">
                  <c:v>2015/11</c:v>
                </c:pt>
                <c:pt idx="11">
                  <c:v>2015/12</c:v>
                </c:pt>
                <c:pt idx="12">
                  <c:v>2016/1</c:v>
                </c:pt>
                <c:pt idx="13">
                  <c:v>2016/2</c:v>
                </c:pt>
                <c:pt idx="14">
                  <c:v>2016/3</c:v>
                </c:pt>
                <c:pt idx="15">
                  <c:v>2016/4</c:v>
                </c:pt>
                <c:pt idx="16">
                  <c:v>2016/5</c:v>
                </c:pt>
                <c:pt idx="17">
                  <c:v>2016/6</c:v>
                </c:pt>
                <c:pt idx="18">
                  <c:v>2016/7</c:v>
                </c:pt>
                <c:pt idx="19">
                  <c:v>2016/8</c:v>
                </c:pt>
                <c:pt idx="20">
                  <c:v>2016/9</c:v>
                </c:pt>
                <c:pt idx="21">
                  <c:v>2016/10</c:v>
                </c:pt>
                <c:pt idx="22">
                  <c:v>2016/11</c:v>
                </c:pt>
                <c:pt idx="23">
                  <c:v>2016/12</c:v>
                </c:pt>
                <c:pt idx="24">
                  <c:v>2017/1</c:v>
                </c:pt>
                <c:pt idx="25">
                  <c:v>2017/2</c:v>
                </c:pt>
                <c:pt idx="26">
                  <c:v>2017/3</c:v>
                </c:pt>
                <c:pt idx="27">
                  <c:v>2017/4</c:v>
                </c:pt>
                <c:pt idx="28">
                  <c:v>2017/5</c:v>
                </c:pt>
                <c:pt idx="29">
                  <c:v>2017/6</c:v>
                </c:pt>
                <c:pt idx="30">
                  <c:v>2017/7</c:v>
                </c:pt>
                <c:pt idx="31">
                  <c:v>2017/8</c:v>
                </c:pt>
                <c:pt idx="32">
                  <c:v>2017/9</c:v>
                </c:pt>
                <c:pt idx="33">
                  <c:v>2017/10</c:v>
                </c:pt>
                <c:pt idx="34">
                  <c:v>2017/11</c:v>
                </c:pt>
                <c:pt idx="35">
                  <c:v>2017/12</c:v>
                </c:pt>
                <c:pt idx="36">
                  <c:v>2018/1</c:v>
                </c:pt>
                <c:pt idx="37">
                  <c:v>2018/2</c:v>
                </c:pt>
                <c:pt idx="38">
                  <c:v>2018/3</c:v>
                </c:pt>
                <c:pt idx="39">
                  <c:v>2018/4</c:v>
                </c:pt>
                <c:pt idx="40">
                  <c:v>2018/5</c:v>
                </c:pt>
                <c:pt idx="41">
                  <c:v>2018/6</c:v>
                </c:pt>
                <c:pt idx="42">
                  <c:v>2018/7</c:v>
                </c:pt>
                <c:pt idx="43">
                  <c:v>2018/8</c:v>
                </c:pt>
                <c:pt idx="44">
                  <c:v>2018/9</c:v>
                </c:pt>
                <c:pt idx="45">
                  <c:v>2018/10</c:v>
                </c:pt>
                <c:pt idx="46">
                  <c:v>2018/11</c:v>
                </c:pt>
                <c:pt idx="47">
                  <c:v>2018/12</c:v>
                </c:pt>
                <c:pt idx="48">
                  <c:v>2019/1</c:v>
                </c:pt>
                <c:pt idx="49">
                  <c:v>2019/2</c:v>
                </c:pt>
                <c:pt idx="50">
                  <c:v>2019/3</c:v>
                </c:pt>
                <c:pt idx="51">
                  <c:v>2019/4</c:v>
                </c:pt>
                <c:pt idx="52">
                  <c:v>2019/5</c:v>
                </c:pt>
                <c:pt idx="53">
                  <c:v>2019/6</c:v>
                </c:pt>
                <c:pt idx="54">
                  <c:v>2019/7</c:v>
                </c:pt>
                <c:pt idx="55">
                  <c:v>2019/8</c:v>
                </c:pt>
                <c:pt idx="56">
                  <c:v>2019/9</c:v>
                </c:pt>
                <c:pt idx="57">
                  <c:v>2019/10</c:v>
                </c:pt>
                <c:pt idx="58">
                  <c:v>2019/11</c:v>
                </c:pt>
                <c:pt idx="59">
                  <c:v>2019/12</c:v>
                </c:pt>
                <c:pt idx="60">
                  <c:v>2020/1</c:v>
                </c:pt>
                <c:pt idx="61">
                  <c:v>2020/2</c:v>
                </c:pt>
                <c:pt idx="62">
                  <c:v>2020/3</c:v>
                </c:pt>
                <c:pt idx="63">
                  <c:v>2020/4</c:v>
                </c:pt>
                <c:pt idx="64">
                  <c:v>2020/5</c:v>
                </c:pt>
                <c:pt idx="65">
                  <c:v>2020/6</c:v>
                </c:pt>
                <c:pt idx="66">
                  <c:v>2020/7</c:v>
                </c:pt>
                <c:pt idx="67">
                  <c:v>2020/8</c:v>
                </c:pt>
                <c:pt idx="68">
                  <c:v>2020/9</c:v>
                </c:pt>
                <c:pt idx="69">
                  <c:v>2020/10</c:v>
                </c:pt>
                <c:pt idx="70">
                  <c:v>2020/11</c:v>
                </c:pt>
                <c:pt idx="71">
                  <c:v>2020/12</c:v>
                </c:pt>
                <c:pt idx="72">
                  <c:v>2021/1</c:v>
                </c:pt>
                <c:pt idx="73">
                  <c:v>2021/2</c:v>
                </c:pt>
                <c:pt idx="74">
                  <c:v>2021/3</c:v>
                </c:pt>
                <c:pt idx="75">
                  <c:v>2021/4</c:v>
                </c:pt>
                <c:pt idx="76">
                  <c:v>2021/5</c:v>
                </c:pt>
                <c:pt idx="77">
                  <c:v>2021/6</c:v>
                </c:pt>
                <c:pt idx="78">
                  <c:v>2021/7</c:v>
                </c:pt>
                <c:pt idx="79">
                  <c:v>2021/8</c:v>
                </c:pt>
                <c:pt idx="80">
                  <c:v>2021/9</c:v>
                </c:pt>
                <c:pt idx="81">
                  <c:v>2021/10</c:v>
                </c:pt>
                <c:pt idx="82">
                  <c:v>2021/11</c:v>
                </c:pt>
                <c:pt idx="83">
                  <c:v>2021/12</c:v>
                </c:pt>
                <c:pt idx="84">
                  <c:v>2022/1</c:v>
                </c:pt>
                <c:pt idx="85">
                  <c:v>2022/2</c:v>
                </c:pt>
                <c:pt idx="86">
                  <c:v>2022/3</c:v>
                </c:pt>
                <c:pt idx="87">
                  <c:v>2022/4</c:v>
                </c:pt>
                <c:pt idx="88">
                  <c:v>2022/5</c:v>
                </c:pt>
                <c:pt idx="89">
                  <c:v>2022/6</c:v>
                </c:pt>
                <c:pt idx="90">
                  <c:v>2022/7</c:v>
                </c:pt>
                <c:pt idx="91">
                  <c:v>2022/8</c:v>
                </c:pt>
                <c:pt idx="92">
                  <c:v>2022/9</c:v>
                </c:pt>
                <c:pt idx="93">
                  <c:v>2022/10</c:v>
                </c:pt>
                <c:pt idx="94">
                  <c:v>2022/11</c:v>
                </c:pt>
                <c:pt idx="95">
                  <c:v>2022/12</c:v>
                </c:pt>
              </c:strCache>
            </c:strRef>
          </c:cat>
          <c:val>
            <c:numRef>
              <c:f>'Venäjä Paperiteollisuus'!$AD$6:$AD$101</c:f>
              <c:numCache>
                <c:formatCode>0_)</c:formatCode>
                <c:ptCount val="96"/>
                <c:pt idx="0">
                  <c:v>33.860395411570792</c:v>
                </c:pt>
                <c:pt idx="1">
                  <c:v>33.973987028747587</c:v>
                </c:pt>
                <c:pt idx="2">
                  <c:v>33.86103411363333</c:v>
                </c:pt>
                <c:pt idx="3">
                  <c:v>33.764557979715917</c:v>
                </c:pt>
                <c:pt idx="4">
                  <c:v>33.596982702404205</c:v>
                </c:pt>
                <c:pt idx="5">
                  <c:v>33.534352255623595</c:v>
                </c:pt>
                <c:pt idx="6">
                  <c:v>33.476475181588413</c:v>
                </c:pt>
                <c:pt idx="7">
                  <c:v>33.563760356145437</c:v>
                </c:pt>
                <c:pt idx="8">
                  <c:v>33.572645989714545</c:v>
                </c:pt>
                <c:pt idx="9">
                  <c:v>33.241528350478092</c:v>
                </c:pt>
                <c:pt idx="10">
                  <c:v>32.933746589995664</c:v>
                </c:pt>
                <c:pt idx="11">
                  <c:v>32.617449934469619</c:v>
                </c:pt>
                <c:pt idx="12">
                  <c:v>32.247105048902299</c:v>
                </c:pt>
                <c:pt idx="13">
                  <c:v>32.248022403150259</c:v>
                </c:pt>
                <c:pt idx="14">
                  <c:v>32.583304007086539</c:v>
                </c:pt>
                <c:pt idx="15">
                  <c:v>32.922955989850536</c:v>
                </c:pt>
                <c:pt idx="16">
                  <c:v>33.279114925206144</c:v>
                </c:pt>
                <c:pt idx="17">
                  <c:v>33.496873771079677</c:v>
                </c:pt>
                <c:pt idx="18">
                  <c:v>33.78883695807572</c:v>
                </c:pt>
                <c:pt idx="19">
                  <c:v>34.149784628171474</c:v>
                </c:pt>
                <c:pt idx="20">
                  <c:v>34.484964481848969</c:v>
                </c:pt>
                <c:pt idx="21">
                  <c:v>34.86750939811985</c:v>
                </c:pt>
                <c:pt idx="22">
                  <c:v>35.187647465985947</c:v>
                </c:pt>
                <c:pt idx="23">
                  <c:v>35.539511821306348</c:v>
                </c:pt>
                <c:pt idx="24">
                  <c:v>35.744489210594445</c:v>
                </c:pt>
                <c:pt idx="25">
                  <c:v>35.631973433193338</c:v>
                </c:pt>
                <c:pt idx="26">
                  <c:v>35.17119960925389</c:v>
                </c:pt>
                <c:pt idx="27">
                  <c:v>34.639814622278827</c:v>
                </c:pt>
                <c:pt idx="28">
                  <c:v>34.241887183313381</c:v>
                </c:pt>
                <c:pt idx="29">
                  <c:v>33.937371219930796</c:v>
                </c:pt>
                <c:pt idx="30">
                  <c:v>33.75880389689236</c:v>
                </c:pt>
                <c:pt idx="31">
                  <c:v>33.659411851395873</c:v>
                </c:pt>
                <c:pt idx="32">
                  <c:v>33.575786587743181</c:v>
                </c:pt>
                <c:pt idx="33">
                  <c:v>33.444498243603292</c:v>
                </c:pt>
                <c:pt idx="34">
                  <c:v>33.207467964052867</c:v>
                </c:pt>
                <c:pt idx="35">
                  <c:v>32.782937881400379</c:v>
                </c:pt>
                <c:pt idx="36">
                  <c:v>32.441381160297695</c:v>
                </c:pt>
                <c:pt idx="37">
                  <c:v>32.26027154194697</c:v>
                </c:pt>
                <c:pt idx="38">
                  <c:v>32.127040694268629</c:v>
                </c:pt>
                <c:pt idx="39">
                  <c:v>32.128773197257047</c:v>
                </c:pt>
                <c:pt idx="40">
                  <c:v>32.204876666286992</c:v>
                </c:pt>
                <c:pt idx="41">
                  <c:v>32.133693103514084</c:v>
                </c:pt>
                <c:pt idx="42">
                  <c:v>31.794210858509395</c:v>
                </c:pt>
                <c:pt idx="43">
                  <c:v>31.388150402195887</c:v>
                </c:pt>
                <c:pt idx="44">
                  <c:v>31.034298532332393</c:v>
                </c:pt>
                <c:pt idx="45">
                  <c:v>30.945282054961858</c:v>
                </c:pt>
                <c:pt idx="46">
                  <c:v>31.16608951133702</c:v>
                </c:pt>
                <c:pt idx="47">
                  <c:v>31.460802918756968</c:v>
                </c:pt>
                <c:pt idx="48">
                  <c:v>31.938216643263708</c:v>
                </c:pt>
                <c:pt idx="49">
                  <c:v>32.495373905769483</c:v>
                </c:pt>
                <c:pt idx="50">
                  <c:v>33.070217791745179</c:v>
                </c:pt>
                <c:pt idx="51">
                  <c:v>33.659179691223443</c:v>
                </c:pt>
                <c:pt idx="52">
                  <c:v>34.111799858561291</c:v>
                </c:pt>
                <c:pt idx="53">
                  <c:v>34.53748782599736</c:v>
                </c:pt>
                <c:pt idx="54">
                  <c:v>35.296843286315926</c:v>
                </c:pt>
                <c:pt idx="55">
                  <c:v>35.915793631638408</c:v>
                </c:pt>
                <c:pt idx="56">
                  <c:v>36.346152354841053</c:v>
                </c:pt>
                <c:pt idx="57">
                  <c:v>36.481615144149089</c:v>
                </c:pt>
                <c:pt idx="58">
                  <c:v>36.035414839156743</c:v>
                </c:pt>
                <c:pt idx="59">
                  <c:v>35.663757313115461</c:v>
                </c:pt>
                <c:pt idx="60">
                  <c:v>35.239897535788522</c:v>
                </c:pt>
                <c:pt idx="61">
                  <c:v>34.734648269726918</c:v>
                </c:pt>
                <c:pt idx="62">
                  <c:v>34.465507924656748</c:v>
                </c:pt>
                <c:pt idx="63">
                  <c:v>34.159976477831691</c:v>
                </c:pt>
                <c:pt idx="64">
                  <c:v>33.691728903357415</c:v>
                </c:pt>
                <c:pt idx="65">
                  <c:v>33.455636399341046</c:v>
                </c:pt>
                <c:pt idx="66">
                  <c:v>32.93201352626852</c:v>
                </c:pt>
                <c:pt idx="67">
                  <c:v>32.660360820120118</c:v>
                </c:pt>
                <c:pt idx="68">
                  <c:v>32.904204119503433</c:v>
                </c:pt>
                <c:pt idx="69">
                  <c:v>33.387474052175122</c:v>
                </c:pt>
                <c:pt idx="70">
                  <c:v>34.296026652888642</c:v>
                </c:pt>
                <c:pt idx="71">
                  <c:v>35.344456210457864</c:v>
                </c:pt>
                <c:pt idx="72">
                  <c:v>36.172093677740541</c:v>
                </c:pt>
                <c:pt idx="73">
                  <c:v>36.568562866833382</c:v>
                </c:pt>
                <c:pt idx="74">
                  <c:v>36.749671249912524</c:v>
                </c:pt>
                <c:pt idx="75">
                  <c:v>36.724095094941589</c:v>
                </c:pt>
                <c:pt idx="76">
                  <c:v>36.750376891539901</c:v>
                </c:pt>
                <c:pt idx="77">
                  <c:v>36.845436860311594</c:v>
                </c:pt>
                <c:pt idx="78">
                  <c:v>36.973191920994907</c:v>
                </c:pt>
                <c:pt idx="79">
                  <c:v>36.886987815399827</c:v>
                </c:pt>
                <c:pt idx="80">
                  <c:v>35.744913223882662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07-42E3-A189-3043A3853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8423456"/>
        <c:axId val="1"/>
      </c:lineChart>
      <c:catAx>
        <c:axId val="1318423456"/>
        <c:scaling>
          <c:orientation val="minMax"/>
        </c:scaling>
        <c:delete val="0"/>
        <c:axPos val="b"/>
        <c:majorGridlines>
          <c:spPr>
            <a:ln w="12700">
              <a:solidFill>
                <a:srgbClr val="FFFFFF"/>
              </a:solidFill>
              <a:prstDash val="sysDash"/>
            </a:ln>
          </c:spPr>
        </c:majorGridlines>
        <c:numFmt formatCode="General" sourceLinked="1"/>
        <c:majorTickMark val="in"/>
        <c:minorTickMark val="in"/>
        <c:tickLblPos val="low"/>
        <c:spPr>
          <a:ln w="3175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1"/>
        <c:crossesAt val="1000"/>
        <c:auto val="1"/>
        <c:lblAlgn val="ctr"/>
        <c:lblOffset val="100"/>
        <c:tickLblSkip val="12"/>
        <c:tickMarkSkip val="12"/>
        <c:noMultiLvlLbl val="0"/>
      </c:catAx>
      <c:valAx>
        <c:axId val="1"/>
        <c:scaling>
          <c:orientation val="minMax"/>
          <c:max val="75"/>
          <c:min val="0"/>
        </c:scaling>
        <c:delete val="0"/>
        <c:axPos val="l"/>
        <c:majorGridlines>
          <c:spPr>
            <a:ln w="12700">
              <a:solidFill>
                <a:srgbClr val="FFFFF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l">
                  <a:defRPr sz="102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i-FI"/>
                  <a:t>Milj. e</a:t>
                </a:r>
              </a:p>
            </c:rich>
          </c:tx>
          <c:layout>
            <c:manualLayout>
              <c:xMode val="edge"/>
              <c:yMode val="edge"/>
              <c:x val="5.662288502378348E-2"/>
              <c:y val="6.0457758872095015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in"/>
        <c:tickLblPos val="nextTo"/>
        <c:spPr>
          <a:ln w="3175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i-FI"/>
          </a:p>
        </c:txPr>
        <c:crossAx val="1318423456"/>
        <c:crosses val="autoZero"/>
        <c:crossBetween val="between"/>
        <c:majorUnit val="25"/>
        <c:minorUnit val="25"/>
      </c:valAx>
      <c:spPr>
        <a:solidFill>
          <a:srgbClr val="99CC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30434782608695654"/>
          <c:y val="0.94934785450669235"/>
          <c:w val="0.61139202244470237"/>
          <c:h val="4.0849750103076232E-2"/>
        </c:manualLayout>
      </c:layout>
      <c:overlay val="0"/>
      <c:spPr>
        <a:solidFill>
          <a:schemeClr val="bg2">
            <a:lumMod val="75000"/>
          </a:schemeClr>
        </a:solidFill>
        <a:ln w="25400">
          <a:noFill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i-FI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 w="9525">
      <a:noFill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i-FI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0.10529</cdr:x>
      <cdr:y>0.71798</cdr:y>
    </cdr:from>
    <cdr:to>
      <cdr:x>0.65486</cdr:x>
      <cdr:y>0.8445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46783C2-F2CE-DB49-0E91-6B4872C0D413}"/>
            </a:ext>
          </a:extLst>
        </cdr:cNvPr>
        <cdr:cNvSpPr txBox="1"/>
      </cdr:nvSpPr>
      <cdr:spPr>
        <a:xfrm xmlns:a="http://schemas.openxmlformats.org/drawingml/2006/main">
          <a:off x="401139" y="2915283"/>
          <a:ext cx="2093866" cy="513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100" dirty="0" err="1"/>
            <a:t>Sources</a:t>
          </a:r>
          <a:r>
            <a:rPr lang="fi-FI" sz="1100" dirty="0"/>
            <a:t>:</a:t>
          </a:r>
          <a:r>
            <a:rPr lang="fi-FI" sz="1100" baseline="0" dirty="0"/>
            <a:t> </a:t>
          </a:r>
          <a:r>
            <a:rPr lang="fi-FI" sz="1100" baseline="0" dirty="0" err="1"/>
            <a:t>Finnish</a:t>
          </a:r>
          <a:r>
            <a:rPr lang="fi-FI" sz="1100" baseline="0" dirty="0"/>
            <a:t> </a:t>
          </a:r>
          <a:r>
            <a:rPr lang="fi-FI" sz="1100" baseline="0" dirty="0" err="1"/>
            <a:t>Customs</a:t>
          </a:r>
          <a:r>
            <a:rPr lang="fi-FI" sz="1100" baseline="0" dirty="0"/>
            <a:t>, </a:t>
          </a:r>
          <a:r>
            <a:rPr lang="fi-FI" sz="1100" baseline="0" dirty="0" err="1"/>
            <a:t>Statistics</a:t>
          </a:r>
          <a:r>
            <a:rPr lang="fi-FI" sz="1100" baseline="0" dirty="0"/>
            <a:t> Finland, ETLA </a:t>
          </a:r>
          <a:r>
            <a:rPr lang="fi-FI" sz="1100" baseline="0" dirty="0" err="1"/>
            <a:t>Research</a:t>
          </a:r>
          <a:endParaRPr lang="fi-FI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AF9FC-DE26-208B-0227-9698FDEEC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829DD-02E1-7A3A-41F4-3B5DA021B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73370-7E96-6E17-02D7-C9230CE2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15B75-72BA-B189-4D2C-26F7AE2FB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F42DA-B239-A535-206D-6BF9DB51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863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9BC32-AF9E-E512-820D-D1F14B915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1C0E4-2FDA-EB28-B8B8-6931EBB8E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B3CAD-DEF9-8B58-CCB0-6BE334A13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195F-F9A3-4722-0BEA-107FE39F8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95F2C-6AF6-324A-1760-EC009F733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8C82250-1FE7-CA86-9F45-FD75AB6C90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3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FB5F56-0576-0B77-0A40-25AE02C4C7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D1B0EF-6CD2-BC93-56CD-5F2675C89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D6411-B714-5C33-D5CA-D719899FE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9D3AE-33DF-7BEC-3E44-5696092C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D2A77-8F5A-00B8-A841-D688BC211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7101C25-2710-23E5-F390-E84953D385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68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userDrawn="1">
  <p:cSld name="Otsikko, graafi ja tila seliitte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15.8.2022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6C633E98-203E-42BD-A608-4ED2ACEDC029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812936857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16.8.2022</a:t>
            </a:r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B266006F-B81E-4913-981C-759EEABC9EDA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US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Forest Industries Federation</a:t>
            </a:r>
            <a:endParaRPr lang="fi-FI" sz="1000">
              <a:solidFill>
                <a:srgbClr val="58594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554347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BCCBA-0E40-A51B-3E79-2CC9C020D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A08B3-CE44-32B7-DC37-63FAD025B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58672-1674-379C-4C68-89D45E792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0B19F-D740-B017-0D25-128A91C30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82EE7-745F-B01E-EEE1-6B7B80A91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E57BD33-B334-7DDA-6854-B04CF62881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72835-3A45-D261-366C-625137440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C5E4D-2E92-D01E-9F64-1080C8F4C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58439-16DB-651C-874A-9C268B3EF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F1E48-2EA1-11BA-9FC3-E942DD862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67E12-4755-8666-CE1C-FE70564E0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C957684-41C3-FD1F-BC51-3E22B1ABD1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96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AEA47-52EA-C463-CC72-B9B9BD53C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0213-4A56-169C-3A24-A1603714E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FBCD79-3EAC-3C27-5A55-6767DC044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D0C06-6CA5-2949-EBFA-20EAC497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78083-96A2-B5E7-3289-ECBD65D56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FE111-5911-9D03-8FA9-33174C0C2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2F45165-F71E-3F67-C836-1E867154F0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66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8CAE-3AA6-ABAC-2927-3EA073E49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02DB7-2341-0140-AF8B-23546FF4F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CA5E2-71C0-ED2B-1CA5-648D6DC6A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6D99E0-B97B-7C70-BE9E-5138F75398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BB9F2-1BF1-7642-8F57-062DF1A3D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EA32EB-EB0F-A92E-C7F6-79730CAB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D6827-AB35-B22D-1510-9389B232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34BE69-16F5-EE8A-5AA8-BE280ACFC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C7C8559-9ED4-29A5-552B-DF82DC84E6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4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67D38-567F-D062-DD1F-EA205F75D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9C0A96-B570-C447-2EFB-DD8EAEB6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3BC049-20A1-F684-B8E4-51E1C3A90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7C8879-0815-5183-A538-AE29EAB1B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6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55E7750-883D-11CC-2EC2-F500F46D06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00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E4F4A3-2D66-B519-2D84-7A6855BCE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6196B5-667B-FB15-6D37-9453B136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2E241B-F36B-A0A0-364A-95D12933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5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D50B347-917D-0205-4207-BF91377CF6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793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8C9E-35D3-E8B0-70DC-DF47F963F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942E1-8083-6A16-0B8A-84530F415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5B3AEB-F80C-BB7C-A53C-B107000FF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DBD37-00DD-2B0B-C761-42811E106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C840DD-5D80-0BF3-64C9-E6808095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C0BB4-01A7-DE46-D1CB-A796B9ED3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CAAB6E3-101D-C92F-43B2-9134388B5A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44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C651C-BFB9-4AA8-0B62-15C34E3AA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3701E-A512-947F-45F4-5B33F65291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1302C-755F-4DEA-C61D-5446A8659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A7CCE-2D1F-03BB-C6C6-FBC912C0C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9E9616-9DBF-38C5-D288-1383FBEC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D032E8-4365-876B-2816-114B865C6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95204F4-C227-DC30-514A-A58FC6ED22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66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46110-BC03-0B74-EED4-2D09C5D3C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8D5BDA-EC1D-B8E1-7663-754D2A34F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27760-C108-D989-BA8E-6856E2A92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0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D819D-625B-4303-A544-6C216060AF33}" type="datetimeFigureOut">
              <a:rPr lang="fi-FI" smtClean="0"/>
              <a:t>28.9.2022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C9333-646C-0E01-D1B5-C24F14A72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261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/>
              <a:t>ETLA |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Research</a:t>
            </a:r>
            <a:r>
              <a:rPr lang="fi-FI" dirty="0"/>
              <a:t>			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7F307-9C75-970B-D511-ADAA6395CD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F925A-8D12-4B99-B1E5-BA7AABF75C3A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C7C6841-580E-DE0F-AC45-1104A5FB6CD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002" y="0"/>
            <a:ext cx="845598" cy="84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4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file:///\\10.24.11.7\Yleiset\yhteiset\Tilda\TIETOPALVELU\Metryn%20nettisivuston%20tiedostot\Tuotanto\FI_PBL_MT_10_Mets&#228;teollisuuden%20tuotantom&#228;&#228;r&#228;t%201960%20alkaen.xlsx!Kaavio11%20EN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emf"/><Relationship Id="rId4" Type="http://schemas.openxmlformats.org/officeDocument/2006/relationships/oleObject" Target="file:///\\10.24.11.7\Yleiset\yhteiset\Tilda\TIETOPALVELU\Metryn%20nettisivuston%20tiedostot\Tuotanto\FI_PBL_MT_10_Mets&#228;teollisuuden%20tuotantom&#228;&#228;r&#228;t%201960%20alkaen.xlsx!infoboxit!R4S11:R18S1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file:///\\10.24.11.7\Yleiset\yhteiset\Tilda\TIETOPALVELU\Metryn%20nettisivuston%20tiedostot\Vienti\FI_PBL_MT_20_Mets&#228;teollisuuden_vienti_1960_vuosittain.xlsx!infoboxit!R21S11:R33S15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emf"/><Relationship Id="rId4" Type="http://schemas.openxmlformats.org/officeDocument/2006/relationships/oleObject" Target="file:///\\10.24.11.7\Yleiset\yhteiset\Tilda\TIETOPALVELU\Metryn%20nettisivuston%20tiedostot\Vienti\FI_PBL_MT_20_Mets&#228;teollisuuden_vienti_1960_vuosittain.xlsx!Exports%20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0F57B-0BAB-1CE2-3551-30AACD34BA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Current situation and </a:t>
            </a:r>
            <a:br>
              <a:rPr lang="en-US" noProof="0" dirty="0"/>
            </a:br>
            <a:r>
              <a:rPr lang="en-US" noProof="0" dirty="0"/>
              <a:t>market drivers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2BD501-7131-EC0C-5507-5C7C204C89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/>
              <a:t>B. Berg-Andersson, M. Kulvik, J. Kunttu, J. Lintunen, T. </a:t>
            </a:r>
            <a:r>
              <a:rPr lang="en-US" noProof="0" dirty="0" err="1"/>
              <a:t>Orfanidou</a:t>
            </a:r>
            <a:endParaRPr lang="en-US" noProof="0" dirty="0"/>
          </a:p>
          <a:p>
            <a:r>
              <a:rPr lang="en-US" noProof="0" dirty="0"/>
              <a:t>EFI &amp; ETLA Economic Research</a:t>
            </a:r>
          </a:p>
          <a:p>
            <a:r>
              <a:rPr lang="en-US" noProof="0" dirty="0" err="1"/>
              <a:t>Koli</a:t>
            </a:r>
            <a:r>
              <a:rPr lang="en-US" noProof="0" dirty="0"/>
              <a:t> Forum Round Table – September 28,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61580D-CB82-2A1C-846C-2EF5BB779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8360" y="4991912"/>
            <a:ext cx="2453640" cy="186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671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3EB5A-3981-FDEF-EE36-47F84B0B3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Forecast up to 2026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601776-0366-6AB2-BF8B-72EEFFE3BF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359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FEB59-9138-E205-B2BD-35C337FC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Pulp and paper industries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B226D-65F4-943F-EDD8-C0D48D21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noProof="0" dirty="0"/>
              <a:t>UPM strike in early 2022 reduced exports of pulp and paper in the first half of the year</a:t>
            </a:r>
          </a:p>
          <a:p>
            <a:r>
              <a:rPr lang="en-US" noProof="0" dirty="0"/>
              <a:t>No EU sanctions are imposed on forest industry exports to Russia, but Finns have withdrawn voluntarily from Russia </a:t>
            </a:r>
          </a:p>
          <a:p>
            <a:r>
              <a:rPr lang="en-US" noProof="0" dirty="0"/>
              <a:t>Russian forest industry exports to EU have been stopped by sanctions</a:t>
            </a:r>
          </a:p>
          <a:p>
            <a:r>
              <a:rPr lang="en-US" noProof="0" dirty="0"/>
              <a:t>Paperboard exports have been increasing (volume +5 % in </a:t>
            </a:r>
            <a:r>
              <a:rPr lang="en-US" dirty="0"/>
              <a:t>J</a:t>
            </a:r>
            <a:r>
              <a:rPr lang="en-US" noProof="0" dirty="0"/>
              <a:t>an-May), </a:t>
            </a:r>
            <a:br>
              <a:rPr lang="en-US" noProof="0" dirty="0"/>
            </a:br>
            <a:r>
              <a:rPr lang="en-US" noProof="0" dirty="0"/>
              <a:t>pulp -25 %, paper -53 % (Source: Finnish Forest Industries)</a:t>
            </a:r>
          </a:p>
          <a:p>
            <a:endParaRPr lang="en-US" noProof="0" dirty="0"/>
          </a:p>
          <a:p>
            <a:r>
              <a:rPr lang="en-US" noProof="0" dirty="0"/>
              <a:t>Export prices are higher than ever before (+30 % Y/Y in </a:t>
            </a:r>
            <a:r>
              <a:rPr lang="en-US" dirty="0"/>
              <a:t>J</a:t>
            </a:r>
            <a:r>
              <a:rPr lang="en-US" noProof="0" dirty="0"/>
              <a:t>an-July)</a:t>
            </a:r>
          </a:p>
          <a:p>
            <a:endParaRPr lang="en-US" noProof="0" dirty="0"/>
          </a:p>
          <a:p>
            <a:r>
              <a:rPr lang="en-US" noProof="0" dirty="0"/>
              <a:t>In total, exports of the pulp and paper industry are declining about 13%, in volume terms, in 2022 as a result of the strike (-22 % in Jan-June)</a:t>
            </a:r>
          </a:p>
          <a:p>
            <a:r>
              <a:rPr lang="en-US" noProof="0" dirty="0"/>
              <a:t> Output declines 7% </a:t>
            </a:r>
          </a:p>
        </p:txBody>
      </p:sp>
    </p:spTree>
    <p:extLst>
      <p:ext uri="{BB962C8B-B14F-4D97-AF65-F5344CB8AC3E}">
        <p14:creationId xmlns:p14="http://schemas.microsoft.com/office/powerpoint/2010/main" val="3073996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C3AC0-1E70-CC54-3509-FD7366417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Pulp and paper industries 2023-2026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B4783-A476-6E0A-8EC2-10CD5A7D6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noProof="0" dirty="0"/>
              <a:t>Export prices are expected to decline from the current high levels</a:t>
            </a:r>
          </a:p>
          <a:p>
            <a:r>
              <a:rPr lang="en-US" noProof="0" dirty="0"/>
              <a:t>Export volumes will rebound in 2023 from the low level of 2022</a:t>
            </a:r>
          </a:p>
          <a:p>
            <a:r>
              <a:rPr lang="en-US" noProof="0" dirty="0"/>
              <a:t>After 2023, export volumes and output increase slowly, driven by paperboard and pulp</a:t>
            </a:r>
          </a:p>
          <a:p>
            <a:r>
              <a:rPr lang="en-US" noProof="0" dirty="0"/>
              <a:t>Value added reduces in 2022 and 2023 but increase slowly from 2024 onwards</a:t>
            </a:r>
          </a:p>
          <a:p>
            <a:r>
              <a:rPr lang="en-US" noProof="0" dirty="0"/>
              <a:t>In ETLA report no 112 ”The Finnish Forest Industries Up to Year 2025” it was calculated that employment will decrease on average by 3,1% per year during the period 2021-2025 </a:t>
            </a:r>
            <a:r>
              <a:rPr lang="en-US" sz="1900" noProof="0" dirty="0"/>
              <a:t>(this part of the forecast not yet updated to 2026)</a:t>
            </a:r>
          </a:p>
          <a:p>
            <a:r>
              <a:rPr lang="en-US" noProof="0" dirty="0"/>
              <a:t>Productivity was expected to grow by 3% per year in 2023-2025</a:t>
            </a:r>
          </a:p>
        </p:txBody>
      </p:sp>
    </p:spTree>
    <p:extLst>
      <p:ext uri="{BB962C8B-B14F-4D97-AF65-F5344CB8AC3E}">
        <p14:creationId xmlns:p14="http://schemas.microsoft.com/office/powerpoint/2010/main" val="1676840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FEB59-9138-E205-B2BD-35C337FC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Woodworking industries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B226D-65F4-943F-EDD8-C0D48D21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noProof="0" dirty="0"/>
              <a:t>The value of exports increased remarkably in 2021 (+55%), as export prices rose by 36%.</a:t>
            </a:r>
          </a:p>
          <a:p>
            <a:r>
              <a:rPr lang="en-US" noProof="0" dirty="0"/>
              <a:t>Also, the volume of exports grew strongly (+15%)</a:t>
            </a:r>
          </a:p>
          <a:p>
            <a:r>
              <a:rPr lang="en-US" noProof="0" dirty="0"/>
              <a:t>Demand has been higher than market supply, which has put upward pressure on prices</a:t>
            </a:r>
          </a:p>
          <a:p>
            <a:r>
              <a:rPr lang="en-US" noProof="0" dirty="0"/>
              <a:t>Export prices were all time high in June 2022, but turned downwards both in July and in August – on average export prices are still expected to be 25 % higher in 2022 compared to last year</a:t>
            </a:r>
          </a:p>
          <a:p>
            <a:r>
              <a:rPr lang="en-US" noProof="0" dirty="0"/>
              <a:t>The export volume is declining around 6 % this year from its high level in 2021, </a:t>
            </a:r>
            <a:br>
              <a:rPr lang="en-US" noProof="0" dirty="0"/>
            </a:br>
            <a:r>
              <a:rPr lang="en-US" noProof="0" dirty="0"/>
              <a:t>(-10% in Jan-June)</a:t>
            </a:r>
          </a:p>
          <a:p>
            <a:endParaRPr lang="en-US" noProof="0" dirty="0"/>
          </a:p>
          <a:p>
            <a:r>
              <a:rPr lang="en-US" noProof="0" dirty="0"/>
              <a:t>Output does not follow exports one-to-one</a:t>
            </a:r>
          </a:p>
          <a:p>
            <a:pPr lvl="1"/>
            <a:r>
              <a:rPr lang="en-US" noProof="0" dirty="0"/>
              <a:t>Construction keeps growing: 10% increase in wood product output</a:t>
            </a:r>
          </a:p>
          <a:p>
            <a:endParaRPr lang="en-US" noProof="0" dirty="0"/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71296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FEB59-9138-E205-B2BD-35C337FC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Woodworking industries 2023-2026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B226D-65F4-943F-EDD8-C0D48D21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Export prices are expected to decline from the current high levels</a:t>
            </a:r>
          </a:p>
          <a:p>
            <a:r>
              <a:rPr lang="en-US" noProof="0" dirty="0"/>
              <a:t>After 2022, export volumes increase slowly</a:t>
            </a:r>
          </a:p>
          <a:p>
            <a:r>
              <a:rPr lang="en-US" noProof="0" dirty="0"/>
              <a:t>Output is expected to level out by 2025</a:t>
            </a:r>
          </a:p>
          <a:p>
            <a:r>
              <a:rPr lang="en-US" noProof="0" dirty="0"/>
              <a:t>Value added reduced very strongly in 2021, so it is expected to grow this year. On average in the years 2023-2026 value added will not grow.</a:t>
            </a:r>
          </a:p>
          <a:p>
            <a:r>
              <a:rPr lang="en-US" noProof="0" dirty="0"/>
              <a:t>Employment and growth in productivity is expected to remain relatively stable</a:t>
            </a:r>
            <a:r>
              <a:rPr lang="en-US" sz="2000" noProof="0" dirty="0"/>
              <a:t> (Source: </a:t>
            </a:r>
            <a:r>
              <a:rPr lang="en-US" sz="2000" noProof="0" dirty="0" err="1"/>
              <a:t>Etla</a:t>
            </a:r>
            <a:r>
              <a:rPr lang="en-US" sz="2000" noProof="0" dirty="0"/>
              <a:t> report no. 112, this part of the forecast not yet updated)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37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FEB59-9138-E205-B2BD-35C337FC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B226D-65F4-943F-EDD8-C0D48D21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noProof="0" dirty="0"/>
              <a:t>Recent years have been full of surprises </a:t>
            </a:r>
          </a:p>
          <a:p>
            <a:r>
              <a:rPr lang="en-US" noProof="0" dirty="0"/>
              <a:t>Export prices have been all time high</a:t>
            </a:r>
          </a:p>
          <a:p>
            <a:r>
              <a:rPr lang="en-US" noProof="0" dirty="0"/>
              <a:t>Demand for domestic wood has been increased by the reduction in wood imports</a:t>
            </a:r>
          </a:p>
          <a:p>
            <a:r>
              <a:rPr lang="en-US" b="1" noProof="0" dirty="0"/>
              <a:t>Demand shocks</a:t>
            </a:r>
            <a:r>
              <a:rPr lang="en-US" noProof="0" dirty="0"/>
              <a:t> such as the war in Ukraine or Covid-19 affect short term forecasts, which therefore need to be revised</a:t>
            </a:r>
          </a:p>
          <a:p>
            <a:r>
              <a:rPr lang="en-US" b="1" noProof="0" dirty="0"/>
              <a:t>Supply shocks </a:t>
            </a:r>
            <a:r>
              <a:rPr lang="en-US" noProof="0" dirty="0"/>
              <a:t>such as strikes also induces a need to revise forecasts</a:t>
            </a:r>
          </a:p>
          <a:p>
            <a:r>
              <a:rPr lang="en-US" noProof="0" dirty="0"/>
              <a:t>In long term forecasts, temporary shocks do not affect the trends very much</a:t>
            </a:r>
          </a:p>
          <a:p>
            <a:r>
              <a:rPr lang="en-US" noProof="0" dirty="0"/>
              <a:t>Regulation can insert pressure on domestic wood supply in longer term</a:t>
            </a:r>
          </a:p>
        </p:txBody>
      </p:sp>
    </p:spTree>
    <p:extLst>
      <p:ext uri="{BB962C8B-B14F-4D97-AF65-F5344CB8AC3E}">
        <p14:creationId xmlns:p14="http://schemas.microsoft.com/office/powerpoint/2010/main" val="2339565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E2BF-4F51-4B29-B8BC-7421C3E01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Thank you!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DB996E-634D-67E4-DFF5-DC7E7A9CD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8360" y="4991912"/>
            <a:ext cx="2453640" cy="186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3EB5A-3981-FDEF-EE36-47F84B0B3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Current situation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601776-0366-6AB2-BF8B-72EEFFE3BF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142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FEB59-9138-E205-B2BD-35C337FC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Forest industries in the national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B226D-65F4-943F-EDD8-C0D48D21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Pulp and paper industry is large in Finland, by value the most important exporting branch. </a:t>
            </a:r>
          </a:p>
          <a:p>
            <a:pPr lvl="1"/>
            <a:r>
              <a:rPr lang="en-US" noProof="0" dirty="0"/>
              <a:t>The major part of products are exported </a:t>
            </a:r>
          </a:p>
          <a:p>
            <a:r>
              <a:rPr lang="en-US" noProof="0" dirty="0"/>
              <a:t>Woodworking industry</a:t>
            </a:r>
            <a:endParaRPr lang="en-US" strike="sngStrike" noProof="0" dirty="0"/>
          </a:p>
          <a:p>
            <a:pPr lvl="1"/>
            <a:r>
              <a:rPr lang="en-US" noProof="0" dirty="0"/>
              <a:t>Products are mostly used in construction or exported </a:t>
            </a:r>
          </a:p>
          <a:p>
            <a:r>
              <a:rPr lang="en-US" noProof="0" dirty="0"/>
              <a:t>Both industries use significant amounts of domestic </a:t>
            </a:r>
            <a:br>
              <a:rPr lang="en-US" noProof="0" dirty="0"/>
            </a:br>
            <a:r>
              <a:rPr lang="en-US" noProof="0" dirty="0"/>
              <a:t>intermediate inputs</a:t>
            </a:r>
          </a:p>
          <a:p>
            <a:r>
              <a:rPr lang="en-US" noProof="0" dirty="0"/>
              <a:t>Changes in forest industries’ production effects other branches, i.e., forestry, transportation, chemical and machinery industries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125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223CCB15-879E-4461-A5A8-68BD2D28D9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4</a:t>
            </a:fld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noProof="0" dirty="0"/>
              <a:t>Trends: Forest industries’ production volumes</a:t>
            </a:r>
            <a:endParaRPr lang="en-US" noProof="0" dirty="0"/>
          </a:p>
        </p:txBody>
      </p:sp>
      <p:graphicFrame>
        <p:nvGraphicFramePr>
          <p:cNvPr id="9" name="Objekti 8">
            <a:extLst>
              <a:ext uri="{FF2B5EF4-FFF2-40B4-BE49-F238E27FC236}">
                <a16:creationId xmlns:a16="http://schemas.microsoft.com/office/drawing/2014/main" id="{62FDB3F2-2B94-4FF9-BEEC-D6041D30D4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130" y="1016333"/>
          <a:ext cx="8389718" cy="5468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382251" imgH="6153005" progId="Excel.Sheet.12">
                  <p:link updateAutomatic="1"/>
                </p:oleObj>
              </mc:Choice>
              <mc:Fallback>
                <p:oleObj name="Worksheet" r:id="rId2" imgW="9382251" imgH="6153005" progId="Excel.Sheet.12">
                  <p:link updateAutomatic="1"/>
                  <p:pic>
                    <p:nvPicPr>
                      <p:cNvPr id="9" name="Objekti 8">
                        <a:extLst>
                          <a:ext uri="{FF2B5EF4-FFF2-40B4-BE49-F238E27FC236}">
                            <a16:creationId xmlns:a16="http://schemas.microsoft.com/office/drawing/2014/main" id="{62FDB3F2-2B94-4FF9-BEEC-D6041D30D4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7130" y="1016333"/>
                        <a:ext cx="8389718" cy="5468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i 9">
            <a:extLst>
              <a:ext uri="{FF2B5EF4-FFF2-40B4-BE49-F238E27FC236}">
                <a16:creationId xmlns:a16="http://schemas.microsoft.com/office/drawing/2014/main" id="{BC85A67B-3D02-4B1B-9681-1606B57BB9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997395" y="1417419"/>
          <a:ext cx="2657475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657437" imgH="2124060" progId="Excel.Sheet.12">
                  <p:link updateAutomatic="1"/>
                </p:oleObj>
              </mc:Choice>
              <mc:Fallback>
                <p:oleObj name="Worksheet" r:id="rId4" imgW="2657437" imgH="2124060" progId="Excel.Sheet.12">
                  <p:link updateAutomatic="1"/>
                  <p:pic>
                    <p:nvPicPr>
                      <p:cNvPr id="10" name="Objekti 9">
                        <a:extLst>
                          <a:ext uri="{FF2B5EF4-FFF2-40B4-BE49-F238E27FC236}">
                            <a16:creationId xmlns:a16="http://schemas.microsoft.com/office/drawing/2014/main" id="{BC85A67B-3D02-4B1B-9681-1606B57BB9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97395" y="1417419"/>
                        <a:ext cx="2657475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223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A3BAD974-7651-437B-B17F-5E91E5437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Trends: Export volumes since 1960</a:t>
            </a: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9D5E1A0E-46D3-444D-BC0C-022A8A30FC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5</a:t>
            </a:fld>
            <a:endParaRPr lang="fi-FI" dirty="0"/>
          </a:p>
        </p:txBody>
      </p:sp>
      <p:sp>
        <p:nvSpPr>
          <p:cNvPr id="14" name="Päivämäärän paikkamerkki 13">
            <a:extLst>
              <a:ext uri="{FF2B5EF4-FFF2-40B4-BE49-F238E27FC236}">
                <a16:creationId xmlns:a16="http://schemas.microsoft.com/office/drawing/2014/main" id="{D5BC6125-AF2E-40C0-8B0D-93D71534E07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15.8.2022</a:t>
            </a:r>
          </a:p>
        </p:txBody>
      </p:sp>
      <p:graphicFrame>
        <p:nvGraphicFramePr>
          <p:cNvPr id="3" name="Objekti 2">
            <a:extLst>
              <a:ext uri="{FF2B5EF4-FFF2-40B4-BE49-F238E27FC236}">
                <a16:creationId xmlns:a16="http://schemas.microsoft.com/office/drawing/2014/main" id="{A7EA542B-2F0C-464E-8733-AE79859293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60346" y="1766406"/>
          <a:ext cx="2505075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505124" imgH="2295423" progId="Excel.Sheet.12">
                  <p:link updateAutomatic="1"/>
                </p:oleObj>
              </mc:Choice>
              <mc:Fallback>
                <p:oleObj name="Worksheet" r:id="rId2" imgW="2505124" imgH="2295423" progId="Excel.Sheet.12">
                  <p:link updateAutomatic="1"/>
                  <p:pic>
                    <p:nvPicPr>
                      <p:cNvPr id="3" name="Objekti 2">
                        <a:extLst>
                          <a:ext uri="{FF2B5EF4-FFF2-40B4-BE49-F238E27FC236}">
                            <a16:creationId xmlns:a16="http://schemas.microsoft.com/office/drawing/2014/main" id="{A7EA542B-2F0C-464E-8733-AE79859293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660346" y="1766406"/>
                        <a:ext cx="2505075" cy="2295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i 6">
            <a:extLst>
              <a:ext uri="{FF2B5EF4-FFF2-40B4-BE49-F238E27FC236}">
                <a16:creationId xmlns:a16="http://schemas.microsoft.com/office/drawing/2014/main" id="{780D5C0F-0FF3-45D8-90F1-870E94C705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150" y="1327150"/>
          <a:ext cx="7667625" cy="502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9382251" imgH="6153005" progId="Excel.Sheet.12">
                  <p:link updateAutomatic="1"/>
                </p:oleObj>
              </mc:Choice>
              <mc:Fallback>
                <p:oleObj name="Worksheet" r:id="rId4" imgW="9382251" imgH="6153005" progId="Excel.Sheet.12">
                  <p:link updateAutomatic="1"/>
                  <p:pic>
                    <p:nvPicPr>
                      <p:cNvPr id="7" name="Objekti 6">
                        <a:extLst>
                          <a:ext uri="{FF2B5EF4-FFF2-40B4-BE49-F238E27FC236}">
                            <a16:creationId xmlns:a16="http://schemas.microsoft.com/office/drawing/2014/main" id="{780D5C0F-0FF3-45D8-90F1-870E94C705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5150" y="1327150"/>
                        <a:ext cx="7667625" cy="5027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400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FEB59-9138-E205-B2BD-35C337FC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Trends</a:t>
            </a:r>
            <a:endParaRPr lang="en-US" noProof="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B226D-65F4-943F-EDD8-C0D48D21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noProof="0" dirty="0"/>
              <a:t>Technological improvement, effective machines </a:t>
            </a:r>
            <a:r>
              <a:rPr lang="en-US" noProof="0" dirty="0">
                <a:sym typeface="Wingdings" panose="05000000000000000000" pitchFamily="2" charset="2"/>
              </a:rPr>
              <a:t></a:t>
            </a:r>
            <a:br>
              <a:rPr lang="en-US" noProof="0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e</a:t>
            </a:r>
            <a:r>
              <a:rPr lang="en-US" noProof="0" dirty="0" err="1"/>
              <a:t>mployment</a:t>
            </a:r>
            <a:r>
              <a:rPr lang="en-US" noProof="0" dirty="0"/>
              <a:t> has steadily declined</a:t>
            </a:r>
          </a:p>
          <a:p>
            <a:endParaRPr lang="en-US" noProof="0" dirty="0"/>
          </a:p>
          <a:p>
            <a:r>
              <a:rPr lang="en-US" noProof="0" dirty="0"/>
              <a:t>As a result, productivity has steadily increased          </a:t>
            </a:r>
          </a:p>
          <a:p>
            <a:pPr lvl="1"/>
            <a:r>
              <a:rPr lang="en-US" i="1" noProof="0" dirty="0"/>
              <a:t>(def. productivity= value added/employment)</a:t>
            </a:r>
          </a:p>
          <a:p>
            <a:r>
              <a:rPr lang="en-US" noProof="0" dirty="0"/>
              <a:t>Note: also outsourcing from (maybe about) year 2000 onwards</a:t>
            </a:r>
          </a:p>
          <a:p>
            <a:endParaRPr lang="en-US" noProof="0" dirty="0"/>
          </a:p>
          <a:p>
            <a:r>
              <a:rPr lang="en-US" noProof="0" dirty="0"/>
              <a:t>Paper demand has decreased heavily, and demand of paperboard has increased </a:t>
            </a:r>
            <a:r>
              <a:rPr lang="en-US" noProof="0" dirty="0">
                <a:sym typeface="Wingdings" panose="05000000000000000000" pitchFamily="2" charset="2"/>
              </a:rPr>
              <a:t> a worldwide shift in production towards paperboard</a:t>
            </a:r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Enrichment of product portfolio:</a:t>
            </a:r>
          </a:p>
          <a:p>
            <a:pPr lvl="1"/>
            <a:r>
              <a:rPr lang="en-US" noProof="0" dirty="0"/>
              <a:t>Engineered wood products, textile fibers, liquid biofuels, biomedicals, etc.</a:t>
            </a:r>
          </a:p>
          <a:p>
            <a:endParaRPr lang="en-US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0B3679-EC48-283D-EF60-2D7E88B7B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955" y="87086"/>
            <a:ext cx="4030187" cy="33861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3729DC-376D-B002-0541-0DE410E3C70D}"/>
              </a:ext>
            </a:extLst>
          </p:cNvPr>
          <p:cNvSpPr txBox="1"/>
          <p:nvPr/>
        </p:nvSpPr>
        <p:spPr>
          <a:xfrm>
            <a:off x="8187197" y="144164"/>
            <a:ext cx="376170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1400" dirty="0" err="1"/>
              <a:t>Employment</a:t>
            </a:r>
            <a:r>
              <a:rPr lang="fi-FI" sz="1400" dirty="0"/>
              <a:t> in </a:t>
            </a:r>
            <a:r>
              <a:rPr lang="fi-FI" sz="1400" dirty="0" err="1"/>
              <a:t>pulp</a:t>
            </a:r>
            <a:r>
              <a:rPr lang="fi-FI" sz="1400" dirty="0"/>
              <a:t> and </a:t>
            </a:r>
            <a:r>
              <a:rPr lang="fi-FI" sz="1400" dirty="0" err="1"/>
              <a:t>paper</a:t>
            </a:r>
            <a:r>
              <a:rPr lang="fi-FI" sz="1400" dirty="0"/>
              <a:t> </a:t>
            </a:r>
            <a:r>
              <a:rPr lang="fi-FI" sz="1400" dirty="0" err="1"/>
              <a:t>industry</a:t>
            </a:r>
            <a:r>
              <a:rPr lang="fi-FI" sz="1400" dirty="0"/>
              <a:t>: </a:t>
            </a:r>
            <a:br>
              <a:rPr lang="fi-FI" sz="1400" dirty="0"/>
            </a:br>
            <a:r>
              <a:rPr lang="fi-FI" sz="1400" dirty="0"/>
              <a:t>Finland (</a:t>
            </a:r>
            <a:r>
              <a:rPr lang="fi-FI" sz="1400" dirty="0" err="1"/>
              <a:t>blue</a:t>
            </a:r>
            <a:r>
              <a:rPr lang="fi-FI" sz="1400" dirty="0"/>
              <a:t> </a:t>
            </a:r>
            <a:r>
              <a:rPr lang="fi-FI" sz="1400" dirty="0" err="1"/>
              <a:t>line</a:t>
            </a:r>
            <a:r>
              <a:rPr lang="fi-FI" sz="1400" dirty="0"/>
              <a:t>) and Europe (</a:t>
            </a:r>
            <a:r>
              <a:rPr lang="fi-FI" sz="1400" dirty="0" err="1"/>
              <a:t>red</a:t>
            </a:r>
            <a:r>
              <a:rPr lang="fi-FI" sz="1400" dirty="0"/>
              <a:t> </a:t>
            </a:r>
            <a:r>
              <a:rPr lang="fi-FI" sz="1400" dirty="0" err="1"/>
              <a:t>bars</a:t>
            </a:r>
            <a:r>
              <a:rPr lang="fi-FI" sz="1400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E92C03-1A5F-8099-DE3E-94A039BB5453}"/>
              </a:ext>
            </a:extLst>
          </p:cNvPr>
          <p:cNvSpPr txBox="1"/>
          <p:nvPr/>
        </p:nvSpPr>
        <p:spPr>
          <a:xfrm>
            <a:off x="8135092" y="3227053"/>
            <a:ext cx="229582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i-FI" sz="1000" dirty="0" err="1"/>
              <a:t>Sources</a:t>
            </a:r>
            <a:r>
              <a:rPr lang="fi-FI" sz="1000" dirty="0"/>
              <a:t>: </a:t>
            </a:r>
            <a:r>
              <a:rPr lang="fi-FI" sz="1000" dirty="0" err="1"/>
              <a:t>Statistics</a:t>
            </a:r>
            <a:r>
              <a:rPr lang="fi-FI" sz="1000" dirty="0"/>
              <a:t> Finland, CEPI, and Etla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D959AA-26F0-C746-F9C3-18EE66FA9DB0}"/>
              </a:ext>
            </a:extLst>
          </p:cNvPr>
          <p:cNvSpPr txBox="1"/>
          <p:nvPr/>
        </p:nvSpPr>
        <p:spPr>
          <a:xfrm rot="16200000">
            <a:off x="7871200" y="891483"/>
            <a:ext cx="69442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i-FI" sz="1000" dirty="0" err="1"/>
              <a:t>Thousand</a:t>
            </a:r>
            <a:endParaRPr lang="fi-FI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E8FED6-441D-AF9A-8F81-E704A4E490A2}"/>
              </a:ext>
            </a:extLst>
          </p:cNvPr>
          <p:cNvSpPr txBox="1"/>
          <p:nvPr/>
        </p:nvSpPr>
        <p:spPr>
          <a:xfrm rot="5400000">
            <a:off x="11601688" y="891484"/>
            <a:ext cx="69442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i-FI" sz="1000" dirty="0" err="1"/>
              <a:t>Thousand</a:t>
            </a: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152653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FEB59-9138-E205-B2BD-35C337FC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Market factors – Short term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B226D-65F4-943F-EDD8-C0D48D21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noProof="0" dirty="0"/>
              <a:t>Forest industry strike in </a:t>
            </a:r>
            <a:r>
              <a:rPr lang="en-US" dirty="0"/>
              <a:t>J</a:t>
            </a:r>
            <a:r>
              <a:rPr lang="en-US" noProof="0" dirty="0" err="1"/>
              <a:t>anuary</a:t>
            </a:r>
            <a:r>
              <a:rPr lang="en-US" noProof="0" dirty="0"/>
              <a:t>-February 2020  </a:t>
            </a:r>
          </a:p>
          <a:p>
            <a:r>
              <a:rPr lang="en-US" noProof="0" dirty="0"/>
              <a:t>UPM strike </a:t>
            </a:r>
            <a:r>
              <a:rPr lang="en-US" dirty="0"/>
              <a:t>J</a:t>
            </a:r>
            <a:r>
              <a:rPr lang="en-US" noProof="0" dirty="0" err="1"/>
              <a:t>anuary</a:t>
            </a:r>
            <a:r>
              <a:rPr lang="en-US" dirty="0"/>
              <a:t>-</a:t>
            </a:r>
            <a:r>
              <a:rPr lang="en-US" noProof="0" dirty="0"/>
              <a:t>April 2022 affects industry production</a:t>
            </a:r>
            <a:br>
              <a:rPr lang="en-US" noProof="0" dirty="0"/>
            </a:br>
            <a:r>
              <a:rPr lang="en-US" noProof="0" dirty="0"/>
              <a:t> volumes a lot</a:t>
            </a:r>
          </a:p>
          <a:p>
            <a:pPr lvl="1"/>
            <a:endParaRPr lang="en-US" noProof="0" dirty="0"/>
          </a:p>
          <a:p>
            <a:r>
              <a:rPr lang="en-US" noProof="0" dirty="0"/>
              <a:t>Covid-19</a:t>
            </a:r>
          </a:p>
          <a:p>
            <a:pPr lvl="1"/>
            <a:r>
              <a:rPr lang="en-US" noProof="0" dirty="0"/>
              <a:t>2020 decrease in demand of especially graphical paper  </a:t>
            </a:r>
          </a:p>
          <a:p>
            <a:pPr lvl="1"/>
            <a:r>
              <a:rPr lang="en-US" noProof="0" dirty="0"/>
              <a:t>Reductions in production following low demand and strike</a:t>
            </a:r>
          </a:p>
          <a:p>
            <a:pPr lvl="1"/>
            <a:r>
              <a:rPr lang="en-US" noProof="0" dirty="0"/>
              <a:t>2021 rebound (except paper), </a:t>
            </a:r>
            <a:r>
              <a:rPr lang="en-US" noProof="0" dirty="0" err="1"/>
              <a:t>Stora</a:t>
            </a:r>
            <a:r>
              <a:rPr lang="en-US" noProof="0" dirty="0"/>
              <a:t> Enso </a:t>
            </a:r>
            <a:r>
              <a:rPr lang="en-US" noProof="0" dirty="0" err="1"/>
              <a:t>Veitsiluoto</a:t>
            </a:r>
            <a:r>
              <a:rPr lang="en-US" noProof="0" dirty="0"/>
              <a:t> paper mill closed down</a:t>
            </a:r>
          </a:p>
          <a:p>
            <a:pPr lvl="1"/>
            <a:r>
              <a:rPr lang="en-US" noProof="0" dirty="0"/>
              <a:t>Forest recreation </a:t>
            </a:r>
          </a:p>
          <a:p>
            <a:pPr lvl="1"/>
            <a:endParaRPr lang="en-US" noProof="0" dirty="0"/>
          </a:p>
          <a:p>
            <a:r>
              <a:rPr lang="en-US" noProof="0" dirty="0"/>
              <a:t>Russian invasion of Ukraine</a:t>
            </a:r>
          </a:p>
          <a:p>
            <a:pPr lvl="1"/>
            <a:r>
              <a:rPr lang="en-US" noProof="0" dirty="0"/>
              <a:t>Wood imports from Russia stopped</a:t>
            </a:r>
          </a:p>
          <a:p>
            <a:pPr lvl="1"/>
            <a:r>
              <a:rPr lang="en-US" noProof="0" dirty="0"/>
              <a:t>Exports of paper industry products to Russia has fallen dramatically although no sanctions are imposed by EU</a:t>
            </a:r>
          </a:p>
          <a:p>
            <a:r>
              <a:rPr lang="en-US" noProof="0" dirty="0"/>
              <a:t>Energy crisis</a:t>
            </a:r>
          </a:p>
          <a:p>
            <a:pPr lvl="1"/>
            <a:r>
              <a:rPr lang="en-US" noProof="0" dirty="0"/>
              <a:t>Bioenergy up</a:t>
            </a:r>
          </a:p>
          <a:p>
            <a:pPr lvl="1"/>
            <a:r>
              <a:rPr lang="en-US" noProof="0" dirty="0"/>
              <a:t>Inflation</a:t>
            </a:r>
          </a:p>
          <a:p>
            <a:pPr marL="0" indent="0">
              <a:buNone/>
            </a:pPr>
            <a:endParaRPr lang="en-US" noProof="0" dirty="0">
              <a:solidFill>
                <a:srgbClr val="FF0000"/>
              </a:solidFill>
            </a:endParaRPr>
          </a:p>
          <a:p>
            <a:endParaRPr lang="en-US" noProof="0" dirty="0">
              <a:solidFill>
                <a:srgbClr val="FF0000"/>
              </a:solidFill>
            </a:endParaRPr>
          </a:p>
          <a:p>
            <a:endParaRPr lang="en-US" noProof="0" dirty="0">
              <a:solidFill>
                <a:srgbClr val="FF0000"/>
              </a:solidFill>
            </a:endParaRPr>
          </a:p>
          <a:p>
            <a:endParaRPr lang="en-US" noProof="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68A68C9-BDFD-4154-9FDF-8C58FA374D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504950"/>
              </p:ext>
            </p:extLst>
          </p:nvPr>
        </p:nvGraphicFramePr>
        <p:xfrm>
          <a:off x="8382001" y="0"/>
          <a:ext cx="3809998" cy="4060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5743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FEB59-9138-E205-B2BD-35C337FC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Increasing environmental 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B226D-65F4-943F-EDD8-C0D48D21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LULUCF climate policy</a:t>
            </a:r>
          </a:p>
          <a:p>
            <a:pPr lvl="1"/>
            <a:r>
              <a:rPr lang="en-US" noProof="0" dirty="0"/>
              <a:t>No net emissions</a:t>
            </a:r>
          </a:p>
          <a:p>
            <a:pPr lvl="1"/>
            <a:r>
              <a:rPr lang="en-US" noProof="0" dirty="0"/>
              <a:t>Reference level</a:t>
            </a:r>
          </a:p>
          <a:p>
            <a:pPr lvl="1"/>
            <a:r>
              <a:rPr lang="en-US" noProof="0" dirty="0"/>
              <a:t>EU-wide target of LULUCF/AFOLU sink up to 2035</a:t>
            </a:r>
          </a:p>
          <a:p>
            <a:endParaRPr lang="en-US" noProof="0" dirty="0"/>
          </a:p>
          <a:p>
            <a:r>
              <a:rPr lang="en-US" noProof="0" dirty="0"/>
              <a:t>Biodiversity strategy</a:t>
            </a:r>
          </a:p>
          <a:p>
            <a:pPr lvl="1"/>
            <a:r>
              <a:rPr lang="en-US" noProof="0" dirty="0"/>
              <a:t>Strict protection</a:t>
            </a:r>
          </a:p>
          <a:p>
            <a:pPr lvl="1"/>
            <a:r>
              <a:rPr lang="en-US" noProof="0" dirty="0"/>
              <a:t>Nature restoration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12673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FEB59-9138-E205-B2BD-35C337FC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Increasing environmental 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B226D-65F4-943F-EDD8-C0D48D21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Renewable energy directive III</a:t>
            </a:r>
          </a:p>
          <a:p>
            <a:pPr lvl="1"/>
            <a:r>
              <a:rPr lang="en-US" noProof="0" dirty="0"/>
              <a:t>Forest bioenergy</a:t>
            </a:r>
          </a:p>
          <a:p>
            <a:pPr lvl="2"/>
            <a:r>
              <a:rPr lang="en-US" noProof="0" dirty="0"/>
              <a:t>Primary woody biomass (biomass from forests)</a:t>
            </a:r>
          </a:p>
          <a:p>
            <a:pPr lvl="2"/>
            <a:r>
              <a:rPr lang="en-US" noProof="0" dirty="0"/>
              <a:t>Secondary woody biomass (by-product biomass)</a:t>
            </a:r>
          </a:p>
          <a:p>
            <a:pPr lvl="1"/>
            <a:r>
              <a:rPr lang="en-US" noProof="0" dirty="0"/>
              <a:t>Cascading woody biomass use:</a:t>
            </a:r>
          </a:p>
          <a:p>
            <a:pPr lvl="2"/>
            <a:r>
              <a:rPr lang="en-US" noProof="0" dirty="0"/>
              <a:t>Wood products</a:t>
            </a:r>
          </a:p>
          <a:p>
            <a:pPr lvl="2"/>
            <a:r>
              <a:rPr lang="en-US" noProof="0" dirty="0"/>
              <a:t>Extending their service life</a:t>
            </a:r>
          </a:p>
          <a:p>
            <a:pPr lvl="2"/>
            <a:r>
              <a:rPr lang="en-US" noProof="0" dirty="0"/>
              <a:t>Re-use</a:t>
            </a:r>
          </a:p>
          <a:p>
            <a:pPr lvl="2"/>
            <a:r>
              <a:rPr lang="en-US" noProof="0" dirty="0"/>
              <a:t>Recycling</a:t>
            </a:r>
          </a:p>
          <a:p>
            <a:pPr lvl="2"/>
            <a:r>
              <a:rPr lang="en-US" noProof="0" dirty="0"/>
              <a:t>Bioenergy</a:t>
            </a:r>
          </a:p>
          <a:p>
            <a:pPr lvl="2"/>
            <a:r>
              <a:rPr lang="en-US" noProof="0" dirty="0"/>
              <a:t>Disposal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04891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978</Words>
  <Application>Microsoft Office PowerPoint</Application>
  <PresentationFormat>Widescreen</PresentationFormat>
  <Paragraphs>116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file:///\\10.24.11.7\Yleiset\yhteiset\Tilda\TIETOPALVELU\Metryn%20nettisivuston%20tiedostot\Tuotanto\FI_PBL_MT_10_Metsäteollisuuden%20tuotantomäärät%201960%20alkaen.xlsx!Kaavio11%20EN</vt:lpstr>
      <vt:lpstr>file:///\\10.24.11.7\Yleiset\yhteiset\Tilda\TIETOPALVELU\Metryn%20nettisivuston%20tiedostot\Tuotanto\FI_PBL_MT_10_Metsäteollisuuden%20tuotantomäärät%201960%20alkaen.xlsx!infoboxit!R4S11:R18S15</vt:lpstr>
      <vt:lpstr>file:///\\10.24.11.7\Yleiset\yhteiset\Tilda\TIETOPALVELU\Metryn%20nettisivuston%20tiedostot\Vienti\FI_PBL_MT_20_Metsäteollisuuden_vienti_1960_vuosittain.xlsx!infoboxit!R21S11:R33S15</vt:lpstr>
      <vt:lpstr>file:///\\10.24.11.7\Yleiset\yhteiset\Tilda\TIETOPALVELU\Metryn%20nettisivuston%20tiedostot\Vienti\FI_PBL_MT_20_Metsäteollisuuden_vienti_1960_vuosittain.xlsx!Exports%20G</vt:lpstr>
      <vt:lpstr>Current situation and  market drivers</vt:lpstr>
      <vt:lpstr>Current situation</vt:lpstr>
      <vt:lpstr>Forest industries in the national economy</vt:lpstr>
      <vt:lpstr>Trends: Forest industries’ production volumes</vt:lpstr>
      <vt:lpstr>Trends: Export volumes since 1960</vt:lpstr>
      <vt:lpstr>Trends</vt:lpstr>
      <vt:lpstr>Market factors – Short term</vt:lpstr>
      <vt:lpstr>Increasing environmental regulation</vt:lpstr>
      <vt:lpstr>Increasing environmental regulation</vt:lpstr>
      <vt:lpstr>Forecast up to 2026</vt:lpstr>
      <vt:lpstr>Pulp and paper industries 2022</vt:lpstr>
      <vt:lpstr>Pulp and paper industries 2023-2026</vt:lpstr>
      <vt:lpstr>Woodworking industries 2022</vt:lpstr>
      <vt:lpstr>Woodworking industries 2023-2026</vt:lpstr>
      <vt:lpstr>Conclusions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Jussi Lintunen</dc:creator>
  <cp:lastModifiedBy>Jussi Lintunen</cp:lastModifiedBy>
  <cp:revision>33</cp:revision>
  <dcterms:created xsi:type="dcterms:W3CDTF">2022-09-26T18:29:58Z</dcterms:created>
  <dcterms:modified xsi:type="dcterms:W3CDTF">2022-09-28T11:54:58Z</dcterms:modified>
</cp:coreProperties>
</file>