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60" r:id="rId2"/>
  </p:sldMasterIdLst>
  <p:notesMasterIdLst>
    <p:notesMasterId r:id="rId21"/>
  </p:notesMasterIdLst>
  <p:sldIdLst>
    <p:sldId id="270" r:id="rId3"/>
    <p:sldId id="387" r:id="rId4"/>
    <p:sldId id="368" r:id="rId5"/>
    <p:sldId id="388" r:id="rId6"/>
    <p:sldId id="363" r:id="rId7"/>
    <p:sldId id="382" r:id="rId8"/>
    <p:sldId id="381" r:id="rId9"/>
    <p:sldId id="384" r:id="rId10"/>
    <p:sldId id="366" r:id="rId11"/>
    <p:sldId id="386" r:id="rId12"/>
    <p:sldId id="389" r:id="rId13"/>
    <p:sldId id="390" r:id="rId14"/>
    <p:sldId id="391" r:id="rId15"/>
    <p:sldId id="392" r:id="rId16"/>
    <p:sldId id="373" r:id="rId17"/>
    <p:sldId id="374" r:id="rId18"/>
    <p:sldId id="370" r:id="rId19"/>
    <p:sldId id="3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870"/>
    <a:srgbClr val="569BBE"/>
    <a:srgbClr val="B50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6" autoAdjust="0"/>
    <p:restoredTop sz="94737"/>
  </p:normalViewPr>
  <p:slideViewPr>
    <p:cSldViewPr>
      <p:cViewPr varScale="1">
        <p:scale>
          <a:sx n="79" d="100"/>
          <a:sy n="79" d="100"/>
        </p:scale>
        <p:origin x="1123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zettelmeyer\OneDrive%20-%20Peterson%20Institute%20for%20International%20Economics\Conferences%20and%20Presentations\2017-4%20EUI%20Florence\fin%20integration%20charts_rev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/>
              <a:t>Bank holdings of home country sovereign debt as a percent of all Euro area sovereign debt holdings, 2017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8493793115543696E-2"/>
          <c:y val="0.20842802405066099"/>
          <c:w val="0.87656288814865202"/>
          <c:h val="0.623575599945025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'Self Exposure'!$CS$6:$CS$24</c:f>
              <c:strCache>
                <c:ptCount val="19"/>
                <c:pt idx="0">
                  <c:v>AUT</c:v>
                </c:pt>
                <c:pt idx="1">
                  <c:v>BEL</c:v>
                </c:pt>
                <c:pt idx="2">
                  <c:v>CYP</c:v>
                </c:pt>
                <c:pt idx="3">
                  <c:v>DEU</c:v>
                </c:pt>
                <c:pt idx="4">
                  <c:v>EST</c:v>
                </c:pt>
                <c:pt idx="5">
                  <c:v>ESP</c:v>
                </c:pt>
                <c:pt idx="6">
                  <c:v>FIN</c:v>
                </c:pt>
                <c:pt idx="7">
                  <c:v>FRA</c:v>
                </c:pt>
                <c:pt idx="8">
                  <c:v>GRC</c:v>
                </c:pt>
                <c:pt idx="9">
                  <c:v>IRL</c:v>
                </c:pt>
                <c:pt idx="10">
                  <c:v>ITA</c:v>
                </c:pt>
                <c:pt idx="11">
                  <c:v>LTU</c:v>
                </c:pt>
                <c:pt idx="12">
                  <c:v>LUX</c:v>
                </c:pt>
                <c:pt idx="13">
                  <c:v>LVA</c:v>
                </c:pt>
                <c:pt idx="14">
                  <c:v>MLT</c:v>
                </c:pt>
                <c:pt idx="15">
                  <c:v>NED</c:v>
                </c:pt>
                <c:pt idx="16">
                  <c:v>PRT</c:v>
                </c:pt>
                <c:pt idx="17">
                  <c:v>SVN</c:v>
                </c:pt>
                <c:pt idx="18">
                  <c:v>SVK</c:v>
                </c:pt>
              </c:strCache>
            </c:strRef>
          </c:cat>
          <c:val>
            <c:numRef>
              <c:f>'Self Exposure'!$CU$6:$CU$24</c:f>
              <c:numCache>
                <c:formatCode>General</c:formatCode>
                <c:ptCount val="19"/>
                <c:pt idx="0">
                  <c:v>63.843582618501067</c:v>
                </c:pt>
                <c:pt idx="1">
                  <c:v>62.417191349575702</c:v>
                </c:pt>
                <c:pt idx="2">
                  <c:v>88.776478027189171</c:v>
                </c:pt>
                <c:pt idx="3">
                  <c:v>66.525963951841575</c:v>
                </c:pt>
                <c:pt idx="4">
                  <c:v>38.782051282051277</c:v>
                </c:pt>
                <c:pt idx="5">
                  <c:v>83.729025314502678</c:v>
                </c:pt>
                <c:pt idx="6">
                  <c:v>40.648011782032398</c:v>
                </c:pt>
                <c:pt idx="7">
                  <c:v>71.588517989349299</c:v>
                </c:pt>
                <c:pt idx="8">
                  <c:v>97.826608070315629</c:v>
                </c:pt>
                <c:pt idx="9">
                  <c:v>30.435223870498479</c:v>
                </c:pt>
                <c:pt idx="10">
                  <c:v>91.047768459666173</c:v>
                </c:pt>
                <c:pt idx="11">
                  <c:v>94.064303380049466</c:v>
                </c:pt>
                <c:pt idx="12">
                  <c:v>2.4956217162872152</c:v>
                </c:pt>
                <c:pt idx="13">
                  <c:v>66.666666666666643</c:v>
                </c:pt>
                <c:pt idx="14">
                  <c:v>67.606626718364467</c:v>
                </c:pt>
                <c:pt idx="15">
                  <c:v>45.917010957427699</c:v>
                </c:pt>
                <c:pt idx="16">
                  <c:v>73.091813510406155</c:v>
                </c:pt>
                <c:pt idx="17">
                  <c:v>77.398553004089337</c:v>
                </c:pt>
                <c:pt idx="18">
                  <c:v>89.025348791510936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AF-4636-889B-41F490089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80551552"/>
        <c:axId val="-1880574352"/>
      </c:barChart>
      <c:catAx>
        <c:axId val="-188055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-1880574352"/>
        <c:crosses val="autoZero"/>
        <c:auto val="1"/>
        <c:lblAlgn val="ctr"/>
        <c:lblOffset val="100"/>
        <c:noMultiLvlLbl val="0"/>
      </c:catAx>
      <c:valAx>
        <c:axId val="-188057435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-188055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0.01361</cdr:x>
      <cdr:y>0.93112</cdr:y>
    </cdr:from>
    <cdr:to>
      <cdr:x>0.51701</cdr:x>
      <cdr:y>0.98724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E52684D-6E8D-4B74-B075-41B668B7CCF8}"/>
            </a:ext>
          </a:extLst>
        </cdr:cNvPr>
        <cdr:cNvSpPr txBox="1"/>
      </cdr:nvSpPr>
      <cdr:spPr>
        <a:xfrm xmlns:a="http://schemas.openxmlformats.org/drawingml/2006/main">
          <a:off x="76201" y="3476625"/>
          <a:ext cx="281940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Source: ECB and author's</a:t>
          </a:r>
          <a:r>
            <a:rPr lang="en-US" sz="1400" baseline="0" dirty="0"/>
            <a:t> calculations</a:t>
          </a:r>
          <a:endParaRPr lang="en-US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CE47C-BBDF-4775-8D05-9F1548F1A78A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0F495-9841-4CDF-956C-25C4D7A02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8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D7A5-A21A-4F02-95E1-0D8DA80E59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14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F495-9841-4CDF-956C-25C4D7A023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3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F495-9841-4CDF-956C-25C4D7A023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0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F495-9841-4CDF-956C-25C4D7A023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F495-9841-4CDF-956C-25C4D7A023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47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F495-9841-4CDF-956C-25C4D7A023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93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F495-9841-4CDF-956C-25C4D7A023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7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F495-9841-4CDF-956C-25C4D7A023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59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F495-9841-4CDF-956C-25C4D7A023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52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F495-9841-4CDF-956C-25C4D7A023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42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F495-9841-4CDF-956C-25C4D7A023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85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F495-9841-4CDF-956C-25C4D7A023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64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peni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569BBE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Author(s)</a:t>
            </a: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6356350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Peterson Institute for International Economics  |  1750 Massachusetts Ave., NW  |  Washington, DC  20036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B96425-3B17-4A79-94CF-4199F6356F23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8DCDDD-39C2-4E65-B7C4-6894F02AC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7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10200"/>
            <a:ext cx="5486400" cy="838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889E9E3-DD47-4CC5-9D93-C7849E08506E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698329-7E74-489C-977A-F404E138E5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8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889E9E3-DD47-4CC5-9D93-C7849E08506E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698329-7E74-489C-977A-F404E138E5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889E9E3-DD47-4CC5-9D93-C7849E08506E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698329-7E74-489C-977A-F404E138E5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94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889E9E3-DD47-4CC5-9D93-C7849E08506E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698329-7E74-489C-977A-F404E138E5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9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889E9E3-DD47-4CC5-9D93-C7849E08506E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698329-7E74-489C-977A-F404E138E5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B4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68562"/>
            <a:ext cx="4040188" cy="3779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B4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68562"/>
            <a:ext cx="4041775" cy="3779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971353-DDC9-4ABC-B649-43DC2760B263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16A28F-CE26-4394-8788-19F9F7A35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9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889E9E3-DD47-4CC5-9D93-C7849E08506E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698329-7E74-489C-977A-F404E138E5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0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889E9E3-DD47-4CC5-9D93-C7849E08506E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698329-7E74-489C-977A-F404E138E5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60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008313" cy="977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0"/>
            <a:ext cx="4806950" cy="5791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724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889E9E3-DD47-4CC5-9D93-C7849E08506E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698329-7E74-489C-977A-F404E138E5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19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6356350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Peterson Institute for International Economics  |  1750 Massachusetts Ave., NW  |  Washington, DC  20036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B96425-3B17-4A79-94CF-4199F6356F23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8DCDDD-39C2-4E65-B7C4-6894F02AC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49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B487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1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66713"/>
            <a:ext cx="5334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889E9E3-DD47-4CC5-9D93-C7849E08506E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698329-7E74-489C-977A-F404E138E5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6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64" r:id="rId3"/>
    <p:sldLayoutId id="2147483679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100" b="1" kern="1200">
          <a:solidFill>
            <a:srgbClr val="1B487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1524000"/>
            <a:ext cx="7543800" cy="1470025"/>
          </a:xfrm>
        </p:spPr>
        <p:txBody>
          <a:bodyPr>
            <a:normAutofit/>
          </a:bodyPr>
          <a:lstStyle/>
          <a:p>
            <a:r>
              <a:rPr lang="en-US" sz="2800" dirty="0"/>
              <a:t>Restructuring sovereign debt – </a:t>
            </a:r>
            <a:br>
              <a:rPr lang="en-US" sz="2800" dirty="0"/>
            </a:br>
            <a:r>
              <a:rPr lang="en-US" sz="2800" dirty="0"/>
              <a:t>why and how to do it without endangering financial stability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94024"/>
            <a:ext cx="8001000" cy="317817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Seminar on Safe Assets, Sovereign Debt,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and Financial Stability</a:t>
            </a:r>
          </a:p>
          <a:p>
            <a:r>
              <a:rPr lang="en-US" sz="2200" dirty="0">
                <a:solidFill>
                  <a:srgbClr val="0070C0"/>
                </a:solidFill>
              </a:rPr>
              <a:t>hosted by Research Institute of the Finnish Economy and the Bank of Finland, 22. January 2018 </a:t>
            </a:r>
          </a:p>
          <a:p>
            <a:pPr>
              <a:spcBef>
                <a:spcPts val="1176"/>
              </a:spcBef>
              <a:spcAft>
                <a:spcPts val="1200"/>
              </a:spcAft>
            </a:pPr>
            <a:r>
              <a:rPr lang="en-US" sz="2200" dirty="0">
                <a:solidFill>
                  <a:srgbClr val="0070C0"/>
                </a:solidFill>
              </a:rPr>
              <a:t>Jeromin Zettelmeyer</a:t>
            </a:r>
          </a:p>
          <a:p>
            <a:pPr>
              <a:spcBef>
                <a:spcPts val="624"/>
              </a:spcBef>
            </a:pPr>
            <a:r>
              <a:rPr lang="en-US" sz="1800" dirty="0">
                <a:solidFill>
                  <a:srgbClr val="0070C0"/>
                </a:solidFill>
              </a:rPr>
              <a:t>(gratefully acknowledging influence of co-authors of CEPR policy insight 91, without implying that they agree with all aspects of this presentation)</a:t>
            </a:r>
            <a:endParaRPr lang="en-US" sz="19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8DCDDD-39C2-4E65-B7C4-6894F02AC3B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6858000" cy="549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1B4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100" dirty="0"/>
              <a:t>Peterson Institute for International Economics  |  1750 Massachusetts Ave., NW  |  Washington, DC  20036</a:t>
            </a:r>
          </a:p>
          <a:p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37089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4478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Key</a:t>
            </a:r>
            <a:r>
              <a:rPr lang="en-US" sz="2800" dirty="0"/>
              <a:t> </a:t>
            </a:r>
            <a:r>
              <a:rPr lang="en-US" sz="2800" b="1" dirty="0"/>
              <a:t>idea: raise the credibility of debt restructuring (as a last resort) by lowering the associated financial and economic disruptions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382000" cy="44196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Introduce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“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sovereign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concentration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charges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“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that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incentivize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banks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invest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diversified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bond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portfolios</a:t>
            </a:r>
            <a:endParaRPr lang="de-DE" sz="2200" dirty="0"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Offer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banks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a “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safe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asset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“ (not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subject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concentration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charges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), e.g. ESBies (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senior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tranches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sovereign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bond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backed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security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).</a:t>
            </a:r>
          </a:p>
          <a:p>
            <a:pPr marL="457200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Reform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financial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architecture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encourage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euro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area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financial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integration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(European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deposit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re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-)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insurance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capital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markets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union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more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cross-country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consistency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resolution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).</a:t>
            </a:r>
          </a:p>
          <a:p>
            <a:pPr marL="457200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Introduce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fiscal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capacity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protect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countries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from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large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economic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disruptions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(e.g.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unemployment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reinsurance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funded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by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experience-rated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national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contributions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).</a:t>
            </a:r>
          </a:p>
          <a:p>
            <a:pPr>
              <a:spcBef>
                <a:spcPts val="1800"/>
              </a:spcBef>
              <a:buSzPct val="100000"/>
            </a:pPr>
            <a:endParaRPr lang="de-DE" sz="2200" dirty="0">
              <a:solidFill>
                <a:srgbClr val="1B487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57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In addition, need to address holdout problem and strengthen commitment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47244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SzPct val="100000"/>
            </a:pP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fix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holdout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problem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: </a:t>
            </a:r>
          </a:p>
          <a:p>
            <a:pPr marL="342900" indent="-342900"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CACs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with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one-limb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aggregations</a:t>
            </a:r>
            <a:endParaRPr lang="de-DE" sz="22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Change in ESM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treaty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or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new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EU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regulation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)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protecting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asset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sovereigns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that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have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undertaken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ESM-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endorsed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restructurings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from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attachment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by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holdouts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>
              <a:spcBef>
                <a:spcPts val="1200"/>
              </a:spcBef>
              <a:buSzPct val="100000"/>
            </a:pP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fix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commitment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problem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: </a:t>
            </a:r>
          </a:p>
          <a:p>
            <a:pPr marL="342900" indent="-342900"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more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IMF-like ESM: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capacity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develop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ist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own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lending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policies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stick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them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; operational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independence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technical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capacity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identify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deep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insolvency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crises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pPr>
              <a:spcBef>
                <a:spcPts val="1200"/>
              </a:spcBef>
              <a:buSzPct val="100000"/>
            </a:pPr>
            <a:r>
              <a:rPr lang="de-DE" sz="2200" i="1" dirty="0">
                <a:latin typeface="Calibri" charset="0"/>
                <a:ea typeface="Calibri" charset="0"/>
                <a:cs typeface="Calibri" charset="0"/>
              </a:rPr>
              <a:t>Note: </a:t>
            </a:r>
            <a:r>
              <a:rPr lang="de-DE" sz="2200" i="1" dirty="0" err="1">
                <a:latin typeface="Calibri" charset="0"/>
                <a:ea typeface="Calibri" charset="0"/>
                <a:cs typeface="Calibri" charset="0"/>
              </a:rPr>
              <a:t>this</a:t>
            </a:r>
            <a:r>
              <a:rPr lang="de-DE" sz="22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i="1" dirty="0" err="1">
                <a:latin typeface="Calibri" charset="0"/>
                <a:ea typeface="Calibri" charset="0"/>
                <a:cs typeface="Calibri" charset="0"/>
              </a:rPr>
              <a:t>would</a:t>
            </a:r>
            <a:r>
              <a:rPr lang="de-DE" sz="22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i="1" dirty="0" err="1">
                <a:latin typeface="Calibri" charset="0"/>
                <a:ea typeface="Calibri" charset="0"/>
                <a:cs typeface="Calibri" charset="0"/>
              </a:rPr>
              <a:t>never</a:t>
            </a:r>
            <a:r>
              <a:rPr lang="de-DE" sz="22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i="1" dirty="0" err="1">
                <a:latin typeface="Calibri" charset="0"/>
                <a:ea typeface="Calibri" charset="0"/>
                <a:cs typeface="Calibri" charset="0"/>
              </a:rPr>
              <a:t>be</a:t>
            </a:r>
            <a:r>
              <a:rPr lang="de-DE" sz="22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i="1" dirty="0" err="1">
                <a:latin typeface="Calibri" charset="0"/>
                <a:ea typeface="Calibri" charset="0"/>
                <a:cs typeface="Calibri" charset="0"/>
              </a:rPr>
              <a:t>enough</a:t>
            </a:r>
            <a:r>
              <a:rPr lang="de-DE" sz="22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i="1" dirty="0" err="1"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de-DE" sz="22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i="1" dirty="0" err="1">
                <a:latin typeface="Calibri" charset="0"/>
                <a:ea typeface="Calibri" charset="0"/>
                <a:cs typeface="Calibri" charset="0"/>
              </a:rPr>
              <a:t>solve</a:t>
            </a:r>
            <a:r>
              <a:rPr lang="de-DE" sz="22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i="1" dirty="0" err="1">
                <a:latin typeface="Calibri" charset="0"/>
                <a:ea typeface="Calibri" charset="0"/>
                <a:cs typeface="Calibri" charset="0"/>
              </a:rPr>
              <a:t>commitment</a:t>
            </a:r>
            <a:r>
              <a:rPr lang="de-DE" sz="22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i="1" dirty="0" err="1">
                <a:latin typeface="Calibri" charset="0"/>
                <a:ea typeface="Calibri" charset="0"/>
                <a:cs typeface="Calibri" charset="0"/>
              </a:rPr>
              <a:t>problem</a:t>
            </a:r>
            <a:r>
              <a:rPr lang="de-DE" sz="22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i="1" dirty="0" err="1">
                <a:latin typeface="Calibri" charset="0"/>
                <a:ea typeface="Calibri" charset="0"/>
                <a:cs typeface="Calibri" charset="0"/>
              </a:rPr>
              <a:t>unless</a:t>
            </a:r>
            <a:r>
              <a:rPr lang="de-DE" sz="22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i="1" dirty="0" err="1">
                <a:latin typeface="Calibri" charset="0"/>
                <a:ea typeface="Calibri" charset="0"/>
                <a:cs typeface="Calibri" charset="0"/>
              </a:rPr>
              <a:t>we</a:t>
            </a:r>
            <a:r>
              <a:rPr lang="de-DE" sz="22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i="1" dirty="0" err="1">
                <a:latin typeface="Calibri" charset="0"/>
                <a:ea typeface="Calibri" charset="0"/>
                <a:cs typeface="Calibri" charset="0"/>
              </a:rPr>
              <a:t>reduce</a:t>
            </a:r>
            <a:r>
              <a:rPr lang="de-DE" sz="2200" i="1" dirty="0">
                <a:latin typeface="Calibri" charset="0"/>
                <a:ea typeface="Calibri" charset="0"/>
                <a:cs typeface="Calibri" charset="0"/>
              </a:rPr>
              <a:t> ex-post </a:t>
            </a:r>
            <a:r>
              <a:rPr lang="de-DE" sz="2200" i="1" dirty="0" err="1">
                <a:latin typeface="Calibri" charset="0"/>
                <a:ea typeface="Calibri" charset="0"/>
                <a:cs typeface="Calibri" charset="0"/>
              </a:rPr>
              <a:t>costs</a:t>
            </a:r>
            <a:r>
              <a:rPr lang="de-DE" sz="22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i="1" dirty="0" err="1"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de-DE" sz="22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i="1" dirty="0" err="1">
                <a:latin typeface="Calibri" charset="0"/>
                <a:ea typeface="Calibri" charset="0"/>
                <a:cs typeface="Calibri" charset="0"/>
              </a:rPr>
              <a:t>restructuring</a:t>
            </a:r>
            <a:r>
              <a:rPr lang="de-DE" sz="2200" i="1" dirty="0">
                <a:latin typeface="Calibri" charset="0"/>
                <a:ea typeface="Calibri" charset="0"/>
                <a:cs typeface="Calibri" charset="0"/>
              </a:rPr>
              <a:t> at </a:t>
            </a:r>
            <a:r>
              <a:rPr lang="de-DE" sz="2200" i="1" dirty="0" err="1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de-DE" sz="2200" i="1" dirty="0">
                <a:latin typeface="Calibri" charset="0"/>
                <a:ea typeface="Calibri" charset="0"/>
                <a:cs typeface="Calibri" charset="0"/>
              </a:rPr>
              <a:t> same time.</a:t>
            </a:r>
          </a:p>
        </p:txBody>
      </p:sp>
    </p:spTree>
    <p:extLst>
      <p:ext uri="{BB962C8B-B14F-4D97-AF65-F5344CB8AC3E}">
        <p14:creationId xmlns:p14="http://schemas.microsoft.com/office/powerpoint/2010/main" val="1078307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Note: the “transition problem” does not magically disappear even in our approach.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7244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SzPct val="100000"/>
            </a:pP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Two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types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“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transition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problems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“</a:t>
            </a:r>
          </a:p>
          <a:p>
            <a:pPr marL="342900" indent="-342900"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Possible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negative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market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reactions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announcement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sovereign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concentration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charges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tougher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ESM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rules</a:t>
            </a:r>
            <a:endParaRPr lang="de-DE" sz="22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Market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disruptions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results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shifts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sovereign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portfolios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banks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(in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particular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if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banks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stop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rolling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over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debts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their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own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sovereign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).</a:t>
            </a:r>
          </a:p>
          <a:p>
            <a:pPr>
              <a:spcBef>
                <a:spcPts val="1200"/>
              </a:spcBef>
              <a:buSzPct val="100000"/>
            </a:pP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Need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take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financial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stability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risks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very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seriously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mitigate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them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088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Mitigating disruptions due to anticipation of tougher regime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724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Announce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phased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introduction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. In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particular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tougher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ESM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lending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rules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(e.g. a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rule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requiring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maturity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extensions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privately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held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debt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when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debt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sustainability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is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uncertain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)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would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only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apply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after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stock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i="1" dirty="0" err="1">
                <a:latin typeface="Calibri" charset="0"/>
                <a:ea typeface="Calibri" charset="0"/>
                <a:cs typeface="Calibri" charset="0"/>
              </a:rPr>
              <a:t>newly</a:t>
            </a:r>
            <a:r>
              <a:rPr lang="de-DE" sz="22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i="1" dirty="0" err="1">
                <a:latin typeface="Calibri" charset="0"/>
                <a:ea typeface="Calibri" charset="0"/>
                <a:cs typeface="Calibri" charset="0"/>
              </a:rPr>
              <a:t>issued</a:t>
            </a:r>
            <a:r>
              <a:rPr lang="de-DE" sz="22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debt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exceeds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particularly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treshold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(e.g. 60-90%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GDP,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Andritzky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et al 2016)</a:t>
            </a:r>
          </a:p>
          <a:p>
            <a:pPr marL="457200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Announce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in „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good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times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“,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when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no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markets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not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expect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debt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restructuring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be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necessary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in an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any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euro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area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country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(Note: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today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are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such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times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). </a:t>
            </a:r>
          </a:p>
          <a:p>
            <a:pPr marL="457200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Combine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with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announcement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new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risk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sharing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stabilization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instruments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(EDIS,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fiscal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capacity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37535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Mitigating disruptions due to shifts in portfolios of banks (i.e. changes in net demand for sovereign bonds)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38862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Pick a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regulatory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approach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that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is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penalises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b="1" i="1" dirty="0" err="1">
                <a:latin typeface="Calibri" charset="0"/>
                <a:ea typeface="Calibri" charset="0"/>
                <a:cs typeface="Calibri" charset="0"/>
              </a:rPr>
              <a:t>concentrated</a:t>
            </a:r>
            <a:r>
              <a:rPr lang="de-DE" sz="24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sovereign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exposures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banks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rather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than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b="1" i="1" dirty="0" err="1">
                <a:latin typeface="Calibri" charset="0"/>
                <a:ea typeface="Calibri" charset="0"/>
                <a:cs typeface="Calibri" charset="0"/>
              </a:rPr>
              <a:t>aggregate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holdings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euro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sovereign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bonds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1200150" lvl="1" indent="-457200">
              <a:spcBef>
                <a:spcPts val="1200"/>
              </a:spcBef>
              <a:buSzPct val="100000"/>
              <a:buFont typeface="Wingdings" charset="2"/>
              <a:buChar char="Ø"/>
            </a:pP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This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is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why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we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argue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for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concentration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charges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which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induce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banks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diversify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sovereign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exposures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mr-IN" sz="2400" dirty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not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necessarily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reduce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them</a:t>
            </a:r>
            <a:endParaRPr lang="de-DE" sz="2400" dirty="0"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Introduce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a „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safe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asset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“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based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on (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diversified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)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sovereign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bond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portfolio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mr-IN" sz="2400" dirty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hence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creates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demand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for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sovereign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bonds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mr-IN" sz="2400" dirty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at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same time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as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banks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are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shedding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their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concentrated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400" dirty="0" err="1">
                <a:latin typeface="Calibri" charset="0"/>
                <a:ea typeface="Calibri" charset="0"/>
                <a:cs typeface="Calibri" charset="0"/>
              </a:rPr>
              <a:t>exposures</a:t>
            </a:r>
            <a:r>
              <a:rPr lang="de-DE" sz="2400" dirty="0"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99786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38" y="457200"/>
            <a:ext cx="8001000" cy="7921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Conclusion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92500"/>
          </a:bodyPr>
          <a:lstStyle/>
          <a:p>
            <a:pPr marL="457200" lvl="0" indent="-457200">
              <a:spcBef>
                <a:spcPts val="1128"/>
              </a:spcBef>
              <a:buFont typeface="+mj-lt"/>
              <a:buAutoNum type="arabicPeriod"/>
            </a:pPr>
            <a:r>
              <a:rPr lang="en-US" sz="2200" dirty="0"/>
              <a:t>To make sovereign debt restructurings feasible in deep debt crises </a:t>
            </a:r>
            <a:r>
              <a:rPr lang="mr-IN" sz="2200" dirty="0"/>
              <a:t>–</a:t>
            </a:r>
            <a:r>
              <a:rPr lang="en-US" sz="2200" dirty="0"/>
              <a:t> rather than relying on inappropriate bail-outs </a:t>
            </a:r>
            <a:r>
              <a:rPr lang="mr-IN" sz="2200" dirty="0"/>
              <a:t>–</a:t>
            </a:r>
            <a:r>
              <a:rPr lang="en-US" sz="2200" dirty="0"/>
              <a:t> the costs of these restructurings needs to be reduced</a:t>
            </a:r>
          </a:p>
          <a:p>
            <a:pPr marL="457200" lvl="0" indent="-457200">
              <a:spcBef>
                <a:spcPts val="1128"/>
              </a:spcBef>
              <a:buFont typeface="+mj-lt"/>
              <a:buAutoNum type="arabicPeriod"/>
            </a:pPr>
            <a:r>
              <a:rPr lang="en-US" sz="2200" dirty="0"/>
              <a:t>To achieve this, bond contracts or statutes that reduce the legal risk of sovereign debt restructuring are necessary, but not sufficient.</a:t>
            </a:r>
          </a:p>
          <a:p>
            <a:pPr marL="457200" lvl="0" indent="-457200">
              <a:spcBef>
                <a:spcPts val="1128"/>
              </a:spcBef>
              <a:buFont typeface="+mj-lt"/>
              <a:buAutoNum type="arabicPeriod"/>
            </a:pPr>
            <a:r>
              <a:rPr lang="en-US" sz="2200" dirty="0"/>
              <a:t>The key is to reduce the economic costs of restructuring. This requires reducing concentrated sovereign exposures of banks.</a:t>
            </a:r>
          </a:p>
          <a:p>
            <a:pPr marL="457200" lvl="0" indent="-457200">
              <a:spcBef>
                <a:spcPts val="1128"/>
              </a:spcBef>
              <a:buFont typeface="+mj-lt"/>
              <a:buAutoNum type="arabicPeriod"/>
            </a:pPr>
            <a:r>
              <a:rPr lang="en-US" sz="2200" dirty="0"/>
              <a:t>At a time of high debt, this is tricky. But it is feasible, by focusing on reducing </a:t>
            </a:r>
            <a:r>
              <a:rPr lang="en-US" sz="2200" i="1" dirty="0"/>
              <a:t>concentration</a:t>
            </a:r>
            <a:r>
              <a:rPr lang="en-US" sz="2200" dirty="0"/>
              <a:t>, and if better stabilization and risk-sharing tools are introduced at the same time (including a euro area safe asset and a European deposit (re-)insurance).</a:t>
            </a:r>
          </a:p>
          <a:p>
            <a:pPr marL="457200" lvl="0" indent="-457200">
              <a:spcBef>
                <a:spcPts val="1128"/>
              </a:spcBef>
              <a:buFont typeface="+mj-lt"/>
              <a:buAutoNum type="arabicPeriod"/>
            </a:pPr>
            <a:r>
              <a:rPr lang="en-US" sz="2200" dirty="0"/>
              <a:t>Once this is achieved, a more effective ESM policy not to bail out countries with unsustainable debts should also be introduced, backed by changes in the ESM’s governance and mandate. </a:t>
            </a:r>
          </a:p>
        </p:txBody>
      </p:sp>
    </p:spTree>
    <p:extLst>
      <p:ext uri="{BB962C8B-B14F-4D97-AF65-F5344CB8AC3E}">
        <p14:creationId xmlns:p14="http://schemas.microsoft.com/office/powerpoint/2010/main" val="1963387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Back-up slides</a:t>
            </a:r>
          </a:p>
        </p:txBody>
      </p:sp>
    </p:spTree>
    <p:extLst>
      <p:ext uri="{BB962C8B-B14F-4D97-AF65-F5344CB8AC3E}">
        <p14:creationId xmlns:p14="http://schemas.microsoft.com/office/powerpoint/2010/main" val="1570601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8"/>
            <a:ext cx="8001000" cy="7921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Replacing sovereign bonds in bank balance sheets: how it might work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581400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1128"/>
              </a:spcBef>
              <a:buFont typeface="Arial" charset="0"/>
              <a:buChar char="•"/>
            </a:pPr>
            <a:r>
              <a:rPr lang="en-US" sz="2200" dirty="0"/>
              <a:t>New intermediaries begin bond buying and safe asset issuing operations, </a:t>
            </a:r>
          </a:p>
          <a:p>
            <a:pPr marL="457200" lvl="0" indent="-457200">
              <a:spcBef>
                <a:spcPts val="1128"/>
              </a:spcBef>
              <a:buFont typeface="Arial" charset="0"/>
              <a:buChar char="•"/>
            </a:pPr>
            <a:r>
              <a:rPr lang="en-US" sz="2200" dirty="0"/>
              <a:t>Euro area bank holdings of </a:t>
            </a:r>
            <a:r>
              <a:rPr lang="en-US" sz="2200" i="1" dirty="0"/>
              <a:t>newly issued</a:t>
            </a:r>
            <a:r>
              <a:rPr lang="en-US" sz="2200" dirty="0"/>
              <a:t> sovereign debt would become subject to a concentration charge. This does not apply to (1) sovereign debt issued previously; (2) safe asset.</a:t>
            </a:r>
          </a:p>
          <a:p>
            <a:pPr marL="457200" lvl="0" indent="-457200">
              <a:spcBef>
                <a:spcPts val="1128"/>
              </a:spcBef>
              <a:buFont typeface="Arial" charset="0"/>
              <a:buChar char="•"/>
            </a:pPr>
            <a:r>
              <a:rPr lang="en-US" sz="2200" dirty="0"/>
              <a:t>In each year, volume of new buying/issuing operations are calibrated to replace maturing sovereign bonds on bank balance sheets</a:t>
            </a:r>
          </a:p>
        </p:txBody>
      </p:sp>
    </p:spTree>
    <p:extLst>
      <p:ext uri="{BB962C8B-B14F-4D97-AF65-F5344CB8AC3E}">
        <p14:creationId xmlns:p14="http://schemas.microsoft.com/office/powerpoint/2010/main" val="411318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305800" cy="9445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700" b="1" dirty="0"/>
              <a:t>Concentration of sovereign exposure of banks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585C7D6-BC27-4E02-9F93-0CACA58CC4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216220"/>
              </p:ext>
            </p:extLst>
          </p:nvPr>
        </p:nvGraphicFramePr>
        <p:xfrm>
          <a:off x="960966" y="1539948"/>
          <a:ext cx="7298267" cy="5013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0391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848600" cy="7921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SzPct val="100000"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This presentation advocates changes to the euro area fiscal and financial architecture that would make sovereign debt restructuring less costly as a last resort.</a:t>
            </a:r>
          </a:p>
          <a:p>
            <a:pPr>
              <a:spcBef>
                <a:spcPts val="1200"/>
              </a:spcBef>
              <a:buSzPct val="100000"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It does NOT argue that the privately held debts of any euro are members are currently unsustainable and should be restructured.</a:t>
            </a:r>
          </a:p>
          <a:p>
            <a:pPr>
              <a:spcBef>
                <a:spcPts val="1200"/>
              </a:spcBef>
              <a:buSzPct val="100000"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Sovereign debt restructuring is proposed as an addition to the </a:t>
            </a:r>
            <a:r>
              <a:rPr lang="en-US" sz="2200" i="1" dirty="0">
                <a:latin typeface="Calibri" charset="0"/>
                <a:ea typeface="Calibri" charset="0"/>
                <a:cs typeface="Calibri" charset="0"/>
              </a:rPr>
              <a:t>toolkit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mr-IN" sz="2200" dirty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 not to deal with any current “stock problem”.</a:t>
            </a:r>
          </a:p>
        </p:txBody>
      </p:sp>
    </p:spTree>
    <p:extLst>
      <p:ext uri="{BB962C8B-B14F-4D97-AF65-F5344CB8AC3E}">
        <p14:creationId xmlns:p14="http://schemas.microsoft.com/office/powerpoint/2010/main" val="601355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848600" cy="7921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Plan of the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Why a sovereign debt restructuring option should be an explicit part of the euro area financial architecture</a:t>
            </a:r>
          </a:p>
          <a:p>
            <a:pPr marL="457200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Why the current euro area architecture does not deliver this</a:t>
            </a:r>
          </a:p>
          <a:p>
            <a:pPr marL="457200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Why standard proposals to address this </a:t>
            </a:r>
            <a:r>
              <a:rPr lang="mr-IN" sz="2200" dirty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 based on “hard commitment devices” </a:t>
            </a:r>
            <a:r>
              <a:rPr lang="mr-IN" sz="2200" dirty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 are inadequate</a:t>
            </a:r>
          </a:p>
          <a:p>
            <a:pPr marL="457200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An alternative approach: reduce the ex-post costs of debt restructuring. </a:t>
            </a:r>
          </a:p>
          <a:p>
            <a:pPr marL="457200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How it could be done</a:t>
            </a:r>
          </a:p>
        </p:txBody>
      </p:sp>
    </p:spTree>
    <p:extLst>
      <p:ext uri="{BB962C8B-B14F-4D97-AF65-F5344CB8AC3E}">
        <p14:creationId xmlns:p14="http://schemas.microsoft.com/office/powerpoint/2010/main" val="2145543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001000" cy="7921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The rationale for sovereign debt restructuring regime for the euro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78" y="1676400"/>
            <a:ext cx="8305800" cy="5105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Make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EU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Treaty‘s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no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bail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-out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rule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credible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1017270" lvl="1" indent="-457200">
              <a:spcBef>
                <a:spcPts val="1200"/>
              </a:spcBef>
              <a:buSzPct val="100000"/>
              <a:buFont typeface="Wingdings" charset="2"/>
              <a:buChar char="Ø"/>
            </a:pP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Helps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with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fiscal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discipline</a:t>
            </a:r>
            <a:endParaRPr lang="de-DE" sz="2200" dirty="0">
              <a:latin typeface="Calibri" charset="0"/>
              <a:ea typeface="Calibri" charset="0"/>
              <a:cs typeface="Calibri" charset="0"/>
            </a:endParaRPr>
          </a:p>
          <a:p>
            <a:pPr marL="1017270" lvl="1" indent="-457200">
              <a:spcBef>
                <a:spcPts val="1200"/>
              </a:spcBef>
              <a:buSzPct val="100000"/>
              <a:buFont typeface="Wingdings" charset="2"/>
              <a:buChar char="Ø"/>
            </a:pP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Remove a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source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political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grief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mainly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creditor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countries)</a:t>
            </a:r>
          </a:p>
          <a:p>
            <a:pPr marL="457200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Avoid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attempts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deal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with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deep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solvency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crises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through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protracted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austerity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+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crisis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lending</a:t>
            </a:r>
            <a:endParaRPr lang="de-DE" sz="2200" dirty="0">
              <a:latin typeface="Calibri" charset="0"/>
              <a:ea typeface="Calibri" charset="0"/>
              <a:cs typeface="Calibri" charset="0"/>
            </a:endParaRPr>
          </a:p>
          <a:p>
            <a:pPr marL="1017270" lvl="1" indent="-457200">
              <a:spcBef>
                <a:spcPts val="1200"/>
              </a:spcBef>
              <a:buSzPct val="100000"/>
              <a:buFont typeface="Wingdings" charset="2"/>
              <a:buChar char="Ø"/>
            </a:pP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Crises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this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type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are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rare, but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they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exist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Greece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, 2010).</a:t>
            </a:r>
          </a:p>
          <a:p>
            <a:pPr marL="1017270" lvl="1" indent="-457200">
              <a:spcBef>
                <a:spcPts val="1200"/>
              </a:spcBef>
              <a:buSzPct val="100000"/>
              <a:buFont typeface="Wingdings" charset="2"/>
              <a:buChar char="Ø"/>
            </a:pP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Such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crises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require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debt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restructuring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debt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is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unsustainable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).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Failure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recognise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this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has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negative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social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economic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consequences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including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redistribution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).</a:t>
            </a:r>
          </a:p>
          <a:p>
            <a:pPr marL="1017270" lvl="1" indent="-457200">
              <a:spcBef>
                <a:spcPts val="1200"/>
              </a:spcBef>
              <a:buSzPct val="100000"/>
              <a:buFont typeface="Wingdings" charset="2"/>
              <a:buChar char="Ø"/>
            </a:pP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Remove a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source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political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grief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mainly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debtor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countries).</a:t>
            </a:r>
          </a:p>
          <a:p>
            <a:pPr marL="1200150" lvl="1" indent="-457200">
              <a:spcBef>
                <a:spcPts val="1200"/>
              </a:spcBef>
              <a:buSzPct val="100000"/>
              <a:buFont typeface="Wingdings" charset="2"/>
              <a:buChar char="Ø"/>
            </a:pPr>
            <a:endParaRPr lang="de-DE" sz="2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5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077200" cy="792162"/>
          </a:xfrm>
        </p:spPr>
        <p:txBody>
          <a:bodyPr>
            <a:noAutofit/>
          </a:bodyPr>
          <a:lstStyle/>
          <a:p>
            <a:pPr algn="l"/>
            <a:r>
              <a:rPr lang="en-US" sz="2800" b="1"/>
              <a:t>But doesn’t </a:t>
            </a:r>
            <a:r>
              <a:rPr lang="en-US" sz="2800" b="1" dirty="0"/>
              <a:t>the </a:t>
            </a:r>
            <a:r>
              <a:rPr lang="en-US" sz="2800" b="1"/>
              <a:t>current area architecture already include a </a:t>
            </a:r>
            <a:r>
              <a:rPr lang="en-US" sz="2800" b="1" dirty="0"/>
              <a:t>“debt restructuring regime”?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8768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SzPct val="100000"/>
            </a:pP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Sort</a:t>
            </a:r>
            <a:r>
              <a:rPr lang="de-DE" sz="22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. But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it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does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not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work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>
              <a:spcBef>
                <a:spcPts val="1200"/>
              </a:spcBef>
              <a:buSzPct val="100000"/>
            </a:pP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ESM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treaty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marL="457200" indent="-457200">
              <a:spcBef>
                <a:spcPts val="600"/>
              </a:spcBef>
              <a:buSzPct val="100000"/>
              <a:buFont typeface="Arial" charset="0"/>
              <a:buChar char="•"/>
            </a:pP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Debt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crises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that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can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be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resolved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with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combination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adjustment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official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financing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use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ESM/IMF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program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457200" indent="-457200">
              <a:spcBef>
                <a:spcPts val="600"/>
              </a:spcBef>
              <a:buSzPct val="100000"/>
              <a:buFont typeface="Arial" charset="0"/>
              <a:buChar char="•"/>
            </a:pP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Deeper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debt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crises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debt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restructuring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using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Euro-CACs.</a:t>
            </a:r>
          </a:p>
          <a:p>
            <a:pPr marL="457200" indent="-457200">
              <a:spcBef>
                <a:spcPts val="600"/>
              </a:spcBef>
              <a:buSzPct val="100000"/>
              <a:buFont typeface="Arial" charset="0"/>
              <a:buChar char="•"/>
            </a:pP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Tap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wisdom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IMF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distinguish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between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(1)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(2). </a:t>
            </a:r>
          </a:p>
          <a:p>
            <a:pPr>
              <a:spcBef>
                <a:spcPts val="1200"/>
              </a:spcBef>
              <a:buSzPct val="100000"/>
            </a:pP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Problems:</a:t>
            </a:r>
          </a:p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Euro-CACs still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give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far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too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much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power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holdouts</a:t>
            </a:r>
            <a:endParaRPr lang="de-DE" sz="2200" dirty="0">
              <a:latin typeface="Calibri" charset="0"/>
              <a:ea typeface="Calibri" charset="0"/>
              <a:cs typeface="Calibri" charset="0"/>
            </a:endParaRPr>
          </a:p>
          <a:p>
            <a:pPr marL="1085850" lvl="1" indent="-342900">
              <a:spcBef>
                <a:spcPts val="600"/>
              </a:spcBef>
              <a:buSzPct val="100000"/>
              <a:buFont typeface="Wingdings" charset="2"/>
              <a:buChar char="Ø"/>
            </a:pP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Not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very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different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from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English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law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bonds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only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half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which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were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successfully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restructured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Greece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(2012).</a:t>
            </a:r>
          </a:p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IMF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turns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out not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be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sufficiently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strong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commitment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device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–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see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Greece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2010,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Greece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2015.</a:t>
            </a:r>
          </a:p>
          <a:p>
            <a:pPr>
              <a:spcBef>
                <a:spcPts val="1800"/>
              </a:spcBef>
              <a:buSzPct val="100000"/>
            </a:pPr>
            <a:endParaRPr lang="de-DE" sz="2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428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7924800" cy="7921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An obvious (?) fix: strengthen both elements!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105400"/>
          </a:xfrm>
        </p:spPr>
        <p:txBody>
          <a:bodyPr>
            <a:noAutofit/>
          </a:bodyPr>
          <a:lstStyle/>
          <a:p>
            <a:pPr marL="342900" indent="-342900"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More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serious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attempt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deal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with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holdouts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For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example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...</a:t>
            </a:r>
          </a:p>
          <a:p>
            <a:pPr marL="925830" lvl="1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more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powerful variant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collective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action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clauses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(„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one-limb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aggregation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“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bondholder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votes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marL="925830" lvl="1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An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amendment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ESM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treaty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shielding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assets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sovereigns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undergoing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„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approved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“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restructurings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925830" lvl="1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treaty-based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2200" dirty="0">
                <a:latin typeface="Calibri" charset="0"/>
                <a:ea typeface="Calibri" charset="0"/>
                <a:cs typeface="Calibri" charset="0"/>
              </a:rPr>
              <a:t>sovereign bankruptcy court (e.g. a chamber of the European Court of Justice);</a:t>
            </a:r>
            <a:endParaRPr lang="de-DE" sz="22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Harder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commitment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device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For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example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...</a:t>
            </a:r>
          </a:p>
          <a:p>
            <a:pPr marL="1017270" lvl="1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Time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or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volume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limits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on ESM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use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(e.g.  max.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3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years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marL="1017270" lvl="1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Disallow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use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ESM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w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/o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debt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restructuring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if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debt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ist „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too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high“</a:t>
            </a:r>
          </a:p>
          <a:p>
            <a:pPr marL="1017270" lvl="1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GB" sz="2200" dirty="0">
                <a:latin typeface="Calibri" charset="0"/>
                <a:ea typeface="Calibri" charset="0"/>
                <a:cs typeface="Calibri" charset="0"/>
              </a:rPr>
              <a:t>Bond clauses or ESM treaty change to require an automatic debt maturity extension for recipients of an ESM programme </a:t>
            </a:r>
            <a:endParaRPr lang="de-DE" sz="22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1200"/>
              </a:spcBef>
              <a:buSzPct val="100000"/>
            </a:pPr>
            <a:endParaRPr lang="de-DE" sz="2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83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7848600" cy="7921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Some proposals including one or both of these elements</a:t>
            </a:r>
          </a:p>
        </p:txBody>
      </p:sp>
      <p:graphicFrame>
        <p:nvGraphicFramePr>
          <p:cNvPr id="8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159401"/>
              </p:ext>
            </p:extLst>
          </p:nvPr>
        </p:nvGraphicFramePr>
        <p:xfrm>
          <a:off x="1066800" y="1676400"/>
          <a:ext cx="6851848" cy="4719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0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56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Does proposal attempt to address</a:t>
                      </a:r>
                      <a:endParaRPr lang="de-DE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9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Hold-out problem? </a:t>
                      </a:r>
                      <a:endParaRPr lang="de-DE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Commitment problem?</a:t>
                      </a:r>
                      <a:endParaRPr lang="de-DE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Gianviti et al. (2010)</a:t>
                      </a:r>
                      <a:endParaRPr lang="de-DE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Yes</a:t>
                      </a:r>
                      <a:endParaRPr lang="de-DE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</a:t>
                      </a:r>
                      <a:endParaRPr lang="de-DE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Gros and Mayer (2010)</a:t>
                      </a:r>
                      <a:endParaRPr lang="de-DE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</a:t>
                      </a:r>
                      <a:endParaRPr lang="de-DE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Yes</a:t>
                      </a:r>
                      <a:endParaRPr lang="de-DE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Weder di Mauro and Zettelmeyer (2010)</a:t>
                      </a:r>
                      <a:endParaRPr lang="de-DE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</a:t>
                      </a:r>
                      <a:endParaRPr lang="de-DE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Yes</a:t>
                      </a:r>
                      <a:endParaRPr lang="de-DE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EEAG (2011)</a:t>
                      </a:r>
                      <a:endParaRPr lang="de-DE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 bit</a:t>
                      </a:r>
                      <a:endParaRPr lang="de-DE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Yes</a:t>
                      </a:r>
                      <a:endParaRPr lang="de-DE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Weber et al. (2011)</a:t>
                      </a:r>
                      <a:endParaRPr lang="de-DE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Yes</a:t>
                      </a:r>
                      <a:endParaRPr lang="de-DE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Yes</a:t>
                      </a:r>
                      <a:endParaRPr lang="de-DE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Buchheit et al. (2013)</a:t>
                      </a:r>
                      <a:endParaRPr lang="de-DE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Yes</a:t>
                      </a:r>
                      <a:endParaRPr lang="de-DE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</a:t>
                      </a:r>
                      <a:endParaRPr lang="de-DE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Paulus and Tirado (2013)</a:t>
                      </a:r>
                      <a:endParaRPr lang="de-DE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Yes</a:t>
                      </a:r>
                      <a:endParaRPr lang="de-DE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</a:t>
                      </a:r>
                      <a:endParaRPr lang="de-DE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CIEPR (2013)</a:t>
                      </a:r>
                      <a:endParaRPr lang="de-DE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Yes</a:t>
                      </a:r>
                      <a:endParaRPr lang="de-DE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Yes</a:t>
                      </a:r>
                      <a:endParaRPr lang="de-DE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Fuest et al. (2014)</a:t>
                      </a:r>
                      <a:endParaRPr lang="de-DE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Yes</a:t>
                      </a:r>
                      <a:endParaRPr lang="de-DE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Yes</a:t>
                      </a:r>
                      <a:endParaRPr lang="de-DE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Corsetti</a:t>
                      </a:r>
                      <a:r>
                        <a:rPr lang="en-GB" sz="1800" dirty="0">
                          <a:effectLst/>
                        </a:rPr>
                        <a:t> et al. (2015, 2016)</a:t>
                      </a:r>
                      <a:endParaRPr lang="de-DE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Yes</a:t>
                      </a:r>
                      <a:endParaRPr lang="de-DE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Yes</a:t>
                      </a:r>
                      <a:endParaRPr lang="de-DE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2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Andritzky</a:t>
                      </a:r>
                      <a:r>
                        <a:rPr lang="de-DE" sz="1800" baseline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et al (2016)</a:t>
                      </a:r>
                      <a:endParaRPr lang="de-DE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612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77200" cy="792162"/>
          </a:xfrm>
        </p:spPr>
        <p:txBody>
          <a:bodyPr>
            <a:noAutofit/>
          </a:bodyPr>
          <a:lstStyle/>
          <a:p>
            <a:pPr algn="l"/>
            <a:r>
              <a:rPr lang="de-DE" sz="2800" b="1" dirty="0"/>
              <a:t>Problems </a:t>
            </a:r>
            <a:r>
              <a:rPr lang="de-DE" sz="2800" b="1" dirty="0" err="1"/>
              <a:t>with</a:t>
            </a:r>
            <a:r>
              <a:rPr lang="de-DE" sz="2800" b="1" dirty="0"/>
              <a:t> </a:t>
            </a:r>
            <a:r>
              <a:rPr lang="de-DE" sz="2800" b="1" dirty="0" err="1"/>
              <a:t>hard</a:t>
            </a:r>
            <a:r>
              <a:rPr lang="de-DE" sz="2800" b="1" dirty="0"/>
              <a:t> </a:t>
            </a:r>
            <a:r>
              <a:rPr lang="de-DE" sz="2800" b="1" dirty="0" err="1"/>
              <a:t>commitment</a:t>
            </a:r>
            <a:r>
              <a:rPr lang="de-DE" sz="2800" b="1" dirty="0"/>
              <a:t> </a:t>
            </a:r>
            <a:r>
              <a:rPr lang="de-DE" sz="2800" b="1" dirty="0" err="1"/>
              <a:t>devices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“Type II“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errors</a:t>
            </a:r>
            <a:endParaRPr lang="de-DE" sz="2200" dirty="0">
              <a:latin typeface="Calibri" charset="0"/>
              <a:ea typeface="Calibri" charset="0"/>
              <a:cs typeface="Calibri" charset="0"/>
            </a:endParaRPr>
          </a:p>
          <a:p>
            <a:pPr marL="1200150" lvl="1" indent="-457200"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Restricting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ESM-support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country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that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might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not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have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required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debt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restructuring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457200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“Transition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problem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“</a:t>
            </a:r>
          </a:p>
          <a:p>
            <a:pPr marL="1200150" lvl="1" indent="-457200"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de-DE" sz="2200" i="1" dirty="0" err="1">
                <a:latin typeface="Calibri" charset="0"/>
                <a:ea typeface="Calibri" charset="0"/>
                <a:cs typeface="Calibri" charset="0"/>
              </a:rPr>
              <a:t>Given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high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sovereign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debt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restricting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ESM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access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could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trigger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new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crisis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514350" indent="-51435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How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hard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are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these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devices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i="1" dirty="0" err="1">
                <a:latin typeface="Calibri" charset="0"/>
                <a:ea typeface="Calibri" charset="0"/>
                <a:cs typeface="Calibri" charset="0"/>
              </a:rPr>
              <a:t>really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?</a:t>
            </a:r>
          </a:p>
          <a:p>
            <a:pPr marL="1200150" lvl="1" indent="-457200"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face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high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debt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restructuring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costs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ex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post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financial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economic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political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),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even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seemingly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“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hard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“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devices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will not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be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credible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. Statutes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policies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can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be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changed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. The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experience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with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IMF‘s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exceptional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access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policy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is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cautionary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200" dirty="0" err="1">
                <a:latin typeface="Calibri" charset="0"/>
                <a:ea typeface="Calibri" charset="0"/>
                <a:cs typeface="Calibri" charset="0"/>
              </a:rPr>
              <a:t>tale</a:t>
            </a:r>
            <a:r>
              <a:rPr lang="de-DE" sz="2200" dirty="0">
                <a:latin typeface="Calibri" charset="0"/>
                <a:ea typeface="Calibri" charset="0"/>
                <a:cs typeface="Calibri" charset="0"/>
              </a:rPr>
              <a:t>. 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6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848600" cy="7921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An alternative approach</a:t>
            </a:r>
            <a:r>
              <a:rPr lang="en-US" sz="2800" dirty="0"/>
              <a:t>: our recent report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26" y="1143000"/>
            <a:ext cx="8022093" cy="556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3799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and Bullet lis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12765</TotalTime>
  <Words>1584</Words>
  <Application>Microsoft Office PowerPoint</Application>
  <PresentationFormat>On-screen Show (4:3)</PresentationFormat>
  <Paragraphs>142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Custom Design</vt:lpstr>
      <vt:lpstr>Title and Bullet lists</vt:lpstr>
      <vt:lpstr>Restructuring sovereign debt –  why and how to do it without endangering financial stability</vt:lpstr>
      <vt:lpstr>Disclaimer</vt:lpstr>
      <vt:lpstr>Plan of the presentation</vt:lpstr>
      <vt:lpstr>The rationale for sovereign debt restructuring regime for the euro area</vt:lpstr>
      <vt:lpstr>But doesn’t the current area architecture already include a “debt restructuring regime”?</vt:lpstr>
      <vt:lpstr>An obvious (?) fix: strengthen both elements!</vt:lpstr>
      <vt:lpstr>Some proposals including one or both of these elements</vt:lpstr>
      <vt:lpstr>Problems with hard commitment devices</vt:lpstr>
      <vt:lpstr>An alternative approach: our recent report</vt:lpstr>
      <vt:lpstr>Key idea: raise the credibility of debt restructuring (as a last resort) by lowering the associated financial and economic disruptions</vt:lpstr>
      <vt:lpstr>In addition, need to address holdout problem and strengthen commitment</vt:lpstr>
      <vt:lpstr>Note: the “transition problem” does not magically disappear even in our approach.</vt:lpstr>
      <vt:lpstr>Mitigating disruptions due to anticipation of tougher regime</vt:lpstr>
      <vt:lpstr>Mitigating disruptions due to shifts in portfolios of banks (i.e. changes in net demand for sovereign bonds)</vt:lpstr>
      <vt:lpstr>Conclusion</vt:lpstr>
      <vt:lpstr>PowerPoint Presentation</vt:lpstr>
      <vt:lpstr>Replacing sovereign bonds in bank balance sheets: how it might work </vt:lpstr>
      <vt:lpstr>Concentration of sovereign exposure of banks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Tytti Sulander</cp:lastModifiedBy>
  <cp:revision>342</cp:revision>
  <dcterms:created xsi:type="dcterms:W3CDTF">2013-04-02T14:03:18Z</dcterms:created>
  <dcterms:modified xsi:type="dcterms:W3CDTF">2018-01-24T13:29:25Z</dcterms:modified>
</cp:coreProperties>
</file>