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83" r:id="rId10"/>
    <p:sldId id="272" r:id="rId11"/>
    <p:sldId id="273" r:id="rId12"/>
    <p:sldId id="280" r:id="rId13"/>
    <p:sldId id="279" r:id="rId14"/>
    <p:sldId id="281" r:id="rId15"/>
    <p:sldId id="282" r:id="rId16"/>
    <p:sldId id="284" r:id="rId17"/>
    <p:sldId id="285" r:id="rId18"/>
    <p:sldId id="269" r:id="rId19"/>
    <p:sldId id="287" r:id="rId20"/>
    <p:sldId id="294" r:id="rId21"/>
    <p:sldId id="295" r:id="rId22"/>
    <p:sldId id="289" r:id="rId23"/>
    <p:sldId id="290" r:id="rId24"/>
    <p:sldId id="293" r:id="rId25"/>
    <p:sldId id="291" r:id="rId26"/>
    <p:sldId id="292" r:id="rId2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Oletusosa" id="{648E42B2-552A-470D-906A-F275455DA3AD}">
          <p14:sldIdLst>
            <p14:sldId id="261"/>
            <p14:sldId id="264"/>
            <p14:sldId id="265"/>
            <p14:sldId id="266"/>
            <p14:sldId id="267"/>
            <p14:sldId id="268"/>
            <p14:sldId id="270"/>
            <p14:sldId id="271"/>
            <p14:sldId id="283"/>
            <p14:sldId id="272"/>
            <p14:sldId id="273"/>
            <p14:sldId id="280"/>
            <p14:sldId id="279"/>
            <p14:sldId id="281"/>
            <p14:sldId id="282"/>
            <p14:sldId id="284"/>
            <p14:sldId id="285"/>
            <p14:sldId id="269"/>
            <p14:sldId id="287"/>
            <p14:sldId id="294"/>
            <p14:sldId id="295"/>
            <p14:sldId id="289"/>
            <p14:sldId id="290"/>
            <p14:sldId id="293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82" autoAdjust="0"/>
  </p:normalViewPr>
  <p:slideViewPr>
    <p:cSldViewPr>
      <p:cViewPr varScale="1">
        <p:scale>
          <a:sx n="107" d="100"/>
          <a:sy n="107" d="100"/>
        </p:scale>
        <p:origin x="10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0541671164851"/>
          <c:y val="2.4881377455950746E-2"/>
          <c:w val="0.86596247615963162"/>
          <c:h val="0.79514740978147291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8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C83B-42D5-B3A1-F3A1A5F01F06}"/>
              </c:ext>
            </c:extLst>
          </c:dPt>
          <c:dPt>
            <c:idx val="25"/>
            <c:marker>
              <c:spPr>
                <a:solidFill>
                  <a:srgbClr val="FF000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3B-42D5-B3A1-F3A1A5F01F06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3-C83B-42D5-B3A1-F3A1A5F01F06}"/>
              </c:ext>
            </c:extLst>
          </c:dPt>
          <c:xVal>
            <c:numRef>
              <c:f>Data!$J$12:$J$39</c:f>
              <c:numCache>
                <c:formatCode>General</c:formatCode>
                <c:ptCount val="28"/>
                <c:pt idx="0">
                  <c:v>1.32</c:v>
                </c:pt>
                <c:pt idx="1">
                  <c:v>1.1299999999999999</c:v>
                </c:pt>
                <c:pt idx="2">
                  <c:v>1.02</c:v>
                </c:pt>
                <c:pt idx="3">
                  <c:v>0.91999999999999993</c:v>
                </c:pt>
                <c:pt idx="4">
                  <c:v>0.91</c:v>
                </c:pt>
                <c:pt idx="5">
                  <c:v>1.05</c:v>
                </c:pt>
                <c:pt idx="6">
                  <c:v>1.01</c:v>
                </c:pt>
                <c:pt idx="7">
                  <c:v>0.76</c:v>
                </c:pt>
                <c:pt idx="8">
                  <c:v>0.92999999999999994</c:v>
                </c:pt>
                <c:pt idx="9">
                  <c:v>0.92999999999999994</c:v>
                </c:pt>
                <c:pt idx="10">
                  <c:v>0.91</c:v>
                </c:pt>
                <c:pt idx="11">
                  <c:v>0.97</c:v>
                </c:pt>
                <c:pt idx="12">
                  <c:v>1.32</c:v>
                </c:pt>
                <c:pt idx="13">
                  <c:v>0.97</c:v>
                </c:pt>
                <c:pt idx="14">
                  <c:v>1.0900000000000001</c:v>
                </c:pt>
                <c:pt idx="15">
                  <c:v>1.0699999999999998</c:v>
                </c:pt>
                <c:pt idx="16">
                  <c:v>1.02</c:v>
                </c:pt>
                <c:pt idx="17">
                  <c:v>1.22</c:v>
                </c:pt>
                <c:pt idx="18">
                  <c:v>1.17</c:v>
                </c:pt>
                <c:pt idx="19">
                  <c:v>0.80999999999999994</c:v>
                </c:pt>
                <c:pt idx="20">
                  <c:v>1.03</c:v>
                </c:pt>
                <c:pt idx="21">
                  <c:v>0.94000000000000006</c:v>
                </c:pt>
                <c:pt idx="22">
                  <c:v>0.91999999999999993</c:v>
                </c:pt>
                <c:pt idx="23">
                  <c:v>1.06</c:v>
                </c:pt>
                <c:pt idx="24">
                  <c:v>0.91999999999999993</c:v>
                </c:pt>
                <c:pt idx="25">
                  <c:v>0.89</c:v>
                </c:pt>
                <c:pt idx="26">
                  <c:v>0.88</c:v>
                </c:pt>
                <c:pt idx="27">
                  <c:v>0.85000000000000009</c:v>
                </c:pt>
              </c:numCache>
            </c:numRef>
          </c:xVal>
          <c:yVal>
            <c:numRef>
              <c:f>Data!$F$12:$F$39</c:f>
              <c:numCache>
                <c:formatCode>0</c:formatCode>
                <c:ptCount val="28"/>
                <c:pt idx="0">
                  <c:v>36.902662643117068</c:v>
                </c:pt>
                <c:pt idx="1">
                  <c:v>5.9605090183932887</c:v>
                </c:pt>
                <c:pt idx="2">
                  <c:v>14.343872618709128</c:v>
                </c:pt>
                <c:pt idx="3">
                  <c:v>47.869928108013326</c:v>
                </c:pt>
                <c:pt idx="4">
                  <c:v>37.645210783955577</c:v>
                </c:pt>
                <c:pt idx="5">
                  <c:v>15.255158760374629</c:v>
                </c:pt>
                <c:pt idx="6">
                  <c:v>39.141984641022553</c:v>
                </c:pt>
                <c:pt idx="7">
                  <c:v>16.355234484445532</c:v>
                </c:pt>
                <c:pt idx="8">
                  <c:v>23.267624526147728</c:v>
                </c:pt>
                <c:pt idx="9">
                  <c:v>33.379377816961593</c:v>
                </c:pt>
                <c:pt idx="10">
                  <c:v>10.391896530353449</c:v>
                </c:pt>
                <c:pt idx="11">
                  <c:v>26.926906702868703</c:v>
                </c:pt>
                <c:pt idx="12">
                  <c:v>20.611139945267528</c:v>
                </c:pt>
                <c:pt idx="13">
                  <c:v>12.330999847816161</c:v>
                </c:pt>
                <c:pt idx="14">
                  <c:v>12.306990578021349</c:v>
                </c:pt>
                <c:pt idx="15">
                  <c:v>59.596527777777773</c:v>
                </c:pt>
                <c:pt idx="16">
                  <c:v>10.753665459508328</c:v>
                </c:pt>
                <c:pt idx="17">
                  <c:v>19.743512928054571</c:v>
                </c:pt>
                <c:pt idx="18">
                  <c:v>39.969593400117859</c:v>
                </c:pt>
                <c:pt idx="19">
                  <c:v>38.663874734435808</c:v>
                </c:pt>
                <c:pt idx="20">
                  <c:v>10.699953184738225</c:v>
                </c:pt>
                <c:pt idx="21">
                  <c:v>16.976788042195821</c:v>
                </c:pt>
                <c:pt idx="22">
                  <c:v>7.9471586350953842</c:v>
                </c:pt>
                <c:pt idx="23">
                  <c:v>18.520158301887708</c:v>
                </c:pt>
                <c:pt idx="24">
                  <c:v>14.027390442836737</c:v>
                </c:pt>
                <c:pt idx="25">
                  <c:v>38.163362006123343</c:v>
                </c:pt>
                <c:pt idx="26">
                  <c:v>46.194194194194196</c:v>
                </c:pt>
                <c:pt idx="27">
                  <c:v>38.582923432454351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3B-42D5-B3A1-F3A1A5F01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932480"/>
        <c:axId val="232933056"/>
      </c:scatterChart>
      <c:valAx>
        <c:axId val="2329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aseline="0" dirty="0"/>
                  <a:t>Own Resources/GNI, %</a:t>
                </a:r>
              </a:p>
            </c:rich>
          </c:tx>
          <c:layout>
            <c:manualLayout>
              <c:xMode val="edge"/>
              <c:yMode val="edge"/>
              <c:x val="0.40067585195580979"/>
              <c:y val="0.904671281250043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2933056"/>
        <c:crosses val="autoZero"/>
        <c:crossBetween val="midCat"/>
        <c:majorUnit val="0.1"/>
      </c:valAx>
      <c:valAx>
        <c:axId val="23293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aseline="0" dirty="0"/>
                  <a:t>GNI/capita 1000 €</a:t>
                </a:r>
              </a:p>
            </c:rich>
          </c:tx>
          <c:layout>
            <c:manualLayout>
              <c:xMode val="edge"/>
              <c:yMode val="edge"/>
              <c:x val="2.2850768289610999E-2"/>
              <c:y val="0.2627403213988881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93248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VAT-based own resource as per cent of private consumption by country, 2016</a:t>
            </a:r>
          </a:p>
        </c:rich>
      </c:tx>
      <c:layout>
        <c:manualLayout>
          <c:xMode val="edge"/>
          <c:yMode val="edge"/>
          <c:x val="0.13872122542059293"/>
          <c:y val="2.777775606833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470949659843845E-2"/>
          <c:y val="0.21826022688000149"/>
          <c:w val="0.93224272639948447"/>
          <c:h val="0.668430935478832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1-40A9-9B82-8B768ED996A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1-40A9-9B82-8B768ED996A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1-40A9-9B82-8B768ED996A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1-40A9-9B82-8B768ED996A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A1-40A9-9B82-8B768ED996A7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A1-40A9-9B82-8B768ED996A7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A1-40A9-9B82-8B768ED996A7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A1-40A9-9B82-8B768ED996A7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A1-40A9-9B82-8B768ED996A7}"/>
              </c:ext>
            </c:extLst>
          </c:dPt>
          <c:cat>
            <c:strRef>
              <c:f>Taul1!$D$2:$AE$2</c:f>
              <c:strCache>
                <c:ptCount val="28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DK</c:v>
                </c:pt>
                <c:pt idx="4">
                  <c:v>DE</c:v>
                </c:pt>
                <c:pt idx="5">
                  <c:v>EE</c:v>
                </c:pt>
                <c:pt idx="6">
                  <c:v>IE</c:v>
                </c:pt>
                <c:pt idx="7">
                  <c:v>EL</c:v>
                </c:pt>
                <c:pt idx="8">
                  <c:v>ES</c:v>
                </c:pt>
                <c:pt idx="9">
                  <c:v>FR</c:v>
                </c:pt>
                <c:pt idx="10">
                  <c:v>HR</c:v>
                </c:pt>
                <c:pt idx="11">
                  <c:v>IT</c:v>
                </c:pt>
                <c:pt idx="12">
                  <c:v>CY</c:v>
                </c:pt>
                <c:pt idx="13">
                  <c:v>LV</c:v>
                </c:pt>
                <c:pt idx="14">
                  <c:v>LT</c:v>
                </c:pt>
                <c:pt idx="15">
                  <c:v>LU</c:v>
                </c:pt>
                <c:pt idx="16">
                  <c:v>HU</c:v>
                </c:pt>
                <c:pt idx="17">
                  <c:v>MT</c:v>
                </c:pt>
                <c:pt idx="18">
                  <c:v>NL</c:v>
                </c:pt>
                <c:pt idx="19">
                  <c:v>AT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SI</c:v>
                </c:pt>
                <c:pt idx="24">
                  <c:v>SK</c:v>
                </c:pt>
                <c:pt idx="25">
                  <c:v>FI</c:v>
                </c:pt>
                <c:pt idx="26">
                  <c:v>SE</c:v>
                </c:pt>
                <c:pt idx="27">
                  <c:v>UK</c:v>
                </c:pt>
              </c:strCache>
            </c:strRef>
          </c:cat>
          <c:val>
            <c:numRef>
              <c:f>Taul1!$D$4:$AE$4</c:f>
              <c:numCache>
                <c:formatCode>0.00</c:formatCode>
                <c:ptCount val="28"/>
                <c:pt idx="0">
                  <c:v>0.23853121076692851</c:v>
                </c:pt>
                <c:pt idx="1">
                  <c:v>0.21280064979251412</c:v>
                </c:pt>
                <c:pt idx="2">
                  <c:v>0.2460016132272867</c:v>
                </c:pt>
                <c:pt idx="3">
                  <c:v>0.23345019632440708</c:v>
                </c:pt>
                <c:pt idx="4">
                  <c:v>0.11632048968164004</c:v>
                </c:pt>
                <c:pt idx="5">
                  <c:v>0.2770308626450616</c:v>
                </c:pt>
                <c:pt idx="6">
                  <c:v>0.27750926349715843</c:v>
                </c:pt>
                <c:pt idx="7">
                  <c:v>0.18710838573476321</c:v>
                </c:pt>
                <c:pt idx="8">
                  <c:v>0.21977258309434033</c:v>
                </c:pt>
                <c:pt idx="9">
                  <c:v>0.23633816834200813</c:v>
                </c:pt>
                <c:pt idx="10">
                  <c:v>0.25009074716620661</c:v>
                </c:pt>
                <c:pt idx="11">
                  <c:v>0.17380830797809763</c:v>
                </c:pt>
                <c:pt idx="12">
                  <c:v>0.20584006044458583</c:v>
                </c:pt>
                <c:pt idx="13">
                  <c:v>0.19352819021508536</c:v>
                </c:pt>
                <c:pt idx="14">
                  <c:v>0.18225537237615283</c:v>
                </c:pt>
                <c:pt idx="15">
                  <c:v>0.3275162595795893</c:v>
                </c:pt>
                <c:pt idx="16">
                  <c:v>0.23240012683461617</c:v>
                </c:pt>
                <c:pt idx="17">
                  <c:v>0.28492167509205518</c:v>
                </c:pt>
                <c:pt idx="18">
                  <c:v>0.1345563612838438</c:v>
                </c:pt>
                <c:pt idx="19">
                  <c:v>0.25079036069788657</c:v>
                </c:pt>
                <c:pt idx="20">
                  <c:v>0.21544166437205944</c:v>
                </c:pt>
                <c:pt idx="21">
                  <c:v>0.21538166740429573</c:v>
                </c:pt>
                <c:pt idx="22">
                  <c:v>0.15632256750459425</c:v>
                </c:pt>
                <c:pt idx="23">
                  <c:v>0.24820443908994022</c:v>
                </c:pt>
                <c:pt idx="24">
                  <c:v>0.18052705661204357</c:v>
                </c:pt>
                <c:pt idx="25" formatCode="0.000">
                  <c:v>0.23065372597769115</c:v>
                </c:pt>
                <c:pt idx="26">
                  <c:v>0.14591581003364557</c:v>
                </c:pt>
                <c:pt idx="27">
                  <c:v>0.21019535879465237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7A1-40A9-9B82-8B768ED99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45600"/>
        <c:axId val="195144512"/>
      </c:barChart>
      <c:catAx>
        <c:axId val="2003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44512"/>
        <c:crosses val="autoZero"/>
        <c:auto val="1"/>
        <c:lblAlgn val="ctr"/>
        <c:lblOffset val="100"/>
        <c:noMultiLvlLbl val="0"/>
      </c:catAx>
      <c:valAx>
        <c:axId val="19514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4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Value added share of the financial sector, 2015</a:t>
            </a:r>
          </a:p>
        </c:rich>
      </c:tx>
      <c:layout>
        <c:manualLayout>
          <c:xMode val="edge"/>
          <c:yMode val="edge"/>
          <c:x val="9.1723972003499549E-2"/>
          <c:y val="2.4434757431139726E-2"/>
        </c:manualLayout>
      </c:layout>
      <c:overlay val="0"/>
      <c:spPr>
        <a:noFill/>
        <a:ln w="2538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19627624671915E-2"/>
          <c:y val="0.15689807524059496"/>
          <c:w val="0.89972039041994756"/>
          <c:h val="0.642740303295421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389">
              <a:noFill/>
            </a:ln>
          </c:spPr>
          <c:invertIfNegative val="0"/>
          <c:dPt>
            <c:idx val="27"/>
            <c:invertIfNegative val="0"/>
            <c:bubble3D val="0"/>
            <c:spPr>
              <a:solidFill>
                <a:srgbClr val="FF0000"/>
              </a:solidFill>
              <a:ln w="25389">
                <a:noFill/>
              </a:ln>
            </c:spPr>
            <c:extLst>
              <c:ext xmlns:c16="http://schemas.microsoft.com/office/drawing/2014/chart" uri="{C3380CC4-5D6E-409C-BE32-E72D297353CC}">
                <c16:uniqueId val="{00000000-DF0F-47F1-9C95-EBDC992933A0}"/>
              </c:ext>
            </c:extLst>
          </c:dPt>
          <c:cat>
            <c:strRef>
              <c:f>Data!$A$12:$A$41</c:f>
              <c:strCache>
                <c:ptCount val="30"/>
                <c:pt idx="0">
                  <c:v>EU 28</c:v>
                </c:pt>
                <c:pt idx="1">
                  <c:v>Euro area 19 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Denmark</c:v>
                </c:pt>
                <c:pt idx="6">
                  <c:v>Germany </c:v>
                </c:pt>
                <c:pt idx="7">
                  <c:v>Estonia</c:v>
                </c:pt>
                <c:pt idx="8">
                  <c:v>Ireland</c:v>
                </c:pt>
                <c:pt idx="9">
                  <c:v>Greece</c:v>
                </c:pt>
                <c:pt idx="10">
                  <c:v>Spain</c:v>
                </c:pt>
                <c:pt idx="11">
                  <c:v>France</c:v>
                </c:pt>
                <c:pt idx="12">
                  <c:v>Croatia</c:v>
                </c:pt>
                <c:pt idx="13">
                  <c:v>Italy</c:v>
                </c:pt>
                <c:pt idx="14">
                  <c:v>Cyprus</c:v>
                </c:pt>
                <c:pt idx="15">
                  <c:v>Latvia</c:v>
                </c:pt>
                <c:pt idx="16">
                  <c:v>Lithuania</c:v>
                </c:pt>
                <c:pt idx="17">
                  <c:v>Luxembourg</c:v>
                </c:pt>
                <c:pt idx="18">
                  <c:v>Hungary</c:v>
                </c:pt>
                <c:pt idx="19">
                  <c:v>Malta</c:v>
                </c:pt>
                <c:pt idx="20">
                  <c:v>Netherlands</c:v>
                </c:pt>
                <c:pt idx="21">
                  <c:v>Austria</c:v>
                </c:pt>
                <c:pt idx="22">
                  <c:v>Poland</c:v>
                </c:pt>
                <c:pt idx="23">
                  <c:v>Portugal</c:v>
                </c:pt>
                <c:pt idx="24">
                  <c:v>Romania</c:v>
                </c:pt>
                <c:pt idx="25">
                  <c:v>Slovenia</c:v>
                </c:pt>
                <c:pt idx="26">
                  <c:v>Slovakia</c:v>
                </c:pt>
                <c:pt idx="27">
                  <c:v>Finland</c:v>
                </c:pt>
                <c:pt idx="28">
                  <c:v>Sweden</c:v>
                </c:pt>
                <c:pt idx="29">
                  <c:v>United Kingdom</c:v>
                </c:pt>
              </c:strCache>
            </c:strRef>
          </c:cat>
          <c:val>
            <c:numRef>
              <c:f>Data!$F$12:$F$41</c:f>
              <c:numCache>
                <c:formatCode>0.0</c:formatCode>
                <c:ptCount val="30"/>
                <c:pt idx="0">
                  <c:v>5.2730376071760849</c:v>
                </c:pt>
                <c:pt idx="1">
                  <c:v>4.9018069884258022</c:v>
                </c:pt>
                <c:pt idx="2">
                  <c:v>5.9797274129483755</c:v>
                </c:pt>
                <c:pt idx="3">
                  <c:v>6.9962517342436144</c:v>
                </c:pt>
                <c:pt idx="4">
                  <c:v>4.2820392736291497</c:v>
                </c:pt>
                <c:pt idx="5">
                  <c:v>6.1215266103651684</c:v>
                </c:pt>
                <c:pt idx="6">
                  <c:v>4.0698832869989552</c:v>
                </c:pt>
                <c:pt idx="7">
                  <c:v>3.9499386726025527</c:v>
                </c:pt>
                <c:pt idx="8">
                  <c:v>6.7378046524933231</c:v>
                </c:pt>
                <c:pt idx="9">
                  <c:v>4.6484071696152585</c:v>
                </c:pt>
                <c:pt idx="10">
                  <c:v>3.9724495190197922</c:v>
                </c:pt>
                <c:pt idx="11">
                  <c:v>4.4804216483934027</c:v>
                </c:pt>
                <c:pt idx="12">
                  <c:v>6.4030060655795236</c:v>
                </c:pt>
                <c:pt idx="13">
                  <c:v>5.6429242096621453</c:v>
                </c:pt>
                <c:pt idx="14">
                  <c:v>12.787945268748917</c:v>
                </c:pt>
                <c:pt idx="15">
                  <c:v>4.6948730432177372</c:v>
                </c:pt>
                <c:pt idx="16">
                  <c:v>2.0952799095793124</c:v>
                </c:pt>
                <c:pt idx="17">
                  <c:v>27.587960569253852</c:v>
                </c:pt>
                <c:pt idx="18">
                  <c:v>3.5587720628488033</c:v>
                </c:pt>
                <c:pt idx="19">
                  <c:v>6.8016939790093902</c:v>
                </c:pt>
                <c:pt idx="20">
                  <c:v>7.6660281697469532</c:v>
                </c:pt>
                <c:pt idx="21">
                  <c:v>4.4139010090701767</c:v>
                </c:pt>
                <c:pt idx="22">
                  <c:v>4.0665580692550947</c:v>
                </c:pt>
                <c:pt idx="23">
                  <c:v>5.2553288756807151</c:v>
                </c:pt>
                <c:pt idx="24">
                  <c:v>3.6704648654784879</c:v>
                </c:pt>
                <c:pt idx="25">
                  <c:v>4.0832797274438324</c:v>
                </c:pt>
                <c:pt idx="26">
                  <c:v>4.0935672514619883</c:v>
                </c:pt>
                <c:pt idx="27">
                  <c:v>2.8785574024393616</c:v>
                </c:pt>
                <c:pt idx="28">
                  <c:v>4.6297821321891819</c:v>
                </c:pt>
                <c:pt idx="29">
                  <c:v>6.7816796306822518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8-434A-917C-CE7B5D35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761344"/>
        <c:axId val="195148544"/>
      </c:barChart>
      <c:catAx>
        <c:axId val="2007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1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48544"/>
        <c:crosses val="autoZero"/>
        <c:auto val="1"/>
        <c:lblAlgn val="ctr"/>
        <c:lblOffset val="100"/>
        <c:noMultiLvlLbl val="0"/>
      </c:catAx>
      <c:valAx>
        <c:axId val="195148544"/>
        <c:scaling>
          <c:orientation val="minMax"/>
        </c:scaling>
        <c:delete val="0"/>
        <c:axPos val="l"/>
        <c:majorGridlines>
          <c:spPr>
            <a:ln w="952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6134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solidFill>
      <a:schemeClr val="bg1"/>
    </a:solidFill>
    <a:ln w="9521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aseline="0" dirty="0"/>
              <a:t>Seigniorage income of ECP as a share of EU GNI,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806430446194228E-2"/>
          <c:y val="0.19089199961115971"/>
          <c:w val="0.9517352362204724"/>
          <c:h val="0.701354719548945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Taul1!$D$4:$D$14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Taul1!$O$4:$O$14</c:f>
              <c:numCache>
                <c:formatCode>General</c:formatCode>
                <c:ptCount val="11"/>
                <c:pt idx="0">
                  <c:v>1.07488335957408E-2</c:v>
                </c:pt>
                <c:pt idx="1">
                  <c:v>1.5453476580111205E-2</c:v>
                </c:pt>
                <c:pt idx="2">
                  <c:v>1.7244017869251678E-2</c:v>
                </c:pt>
                <c:pt idx="3">
                  <c:v>6.4115941564836113E-3</c:v>
                </c:pt>
                <c:pt idx="4">
                  <c:v>5.09509925629023E-3</c:v>
                </c:pt>
                <c:pt idx="5">
                  <c:v>6.4852845392144899E-3</c:v>
                </c:pt>
                <c:pt idx="6">
                  <c:v>4.7045468698016764E-3</c:v>
                </c:pt>
                <c:pt idx="7">
                  <c:v>2.9994244167582665E-3</c:v>
                </c:pt>
                <c:pt idx="8">
                  <c:v>8.9989621083767606E-4</c:v>
                </c:pt>
                <c:pt idx="9">
                  <c:v>2.8628811007027884E-4</c:v>
                </c:pt>
                <c:pt idx="10">
                  <c:v>6.0081125618632009E-5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8-4001-A619-4B6177DED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843264"/>
        <c:axId val="200884800"/>
      </c:barChart>
      <c:catAx>
        <c:axId val="2008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84800"/>
        <c:crosses val="autoZero"/>
        <c:auto val="1"/>
        <c:lblAlgn val="ctr"/>
        <c:lblOffset val="100"/>
        <c:noMultiLvlLbl val="0"/>
      </c:catAx>
      <c:valAx>
        <c:axId val="20088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4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19579B-BA07-4420-AF33-56D33548BC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475D5BA-D61D-44EA-B68B-5BFC4BAEDF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AF5CB36-69C4-4475-B979-662A32994E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D420286-0E6E-4196-9EE6-95B83F0B9E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F6AE11D-BC0D-4BEC-816E-EAB688B164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A8FC2E7-B707-4756-BA15-0C5236327C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B83B31-C01B-4264-96C2-4246B872553A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221FF8-3276-4A65-8FE1-5213050DD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58E8C-53AE-4733-9F32-BA08DA06DD1E}" type="slidenum">
              <a:rPr lang="fi-FI" altLang="en-US"/>
              <a:pPr/>
              <a:t>2</a:t>
            </a:fld>
            <a:endParaRPr lang="fi-FI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86ADA71-FB58-4F36-B005-318EBD2DF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FA3C312-C0D7-43D1-BBDC-07A118439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Taustalla</a:t>
            </a:r>
            <a:r>
              <a:rPr lang="en-US" altLang="en-US" dirty="0"/>
              <a:t> </a:t>
            </a:r>
            <a:r>
              <a:rPr lang="en-US" altLang="en-US" dirty="0" err="1"/>
              <a:t>epäonnistunut</a:t>
            </a:r>
            <a:r>
              <a:rPr lang="en-US" altLang="en-US" dirty="0"/>
              <a:t> </a:t>
            </a:r>
            <a:r>
              <a:rPr lang="en-US" altLang="en-US" dirty="0" err="1"/>
              <a:t>rahoituksen</a:t>
            </a:r>
            <a:r>
              <a:rPr lang="en-US" altLang="en-US" dirty="0"/>
              <a:t> </a:t>
            </a:r>
            <a:r>
              <a:rPr lang="en-US" altLang="en-US" dirty="0" err="1"/>
              <a:t>uudistaminen</a:t>
            </a:r>
            <a:r>
              <a:rPr lang="en-US" altLang="en-US" dirty="0"/>
              <a:t> </a:t>
            </a:r>
            <a:r>
              <a:rPr lang="en-US" altLang="en-US" dirty="0" err="1"/>
              <a:t>nykyiselle</a:t>
            </a:r>
            <a:r>
              <a:rPr lang="en-US" altLang="en-US" dirty="0"/>
              <a:t> </a:t>
            </a:r>
            <a:r>
              <a:rPr lang="en-US" altLang="en-US" dirty="0" err="1"/>
              <a:t>kaudelle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Rahoituksen</a:t>
            </a:r>
            <a:r>
              <a:rPr lang="en-US" altLang="en-US" dirty="0"/>
              <a:t> </a:t>
            </a:r>
            <a:r>
              <a:rPr lang="en-US" altLang="en-US" dirty="0" err="1"/>
              <a:t>pääongelmat</a:t>
            </a:r>
            <a:r>
              <a:rPr lang="en-US" altLang="en-US" dirty="0"/>
              <a:t>: </a:t>
            </a:r>
            <a:r>
              <a:rPr lang="en-US" altLang="en-US" dirty="0" err="1"/>
              <a:t>monimutkaisuus</a:t>
            </a:r>
            <a:r>
              <a:rPr lang="en-US" altLang="en-US" dirty="0"/>
              <a:t>, </a:t>
            </a:r>
            <a:r>
              <a:rPr lang="en-US" altLang="en-US" dirty="0" err="1"/>
              <a:t>epäreiluus</a:t>
            </a:r>
            <a:r>
              <a:rPr lang="en-US" altLang="en-US" dirty="0"/>
              <a:t>,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yhteydessä</a:t>
            </a:r>
            <a:r>
              <a:rPr lang="en-US" altLang="en-US" dirty="0"/>
              <a:t> </a:t>
            </a:r>
            <a:r>
              <a:rPr lang="en-US" altLang="en-US" dirty="0" err="1"/>
              <a:t>EU:n</a:t>
            </a:r>
            <a:r>
              <a:rPr lang="en-US" altLang="en-US" dirty="0"/>
              <a:t> </a:t>
            </a:r>
            <a:r>
              <a:rPr lang="en-US" altLang="en-US" dirty="0" err="1"/>
              <a:t>tavoitteisiin</a:t>
            </a:r>
            <a:r>
              <a:rPr lang="en-US" altLang="en-US" dirty="0"/>
              <a:t> (</a:t>
            </a:r>
            <a:r>
              <a:rPr lang="en-US" altLang="en-US" dirty="0" err="1"/>
              <a:t>markkinoiden</a:t>
            </a:r>
            <a:r>
              <a:rPr lang="en-US" altLang="en-US" dirty="0"/>
              <a:t> </a:t>
            </a:r>
            <a:r>
              <a:rPr lang="en-US" altLang="en-US" dirty="0" err="1"/>
              <a:t>toiminta</a:t>
            </a:r>
            <a:r>
              <a:rPr lang="en-US" altLang="en-US" dirty="0"/>
              <a:t>, </a:t>
            </a:r>
            <a:r>
              <a:rPr lang="en-US" altLang="en-US" dirty="0" err="1"/>
              <a:t>ympäristöasiat</a:t>
            </a:r>
            <a:r>
              <a:rPr lang="en-US" altLang="en-US" dirty="0"/>
              <a:t>). </a:t>
            </a:r>
          </a:p>
          <a:p>
            <a:r>
              <a:rPr lang="en-US" altLang="en-US" dirty="0" err="1"/>
              <a:t>Suomella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hyvityksiä</a:t>
            </a:r>
            <a:r>
              <a:rPr lang="en-US" altLang="en-US" dirty="0"/>
              <a:t>. </a:t>
            </a:r>
          </a:p>
          <a:p>
            <a:r>
              <a:rPr lang="en-GB" altLang="en-US" dirty="0" err="1"/>
              <a:t>Montin</a:t>
            </a:r>
            <a:r>
              <a:rPr lang="en-GB" altLang="en-US" dirty="0"/>
              <a:t> </a:t>
            </a:r>
            <a:r>
              <a:rPr lang="en-GB" altLang="en-US" dirty="0" err="1"/>
              <a:t>työryhmä</a:t>
            </a:r>
            <a:r>
              <a:rPr lang="en-GB" altLang="en-US" dirty="0"/>
              <a:t>: </a:t>
            </a:r>
            <a:r>
              <a:rPr lang="en-GB" altLang="en-US" dirty="0" err="1"/>
              <a:t>edustajat</a:t>
            </a:r>
            <a:r>
              <a:rPr lang="en-GB" altLang="en-US" dirty="0"/>
              <a:t> </a:t>
            </a:r>
            <a:r>
              <a:rPr lang="en-GB" altLang="en-US" dirty="0" err="1"/>
              <a:t>parlamentista</a:t>
            </a:r>
            <a:r>
              <a:rPr lang="en-GB" altLang="en-US" dirty="0"/>
              <a:t>, </a:t>
            </a:r>
            <a:r>
              <a:rPr lang="en-GB" altLang="en-US" dirty="0" err="1"/>
              <a:t>ministerineuvostosta</a:t>
            </a:r>
            <a:r>
              <a:rPr lang="en-GB" altLang="en-US" dirty="0"/>
              <a:t> </a:t>
            </a:r>
            <a:r>
              <a:rPr lang="en-GB" altLang="en-US" dirty="0" err="1"/>
              <a:t>ja</a:t>
            </a:r>
            <a:r>
              <a:rPr lang="en-GB" altLang="en-US" dirty="0"/>
              <a:t> </a:t>
            </a:r>
            <a:r>
              <a:rPr lang="en-GB" altLang="en-US" dirty="0" err="1"/>
              <a:t>komissiosta</a:t>
            </a:r>
            <a:r>
              <a:rPr lang="en-GB" altLang="en-US" dirty="0"/>
              <a:t>.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3B31-C01B-4264-96C2-4246B872553A}" type="slidenum">
              <a:rPr lang="fi-FI" altLang="en-US" smtClean="0"/>
              <a:pPr/>
              <a:t>13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9648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3B31-C01B-4264-96C2-4246B872553A}" type="slidenum">
              <a:rPr lang="fi-FI" altLang="en-US" smtClean="0"/>
              <a:pPr/>
              <a:t>14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96703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3B31-C01B-4264-96C2-4246B872553A}" type="slidenum">
              <a:rPr lang="fi-FI" altLang="en-US" smtClean="0"/>
              <a:pPr/>
              <a:t>15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1875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3B31-C01B-4264-96C2-4246B872553A}" type="slidenum">
              <a:rPr lang="fi-FI" altLang="en-US" smtClean="0"/>
              <a:pPr/>
              <a:t>16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39744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3B31-C01B-4264-96C2-4246B872553A}" type="slidenum">
              <a:rPr lang="fi-FI" altLang="en-US" smtClean="0"/>
              <a:pPr/>
              <a:t>17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248564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18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303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19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779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Omat varat 2016 132,2 mrd. </a:t>
            </a:r>
          </a:p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78F5F-E207-4C15-9C94-202FE169BB0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271985-D7F5-4B7F-A24F-AE8C68FA6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D710D-B3C0-47DB-8ED3-2D7DF408685C}" type="slidenum">
              <a:rPr lang="fi-FI" altLang="en-US"/>
              <a:pPr/>
              <a:t>3</a:t>
            </a:fld>
            <a:endParaRPr lang="fi-FI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0687387-7BED-4D7D-BC21-21F7D0EB8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065FDF9-D46F-4AE2-942E-C4D932E04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3A8B11-583A-416E-9B05-CE2799C4F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2446A-BA1E-4261-84D0-1BEEB40B195D}" type="slidenum">
              <a:rPr lang="fi-FI" altLang="en-US"/>
              <a:pPr/>
              <a:t>4</a:t>
            </a:fld>
            <a:endParaRPr lang="fi-FI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4089C0E-D905-4D44-A258-C05DF3D84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18608CA-3FD9-4A2E-B0C0-EE9B847B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5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6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37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7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Iso</a:t>
            </a:r>
            <a:r>
              <a:rPr lang="en-US" altLang="en-US" dirty="0"/>
              <a:t> ja </a:t>
            </a:r>
            <a:r>
              <a:rPr lang="en-US" altLang="en-US" dirty="0" err="1"/>
              <a:t>vakaa</a:t>
            </a:r>
            <a:r>
              <a:rPr lang="en-US" altLang="en-US" dirty="0"/>
              <a:t> </a:t>
            </a:r>
            <a:r>
              <a:rPr lang="en-US" altLang="en-US" dirty="0" err="1"/>
              <a:t>veropohja</a:t>
            </a:r>
            <a:r>
              <a:rPr lang="en-US" altLang="en-US" dirty="0"/>
              <a:t>. </a:t>
            </a:r>
            <a:r>
              <a:rPr lang="en-US" altLang="en-US" dirty="0" err="1"/>
              <a:t>Laskentakaava</a:t>
            </a:r>
            <a:r>
              <a:rPr lang="en-US" altLang="en-US" dirty="0"/>
              <a:t> </a:t>
            </a:r>
            <a:r>
              <a:rPr lang="en-US" altLang="en-US" dirty="0" err="1"/>
              <a:t>kannustaisi</a:t>
            </a:r>
            <a:r>
              <a:rPr lang="en-US" altLang="en-US" dirty="0"/>
              <a:t> </a:t>
            </a:r>
            <a:r>
              <a:rPr lang="en-US" altLang="en-US" dirty="0" err="1"/>
              <a:t>laajaan</a:t>
            </a:r>
            <a:r>
              <a:rPr lang="en-US" altLang="en-US" dirty="0"/>
              <a:t> </a:t>
            </a:r>
            <a:r>
              <a:rPr lang="en-US" altLang="en-US" dirty="0" err="1"/>
              <a:t>veropohjaan</a:t>
            </a:r>
            <a:r>
              <a:rPr lang="en-US" altLang="en-US" dirty="0"/>
              <a:t> ja </a:t>
            </a:r>
            <a:r>
              <a:rPr lang="en-US" altLang="en-US" dirty="0" err="1"/>
              <a:t>matalaan</a:t>
            </a:r>
            <a:r>
              <a:rPr lang="en-US" altLang="en-US" dirty="0"/>
              <a:t> </a:t>
            </a:r>
            <a:r>
              <a:rPr lang="en-US" altLang="en-US" dirty="0" err="1"/>
              <a:t>standardiveroasteeseen</a:t>
            </a:r>
            <a:r>
              <a:rPr lang="en-US" altLang="en-US" dirty="0"/>
              <a:t>, </a:t>
            </a:r>
            <a:r>
              <a:rPr lang="en-US" altLang="en-US" dirty="0" err="1"/>
              <a:t>mutta</a:t>
            </a:r>
            <a:r>
              <a:rPr lang="en-US" altLang="en-US" dirty="0"/>
              <a:t> </a:t>
            </a:r>
            <a:r>
              <a:rPr lang="en-US" altLang="en-US" dirty="0" err="1"/>
              <a:t>myös</a:t>
            </a:r>
            <a:r>
              <a:rPr lang="en-US" altLang="en-US" dirty="0"/>
              <a:t> </a:t>
            </a:r>
            <a:r>
              <a:rPr lang="en-US" altLang="en-US" dirty="0" err="1"/>
              <a:t>tehottomaan</a:t>
            </a:r>
            <a:r>
              <a:rPr lang="en-US" altLang="en-US" dirty="0"/>
              <a:t> </a:t>
            </a:r>
            <a:r>
              <a:rPr lang="en-US" altLang="en-US" dirty="0" err="1"/>
              <a:t>veronkantoon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etua</a:t>
            </a:r>
            <a:r>
              <a:rPr lang="en-US" altLang="en-US" dirty="0"/>
              <a:t> </a:t>
            </a:r>
            <a:r>
              <a:rPr lang="en-US" altLang="en-US" dirty="0" err="1"/>
              <a:t>siitä</a:t>
            </a:r>
            <a:r>
              <a:rPr lang="en-US" altLang="en-US" dirty="0"/>
              <a:t>, </a:t>
            </a:r>
            <a:r>
              <a:rPr lang="en-US" altLang="en-US" dirty="0" err="1"/>
              <a:t>että</a:t>
            </a:r>
            <a:r>
              <a:rPr lang="en-US" altLang="en-US" dirty="0"/>
              <a:t> </a:t>
            </a:r>
            <a:r>
              <a:rPr lang="en-US" altLang="en-US" dirty="0" err="1"/>
              <a:t>kannetaan</a:t>
            </a:r>
            <a:r>
              <a:rPr lang="en-US" altLang="en-US" dirty="0"/>
              <a:t> EU-</a:t>
            </a:r>
            <a:r>
              <a:rPr lang="en-US" altLang="en-US" dirty="0" err="1"/>
              <a:t>tasolla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313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8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52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9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84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65BAF7-2650-4088-8A3D-7B5F2B337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5A0D5-89E8-4155-8315-D17A25F7448F}" type="slidenum">
              <a:rPr lang="fi-FI" altLang="en-US"/>
              <a:pPr/>
              <a:t>10</a:t>
            </a:fld>
            <a:endParaRPr lang="fi-FI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AE853EF-3F8D-4225-A9E5-3B15707EC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1B33D70-DD2B-43D9-BF7B-E28AAD328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en-US" dirty="0"/>
              <a:t>Perusrahoitusoperaatiot ovat säännöllisiä likviditeettiä tarjoavia operaatioita, joiden maturiteetti ja frekvenssi on yksi viikko. Kansallisten keskuspankkien toteuttamat perusrahoitusoperaatiot ovat eurojärjestelmän rahapolitiikan tärkein väline.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977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94CA57-6077-4C63-9067-69FA7A9F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ADF73D-EFC8-4A69-B272-0BB3B782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6B3482-B424-4E33-BB0E-5AC693BC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F934BA-3636-47F0-AEFB-3F075CE7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7FE7E7-C833-420A-9822-506C6801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81DFE-9EC5-46E0-8E3A-239F741F5466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35391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D72147-8CA3-4A86-BA92-EA49F577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F7343C-061C-417E-9C6A-F2485F64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E1A77C-860E-473F-9935-D7B67B91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03DE95-A373-4C21-8BE6-82292D5C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B75AF6-F96B-49EE-829F-D9C60523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72A0F-924B-4703-B252-6066858E6E1A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1022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9A5331E-2928-4736-BB05-3FEDD4442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10875A-F0B2-4669-A37A-D38C63833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B16FF-42CE-4F3C-95E9-5B417BF8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2D5F35-98E4-4E96-BA88-6E13014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97D096-01FA-430F-9547-85D5998F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DB22-FB79-49D6-B7DA-DBBFFDF42E4C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460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56D8F-5CDE-446F-9AEC-02E23F2D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B36357-1BBC-4DDF-A7BD-9931912DB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CB96C8-DE03-476C-9E9A-1F577616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012299-E353-47C3-B9C1-5808B5C5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0D3D5A-9DC4-4AD5-A278-C30B5F33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83D8-7ABB-46BF-80F8-2335DD89FEE0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67476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EB1FD-04B9-4EBE-B12D-1A2B1FBB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192ECF-D834-4EBE-ADF0-BA719123E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AAF196-D185-47EB-9B94-6688A37C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B014D-FB91-4612-8A16-FB2CBD3E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56F079-F25D-4894-90B4-55C7E651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4047-57AE-4DC8-8D40-DC43097C042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7486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34C9B-67F6-4B00-AEB7-DD07759B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58860D-08C7-4270-AB09-325987A20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2D50B8-30F6-4EBA-B4FA-8FC76E606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2BD6AA-FD33-4A36-8EBD-713743F6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E788E0-5681-424C-8ACD-193147CE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3DF7F6-B8BB-41E7-A759-1D041FE2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F075B-AC24-4AB1-A128-876A4089780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2051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1ABC9-DC54-4F8C-A35F-2E544919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86F182-F58F-46CA-8541-93B858EF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35AD4D-7B19-4D3E-8B68-D3628A27C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74DE3C-DB86-493B-BA1E-7BC67FCB9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D0AA4A5-ABA7-4348-94EB-91197B522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FA86BD7-9B8C-450A-8EA0-6528488B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6D056EB-4FD8-4177-9929-7D54A991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463E26D-D65D-4E32-B6B8-723CBFD1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3564-9AB7-4E38-B17E-9F2BAB1C0447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3488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C2EFF-5A8D-495E-AF46-F7E6F35F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FD432D8-E379-4E01-BB6F-20F01D00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C8B157B-D24D-4B47-8A29-F75ACE8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D0B7C0-0550-44D5-A5CE-5F5B6EF1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C3B1-B968-4F29-BE8B-4BE2FF648A6E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6508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143662-2734-4CCA-A811-3B8A54B3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241B9B0-D4F6-4FDB-86F4-E6DBF21A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3D3984-3B9E-40F8-B7DB-BCF32FD6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E91A-1A1E-4F25-BBDB-56B846C5BF6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1463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EBA36-6987-4B97-BE7D-E0CF53AE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8ECAF5-D73B-405D-BCF9-E2E1A457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A3BD2B-6FBF-4675-80A0-4EAF9101B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F15990-182F-489A-B7D6-39198981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39A431-C1E1-4D50-AB11-986057E1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C3B91F-9ED0-451C-AF0B-E2440600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66FDC-735D-42F3-825C-B3AF45CFD52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3503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A0F30D-371D-49EA-B16F-192085CD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BE3B0EE-C82B-490C-B618-848EA698B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78C1CA-2E04-4EC6-9523-0BC42211E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280171-2DBF-41C7-A295-EA0652B2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1D2FC6-1DC7-42B0-8C71-D2F1B717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B262FD-037E-4444-9B84-CC6D0D63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71551-2778-4D4D-A40D-85C5FA937856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8249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691F19-F203-4881-86E9-9B3E125AD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B8B6B8-508E-4A72-B738-97A5AE889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B83655-B68F-46D2-9344-2B7488FD8B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97ADDE-6A20-4987-B8FC-94C684D88B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i-FI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CB9251-BFF0-42B8-A3B8-5E96396E32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F142DE-C0A7-4FFB-8F7B-6691C46B89A3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9C1C22D-B0E2-4D6D-8E6A-1A12A22D7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655440"/>
          </a:xfrm>
        </p:spPr>
        <p:txBody>
          <a:bodyPr anchor="ctr"/>
          <a:lstStyle/>
          <a:p>
            <a:r>
              <a:rPr lang="fi-FI" altLang="en-US" sz="4000" dirty="0"/>
              <a:t>Yhteiset vai omat tavoitteet: Euroopan unionin rahoituksen uudistaminen	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1CCFD84-DEBC-4647-8746-41138F803A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5864225" cy="12246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en-US" sz="2800" dirty="0"/>
              <a:t>Seppo Kari, Niku Määttänen, Olli Ropponen, Saara Tamminen ja Tarmo Valkonen</a:t>
            </a:r>
          </a:p>
          <a:p>
            <a:pPr>
              <a:lnSpc>
                <a:spcPct val="90000"/>
              </a:lnSpc>
            </a:pPr>
            <a:endParaRPr lang="fi-FI" altLang="en-US" sz="1600" dirty="0"/>
          </a:p>
          <a:p>
            <a:pPr>
              <a:lnSpc>
                <a:spcPct val="90000"/>
              </a:lnSpc>
            </a:pPr>
            <a:r>
              <a:rPr lang="fi-FI" altLang="en-US" sz="1600" dirty="0"/>
              <a:t>Julkistamistilaisuus 3.4.2018</a:t>
            </a:r>
          </a:p>
        </p:txBody>
      </p:sp>
      <p:pic>
        <p:nvPicPr>
          <p:cNvPr id="21508" name="Picture 4" descr="TEAS_Fraktaali_D_CMYK">
            <a:extLst>
              <a:ext uri="{FF2B5EF4-FFF2-40B4-BE49-F238E27FC236}">
                <a16:creationId xmlns:a16="http://schemas.microsoft.com/office/drawing/2014/main" id="{1640BB89-1AC8-4F2F-B530-82D6D724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788024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Aiheeseen liittyvä kuva">
            <a:extLst>
              <a:ext uri="{FF2B5EF4-FFF2-40B4-BE49-F238E27FC236}">
                <a16:creationId xmlns:a16="http://schemas.microsoft.com/office/drawing/2014/main" id="{5D7FED4D-15AE-4049-8DA8-81F33F59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16922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AutoShape 7" descr="Kuvahaun tulos haulle vatt logo">
            <a:extLst>
              <a:ext uri="{FF2B5EF4-FFF2-40B4-BE49-F238E27FC236}">
                <a16:creationId xmlns:a16="http://schemas.microsoft.com/office/drawing/2014/main" id="{BC8CE053-FC8A-4C18-A1D9-371581DADA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3" name="AutoShape 9" descr="Kuvahaun tulos haulle vatt logo">
            <a:extLst>
              <a:ext uri="{FF2B5EF4-FFF2-40B4-BE49-F238E27FC236}">
                <a16:creationId xmlns:a16="http://schemas.microsoft.com/office/drawing/2014/main" id="{1154FE90-5D48-43E0-8DD4-3DA95FB811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1515" name="Picture 11" descr="Aiheeseen liittyvä kuva">
            <a:extLst>
              <a:ext uri="{FF2B5EF4-FFF2-40B4-BE49-F238E27FC236}">
                <a16:creationId xmlns:a16="http://schemas.microsoft.com/office/drawing/2014/main" id="{A9529F71-2A68-43AC-A30F-EB8BCC61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60475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 dirty="0"/>
              <a:t>Tulot seteleiden liikkeellelaskusta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960813"/>
          </a:xfrm>
        </p:spPr>
        <p:txBody>
          <a:bodyPr/>
          <a:lstStyle/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Keskuspankit saavat tuloa seteleiden liikkeellelaskusta pankeilta. Tämä rahamäärä tuottaa korkotuloa. </a:t>
            </a:r>
          </a:p>
          <a:p>
            <a:r>
              <a:rPr lang="fi-FI" altLang="en-US" sz="2000" dirty="0"/>
              <a:t>EKP:n laskennallinen osuus setelistöstä on 8%. Saa sitä vastaavan korkotulon ja nimittää tuloa </a:t>
            </a:r>
            <a:r>
              <a:rPr lang="fi-FI" altLang="en-US" sz="2000" dirty="0" err="1"/>
              <a:t>seigniorage</a:t>
            </a:r>
            <a:r>
              <a:rPr lang="fi-FI" altLang="en-US" sz="2000" dirty="0"/>
              <a:t>-tuloksi. Nettotulo palautetaan keskuspankeille pääoma-avaimen mukaan.</a:t>
            </a:r>
          </a:p>
          <a:p>
            <a:r>
              <a:rPr lang="fi-FI" altLang="en-US" sz="2000" dirty="0"/>
              <a:t>Nykyinen perusrahoitusoperaatioiden korko on nolla, joten myös tulo olisi nolla.</a:t>
            </a:r>
          </a:p>
          <a:p>
            <a:r>
              <a:rPr lang="fi-FI" altLang="en-US" sz="2000" dirty="0"/>
              <a:t>Vaikka korot nousevat ja setelien määrä kasvaa, tulo olisi edelleen suhteellisen pieni ja vaihteleva. Syntyy vain euroalueella rahapolitiikan seurauksena. Ei uutta tuloa.</a:t>
            </a:r>
          </a:p>
          <a:p>
            <a:r>
              <a:rPr lang="fi-FI" altLang="en-US" sz="2000" dirty="0"/>
              <a:t>Ei hyviä perusteluja uudeksi omaksi varaksi. </a:t>
            </a:r>
          </a:p>
          <a:p>
            <a:pPr marL="0" indent="0">
              <a:buNone/>
            </a:pPr>
            <a:endParaRPr lang="fi-FI" altLang="en-US" sz="2000" dirty="0"/>
          </a:p>
          <a:p>
            <a:pPr marL="0" indent="0">
              <a:buNone/>
            </a:pPr>
            <a:endParaRPr lang="fi-FI" altLang="en-US" sz="2000" dirty="0"/>
          </a:p>
          <a:p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9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altLang="en-US" sz="3200" dirty="0"/>
              <a:t>Yhteisövero/CCCTB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892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Komission 2016 antama </a:t>
            </a:r>
            <a:r>
              <a:rPr lang="fi-FI" altLang="en-US" sz="2900" dirty="0" err="1">
                <a:solidFill>
                  <a:schemeClr val="tx1"/>
                </a:solidFill>
              </a:rPr>
              <a:t>CCCTB-direktiiviesitys</a:t>
            </a:r>
            <a:r>
              <a:rPr lang="fi-FI" altLang="en-US" sz="2900" dirty="0">
                <a:solidFill>
                  <a:schemeClr val="tx1"/>
                </a:solidFill>
              </a:rPr>
              <a:t> tarkoittaisi 1) EU-tason yhtenäisiä verotettavan voiton laskentasääntöjä, 2) verotettavan voiton laskemista konsernitasoisesti (</a:t>
            </a:r>
            <a:r>
              <a:rPr lang="fi-FI" altLang="en-US" sz="2900" dirty="0" err="1">
                <a:solidFill>
                  <a:schemeClr val="tx1"/>
                </a:solidFill>
              </a:rPr>
              <a:t>konsolidointi</a:t>
            </a:r>
            <a:r>
              <a:rPr lang="fi-FI" altLang="en-US" sz="2900" dirty="0">
                <a:solidFill>
                  <a:schemeClr val="tx1"/>
                </a:solidFill>
              </a:rPr>
              <a:t>) ja 3) </a:t>
            </a:r>
            <a:r>
              <a:rPr lang="fi-FI" altLang="en-US" sz="2900" dirty="0" err="1">
                <a:solidFill>
                  <a:schemeClr val="tx1"/>
                </a:solidFill>
              </a:rPr>
              <a:t>konsolidoidun</a:t>
            </a:r>
            <a:r>
              <a:rPr lang="fi-FI" altLang="en-US" sz="2900" dirty="0">
                <a:solidFill>
                  <a:schemeClr val="tx1"/>
                </a:solidFill>
              </a:rPr>
              <a:t> voiton jakamista jäsenmaissa verotettavaksi käyttäen jakoperusteina pääomakannan, työvoiman ja kohdemaaperusteisten myyntien sijoittumista.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CCCTB-esitys poistaisi kannustimen konsernin sisäiseen voitonsiirtoon EU-alueen sisällä. Se ei kuitenkaan korjaisi kannusteita investointien ja toimintojen siirtoon matalan verotuksen maihin. Mallin parantaminen edellyttäisi maiden välisten veroaste-erojen vähentämistä.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 err="1">
                <a:solidFill>
                  <a:schemeClr val="tx1"/>
                </a:solidFill>
              </a:rPr>
              <a:t>CCCTB:n</a:t>
            </a:r>
            <a:r>
              <a:rPr lang="fi-FI" altLang="en-US" sz="2900" dirty="0">
                <a:solidFill>
                  <a:schemeClr val="tx1"/>
                </a:solidFill>
              </a:rPr>
              <a:t> edellä mainitut tehokkuusongelmat puoltavat pitkälle menevää harmonisointia (minimiverokanta) ja jopa veropohjan käyttämistä EU:n omien varojen lähteenä.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Yhteisöverotuoton suhdanneherkkyys voi olla ongelma ja edellyttäisi muita tasaavia tulolähteitä.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Nykyinen verotuotto ja veropohja vaihtelevat varsin paljon maittain, mikä voi vaikeuttaa siirtymistä </a:t>
            </a:r>
            <a:r>
              <a:rPr lang="fi-FI" altLang="en-US" sz="2900" dirty="0" err="1">
                <a:solidFill>
                  <a:schemeClr val="tx1"/>
                </a:solidFill>
              </a:rPr>
              <a:t>CCCTB:hen</a:t>
            </a:r>
            <a:r>
              <a:rPr lang="fi-FI" altLang="en-US" sz="29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Suomen verotuotto per BKT on ollut viime vuosina hieman EU-maiden keskiarvoa matalampi.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altLang="en-US" sz="2900" dirty="0">
                <a:solidFill>
                  <a:schemeClr val="tx1"/>
                </a:solidFill>
              </a:rPr>
              <a:t>Suomen tulisi edistää yhteisöveron veropohjan ja verokantojen harmonisointia. Mikäli </a:t>
            </a:r>
            <a:r>
              <a:rPr lang="fi-FI" altLang="en-US" sz="2900" dirty="0" err="1">
                <a:solidFill>
                  <a:schemeClr val="tx1"/>
                </a:solidFill>
              </a:rPr>
              <a:t>CCCTB-esitys</a:t>
            </a:r>
            <a:r>
              <a:rPr lang="fi-FI" altLang="en-US" sz="2900" dirty="0">
                <a:solidFill>
                  <a:schemeClr val="tx1"/>
                </a:solidFill>
              </a:rPr>
              <a:t> hyväksytään, perusteita löytyisi yhteisöveropohjan käyttämiselle omien varojen lähteenä.</a:t>
            </a:r>
            <a:endParaRPr lang="fi-FI" altLang="en-US" sz="2900" dirty="0"/>
          </a:p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0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532F561-CEFA-4EA9-98FA-DE8BA6F0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EU otti päästökaupan käyttöön 2005 vähentämään kasvihuonepäästöjä.</a:t>
            </a:r>
          </a:p>
          <a:p>
            <a:r>
              <a:rPr lang="fi-FI" sz="1800" dirty="0"/>
              <a:t>Huutokauppatuloista 50% korvamerkitty ilmastoon liittyviin toimiin.</a:t>
            </a:r>
          </a:p>
          <a:p>
            <a:r>
              <a:rPr lang="fi-FI" sz="1800" dirty="0"/>
              <a:t>ETS-päästöoikeuden hinta on ollut alhainen (n. 5-10€/CO2-tonni).</a:t>
            </a:r>
          </a:p>
          <a:p>
            <a:r>
              <a:rPr lang="fi-FI" sz="1800" dirty="0"/>
              <a:t>ETS täyttää tulojen keskittämistä puoltavia  ehtoja: veropohja on liikkuva (hiilivuotoriski), veron tuotto vaihtelee alueiden välillä ja vero palvelee yhteistä ei-fiskaalista tavoitetta (CO2-päästöjen vähentämistä).</a:t>
            </a:r>
          </a:p>
          <a:p>
            <a:r>
              <a:rPr lang="fi-FI" sz="1800" dirty="0"/>
              <a:t>Päästöjä tulisi periaatteessa verottaa globaalilla tasolla; ETS ei myöskään kata kaikkia EU:n alueen päästöjä eli on vaillinainen instrumentti.</a:t>
            </a:r>
          </a:p>
          <a:p>
            <a:r>
              <a:rPr lang="fi-FI" sz="1800" dirty="0"/>
              <a:t>Verotuotto on ollut  pieni, vuonna 2013 noin 2,5 % EU:n budjetista; jos 50%:n korvamerkintä poistettaisiin, tuotto nousisi, mutta olisi edelleen vähäinen. </a:t>
            </a:r>
          </a:p>
          <a:p>
            <a:r>
              <a:rPr lang="fi-FI" sz="1800" dirty="0"/>
              <a:t>Mikäli kulutukseen perustuva hiilidioksidivero luotaisiin, ETS-järjestelmän toiminta ja tarpeellisuus tulisi tarkistaa perusteellisesti.</a:t>
            </a:r>
          </a:p>
          <a:p>
            <a:r>
              <a:rPr lang="fi-FI" sz="1800" dirty="0"/>
              <a:t>ETS –tuotot on mahdollinen oma resurssi, mutta sen tuotto kattaisi päästöoikeuksien hinnan noustessakin vain pienen osan EU:n budjetista.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Päästökauppatulot (ETS-tulot)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89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9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5607-701A-447F-BEA5-C21FC9DD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4974"/>
            <a:ext cx="8229600" cy="5612458"/>
          </a:xfrm>
        </p:spPr>
        <p:txBody>
          <a:bodyPr/>
          <a:lstStyle/>
          <a:p>
            <a:r>
              <a:rPr lang="fi-FI" sz="1800" dirty="0"/>
              <a:t>CO2-vero ETS -järjestelmän ulkopuolisille päästöille (maatalous, pientuottajat, liikenne ja kotitaloudet)</a:t>
            </a:r>
          </a:p>
          <a:p>
            <a:r>
              <a:rPr lang="fi-FI" sz="1800" dirty="0"/>
              <a:t>Komission ehdotti 2011 yhtenäistä veroa 20€/CO2-tonni energiatuotteille; vedettiin pois 2015</a:t>
            </a:r>
          </a:p>
          <a:p>
            <a:r>
              <a:rPr lang="fi-FI" sz="1800" dirty="0" err="1"/>
              <a:t>Monti</a:t>
            </a:r>
            <a:r>
              <a:rPr lang="fi-FI" sz="1800" dirty="0"/>
              <a:t>-raportti: kulutuspohjainen CO2 –vero. Tavaroille ja palveluille asetettaisiin EU –tasolla määriteltävä CO2 –vero, joka kattaa tuotantoprosessin kaikki globaalit päästöt.</a:t>
            </a:r>
          </a:p>
          <a:p>
            <a:r>
              <a:rPr lang="fi-FI" sz="1800" dirty="0"/>
              <a:t>Globaalien ympäristövaikutusten takia hiilidioksidipäästöjä tulisi verottaa globaalisti; tasoltaan vaihtelevat tuotantoon kohdistuvat verot aiheuttavat hiilivuodon riskin; kulutukseen pohjautuvassa verossa riski pienempi.</a:t>
            </a:r>
          </a:p>
          <a:p>
            <a:r>
              <a:rPr lang="fi-FI" sz="1800" dirty="0"/>
              <a:t>Yhtenäisen CO2 –veron rasitus kohdistuisi eri tavalla eri jäsenmaihin; tarkka vaikutus riippuisi toteutuksen yksityiskohdista.</a:t>
            </a:r>
          </a:p>
          <a:p>
            <a:r>
              <a:rPr lang="fi-FI" sz="1800" dirty="0"/>
              <a:t>Veron talouteen ja ilmastoon kohdistuvat vaikutukset, kuten myös mahdollinen päällekkäisyys </a:t>
            </a:r>
            <a:r>
              <a:rPr lang="fi-FI" sz="1800" dirty="0" err="1"/>
              <a:t>ETS:n</a:t>
            </a:r>
            <a:r>
              <a:rPr lang="fi-FI" sz="1800" dirty="0"/>
              <a:t> kanssa tulisi selvittää huolella.</a:t>
            </a:r>
          </a:p>
          <a:p>
            <a:r>
              <a:rPr lang="fi-FI" sz="1800" dirty="0"/>
              <a:t>Potentiaalinen veropohja olisi laaja; esim. 40€/CO2-tonni vero tuottaisi lähes 1% EU:n </a:t>
            </a:r>
            <a:r>
              <a:rPr lang="fi-FI" sz="1800" dirty="0" err="1"/>
              <a:t>BKT:sta</a:t>
            </a:r>
            <a:r>
              <a:rPr lang="fi-FI" sz="1800" dirty="0"/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Hiilidioksidivero (CO2-vero)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54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6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5607-701A-447F-BEA5-C21FC9DD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5328592"/>
          </a:xfrm>
        </p:spPr>
        <p:txBody>
          <a:bodyPr/>
          <a:lstStyle/>
          <a:p>
            <a:r>
              <a:rPr lang="fi-FI" sz="1800" dirty="0"/>
              <a:t>Käyttö omina varoina: nykyisen hajanaisen energiaverotuksen tuottoa ei ole järkevää siirtää omiin varoihin; ensin yhtenäistäminen ja sovittaminen EU:n energia- ja ilmastotavoitteisiin =&gt; CO2–päästöihin perustuva verotus joko tuotantoon tai kulutukseen kohdistuvana.</a:t>
            </a:r>
          </a:p>
          <a:p>
            <a:r>
              <a:rPr lang="fi-FI" sz="1800" dirty="0"/>
              <a:t>Järjestelmän tarkka toteutustapa tulee miettiä perusteellisesti ja siitä tulisi tehdä kunnon vaikutusarviot ennen kuin sen käyttöä omana resurssina voi kommentoida tarkemmin.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Hiilidioksidivero (CO2-vero), jatkoa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54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6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5607-701A-447F-BEA5-C21FC9DD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5038725"/>
          </a:xfrm>
        </p:spPr>
        <p:txBody>
          <a:bodyPr/>
          <a:lstStyle/>
          <a:p>
            <a:r>
              <a:rPr lang="fi-FI" sz="1800" dirty="0"/>
              <a:t>Sähkön kulutukseen perustuva vero, jota  sovelletaan kaikissa jäsenmaissa. </a:t>
            </a:r>
          </a:p>
          <a:p>
            <a:r>
              <a:rPr lang="fi-FI" sz="1800" dirty="0"/>
              <a:t>Energiaverodirektiivi asettaa minimitason; käytännössä taso ja määräytymisperuste vaihtelevat voimakkaasti; komissio teki 2011 harmonisointialoitteen, joka vedettiin myöhemmin pois.</a:t>
            </a:r>
          </a:p>
          <a:p>
            <a:r>
              <a:rPr lang="fi-FI" sz="1800" dirty="0"/>
              <a:t>Veron tehokkuusongelmat: verotason vaihtelun maittain, yhteensopivuus muun energiaverotuksen kanssa sekä se, että veron kansalliset toteutustavat eivät tue eurooppalaisten sähkömarkkinoiden kehittymistä.</a:t>
            </a:r>
          </a:p>
          <a:p>
            <a:r>
              <a:rPr lang="fi-FI" sz="1800" dirty="0"/>
              <a:t>Yhteismarkkinoiden kehittämisen kannalta veron kantaminen suoraan käyttäjiltä on arvioitu nykykäytäntöä paremmaksi veronkantotavaksi.</a:t>
            </a:r>
          </a:p>
          <a:p>
            <a:r>
              <a:rPr lang="fi-FI" sz="1800" dirty="0"/>
              <a:t>Em. ongelmien takia veromuodon harmonisoiminen olisi perusteltua. Luontevimmin tapahtuisi osana energiaverotuksen kokonaisuudistusta. </a:t>
            </a:r>
          </a:p>
          <a:p>
            <a:r>
              <a:rPr lang="fi-FI" sz="1800" dirty="0"/>
              <a:t>Sähkövero on yksi niistä veromuodoista, jotka soveltuvat EU:n omiksi varoiksi. Keskeiset tehokkuushyödyt ovat kuitenkin saavutettavissa harmonisoinnilla.</a:t>
            </a:r>
          </a:p>
          <a:p>
            <a:r>
              <a:rPr lang="fi-FI" sz="1800" dirty="0"/>
              <a:t>Suomen suhteellinen maksuosuus saattaisi muodostua korkeaksi, koska sähkön kulutus henkilöä kohden on Suomessa EU-maiden huippua.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Sähkövero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54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5607-701A-447F-BEA5-C21FC9DD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5038725"/>
          </a:xfrm>
        </p:spPr>
        <p:txBody>
          <a:bodyPr/>
          <a:lstStyle/>
          <a:p>
            <a:r>
              <a:rPr lang="fi-FI" sz="1800" dirty="0"/>
              <a:t>Useat ehdotetut uudet omat varat voidaan käytännössä sulkea pois jollakin kriteerillä:</a:t>
            </a:r>
          </a:p>
          <a:p>
            <a:pPr lvl="1"/>
            <a:r>
              <a:rPr lang="fi-FI" sz="1600" dirty="0"/>
              <a:t>Uudistettu ALV: laskennallisena ei merkittävää lisäarvoa suhteessa BKTL-pohjaiseen. Oikeisiin veropohjiin perustuvan veron ongelmana ovat verojen keräämisen tehokkuuserot. </a:t>
            </a:r>
          </a:p>
          <a:p>
            <a:pPr lvl="1"/>
            <a:r>
              <a:rPr lang="fi-FI" sz="1600" dirty="0"/>
              <a:t>FTT: vero kertautuu ja vääristää hintoja, välttäminen vaikeasti hallittavissa, tulot vaihtelevat, ei tehokas hintavaihtelujen estäjä. </a:t>
            </a:r>
          </a:p>
          <a:p>
            <a:pPr lvl="1"/>
            <a:r>
              <a:rPr lang="fi-FI" sz="1600" dirty="0" err="1"/>
              <a:t>Seigniorage</a:t>
            </a:r>
            <a:r>
              <a:rPr lang="fi-FI" sz="1600" dirty="0"/>
              <a:t>: tulot vähäiset ja vaihtelevat, koskee vain osaa EU-maista.</a:t>
            </a:r>
          </a:p>
          <a:p>
            <a:pPr lvl="1"/>
            <a:r>
              <a:rPr lang="fi-FI" sz="1600" dirty="0"/>
              <a:t>Muut tulot: eivät voi olla suuret. </a:t>
            </a:r>
          </a:p>
          <a:p>
            <a:r>
              <a:rPr lang="fi-FI" sz="1800" dirty="0"/>
              <a:t>CO2 -verotus tulisi joka tapauksessa yhtenäistää. Oma vara -kannanottoa vaikeuttaa se, että tarkka toteutustapa ei ole tiedossa ja vaikutusarviot puuttuvat. </a:t>
            </a:r>
          </a:p>
          <a:p>
            <a:r>
              <a:rPr lang="fi-FI" sz="1800" dirty="0"/>
              <a:t>Päästökaupan tuottojen siirto on mahdollinen oma resurssi, mutta sen tuotto olisi vähäinen. </a:t>
            </a:r>
          </a:p>
          <a:p>
            <a:r>
              <a:rPr lang="fi-FI" sz="1800" dirty="0"/>
              <a:t>Sähköveron harmonisoimista tulee edistää. Veron käyttämistä EU:n omien varojen lähteenä ei pidä sulkea pois.</a:t>
            </a:r>
          </a:p>
          <a:p>
            <a:endParaRPr lang="fi-FI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138238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Johtopäätöksiä ehdotetuista veroista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54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9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975607-701A-447F-BEA5-C21FC9DD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5038725"/>
          </a:xfrm>
        </p:spPr>
        <p:txBody>
          <a:bodyPr/>
          <a:lstStyle/>
          <a:p>
            <a:r>
              <a:rPr lang="fi-FI" sz="1800" dirty="0"/>
              <a:t>Finanssialan arvonlisä on potentiaalinen uusi verotuskohde. Veropohjien harmonisointi tarpeen. Veropohjan liikkuvuus ja veron kertautuminen yrityssektorissa puoltavat matalaa verokantaa. </a:t>
            </a:r>
          </a:p>
          <a:p>
            <a:r>
              <a:rPr lang="fi-FI" sz="1800" dirty="0"/>
              <a:t>Suomen tulisi edistää yhteisöveron veropohjan ja verokantojen harmonisoimista (minimivero). Mikäli CCCTB-esitys hyväksytään, perusteita löytyisi harmonisoidun yhteisöveropohjan käyttämiselle omien varojen lähteenä.</a:t>
            </a:r>
          </a:p>
          <a:p>
            <a:r>
              <a:rPr lang="fi-FI" sz="1800" dirty="0"/>
              <a:t>Suomen asemaa koskevat laskelmat:</a:t>
            </a:r>
          </a:p>
          <a:p>
            <a:pPr lvl="1"/>
            <a:r>
              <a:rPr lang="fi-FI" sz="1600" dirty="0"/>
              <a:t>Nykyisen alv-perusteisen oman varan vaihtaminen BKTL-pohjaiseen alentaisi Suomen suhteellista maksuosuutta.</a:t>
            </a:r>
          </a:p>
          <a:p>
            <a:pPr lvl="1"/>
            <a:r>
              <a:rPr lang="fi-FI" sz="1600" dirty="0"/>
              <a:t>Finanssisektorin arvonlisään (</a:t>
            </a:r>
            <a:r>
              <a:rPr lang="fi-FI" sz="1600" dirty="0" err="1"/>
              <a:t>palkat+voitot</a:t>
            </a:r>
            <a:r>
              <a:rPr lang="fi-FI" sz="1600" dirty="0"/>
              <a:t>) perustuvan oman varan käyttöönotto alentaisi Suomen maksuosuutta. Sektorin arvonlisän verottaminen matalalla veroasteella (noin 10%) vastaisi tuotoltaan osapuilleen Suomen nykyistä vakuutusmaksuveroa. </a:t>
            </a:r>
          </a:p>
          <a:p>
            <a:pPr lvl="1"/>
            <a:r>
              <a:rPr lang="fi-FI" sz="1600" dirty="0" err="1"/>
              <a:t>CCCTB:tä</a:t>
            </a:r>
            <a:r>
              <a:rPr lang="fi-FI" sz="1600" dirty="0"/>
              <a:t> koskeva uusi data puuttuu vielä.</a:t>
            </a:r>
          </a:p>
          <a:p>
            <a:pPr lvl="1"/>
            <a:r>
              <a:rPr lang="fi-FI" sz="1600" dirty="0"/>
              <a:t>Ympäristöveroista tarvitaan tarkempi veroehdotus, ennen kuin voidaan esittää Suomea koskevia laskelmia. </a:t>
            </a:r>
          </a:p>
          <a:p>
            <a:endParaRPr lang="fi-FI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211262"/>
            <a:ext cx="8445500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200" dirty="0"/>
              <a:t>Johtopäätöksiä ehdotetuista veroista, jatkoa</a:t>
            </a:r>
            <a:endParaRPr lang="fi-FI" altLang="en-US" sz="3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704975"/>
            <a:ext cx="8229600" cy="4540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altLang="en-US" sz="2000" dirty="0"/>
          </a:p>
        </p:txBody>
      </p:sp>
      <p:pic>
        <p:nvPicPr>
          <p:cNvPr id="7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8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 dirty="0"/>
              <a:t>Marssijärjestys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2060575"/>
            <a:ext cx="8445499" cy="3960813"/>
          </a:xfrm>
        </p:spPr>
        <p:txBody>
          <a:bodyPr/>
          <a:lstStyle/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Jos halutaan ottaa käyttöön aitoja uusia omia varoja, veropohjat on ensin harmonisoitava. Jos halutaan varmistaa käyttäytymismuutokset, on sovellettava myös minimiveroastetta. EU:n lisäarvo syntyisi pääosin harmonisoinnista ja minimiveroista, ei verotulojen siirrosta EU:n budjettiin. </a:t>
            </a:r>
          </a:p>
          <a:p>
            <a:r>
              <a:rPr lang="fi-FI" altLang="en-US" sz="2000" dirty="0"/>
              <a:t>Suomen kannattaa olla aloitteellinen harmonisoinnissa, mutta soveltaa liikkuvia veropohjia koskevia uusia veroja vain osana yhteistä sopimusta.</a:t>
            </a:r>
          </a:p>
          <a:p>
            <a:r>
              <a:rPr lang="fi-FI" altLang="en-US" sz="2000" dirty="0"/>
              <a:t>Jos uusista omista varoista ei päästä yksimielisyyteen, niin ainakin nykyinen ALV-pohjainen oma vara tulisi poistaa.</a:t>
            </a:r>
          </a:p>
          <a:p>
            <a:pPr marL="0" indent="0">
              <a:buNone/>
            </a:pPr>
            <a:endParaRPr lang="fi-FI" altLang="en-US" sz="2000" dirty="0"/>
          </a:p>
          <a:p>
            <a:pPr marL="0" indent="0">
              <a:buNone/>
            </a:pPr>
            <a:endParaRPr lang="fi-FI" altLang="en-US" sz="2000" dirty="0"/>
          </a:p>
          <a:p>
            <a:pPr marL="0" indent="0">
              <a:buNone/>
            </a:pPr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4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960813"/>
          </a:xfrm>
        </p:spPr>
        <p:txBody>
          <a:bodyPr/>
          <a:lstStyle/>
          <a:p>
            <a:pPr marL="0" indent="0">
              <a:buNone/>
            </a:pPr>
            <a:endParaRPr lang="fi-FI" altLang="en-US" sz="800" dirty="0"/>
          </a:p>
          <a:p>
            <a:pPr marL="0" indent="0">
              <a:buNone/>
            </a:pPr>
            <a:endParaRPr lang="fi-FI" altLang="en-US" sz="2000" dirty="0"/>
          </a:p>
          <a:p>
            <a:pPr marL="0" indent="0">
              <a:buNone/>
            </a:pPr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97A210E-B379-455C-A787-83D450C854FB}"/>
              </a:ext>
            </a:extLst>
          </p:cNvPr>
          <p:cNvSpPr/>
          <p:nvPr/>
        </p:nvSpPr>
        <p:spPr>
          <a:xfrm>
            <a:off x="3131840" y="2932985"/>
            <a:ext cx="24897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err="1"/>
              <a:t>Kiitos</a:t>
            </a:r>
            <a:r>
              <a:rPr lang="en-GB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3429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9433638-D8D8-46B2-BAF3-C8B6248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4E5E-CEE0-4FF7-B07C-F6B1D0843540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F4986B7-B8D6-4AC4-B550-F12E2301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2800" dirty="0"/>
              <a:t>Taustaa</a:t>
            </a:r>
            <a:br>
              <a:rPr lang="fi-FI" altLang="en-US" sz="2800" dirty="0"/>
            </a:br>
            <a:endParaRPr lang="fi-FI" altLang="en-US" sz="2800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32DA271-0599-49BF-B93F-B7AE1CEF6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05275"/>
          </a:xfrm>
        </p:spPr>
        <p:txBody>
          <a:bodyPr/>
          <a:lstStyle/>
          <a:p>
            <a:r>
              <a:rPr lang="fi-FI" altLang="en-US" sz="2400"/>
              <a:t>EU:n budjettirahoituksen ongelmat, uusi budjettikausi 2021-2027 =&gt; Montin työryhmä.</a:t>
            </a:r>
          </a:p>
          <a:p>
            <a:r>
              <a:rPr lang="fi-FI" altLang="en-US" sz="2400"/>
              <a:t>Brexit.</a:t>
            </a:r>
          </a:p>
          <a:p>
            <a:pPr>
              <a:buFontTx/>
              <a:buNone/>
            </a:pPr>
            <a:endParaRPr lang="fi-FI" altLang="en-US" sz="2800"/>
          </a:p>
          <a:p>
            <a:pPr>
              <a:buFontTx/>
              <a:buNone/>
            </a:pPr>
            <a:r>
              <a:rPr lang="fi-FI" altLang="en-US" sz="2800"/>
              <a:t>Toimeksianto </a:t>
            </a:r>
          </a:p>
          <a:p>
            <a:r>
              <a:rPr lang="fi-FI" altLang="en-US" sz="2400"/>
              <a:t>Arvioida Montin työryhmän raportti ja siinä ehdotettuja uusia omia varoja. </a:t>
            </a:r>
          </a:p>
          <a:p>
            <a:r>
              <a:rPr lang="fi-FI" altLang="en-US" sz="2400"/>
              <a:t>Kriteereinä hyvä verotus ja lisäarvo, joka syntyy veron keräämisestä EU-tasolla. </a:t>
            </a:r>
          </a:p>
        </p:txBody>
      </p:sp>
      <p:pic>
        <p:nvPicPr>
          <p:cNvPr id="26628" name="Picture 4" descr="TEAS_Fraktaali_D_CMYK">
            <a:extLst>
              <a:ext uri="{FF2B5EF4-FFF2-40B4-BE49-F238E27FC236}">
                <a16:creationId xmlns:a16="http://schemas.microsoft.com/office/drawing/2014/main" id="{11082155-23C5-4E90-B985-AEEF09EC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Aiheeseen liittyvä kuva">
            <a:extLst>
              <a:ext uri="{FF2B5EF4-FFF2-40B4-BE49-F238E27FC236}">
                <a16:creationId xmlns:a16="http://schemas.microsoft.com/office/drawing/2014/main" id="{34CFF5FA-83E3-4E1B-AC3F-98D5F642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Aiheeseen liittyvä kuva">
            <a:extLst>
              <a:ext uri="{FF2B5EF4-FFF2-40B4-BE49-F238E27FC236}">
                <a16:creationId xmlns:a16="http://schemas.microsoft.com/office/drawing/2014/main" id="{28FCBF69-2F17-402E-8F1B-14C40890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0E2D4-55A3-4890-92E2-695BAA55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CB8D34-7751-4E5E-A778-D61CE3B0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47A38E-0AA0-446E-B8E6-BB225B61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4638"/>
            <a:ext cx="8856984" cy="64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D5488E-033F-4B18-9837-69A71124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357"/>
          </a:xfrm>
        </p:spPr>
        <p:txBody>
          <a:bodyPr/>
          <a:lstStyle/>
          <a:p>
            <a:r>
              <a:rPr lang="fi-FI" sz="3200" dirty="0"/>
              <a:t>Tulot/henkilö ja maksut/tulot maittain</a:t>
            </a:r>
            <a:endParaRPr lang="en-GB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00C23-301E-40A1-9C65-DE5509E46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0E993B38-C0F4-46DC-ADF1-840A13EFD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734204"/>
              </p:ext>
            </p:extLst>
          </p:nvPr>
        </p:nvGraphicFramePr>
        <p:xfrm>
          <a:off x="217331" y="972129"/>
          <a:ext cx="88924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393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AFDAB1D-B187-44CF-A50A-D53BFE8C9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076914"/>
              </p:ext>
            </p:extLst>
          </p:nvPr>
        </p:nvGraphicFramePr>
        <p:xfrm>
          <a:off x="387626" y="404664"/>
          <a:ext cx="8527775" cy="559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58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CDF5B9C-85F3-40FF-9BAC-D27C4F1D7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698039"/>
              </p:ext>
            </p:extLst>
          </p:nvPr>
        </p:nvGraphicFramePr>
        <p:xfrm>
          <a:off x="0" y="260648"/>
          <a:ext cx="9144000" cy="574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929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1180DD0-34AB-4DCF-B223-647572C4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02"/>
            <a:ext cx="9108504" cy="61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B78391D-D51B-4AA5-8459-F05E3E8CC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059950"/>
              </p:ext>
            </p:extLst>
          </p:nvPr>
        </p:nvGraphicFramePr>
        <p:xfrm>
          <a:off x="251520" y="476672"/>
          <a:ext cx="8352928" cy="552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373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5FB5A94-AEB7-4F7E-B3B2-891EEDC3A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33358"/>
              </p:ext>
            </p:extLst>
          </p:nvPr>
        </p:nvGraphicFramePr>
        <p:xfrm>
          <a:off x="487974" y="1097439"/>
          <a:ext cx="7895413" cy="4293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803">
                  <a:extLst>
                    <a:ext uri="{9D8B030D-6E8A-4147-A177-3AD203B41FA5}">
                      <a16:colId xmlns:a16="http://schemas.microsoft.com/office/drawing/2014/main" val="2578466747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1109706679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2977866365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2361580364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1341996090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3769709717"/>
                    </a:ext>
                  </a:extLst>
                </a:gridCol>
                <a:gridCol w="1036435">
                  <a:extLst>
                    <a:ext uri="{9D8B030D-6E8A-4147-A177-3AD203B41FA5}">
                      <a16:colId xmlns:a16="http://schemas.microsoft.com/office/drawing/2014/main" val="15990544"/>
                    </a:ext>
                  </a:extLst>
                </a:gridCol>
              </a:tblGrid>
              <a:tr h="609705"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2400" u="none" strike="noStrike" noProof="0" dirty="0">
                          <a:effectLst/>
                          <a:latin typeface="Calibri Light" panose="020F0302020204030204" pitchFamily="34" charset="0"/>
                        </a:rPr>
                        <a:t>Komission suosikit ja tuottoarviot</a:t>
                      </a:r>
                      <a:endParaRPr lang="fi-FI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719491"/>
                  </a:ext>
                </a:extLst>
              </a:tr>
              <a:tr h="853781">
                <a:tc>
                  <a:txBody>
                    <a:bodyPr/>
                    <a:lstStyle/>
                    <a:p>
                      <a:pPr algn="l" fontAlgn="b"/>
                      <a:endParaRPr lang="fi-FI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Budjettikauden tuotto, mrd. €</a:t>
                      </a: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3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Vuosituotto, </a:t>
                      </a:r>
                    </a:p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mrd. €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Prosenttia vuoden 2016 omista varoista</a:t>
                      </a: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961574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alaraja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yläraja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alaraja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yläraja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alaraja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  <a:latin typeface="Calibri" panose="020F0502020204030204" pitchFamily="34" charset="0"/>
                        </a:rPr>
                        <a:t>yläraja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42615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noProof="0" dirty="0">
                          <a:effectLst/>
                        </a:rPr>
                        <a:t>Uudistettu VAT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105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140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20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11,35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15,13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43384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noProof="0">
                          <a:effectLst/>
                        </a:rPr>
                        <a:t>CCCTB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21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140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3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20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2,27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15,13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81201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noProof="0">
                          <a:effectLst/>
                        </a:rPr>
                        <a:t>ETS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7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105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0,76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11,35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73007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noProof="0">
                          <a:effectLst/>
                        </a:rPr>
                        <a:t>Seigniorage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10,5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56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1,5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8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1,14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6,05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21775"/>
                  </a:ext>
                </a:extLst>
              </a:tr>
              <a:tr h="471703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noProof="0" dirty="0">
                          <a:effectLst/>
                        </a:rPr>
                        <a:t>Yhteensä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143,5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>
                          <a:effectLst/>
                        </a:rPr>
                        <a:t>441</a:t>
                      </a:r>
                      <a:endParaRPr lang="fi-FI" sz="18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20,5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63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15,51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noProof="0" dirty="0">
                          <a:effectLst/>
                        </a:rPr>
                        <a:t>47,66</a:t>
                      </a:r>
                      <a:endParaRPr lang="fi-FI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2" marR="6582" marT="7144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2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35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772ACBC7-D8B2-4F31-B155-CBABFFF1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CD8F-3185-4563-BAFB-2E50D3E41406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69ECB21-B398-4858-9B62-B3FD4C3A1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330325"/>
            <a:ext cx="8229600" cy="615206"/>
          </a:xfrm>
        </p:spPr>
        <p:txBody>
          <a:bodyPr/>
          <a:lstStyle/>
          <a:p>
            <a:pPr algn="l"/>
            <a:r>
              <a:rPr lang="fi-FI" altLang="en-US" sz="3200" dirty="0"/>
              <a:t>Montin raportissa käsitellyt omat varat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CE3F2290-9D67-4D0D-82EA-FA4D27F3E1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2856"/>
            <a:ext cx="4038600" cy="399330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altLang="en-US" sz="2800" dirty="0"/>
              <a:t>Nykyiset omat varat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TOR (tullit)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ALV-pohjainen oma vara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BKTL-pohjainen oma vara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CEEEB3BB-CC59-43A5-B1F5-2D8C6EA823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132856"/>
            <a:ext cx="4716462" cy="399330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altLang="en-US" sz="2800" dirty="0"/>
              <a:t>Uudet omat varat</a:t>
            </a:r>
          </a:p>
          <a:p>
            <a:pPr>
              <a:lnSpc>
                <a:spcPct val="90000"/>
              </a:lnSpc>
            </a:pPr>
            <a:r>
              <a:rPr lang="fi-FI" altLang="en-US" sz="2000" dirty="0">
                <a:solidFill>
                  <a:srgbClr val="0070C0"/>
                </a:solidFill>
              </a:rPr>
              <a:t>Uusittu ALV-pohjainen oma vara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en-US" sz="900" dirty="0"/>
          </a:p>
          <a:p>
            <a:pPr>
              <a:lnSpc>
                <a:spcPct val="90000"/>
              </a:lnSpc>
            </a:pPr>
            <a:r>
              <a:rPr lang="fi-FI" altLang="en-US" sz="2000" dirty="0"/>
              <a:t>Vero rahoituslaitosten arvonlisälle (FAT)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Rahoitusmarkkinavero (FTT)</a:t>
            </a:r>
          </a:p>
          <a:p>
            <a:pPr>
              <a:lnSpc>
                <a:spcPct val="90000"/>
              </a:lnSpc>
            </a:pPr>
            <a:r>
              <a:rPr lang="fi-FI" altLang="en-US" sz="2000" dirty="0">
                <a:solidFill>
                  <a:srgbClr val="0070C0"/>
                </a:solidFill>
              </a:rPr>
              <a:t>Tulot seteleiden liikkeellelaskusta</a:t>
            </a:r>
          </a:p>
          <a:p>
            <a:pPr>
              <a:lnSpc>
                <a:spcPct val="90000"/>
              </a:lnSpc>
            </a:pPr>
            <a:r>
              <a:rPr lang="fi-FI" altLang="en-US" sz="2000" dirty="0">
                <a:solidFill>
                  <a:srgbClr val="0070C0"/>
                </a:solidFill>
              </a:rPr>
              <a:t>Harmonisoitu yhteisövero (CCCTB)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en-US" sz="800" dirty="0"/>
          </a:p>
          <a:p>
            <a:pPr>
              <a:lnSpc>
                <a:spcPct val="90000"/>
              </a:lnSpc>
            </a:pPr>
            <a:r>
              <a:rPr lang="fi-FI" altLang="en-US" sz="2000" dirty="0"/>
              <a:t>Hiilidioksidivero</a:t>
            </a:r>
          </a:p>
          <a:p>
            <a:pPr>
              <a:lnSpc>
                <a:spcPct val="90000"/>
              </a:lnSpc>
            </a:pPr>
            <a:r>
              <a:rPr lang="fi-FI" altLang="en-US" sz="2000" dirty="0">
                <a:solidFill>
                  <a:srgbClr val="0070C0"/>
                </a:solidFill>
              </a:rPr>
              <a:t>Päästökaupan tulot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Polttoainevero</a:t>
            </a:r>
          </a:p>
          <a:p>
            <a:pPr>
              <a:lnSpc>
                <a:spcPct val="90000"/>
              </a:lnSpc>
            </a:pPr>
            <a:r>
              <a:rPr lang="fi-FI" altLang="en-US" sz="2000" dirty="0"/>
              <a:t>Sähkövero</a:t>
            </a:r>
          </a:p>
          <a:p>
            <a:pPr>
              <a:lnSpc>
                <a:spcPct val="90000"/>
              </a:lnSpc>
            </a:pPr>
            <a:endParaRPr lang="fi-FI" altLang="en-US" sz="2000" dirty="0"/>
          </a:p>
          <a:p>
            <a:pPr>
              <a:lnSpc>
                <a:spcPct val="90000"/>
              </a:lnSpc>
            </a:pPr>
            <a:endParaRPr lang="fi-FI" altLang="en-US" sz="2000" dirty="0"/>
          </a:p>
          <a:p>
            <a:pPr>
              <a:lnSpc>
                <a:spcPct val="90000"/>
              </a:lnSpc>
            </a:pPr>
            <a:endParaRPr lang="fi-FI" altLang="en-US" sz="2000" dirty="0"/>
          </a:p>
        </p:txBody>
      </p:sp>
      <p:pic>
        <p:nvPicPr>
          <p:cNvPr id="36868" name="Picture 4" descr="TEAS_Fraktaali_D_CMYK">
            <a:extLst>
              <a:ext uri="{FF2B5EF4-FFF2-40B4-BE49-F238E27FC236}">
                <a16:creationId xmlns:a16="http://schemas.microsoft.com/office/drawing/2014/main" id="{89357F5D-31BF-4DE3-89B8-CC07C6FC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iheeseen liittyvä kuva">
            <a:extLst>
              <a:ext uri="{FF2B5EF4-FFF2-40B4-BE49-F238E27FC236}">
                <a16:creationId xmlns:a16="http://schemas.microsoft.com/office/drawing/2014/main" id="{D1847EA2-6522-4FFC-9030-F5BDCEDBA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iheeseen liittyvä kuva">
            <a:extLst>
              <a:ext uri="{FF2B5EF4-FFF2-40B4-BE49-F238E27FC236}">
                <a16:creationId xmlns:a16="http://schemas.microsoft.com/office/drawing/2014/main" id="{FDC3A27D-D997-487D-AD57-30B7E16D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16354F1-20CC-440F-9B75-3862DE20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2096-E602-4011-B92B-6ED339E07287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F2B6D4-3320-45B1-8435-6212E8583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/>
              <a:t>Montin työryhmän arviointikriteerit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152246E-05EE-4095-BB36-197CAC81C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744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en-US" sz="2400" dirty="0"/>
              <a:t>Reiluus (päähuomio maiden välillä)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Tehokkuus (hallinnollinen)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Tulojen riittävyys ja vakaus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Rahoituksen läpinäkyvyys ja yksinkertaisuus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Demokraattinen vastuu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Budjettikuri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Eurooppalainen lisäarvo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Läheisyysperiaate</a:t>
            </a:r>
          </a:p>
          <a:p>
            <a:pPr>
              <a:lnSpc>
                <a:spcPct val="90000"/>
              </a:lnSpc>
            </a:pPr>
            <a:r>
              <a:rPr lang="fi-FI" altLang="en-US" sz="2400" dirty="0"/>
              <a:t>Poliittiset toimeenpanokustannukset</a:t>
            </a:r>
          </a:p>
          <a:p>
            <a:pPr>
              <a:lnSpc>
                <a:spcPct val="90000"/>
              </a:lnSpc>
            </a:pPr>
            <a:endParaRPr lang="fi-FI" altLang="en-US" sz="2400" dirty="0"/>
          </a:p>
        </p:txBody>
      </p:sp>
      <p:pic>
        <p:nvPicPr>
          <p:cNvPr id="39940" name="Picture 4" descr="TEAS_Fraktaali_D_CMYK">
            <a:extLst>
              <a:ext uri="{FF2B5EF4-FFF2-40B4-BE49-F238E27FC236}">
                <a16:creationId xmlns:a16="http://schemas.microsoft.com/office/drawing/2014/main" id="{B8CDEA54-9B2F-4BA6-8A4E-05B5A3F8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Aiheeseen liittyvä kuva">
            <a:extLst>
              <a:ext uri="{FF2B5EF4-FFF2-40B4-BE49-F238E27FC236}">
                <a16:creationId xmlns:a16="http://schemas.microsoft.com/office/drawing/2014/main" id="{F385F8DD-A5CF-4467-AC0C-0C30F60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Aiheeseen liittyvä kuva">
            <a:extLst>
              <a:ext uri="{FF2B5EF4-FFF2-40B4-BE49-F238E27FC236}">
                <a16:creationId xmlns:a16="http://schemas.microsoft.com/office/drawing/2014/main" id="{EC99D99A-14CB-4614-9EBE-23E5121E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/>
              <a:t>Tulokset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960813"/>
          </a:xfrm>
        </p:spPr>
        <p:txBody>
          <a:bodyPr/>
          <a:lstStyle/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Nykyiset ja uudet omat varat arvioitu sanallisesti ja laadullisella asteikolla.</a:t>
            </a:r>
          </a:p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”At </a:t>
            </a:r>
            <a:r>
              <a:rPr lang="fi-FI" altLang="en-US" sz="2000" dirty="0" err="1"/>
              <a:t>this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stage</a:t>
            </a:r>
            <a:r>
              <a:rPr lang="fi-FI" altLang="en-US" sz="2000" dirty="0"/>
              <a:t> it </a:t>
            </a:r>
            <a:r>
              <a:rPr lang="fi-FI" altLang="en-US" sz="2000" dirty="0" err="1"/>
              <a:t>appears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more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constructive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present</a:t>
            </a:r>
            <a:r>
              <a:rPr lang="fi-FI" altLang="en-US" sz="2000" dirty="0"/>
              <a:t> a </a:t>
            </a:r>
            <a:r>
              <a:rPr lang="fi-FI" altLang="en-US" sz="2000" dirty="0" err="1"/>
              <a:t>wide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range</a:t>
            </a:r>
            <a:r>
              <a:rPr lang="fi-FI" altLang="en-US" sz="2000" dirty="0"/>
              <a:t> of </a:t>
            </a:r>
            <a:r>
              <a:rPr lang="fi-FI" altLang="en-US" sz="2000" dirty="0" err="1"/>
              <a:t>revenue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sources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having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the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required</a:t>
            </a:r>
            <a:r>
              <a:rPr lang="fi-FI" altLang="en-US" sz="2000" dirty="0"/>
              <a:t> </a:t>
            </a:r>
            <a:r>
              <a:rPr lang="fi-FI" altLang="en-US" sz="2000" dirty="0" err="1"/>
              <a:t>qualities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rather</a:t>
            </a:r>
            <a:r>
              <a:rPr lang="fi-FI" altLang="en-US" sz="2000" dirty="0"/>
              <a:t> </a:t>
            </a:r>
            <a:r>
              <a:rPr lang="fi-FI" altLang="en-US" sz="2000" dirty="0" err="1"/>
              <a:t>than</a:t>
            </a:r>
            <a:r>
              <a:rPr lang="fi-FI" altLang="en-US" sz="2000" dirty="0"/>
              <a:t> </a:t>
            </a:r>
            <a:r>
              <a:rPr lang="fi-FI" altLang="en-US" sz="2000" dirty="0" err="1"/>
              <a:t>create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unnecessary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resistance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any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specific</a:t>
            </a:r>
            <a:r>
              <a:rPr lang="fi-FI" altLang="en-US" sz="2000" dirty="0"/>
              <a:t> option”</a:t>
            </a:r>
          </a:p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”Cluster of </a:t>
            </a:r>
            <a:r>
              <a:rPr lang="fi-FI" altLang="en-US" sz="2000" dirty="0" err="1"/>
              <a:t>taxes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related</a:t>
            </a:r>
            <a:r>
              <a:rPr lang="fi-FI" altLang="en-US" sz="2000" dirty="0"/>
              <a:t> to </a:t>
            </a:r>
            <a:r>
              <a:rPr lang="fi-FI" altLang="en-US" sz="2000" i="1" dirty="0" err="1"/>
              <a:t>energy</a:t>
            </a:r>
            <a:r>
              <a:rPr lang="fi-FI" altLang="en-US" sz="2000" i="1" dirty="0"/>
              <a:t>/</a:t>
            </a:r>
            <a:r>
              <a:rPr lang="fi-FI" altLang="en-US" sz="2000" i="1" dirty="0" err="1"/>
              <a:t>environment</a:t>
            </a:r>
            <a:r>
              <a:rPr lang="fi-FI" altLang="en-US" sz="2000" i="1" dirty="0"/>
              <a:t>/</a:t>
            </a:r>
            <a:r>
              <a:rPr lang="fi-FI" altLang="en-US" sz="2000" i="1" dirty="0" err="1"/>
              <a:t>fight</a:t>
            </a:r>
            <a:r>
              <a:rPr lang="fi-FI" altLang="en-US" sz="2000" i="1" dirty="0"/>
              <a:t> </a:t>
            </a:r>
            <a:r>
              <a:rPr lang="fi-FI" altLang="en-US" sz="2000" i="1" dirty="0" err="1"/>
              <a:t>against</a:t>
            </a:r>
            <a:r>
              <a:rPr lang="fi-FI" altLang="en-US" sz="2000" i="1" dirty="0"/>
              <a:t> </a:t>
            </a:r>
            <a:r>
              <a:rPr lang="fi-FI" altLang="en-US" sz="2000" i="1" dirty="0" err="1"/>
              <a:t>climate</a:t>
            </a:r>
            <a:r>
              <a:rPr lang="fi-FI" altLang="en-US" sz="2000" i="1" dirty="0"/>
              <a:t> </a:t>
            </a:r>
            <a:r>
              <a:rPr lang="fi-FI" altLang="en-US" sz="2000" i="1" dirty="0" err="1"/>
              <a:t>change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features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prominently</a:t>
            </a:r>
            <a:r>
              <a:rPr lang="fi-FI" altLang="en-US" sz="2000" dirty="0"/>
              <a:t>”</a:t>
            </a:r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 dirty="0"/>
              <a:t>Montin raportin ongelmat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2132856"/>
            <a:ext cx="8352159" cy="3888532"/>
          </a:xfrm>
        </p:spPr>
        <p:txBody>
          <a:bodyPr/>
          <a:lstStyle/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Ei huomioi sitä, että uudet omat varat kerättäisiin suoraan kansallisista veropohjista, jolloin niillä on suoria kannuste- ja tulonjakovaikutuksia jäsenmaissa.</a:t>
            </a:r>
          </a:p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Ei täsmennä EU:n lisäarvoa, vaikka korostaa sitä kriteerinä.</a:t>
            </a:r>
          </a:p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Ei huomioi jäsenmaiden mahdollisuutta neutraloida verojen vaikutukset omalla veropolitiikallaan (esimerkiksi kilpailukykysyistä).</a:t>
            </a:r>
          </a:p>
          <a:p>
            <a:pPr marL="0" indent="0">
              <a:buNone/>
            </a:pPr>
            <a:endParaRPr lang="fi-FI" altLang="en-US" sz="800" dirty="0"/>
          </a:p>
          <a:p>
            <a:r>
              <a:rPr lang="fi-FI" altLang="en-US" sz="2000" dirty="0"/>
              <a:t>Ei saa aikaan suuria eroja uusien omien varojen välille, vaikka osa ehdotuksista on usealla kriteerillä heikkoja. </a:t>
            </a:r>
          </a:p>
          <a:p>
            <a:pPr marL="0" indent="0">
              <a:buNone/>
            </a:pPr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445500" cy="566737"/>
          </a:xfrm>
        </p:spPr>
        <p:txBody>
          <a:bodyPr/>
          <a:lstStyle/>
          <a:p>
            <a:pPr algn="l"/>
            <a:r>
              <a:rPr lang="fi-FI" altLang="en-US" sz="3200" dirty="0"/>
              <a:t>Uudistettu ALV-pohjainen oma vara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960813"/>
          </a:xfrm>
        </p:spPr>
        <p:txBody>
          <a:bodyPr/>
          <a:lstStyle/>
          <a:p>
            <a:r>
              <a:rPr lang="fi-FI" altLang="en-US" sz="2000" dirty="0"/>
              <a:t>Nykyinen perustuu laskennallisiin verotuloihin ja siinä on monia maakohtaisia poikkeamia =&gt; on lähinnä monimutkainen väline jakaa rahoitusvastuuta maiden välillä. Pakko muuttaa osana Brexitiä.</a:t>
            </a:r>
          </a:p>
          <a:p>
            <a:r>
              <a:rPr lang="fi-FI" altLang="en-US" sz="2000" dirty="0"/>
              <a:t>Suuret erot maiden välillä verojen keräämisen tehokkuudessa ja alennettujen verokantojen käytössä, jolloin veron tuottoon perustuva oma vara on ongelmallinen.  </a:t>
            </a:r>
          </a:p>
          <a:p>
            <a:r>
              <a:rPr lang="fi-FI" altLang="en-US" sz="2000" dirty="0"/>
              <a:t>Komissio ehdottaa lisää vapautta verokantojen määräämiseen.</a:t>
            </a:r>
          </a:p>
          <a:p>
            <a:r>
              <a:rPr lang="fi-FI" altLang="en-US" sz="2000" dirty="0"/>
              <a:t>Ehdotettu malli perustuisi todellisiin verotuottoihin, mutta maksettava osuus olisi laskennallinen. Ei toisi etua suhteessa BKTL-pohjaiseen. </a:t>
            </a:r>
          </a:p>
          <a:p>
            <a:r>
              <a:rPr lang="fi-FI" altLang="en-US" sz="2000" dirty="0"/>
              <a:t>Johtopäätöksenä on, että nykyinen ALV-perusteinen oma vara tulisi poistaa, eikä ottaa uudistettua tilalle. </a:t>
            </a:r>
          </a:p>
          <a:p>
            <a:pPr marL="0" indent="0">
              <a:buNone/>
            </a:pPr>
            <a:endParaRPr lang="fi-FI" altLang="en-US" sz="2000" dirty="0"/>
          </a:p>
          <a:p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47800"/>
            <a:ext cx="8445500" cy="576262"/>
          </a:xfrm>
        </p:spPr>
        <p:txBody>
          <a:bodyPr/>
          <a:lstStyle/>
          <a:p>
            <a:pPr algn="l"/>
            <a:r>
              <a:rPr lang="fi-FI" altLang="en-US" sz="3200" dirty="0"/>
              <a:t>Rahoitussektorin arvonlisän verottaminen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960813"/>
          </a:xfrm>
        </p:spPr>
        <p:txBody>
          <a:bodyPr/>
          <a:lstStyle/>
          <a:p>
            <a:r>
              <a:rPr lang="fi-FI" altLang="en-US" sz="2000" dirty="0"/>
              <a:t>Nykyisin palvelut ovat EU-päätöksellä verovapaat, mistä aiheutuu verotuksen vajausta suhteessa kotitalouksiin ja yliverotusta suhteessa yrityksiin. </a:t>
            </a:r>
          </a:p>
          <a:p>
            <a:r>
              <a:rPr lang="fi-FI" altLang="en-US" sz="2000" dirty="0"/>
              <a:t>Hankala jäljittää jokaista transaktiota, nykyisen arvonlisäverotuksen laajentaminen alalle ei käytännössä onnistuisi.</a:t>
            </a:r>
          </a:p>
          <a:p>
            <a:r>
              <a:rPr lang="fi-FI" altLang="en-US" sz="2000" dirty="0"/>
              <a:t>Korvaavana ehdotuksena on rahoituslaitosten palkoille ja voitoille asetettu uusi vero (Financial </a:t>
            </a:r>
            <a:r>
              <a:rPr lang="fi-FI" altLang="en-US" sz="2000" dirty="0" err="1"/>
              <a:t>activities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tax</a:t>
            </a:r>
            <a:r>
              <a:rPr lang="fi-FI" altLang="en-US" sz="2000" dirty="0"/>
              <a:t>, FAT).</a:t>
            </a:r>
          </a:p>
          <a:p>
            <a:r>
              <a:rPr lang="fi-FI" altLang="en-US" sz="2000" dirty="0"/>
              <a:t>Ehdotetussa verossa tulisi olla matala veroaste, koska ei vähennyskelpoinen ja veropohja liikkuu yli EU-rajojen. </a:t>
            </a:r>
          </a:p>
          <a:p>
            <a:r>
              <a:rPr lang="fi-FI" altLang="en-US" sz="2000" dirty="0"/>
              <a:t>Korvaisi Suomen ankaran vakuutusmaksuveron.</a:t>
            </a:r>
          </a:p>
          <a:p>
            <a:r>
              <a:rPr lang="fi-FI" altLang="en-US" sz="2000" dirty="0"/>
              <a:t>Lupaava vero EU:n rahoitukseen, mutta ei pelkästään Suomessa sovellettuna. </a:t>
            </a:r>
          </a:p>
          <a:p>
            <a:endParaRPr lang="fi-FI" altLang="en-US" sz="2000" dirty="0"/>
          </a:p>
          <a:p>
            <a:endParaRPr lang="fi-FI" altLang="en-US" sz="2000" dirty="0"/>
          </a:p>
          <a:p>
            <a:endParaRPr lang="fi-FI" altLang="en-US" sz="20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05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A3D7B29-235C-4F01-A816-BE942D45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633-EEFB-4B02-8105-4A3D2FB0527A}" type="datetime1">
              <a:rPr lang="fi-FI" altLang="en-US"/>
              <a:pPr/>
              <a:t>3.4.2018</a:t>
            </a:fld>
            <a:endParaRPr lang="fi-FI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351D07-13FA-4B37-9E19-930ECAF41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882" y="1272681"/>
            <a:ext cx="8445500" cy="566737"/>
          </a:xfrm>
        </p:spPr>
        <p:txBody>
          <a:bodyPr/>
          <a:lstStyle/>
          <a:p>
            <a:pPr algn="l"/>
            <a:r>
              <a:rPr lang="fi-FI" altLang="en-US" sz="3200" dirty="0"/>
              <a:t>Rahoitusmarkkinoiden transaktiovero, FTT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D9E8812-7BDA-4303-9AE5-C4A62B0F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900838"/>
            <a:ext cx="8713093" cy="4120450"/>
          </a:xfrm>
        </p:spPr>
        <p:txBody>
          <a:bodyPr/>
          <a:lstStyle/>
          <a:p>
            <a:r>
              <a:rPr lang="fi-FI" altLang="en-US" sz="1700" dirty="0"/>
              <a:t>Direktiiviesitys </a:t>
            </a:r>
            <a:r>
              <a:rPr lang="fi-FI" altLang="en-US" sz="1700" dirty="0" err="1"/>
              <a:t>FTT:n</a:t>
            </a:r>
            <a:r>
              <a:rPr lang="fi-FI" altLang="en-US" sz="1700" dirty="0"/>
              <a:t> käyttöönotosta ns. tiivistetyssä yhteistyössä. </a:t>
            </a:r>
          </a:p>
          <a:p>
            <a:r>
              <a:rPr lang="fi-FI" altLang="en-US" sz="1700" dirty="0"/>
              <a:t>Kerättäisiin kaikilla rahoitusvälineillä tehdyistä kaupoista, joissa yhtenä osapuolena on veroalueella toimiva rahoituslaitos. Jokainen veroalueella toimiva osapuoli maksaisi veron. </a:t>
            </a:r>
          </a:p>
          <a:p>
            <a:r>
              <a:rPr lang="fi-FI" altLang="en-US" sz="1700" dirty="0"/>
              <a:t>Vähentäisi kaupankäyntiä ja markkinatakaustoimintaa, mistä saattaisi seurata likviditeetin heikkeneminen ja hintavaihtelujen lisääntyminen</a:t>
            </a:r>
          </a:p>
          <a:p>
            <a:r>
              <a:rPr lang="fi-FI" altLang="en-US" sz="1700" dirty="0"/>
              <a:t>Vero siirtäisi myös osan kaupasta veroalueen ulkopuolelle ja vaikeuttaisi rahapolitiikan toteuttamista häiritsemällä politiikkatoimien välittymistä. </a:t>
            </a:r>
          </a:p>
          <a:p>
            <a:r>
              <a:rPr lang="fi-FI" altLang="en-US" sz="1700" dirty="0"/>
              <a:t>Tuottoarvio 30 mrd. euroa; samalla se supistaisi veroalueen taloutta 0,5 %:</a:t>
            </a:r>
            <a:r>
              <a:rPr lang="fi-FI" altLang="en-US" sz="1700" dirty="0" err="1"/>
              <a:t>lla</a:t>
            </a:r>
            <a:r>
              <a:rPr lang="fi-FI" altLang="en-US" sz="1700" dirty="0"/>
              <a:t>; tuoton nettokasvu jäisi pieneksi koska menetyksiä muissa veroissa.</a:t>
            </a:r>
          </a:p>
          <a:p>
            <a:r>
              <a:rPr lang="fi-FI" altLang="en-US" sz="1700" dirty="0"/>
              <a:t>Veron tulisi olla harmonisoitu; veropohjan liikkuvuuden takia se soveltuu omien varojen lähteeksi; verotuotto on </a:t>
            </a:r>
            <a:r>
              <a:rPr lang="fi-FI" altLang="en-US" sz="1700" dirty="0" err="1"/>
              <a:t>volatiili</a:t>
            </a:r>
            <a:r>
              <a:rPr lang="fi-FI" altLang="en-US" sz="1700" dirty="0"/>
              <a:t>, siksi tarvitaan muita rahoituslähteitä vaihtelun tasaamiseen.</a:t>
            </a:r>
          </a:p>
          <a:p>
            <a:r>
              <a:rPr lang="fi-FI" altLang="en-US" sz="1700" dirty="0"/>
              <a:t>Käyttäytymisvaikutusten ja tuoton epävarmuuden takia  </a:t>
            </a:r>
            <a:r>
              <a:rPr lang="fi-FI" altLang="en-US" sz="1700" dirty="0" err="1"/>
              <a:t>FTT:n</a:t>
            </a:r>
            <a:r>
              <a:rPr lang="fi-FI" altLang="en-US" sz="1700" dirty="0"/>
              <a:t> käyttöönottoa ei tule edistää; esim. FAT on tehokkaampi ja vakaampi rahoituslähde</a:t>
            </a:r>
          </a:p>
          <a:p>
            <a:pPr marL="0" indent="0">
              <a:buNone/>
            </a:pPr>
            <a:endParaRPr lang="fi-FI" altLang="en-US" sz="2000" dirty="0"/>
          </a:p>
          <a:p>
            <a:endParaRPr lang="fi-FI" altLang="en-US" sz="2000" dirty="0"/>
          </a:p>
          <a:p>
            <a:pPr marL="0" indent="0">
              <a:buNone/>
            </a:pPr>
            <a:endParaRPr lang="fi-FI" altLang="en-US" sz="1700" dirty="0"/>
          </a:p>
        </p:txBody>
      </p:sp>
      <p:pic>
        <p:nvPicPr>
          <p:cNvPr id="41988" name="Picture 4" descr="TEAS_Fraktaali_D_CMYK">
            <a:extLst>
              <a:ext uri="{FF2B5EF4-FFF2-40B4-BE49-F238E27FC236}">
                <a16:creationId xmlns:a16="http://schemas.microsoft.com/office/drawing/2014/main" id="{22DA9E32-BD02-4B8F-BECA-2F90120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Aiheeseen liittyvä kuva">
            <a:extLst>
              <a:ext uri="{FF2B5EF4-FFF2-40B4-BE49-F238E27FC236}">
                <a16:creationId xmlns:a16="http://schemas.microsoft.com/office/drawing/2014/main" id="{3E33C10F-B7CE-4CF1-A451-3AB8AF68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547813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Aiheeseen liittyvä kuva">
            <a:extLst>
              <a:ext uri="{FF2B5EF4-FFF2-40B4-BE49-F238E27FC236}">
                <a16:creationId xmlns:a16="http://schemas.microsoft.com/office/drawing/2014/main" id="{ADAC8874-C4F9-4AFF-9406-2804A227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575"/>
            <a:ext cx="1368425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52896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1870</Words>
  <Application>Microsoft Office PowerPoint</Application>
  <PresentationFormat>Näytössä katseltava diaesitys (4:3)</PresentationFormat>
  <Paragraphs>237</Paragraphs>
  <Slides>26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Oletusrakenne</vt:lpstr>
      <vt:lpstr>Yhteiset vai omat tavoitteet: Euroopan unionin rahoituksen uudistaminen </vt:lpstr>
      <vt:lpstr>Taustaa </vt:lpstr>
      <vt:lpstr>Montin raportissa käsitellyt omat varat</vt:lpstr>
      <vt:lpstr>Montin työryhmän arviointikriteerit</vt:lpstr>
      <vt:lpstr>Tulokset</vt:lpstr>
      <vt:lpstr>Montin raportin ongelmat</vt:lpstr>
      <vt:lpstr>Uudistettu ALV-pohjainen oma vara</vt:lpstr>
      <vt:lpstr>Rahoitussektorin arvonlisän verottaminen</vt:lpstr>
      <vt:lpstr>Rahoitusmarkkinoiden transaktiovero, FTT </vt:lpstr>
      <vt:lpstr>Tulot seteleiden liikkeellelaskusta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Marssijärjestys</vt:lpstr>
      <vt:lpstr>PowerPoint-esitys</vt:lpstr>
      <vt:lpstr>PowerPoint-esitys</vt:lpstr>
      <vt:lpstr>Tulot/henkilö ja maksut/tulot maittain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Yhteiset vai omat tavoitteet – EU:n budjettirahoituksen uudistaminen</dc:title>
  <dc:creator>Tarmo</dc:creator>
  <cp:lastModifiedBy>tarmo valkonen</cp:lastModifiedBy>
  <cp:revision>72</cp:revision>
  <dcterms:created xsi:type="dcterms:W3CDTF">2018-03-25T12:37:55Z</dcterms:created>
  <dcterms:modified xsi:type="dcterms:W3CDTF">2018-04-03T08:07:24Z</dcterms:modified>
</cp:coreProperties>
</file>