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6" r:id="rId7"/>
    <p:sldMasterId id="2147483748" r:id="rId8"/>
    <p:sldMasterId id="2147483760" r:id="rId9"/>
    <p:sldMasterId id="2147483772" r:id="rId10"/>
  </p:sldMasterIdLst>
  <p:notesMasterIdLst>
    <p:notesMasterId r:id="rId38"/>
  </p:notesMasterIdLst>
  <p:sldIdLst>
    <p:sldId id="391" r:id="rId11"/>
    <p:sldId id="314" r:id="rId12"/>
    <p:sldId id="347" r:id="rId13"/>
    <p:sldId id="351" r:id="rId14"/>
    <p:sldId id="367" r:id="rId15"/>
    <p:sldId id="363" r:id="rId16"/>
    <p:sldId id="320" r:id="rId17"/>
    <p:sldId id="366" r:id="rId18"/>
    <p:sldId id="362" r:id="rId19"/>
    <p:sldId id="370" r:id="rId20"/>
    <p:sldId id="364" r:id="rId21"/>
    <p:sldId id="387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8" r:id="rId34"/>
    <p:sldId id="384" r:id="rId35"/>
    <p:sldId id="385" r:id="rId36"/>
    <p:sldId id="386" r:id="rId37"/>
  </p:sldIdLst>
  <p:sldSz cx="9144000" cy="6858000" type="screen4x3"/>
  <p:notesSz cx="6811963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78789"/>
    <a:srgbClr val="D5F7D7"/>
    <a:srgbClr val="AF9AFC"/>
    <a:srgbClr val="AFEFB2"/>
    <a:srgbClr val="FF7171"/>
    <a:srgbClr val="8FE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5" autoAdjust="0"/>
    <p:restoredTop sz="94660"/>
  </p:normalViewPr>
  <p:slideViewPr>
    <p:cSldViewPr>
      <p:cViewPr>
        <p:scale>
          <a:sx n="59" d="100"/>
          <a:sy n="59" d="100"/>
        </p:scale>
        <p:origin x="-96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2726291866578"/>
          <c:y val="3.771557085317831E-2"/>
          <c:w val="0.82126871896115028"/>
          <c:h val="0.87718325923175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KT10L_KT10LT!$H$11</c:f>
              <c:strCache>
                <c:ptCount val="1"/>
                <c:pt idx="0">
                  <c:v>Työllisten määrä (vasen asteikko)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KT10L_KT10LT!$G$12:$G$51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xVal>
          <c:yVal>
            <c:numRef>
              <c:f>KT10L_KT10LT!$H$12:$H$51</c:f>
              <c:numCache>
                <c:formatCode>General</c:formatCode>
                <c:ptCount val="40"/>
                <c:pt idx="0">
                  <c:v>1463400</c:v>
                </c:pt>
                <c:pt idx="1">
                  <c:v>1428400</c:v>
                </c:pt>
                <c:pt idx="2">
                  <c:v>1391200</c:v>
                </c:pt>
                <c:pt idx="3">
                  <c:v>1363100</c:v>
                </c:pt>
                <c:pt idx="4">
                  <c:v>1393300</c:v>
                </c:pt>
                <c:pt idx="5">
                  <c:v>1438200</c:v>
                </c:pt>
                <c:pt idx="6">
                  <c:v>1444700</c:v>
                </c:pt>
                <c:pt idx="7">
                  <c:v>1446200</c:v>
                </c:pt>
                <c:pt idx="8">
                  <c:v>1444100</c:v>
                </c:pt>
                <c:pt idx="9">
                  <c:v>1446800</c:v>
                </c:pt>
                <c:pt idx="10">
                  <c:v>1448100</c:v>
                </c:pt>
                <c:pt idx="11">
                  <c:v>1433700</c:v>
                </c:pt>
                <c:pt idx="12">
                  <c:v>1436200</c:v>
                </c:pt>
                <c:pt idx="13">
                  <c:v>1450200</c:v>
                </c:pt>
                <c:pt idx="14">
                  <c:v>1478700</c:v>
                </c:pt>
                <c:pt idx="15">
                  <c:v>1470500</c:v>
                </c:pt>
                <c:pt idx="16">
                  <c:v>1345700</c:v>
                </c:pt>
                <c:pt idx="17">
                  <c:v>1216600</c:v>
                </c:pt>
                <c:pt idx="18">
                  <c:v>1137900</c:v>
                </c:pt>
                <c:pt idx="19">
                  <c:v>1113800</c:v>
                </c:pt>
                <c:pt idx="20">
                  <c:v>1146700</c:v>
                </c:pt>
                <c:pt idx="21">
                  <c:v>1173600</c:v>
                </c:pt>
                <c:pt idx="22">
                  <c:v>1227700</c:v>
                </c:pt>
                <c:pt idx="23">
                  <c:v>1275700</c:v>
                </c:pt>
                <c:pt idx="24">
                  <c:v>1318000</c:v>
                </c:pt>
                <c:pt idx="25">
                  <c:v>1352600</c:v>
                </c:pt>
                <c:pt idx="26">
                  <c:v>1378100</c:v>
                </c:pt>
                <c:pt idx="27">
                  <c:v>1388600</c:v>
                </c:pt>
                <c:pt idx="28">
                  <c:v>1382700</c:v>
                </c:pt>
                <c:pt idx="29">
                  <c:v>1388500</c:v>
                </c:pt>
                <c:pt idx="30">
                  <c:v>1421400</c:v>
                </c:pt>
                <c:pt idx="31">
                  <c:v>1450700</c:v>
                </c:pt>
                <c:pt idx="32">
                  <c:v>1497700</c:v>
                </c:pt>
                <c:pt idx="33">
                  <c:v>1542700</c:v>
                </c:pt>
                <c:pt idx="34">
                  <c:v>1473200</c:v>
                </c:pt>
                <c:pt idx="35">
                  <c:v>1449900</c:v>
                </c:pt>
                <c:pt idx="36">
                  <c:v>1475000</c:v>
                </c:pt>
                <c:pt idx="37">
                  <c:v>1496400</c:v>
                </c:pt>
                <c:pt idx="38">
                  <c:v>1483100</c:v>
                </c:pt>
                <c:pt idx="39">
                  <c:v>1467000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10880"/>
        <c:axId val="41011456"/>
      </c:scatterChart>
      <c:scatterChart>
        <c:scatterStyle val="lineMarker"/>
        <c:varyColors val="0"/>
        <c:ser>
          <c:idx val="1"/>
          <c:order val="1"/>
          <c:tx>
            <c:strRef>
              <c:f>KT10L_KT10LT!$I$11</c:f>
              <c:strCache>
                <c:ptCount val="1"/>
                <c:pt idx="0">
                  <c:v>Tehtyjen työtuntien määrä (oikea asteikko, milj.)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KT10L_KT10LT!$G$12:$G$51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xVal>
          <c:yVal>
            <c:numRef>
              <c:f>KT10L_KT10LT!$I$12:$I$51</c:f>
              <c:numCache>
                <c:formatCode>General</c:formatCode>
                <c:ptCount val="40"/>
                <c:pt idx="0">
                  <c:v>2654.3</c:v>
                </c:pt>
                <c:pt idx="1">
                  <c:v>2574.9</c:v>
                </c:pt>
                <c:pt idx="2">
                  <c:v>2480.4</c:v>
                </c:pt>
                <c:pt idx="3">
                  <c:v>2441.6999999999998</c:v>
                </c:pt>
                <c:pt idx="4">
                  <c:v>2502.6999999999998</c:v>
                </c:pt>
                <c:pt idx="5">
                  <c:v>2573.6</c:v>
                </c:pt>
                <c:pt idx="6">
                  <c:v>2581.1</c:v>
                </c:pt>
                <c:pt idx="7">
                  <c:v>2564.6999999999998</c:v>
                </c:pt>
                <c:pt idx="8">
                  <c:v>2545.6</c:v>
                </c:pt>
                <c:pt idx="9">
                  <c:v>2549.6999999999998</c:v>
                </c:pt>
                <c:pt idx="10">
                  <c:v>2545.8000000000002</c:v>
                </c:pt>
                <c:pt idx="11">
                  <c:v>2492.8000000000002</c:v>
                </c:pt>
                <c:pt idx="12">
                  <c:v>2516.4</c:v>
                </c:pt>
                <c:pt idx="13">
                  <c:v>2541.4</c:v>
                </c:pt>
                <c:pt idx="14">
                  <c:v>2591.1999999999998</c:v>
                </c:pt>
                <c:pt idx="15">
                  <c:v>2538.9</c:v>
                </c:pt>
                <c:pt idx="16">
                  <c:v>2282.1</c:v>
                </c:pt>
                <c:pt idx="17">
                  <c:v>2063.4</c:v>
                </c:pt>
                <c:pt idx="18">
                  <c:v>1933.7</c:v>
                </c:pt>
                <c:pt idx="19">
                  <c:v>1927.5</c:v>
                </c:pt>
                <c:pt idx="20">
                  <c:v>1994.1</c:v>
                </c:pt>
                <c:pt idx="21">
                  <c:v>2038.5</c:v>
                </c:pt>
                <c:pt idx="22">
                  <c:v>2123.6999999999998</c:v>
                </c:pt>
                <c:pt idx="23">
                  <c:v>2201.5</c:v>
                </c:pt>
                <c:pt idx="24">
                  <c:v>2267.8000000000002</c:v>
                </c:pt>
                <c:pt idx="25">
                  <c:v>2317.6999999999998</c:v>
                </c:pt>
                <c:pt idx="26">
                  <c:v>2340.6</c:v>
                </c:pt>
                <c:pt idx="27">
                  <c:v>2341</c:v>
                </c:pt>
                <c:pt idx="28">
                  <c:v>2321.4</c:v>
                </c:pt>
                <c:pt idx="29">
                  <c:v>2340.6</c:v>
                </c:pt>
                <c:pt idx="30">
                  <c:v>2373.4</c:v>
                </c:pt>
                <c:pt idx="31">
                  <c:v>2427.1999999999998</c:v>
                </c:pt>
                <c:pt idx="32">
                  <c:v>2505.4</c:v>
                </c:pt>
                <c:pt idx="33">
                  <c:v>2574.5</c:v>
                </c:pt>
                <c:pt idx="34">
                  <c:v>2411.9</c:v>
                </c:pt>
                <c:pt idx="35">
                  <c:v>2396.6999999999998</c:v>
                </c:pt>
                <c:pt idx="36">
                  <c:v>2437.5</c:v>
                </c:pt>
                <c:pt idx="37">
                  <c:v>2451.1999999999998</c:v>
                </c:pt>
                <c:pt idx="38">
                  <c:v>2415.1</c:v>
                </c:pt>
                <c:pt idx="39">
                  <c:v>2399.4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12608"/>
        <c:axId val="41012032"/>
      </c:scatterChart>
      <c:valAx>
        <c:axId val="41010880"/>
        <c:scaling>
          <c:orientation val="minMax"/>
          <c:max val="2014"/>
          <c:min val="197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1011456"/>
        <c:crosses val="autoZero"/>
        <c:crossBetween val="midCat"/>
      </c:valAx>
      <c:valAx>
        <c:axId val="41011456"/>
        <c:scaling>
          <c:orientation val="minMax"/>
          <c:max val="1800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1010880"/>
        <c:crosses val="autoZero"/>
        <c:crossBetween val="midCat"/>
      </c:valAx>
      <c:valAx>
        <c:axId val="41012032"/>
        <c:scaling>
          <c:orientation val="minMax"/>
        </c:scaling>
        <c:delete val="0"/>
        <c:axPos val="r"/>
        <c:numFmt formatCode="#,##0;\-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1012608"/>
        <c:crosses val="max"/>
        <c:crossBetween val="midCat"/>
        <c:majorUnit val="1000"/>
      </c:valAx>
      <c:valAx>
        <c:axId val="4101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0120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505499476788349"/>
          <c:y val="0.42447968071295022"/>
          <c:w val="0.73213931594724324"/>
          <c:h val="0.19398584596447205"/>
        </c:manualLayout>
      </c:layout>
      <c:overlay val="0"/>
      <c:txPr>
        <a:bodyPr/>
        <a:lstStyle/>
        <a:p>
          <a:pPr>
            <a:defRPr sz="18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09555745225739E-2"/>
          <c:y val="6.1511165577342042E-2"/>
          <c:w val="0.91789974574716704"/>
          <c:h val="0.7560444717673987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Korkea</c:v>
                </c:pt>
              </c:strCache>
            </c:strRef>
          </c:tx>
          <c:spPr>
            <a:ln w="3810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100</c:v>
                </c:pt>
                <c:pt idx="1">
                  <c:v>106.90403619909502</c:v>
                </c:pt>
                <c:pt idx="2">
                  <c:v>113.80807239819003</c:v>
                </c:pt>
                <c:pt idx="3">
                  <c:v>120.71210859728505</c:v>
                </c:pt>
                <c:pt idx="4">
                  <c:v>127.61614479638007</c:v>
                </c:pt>
                <c:pt idx="5">
                  <c:v>134.5201809954751</c:v>
                </c:pt>
                <c:pt idx="6">
                  <c:v>145.10045248868778</c:v>
                </c:pt>
                <c:pt idx="7">
                  <c:v>155.68072398190043</c:v>
                </c:pt>
                <c:pt idx="8">
                  <c:v>166.26099547511308</c:v>
                </c:pt>
                <c:pt idx="9" formatCode="0.0000">
                  <c:v>176.84126696832575</c:v>
                </c:pt>
                <c:pt idx="10" formatCode="0.0000">
                  <c:v>190.3167420814479</c:v>
                </c:pt>
                <c:pt idx="11" formatCode="0.0000">
                  <c:v>207.29846153846154</c:v>
                </c:pt>
                <c:pt idx="12" formatCode="0.0000">
                  <c:v>222.22769230769231</c:v>
                </c:pt>
                <c:pt idx="13" formatCode="0.0000">
                  <c:v>227.41357466063354</c:v>
                </c:pt>
                <c:pt idx="14" formatCode="0.0000">
                  <c:v>221.13520361990945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Keski</c:v>
                </c:pt>
              </c:strCache>
            </c:strRef>
          </c:tx>
          <c:spPr>
            <a:ln w="38100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100</c:v>
                </c:pt>
                <c:pt idx="1">
                  <c:v>100.29427378750371</c:v>
                </c:pt>
                <c:pt idx="2">
                  <c:v>100.58854757500742</c:v>
                </c:pt>
                <c:pt idx="3">
                  <c:v>100.88282136251114</c:v>
                </c:pt>
                <c:pt idx="4" formatCode="0.0000">
                  <c:v>101.17709515001485</c:v>
                </c:pt>
                <c:pt idx="5" formatCode="0.0000">
                  <c:v>101.47136893751856</c:v>
                </c:pt>
                <c:pt idx="6" formatCode="0.0000">
                  <c:v>103.43142459583463</c:v>
                </c:pt>
                <c:pt idx="7" formatCode="0.0000">
                  <c:v>105.39148025415069</c:v>
                </c:pt>
                <c:pt idx="8" formatCode="0.0000">
                  <c:v>107.35153591246676</c:v>
                </c:pt>
                <c:pt idx="9" formatCode="0.0000">
                  <c:v>109.31159157078278</c:v>
                </c:pt>
                <c:pt idx="10" formatCode="0.0000">
                  <c:v>112.7287662965426</c:v>
                </c:pt>
                <c:pt idx="11" formatCode="0.0000">
                  <c:v>115.55079938977029</c:v>
                </c:pt>
                <c:pt idx="12" formatCode="0.0000">
                  <c:v>119.14344310390115</c:v>
                </c:pt>
                <c:pt idx="13" formatCode="0.0000">
                  <c:v>118.01630632191296</c:v>
                </c:pt>
                <c:pt idx="14" formatCode="0.0000">
                  <c:v>111.88718573448303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Matala</c:v>
                </c:pt>
              </c:strCache>
            </c:strRef>
          </c:tx>
          <c:spPr>
            <a:ln w="38100">
              <a:solidFill>
                <a:srgbClr val="D88A3C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 formatCode="General">
                  <c:v>100</c:v>
                </c:pt>
                <c:pt idx="1">
                  <c:v>109.78731052663112</c:v>
                </c:pt>
                <c:pt idx="2">
                  <c:v>119.57462105326223</c:v>
                </c:pt>
                <c:pt idx="3">
                  <c:v>129.36193157989334</c:v>
                </c:pt>
                <c:pt idx="4" formatCode="General">
                  <c:v>139.14924210652444</c:v>
                </c:pt>
                <c:pt idx="5" formatCode="General">
                  <c:v>148.93655263315554</c:v>
                </c:pt>
                <c:pt idx="6" formatCode="General">
                  <c:v>155.36247079264268</c:v>
                </c:pt>
                <c:pt idx="7" formatCode="General">
                  <c:v>161.78838895212982</c:v>
                </c:pt>
                <c:pt idx="8" formatCode="General">
                  <c:v>168.21430711161696</c:v>
                </c:pt>
                <c:pt idx="9" formatCode="General">
                  <c:v>174.64022527110416</c:v>
                </c:pt>
                <c:pt idx="10" formatCode="General">
                  <c:v>170.72254508417709</c:v>
                </c:pt>
                <c:pt idx="11" formatCode="General">
                  <c:v>181.07662812294046</c:v>
                </c:pt>
                <c:pt idx="12" formatCode="General">
                  <c:v>187.62626565214788</c:v>
                </c:pt>
                <c:pt idx="13" formatCode="General">
                  <c:v>191.19465580252822</c:v>
                </c:pt>
                <c:pt idx="14" formatCode="General">
                  <c:v>182.76436402851837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08192"/>
        <c:axId val="138881856"/>
      </c:lineChart>
      <c:catAx>
        <c:axId val="13760819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8881856"/>
        <c:crossesAt val="100"/>
        <c:auto val="1"/>
        <c:lblAlgn val="ctr"/>
        <c:lblOffset val="50"/>
        <c:tickLblSkip val="5"/>
        <c:tickMarkSkip val="1"/>
        <c:noMultiLvlLbl val="0"/>
      </c:catAx>
      <c:valAx>
        <c:axId val="138881856"/>
        <c:scaling>
          <c:orientation val="minMax"/>
          <c:max val="250"/>
          <c:min val="10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7608192"/>
        <c:crossesAt val="1"/>
        <c:crossBetween val="midCat"/>
        <c:majorUnit val="25"/>
      </c:valAx>
      <c:spPr>
        <a:solidFill>
          <a:srgbClr val="E1EAEF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1EAEF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09555745225739E-2"/>
          <c:y val="6.1511165577342042E-2"/>
          <c:w val="0.91789974574716704"/>
          <c:h val="0.7560444717673987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Korkea</c:v>
                </c:pt>
              </c:strCache>
            </c:strRef>
          </c:tx>
          <c:spPr>
            <a:ln w="3810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28.539166584019306</c:v>
                </c:pt>
                <c:pt idx="1">
                  <c:v>28.864211064799125</c:v>
                </c:pt>
                <c:pt idx="2">
                  <c:v>29.189255545578945</c:v>
                </c:pt>
                <c:pt idx="3">
                  <c:v>29.514300026358764</c:v>
                </c:pt>
                <c:pt idx="4">
                  <c:v>29.839344507138584</c:v>
                </c:pt>
                <c:pt idx="5">
                  <c:v>30.164388987918404</c:v>
                </c:pt>
                <c:pt idx="6">
                  <c:v>30.972804843817528</c:v>
                </c:pt>
                <c:pt idx="7">
                  <c:v>31.781220699716648</c:v>
                </c:pt>
                <c:pt idx="8">
                  <c:v>32.589636555615769</c:v>
                </c:pt>
                <c:pt idx="9" formatCode="0.0000">
                  <c:v>33.39805241151489</c:v>
                </c:pt>
                <c:pt idx="10" formatCode="0.0000">
                  <c:v>35.070808679816686</c:v>
                </c:pt>
                <c:pt idx="11" formatCode="0.0000">
                  <c:v>36.000945504015249</c:v>
                </c:pt>
                <c:pt idx="12" formatCode="0.0000">
                  <c:v>36.834608346083456</c:v>
                </c:pt>
                <c:pt idx="13" formatCode="0.0000">
                  <c:v>37.198597392077708</c:v>
                </c:pt>
                <c:pt idx="14" formatCode="0.0000">
                  <c:v>37.675708879558314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Keski</c:v>
                </c:pt>
              </c:strCache>
            </c:strRef>
          </c:tx>
          <c:spPr>
            <a:ln w="38100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36.974156170451913</c:v>
                </c:pt>
                <c:pt idx="1">
                  <c:v>35.47505497866824</c:v>
                </c:pt>
                <c:pt idx="2">
                  <c:v>33.97595378688456</c:v>
                </c:pt>
                <c:pt idx="3">
                  <c:v>32.47685259510088</c:v>
                </c:pt>
                <c:pt idx="4">
                  <c:v>30.977751403317203</c:v>
                </c:pt>
                <c:pt idx="5">
                  <c:v>29.478650211533527</c:v>
                </c:pt>
                <c:pt idx="6">
                  <c:v>28.795516701564363</c:v>
                </c:pt>
                <c:pt idx="7">
                  <c:v>28.1123831915952</c:v>
                </c:pt>
                <c:pt idx="8">
                  <c:v>27.429249681626036</c:v>
                </c:pt>
                <c:pt idx="9">
                  <c:v>26.746116171656876</c:v>
                </c:pt>
                <c:pt idx="10">
                  <c:v>26.912901654981958</c:v>
                </c:pt>
                <c:pt idx="11">
                  <c:v>25.998468585251899</c:v>
                </c:pt>
                <c:pt idx="12">
                  <c:v>25.5849758497585</c:v>
                </c:pt>
                <c:pt idx="13">
                  <c:v>25.009740332793719</c:v>
                </c:pt>
                <c:pt idx="14">
                  <c:v>24.696811213791264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Matala</c:v>
                </c:pt>
              </c:strCache>
            </c:strRef>
          </c:tx>
          <c:spPr>
            <a:ln w="38100">
              <a:solidFill>
                <a:srgbClr val="D88A3C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 formatCode="General">
                  <c:v>34.486677245528782</c:v>
                </c:pt>
                <c:pt idx="1">
                  <c:v>35.660733956532638</c:v>
                </c:pt>
                <c:pt idx="2">
                  <c:v>36.834790667536495</c:v>
                </c:pt>
                <c:pt idx="3">
                  <c:v>38.008847378540352</c:v>
                </c:pt>
                <c:pt idx="4" formatCode="General">
                  <c:v>39.182904089544209</c:v>
                </c:pt>
                <c:pt idx="5" formatCode="General">
                  <c:v>40.356960800548066</c:v>
                </c:pt>
                <c:pt idx="6" formatCode="General">
                  <c:v>40.231678454618105</c:v>
                </c:pt>
                <c:pt idx="7" formatCode="General">
                  <c:v>40.106396108688145</c:v>
                </c:pt>
                <c:pt idx="8" formatCode="General">
                  <c:v>39.981113762758184</c:v>
                </c:pt>
                <c:pt idx="9" formatCode="General">
                  <c:v>39.855831416828238</c:v>
                </c:pt>
                <c:pt idx="10" formatCode="General">
                  <c:v>38.016289665201356</c:v>
                </c:pt>
                <c:pt idx="11" formatCode="General">
                  <c:v>38.000585910732852</c:v>
                </c:pt>
                <c:pt idx="12" formatCode="General">
                  <c:v>37.580415804158044</c:v>
                </c:pt>
                <c:pt idx="13" formatCode="General">
                  <c:v>37.791662275128566</c:v>
                </c:pt>
                <c:pt idx="14" formatCode="General">
                  <c:v>37.627479906650422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53760"/>
        <c:axId val="138883584"/>
      </c:lineChart>
      <c:catAx>
        <c:axId val="13765376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8883584"/>
        <c:crossesAt val="100"/>
        <c:auto val="1"/>
        <c:lblAlgn val="ctr"/>
        <c:lblOffset val="50"/>
        <c:tickLblSkip val="5"/>
        <c:tickMarkSkip val="1"/>
        <c:noMultiLvlLbl val="0"/>
      </c:catAx>
      <c:valAx>
        <c:axId val="138883584"/>
        <c:scaling>
          <c:orientation val="minMax"/>
          <c:max val="50"/>
          <c:min val="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7653760"/>
        <c:crossesAt val="1"/>
        <c:crossBetween val="midCat"/>
        <c:majorUnit val="10"/>
      </c:valAx>
      <c:spPr>
        <a:solidFill>
          <a:srgbClr val="E1EAEF"/>
        </a:solidFill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solidFill>
      <a:srgbClr val="E1EAEF"/>
    </a:solidFill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09555745225739E-2"/>
          <c:y val="6.1511165577342042E-2"/>
          <c:w val="0.91789974574716704"/>
          <c:h val="0.8048415032679738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Abstraktit tehtävät</c:v>
                </c:pt>
              </c:strCache>
            </c:strRef>
          </c:tx>
          <c:spPr>
            <a:ln w="3810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0.00000</c:formatCode>
                <c:ptCount val="16"/>
                <c:pt idx="0">
                  <c:v>1.9946638113950622E-2</c:v>
                </c:pt>
                <c:pt idx="1">
                  <c:v>1.4821397255043042E-2</c:v>
                </c:pt>
                <c:pt idx="2">
                  <c:v>9.6961563961354622E-3</c:v>
                </c:pt>
                <c:pt idx="3">
                  <c:v>4.570915537227882E-3</c:v>
                </c:pt>
                <c:pt idx="4">
                  <c:v>-5.5432532167969811E-4</c:v>
                </c:pt>
                <c:pt idx="5">
                  <c:v>-5.6795661805872782E-3</c:v>
                </c:pt>
                <c:pt idx="6">
                  <c:v>3.8723336053673191E-3</c:v>
                </c:pt>
                <c:pt idx="7">
                  <c:v>1.3424233391321917E-2</c:v>
                </c:pt>
                <c:pt idx="8">
                  <c:v>2.2976133177276516E-2</c:v>
                </c:pt>
                <c:pt idx="9">
                  <c:v>3.2528032963231111E-2</c:v>
                </c:pt>
                <c:pt idx="10">
                  <c:v>7.6609134848293417E-2</c:v>
                </c:pt>
                <c:pt idx="11">
                  <c:v>0.102005915521398</c:v>
                </c:pt>
                <c:pt idx="12">
                  <c:v>0.10922080607592241</c:v>
                </c:pt>
                <c:pt idx="13">
                  <c:v>0.11880108259195676</c:v>
                </c:pt>
                <c:pt idx="14">
                  <c:v>0.12494232661991747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Rutiinitehtävien tärkeys</c:v>
                </c:pt>
              </c:strCache>
            </c:strRef>
          </c:tx>
          <c:spPr>
            <a:ln w="38100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Sheet1!$C$2:$C$17</c:f>
              <c:numCache>
                <c:formatCode>0.00000</c:formatCode>
                <c:ptCount val="16"/>
                <c:pt idx="0">
                  <c:v>8.440413287480325E-3</c:v>
                </c:pt>
                <c:pt idx="1">
                  <c:v>1.3296996153109711E-2</c:v>
                </c:pt>
                <c:pt idx="2">
                  <c:v>1.8153579018739097E-2</c:v>
                </c:pt>
                <c:pt idx="3">
                  <c:v>2.3010161884368482E-2</c:v>
                </c:pt>
                <c:pt idx="4">
                  <c:v>2.7866744749997868E-2</c:v>
                </c:pt>
                <c:pt idx="5">
                  <c:v>3.2723327615627254E-2</c:v>
                </c:pt>
                <c:pt idx="6">
                  <c:v>1.1198269002397919E-2</c:v>
                </c:pt>
                <c:pt idx="7">
                  <c:v>-1.0326789610831416E-2</c:v>
                </c:pt>
                <c:pt idx="8">
                  <c:v>-3.1851848224060751E-2</c:v>
                </c:pt>
                <c:pt idx="9">
                  <c:v>-5.3376906837290086E-2</c:v>
                </c:pt>
                <c:pt idx="10">
                  <c:v>-6.3284062220701473E-2</c:v>
                </c:pt>
                <c:pt idx="11">
                  <c:v>-7.1941628015126047E-2</c:v>
                </c:pt>
                <c:pt idx="12">
                  <c:v>-8.0875009046826235E-2</c:v>
                </c:pt>
                <c:pt idx="13">
                  <c:v>-0.1047293076907168</c:v>
                </c:pt>
                <c:pt idx="14">
                  <c:v>-0.13297951987235615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Palvelutehtävien tärkeys</c:v>
                </c:pt>
              </c:strCache>
            </c:strRef>
          </c:tx>
          <c:spPr>
            <a:ln w="38100">
              <a:solidFill>
                <a:srgbClr val="D88A3C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0.00000</c:formatCode>
                <c:ptCount val="16"/>
                <c:pt idx="0">
                  <c:v>-1.9971018411704677E-3</c:v>
                </c:pt>
                <c:pt idx="1">
                  <c:v>4.736237210300369E-3</c:v>
                </c:pt>
                <c:pt idx="2">
                  <c:v>1.1469576261771206E-2</c:v>
                </c:pt>
                <c:pt idx="3">
                  <c:v>1.8202915313242043E-2</c:v>
                </c:pt>
                <c:pt idx="4">
                  <c:v>2.4936254364712879E-2</c:v>
                </c:pt>
                <c:pt idx="5">
                  <c:v>-3.5663797098524651E-2</c:v>
                </c:pt>
                <c:pt idx="6">
                  <c:v>-2.5004984365071658E-2</c:v>
                </c:pt>
                <c:pt idx="7">
                  <c:v>-1.4346171631618665E-2</c:v>
                </c:pt>
                <c:pt idx="8">
                  <c:v>-3.687358898165672E-3</c:v>
                </c:pt>
                <c:pt idx="9">
                  <c:v>6.9714538352873209E-3</c:v>
                </c:pt>
                <c:pt idx="10">
                  <c:v>3.7339559773667284E-2</c:v>
                </c:pt>
                <c:pt idx="11">
                  <c:v>4.7423918164796214E-2</c:v>
                </c:pt>
                <c:pt idx="12">
                  <c:v>5.0281020275230251E-2</c:v>
                </c:pt>
                <c:pt idx="13">
                  <c:v>6.7732192928287194E-2</c:v>
                </c:pt>
                <c:pt idx="14">
                  <c:v>9.1040064136606633E-2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Tehtävien siirrettävyys ulkomaille</c:v>
                </c:pt>
              </c:strCache>
            </c:strRef>
          </c:tx>
          <c:spPr>
            <a:ln w="38100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Sheet1!$E$2:$E$17</c:f>
              <c:numCache>
                <c:formatCode>0.00000</c:formatCode>
                <c:ptCount val="16"/>
                <c:pt idx="0">
                  <c:v>0.13139196671369724</c:v>
                </c:pt>
                <c:pt idx="1">
                  <c:v>0.13711515206501707</c:v>
                </c:pt>
                <c:pt idx="2">
                  <c:v>0.14283833741633689</c:v>
                </c:pt>
                <c:pt idx="3">
                  <c:v>0.14856152276765672</c:v>
                </c:pt>
                <c:pt idx="4">
                  <c:v>0.15428470811897654</c:v>
                </c:pt>
                <c:pt idx="5">
                  <c:v>0.16000789347029637</c:v>
                </c:pt>
                <c:pt idx="6">
                  <c:v>0.15095497304259842</c:v>
                </c:pt>
                <c:pt idx="7">
                  <c:v>0.14190205261490046</c:v>
                </c:pt>
                <c:pt idx="8">
                  <c:v>0.13284913218720251</c:v>
                </c:pt>
                <c:pt idx="9">
                  <c:v>0.12379621175950456</c:v>
                </c:pt>
                <c:pt idx="10">
                  <c:v>8.3038959087122804E-2</c:v>
                </c:pt>
                <c:pt idx="11">
                  <c:v>6.0529696927049556E-2</c:v>
                </c:pt>
                <c:pt idx="12">
                  <c:v>4.6347489708773434E-2</c:v>
                </c:pt>
                <c:pt idx="13">
                  <c:v>2.946384515153036E-2</c:v>
                </c:pt>
                <c:pt idx="14">
                  <c:v>2.3008928929685174E-3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28608"/>
        <c:axId val="138884736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Muodollisen koulutuksen määrä (asteikko oikealla)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Sheet1!$F$2:$F$17</c:f>
              <c:numCache>
                <c:formatCode>0.00000</c:formatCode>
                <c:ptCount val="16"/>
                <c:pt idx="0">
                  <c:v>1.8315483669779988</c:v>
                </c:pt>
                <c:pt idx="1">
                  <c:v>1.8285923237304553</c:v>
                </c:pt>
                <c:pt idx="2">
                  <c:v>1.8256362804829118</c:v>
                </c:pt>
                <c:pt idx="3">
                  <c:v>1.8226802372353683</c:v>
                </c:pt>
                <c:pt idx="4">
                  <c:v>1.8197241939878248</c:v>
                </c:pt>
                <c:pt idx="5">
                  <c:v>1.8167681507402809</c:v>
                </c:pt>
                <c:pt idx="6">
                  <c:v>1.8232121706159545</c:v>
                </c:pt>
                <c:pt idx="7">
                  <c:v>1.8296561904916282</c:v>
                </c:pt>
                <c:pt idx="8">
                  <c:v>1.8361002103673019</c:v>
                </c:pt>
                <c:pt idx="9">
                  <c:v>1.8425442302429755</c:v>
                </c:pt>
                <c:pt idx="10">
                  <c:v>1.8484775545966035</c:v>
                </c:pt>
                <c:pt idx="11">
                  <c:v>1.8556141923561735</c:v>
                </c:pt>
                <c:pt idx="12">
                  <c:v>1.8592063311537248</c:v>
                </c:pt>
                <c:pt idx="13">
                  <c:v>1.8667435004594517</c:v>
                </c:pt>
                <c:pt idx="14">
                  <c:v>1.8723397981333356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706944"/>
        <c:axId val="138885312"/>
      </c:lineChart>
      <c:catAx>
        <c:axId val="13862860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8884736"/>
        <c:crossesAt val="100"/>
        <c:auto val="1"/>
        <c:lblAlgn val="ctr"/>
        <c:lblOffset val="50"/>
        <c:tickLblSkip val="5"/>
        <c:tickMarkSkip val="5"/>
        <c:noMultiLvlLbl val="0"/>
      </c:catAx>
      <c:valAx>
        <c:axId val="138884736"/>
        <c:scaling>
          <c:orientation val="minMax"/>
          <c:max val="0.2"/>
          <c:min val="-0.2"/>
        </c:scaling>
        <c:delete val="0"/>
        <c:axPos val="l"/>
        <c:majorGridlines>
          <c:spPr>
            <a:ln w="12700">
              <a:solidFill>
                <a:srgbClr val="BBE0E3"/>
              </a:solidFill>
            </a:ln>
          </c:spPr>
        </c:majorGridlines>
        <c:numFmt formatCode="0.0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8628608"/>
        <c:crossesAt val="1"/>
        <c:crossBetween val="midCat"/>
        <c:majorUnit val="0.1"/>
        <c:minorUnit val="5.000000000000001E-2"/>
      </c:valAx>
      <c:valAx>
        <c:axId val="138885312"/>
        <c:scaling>
          <c:orientation val="minMax"/>
          <c:max val="1.95"/>
          <c:min val="1.7500000000000002"/>
        </c:scaling>
        <c:delete val="0"/>
        <c:axPos val="r"/>
        <c:numFmt formatCode="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8706944"/>
        <c:crosses val="max"/>
        <c:crossBetween val="between"/>
        <c:majorUnit val="5.000000000000001E-2"/>
        <c:minorUnit val="2.0000000000000005E-3"/>
      </c:valAx>
      <c:catAx>
        <c:axId val="13870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885312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09555745225739E-2"/>
          <c:y val="6.1511165577342042E-2"/>
          <c:w val="0.91789974574716704"/>
          <c:h val="0.8048415032679738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"Palkkaliukuma"</c:v>
                </c:pt>
              </c:strCache>
            </c:strRef>
          </c:tx>
          <c:spPr>
            <a:ln w="38100">
              <a:solidFill>
                <a:srgbClr val="69549A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Sheet1!$B$2:$B$27</c:f>
              <c:numCache>
                <c:formatCode>0.00000</c:formatCode>
                <c:ptCount val="26"/>
                <c:pt idx="1">
                  <c:v>3.8800000000000001E-2</c:v>
                </c:pt>
                <c:pt idx="2">
                  <c:v>3.2300000000000002E-2</c:v>
                </c:pt>
                <c:pt idx="3">
                  <c:v>4.2099999999999999E-2</c:v>
                </c:pt>
                <c:pt idx="4">
                  <c:v>4.4900000000000002E-2</c:v>
                </c:pt>
                <c:pt idx="5">
                  <c:v>3.1399999999999997E-2</c:v>
                </c:pt>
                <c:pt idx="6">
                  <c:v>1.9199999999999998E-2</c:v>
                </c:pt>
                <c:pt idx="7">
                  <c:v>1.4E-2</c:v>
                </c:pt>
                <c:pt idx="8">
                  <c:v>2.2200000000000001E-2</c:v>
                </c:pt>
                <c:pt idx="9">
                  <c:v>2.9600000000000001E-2</c:v>
                </c:pt>
                <c:pt idx="10">
                  <c:v>2.4799999999999999E-2</c:v>
                </c:pt>
                <c:pt idx="11">
                  <c:v>2.0299999999999999E-2</c:v>
                </c:pt>
                <c:pt idx="12">
                  <c:v>2.7300000000000001E-2</c:v>
                </c:pt>
                <c:pt idx="13">
                  <c:v>1.4200000000000001E-2</c:v>
                </c:pt>
                <c:pt idx="14">
                  <c:v>2.4E-2</c:v>
                </c:pt>
                <c:pt idx="15">
                  <c:v>3.0300000000000001E-2</c:v>
                </c:pt>
                <c:pt idx="16">
                  <c:v>1.6E-2</c:v>
                </c:pt>
                <c:pt idx="17">
                  <c:v>1.585E-2</c:v>
                </c:pt>
                <c:pt idx="18">
                  <c:v>1.5699999999999999E-2</c:v>
                </c:pt>
                <c:pt idx="19">
                  <c:v>1.7600000000000001E-2</c:v>
                </c:pt>
                <c:pt idx="20">
                  <c:v>1.83E-2</c:v>
                </c:pt>
                <c:pt idx="21">
                  <c:v>2.3199999999999998E-2</c:v>
                </c:pt>
                <c:pt idx="22">
                  <c:v>8.8999999999999999E-3</c:v>
                </c:pt>
                <c:pt idx="23">
                  <c:v>1.6400000000000001E-2</c:v>
                </c:pt>
                <c:pt idx="24">
                  <c:v>-2.5999999999999999E-3</c:v>
                </c:pt>
                <c:pt idx="25">
                  <c:v>2.3E-2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186944"/>
        <c:axId val="138921664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Työttömyysasteen muutos</c:v>
                </c:pt>
              </c:strCache>
            </c:strRef>
          </c:tx>
          <c:spPr>
            <a:ln w="38100">
              <a:solidFill>
                <a:srgbClr val="7ED1E6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Sheet1!$C$2:$C$27</c:f>
              <c:numCache>
                <c:formatCode>0.00000</c:formatCode>
                <c:ptCount val="26"/>
                <c:pt idx="1">
                  <c:v>3.0000000000000001E-3</c:v>
                </c:pt>
                <c:pt idx="2">
                  <c:v>-3.0000000000000001E-3</c:v>
                </c:pt>
                <c:pt idx="3">
                  <c:v>-8.0000000000000002E-3</c:v>
                </c:pt>
                <c:pt idx="4">
                  <c:v>-1.0999999999999999E-2</c:v>
                </c:pt>
                <c:pt idx="5">
                  <c:v>1E-3</c:v>
                </c:pt>
                <c:pt idx="6">
                  <c:v>3.4000000000000002E-2</c:v>
                </c:pt>
                <c:pt idx="7">
                  <c:v>5.0999999999999997E-2</c:v>
                </c:pt>
                <c:pt idx="8">
                  <c:v>4.5999999999999999E-2</c:v>
                </c:pt>
                <c:pt idx="9">
                  <c:v>3.0000000000000001E-3</c:v>
                </c:pt>
                <c:pt idx="10">
                  <c:v>-1.2E-2</c:v>
                </c:pt>
                <c:pt idx="11">
                  <c:v>-8.0000000000000002E-3</c:v>
                </c:pt>
                <c:pt idx="12">
                  <c:v>-0.02</c:v>
                </c:pt>
                <c:pt idx="13">
                  <c:v>-1.2E-2</c:v>
                </c:pt>
                <c:pt idx="14">
                  <c:v>-1.2E-2</c:v>
                </c:pt>
                <c:pt idx="15">
                  <c:v>-4.0000000000000001E-3</c:v>
                </c:pt>
                <c:pt idx="16">
                  <c:v>-7.0000000000000001E-3</c:v>
                </c:pt>
                <c:pt idx="17">
                  <c:v>-4.0000000000000001E-3</c:v>
                </c:pt>
                <c:pt idx="18">
                  <c:v>-1E-3</c:v>
                </c:pt>
                <c:pt idx="19">
                  <c:v>-2E-3</c:v>
                </c:pt>
                <c:pt idx="20">
                  <c:v>-4.0000000000000001E-3</c:v>
                </c:pt>
                <c:pt idx="21">
                  <c:v>-7.0000000000000001E-3</c:v>
                </c:pt>
                <c:pt idx="22">
                  <c:v>-8.0000000000000002E-3</c:v>
                </c:pt>
                <c:pt idx="23">
                  <c:v>-5.0000000000000001E-3</c:v>
                </c:pt>
                <c:pt idx="24">
                  <c:v>1.7999999999999999E-2</c:v>
                </c:pt>
                <c:pt idx="25">
                  <c:v>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28096"/>
        <c:axId val="138922240"/>
      </c:lineChart>
      <c:catAx>
        <c:axId val="135186944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8921664"/>
        <c:crossesAt val="100"/>
        <c:auto val="1"/>
        <c:lblAlgn val="ctr"/>
        <c:lblOffset val="50"/>
        <c:tickLblSkip val="5"/>
        <c:tickMarkSkip val="5"/>
        <c:noMultiLvlLbl val="0"/>
      </c:catAx>
      <c:valAx>
        <c:axId val="138921664"/>
        <c:scaling>
          <c:orientation val="minMax"/>
          <c:max val="5.000000000000001E-2"/>
          <c:min val="-1.0000000000000002E-2"/>
        </c:scaling>
        <c:delete val="0"/>
        <c:axPos val="l"/>
        <c:majorGridlines>
          <c:spPr>
            <a:ln w="12700">
              <a:solidFill>
                <a:srgbClr val="BBE0E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5186944"/>
        <c:crossesAt val="1"/>
        <c:crossBetween val="midCat"/>
        <c:majorUnit val="1.0000000000000002E-2"/>
        <c:minorUnit val="1.0000000000000002E-2"/>
      </c:valAx>
      <c:valAx>
        <c:axId val="138922240"/>
        <c:scaling>
          <c:orientation val="maxMin"/>
          <c:min val="-6.0000000000000012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8628096"/>
        <c:crosses val="max"/>
        <c:crossBetween val="between"/>
        <c:majorUnit val="2.0000000000000004E-2"/>
        <c:minorUnit val="2.0000000000000005E-3"/>
      </c:valAx>
      <c:catAx>
        <c:axId val="1386280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8922240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KT10L_KT10LT!$M$25</c:f>
              <c:strCache>
                <c:ptCount val="1"/>
                <c:pt idx="0">
                  <c:v>Kaikki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u="sng" dirty="0">
                        <a:solidFill>
                          <a:schemeClr val="bg2"/>
                        </a:solidFill>
                      </a:rPr>
                      <a:t>1483100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 u="sng" dirty="0">
                        <a:solidFill>
                          <a:schemeClr val="bg2"/>
                        </a:solidFill>
                      </a:rPr>
                      <a:t>1467000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ln>
                <a:noFill/>
              </a:ln>
            </c:spPr>
            <c:txPr>
              <a:bodyPr rot="5400000" vert="horz"/>
              <a:lstStyle/>
              <a:p>
                <a:pPr>
                  <a:defRPr u="sng"/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KT10L_KT10LT!$L$26:$L$51</c:f>
              <c:numCache>
                <c:formatCode>@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KT10L_KT10LT!$M$26:$M$51</c:f>
              <c:numCache>
                <c:formatCode>General</c:formatCode>
                <c:ptCount val="26"/>
                <c:pt idx="24" formatCode="0">
                  <c:v>1483100</c:v>
                </c:pt>
                <c:pt idx="25" formatCode="0">
                  <c:v>1467000</c:v>
                </c:pt>
              </c:numCache>
            </c:numRef>
          </c:val>
        </c:ser>
        <c:ser>
          <c:idx val="2"/>
          <c:order val="1"/>
          <c:tx>
            <c:strRef>
              <c:f>KT10L_KT10LT!$N$25</c:f>
              <c:strCache>
                <c:ptCount val="1"/>
                <c:pt idx="0">
                  <c:v>Vanhat työpaikat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0">
              <a:noFill/>
            </a:ln>
          </c:spPr>
          <c:invertIfNegative val="0"/>
          <c:dPt>
            <c:idx val="2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3"/>
              <c:layout>
                <c:manualLayout>
                  <c:x val="-2.788822401571103E-3"/>
                  <c:y val="-5.80359422736259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3944112007854494E-3"/>
                  <c:y val="-0.182742950598761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4.1829042398180867E-3"/>
                  <c:y val="-0.155824179565515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ln>
                <a:noFill/>
              </a:ln>
            </c:spPr>
            <c:txPr>
              <a:bodyPr rot="5400000" vert="horz"/>
              <a:lstStyle/>
              <a:p>
                <a:pPr>
                  <a:defRPr u="sng">
                    <a:solidFill>
                      <a:schemeClr val="bg2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KT10L_KT10LT!$L$26:$L$51</c:f>
              <c:numCache>
                <c:formatCode>@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KT10L_KT10LT!$N$26:$N$51</c:f>
              <c:numCache>
                <c:formatCode>0</c:formatCode>
                <c:ptCount val="26"/>
                <c:pt idx="0">
                  <c:v>1287664.1620012289</c:v>
                </c:pt>
                <c:pt idx="1">
                  <c:v>1299158.4806160855</c:v>
                </c:pt>
                <c:pt idx="2">
                  <c:v>1245237.3440393282</c:v>
                </c:pt>
                <c:pt idx="3">
                  <c:v>1123723.3219772484</c:v>
                </c:pt>
                <c:pt idx="4">
                  <c:v>1026208.3967243594</c:v>
                </c:pt>
                <c:pt idx="5">
                  <c:v>974050.17942883575</c:v>
                </c:pt>
                <c:pt idx="6">
                  <c:v>967627.62764756067</c:v>
                </c:pt>
                <c:pt idx="7">
                  <c:v>1018621.933333601</c:v>
                </c:pt>
                <c:pt idx="8">
                  <c:v>1046266.1568220143</c:v>
                </c:pt>
                <c:pt idx="9">
                  <c:v>1093828.0563045042</c:v>
                </c:pt>
                <c:pt idx="10">
                  <c:v>1142895.1735732751</c:v>
                </c:pt>
                <c:pt idx="11">
                  <c:v>1178645.3095175149</c:v>
                </c:pt>
                <c:pt idx="12">
                  <c:v>1212457.4444296379</c:v>
                </c:pt>
                <c:pt idx="13">
                  <c:v>1238340.8104954539</c:v>
                </c:pt>
                <c:pt idx="14">
                  <c:v>1239671.5668155965</c:v>
                </c:pt>
                <c:pt idx="15">
                  <c:v>1235222.6663188562</c:v>
                </c:pt>
                <c:pt idx="16">
                  <c:v>1253109.2608903318</c:v>
                </c:pt>
                <c:pt idx="17">
                  <c:v>1250472.1779360815</c:v>
                </c:pt>
                <c:pt idx="18">
                  <c:v>1272936.401925728</c:v>
                </c:pt>
                <c:pt idx="19">
                  <c:v>1367487.2474960214</c:v>
                </c:pt>
                <c:pt idx="20">
                  <c:v>1327722.74010635</c:v>
                </c:pt>
                <c:pt idx="21">
                  <c:v>1293073.0630274357</c:v>
                </c:pt>
                <c:pt idx="22">
                  <c:v>1282287.7738330383</c:v>
                </c:pt>
                <c:pt idx="23">
                  <c:v>1363279.7140320237</c:v>
                </c:pt>
              </c:numCache>
            </c:numRef>
          </c:val>
        </c:ser>
        <c:ser>
          <c:idx val="3"/>
          <c:order val="2"/>
          <c:tx>
            <c:strRef>
              <c:f>KT10L_KT10LT!$O$25</c:f>
              <c:strCache>
                <c:ptCount val="1"/>
                <c:pt idx="0">
                  <c:v>Uudet työpaikat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ln>
                <a:noFill/>
              </a:ln>
            </c:spPr>
            <c:txPr>
              <a:bodyPr rot="5400000" vert="horz"/>
              <a:lstStyle/>
              <a:p>
                <a:pPr>
                  <a:defRPr sz="1400" u="sng">
                    <a:solidFill>
                      <a:schemeClr val="bg2"/>
                    </a:solidFill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KT10L_KT10LT!$L$26:$L$51</c:f>
              <c:numCache>
                <c:formatCode>@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KT10L_KT10LT!$O$26:$O$51</c:f>
              <c:numCache>
                <c:formatCode>0</c:formatCode>
                <c:ptCount val="26"/>
                <c:pt idx="0">
                  <c:v>191035.83799877111</c:v>
                </c:pt>
                <c:pt idx="1">
                  <c:v>171341.51938391454</c:v>
                </c:pt>
                <c:pt idx="2">
                  <c:v>100462.65596067184</c:v>
                </c:pt>
                <c:pt idx="3">
                  <c:v>92876.678022751585</c:v>
                </c:pt>
                <c:pt idx="4">
                  <c:v>111691.60327564063</c:v>
                </c:pt>
                <c:pt idx="5">
                  <c:v>139749.82057116425</c:v>
                </c:pt>
                <c:pt idx="6">
                  <c:v>179072.37235243933</c:v>
                </c:pt>
                <c:pt idx="7">
                  <c:v>154978.06666639901</c:v>
                </c:pt>
                <c:pt idx="8">
                  <c:v>181433.84317798575</c:v>
                </c:pt>
                <c:pt idx="9">
                  <c:v>181871.94369549584</c:v>
                </c:pt>
                <c:pt idx="10">
                  <c:v>175104.8264267249</c:v>
                </c:pt>
                <c:pt idx="11">
                  <c:v>173954.69048248511</c:v>
                </c:pt>
                <c:pt idx="12">
                  <c:v>165642.55557036214</c:v>
                </c:pt>
                <c:pt idx="13">
                  <c:v>150259.18950454611</c:v>
                </c:pt>
                <c:pt idx="14">
                  <c:v>143028.43318440346</c:v>
                </c:pt>
                <c:pt idx="15">
                  <c:v>153277.33368114382</c:v>
                </c:pt>
                <c:pt idx="16">
                  <c:v>168290.73910966818</c:v>
                </c:pt>
                <c:pt idx="17">
                  <c:v>200227.82206391846</c:v>
                </c:pt>
                <c:pt idx="18">
                  <c:v>224763.59807427204</c:v>
                </c:pt>
                <c:pt idx="19">
                  <c:v>175212.75250397855</c:v>
                </c:pt>
                <c:pt idx="20">
                  <c:v>145477.25989364996</c:v>
                </c:pt>
                <c:pt idx="21">
                  <c:v>156826.93697256432</c:v>
                </c:pt>
                <c:pt idx="22">
                  <c:v>192712.22616696171</c:v>
                </c:pt>
                <c:pt idx="23">
                  <c:v>133120.28596797632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3338496"/>
        <c:axId val="41015488"/>
      </c:barChart>
      <c:catAx>
        <c:axId val="1033384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fi-FI"/>
          </a:p>
        </c:txPr>
        <c:crossAx val="41015488"/>
        <c:crosses val="autoZero"/>
        <c:auto val="1"/>
        <c:lblAlgn val="ctr"/>
        <c:lblOffset val="100"/>
        <c:noMultiLvlLbl val="0"/>
      </c:catAx>
      <c:valAx>
        <c:axId val="41015488"/>
        <c:scaling>
          <c:orientation val="minMax"/>
          <c:max val="160000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Työllisten määrä</a:t>
                </a:r>
                <a:endParaRPr lang="fi-FI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0333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09555745225739E-2"/>
          <c:y val="6.1511165577342042E-2"/>
          <c:w val="0.91789974574716704"/>
          <c:h val="0.8048415032679738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Työpaikkojen syntysaste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4" formatCode="0.0000">
                  <c:v>12.919174815633399</c:v>
                </c:pt>
                <c:pt idx="5" formatCode="0.0000">
                  <c:v>11.651922433452199</c:v>
                </c:pt>
                <c:pt idx="6" formatCode="0.0000">
                  <c:v>7.4654570826091904</c:v>
                </c:pt>
                <c:pt idx="7" formatCode="0.0000">
                  <c:v>7.6341178713423901</c:v>
                </c:pt>
                <c:pt idx="8" formatCode="0.0000">
                  <c:v>9.8155904100220202</c:v>
                </c:pt>
                <c:pt idx="9" formatCode="0.0000">
                  <c:v>12.547119821436899</c:v>
                </c:pt>
                <c:pt idx="10" formatCode="0.0000">
                  <c:v>15.616322695773899</c:v>
                </c:pt>
                <c:pt idx="11" formatCode="0.0000">
                  <c:v>13.205356737082399</c:v>
                </c:pt>
                <c:pt idx="12" formatCode="0.0000">
                  <c:v>14.7783532766951</c:v>
                </c:pt>
                <c:pt idx="13" formatCode="0.0000">
                  <c:v>14.256638997844002</c:v>
                </c:pt>
                <c:pt idx="14" formatCode="0.0000">
                  <c:v>13.285646921602801</c:v>
                </c:pt>
                <c:pt idx="15" formatCode="0.0000">
                  <c:v>12.860763749998899</c:v>
                </c:pt>
                <c:pt idx="16" formatCode="0.0000">
                  <c:v>12.019632506375599</c:v>
                </c:pt>
                <c:pt idx="17" formatCode="0.0000">
                  <c:v>10.820912394105301</c:v>
                </c:pt>
                <c:pt idx="18" formatCode="0.0000">
                  <c:v>10.344140680147799</c:v>
                </c:pt>
                <c:pt idx="19" formatCode="0.0000">
                  <c:v>11.0390589615516</c:v>
                </c:pt>
                <c:pt idx="20" formatCode="0.0000">
                  <c:v>11.839787470780101</c:v>
                </c:pt>
                <c:pt idx="21" formatCode="0.0000">
                  <c:v>13.802152206791099</c:v>
                </c:pt>
                <c:pt idx="22" formatCode="0.0000">
                  <c:v>15.0072509898025</c:v>
                </c:pt>
                <c:pt idx="23" formatCode="0.0000">
                  <c:v>11.357538893108101</c:v>
                </c:pt>
                <c:pt idx="24" formatCode="0.0000">
                  <c:v>9.8749158222678499</c:v>
                </c:pt>
                <c:pt idx="25" formatCode="0.0000">
                  <c:v>10.816396784093001</c:v>
                </c:pt>
                <c:pt idx="26" formatCode="0.0000">
                  <c:v>13.065235672336401</c:v>
                </c:pt>
                <c:pt idx="27" formatCode="0.0000">
                  <c:v>8.8960362181219192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Työpaikkojen tuhoutumisaste</c:v>
                </c:pt>
              </c:strCache>
            </c:strRef>
          </c:tx>
          <c:spPr>
            <a:ln w="63500">
              <a:solidFill>
                <a:srgbClr val="FFFF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4" formatCode="0.0000">
                  <c:v>12.228913417489499</c:v>
                </c:pt>
                <c:pt idx="5" formatCode="0.0000">
                  <c:v>12.6844442936411</c:v>
                </c:pt>
                <c:pt idx="6" formatCode="0.0000">
                  <c:v>16.4881009680328</c:v>
                </c:pt>
                <c:pt idx="7" formatCode="0.0000">
                  <c:v>18.7988970051602</c:v>
                </c:pt>
                <c:pt idx="8" formatCode="0.0000">
                  <c:v>16.941569493372597</c:v>
                </c:pt>
                <c:pt idx="9" formatCode="0.0000">
                  <c:v>14.0138772372832</c:v>
                </c:pt>
                <c:pt idx="10" formatCode="0.0000">
                  <c:v>11.0939738430968</c:v>
                </c:pt>
                <c:pt idx="11" formatCode="0.0000">
                  <c:v>11.081153142866899</c:v>
                </c:pt>
                <c:pt idx="12" formatCode="0.0000">
                  <c:v>9.566087640063289</c:v>
                </c:pt>
                <c:pt idx="13" formatCode="0.0000">
                  <c:v>9.7768451303083701</c:v>
                </c:pt>
                <c:pt idx="14" formatCode="0.0000">
                  <c:v>10.6587031562914</c:v>
                </c:pt>
                <c:pt idx="15" formatCode="0.0000">
                  <c:v>10.3151634046813</c:v>
                </c:pt>
                <c:pt idx="16" formatCode="0.0000">
                  <c:v>10.2297409564347</c:v>
                </c:pt>
                <c:pt idx="17" formatCode="0.0000">
                  <c:v>10.8219535283288</c:v>
                </c:pt>
                <c:pt idx="18" formatCode="0.0000">
                  <c:v>10.3480090301801</c:v>
                </c:pt>
                <c:pt idx="19" formatCode="0.0000">
                  <c:v>10.510659227853699</c:v>
                </c:pt>
                <c:pt idx="20" formatCode="0.0000">
                  <c:v>10.0069354607968</c:v>
                </c:pt>
                <c:pt idx="21" formatCode="0.0000">
                  <c:v>9.5984072505426585</c:v>
                </c:pt>
                <c:pt idx="22" formatCode="0.0000">
                  <c:v>9.4615077370185894</c:v>
                </c:pt>
                <c:pt idx="23" formatCode="0.0000">
                  <c:v>10.234777540201701</c:v>
                </c:pt>
                <c:pt idx="24" formatCode="0.0000">
                  <c:v>14.321476622989602</c:v>
                </c:pt>
                <c:pt idx="25" formatCode="0.0000">
                  <c:v>11.251916233387</c:v>
                </c:pt>
                <c:pt idx="26" formatCode="0.0000">
                  <c:v>9.3292038249307598</c:v>
                </c:pt>
                <c:pt idx="27" formatCode="0.0000">
                  <c:v>11.3642476963409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Uusien toimipaikkojen työpaikat suhteessa työllisyyteen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4" formatCode="0.0000">
                  <c:v>5.0547008150978296</c:v>
                </c:pt>
                <c:pt idx="5" formatCode="0.0000">
                  <c:v>4.8217388441478999</c:v>
                </c:pt>
                <c:pt idx="6" formatCode="0.0000">
                  <c:v>2.6834672736955301</c:v>
                </c:pt>
                <c:pt idx="7" formatCode="0.0000">
                  <c:v>3.3593169685680104</c:v>
                </c:pt>
                <c:pt idx="8" formatCode="0.0000">
                  <c:v>3.5154315866661401</c:v>
                </c:pt>
                <c:pt idx="9" formatCode="0.0000">
                  <c:v>4.39002883926638</c:v>
                </c:pt>
                <c:pt idx="10" formatCode="0.0000">
                  <c:v>6.2029234453447195</c:v>
                </c:pt>
                <c:pt idx="11" formatCode="0.0000">
                  <c:v>3.7385226178197097</c:v>
                </c:pt>
                <c:pt idx="12" formatCode="0.0000">
                  <c:v>3.8785157169512501</c:v>
                </c:pt>
                <c:pt idx="13" formatCode="0.0000">
                  <c:v>3.9712012822890301</c:v>
                </c:pt>
                <c:pt idx="14" formatCode="0.0000">
                  <c:v>4.2468244263507504</c:v>
                </c:pt>
                <c:pt idx="15" formatCode="0.0000">
                  <c:v>4.21900066730469</c:v>
                </c:pt>
                <c:pt idx="16" formatCode="0.0000">
                  <c:v>4.06726159843081</c:v>
                </c:pt>
                <c:pt idx="17" formatCode="0.0000">
                  <c:v>3.6370862507855497</c:v>
                </c:pt>
                <c:pt idx="18" formatCode="0.0000">
                  <c:v>3.6257578576935803</c:v>
                </c:pt>
                <c:pt idx="19" formatCode="0.0000">
                  <c:v>3.6071496704313297</c:v>
                </c:pt>
                <c:pt idx="20" formatCode="0.0000">
                  <c:v>3.7665289186259701</c:v>
                </c:pt>
                <c:pt idx="21" formatCode="0.0000">
                  <c:v>5.5987768970585297</c:v>
                </c:pt>
                <c:pt idx="22" formatCode="0.0000">
                  <c:v>5.9517389645279204</c:v>
                </c:pt>
                <c:pt idx="23" formatCode="0.0000">
                  <c:v>3.8452282439857099</c:v>
                </c:pt>
                <c:pt idx="24" formatCode="0.0000">
                  <c:v>3.4552380353141303</c:v>
                </c:pt>
                <c:pt idx="25" formatCode="0.0000">
                  <c:v>3.3914949512082098</c:v>
                </c:pt>
                <c:pt idx="26" formatCode="0.0000">
                  <c:v>3.6522823761235501</c:v>
                </c:pt>
                <c:pt idx="27" formatCode="0.0000">
                  <c:v>1.6268189277406802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Poistuvien toimipaikkojen työpaikat suhteessa työllisyyteen</c:v>
                </c:pt>
              </c:strCache>
            </c:strRef>
          </c:tx>
          <c:spPr>
            <a:ln w="38100">
              <a:solidFill>
                <a:srgbClr val="FFFFFF"/>
              </a:solidFill>
              <a:prstDash val="sys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4" formatCode="0.0000">
                  <c:v>3.3435438835411597</c:v>
                </c:pt>
                <c:pt idx="5" formatCode="0.0000">
                  <c:v>2.9462542379941601</c:v>
                </c:pt>
                <c:pt idx="6" formatCode="0.0000">
                  <c:v>4.3390384085455498</c:v>
                </c:pt>
                <c:pt idx="7" formatCode="0.0000">
                  <c:v>5.4509912674043193</c:v>
                </c:pt>
                <c:pt idx="8" formatCode="0.0000">
                  <c:v>5.4270920159836002</c:v>
                </c:pt>
                <c:pt idx="9" formatCode="0.0000">
                  <c:v>4.8014972582249804</c:v>
                </c:pt>
                <c:pt idx="10" formatCode="0.0000">
                  <c:v>4.5918397201548702</c:v>
                </c:pt>
                <c:pt idx="11" formatCode="0.0000">
                  <c:v>3.2925496836495101</c:v>
                </c:pt>
                <c:pt idx="12" formatCode="0.0000">
                  <c:v>3.1291023506236399</c:v>
                </c:pt>
                <c:pt idx="13" formatCode="0.0000">
                  <c:v>3.1650815347797603</c:v>
                </c:pt>
                <c:pt idx="14" formatCode="0.0000">
                  <c:v>3.05589025864071</c:v>
                </c:pt>
                <c:pt idx="15" formatCode="0.0000">
                  <c:v>3.1964610646746099</c:v>
                </c:pt>
                <c:pt idx="16" formatCode="0.0000">
                  <c:v>2.9143934340868998</c:v>
                </c:pt>
                <c:pt idx="17" formatCode="0.0000">
                  <c:v>3.5722605876357401</c:v>
                </c:pt>
                <c:pt idx="18" formatCode="0.0000">
                  <c:v>3.2835556699171597</c:v>
                </c:pt>
                <c:pt idx="19" formatCode="0.0000">
                  <c:v>3.3888908355426501</c:v>
                </c:pt>
                <c:pt idx="20" formatCode="0.0000">
                  <c:v>3.1931826395562601</c:v>
                </c:pt>
                <c:pt idx="21" formatCode="0.0000">
                  <c:v>2.8895731908856401</c:v>
                </c:pt>
                <c:pt idx="22" formatCode="0.0000">
                  <c:v>3.3260417923797996</c:v>
                </c:pt>
                <c:pt idx="23" formatCode="0.0000">
                  <c:v>3.4092094541307598</c:v>
                </c:pt>
                <c:pt idx="24" formatCode="0.0000">
                  <c:v>3.6370380539758398</c:v>
                </c:pt>
                <c:pt idx="25" formatCode="0.0000">
                  <c:v>3.2950240114452702</c:v>
                </c:pt>
                <c:pt idx="26" formatCode="0.0000">
                  <c:v>2.69125237902725</c:v>
                </c:pt>
                <c:pt idx="27" formatCode="0.0000">
                  <c:v>3.2176428697935702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72448"/>
        <c:axId val="114747648"/>
      </c:lineChart>
      <c:catAx>
        <c:axId val="4407244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  <a:prstDash val="dash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 sz="1600"/>
            </a:pPr>
            <a:endParaRPr lang="fi-FI"/>
          </a:p>
        </c:txPr>
        <c:crossAx val="114747648"/>
        <c:crossesAt val="100"/>
        <c:auto val="1"/>
        <c:lblAlgn val="ctr"/>
        <c:lblOffset val="50"/>
        <c:tickLblSkip val="5"/>
        <c:tickMarkSkip val="5"/>
        <c:noMultiLvlLbl val="0"/>
      </c:catAx>
      <c:valAx>
        <c:axId val="114747648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44072448"/>
        <c:crossesAt val="1"/>
        <c:crossBetween val="midCat"/>
        <c:majorUnit val="5"/>
      </c:valAx>
      <c:spPr>
        <a:noFill/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400">
          <a:solidFill>
            <a:schemeClr val="bg1">
              <a:lumMod val="20000"/>
              <a:lumOff val="80000"/>
            </a:schemeClr>
          </a:solidFill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09555745225739E-2"/>
          <c:y val="0.10405402828605162"/>
          <c:w val="0.91789974574716704"/>
          <c:h val="0.7135015571603866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9" formatCode="0.0000">
                  <c:v>19.600000000000001</c:v>
                </c:pt>
                <c:pt idx="10" formatCode="0.0000">
                  <c:v>17.2</c:v>
                </c:pt>
                <c:pt idx="11" formatCode="0.0000">
                  <c:v>19.8</c:v>
                </c:pt>
                <c:pt idx="12" formatCode="0.0000">
                  <c:v>19</c:v>
                </c:pt>
                <c:pt idx="13" formatCode="0.0000">
                  <c:v>18.399999999999999</c:v>
                </c:pt>
                <c:pt idx="14" formatCode="0.0000">
                  <c:v>18.799999999999997</c:v>
                </c:pt>
                <c:pt idx="15" formatCode="0.0000">
                  <c:v>19.600000000000001</c:v>
                </c:pt>
                <c:pt idx="16" formatCode="0.0000">
                  <c:v>17.200000000000003</c:v>
                </c:pt>
                <c:pt idx="17" formatCode="0.0000">
                  <c:v>13</c:v>
                </c:pt>
                <c:pt idx="18" formatCode="0.0000">
                  <c:v>14.800000000000002</c:v>
                </c:pt>
                <c:pt idx="19" formatCode="0.0000">
                  <c:v>15.400000000000002</c:v>
                </c:pt>
                <c:pt idx="20" formatCode="0.0000">
                  <c:v>16.799999999999997</c:v>
                </c:pt>
                <c:pt idx="21" formatCode="0.0000">
                  <c:v>15.8</c:v>
                </c:pt>
                <c:pt idx="22" formatCode="0.0000">
                  <c:v>14.799999999999999</c:v>
                </c:pt>
                <c:pt idx="23" formatCode="0.0000">
                  <c:v>13.600000000000001</c:v>
                </c:pt>
                <c:pt idx="24" formatCode="0.0000">
                  <c:v>8.8000000000000025</c:v>
                </c:pt>
                <c:pt idx="25" formatCode="0.0000">
                  <c:v>11.399999999999999</c:v>
                </c:pt>
                <c:pt idx="26" formatCode="0.0000">
                  <c:v>13</c:v>
                </c:pt>
                <c:pt idx="27" formatCode="0.0000">
                  <c:v>12.2</c:v>
                </c:pt>
                <c:pt idx="28" formatCode="0.0000">
                  <c:v>12.4</c:v>
                </c:pt>
                <c:pt idx="29" formatCode="0.0000">
                  <c:v>12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Suomi (yritysrekisteri)</c:v>
                </c:pt>
              </c:strCache>
            </c:strRef>
          </c:tx>
          <c:spPr>
            <a:ln w="63500">
              <a:solidFill>
                <a:srgbClr val="FFFF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4" formatCode="0.0000">
                  <c:v>20.671917583735599</c:v>
                </c:pt>
                <c:pt idx="5" formatCode="0.0000">
                  <c:v>14.850512774642699</c:v>
                </c:pt>
                <c:pt idx="6" formatCode="0.0000">
                  <c:v>10.0533463689312</c:v>
                </c:pt>
                <c:pt idx="7" formatCode="0.0000">
                  <c:v>11.177999953001699</c:v>
                </c:pt>
                <c:pt idx="8" formatCode="0.0000">
                  <c:v>15.3320141147793</c:v>
                </c:pt>
                <c:pt idx="9" formatCode="0.0000">
                  <c:v>17.856920352869199</c:v>
                </c:pt>
                <c:pt idx="10" formatCode="0.0000">
                  <c:v>14.540822632582001</c:v>
                </c:pt>
                <c:pt idx="11" formatCode="0.0000">
                  <c:v>18.601622172252199</c:v>
                </c:pt>
                <c:pt idx="12" formatCode="0.0000">
                  <c:v>14.4464835799032</c:v>
                </c:pt>
                <c:pt idx="13" formatCode="0.0000">
                  <c:v>13.926072514689899</c:v>
                </c:pt>
                <c:pt idx="14" formatCode="0.0000">
                  <c:v>17.018039308431902</c:v>
                </c:pt>
                <c:pt idx="15" formatCode="0.0000">
                  <c:v>16.135359112512301</c:v>
                </c:pt>
                <c:pt idx="16" formatCode="0.0000">
                  <c:v>15.9130794050522</c:v>
                </c:pt>
                <c:pt idx="17" formatCode="0.0000">
                  <c:v>12.9178602875299</c:v>
                </c:pt>
                <c:pt idx="18" formatCode="0.0000">
                  <c:v>10.772220797122699</c:v>
                </c:pt>
                <c:pt idx="19" formatCode="0.0000">
                  <c:v>12.782136704235999</c:v>
                </c:pt>
                <c:pt idx="20" formatCode="0.0000">
                  <c:v>14.809261698009198</c:v>
                </c:pt>
                <c:pt idx="21" formatCode="0.0000">
                  <c:v>14.738226506695801</c:v>
                </c:pt>
                <c:pt idx="22" formatCode="0.0000">
                  <c:v>16.198328626265802</c:v>
                </c:pt>
                <c:pt idx="23" formatCode="0.0000">
                  <c:v>14.6336835588148</c:v>
                </c:pt>
                <c:pt idx="24" formatCode="0.0000">
                  <c:v>8.9605796800447912</c:v>
                </c:pt>
                <c:pt idx="25" formatCode="0.0000">
                  <c:v>12.011996159044399</c:v>
                </c:pt>
                <c:pt idx="26" formatCode="0.0000">
                  <c:v>16.649959288681902</c:v>
                </c:pt>
                <c:pt idx="27" formatCode="0.0000">
                  <c:v>11.856852216530299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34528"/>
        <c:axId val="114751104"/>
      </c:lineChart>
      <c:catAx>
        <c:axId val="133334528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  <a:prstDash val="dash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 sz="130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14751104"/>
        <c:crossesAt val="100"/>
        <c:auto val="1"/>
        <c:lblAlgn val="ctr"/>
        <c:lblOffset val="50"/>
        <c:tickLblSkip val="5"/>
        <c:tickMarkSkip val="5"/>
        <c:noMultiLvlLbl val="0"/>
      </c:catAx>
      <c:valAx>
        <c:axId val="114751104"/>
        <c:scaling>
          <c:orientation val="minMax"/>
          <c:max val="30"/>
          <c:min val="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30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3334528"/>
        <c:crossesAt val="1"/>
        <c:crossBetween val="midCat"/>
        <c:majorUnit val="5"/>
      </c:valAx>
      <c:spPr>
        <a:noFill/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09555745225739E-2"/>
          <c:y val="0.10732656459445544"/>
          <c:w val="0.91789974574716704"/>
          <c:h val="0.7102290208519828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9" formatCode="0.0000">
                  <c:v>23.800000000000004</c:v>
                </c:pt>
                <c:pt idx="10" formatCode="0.0000">
                  <c:v>24.2</c:v>
                </c:pt>
                <c:pt idx="11" formatCode="0.0000">
                  <c:v>25.6</c:v>
                </c:pt>
                <c:pt idx="12" formatCode="0.0000">
                  <c:v>25</c:v>
                </c:pt>
                <c:pt idx="13" formatCode="0.0000">
                  <c:v>25.4</c:v>
                </c:pt>
                <c:pt idx="14" formatCode="0.0000">
                  <c:v>26.200000000000003</c:v>
                </c:pt>
                <c:pt idx="15" formatCode="0.0000">
                  <c:v>24.8</c:v>
                </c:pt>
                <c:pt idx="16" formatCode="0.0000">
                  <c:v>26.200000000000003</c:v>
                </c:pt>
                <c:pt idx="17" formatCode="0.0000">
                  <c:v>26.6</c:v>
                </c:pt>
                <c:pt idx="18" formatCode="0.0000">
                  <c:v>25.6</c:v>
                </c:pt>
                <c:pt idx="19" formatCode="0.0000">
                  <c:v>22.8</c:v>
                </c:pt>
                <c:pt idx="20" formatCode="0.0000">
                  <c:v>21.6</c:v>
                </c:pt>
                <c:pt idx="21" formatCode="0.0000">
                  <c:v>20.6</c:v>
                </c:pt>
                <c:pt idx="22" formatCode="0.0000">
                  <c:v>20.6</c:v>
                </c:pt>
                <c:pt idx="23" formatCode="0.0000">
                  <c:v>21.4</c:v>
                </c:pt>
                <c:pt idx="24" formatCode="0.0000">
                  <c:v>19.199999999999996</c:v>
                </c:pt>
                <c:pt idx="25" formatCode="0.0000">
                  <c:v>19.399999999999999</c:v>
                </c:pt>
                <c:pt idx="26" formatCode="0.0000">
                  <c:v>17.8</c:v>
                </c:pt>
                <c:pt idx="27" formatCode="0.0000">
                  <c:v>17.399999999999999</c:v>
                </c:pt>
                <c:pt idx="28" formatCode="0.0000">
                  <c:v>17.800000000000004</c:v>
                </c:pt>
                <c:pt idx="29" formatCode="0.0000">
                  <c:v>17.8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Suomi (yritysrekisteri)</c:v>
                </c:pt>
              </c:strCache>
            </c:strRef>
          </c:tx>
          <c:spPr>
            <a:ln w="63500">
              <a:solidFill>
                <a:srgbClr val="FFFF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4">
                  <c:v>25.159047397723199</c:v>
                </c:pt>
                <c:pt idx="5">
                  <c:v>27.386411699046398</c:v>
                </c:pt>
                <c:pt idx="6">
                  <c:v>18.818967140377101</c:v>
                </c:pt>
                <c:pt idx="7">
                  <c:v>18.7612233672535</c:v>
                </c:pt>
                <c:pt idx="8">
                  <c:v>22.507237302951598</c:v>
                </c:pt>
                <c:pt idx="9">
                  <c:v>27.4819922685489</c:v>
                </c:pt>
                <c:pt idx="10">
                  <c:v>25.838388136930401</c:v>
                </c:pt>
                <c:pt idx="11">
                  <c:v>24.415053708202102</c:v>
                </c:pt>
                <c:pt idx="12">
                  <c:v>22.173439622849102</c:v>
                </c:pt>
                <c:pt idx="13">
                  <c:v>23.218502042240498</c:v>
                </c:pt>
                <c:pt idx="14">
                  <c:v>23.7337300251512</c:v>
                </c:pt>
                <c:pt idx="15">
                  <c:v>23.404429283887097</c:v>
                </c:pt>
                <c:pt idx="16">
                  <c:v>22.778314944555099</c:v>
                </c:pt>
                <c:pt idx="17">
                  <c:v>23.1081999510677</c:v>
                </c:pt>
                <c:pt idx="18">
                  <c:v>22.903488506325999</c:v>
                </c:pt>
                <c:pt idx="19">
                  <c:v>22.630564158669202</c:v>
                </c:pt>
                <c:pt idx="20">
                  <c:v>21.5778799200672</c:v>
                </c:pt>
                <c:pt idx="21">
                  <c:v>21.012637149647301</c:v>
                </c:pt>
                <c:pt idx="22">
                  <c:v>20.153406639195602</c:v>
                </c:pt>
                <c:pt idx="23">
                  <c:v>21.698063239665299</c:v>
                </c:pt>
                <c:pt idx="24">
                  <c:v>23.9589947003197</c:v>
                </c:pt>
                <c:pt idx="25">
                  <c:v>22.6647916072341</c:v>
                </c:pt>
                <c:pt idx="26">
                  <c:v>18.640079241033199</c:v>
                </c:pt>
                <c:pt idx="27">
                  <c:v>19.0756170684888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32992"/>
        <c:axId val="114752832"/>
      </c:lineChart>
      <c:catAx>
        <c:axId val="133332992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  <a:prstDash val="dash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 sz="130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14752832"/>
        <c:crossesAt val="100"/>
        <c:auto val="1"/>
        <c:lblAlgn val="ctr"/>
        <c:lblOffset val="50"/>
        <c:tickLblSkip val="5"/>
        <c:tickMarkSkip val="5"/>
        <c:noMultiLvlLbl val="0"/>
      </c:catAx>
      <c:valAx>
        <c:axId val="114752832"/>
        <c:scaling>
          <c:orientation val="minMax"/>
          <c:max val="30"/>
          <c:min val="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txPr>
          <a:bodyPr/>
          <a:lstStyle/>
          <a:p>
            <a:pPr>
              <a:defRPr sz="130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fi-FI"/>
          </a:p>
        </c:txPr>
        <c:crossAx val="133332992"/>
        <c:crossesAt val="1"/>
        <c:crossBetween val="midCat"/>
        <c:majorUnit val="5"/>
      </c:valAx>
      <c:spPr>
        <a:noFill/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32"/>
              <c:layout>
                <c:manualLayout>
                  <c:x val="2.7879989159733348E-3"/>
                  <c:y val="-0.16538345148504049"/>
                </c:manualLayout>
              </c:layout>
              <c:tx>
                <c:rich>
                  <a:bodyPr rot="5400000" vert="horz"/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chemeClr val="bg2"/>
                        </a:solidFill>
                      </a:rPr>
                      <a:t>145 %</a:t>
                    </a:r>
                  </a:p>
                </c:rich>
              </c:tx>
              <c:numFmt formatCode="#,##0.0" sourceLinked="0"/>
              <c:spPr>
                <a:ln>
                  <a:solidFill>
                    <a:schemeClr val="bg2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4.181998373960002E-3"/>
                  <c:y val="-0.19163479299060243"/>
                </c:manualLayout>
              </c:layout>
              <c:tx>
                <c:rich>
                  <a:bodyPr rot="5400000" vert="horz"/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chemeClr val="bg2"/>
                        </a:solidFill>
                      </a:rPr>
                      <a:t>128 %</a:t>
                    </a:r>
                  </a:p>
                </c:rich>
              </c:tx>
              <c:numFmt formatCode="0.0\ %" sourceLinked="0"/>
              <c:spPr>
                <a:ln>
                  <a:solidFill>
                    <a:schemeClr val="bg2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bg2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Sheet5!$AD$13:$AD$52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Sheet5!$AF$13:$AF$52</c:f>
              <c:numCache>
                <c:formatCode>0%</c:formatCode>
                <c:ptCount val="40"/>
                <c:pt idx="0">
                  <c:v>0</c:v>
                </c:pt>
                <c:pt idx="1">
                  <c:v>1.9164523573826763E-2</c:v>
                </c:pt>
                <c:pt idx="2">
                  <c:v>5.8574477635349703E-2</c:v>
                </c:pt>
                <c:pt idx="3">
                  <c:v>0.11697788480022742</c:v>
                </c:pt>
                <c:pt idx="4">
                  <c:v>0.1890053566986139</c:v>
                </c:pt>
                <c:pt idx="5">
                  <c:v>0.22375269176000168</c:v>
                </c:pt>
                <c:pt idx="6">
                  <c:v>0.25523115155125414</c:v>
                </c:pt>
                <c:pt idx="7">
                  <c:v>0.28794223565802085</c:v>
                </c:pt>
                <c:pt idx="8">
                  <c:v>0.33235903875168554</c:v>
                </c:pt>
                <c:pt idx="9">
                  <c:v>0.3782249342069835</c:v>
                </c:pt>
                <c:pt idx="10">
                  <c:v>0.41829203822116895</c:v>
                </c:pt>
                <c:pt idx="11">
                  <c:v>0.46766004463597549</c:v>
                </c:pt>
                <c:pt idx="12">
                  <c:v>0.51694684940852398</c:v>
                </c:pt>
                <c:pt idx="13">
                  <c:v>0.54921755916038029</c:v>
                </c:pt>
                <c:pt idx="14">
                  <c:v>0.5864896637696998</c:v>
                </c:pt>
                <c:pt idx="15">
                  <c:v>0.60387572362686448</c:v>
                </c:pt>
                <c:pt idx="16">
                  <c:v>0.57498400534732574</c:v>
                </c:pt>
                <c:pt idx="17">
                  <c:v>0.66022779687915867</c:v>
                </c:pt>
                <c:pt idx="18">
                  <c:v>0.72789474116908759</c:v>
                </c:pt>
                <c:pt idx="19">
                  <c:v>0.7953485665847847</c:v>
                </c:pt>
                <c:pt idx="20">
                  <c:v>0.7920931666846186</c:v>
                </c:pt>
                <c:pt idx="21">
                  <c:v>0.80327765001487661</c:v>
                </c:pt>
                <c:pt idx="22">
                  <c:v>0.83836047246678647</c:v>
                </c:pt>
                <c:pt idx="23">
                  <c:v>0.91043477167444586</c:v>
                </c:pt>
                <c:pt idx="24">
                  <c:v>0.98064263052826861</c:v>
                </c:pt>
                <c:pt idx="25">
                  <c:v>1.0865314144017086</c:v>
                </c:pt>
                <c:pt idx="26">
                  <c:v>1.0932316493299705</c:v>
                </c:pt>
                <c:pt idx="27">
                  <c:v>1.1439890661466099</c:v>
                </c:pt>
                <c:pt idx="28">
                  <c:v>1.1969349081807426</c:v>
                </c:pt>
                <c:pt idx="29">
                  <c:v>1.2535930453098092</c:v>
                </c:pt>
                <c:pt idx="30">
                  <c:v>1.2982783237623958</c:v>
                </c:pt>
                <c:pt idx="31">
                  <c:v>1.379118814692216</c:v>
                </c:pt>
                <c:pt idx="32">
                  <c:v>1.4528987506725441</c:v>
                </c:pt>
                <c:pt idx="33">
                  <c:v>1.4161077960660731</c:v>
                </c:pt>
                <c:pt idx="34">
                  <c:v>1.2403296656798706</c:v>
                </c:pt>
                <c:pt idx="35">
                  <c:v>1.3209600456826762</c:v>
                </c:pt>
                <c:pt idx="36">
                  <c:v>1.2762286508937153</c:v>
                </c:pt>
              </c:numCache>
            </c:numRef>
          </c:val>
        </c:ser>
        <c:ser>
          <c:idx val="2"/>
          <c:order val="1"/>
          <c:spPr>
            <a:solidFill>
              <a:srgbClr val="FFFF00"/>
            </a:solidFill>
          </c:spPr>
          <c:invertIfNegative val="0"/>
          <c:dLbls>
            <c:dLbl>
              <c:idx val="32"/>
              <c:layout/>
              <c:tx>
                <c:rich>
                  <a:bodyPr rot="5400000" vert="horz"/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chemeClr val="bg2"/>
                        </a:solidFill>
                      </a:rPr>
                      <a:t>41,5 %</a:t>
                    </a:r>
                  </a:p>
                </c:rich>
              </c:tx>
              <c:numFmt formatCode="0.0\ %" sourceLinked="0"/>
              <c:spPr>
                <a:ln>
                  <a:solidFill>
                    <a:schemeClr val="bg2"/>
                  </a:solidFill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/>
              <c:tx>
                <c:rich>
                  <a:bodyPr rot="5400000" vert="horz"/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chemeClr val="bg2"/>
                        </a:solidFill>
                      </a:rPr>
                      <a:t>52 %</a:t>
                    </a:r>
                  </a:p>
                </c:rich>
              </c:tx>
              <c:numFmt formatCode="0.0\ %" sourceLinked="0"/>
              <c:spPr>
                <a:ln>
                  <a:solidFill>
                    <a:schemeClr val="bg2"/>
                  </a:solidFill>
                </a:ln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%" sourceLinked="0"/>
            <c:spPr>
              <a:ln>
                <a:solidFill>
                  <a:schemeClr val="bg2"/>
                </a:solidFill>
              </a:ln>
            </c:sp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Sheet5!$AD$13:$AD$52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Sheet5!$AG$13:$AG$52</c:f>
              <c:numCache>
                <c:formatCode>0%</c:formatCode>
                <c:ptCount val="40"/>
                <c:pt idx="0">
                  <c:v>0</c:v>
                </c:pt>
                <c:pt idx="1">
                  <c:v>7.4404723386550138E-3</c:v>
                </c:pt>
                <c:pt idx="2">
                  <c:v>1.3187767839398706E-2</c:v>
                </c:pt>
                <c:pt idx="3">
                  <c:v>1.8239190115737713E-2</c:v>
                </c:pt>
                <c:pt idx="4">
                  <c:v>1.098898656692171E-2</c:v>
                </c:pt>
                <c:pt idx="5">
                  <c:v>9.1568199701317354E-3</c:v>
                </c:pt>
                <c:pt idx="6">
                  <c:v>1.9782246232117384E-2</c:v>
                </c:pt>
                <c:pt idx="7">
                  <c:v>2.3367210850635367E-2</c:v>
                </c:pt>
                <c:pt idx="8">
                  <c:v>2.7932868903076391E-2</c:v>
                </c:pt>
                <c:pt idx="9">
                  <c:v>3.7641849934807403E-2</c:v>
                </c:pt>
                <c:pt idx="10">
                  <c:v>5.1832860936224412E-2</c:v>
                </c:pt>
                <c:pt idx="11">
                  <c:v>6.1209675666001273E-2</c:v>
                </c:pt>
                <c:pt idx="12">
                  <c:v>8.135939924413027E-2</c:v>
                </c:pt>
                <c:pt idx="13">
                  <c:v>0.10434582057953279</c:v>
                </c:pt>
                <c:pt idx="14">
                  <c:v>0.12684711834676743</c:v>
                </c:pt>
                <c:pt idx="15">
                  <c:v>0.1525429946230249</c:v>
                </c:pt>
                <c:pt idx="16">
                  <c:v>0.18394568099661246</c:v>
                </c:pt>
                <c:pt idx="17">
                  <c:v>0.21440551888046744</c:v>
                </c:pt>
                <c:pt idx="18">
                  <c:v>0.24926921302268645</c:v>
                </c:pt>
                <c:pt idx="19">
                  <c:v>0.26678768140293563</c:v>
                </c:pt>
                <c:pt idx="20">
                  <c:v>0.29027326526044817</c:v>
                </c:pt>
                <c:pt idx="21">
                  <c:v>0.31232591143022348</c:v>
                </c:pt>
                <c:pt idx="22">
                  <c:v>0.33063263312341162</c:v>
                </c:pt>
                <c:pt idx="23">
                  <c:v>0.32250123176264567</c:v>
                </c:pt>
                <c:pt idx="24">
                  <c:v>0.33432715028775484</c:v>
                </c:pt>
                <c:pt idx="25">
                  <c:v>0.34163452906087621</c:v>
                </c:pt>
                <c:pt idx="26">
                  <c:v>0.36576318719206036</c:v>
                </c:pt>
                <c:pt idx="27">
                  <c:v>0.37300352231019773</c:v>
                </c:pt>
                <c:pt idx="28">
                  <c:v>0.38111291485537779</c:v>
                </c:pt>
                <c:pt idx="29">
                  <c:v>0.39055175436848533</c:v>
                </c:pt>
                <c:pt idx="30">
                  <c:v>0.38854440054963746</c:v>
                </c:pt>
                <c:pt idx="31">
                  <c:v>0.40444277969820885</c:v>
                </c:pt>
                <c:pt idx="32">
                  <c:v>0.41511064793720087</c:v>
                </c:pt>
                <c:pt idx="33">
                  <c:v>0.42483062771204994</c:v>
                </c:pt>
                <c:pt idx="34">
                  <c:v>0.47342471684703802</c:v>
                </c:pt>
                <c:pt idx="35">
                  <c:v>0.49572720048985119</c:v>
                </c:pt>
                <c:pt idx="36">
                  <c:v>0.52372858342175155</c:v>
                </c:pt>
              </c:numCache>
            </c:numRef>
          </c:val>
        </c:ser>
        <c:ser>
          <c:idx val="3"/>
          <c:order val="2"/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numRef>
              <c:f>Sheet5!$AD$13:$AD$52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Sheet5!$AH$13:$AH$52</c:f>
              <c:numCache>
                <c:formatCode>General</c:formatCode>
                <c:ptCount val="40"/>
                <c:pt idx="37" formatCode="0%">
                  <c:v>1.6896400065175399</c:v>
                </c:pt>
                <c:pt idx="38" formatCode="0%">
                  <c:v>1.7431880663279093</c:v>
                </c:pt>
                <c:pt idx="39" formatCode="0%">
                  <c:v>1.7688942799451706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3757440"/>
        <c:axId val="133295488"/>
      </c:barChart>
      <c:catAx>
        <c:axId val="13375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800"/>
            </a:pPr>
            <a:endParaRPr lang="fi-FI"/>
          </a:p>
        </c:txPr>
        <c:crossAx val="133295488"/>
        <c:crosses val="autoZero"/>
        <c:auto val="1"/>
        <c:lblAlgn val="ctr"/>
        <c:lblOffset val="100"/>
        <c:noMultiLvlLbl val="0"/>
      </c:catAx>
      <c:valAx>
        <c:axId val="1332954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3375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KT10L_KT10LT!$R$28</c:f>
              <c:strCache>
                <c:ptCount val="1"/>
                <c:pt idx="0">
                  <c:v>Jatkavat työntekijät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4.1791625638295787E-3"/>
                  <c:y val="-9.764955471418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3930541879431928E-3"/>
                  <c:y val="-0.14104935680937983"/>
                </c:manualLayout>
              </c:layout>
              <c:tx>
                <c:rich>
                  <a:bodyPr/>
                  <a:lstStyle/>
                  <a:p>
                    <a:r>
                      <a:rPr lang="en-US" sz="1600" u="sng" dirty="0">
                        <a:solidFill>
                          <a:schemeClr val="bg2"/>
                        </a:solidFill>
                      </a:rPr>
                      <a:t>1 035 621</a:t>
                    </a:r>
                    <a:endParaRPr lang="en-US" sz="1600" dirty="0">
                      <a:solidFill>
                        <a:schemeClr val="bg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0215612699953772E-16"/>
                  <c:y val="-0.15189930733317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5400000" vert="horz"/>
              <a:lstStyle/>
              <a:p>
                <a:pPr>
                  <a:defRPr sz="1400" u="sng">
                    <a:solidFill>
                      <a:schemeClr val="bg2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KT10L_KT10LT!$Q$29:$Q$51</c:f>
              <c:numCache>
                <c:formatCode>@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KT10L_KT10LT!$R$29:$R$51</c:f>
              <c:numCache>
                <c:formatCode>General</c:formatCode>
                <c:ptCount val="23"/>
                <c:pt idx="0">
                  <c:v>979968.12955030799</c:v>
                </c:pt>
                <c:pt idx="1">
                  <c:v>909456.78454706364</c:v>
                </c:pt>
                <c:pt idx="2">
                  <c:v>809118.02484693413</c:v>
                </c:pt>
                <c:pt idx="3">
                  <c:v>826101.20325503894</c:v>
                </c:pt>
                <c:pt idx="4">
                  <c:v>878770.0616838953</c:v>
                </c:pt>
                <c:pt idx="5">
                  <c:v>881950.3694919647</c:v>
                </c:pt>
                <c:pt idx="6">
                  <c:v>885807.85835088824</c:v>
                </c:pt>
                <c:pt idx="7">
                  <c:v>950455.05651114078</c:v>
                </c:pt>
                <c:pt idx="8">
                  <c:v>964491.53481791215</c:v>
                </c:pt>
                <c:pt idx="9">
                  <c:v>997611.84632855945</c:v>
                </c:pt>
                <c:pt idx="10">
                  <c:v>1037707.3057084121</c:v>
                </c:pt>
                <c:pt idx="11">
                  <c:v>1037979.002231726</c:v>
                </c:pt>
                <c:pt idx="12">
                  <c:v>1033556.3132611354</c:v>
                </c:pt>
                <c:pt idx="13">
                  <c:v>1007802.0863064231</c:v>
                </c:pt>
                <c:pt idx="14">
                  <c:v>1028015.0523308599</c:v>
                </c:pt>
                <c:pt idx="15">
                  <c:v>1035620.9665592734</c:v>
                </c:pt>
                <c:pt idx="16">
                  <c:v>1138852.7783706842</c:v>
                </c:pt>
                <c:pt idx="17">
                  <c:v>1148829.7708737738</c:v>
                </c:pt>
                <c:pt idx="18">
                  <c:v>1064694.4227586242</c:v>
                </c:pt>
                <c:pt idx="19">
                  <c:v>1054446.8792893728</c:v>
                </c:pt>
              </c:numCache>
            </c:numRef>
          </c:val>
        </c:ser>
        <c:ser>
          <c:idx val="1"/>
          <c:order val="1"/>
          <c:tx>
            <c:strRef>
              <c:f>KT10L_KT10LT!$S$28</c:f>
              <c:strCache>
                <c:ptCount val="1"/>
                <c:pt idx="0">
                  <c:v>Uudet työntekijät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4.1791625638295787E-3"/>
                  <c:y val="1.3562438154748059E-2"/>
                </c:manualLayout>
              </c:layout>
              <c:tx>
                <c:rich>
                  <a:bodyPr rot="5400000" vert="horz"/>
                  <a:lstStyle/>
                  <a:p>
                    <a:pPr>
                      <a:defRPr u="sng"/>
                    </a:pPr>
                    <a:r>
                      <a:rPr lang="en-US" sz="1400" u="sng" dirty="0">
                        <a:solidFill>
                          <a:schemeClr val="bg2"/>
                        </a:solidFill>
                      </a:rPr>
                      <a:t>228 443</a:t>
                    </a:r>
                    <a:endParaRPr lang="en-US" sz="140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 rot="5400000" vert="horz"/>
                  <a:lstStyle/>
                  <a:p>
                    <a:pPr>
                      <a:defRPr u="sng"/>
                    </a:pPr>
                    <a:r>
                      <a:rPr lang="en-US" sz="1600" u="sng" dirty="0">
                        <a:solidFill>
                          <a:schemeClr val="bg2"/>
                        </a:solidFill>
                      </a:rPr>
                      <a:t>462 079</a:t>
                    </a:r>
                    <a:endParaRPr lang="en-US" sz="160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 rot="5400000" vert="horz"/>
                  <a:lstStyle/>
                  <a:p>
                    <a:pPr>
                      <a:defRPr u="sng"/>
                    </a:pPr>
                    <a:r>
                      <a:rPr lang="en-US" sz="1600" u="sng" dirty="0">
                        <a:solidFill>
                          <a:schemeClr val="bg2"/>
                        </a:solidFill>
                      </a:rPr>
                      <a:t>420 553</a:t>
                    </a:r>
                    <a:endParaRPr lang="en-US" sz="160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u="sng"/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KT10L_KT10LT!$Q$29:$Q$51</c:f>
              <c:numCache>
                <c:formatCode>@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KT10L_KT10LT!$S$29:$S$51</c:f>
              <c:numCache>
                <c:formatCode>General</c:formatCode>
                <c:ptCount val="23"/>
                <c:pt idx="0">
                  <c:v>236631.87044969201</c:v>
                </c:pt>
                <c:pt idx="1">
                  <c:v>228443.21545293636</c:v>
                </c:pt>
                <c:pt idx="2">
                  <c:v>304681.97515306587</c:v>
                </c:pt>
                <c:pt idx="3">
                  <c:v>320598.79674496106</c:v>
                </c:pt>
                <c:pt idx="4">
                  <c:v>294829.9383161047</c:v>
                </c:pt>
                <c:pt idx="5">
                  <c:v>345749.6305080353</c:v>
                </c:pt>
                <c:pt idx="6">
                  <c:v>389892.14164911176</c:v>
                </c:pt>
                <c:pt idx="7">
                  <c:v>367544.94348885922</c:v>
                </c:pt>
                <c:pt idx="8">
                  <c:v>388108.46518208785</c:v>
                </c:pt>
                <c:pt idx="9">
                  <c:v>380488.15367144055</c:v>
                </c:pt>
                <c:pt idx="10">
                  <c:v>350892.69429158792</c:v>
                </c:pt>
                <c:pt idx="11">
                  <c:v>344720.99776827404</c:v>
                </c:pt>
                <c:pt idx="12">
                  <c:v>354943.68673886464</c:v>
                </c:pt>
                <c:pt idx="13">
                  <c:v>413597.91369357693</c:v>
                </c:pt>
                <c:pt idx="14">
                  <c:v>422684.94766914006</c:v>
                </c:pt>
                <c:pt idx="15">
                  <c:v>462079.03344072658</c:v>
                </c:pt>
                <c:pt idx="16">
                  <c:v>403847.22162931575</c:v>
                </c:pt>
                <c:pt idx="17">
                  <c:v>324370.22912622616</c:v>
                </c:pt>
                <c:pt idx="18">
                  <c:v>385205.57724137581</c:v>
                </c:pt>
                <c:pt idx="19">
                  <c:v>420553.12071062718</c:v>
                </c:pt>
              </c:numCache>
            </c:numRef>
          </c:val>
        </c:ser>
        <c:ser>
          <c:idx val="2"/>
          <c:order val="2"/>
          <c:tx>
            <c:strRef>
              <c:f>KT10L_KT10LT!$T$28</c:f>
              <c:strCache>
                <c:ptCount val="1"/>
                <c:pt idx="0">
                  <c:v>Kaikki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20"/>
              <c:layout>
                <c:manualLayout>
                  <c:x val="1.3930541879430907E-3"/>
                  <c:y val="-0.24141139915451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1.3930541879430907E-3"/>
                  <c:y val="-0.23869891152356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"/>
                  <c:y val="-0.21971149810691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5400000" vert="horz"/>
              <a:lstStyle/>
              <a:p>
                <a:pPr>
                  <a:defRPr sz="1600" u="sng">
                    <a:solidFill>
                      <a:schemeClr val="bg2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KT10L_KT10LT!$Q$29:$Q$51</c:f>
              <c:numCache>
                <c:formatCode>@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KT10L_KT10LT!$T$29:$T$51</c:f>
              <c:numCache>
                <c:formatCode>General</c:formatCode>
                <c:ptCount val="23"/>
                <c:pt idx="20">
                  <c:v>1496400</c:v>
                </c:pt>
                <c:pt idx="21">
                  <c:v>1483100</c:v>
                </c:pt>
                <c:pt idx="22">
                  <c:v>1467000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643968"/>
        <c:axId val="32670848"/>
      </c:barChart>
      <c:catAx>
        <c:axId val="11464396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400"/>
            </a:pPr>
            <a:endParaRPr lang="fi-FI"/>
          </a:p>
        </c:txPr>
        <c:crossAx val="32670848"/>
        <c:crosses val="autoZero"/>
        <c:auto val="1"/>
        <c:lblAlgn val="ctr"/>
        <c:lblOffset val="100"/>
        <c:noMultiLvlLbl val="0"/>
      </c:catAx>
      <c:valAx>
        <c:axId val="32670848"/>
        <c:scaling>
          <c:orientation val="minMax"/>
          <c:max val="160000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Työllisten</a:t>
                </a:r>
                <a:r>
                  <a:rPr lang="fi-FI" baseline="0" dirty="0" smtClean="0"/>
                  <a:t> määrä</a:t>
                </a:r>
                <a:endParaRPr lang="fi-FI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14643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17659060809825E-2"/>
          <c:y val="2.3053363175874666E-2"/>
          <c:w val="0.88015765415520231"/>
          <c:h val="0.9215602867411434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Taittoon!$L$808</c:f>
              <c:strCache>
                <c:ptCount val="1"/>
                <c:pt idx="0">
                  <c:v>Uusien työntekijöiden sisäänvirta-aste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Taittoon!$K$809:$K$828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xVal>
          <c:yVal>
            <c:numRef>
              <c:f>Taittoon!$L$809:$L$828</c:f>
              <c:numCache>
                <c:formatCode>0%</c:formatCode>
                <c:ptCount val="20"/>
                <c:pt idx="0">
                  <c:v>0.166714794218976</c:v>
                </c:pt>
                <c:pt idx="1">
                  <c:v>0.175705761590839</c:v>
                </c:pt>
                <c:pt idx="2">
                  <c:v>0.23535647535388701</c:v>
                </c:pt>
                <c:pt idx="3">
                  <c:v>0.21810589305855399</c:v>
                </c:pt>
                <c:pt idx="4">
                  <c:v>0.20549142626033001</c:v>
                </c:pt>
                <c:pt idx="5">
                  <c:v>0.21981182657897599</c:v>
                </c:pt>
                <c:pt idx="6">
                  <c:v>0.20830666541739901</c:v>
                </c:pt>
                <c:pt idx="7">
                  <c:v>0.19588944669198699</c:v>
                </c:pt>
                <c:pt idx="8">
                  <c:v>0.22200414989650799</c:v>
                </c:pt>
                <c:pt idx="9">
                  <c:v>0.198584268777041</c:v>
                </c:pt>
                <c:pt idx="10">
                  <c:v>0.18020178205280901</c:v>
                </c:pt>
                <c:pt idx="11">
                  <c:v>0.14907818427537101</c:v>
                </c:pt>
                <c:pt idx="12">
                  <c:v>0.16694832514497901</c:v>
                </c:pt>
                <c:pt idx="13">
                  <c:v>0.18419042068036601</c:v>
                </c:pt>
                <c:pt idx="14">
                  <c:v>0.19035086136452101</c:v>
                </c:pt>
                <c:pt idx="15">
                  <c:v>0.21519311153501</c:v>
                </c:pt>
                <c:pt idx="16">
                  <c:v>0.15989549524417501</c:v>
                </c:pt>
                <c:pt idx="17">
                  <c:v>0.120230515539473</c:v>
                </c:pt>
                <c:pt idx="18">
                  <c:v>0.179121313646214</c:v>
                </c:pt>
                <c:pt idx="19">
                  <c:v>0.17435518833841199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72576"/>
        <c:axId val="32673152"/>
      </c:scatterChart>
      <c:scatterChart>
        <c:scatterStyle val="lineMarker"/>
        <c:varyColors val="0"/>
        <c:ser>
          <c:idx val="1"/>
          <c:order val="1"/>
          <c:tx>
            <c:strRef>
              <c:f>Taittoon!$M$808</c:f>
              <c:strCache>
                <c:ptCount val="1"/>
                <c:pt idx="0">
                  <c:v>Jatkavien työntekijöiden palkkaliukuma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Taittoon!$K$809:$K$828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xVal>
          <c:yVal>
            <c:numRef>
              <c:f>Taittoon!$M$809:$M$828</c:f>
              <c:numCache>
                <c:formatCode>0%</c:formatCode>
                <c:ptCount val="20"/>
                <c:pt idx="0">
                  <c:v>1.4E-2</c:v>
                </c:pt>
                <c:pt idx="1">
                  <c:v>2.2200000000000001E-2</c:v>
                </c:pt>
                <c:pt idx="2">
                  <c:v>2.9600000000000001E-2</c:v>
                </c:pt>
                <c:pt idx="3">
                  <c:v>2.4799999999999999E-2</c:v>
                </c:pt>
                <c:pt idx="4">
                  <c:v>2.0299999999999999E-2</c:v>
                </c:pt>
                <c:pt idx="5">
                  <c:v>2.7300000000000001E-2</c:v>
                </c:pt>
                <c:pt idx="6">
                  <c:v>1.4200000000000001E-2</c:v>
                </c:pt>
                <c:pt idx="7">
                  <c:v>2.4E-2</c:v>
                </c:pt>
                <c:pt idx="8">
                  <c:v>3.0300000000000001E-2</c:v>
                </c:pt>
                <c:pt idx="9">
                  <c:v>1.6E-2</c:v>
                </c:pt>
                <c:pt idx="11">
                  <c:v>1.5699999999999999E-2</c:v>
                </c:pt>
                <c:pt idx="12">
                  <c:v>1.7600000000000001E-2</c:v>
                </c:pt>
                <c:pt idx="13">
                  <c:v>1.83E-2</c:v>
                </c:pt>
                <c:pt idx="14">
                  <c:v>2.3199999999999998E-2</c:v>
                </c:pt>
                <c:pt idx="15">
                  <c:v>8.8999999999999999E-3</c:v>
                </c:pt>
                <c:pt idx="16">
                  <c:v>1.6400000000000001E-2</c:v>
                </c:pt>
                <c:pt idx="17">
                  <c:v>-2.5999999999999999E-3</c:v>
                </c:pt>
                <c:pt idx="18">
                  <c:v>2.3E-2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74304"/>
        <c:axId val="32673728"/>
      </c:scatterChart>
      <c:valAx>
        <c:axId val="32672576"/>
        <c:scaling>
          <c:orientation val="minMax"/>
          <c:min val="1992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32673152"/>
        <c:crosses val="autoZero"/>
        <c:crossBetween val="midCat"/>
      </c:valAx>
      <c:valAx>
        <c:axId val="32673152"/>
        <c:scaling>
          <c:orientation val="minMax"/>
          <c:min val="0.1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32672576"/>
        <c:crosses val="autoZero"/>
        <c:crossBetween val="midCat"/>
      </c:valAx>
      <c:valAx>
        <c:axId val="32673728"/>
        <c:scaling>
          <c:orientation val="minMax"/>
        </c:scaling>
        <c:delete val="0"/>
        <c:axPos val="r"/>
        <c:numFmt formatCode="0.0\ 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32674304"/>
        <c:crosses val="max"/>
        <c:crossBetween val="midCat"/>
      </c:valAx>
      <c:valAx>
        <c:axId val="3267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67372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3489270592509122"/>
          <c:y val="4.8135721278246488E-2"/>
          <c:w val="0.44507389390596813"/>
          <c:h val="0.19799111223043209"/>
        </c:manualLayout>
      </c:layout>
      <c:overlay val="0"/>
      <c:txPr>
        <a:bodyPr/>
        <a:lstStyle/>
        <a:p>
          <a:pPr>
            <a:defRPr sz="18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09555745225739E-2"/>
          <c:y val="6.1511165577342042E-2"/>
          <c:w val="0.91789974574716704"/>
          <c:h val="0.8048415032679738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Ylimääräinen työpaikkojen vaihtuvuus</c:v>
                </c:pt>
              </c:strCache>
            </c:strRef>
          </c:tx>
          <c:spPr>
            <a:ln w="63500">
              <a:solidFill>
                <a:srgbClr val="FFFFF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4" formatCode="0.0000">
                  <c:v>25.159047397719803</c:v>
                </c:pt>
                <c:pt idx="5" formatCode="0.0000">
                  <c:v>27.386411699045798</c:v>
                </c:pt>
                <c:pt idx="6" formatCode="0.0000">
                  <c:v>18.818967140373104</c:v>
                </c:pt>
                <c:pt idx="7" formatCode="0.0000">
                  <c:v>18.761223367252576</c:v>
                </c:pt>
                <c:pt idx="8" formatCode="0.0000">
                  <c:v>22.507237302949601</c:v>
                </c:pt>
                <c:pt idx="9" formatCode="0.0000">
                  <c:v>27.481992268548201</c:v>
                </c:pt>
                <c:pt idx="10" formatCode="0.0000">
                  <c:v>25.838388136926604</c:v>
                </c:pt>
                <c:pt idx="11" formatCode="0.0000">
                  <c:v>24.415053708201199</c:v>
                </c:pt>
                <c:pt idx="12" formatCode="0.0000">
                  <c:v>22.173439622844</c:v>
                </c:pt>
                <c:pt idx="13" formatCode="0.0000">
                  <c:v>23.218502042238605</c:v>
                </c:pt>
                <c:pt idx="14" formatCode="0.0000">
                  <c:v>23.733730025143398</c:v>
                </c:pt>
                <c:pt idx="15" formatCode="0.0000">
                  <c:v>23.404429283884596</c:v>
                </c:pt>
                <c:pt idx="16" formatCode="0.0000">
                  <c:v>22.778314944546203</c:v>
                </c:pt>
                <c:pt idx="17" formatCode="0.0000">
                  <c:v>23.1081999510656</c:v>
                </c:pt>
                <c:pt idx="18" formatCode="0.0000">
                  <c:v>22.903488506319004</c:v>
                </c:pt>
                <c:pt idx="19" formatCode="0.0000">
                  <c:v>22.630564158666999</c:v>
                </c:pt>
                <c:pt idx="20" formatCode="0.0000">
                  <c:v>21.577879920058802</c:v>
                </c:pt>
                <c:pt idx="21" formatCode="0.0000">
                  <c:v>21.012637149643805</c:v>
                </c:pt>
                <c:pt idx="22" formatCode="0.0000">
                  <c:v>20.1534066391878</c:v>
                </c:pt>
                <c:pt idx="23" formatCode="0.0000">
                  <c:v>21.698063239662201</c:v>
                </c:pt>
                <c:pt idx="24" formatCode="0.0000">
                  <c:v>23.958994700313596</c:v>
                </c:pt>
                <c:pt idx="25" formatCode="0.0000">
                  <c:v>22.664791607231798</c:v>
                </c:pt>
                <c:pt idx="26" formatCode="0.0000">
                  <c:v>18.640079241025681</c:v>
                </c:pt>
                <c:pt idx="27" formatCode="0.0000">
                  <c:v>19.075617068486238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Ylimääräinen työntekijöiden vaihtuvuus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7" formatCode="0.0000">
                  <c:v>19.185203591067701</c:v>
                </c:pt>
                <c:pt idx="8" formatCode="0.0000">
                  <c:v>18.702152587126399</c:v>
                </c:pt>
                <c:pt idx="9" formatCode="0.0000">
                  <c:v>22.555532438879201</c:v>
                </c:pt>
                <c:pt idx="10" formatCode="0.0000">
                  <c:v>24.853440021641397</c:v>
                </c:pt>
                <c:pt idx="11" formatCode="0.0000">
                  <c:v>23.8724641273798</c:v>
                </c:pt>
                <c:pt idx="12" formatCode="0.0000">
                  <c:v>26.862242721144401</c:v>
                </c:pt>
                <c:pt idx="13" formatCode="0.0000">
                  <c:v>28.635629393663198</c:v>
                </c:pt>
                <c:pt idx="14" formatCode="0.0000">
                  <c:v>31.1450246643093</c:v>
                </c:pt>
                <c:pt idx="15" formatCode="0.0000">
                  <c:v>31.817745744258602</c:v>
                </c:pt>
                <c:pt idx="16" formatCode="0.0000">
                  <c:v>32.028691862367999</c:v>
                </c:pt>
                <c:pt idx="17" formatCode="0.0000">
                  <c:v>30.104506872930699</c:v>
                </c:pt>
                <c:pt idx="18" formatCode="0.0000">
                  <c:v>29.605716863180696</c:v>
                </c:pt>
                <c:pt idx="19" formatCode="0.0000">
                  <c:v>30.205339294796701</c:v>
                </c:pt>
                <c:pt idx="20" formatCode="0.0000">
                  <c:v>33.457864675307199</c:v>
                </c:pt>
                <c:pt idx="21" formatCode="0.0000">
                  <c:v>34.483963971775701</c:v>
                </c:pt>
                <c:pt idx="22" formatCode="0.0000">
                  <c:v>35.650992054422197</c:v>
                </c:pt>
                <c:pt idx="23" formatCode="0.0000">
                  <c:v>34.473951085465799</c:v>
                </c:pt>
                <c:pt idx="24" formatCode="0.0000">
                  <c:v>28.3011070752768</c:v>
                </c:pt>
                <c:pt idx="25" formatCode="0.0000">
                  <c:v>30.802163443305602</c:v>
                </c:pt>
                <c:pt idx="26" formatCode="0.0000">
                  <c:v>34.321879030084403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95040"/>
        <c:axId val="133298368"/>
      </c:lineChart>
      <c:catAx>
        <c:axId val="137495040"/>
        <c:scaling>
          <c:orientation val="minMax"/>
        </c:scaling>
        <c:delete val="0"/>
        <c:axPos val="b"/>
        <c:majorGridlines>
          <c:spPr>
            <a:ln w="12700">
              <a:solidFill>
                <a:sysClr val="window" lastClr="FFFFFF"/>
              </a:solidFill>
              <a:prstDash val="dash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3298368"/>
        <c:crossesAt val="100"/>
        <c:auto val="1"/>
        <c:lblAlgn val="ctr"/>
        <c:lblOffset val="50"/>
        <c:tickLblSkip val="5"/>
        <c:tickMarkSkip val="5"/>
        <c:noMultiLvlLbl val="0"/>
      </c:catAx>
      <c:valAx>
        <c:axId val="133298368"/>
        <c:scaling>
          <c:orientation val="minMax"/>
          <c:max val="40"/>
          <c:min val="0"/>
        </c:scaling>
        <c:delete val="0"/>
        <c:axPos val="l"/>
        <c:majorGridlines>
          <c:spPr>
            <a:ln w="12700">
              <a:solidFill>
                <a:sysClr val="window" lastClr="FFFFFF"/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137495040"/>
        <c:crossesAt val="1"/>
        <c:crossBetween val="midCat"/>
        <c:majorUnit val="10"/>
      </c:valAx>
      <c:spPr>
        <a:noFill/>
        <a:ln w="12700">
          <a:solidFill>
            <a:prstClr val="white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600">
          <a:solidFill>
            <a:schemeClr val="bg1">
              <a:lumMod val="20000"/>
              <a:lumOff val="80000"/>
            </a:schemeClr>
          </a:solidFill>
          <a:latin typeface="Franklin Gothic Medium" pitchFamily="34" charset="0"/>
        </a:defRPr>
      </a:pPr>
      <a:endParaRPr lang="fi-FI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5722" tIns="47861" rIns="95722" bIns="4786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0" cy="497126"/>
          </a:xfrm>
          <a:prstGeom prst="rect">
            <a:avLst/>
          </a:prstGeom>
        </p:spPr>
        <p:txBody>
          <a:bodyPr vert="horz" lIns="95722" tIns="47861" rIns="95722" bIns="47861" rtlCol="0"/>
          <a:lstStyle>
            <a:lvl1pPr algn="r">
              <a:defRPr sz="1300"/>
            </a:lvl1pPr>
          </a:lstStyle>
          <a:p>
            <a:fld id="{11D07640-C7C8-41AC-BE6C-97B5A910A0E0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2" tIns="47861" rIns="95722" bIns="47861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5722" tIns="47861" rIns="95722" bIns="478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0" cy="497126"/>
          </a:xfrm>
          <a:prstGeom prst="rect">
            <a:avLst/>
          </a:prstGeom>
        </p:spPr>
        <p:txBody>
          <a:bodyPr vert="horz" lIns="95722" tIns="47861" rIns="95722" bIns="4786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0" cy="497126"/>
          </a:xfrm>
          <a:prstGeom prst="rect">
            <a:avLst/>
          </a:prstGeom>
        </p:spPr>
        <p:txBody>
          <a:bodyPr vert="horz" lIns="95722" tIns="47861" rIns="95722" bIns="47861" rtlCol="0" anchor="b"/>
          <a:lstStyle>
            <a:lvl1pPr algn="r">
              <a:defRPr sz="1300"/>
            </a:lvl1pPr>
          </a:lstStyle>
          <a:p>
            <a:fld id="{5900D3BE-6C8C-41FE-AA29-4115650E9D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67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5124" name="Picture 4" descr="etla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424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pic>
        <p:nvPicPr>
          <p:cNvPr id="7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9017-66A7-445C-9650-828848B48A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34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36B97-BA3F-4BEE-86BB-5F39A32972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863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A1B7-E051-40B5-B0B2-4B7B006B631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1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F0F2-7AF1-4CF1-B94E-50B11A1F4A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863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2CD7-D2E7-415B-AEDD-AEBE19A32F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6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DDE8-E49F-4F7D-8CD4-398F8B721F5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057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2D94-A0A2-4939-B7E5-9D49C9DF88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30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E34B-0A10-4ADA-BB84-AABF20416F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068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BC24-BAAC-41F6-A8BD-EC274207B5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316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3DA0-D5D4-4BA4-AF54-E4027B0CE1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7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85775"/>
            <a:ext cx="1979613" cy="5464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85775"/>
            <a:ext cx="5789612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4156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77E4-6DD5-4EC8-AC50-44E65429AA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6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173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4A891-F448-43C4-84A2-1228F07D388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8382E-5B53-4CDD-8DE5-664F91C7A97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63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72F3F-802D-4DBB-BBC3-4C3C0E99D252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96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8BC96-7196-46C6-A901-E511E2AF8C9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83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90132-1EFB-40CC-A5D6-9B6D552A59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90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B8558-84A6-4802-AE86-AD7616AD0D5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319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8AEB9-816A-46CF-83AC-B74C5F1099E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10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158DB-E5D1-463C-89CF-6A55582727A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3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588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B5BEC-91C7-4CD7-AE91-E4DB1D2572B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201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FAE5C-AF87-4889-8C08-BBAA3519181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05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39CC0-3BF3-4833-B27F-0171EDBC21F3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572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5124" name="Picture 4" descr="etla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4A891-F448-43C4-84A2-1228F07D388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8382E-5B53-4CDD-8DE5-664F91C7A97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588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72F3F-802D-4DBB-BBC3-4C3C0E99D2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334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8BC96-7196-46C6-A901-E511E2AF8C9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069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90132-1EFB-40CC-A5D6-9B6D552A59E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67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B8558-84A6-4802-AE86-AD7616AD0D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261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8AEB9-816A-46CF-83AC-B74C5F1099E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13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334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158DB-E5D1-463C-89CF-6A55582727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696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B5BEC-91C7-4CD7-AE91-E4DB1D2572B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876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FAE5C-AF87-4889-8C08-BBAA3519181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424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85775"/>
            <a:ext cx="1979613" cy="5464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85775"/>
            <a:ext cx="5789612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39CC0-3BF3-4833-B27F-0171EDBC21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415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173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4A891-F448-43C4-84A2-1228F07D388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8382E-5B53-4CDD-8DE5-664F91C7A97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633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72F3F-802D-4DBB-BBC3-4C3C0E99D252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966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8BC96-7196-46C6-A901-E511E2AF8C9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830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90132-1EFB-40CC-A5D6-9B6D552A59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902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B8558-84A6-4802-AE86-AD7616AD0D5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31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069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8AEB9-816A-46CF-83AC-B74C5F1099E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10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158DB-E5D1-463C-89CF-6A55582727A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310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B5BEC-91C7-4CD7-AE91-E4DB1D2572B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201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FAE5C-AF87-4889-8C08-BBAA3519181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057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39CC0-3BF3-4833-B27F-0171EDBC21F3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572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173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4A891-F448-43C4-84A2-1228F07D388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8382E-5B53-4CDD-8DE5-664F91C7A97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633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72F3F-802D-4DBB-BBC3-4C3C0E99D252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966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8BC96-7196-46C6-A901-E511E2AF8C9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830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90132-1EFB-40CC-A5D6-9B6D552A59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90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67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B8558-84A6-4802-AE86-AD7616AD0D5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319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8AEB9-816A-46CF-83AC-B74C5F1099E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10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158DB-E5D1-463C-89CF-6A55582727A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310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B5BEC-91C7-4CD7-AE91-E4DB1D2572B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201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FAE5C-AF87-4889-8C08-BBAA3519181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057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39CC0-3BF3-4833-B27F-0171EDBC21F3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572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839515"/>
            <a:ext cx="7358063" cy="178593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661172"/>
            <a:ext cx="7358063" cy="11697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249787070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28625" y="812602"/>
            <a:ext cx="4214813" cy="2509242"/>
          </a:xfrm>
          <a:prstGeom prst="rect">
            <a:avLst/>
          </a:prstGeom>
        </p:spPr>
        <p:txBody>
          <a:bodyPr anchor="b"/>
          <a:lstStyle>
            <a:lvl1pPr>
              <a:defRPr sz="4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28625" y="3348633"/>
            <a:ext cx="4214813" cy="25092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395256032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97376866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892969" y="2071688"/>
            <a:ext cx="3705820" cy="4286250"/>
          </a:xfrm>
          <a:prstGeom prst="rect">
            <a:avLst/>
          </a:prstGeom>
        </p:spPr>
        <p:txBody>
          <a:bodyPr/>
          <a:lstStyle>
            <a:lvl1pPr marL="339316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1pPr>
            <a:lvl2pPr marL="678632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2pPr>
            <a:lvl3pPr marL="1017948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3pPr>
            <a:lvl4pPr marL="1357264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4pPr>
            <a:lvl5pPr marL="1696580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40241564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261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92969" y="750094"/>
            <a:ext cx="7358063" cy="53578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21723825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32091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9980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15161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" y="0"/>
            <a:ext cx="1655763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9788" y="6453188"/>
            <a:ext cx="684212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284663" y="6524625"/>
            <a:ext cx="403225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4161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950" y="0"/>
            <a:ext cx="1655763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9788" y="6453188"/>
            <a:ext cx="684212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284663" y="6524625"/>
            <a:ext cx="403225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092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0078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92516" name="Picture 4" descr="etla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925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9252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79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2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9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136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01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38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69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64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681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523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9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62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92516" name="Picture 4" descr="etla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925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9252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09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6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6963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709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72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90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95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862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731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010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324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0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8764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586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380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2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30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05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945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605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518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040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7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4100" name="Picture 4" descr="etla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85775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2B061-C691-4A6A-B7F0-BB08CBF26018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164895"/>
                </a:solidFill>
              </a:rPr>
              <a:t>ELINKEINOELÄMÄN TUTKIMUSLAITOS, ETLA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5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6149" name="Picture 5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4441BB93-026B-41B8-8483-017F8ECEC0C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4100" name="Picture 4" descr="etla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85775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82E3783-9E33-4CD9-9A77-C961827D3DF6}" type="datetimeFigureOut">
              <a:rPr lang="fi-FI" smtClean="0"/>
              <a:t>8.10.2015</a:t>
            </a:fld>
            <a:endParaRPr lang="fi-FI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6149" name="Picture 5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4441BB93-026B-41B8-8483-017F8ECEC0C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6149" name="Picture 5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4441BB93-026B-41B8-8483-017F8ECEC0C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142875"/>
            <a:ext cx="7358063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3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3081408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4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3" r:id="rId9"/>
    <p:sldLayoutId id="2147483734" r:id="rId10"/>
    <p:sldLayoutId id="2147483735" r:id="rId11"/>
  </p:sldLayoutIdLst>
  <p:transition spd="med"/>
  <p:txStyles>
    <p:titleStyle>
      <a:lvl1pPr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160729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321457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482186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642915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803643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964372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125101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285829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401822" indent="-401822" defTabSz="321457">
        <a:spcBef>
          <a:spcPts val="2531"/>
        </a:spcBef>
        <a:buSzPct val="43000"/>
        <a:buBlip>
          <a:blip r:embed="rId14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803643" indent="-401822" defTabSz="321457">
        <a:spcBef>
          <a:spcPts val="2531"/>
        </a:spcBef>
        <a:buSzPct val="43000"/>
        <a:buBlip>
          <a:blip r:embed="rId14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205465" indent="-401822" defTabSz="321457">
        <a:spcBef>
          <a:spcPts val="2531"/>
        </a:spcBef>
        <a:buSzPct val="43000"/>
        <a:buBlip>
          <a:blip r:embed="rId14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1607287" indent="-401822" defTabSz="321457">
        <a:spcBef>
          <a:spcPts val="2531"/>
        </a:spcBef>
        <a:buSzPct val="43000"/>
        <a:buBlip>
          <a:blip r:embed="rId14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009108" indent="-401822" defTabSz="321457">
        <a:spcBef>
          <a:spcPts val="2531"/>
        </a:spcBef>
        <a:buSzPct val="43000"/>
        <a:buBlip>
          <a:blip r:embed="rId14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2410930" indent="-401822" defTabSz="321457">
        <a:spcBef>
          <a:spcPts val="2531"/>
        </a:spcBef>
        <a:buSzPct val="43000"/>
        <a:buBlip>
          <a:blip r:embed="rId14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2812752" indent="-401822" defTabSz="321457">
        <a:spcBef>
          <a:spcPts val="2531"/>
        </a:spcBef>
        <a:buSzPct val="43000"/>
        <a:buBlip>
          <a:blip r:embed="rId14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3214573" indent="-401822" defTabSz="321457">
        <a:spcBef>
          <a:spcPts val="2531"/>
        </a:spcBef>
        <a:buSzPct val="43000"/>
        <a:buBlip>
          <a:blip r:embed="rId14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3616395" indent="-401822" defTabSz="321457">
        <a:spcBef>
          <a:spcPts val="2531"/>
        </a:spcBef>
        <a:buSzPct val="43000"/>
        <a:buBlip>
          <a:blip r:embed="rId14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160729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321457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482186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642915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803643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964372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125101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285829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91492" name="Picture 4" descr="etla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91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8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91492" name="Picture 4" descr="etla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8.10.2015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91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761F-B966-4E01-8195-CB925B4F1E25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8.10.2015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FBCB-4040-4A6F-8B9E-1F2428157B3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5.xml"/><Relationship Id="rId4" Type="http://schemas.openxmlformats.org/officeDocument/2006/relationships/hyperlink" Target="http://v.gd/uFnS3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2007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33775"/>
            <a:ext cx="3816422" cy="1090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1" y="1628800"/>
            <a:ext cx="38164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Kuinka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dynaamiset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Suomen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työmarkkinat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ovat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?</a:t>
            </a:r>
          </a:p>
          <a:p>
            <a:endParaRPr lang="en-GB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Millaisia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muutostrendejä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näemme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?</a:t>
            </a:r>
          </a:p>
          <a:p>
            <a:endParaRPr lang="en-GB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Miten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Suomen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huono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tilanne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liittyy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työmarkkinoiden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toimintaan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?</a:t>
            </a:r>
          </a:p>
          <a:p>
            <a:endParaRPr lang="en-GB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Mikä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merkitys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työpaikkarakenteiden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muutoksella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on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tuottavuudelle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?</a:t>
            </a:r>
          </a:p>
          <a:p>
            <a:endParaRPr lang="en-GB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Katoaako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työ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vai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muuttaako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se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muotoaan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?</a:t>
            </a:r>
          </a:p>
          <a:p>
            <a:endParaRPr lang="en-GB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Mitä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pitäisi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tehdä</a:t>
            </a:r>
            <a:r>
              <a:rPr lang="en-GB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780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856414"/>
              </p:ext>
            </p:extLst>
          </p:nvPr>
        </p:nvGraphicFramePr>
        <p:xfrm>
          <a:off x="23842" y="1026891"/>
          <a:ext cx="9073008" cy="492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116632"/>
            <a:ext cx="849694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Palkat ovat reagoineet työmarkkinoiden tilanteeseen yritystasolla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4920" y="6369897"/>
            <a:ext cx="261908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Lähde: </a:t>
            </a:r>
            <a:r>
              <a:rPr lang="fi-FI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Malirannan</a:t>
            </a:r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laskelmat Tilastokeskuksen yhdistetyistä työntekijä-työnantaja-aineistosta sekä Kauhanen &amp; </a:t>
            </a:r>
            <a:r>
              <a:rPr lang="fi-FI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Maliranta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450" y="746089"/>
            <a:ext cx="65046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Tehdasteollisuus</a:t>
            </a:r>
            <a:endParaRPr lang="fi-FI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11"/>
            <a:ext cx="830544" cy="8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3113879"/>
              </p:ext>
            </p:extLst>
          </p:nvPr>
        </p:nvGraphicFramePr>
        <p:xfrm>
          <a:off x="143001" y="1484065"/>
          <a:ext cx="900099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 rot="21002178">
            <a:off x="3336809" y="2033829"/>
            <a:ext cx="41625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Ylimääräinen </a:t>
            </a:r>
            <a:r>
              <a:rPr lang="fi-FI" sz="20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työntekijöiden</a:t>
            </a:r>
            <a:r>
              <a:rPr lang="fi-FI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vaihtuvuus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16632"/>
            <a:ext cx="864096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Ylimääräinen </a:t>
            </a: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työpaikkojen vaihtuvuus on hiipunut, mutta ylimääräinen työntekijöiden vaihtuvuus </a:t>
            </a:r>
            <a:r>
              <a:rPr lang="fi-F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kasvanut </a:t>
            </a:r>
            <a:r>
              <a:rPr lang="fi-FI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yksityisissä palveluissa</a:t>
            </a: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1989/1992 </a:t>
            </a: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i-F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2011/2012, %</a:t>
            </a:r>
            <a:endParaRPr lang="fi-F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6704112"/>
            <a:ext cx="50760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Lähde: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Malirannan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 laskelmat Tilastokeskuksen yhdistetyistä työntekijä-työnantaja-aineistoista.</a:t>
            </a:r>
          </a:p>
        </p:txBody>
      </p:sp>
      <p:sp>
        <p:nvSpPr>
          <p:cNvPr id="13" name="TextBox 12"/>
          <p:cNvSpPr txBox="1"/>
          <p:nvPr/>
        </p:nvSpPr>
        <p:spPr>
          <a:xfrm rot="244105">
            <a:off x="3577202" y="3400766"/>
            <a:ext cx="399250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Ylimääräinen </a:t>
            </a:r>
            <a:r>
              <a:rPr lang="fi-FI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työpaikkojen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vaihtuvuus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11"/>
            <a:ext cx="830544" cy="8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7530" y="1772816"/>
            <a:ext cx="4034430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9pPr>
          </a:lstStyle>
          <a:p>
            <a:r>
              <a:rPr lang="fi-FI" sz="4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Työn muutos ja palkanmuodostuksen merkitys </a:t>
            </a:r>
          </a:p>
          <a:p>
            <a:r>
              <a:rPr lang="fi-FI" sz="4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(kirjan luvut 5-6)</a:t>
            </a:r>
            <a:endParaRPr lang="fi-FI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67543" y="4581128"/>
            <a:ext cx="33830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ct val="0"/>
              </a:spcBef>
            </a:pPr>
            <a:r>
              <a:rPr lang="fi-FI" sz="1600" b="1" kern="0" dirty="0" smtClean="0">
                <a:latin typeface="Calibri" pitchFamily="34" charset="0"/>
                <a:ea typeface="+mj-ea"/>
                <a:cs typeface="Calibri" pitchFamily="34" charset="0"/>
              </a:rPr>
              <a:t>Antti Kauhanen, ETLA </a:t>
            </a:r>
            <a:r>
              <a:rPr lang="fi-FI" sz="1600" kern="0" dirty="0" smtClean="0">
                <a:latin typeface="Calibri" pitchFamily="34" charset="0"/>
                <a:ea typeface="+mj-ea"/>
                <a:cs typeface="Calibri" pitchFamily="34" charset="0"/>
              </a:rPr>
              <a:t>&amp;</a:t>
            </a:r>
          </a:p>
          <a:p>
            <a:pPr algn="l">
              <a:spcBef>
                <a:spcPct val="0"/>
              </a:spcBef>
            </a:pPr>
            <a:r>
              <a:rPr lang="fi-FI" sz="1600" kern="0" dirty="0" smtClean="0">
                <a:latin typeface="Calibri" pitchFamily="34" charset="0"/>
                <a:ea typeface="+mj-ea"/>
                <a:cs typeface="Calibri" pitchFamily="34" charset="0"/>
              </a:rPr>
              <a:t>Mika </a:t>
            </a:r>
            <a:r>
              <a:rPr lang="fi-FI" sz="1600" kern="0" dirty="0" err="1" smtClean="0">
                <a:latin typeface="Calibri" pitchFamily="34" charset="0"/>
                <a:ea typeface="+mj-ea"/>
                <a:cs typeface="Calibri" pitchFamily="34" charset="0"/>
              </a:rPr>
              <a:t>Maliranta</a:t>
            </a:r>
            <a:r>
              <a:rPr lang="fi-FI" sz="1600" kern="0" dirty="0" smtClean="0">
                <a:latin typeface="Calibri" pitchFamily="34" charset="0"/>
                <a:ea typeface="+mj-ea"/>
                <a:cs typeface="Calibri" pitchFamily="34" charset="0"/>
              </a:rPr>
              <a:t>, ETLA</a:t>
            </a:r>
          </a:p>
          <a:p>
            <a:pPr algn="l">
              <a:spcBef>
                <a:spcPct val="0"/>
              </a:spcBef>
            </a:pPr>
            <a:r>
              <a:rPr lang="fi-FI" sz="1400" kern="0" dirty="0" smtClean="0">
                <a:latin typeface="Calibri" pitchFamily="34" charset="0"/>
                <a:ea typeface="+mj-ea"/>
                <a:cs typeface="Calibri" pitchFamily="34" charset="0"/>
              </a:rPr>
              <a:t>8.10.2015 </a:t>
            </a:r>
          </a:p>
          <a:p>
            <a:pPr>
              <a:spcBef>
                <a:spcPct val="0"/>
              </a:spcBef>
            </a:pPr>
            <a:endParaRPr lang="fi-FI" sz="2000" kern="0" dirty="0" smtClean="0"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03" y="0"/>
            <a:ext cx="482849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15503" cy="7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12" y="476672"/>
            <a:ext cx="6264275" cy="1143000"/>
          </a:xfrm>
        </p:spPr>
        <p:txBody>
          <a:bodyPr>
            <a:normAutofit/>
          </a:bodyPr>
          <a:lstStyle/>
          <a:p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Keskipalkkaisten ammattien osuus on pienentynyt, 1995 – 2009</a:t>
            </a:r>
            <a:endParaRPr lang="fi-FI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72999" y="1716777"/>
            <a:ext cx="7227392" cy="3584431"/>
            <a:chOff x="872999" y="1716777"/>
            <a:chExt cx="7227392" cy="3584431"/>
          </a:xfrm>
        </p:grpSpPr>
        <p:graphicFrame>
          <p:nvGraphicFramePr>
            <p:cNvPr id="3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84004846"/>
                </p:ext>
              </p:extLst>
            </p:nvPr>
          </p:nvGraphicFramePr>
          <p:xfrm>
            <a:off x="872999" y="1773224"/>
            <a:ext cx="3587319" cy="35279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17738503"/>
                </p:ext>
              </p:extLst>
            </p:nvPr>
          </p:nvGraphicFramePr>
          <p:xfrm>
            <a:off x="4509178" y="1773224"/>
            <a:ext cx="3591213" cy="35279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291244" y="1716777"/>
              <a:ext cx="2924408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3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Yksityiset palvelut, </a:t>
              </a:r>
              <a:r>
                <a:rPr lang="fi-FI" sz="13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indeksi, 1995=100</a:t>
              </a:r>
              <a:endParaRPr lang="fi-FI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47666" y="1716777"/>
              <a:ext cx="3005416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3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Yksityiset palvelut, </a:t>
              </a:r>
              <a:r>
                <a:rPr lang="fi-FI" sz="13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%-osuudet</a:t>
              </a:r>
              <a:endParaRPr lang="fi-FI" sz="1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93218" y="2805999"/>
              <a:ext cx="474105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i-FI" sz="13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Matala</a:t>
              </a:r>
              <a:endParaRPr lang="fi-FI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8828" y="2168700"/>
              <a:ext cx="462884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i-FI" sz="13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Korkea</a:t>
              </a:r>
              <a:endParaRPr lang="fi-FI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050" y="4083794"/>
              <a:ext cx="34644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i-FI" sz="130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Keski</a:t>
              </a:r>
              <a:endParaRPr lang="fi-FI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8690" y="2296394"/>
              <a:ext cx="474105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i-FI" sz="13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Matala</a:t>
              </a:r>
              <a:endParaRPr lang="fi-FI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05048" y="2696030"/>
              <a:ext cx="462884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i-FI" sz="13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Korkea</a:t>
              </a:r>
              <a:endParaRPr lang="fi-FI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87708" y="3372288"/>
              <a:ext cx="346441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i-FI" sz="1300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Keski</a:t>
              </a:r>
              <a:endParaRPr lang="fi-FI" sz="1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42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Ammattirakenteiden muutoksen vaikutus työn tehtäväsisältöön, 1995 – 2009</a:t>
            </a:r>
            <a:endParaRPr lang="fi-FI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72996" y="1716777"/>
            <a:ext cx="7103553" cy="3184143"/>
            <a:chOff x="872996" y="1716777"/>
            <a:chExt cx="7103553" cy="318414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88010" y="3227263"/>
              <a:ext cx="6120000" cy="0"/>
            </a:xfrm>
            <a:prstGeom prst="line">
              <a:avLst/>
            </a:prstGeom>
            <a:noFill/>
            <a:ln w="31750" cap="flat" cmpd="sng" algn="ctr">
              <a:solidFill>
                <a:srgbClr val="FFFFFF"/>
              </a:solidFill>
              <a:prstDash val="solid"/>
            </a:ln>
            <a:effectLst/>
          </p:spPr>
        </p:cxnSp>
        <p:graphicFrame>
          <p:nvGraphicFramePr>
            <p:cNvPr id="4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5045818"/>
                </p:ext>
              </p:extLst>
            </p:nvPr>
          </p:nvGraphicFramePr>
          <p:xfrm>
            <a:off x="872996" y="1773224"/>
            <a:ext cx="7103553" cy="3127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410046" y="1992886"/>
              <a:ext cx="2242665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Tehtävien siirrettävyys ulkomaille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0513" y="2216808"/>
              <a:ext cx="1372775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Abstraktit tehtävät</a:t>
              </a:r>
              <a:endParaRPr lang="fi-FI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5289" y="4058562"/>
              <a:ext cx="1686534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Rutiinitehtävien tärkeys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85429" y="2660492"/>
              <a:ext cx="1648528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Palvelutehtävien tärkeys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20875" y="1716777"/>
              <a:ext cx="650465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Yrityssektori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526756" y="2833688"/>
              <a:ext cx="183357" cy="38576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424481" y="3673243"/>
              <a:ext cx="2180725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Muodollisen koulutuksen </a:t>
              </a:r>
              <a:r>
                <a:rPr lang="fi-FI" sz="1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määrä</a:t>
              </a:r>
              <a:br>
                <a:rPr lang="fi-FI" sz="1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i-FI" sz="1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fi-FI" sz="1300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ast</a:t>
              </a:r>
              <a:r>
                <a:rPr lang="fi-FI" sz="1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fi-FI" sz="1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oikealla)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3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Palkanmuodostus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3000" dirty="0" smtClean="0"/>
              <a:t>Työmarkkinoiden dynamiikka erilaista kuin aiemmin</a:t>
            </a:r>
          </a:p>
          <a:p>
            <a:pPr lvl="1"/>
            <a:r>
              <a:rPr lang="fi-FI" dirty="0" smtClean="0"/>
              <a:t>Teknologia ja globalisaatio kohtelevat eri ammatteja eri tavoin</a:t>
            </a:r>
          </a:p>
          <a:p>
            <a:endParaRPr lang="fi-FI" dirty="0" smtClean="0"/>
          </a:p>
          <a:p>
            <a:r>
              <a:rPr lang="fi-FI" sz="3000" dirty="0" smtClean="0"/>
              <a:t>Yhtä suuret palkankorotukset sopivat huonosti tilanteeseen, jossa arvonlisäys työtuntia kohti kehittyy hyvin eri tavoin eri aloilla, yrityksissä ja ammateissa.</a:t>
            </a: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3146742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Palkkaliukumat ovat pienempiä työttömyyden ollessa korkealla tasolla, %-yksikköä</a:t>
            </a:r>
            <a:endParaRPr lang="fi-FI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72999" y="1773224"/>
            <a:ext cx="7103559" cy="3127696"/>
            <a:chOff x="872999" y="1773224"/>
            <a:chExt cx="7103559" cy="3127696"/>
          </a:xfrm>
        </p:grpSpPr>
        <p:graphicFrame>
          <p:nvGraphicFramePr>
            <p:cNvPr id="3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2242068"/>
                </p:ext>
              </p:extLst>
            </p:nvPr>
          </p:nvGraphicFramePr>
          <p:xfrm>
            <a:off x="872999" y="1773224"/>
            <a:ext cx="7103559" cy="3127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320854" y="1992853"/>
              <a:ext cx="2306158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”Palkkaliukuma” (vasen asteikko)</a:t>
              </a:r>
              <a:endParaRPr lang="fi-FI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95171" y="4056134"/>
              <a:ext cx="2040925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Työttömyysasteen </a:t>
              </a:r>
              <a:r>
                <a:rPr lang="fi-FI" sz="1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muutos</a:t>
              </a:r>
              <a:br>
                <a:rPr lang="fi-FI" sz="1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i-FI" sz="13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(oikea asteikko, käännetty)</a:t>
              </a:r>
              <a:endParaRPr lang="fi-FI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5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Palkkojen joustavuus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Palkkaliukumat ovat tuoneet palkkakehitykseen </a:t>
            </a:r>
            <a:r>
              <a:rPr lang="fi-FI" sz="2800" dirty="0"/>
              <a:t>suhdannejoustavuutta. </a:t>
            </a:r>
            <a:endParaRPr lang="fi-FI" sz="2800" dirty="0" smtClean="0"/>
          </a:p>
          <a:p>
            <a:pPr lvl="1"/>
            <a:r>
              <a:rPr lang="fi-FI" sz="2400" dirty="0" smtClean="0"/>
              <a:t>Kansainvälisessä </a:t>
            </a:r>
            <a:r>
              <a:rPr lang="fi-FI" sz="2400" dirty="0"/>
              <a:t>vertailussa suomalaiset palkat </a:t>
            </a:r>
            <a:r>
              <a:rPr lang="fi-FI" sz="2400" dirty="0" smtClean="0"/>
              <a:t>ovat kuitenkin </a:t>
            </a:r>
            <a:r>
              <a:rPr lang="fi-FI" sz="2400" dirty="0"/>
              <a:t>jäykkiä. </a:t>
            </a:r>
          </a:p>
          <a:p>
            <a:endParaRPr lang="fi-FI" sz="2800" dirty="0" smtClean="0"/>
          </a:p>
          <a:p>
            <a:r>
              <a:rPr lang="fi-FI" sz="2800" dirty="0" smtClean="0"/>
              <a:t>Nykyisessä </a:t>
            </a:r>
            <a:r>
              <a:rPr lang="fi-FI" sz="2800" dirty="0"/>
              <a:t>alhaisen tuottavuuskasvun ja inflaation tilanteessa palkkojen joustavuus on entistä tärkeämpää. </a:t>
            </a:r>
          </a:p>
        </p:txBody>
      </p:sp>
    </p:spTree>
    <p:extLst>
      <p:ext uri="{BB962C8B-B14F-4D97-AF65-F5344CB8AC3E}">
        <p14:creationId xmlns:p14="http://schemas.microsoft.com/office/powerpoint/2010/main" val="259221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03" y="0"/>
            <a:ext cx="48284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880" y="2132856"/>
            <a:ext cx="3793218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prstClr val="white"/>
                </a:solidFill>
              </a:rPr>
              <a:t>Teknologinen murros</a:t>
            </a:r>
          </a:p>
          <a:p>
            <a:r>
              <a:rPr lang="fi-FI" sz="1400" dirty="0" smtClean="0">
                <a:solidFill>
                  <a:prstClr val="white"/>
                </a:solidFill>
              </a:rPr>
              <a:t> </a:t>
            </a:r>
            <a:r>
              <a:rPr lang="fi-FI" sz="2800" dirty="0">
                <a:solidFill>
                  <a:prstClr val="white"/>
                </a:solidFill>
              </a:rPr>
              <a:t>&amp;</a:t>
            </a:r>
            <a:r>
              <a:rPr lang="fi-FI" sz="3200" dirty="0" smtClean="0">
                <a:solidFill>
                  <a:prstClr val="white"/>
                </a:solidFill>
              </a:rPr>
              <a:t> työn tulevaisuus</a:t>
            </a:r>
          </a:p>
          <a:p>
            <a:r>
              <a:rPr lang="fi-FI" sz="3200" dirty="0" smtClean="0">
                <a:solidFill>
                  <a:prstClr val="white"/>
                </a:solidFill>
              </a:rPr>
              <a:t>(kirjan luku 7)</a:t>
            </a:r>
          </a:p>
          <a:p>
            <a:endParaRPr lang="fi-FI" sz="3200" dirty="0">
              <a:solidFill>
                <a:prstClr val="white"/>
              </a:solidFill>
            </a:endParaRPr>
          </a:p>
          <a:p>
            <a:r>
              <a:rPr lang="fi-FI" sz="3200" dirty="0" smtClean="0">
                <a:solidFill>
                  <a:prstClr val="white"/>
                </a:solidFill>
              </a:rPr>
              <a:t>  </a:t>
            </a:r>
            <a:r>
              <a:rPr lang="fi-FI" sz="1600" dirty="0" smtClean="0">
                <a:solidFill>
                  <a:prstClr val="white"/>
                </a:solidFill>
              </a:rPr>
              <a:t>Petri Rouvinen</a:t>
            </a:r>
            <a:r>
              <a:rPr lang="fi-FI" sz="1400" dirty="0" smtClean="0">
                <a:solidFill>
                  <a:prstClr val="white"/>
                </a:solidFill>
              </a:rPr>
              <a:t>, ETLA</a:t>
            </a:r>
          </a:p>
          <a:p>
            <a:r>
              <a:rPr lang="fi-FI" sz="1400" dirty="0" smtClean="0">
                <a:solidFill>
                  <a:prstClr val="white"/>
                </a:solidFill>
              </a:rPr>
              <a:t>     8.10.2015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15503" cy="7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1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46101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6000">
                <a:srgbClr val="000000">
                  <a:alpha val="0"/>
                </a:srgbClr>
              </a:gs>
              <a:gs pos="83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1557" y="0"/>
            <a:ext cx="161854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48150" y="0"/>
            <a:ext cx="4895850" cy="6858000"/>
            <a:chOff x="4248150" y="0"/>
            <a:chExt cx="4895850" cy="6858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0"/>
              <a:ext cx="48958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 rot="10800000">
              <a:off x="4248151" y="0"/>
              <a:ext cx="256116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395156" y="0"/>
              <a:ext cx="2748844" cy="2231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i-FI" sz="2300" b="1" dirty="0" err="1" smtClean="0">
                  <a:solidFill>
                    <a:prstClr val="black"/>
                  </a:solidFill>
                </a:rPr>
                <a:t>Aethon</a:t>
              </a:r>
              <a:r>
                <a:rPr lang="fi-FI" sz="2300" b="1" dirty="0" smtClean="0">
                  <a:solidFill>
                    <a:prstClr val="black"/>
                  </a:solidFill>
                </a:rPr>
                <a:t> </a:t>
              </a:r>
              <a:r>
                <a:rPr lang="fi-FI" sz="2300" b="1" dirty="0" err="1" smtClean="0">
                  <a:solidFill>
                    <a:prstClr val="black"/>
                  </a:solidFill>
                </a:rPr>
                <a:t>TUG</a:t>
              </a:r>
              <a:r>
                <a:rPr lang="fi-FI" sz="2300" b="1" dirty="0" smtClean="0">
                  <a:solidFill>
                    <a:prstClr val="black"/>
                  </a:solidFill>
                </a:rPr>
                <a:t> robotti </a:t>
              </a:r>
              <a:r>
                <a:rPr lang="fi-FI" sz="2000" dirty="0" smtClean="0">
                  <a:solidFill>
                    <a:prstClr val="black"/>
                  </a:solidFill>
                </a:rPr>
                <a:t>Elizabethin sairaalassa </a:t>
              </a:r>
              <a:r>
                <a:rPr lang="fi-FI" sz="1600" dirty="0" smtClean="0">
                  <a:solidFill>
                    <a:prstClr val="black"/>
                  </a:solidFill>
                </a:rPr>
                <a:t>Kentucky</a:t>
              </a:r>
              <a:r>
                <a:rPr lang="fi-FI" sz="1400" dirty="0" smtClean="0">
                  <a:solidFill>
                    <a:prstClr val="black"/>
                  </a:solidFill>
                </a:rPr>
                <a:t>, USA </a:t>
              </a:r>
              <a:br>
                <a:rPr lang="fi-FI" sz="1400" dirty="0" smtClean="0">
                  <a:solidFill>
                    <a:prstClr val="black"/>
                  </a:solidFill>
                </a:rPr>
              </a:br>
              <a:endParaRPr lang="fi-FI" sz="1400" dirty="0" smtClean="0">
                <a:solidFill>
                  <a:prstClr val="black"/>
                </a:solidFill>
              </a:endParaRPr>
            </a:p>
            <a:p>
              <a:pPr algn="r"/>
              <a:r>
                <a:rPr lang="fi-FI" sz="2000" dirty="0" smtClean="0">
                  <a:solidFill>
                    <a:prstClr val="black"/>
                  </a:solidFill>
                </a:rPr>
                <a:t>10 km/pv lääkkeitä</a:t>
              </a:r>
              <a:br>
                <a:rPr lang="fi-FI" sz="2000" dirty="0" smtClean="0">
                  <a:solidFill>
                    <a:prstClr val="black"/>
                  </a:solidFill>
                </a:rPr>
              </a:br>
              <a:r>
                <a:rPr lang="fi-FI" sz="2000" dirty="0" smtClean="0">
                  <a:solidFill>
                    <a:prstClr val="black"/>
                  </a:solidFill>
                </a:rPr>
                <a:t>ym. kuljetellen </a:t>
              </a:r>
            </a:p>
            <a:p>
              <a:pPr algn="r"/>
              <a:endParaRPr lang="fi-FI" sz="1000" dirty="0">
                <a:solidFill>
                  <a:prstClr val="black"/>
                </a:solidFill>
              </a:endParaRPr>
            </a:p>
            <a:p>
              <a:pPr algn="r"/>
              <a:r>
                <a:rPr lang="fi-FI" sz="1400" dirty="0" smtClean="0">
                  <a:solidFill>
                    <a:srgbClr val="0070C0"/>
                  </a:solidFill>
                  <a:hlinkClick r:id="rId4"/>
                </a:rPr>
                <a:t>http://v.gd/uFnS3M</a:t>
              </a:r>
              <a:endParaRPr lang="fi-FI" sz="1400" dirty="0" smtClean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85421" y="1772816"/>
            <a:ext cx="3671106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9pPr>
          </a:lstStyle>
          <a:p>
            <a:r>
              <a:rPr lang="fi-FI" sz="4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Työpaikkojen uudistuminen, työllisyys ja työn tuottavuus </a:t>
            </a:r>
          </a:p>
          <a:p>
            <a:r>
              <a:rPr lang="fi-FI" sz="4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(kirjan luvut 2-4)</a:t>
            </a:r>
            <a:endParaRPr lang="fi-FI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66212" y="4725144"/>
            <a:ext cx="33830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ct val="0"/>
              </a:spcBef>
            </a:pPr>
            <a:r>
              <a:rPr lang="fi-FI" sz="1600" kern="0" dirty="0" smtClean="0">
                <a:latin typeface="Calibri" pitchFamily="34" charset="0"/>
                <a:ea typeface="+mj-ea"/>
                <a:cs typeface="Calibri" pitchFamily="34" charset="0"/>
              </a:rPr>
              <a:t>Antti Kauhanen, ETLA &amp;</a:t>
            </a:r>
          </a:p>
          <a:p>
            <a:pPr algn="l">
              <a:spcBef>
                <a:spcPct val="0"/>
              </a:spcBef>
            </a:pPr>
            <a:r>
              <a:rPr lang="fi-FI" sz="1600" b="1" kern="0" dirty="0" smtClean="0">
                <a:latin typeface="Calibri" pitchFamily="34" charset="0"/>
                <a:ea typeface="+mj-ea"/>
                <a:cs typeface="Calibri" pitchFamily="34" charset="0"/>
              </a:rPr>
              <a:t>Mika </a:t>
            </a:r>
            <a:r>
              <a:rPr lang="fi-FI" sz="1600" b="1" kern="0" dirty="0" err="1" smtClean="0">
                <a:latin typeface="Calibri" pitchFamily="34" charset="0"/>
                <a:ea typeface="+mj-ea"/>
                <a:cs typeface="Calibri" pitchFamily="34" charset="0"/>
              </a:rPr>
              <a:t>Maliranta</a:t>
            </a:r>
            <a:r>
              <a:rPr lang="fi-FI" sz="1600" b="1" kern="0" dirty="0" smtClean="0">
                <a:latin typeface="Calibri" pitchFamily="34" charset="0"/>
                <a:ea typeface="+mj-ea"/>
                <a:cs typeface="Calibri" pitchFamily="34" charset="0"/>
              </a:rPr>
              <a:t>, ETLA</a:t>
            </a:r>
          </a:p>
          <a:p>
            <a:pPr algn="l">
              <a:spcBef>
                <a:spcPct val="0"/>
              </a:spcBef>
            </a:pPr>
            <a:r>
              <a:rPr lang="fi-FI" sz="1400" kern="0" dirty="0" smtClean="0">
                <a:latin typeface="Calibri" pitchFamily="34" charset="0"/>
                <a:ea typeface="+mj-ea"/>
                <a:cs typeface="Calibri" pitchFamily="34" charset="0"/>
              </a:rPr>
              <a:t>8.10.2015 </a:t>
            </a:r>
          </a:p>
          <a:p>
            <a:pPr>
              <a:spcBef>
                <a:spcPct val="0"/>
              </a:spcBef>
            </a:pPr>
            <a:endParaRPr lang="fi-FI" sz="2000" kern="0" dirty="0" smtClean="0"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03" y="0"/>
            <a:ext cx="482849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15503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722489"/>
            <a:ext cx="823065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err="1" smtClean="0">
                <a:solidFill>
                  <a:prstClr val="white"/>
                </a:solidFill>
              </a:rPr>
              <a:t>Digimurros</a:t>
            </a:r>
            <a:r>
              <a:rPr lang="fi-FI" sz="3200" dirty="0" smtClean="0">
                <a:solidFill>
                  <a:prstClr val="white"/>
                </a:solidFill>
              </a:rPr>
              <a:t>:  Totta.  Vielä edessä.</a:t>
            </a:r>
          </a:p>
          <a:p>
            <a:endParaRPr lang="fi-FI" sz="3200" dirty="0" smtClean="0">
              <a:solidFill>
                <a:prstClr val="white"/>
              </a:solidFill>
            </a:endParaRPr>
          </a:p>
          <a:p>
            <a:endParaRPr lang="fi-FI" sz="3200" dirty="0" smtClean="0">
              <a:solidFill>
                <a:prstClr val="white"/>
              </a:solidFill>
            </a:endParaRPr>
          </a:p>
          <a:p>
            <a:r>
              <a:rPr lang="fi-FI" sz="3200" b="1" dirty="0" smtClean="0">
                <a:solidFill>
                  <a:prstClr val="white"/>
                </a:solidFill>
              </a:rPr>
              <a:t>Kanava #1</a:t>
            </a:r>
            <a:r>
              <a:rPr lang="fi-FI" sz="3200" dirty="0" smtClean="0">
                <a:solidFill>
                  <a:prstClr val="white"/>
                </a:solidFill>
              </a:rPr>
              <a:t>:  Kognitiivisia rutiineja ohjelmistoille.</a:t>
            </a:r>
          </a:p>
          <a:p>
            <a:endParaRPr lang="fi-FI" sz="3200" dirty="0" smtClean="0">
              <a:solidFill>
                <a:prstClr val="white"/>
              </a:solidFill>
            </a:endParaRPr>
          </a:p>
          <a:p>
            <a:endParaRPr lang="fi-FI" sz="3200" dirty="0" smtClean="0">
              <a:solidFill>
                <a:prstClr val="white"/>
              </a:solidFill>
            </a:endParaRPr>
          </a:p>
          <a:p>
            <a:endParaRPr lang="fi-FI" sz="3200" dirty="0" smtClean="0">
              <a:solidFill>
                <a:prstClr val="white"/>
              </a:solidFill>
            </a:endParaRPr>
          </a:p>
          <a:p>
            <a:r>
              <a:rPr lang="fi-FI" sz="3200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Autonomisesti toimivat &amp; kontekstiaan </a:t>
            </a:r>
          </a:p>
          <a:p>
            <a:r>
              <a:rPr lang="fi-FI" sz="3200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ymmärtävät ohjelmistot &amp; koneet </a:t>
            </a:r>
          </a:p>
          <a:p>
            <a:r>
              <a:rPr lang="fi-FI" sz="3200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muuttavat työn </a:t>
            </a:r>
            <a:r>
              <a:rPr lang="fi-FI" sz="3200" b="1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sisältöä</a:t>
            </a:r>
            <a:r>
              <a:rPr lang="fi-FI" sz="1200" b="1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 </a:t>
            </a:r>
            <a:r>
              <a:rPr lang="fi-FI" sz="3200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... </a:t>
            </a:r>
          </a:p>
          <a:p>
            <a:r>
              <a:rPr lang="fi-FI" sz="3200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… ehkä myös </a:t>
            </a:r>
            <a:r>
              <a:rPr lang="fi-FI" sz="3200" b="1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määrää</a:t>
            </a:r>
            <a:r>
              <a:rPr lang="fi-FI" sz="3200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.</a:t>
            </a:r>
            <a:endParaRPr lang="fi-FI" sz="3200" i="1" dirty="0">
              <a:solidFill>
                <a:srgbClr val="4F81BD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508000" y="3477089"/>
            <a:ext cx="12756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0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78" y="1140178"/>
            <a:ext cx="847417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800" dirty="0" smtClean="0">
                <a:solidFill>
                  <a:prstClr val="white"/>
                </a:solidFill>
              </a:rPr>
              <a:t>Ihmistyön moniulotteisuutta </a:t>
            </a:r>
            <a:r>
              <a:rPr lang="fi-FI" sz="3800" i="1" dirty="0" smtClean="0">
                <a:solidFill>
                  <a:prstClr val="white"/>
                </a:solidFill>
              </a:rPr>
              <a:t>aliarvioidaan</a:t>
            </a:r>
          </a:p>
          <a:p>
            <a:endParaRPr lang="fi-FI" sz="3800" dirty="0" smtClean="0">
              <a:solidFill>
                <a:prstClr val="white"/>
              </a:solidFill>
            </a:endParaRPr>
          </a:p>
          <a:p>
            <a:endParaRPr lang="fi-FI" sz="3800" dirty="0" smtClean="0">
              <a:solidFill>
                <a:prstClr val="white"/>
              </a:solidFill>
            </a:endParaRPr>
          </a:p>
          <a:p>
            <a:r>
              <a:rPr lang="fi-FI" sz="3800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Koneen yleiskäyttöisyyttä </a:t>
            </a:r>
            <a:r>
              <a:rPr lang="fi-FI" sz="3800" i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yliarvioidaan</a:t>
            </a:r>
          </a:p>
          <a:p>
            <a:endParaRPr lang="fi-FI" sz="3800" dirty="0" smtClean="0">
              <a:solidFill>
                <a:prstClr val="white"/>
              </a:solidFill>
            </a:endParaRPr>
          </a:p>
          <a:p>
            <a:endParaRPr lang="fi-FI" sz="3800" dirty="0" smtClean="0">
              <a:solidFill>
                <a:prstClr val="white"/>
              </a:solidFill>
            </a:endParaRPr>
          </a:p>
          <a:p>
            <a:r>
              <a:rPr lang="fi-FI" sz="3800" dirty="0" smtClean="0">
                <a:solidFill>
                  <a:prstClr val="white"/>
                </a:solidFill>
              </a:rPr>
              <a:t>Koneen opettamisen </a:t>
            </a:r>
            <a:r>
              <a:rPr lang="fi-FI" sz="3200" dirty="0" smtClean="0">
                <a:solidFill>
                  <a:prstClr val="white"/>
                </a:solidFill>
              </a:rPr>
              <a:t>&amp;</a:t>
            </a:r>
            <a:r>
              <a:rPr lang="fi-FI" sz="3800" dirty="0" smtClean="0">
                <a:solidFill>
                  <a:prstClr val="white"/>
                </a:solidFill>
              </a:rPr>
              <a:t> ylläpitämisen</a:t>
            </a:r>
          </a:p>
          <a:p>
            <a:r>
              <a:rPr lang="fi-FI" sz="3800" i="1" dirty="0" smtClean="0">
                <a:solidFill>
                  <a:prstClr val="white"/>
                </a:solidFill>
              </a:rPr>
              <a:t>Ihmistyöintensiivisyys</a:t>
            </a:r>
            <a:r>
              <a:rPr lang="fi-FI" sz="3800" dirty="0" smtClean="0">
                <a:solidFill>
                  <a:prstClr val="white"/>
                </a:solidFill>
              </a:rPr>
              <a:t> huomiotta</a:t>
            </a:r>
          </a:p>
        </p:txBody>
      </p:sp>
    </p:spTree>
    <p:extLst>
      <p:ext uri="{BB962C8B-B14F-4D97-AF65-F5344CB8AC3E}">
        <p14:creationId xmlns:p14="http://schemas.microsoft.com/office/powerpoint/2010/main" val="18719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929" y="2608559"/>
            <a:ext cx="546803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800" dirty="0" smtClean="0">
                <a:solidFill>
                  <a:prstClr val="white"/>
                </a:solidFill>
              </a:rPr>
              <a:t>Rajalliset/vakioiset tarpeet</a:t>
            </a:r>
          </a:p>
          <a:p>
            <a:endParaRPr lang="fi-FI" dirty="0" smtClean="0">
              <a:solidFill>
                <a:prstClr val="white"/>
              </a:solidFill>
            </a:endParaRPr>
          </a:p>
          <a:p>
            <a:r>
              <a:rPr lang="fi-FI" sz="3800" dirty="0" smtClean="0">
                <a:solidFill>
                  <a:prstClr val="white"/>
                </a:solidFill>
              </a:rPr>
              <a:t>Ei muutoksia toisaalla</a:t>
            </a:r>
            <a:endParaRPr lang="fi-FI" sz="38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1" y="2622072"/>
            <a:ext cx="1608040" cy="16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78" y="413346"/>
            <a:ext cx="8723414" cy="588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3800" dirty="0" smtClean="0">
                <a:solidFill>
                  <a:prstClr val="white"/>
                </a:solidFill>
              </a:rPr>
              <a:t>Ongelmana runsauden jakaminen</a:t>
            </a:r>
            <a:r>
              <a:rPr lang="fi-FI" sz="3800" i="1" dirty="0" smtClean="0">
                <a:solidFill>
                  <a:prstClr val="white"/>
                </a:solidFill>
              </a:rPr>
              <a:t>!</a:t>
            </a:r>
          </a:p>
          <a:p>
            <a:pPr>
              <a:lnSpc>
                <a:spcPct val="90000"/>
              </a:lnSpc>
            </a:pPr>
            <a:endParaRPr lang="fi-FI" sz="3800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3800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Teknologia </a:t>
            </a:r>
            <a:r>
              <a:rPr lang="fi-FI" sz="38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ei</a:t>
            </a:r>
            <a:r>
              <a:rPr lang="fi-FI" sz="3800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 määrä </a:t>
            </a:r>
            <a:r>
              <a:rPr lang="fi-FI" sz="3400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(globalisaatio ehkä)</a:t>
            </a:r>
          </a:p>
          <a:p>
            <a:pPr>
              <a:lnSpc>
                <a:spcPct val="90000"/>
              </a:lnSpc>
            </a:pPr>
            <a:endParaRPr lang="fi-FI" sz="3800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3800" dirty="0" err="1" smtClean="0">
                <a:solidFill>
                  <a:prstClr val="white"/>
                </a:solidFill>
              </a:rPr>
              <a:t>Digi</a:t>
            </a:r>
            <a:r>
              <a:rPr lang="fi-FI" sz="3800" dirty="0" smtClean="0">
                <a:solidFill>
                  <a:prstClr val="white"/>
                </a:solidFill>
              </a:rPr>
              <a:t> tehostaa työmarkkinoita monin tavoin</a:t>
            </a:r>
          </a:p>
          <a:p>
            <a:pPr>
              <a:lnSpc>
                <a:spcPct val="90000"/>
              </a:lnSpc>
            </a:pPr>
            <a:endParaRPr lang="fi-FI" sz="3800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3800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Työn häviäminen  </a:t>
            </a:r>
            <a:r>
              <a:rPr lang="fi-FI" sz="3800" i="1" dirty="0" err="1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vs</a:t>
            </a:r>
            <a:r>
              <a:rPr lang="fi-FI" sz="3800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  normidynamiikka</a:t>
            </a:r>
          </a:p>
          <a:p>
            <a:pPr>
              <a:lnSpc>
                <a:spcPct val="90000"/>
              </a:lnSpc>
            </a:pPr>
            <a:r>
              <a:rPr lang="fi-FI" sz="3000" dirty="0" smtClean="0">
                <a:solidFill>
                  <a:srgbClr val="4F81BD">
                    <a:lumMod val="40000"/>
                    <a:lumOff val="60000"/>
                  </a:srgbClr>
                </a:solidFill>
                <a:sym typeface="Wingdings" panose="05000000000000000000" pitchFamily="2" charset="2"/>
              </a:rPr>
              <a:t></a:t>
            </a:r>
            <a:r>
              <a:rPr lang="fi-FI" sz="3800" dirty="0" smtClean="0">
                <a:solidFill>
                  <a:srgbClr val="4F81BD">
                    <a:lumMod val="40000"/>
                    <a:lumOff val="60000"/>
                  </a:srgbClr>
                </a:solidFill>
                <a:sym typeface="Wingdings" panose="05000000000000000000" pitchFamily="2" charset="2"/>
              </a:rPr>
              <a:t> muutos on hyvinkin s</a:t>
            </a:r>
            <a:r>
              <a:rPr lang="fi-FI" sz="3800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ulatettavissa</a:t>
            </a:r>
          </a:p>
          <a:p>
            <a:pPr>
              <a:lnSpc>
                <a:spcPct val="90000"/>
              </a:lnSpc>
            </a:pPr>
            <a:endParaRPr lang="fi-FI" sz="3800" dirty="0" smtClean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3800" dirty="0" smtClean="0">
                <a:solidFill>
                  <a:prstClr val="white"/>
                </a:solidFill>
              </a:rPr>
              <a:t>Nettovaikutus työn määrän ehkä </a:t>
            </a:r>
          </a:p>
          <a:p>
            <a:pPr>
              <a:lnSpc>
                <a:spcPct val="90000"/>
              </a:lnSpc>
            </a:pPr>
            <a:r>
              <a:rPr lang="fi-FI" sz="3800" dirty="0" smtClean="0">
                <a:solidFill>
                  <a:prstClr val="white"/>
                </a:solidFill>
              </a:rPr>
              <a:t>negatiivinen mutta rajallinen</a:t>
            </a:r>
            <a:endParaRPr lang="fi-FI" sz="3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9512" y="1844824"/>
            <a:ext cx="3671106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Optima" pitchFamily="34" charset="0"/>
              </a:defRPr>
            </a:lvl9pPr>
          </a:lstStyle>
          <a:p>
            <a:r>
              <a:rPr lang="fi-FI" sz="4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Yhteenvetoa</a:t>
            </a:r>
          </a:p>
          <a:p>
            <a:r>
              <a:rPr lang="fi-FI" sz="4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 </a:t>
            </a:r>
          </a:p>
          <a:p>
            <a:r>
              <a:rPr lang="fi-FI" sz="4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päätelmiä</a:t>
            </a:r>
            <a:endParaRPr lang="fi-FI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67543" y="4581128"/>
            <a:ext cx="338307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ct val="0"/>
              </a:spcBef>
            </a:pPr>
            <a:r>
              <a:rPr lang="fi-FI" sz="1600" kern="0" dirty="0" smtClean="0">
                <a:latin typeface="Calibri" pitchFamily="34" charset="0"/>
                <a:ea typeface="+mj-ea"/>
                <a:cs typeface="Calibri" pitchFamily="34" charset="0"/>
              </a:rPr>
              <a:t>Vesa Vihriälä</a:t>
            </a:r>
          </a:p>
          <a:p>
            <a:pPr algn="l">
              <a:spcBef>
                <a:spcPct val="0"/>
              </a:spcBef>
            </a:pPr>
            <a:r>
              <a:rPr lang="fi-FI" sz="1400" kern="0" dirty="0" smtClean="0">
                <a:latin typeface="Calibri" pitchFamily="34" charset="0"/>
                <a:ea typeface="+mj-ea"/>
                <a:cs typeface="Calibri" pitchFamily="34" charset="0"/>
              </a:rPr>
              <a:t>8.10.2015 </a:t>
            </a:r>
          </a:p>
          <a:p>
            <a:pPr>
              <a:spcBef>
                <a:spcPct val="0"/>
              </a:spcBef>
            </a:pPr>
            <a:endParaRPr lang="fi-FI" sz="2000" kern="0" dirty="0" smtClean="0"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03" y="0"/>
            <a:ext cx="482849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15503" cy="7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748464" cy="5040560"/>
          </a:xfrm>
        </p:spPr>
        <p:txBody>
          <a:bodyPr/>
          <a:lstStyle/>
          <a:p>
            <a:r>
              <a:rPr lang="fi-FI" sz="2000" b="1" dirty="0"/>
              <a:t>Työmarkkinat ovat monella tavalla </a:t>
            </a:r>
            <a:r>
              <a:rPr lang="fi-FI" sz="2000" b="1" dirty="0" smtClean="0"/>
              <a:t>dynaamiset</a:t>
            </a:r>
          </a:p>
          <a:p>
            <a:pPr lvl="1"/>
            <a:r>
              <a:rPr lang="fi-FI" sz="1600" dirty="0" smtClean="0"/>
              <a:t>Työpaikkoja tuhoutuu ja syntyy paljon, työsuhteista vielä enemmän</a:t>
            </a:r>
          </a:p>
          <a:p>
            <a:pPr lvl="1"/>
            <a:r>
              <a:rPr lang="fi-FI" sz="1600" dirty="0" smtClean="0"/>
              <a:t>Luova tuho keskeinen osa tuottavuuden nousua</a:t>
            </a:r>
          </a:p>
          <a:p>
            <a:endParaRPr lang="fi-FI" sz="2000" dirty="0" smtClean="0"/>
          </a:p>
          <a:p>
            <a:r>
              <a:rPr lang="fi-FI" sz="2000" b="1" dirty="0" smtClean="0"/>
              <a:t>Teknologia tuhoaa työtä, mutta joustavilla markkinoilla syntyy aina uutta</a:t>
            </a:r>
          </a:p>
          <a:p>
            <a:pPr lvl="1"/>
            <a:r>
              <a:rPr lang="fi-FI" sz="1600" dirty="0" smtClean="0"/>
              <a:t>Ennusteet </a:t>
            </a:r>
            <a:r>
              <a:rPr lang="fi-FI" sz="1600" dirty="0" err="1" smtClean="0"/>
              <a:t>katovien</a:t>
            </a:r>
            <a:r>
              <a:rPr lang="fi-FI" sz="1600" dirty="0" smtClean="0"/>
              <a:t> työpaikkojen määristä eivät tavattomia historialliseen työpaikkojen uusiutumiseen nähden; varmuutta </a:t>
            </a:r>
            <a:r>
              <a:rPr lang="fi-FI" sz="1600" dirty="0" err="1" smtClean="0"/>
              <a:t>digi-murroksen</a:t>
            </a:r>
            <a:r>
              <a:rPr lang="fi-FI" sz="1600" dirty="0" smtClean="0"/>
              <a:t> vaikutuksista ei toki ole</a:t>
            </a:r>
          </a:p>
          <a:p>
            <a:pPr lvl="1"/>
            <a:r>
              <a:rPr lang="fi-FI" sz="1600" dirty="0" smtClean="0"/>
              <a:t>Polarisaatio aito ongelma, mutta siihen voidaan vaikuttaa</a:t>
            </a:r>
          </a:p>
          <a:p>
            <a:endParaRPr lang="fi-FI" sz="2000" dirty="0" smtClean="0"/>
          </a:p>
          <a:p>
            <a:r>
              <a:rPr lang="fi-FI" sz="2000" b="1" dirty="0" smtClean="0"/>
              <a:t>Ongelma #1: riittämätön makrojoustavuus EMU-oloissa</a:t>
            </a:r>
          </a:p>
          <a:p>
            <a:pPr lvl="1"/>
            <a:r>
              <a:rPr lang="fi-FI" sz="1600" dirty="0" err="1" smtClean="0"/>
              <a:t>EMUun</a:t>
            </a:r>
            <a:r>
              <a:rPr lang="fi-FI" sz="1600" dirty="0" smtClean="0"/>
              <a:t> liityttäessä todettiin, että tarvitaan uudenlaista työvoimakustannusten joustoa, kun valuuttakurssin muutos ei mahdollista kilpailukykyongelmien korjaamista</a:t>
            </a:r>
          </a:p>
          <a:p>
            <a:pPr lvl="1"/>
            <a:r>
              <a:rPr lang="fi-FI" sz="1600" dirty="0" smtClean="0"/>
              <a:t>Ei ole toteutunut riittävästi matalan inflaation oloissa, vaikka liukumat ovat reagoineet; palkkamalttiin vasta 2013; sovitut ”EMU-puskurit” pieniä, eikä edes täysin käytetty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895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763" y="620688"/>
            <a:ext cx="8758237" cy="5472112"/>
          </a:xfrm>
        </p:spPr>
        <p:txBody>
          <a:bodyPr/>
          <a:lstStyle/>
          <a:p>
            <a:r>
              <a:rPr lang="fi-FI" sz="2000" b="1" dirty="0"/>
              <a:t>Ongelma #2: riittämätön mikrojoustavuus tehtävätason kilpailun oloissa</a:t>
            </a:r>
          </a:p>
          <a:p>
            <a:pPr lvl="1"/>
            <a:r>
              <a:rPr lang="fi-FI" sz="1600" dirty="0"/>
              <a:t>Kilpailu haastaa </a:t>
            </a:r>
            <a:r>
              <a:rPr lang="fi-FI" sz="1600" dirty="0" smtClean="0"/>
              <a:t>entistä </a:t>
            </a:r>
            <a:r>
              <a:rPr lang="fi-FI" sz="1600" dirty="0"/>
              <a:t>enemmän </a:t>
            </a:r>
            <a:r>
              <a:rPr lang="fi-FI" sz="1600" dirty="0" smtClean="0"/>
              <a:t>yksittäisten yritysten, niiden </a:t>
            </a:r>
            <a:r>
              <a:rPr lang="fi-FI" sz="1600" dirty="0"/>
              <a:t>yksittäisten toimintojen ja jopa yksitäisten tehtävien kannattavuuden</a:t>
            </a:r>
          </a:p>
          <a:p>
            <a:pPr lvl="1"/>
            <a:r>
              <a:rPr lang="fi-FI" sz="1600" dirty="0"/>
              <a:t>Menestyminen edellyttää kykyä sopeuttaa työehtoja ja muuttaa työvoiman kompositiota joustavasti yritystasolla / toimipaikkatasolla</a:t>
            </a:r>
          </a:p>
          <a:p>
            <a:pPr lvl="1"/>
            <a:r>
              <a:rPr lang="fi-FI" sz="1600" dirty="0" smtClean="0"/>
              <a:t>Kokeilutoiminta tarvitsee riskinottoa ja yksilötason kannustinpalkkausta</a:t>
            </a:r>
          </a:p>
          <a:p>
            <a:pPr lvl="1"/>
            <a:r>
              <a:rPr lang="fi-FI" sz="1600" dirty="0" smtClean="0"/>
              <a:t>Suomen palkanmuodostus ja irtisanomissuoja eivät tue joustavuutta tarpeeksi</a:t>
            </a:r>
          </a:p>
          <a:p>
            <a:r>
              <a:rPr lang="fi-FI" sz="2000" b="1" dirty="0" smtClean="0"/>
              <a:t>Paikallisen </a:t>
            </a:r>
            <a:r>
              <a:rPr lang="fi-FI" sz="2000" b="1" dirty="0"/>
              <a:t>sopimisen alan laajeneminen a ja o</a:t>
            </a:r>
          </a:p>
          <a:p>
            <a:pPr lvl="1"/>
            <a:r>
              <a:rPr lang="fi-FI" sz="1600" dirty="0" smtClean="0"/>
              <a:t>Sallii palkkojen jouston yritysten ja työntekijäryhmien osalta irtisanomisten sijasta</a:t>
            </a:r>
          </a:p>
          <a:p>
            <a:pPr lvl="1"/>
            <a:r>
              <a:rPr lang="fi-FI" sz="1600" dirty="0" smtClean="0"/>
              <a:t>Helpottaa kannustinpalkkausta; auttaa pätevää johtoa tuottavuuden nostossa</a:t>
            </a:r>
          </a:p>
          <a:p>
            <a:pPr lvl="1"/>
            <a:r>
              <a:rPr lang="fi-FI" sz="1600" dirty="0" smtClean="0"/>
              <a:t>Tukee automaattisesti myös makrojoustavuutta, kun epäsymmetrisiä shokkeja</a:t>
            </a:r>
          </a:p>
          <a:p>
            <a:r>
              <a:rPr lang="fi-FI" sz="2000" b="1" dirty="0" smtClean="0"/>
              <a:t>Rekrytointikynnyksen madaltaminen tärkeää</a:t>
            </a:r>
          </a:p>
          <a:p>
            <a:pPr lvl="1"/>
            <a:r>
              <a:rPr lang="fi-FI" sz="1600" dirty="0" smtClean="0"/>
              <a:t>Em. mikrojoustavuus vähentää uuden henkilöstön palkkauksen riskejä</a:t>
            </a:r>
          </a:p>
          <a:p>
            <a:pPr lvl="1"/>
            <a:r>
              <a:rPr lang="fi-FI" sz="1600" dirty="0" smtClean="0"/>
              <a:t>Myös yksilökohtaisen irtisanomissuojan lievennys, takaisinottovelvoitteen poisto, pidempi koeaika pienentävät rekrytointikynnystä </a:t>
            </a:r>
          </a:p>
          <a:p>
            <a:r>
              <a:rPr lang="fi-FI" sz="2000" b="1" dirty="0" smtClean="0"/>
              <a:t>EMU-yhteensopivuus: myös kollektiiviset keinot hyödyllisiä, ainakin periaatteessa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99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908721"/>
            <a:ext cx="8496300" cy="5041230"/>
          </a:xfrm>
        </p:spPr>
        <p:txBody>
          <a:bodyPr/>
          <a:lstStyle/>
          <a:p>
            <a:r>
              <a:rPr lang="fi-FI" sz="2000" b="1" dirty="0"/>
              <a:t>Työttömyysturvan rakennetta </a:t>
            </a:r>
            <a:r>
              <a:rPr lang="fi-FI" sz="2000" b="1" dirty="0" smtClean="0"/>
              <a:t>muokattava</a:t>
            </a:r>
          </a:p>
          <a:p>
            <a:pPr lvl="1"/>
            <a:r>
              <a:rPr lang="fi-FI" sz="1600" dirty="0" smtClean="0"/>
              <a:t>Korkean työllisyysasteen saavuttaminen edellyttää rakennetyöttömyyden laskua</a:t>
            </a:r>
          </a:p>
          <a:p>
            <a:pPr lvl="1"/>
            <a:r>
              <a:rPr lang="fi-FI" sz="1600" dirty="0" smtClean="0"/>
              <a:t>Ansiosidonnaisen keston lyhentäminen Suomessa yksi luonteva keino</a:t>
            </a:r>
            <a:endParaRPr lang="fi-FI" sz="1600" dirty="0"/>
          </a:p>
          <a:p>
            <a:endParaRPr lang="fi-FI" sz="2000" dirty="0" smtClean="0"/>
          </a:p>
          <a:p>
            <a:r>
              <a:rPr lang="fi-FI" sz="2000" b="1" dirty="0" smtClean="0"/>
              <a:t>Koulutuksen </a:t>
            </a:r>
            <a:r>
              <a:rPr lang="fi-FI" sz="2000" b="1" dirty="0"/>
              <a:t>jatkuvaa kehittämistä ei saa lyödä </a:t>
            </a:r>
            <a:r>
              <a:rPr lang="fi-FI" sz="2000" b="1" dirty="0" smtClean="0"/>
              <a:t>laimin</a:t>
            </a:r>
          </a:p>
          <a:p>
            <a:pPr lvl="1"/>
            <a:r>
              <a:rPr lang="fi-FI" sz="1600" dirty="0" smtClean="0"/>
              <a:t>Osaaminen Suomen avainvahvuus</a:t>
            </a:r>
          </a:p>
          <a:p>
            <a:pPr lvl="1"/>
            <a:r>
              <a:rPr lang="fi-FI" sz="1600" dirty="0" smtClean="0"/>
              <a:t>Keskeinen keino hillitä työmarkkinoiden polarisaatiota</a:t>
            </a:r>
          </a:p>
          <a:p>
            <a:pPr lvl="1"/>
            <a:r>
              <a:rPr lang="fi-FI" sz="1600" dirty="0" smtClean="0"/>
              <a:t>Mitä varhemmasta vaiheesta kyse, sitä suurempi julkinen vastuu</a:t>
            </a:r>
          </a:p>
          <a:p>
            <a:endParaRPr lang="fi-FI" sz="2000" dirty="0" smtClean="0"/>
          </a:p>
          <a:p>
            <a:r>
              <a:rPr lang="fi-FI" sz="2000" b="1" dirty="0" smtClean="0"/>
              <a:t>Pohjoismainen lähestymistapa teknologiaan ja kilpailuun yhä pätevä</a:t>
            </a:r>
          </a:p>
          <a:p>
            <a:pPr lvl="1"/>
            <a:r>
              <a:rPr lang="fi-FI" sz="1600" dirty="0" smtClean="0"/>
              <a:t>Hyväksytään rakennemuutoksen välttämättömyys</a:t>
            </a:r>
          </a:p>
          <a:p>
            <a:pPr lvl="1"/>
            <a:r>
              <a:rPr lang="fi-FI" sz="1600" dirty="0" smtClean="0"/>
              <a:t>Pyritään hyödyntämään sen tuomat mahdollisuudet</a:t>
            </a:r>
          </a:p>
          <a:p>
            <a:pPr lvl="1"/>
            <a:r>
              <a:rPr lang="fi-FI" sz="1600" dirty="0" smtClean="0"/>
              <a:t>Tuetaan ihmisiä koulutuksella ja turvaverkoilla</a:t>
            </a:r>
            <a:endParaRPr lang="fi-FI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3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152127"/>
          </a:xfrm>
        </p:spPr>
        <p:txBody>
          <a:bodyPr>
            <a:noAutofit/>
          </a:bodyPr>
          <a:lstStyle/>
          <a:p>
            <a:r>
              <a:rPr lang="fi-FI" sz="2800" dirty="0" smtClean="0"/>
              <a:t>Työllisten ja tehtyjen työtuntien määrä </a:t>
            </a:r>
            <a:br>
              <a:rPr lang="fi-FI" sz="2800" dirty="0" smtClean="0"/>
            </a:br>
            <a:r>
              <a:rPr lang="fi-FI" sz="2800" dirty="0" smtClean="0"/>
              <a:t>Suomen yrityksissä 1975-2014</a:t>
            </a:r>
            <a:endParaRPr lang="fi-FI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169467"/>
              </p:ext>
            </p:extLst>
          </p:nvPr>
        </p:nvGraphicFramePr>
        <p:xfrm>
          <a:off x="0" y="1196752"/>
          <a:ext cx="9036496" cy="476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522957" y="6704111"/>
            <a:ext cx="261908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Lähde: Kansantalouden tilinpito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11"/>
            <a:ext cx="830544" cy="8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26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152127"/>
          </a:xfrm>
        </p:spPr>
        <p:txBody>
          <a:bodyPr>
            <a:noAutofit/>
          </a:bodyPr>
          <a:lstStyle/>
          <a:p>
            <a:r>
              <a:rPr lang="fi-FI" sz="4000" dirty="0" smtClean="0">
                <a:solidFill>
                  <a:srgbClr val="FFFF00"/>
                </a:solidFill>
              </a:rPr>
              <a:t>Työpaikkavirrat</a:t>
            </a:r>
            <a:r>
              <a:rPr lang="fi-FI" sz="4000" dirty="0" smtClean="0"/>
              <a:t> ovat voimakkaat</a:t>
            </a:r>
            <a:br>
              <a:rPr lang="fi-FI" sz="4000" dirty="0" smtClean="0"/>
            </a:br>
            <a:r>
              <a:rPr lang="fi-FI" sz="2000" dirty="0" smtClean="0"/>
              <a:t>Jatkavat ja uudet työpaikat Suomen yrityksissä</a:t>
            </a:r>
            <a:endParaRPr lang="fi-FI" sz="2000" dirty="0"/>
          </a:p>
        </p:txBody>
      </p:sp>
      <p:sp>
        <p:nvSpPr>
          <p:cNvPr id="3" name="TextBox 2"/>
          <p:cNvSpPr txBox="1"/>
          <p:nvPr/>
        </p:nvSpPr>
        <p:spPr>
          <a:xfrm rot="21412384">
            <a:off x="6169923" y="2145133"/>
            <a:ext cx="207422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600" b="1" dirty="0" smtClean="0">
                <a:solidFill>
                  <a:schemeClr val="bg2"/>
                </a:solidFill>
                <a:sym typeface="Chalkduster"/>
              </a:rPr>
              <a:t>UUDET TYÖPAIKAT</a:t>
            </a:r>
            <a:r>
              <a:rPr kumimoji="0" lang="fi-FI" sz="1600" b="1" i="0" u="none" strike="noStrike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Chalkduster"/>
              </a:rPr>
              <a:t> </a:t>
            </a:r>
            <a:endParaRPr kumimoji="0" lang="fi-FI" sz="1600" b="1" i="0" u="none" strike="noStrike" cap="none" spc="0" normalizeH="0" dirty="0">
              <a:ln>
                <a:noFill/>
              </a:ln>
              <a:solidFill>
                <a:schemeClr val="bg2"/>
              </a:solidFill>
              <a:effectLst/>
              <a:uFillTx/>
              <a:sym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 rot="21350775">
            <a:off x="6111445" y="2555654"/>
            <a:ext cx="219117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1600" b="1" dirty="0" smtClean="0">
                <a:solidFill>
                  <a:schemeClr val="bg2"/>
                </a:solidFill>
                <a:sym typeface="Chalkduster"/>
              </a:rPr>
              <a:t>VANHAT TYÖPAIKAT</a:t>
            </a:r>
            <a:r>
              <a:rPr kumimoji="0" lang="fi-FI" sz="1600" b="1" i="0" u="none" strike="noStrike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Chalkduster"/>
              </a:rPr>
              <a:t> </a:t>
            </a:r>
            <a:endParaRPr kumimoji="0" lang="fi-FI" sz="1600" b="1" i="0" u="none" strike="noStrike" cap="none" spc="0" normalizeH="0" dirty="0">
              <a:ln>
                <a:noFill/>
              </a:ln>
              <a:solidFill>
                <a:schemeClr val="bg2"/>
              </a:solidFill>
              <a:effectLst/>
              <a:uFillTx/>
              <a:sym typeface="Chalkduster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28061"/>
              </p:ext>
            </p:extLst>
          </p:nvPr>
        </p:nvGraphicFramePr>
        <p:xfrm>
          <a:off x="0" y="1196752"/>
          <a:ext cx="9108504" cy="475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9429" y="4170654"/>
            <a:ext cx="441306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4200" dirty="0" smtClean="0">
                <a:solidFill>
                  <a:schemeClr val="bg2"/>
                </a:solidFill>
                <a:sym typeface="Chalkduster"/>
              </a:rPr>
              <a:t>Jatkavat työpaikat</a:t>
            </a:r>
            <a:endParaRPr kumimoji="0" lang="fi-FI" sz="4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  <p:sp>
        <p:nvSpPr>
          <p:cNvPr id="10" name="TextBox 9"/>
          <p:cNvSpPr txBox="1"/>
          <p:nvPr/>
        </p:nvSpPr>
        <p:spPr>
          <a:xfrm rot="20757461">
            <a:off x="2893741" y="2142225"/>
            <a:ext cx="260167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800" dirty="0" smtClean="0">
                <a:solidFill>
                  <a:schemeClr val="bg2"/>
                </a:solidFill>
                <a:sym typeface="Chalkduster"/>
              </a:rPr>
              <a:t>Uudet työpaikat</a:t>
            </a:r>
            <a:endParaRPr kumimoji="0" lang="fi-FI" sz="2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Chalkdust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0231" y="6396334"/>
            <a:ext cx="251534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Lähde: Omat laskelmat 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Tilastokeskuksen </a:t>
            </a:r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yritysrekisteriaineistoista ja kansantalouden tilinpidosta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11"/>
            <a:ext cx="830544" cy="8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1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46005418"/>
              </p:ext>
            </p:extLst>
          </p:nvPr>
        </p:nvGraphicFramePr>
        <p:xfrm>
          <a:off x="35496" y="980728"/>
          <a:ext cx="910850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44008" y="2012027"/>
            <a:ext cx="140282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Työpaikkojen</a:t>
            </a:r>
            <a:br>
              <a:rPr lang="fi-FI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syntymisaste</a:t>
            </a:r>
            <a:endParaRPr lang="fi-FI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4563623"/>
            <a:ext cx="52473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Poistuvien 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toimipaikkojen työpaikat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suhteessa työllisyyteen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16632"/>
            <a:ext cx="84969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Työpaikkavirrat </a:t>
            </a: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Suomessa ovat mittavia, 1989 </a:t>
            </a:r>
            <a:r>
              <a:rPr lang="fi-F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2012, %</a:t>
            </a:r>
            <a:endParaRPr lang="fi-FI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4920" y="6505598"/>
            <a:ext cx="261908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Lähde: Omat laskelmat 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Tilastokeskuksen yritysrekisteriaineistoista.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3769559"/>
            <a:ext cx="5400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Uusien toimipaikkojen </a:t>
            </a:r>
            <a:r>
              <a:rPr lang="fi-FI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työpaikat suhteessa </a:t>
            </a:r>
            <a:r>
              <a:rPr lang="fi-FI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työllisyyteen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724" y="1387104"/>
            <a:ext cx="172000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Työpaikkojen</a:t>
            </a:r>
            <a:br>
              <a:rPr lang="fi-FI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tuhoutumisaste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450" y="980728"/>
            <a:ext cx="65046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Yrityssektori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11"/>
            <a:ext cx="830544" cy="8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16632"/>
            <a:ext cx="8208912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Työpaikkarakenteiden</a:t>
            </a:r>
            <a:r>
              <a:rPr lang="fi-F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uudistuminen ns. ”ylimääräisellä työpaikkavaihtuvuudella” mitattuna on </a:t>
            </a:r>
            <a:r>
              <a:rPr lang="fi-F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hidastunut</a:t>
            </a: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fi-FI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1989/1994 </a:t>
            </a:r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– 2012/2014</a:t>
            </a:r>
            <a:r>
              <a:rPr lang="fi-F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%</a:t>
            </a:r>
            <a:endParaRPr lang="fi-FI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1881" y="6597352"/>
            <a:ext cx="560699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Lähde: 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Bureau of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Labor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 (USA) ja </a:t>
            </a:r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omat laskelmat 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Tilastokeskuksen yritysrekisteriaineistosta (Suomi).</a:t>
            </a:r>
          </a:p>
        </p:txBody>
      </p:sp>
      <p:graphicFrame>
        <p:nvGraphicFramePr>
          <p:cNvPr id="14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14848"/>
              </p:ext>
            </p:extLst>
          </p:nvPr>
        </p:nvGraphicFramePr>
        <p:xfrm>
          <a:off x="330675" y="1787198"/>
          <a:ext cx="4143354" cy="407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188029"/>
              </p:ext>
            </p:extLst>
          </p:nvPr>
        </p:nvGraphicFramePr>
        <p:xfrm>
          <a:off x="4776434" y="1767124"/>
          <a:ext cx="4147850" cy="407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216959" y="1716777"/>
            <a:ext cx="29986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Tehdasteollisuus</a:t>
            </a:r>
            <a:endParaRPr lang="fi-FI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>
            <a:off x="4854388" y="1716777"/>
            <a:ext cx="29986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Yksityiset palvelut</a:t>
            </a:r>
            <a:endParaRPr lang="fi-FI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4517" y="3133849"/>
            <a:ext cx="4309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endParaRPr lang="fi-FI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267" y="3717032"/>
            <a:ext cx="124284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Suomi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(yritysrekisteri</a:t>
            </a:r>
            <a:r>
              <a:rPr lang="fi-FI" sz="13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76763" y="2448661"/>
            <a:ext cx="4309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endParaRPr lang="fi-FI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974" y="2969499"/>
            <a:ext cx="157235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Suomi</a:t>
            </a:r>
            <a:br>
              <a:rPr lang="fi-FI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(yritysrekisteri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11"/>
            <a:ext cx="830544" cy="8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487" y="47501"/>
            <a:ext cx="7505671" cy="717203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tx1"/>
                </a:solidFill>
              </a:rPr>
              <a:t>Luovan tuhon mekanismi</a:t>
            </a:r>
            <a:endParaRPr lang="fi-FI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D524B-A0BF-49D5-AF18-B627CB1AADF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3275522" y="5727841"/>
            <a:ext cx="73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t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5450520" y="5730578"/>
            <a:ext cx="7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t+5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1226937" y="5733488"/>
            <a:ext cx="66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t-5</a:t>
            </a:r>
            <a:endParaRPr lang="fi-FI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01006" y="5721248"/>
            <a:ext cx="64790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01006" y="2277104"/>
            <a:ext cx="0" cy="3456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61046" y="3654102"/>
            <a:ext cx="4320000" cy="144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09018" y="4837794"/>
            <a:ext cx="504056" cy="479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3407875" y="4108477"/>
            <a:ext cx="504056" cy="479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/>
          <p:cNvSpPr/>
          <p:nvPr/>
        </p:nvSpPr>
        <p:spPr>
          <a:xfrm>
            <a:off x="5586064" y="2385958"/>
            <a:ext cx="504056" cy="479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/>
          <p:cNvSpPr/>
          <p:nvPr/>
        </p:nvSpPr>
        <p:spPr>
          <a:xfrm>
            <a:off x="5766084" y="3573247"/>
            <a:ext cx="144016" cy="1617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21046" y="2277104"/>
            <a:ext cx="3496110" cy="1131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8" idx="2"/>
          </p:cNvCxnSpPr>
          <p:nvPr/>
        </p:nvCxnSpPr>
        <p:spPr>
          <a:xfrm flipV="1">
            <a:off x="3669074" y="5041157"/>
            <a:ext cx="798049" cy="276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658495" y="3304855"/>
            <a:ext cx="144016" cy="1617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/>
          <p:cNvSpPr/>
          <p:nvPr/>
        </p:nvSpPr>
        <p:spPr>
          <a:xfrm>
            <a:off x="3597066" y="5251001"/>
            <a:ext cx="144016" cy="1617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/>
          <p:cNvSpPr/>
          <p:nvPr/>
        </p:nvSpPr>
        <p:spPr>
          <a:xfrm>
            <a:off x="4467123" y="4960302"/>
            <a:ext cx="144016" cy="1617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61046" y="5649240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598" y="5680553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59534" y="5663377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5" idx="7"/>
          </p:cNvCxnSpPr>
          <p:nvPr/>
        </p:nvCxnSpPr>
        <p:spPr>
          <a:xfrm flipV="1">
            <a:off x="3657597" y="4389891"/>
            <a:ext cx="1763068" cy="618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87895" y="4932392"/>
            <a:ext cx="144016" cy="1617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24"/>
          <p:cNvSpPr/>
          <p:nvPr/>
        </p:nvSpPr>
        <p:spPr>
          <a:xfrm>
            <a:off x="5297740" y="4366209"/>
            <a:ext cx="144016" cy="1617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/>
          <p:cNvSpPr txBox="1"/>
          <p:nvPr/>
        </p:nvSpPr>
        <p:spPr>
          <a:xfrm rot="18727003">
            <a:off x="3786040" y="3386770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i="1" dirty="0" smtClean="0"/>
              <a:t>Toimiala/kansantalous</a:t>
            </a:r>
            <a:endParaRPr lang="fi-FI" sz="16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0298" y="1839980"/>
            <a:ext cx="155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Tuottavuus</a:t>
            </a:r>
            <a:endParaRPr lang="fi-FI" dirty="0"/>
          </a:p>
        </p:txBody>
      </p:sp>
      <p:sp>
        <p:nvSpPr>
          <p:cNvPr id="30" name="Oval 29"/>
          <p:cNvSpPr/>
          <p:nvPr/>
        </p:nvSpPr>
        <p:spPr>
          <a:xfrm>
            <a:off x="3597066" y="5112392"/>
            <a:ext cx="144016" cy="1617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694682" y="4833247"/>
            <a:ext cx="1080000" cy="3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677066" y="4794301"/>
            <a:ext cx="144016" cy="1617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V="1">
            <a:off x="5910099" y="3248174"/>
            <a:ext cx="1307057" cy="4059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" name="Oval 37"/>
          <p:cNvSpPr/>
          <p:nvPr/>
        </p:nvSpPr>
        <p:spPr>
          <a:xfrm>
            <a:off x="6965128" y="2037411"/>
            <a:ext cx="504056" cy="4793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Right Brace 38"/>
          <p:cNvSpPr/>
          <p:nvPr/>
        </p:nvSpPr>
        <p:spPr bwMode="auto">
          <a:xfrm>
            <a:off x="7535999" y="2181136"/>
            <a:ext cx="288032" cy="1067039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7426978" y="2422267"/>
            <a:ext cx="162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Kumulatiivinen luova tuho</a:t>
            </a:r>
            <a:endParaRPr lang="fi-FI" sz="1600" dirty="0"/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5445936" y="4268798"/>
            <a:ext cx="30380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smtClean="0"/>
              <a:t>Yritysten tuottavuuden kasvun trendi</a:t>
            </a:r>
            <a:endParaRPr lang="en-US" sz="1500"/>
          </a:p>
        </p:txBody>
      </p:sp>
      <p:sp>
        <p:nvSpPr>
          <p:cNvPr id="42" name="Line 23"/>
          <p:cNvSpPr>
            <a:spLocks noChangeShapeType="1"/>
          </p:cNvSpPr>
          <p:nvPr/>
        </p:nvSpPr>
        <p:spPr bwMode="auto">
          <a:xfrm flipH="1" flipV="1">
            <a:off x="6745622" y="3451138"/>
            <a:ext cx="471534" cy="8176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3" name="TextBox 42"/>
          <p:cNvSpPr txBox="1"/>
          <p:nvPr/>
        </p:nvSpPr>
        <p:spPr>
          <a:xfrm rot="20559149">
            <a:off x="4085197" y="273616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 smtClean="0"/>
              <a:t>yritys</a:t>
            </a:r>
            <a:endParaRPr lang="fi-FI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7217156" y="5752561"/>
            <a:ext cx="775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mtClean="0"/>
              <a:t>t+10</a:t>
            </a:r>
            <a:endParaRPr lang="fi-FI" dirty="0"/>
          </a:p>
        </p:txBody>
      </p:sp>
      <p:sp>
        <p:nvSpPr>
          <p:cNvPr id="44" name="TextBox 43"/>
          <p:cNvSpPr txBox="1"/>
          <p:nvPr/>
        </p:nvSpPr>
        <p:spPr>
          <a:xfrm>
            <a:off x="408423" y="908720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Tuottavuuden kasvu </a:t>
            </a:r>
            <a:r>
              <a:rPr lang="fi-FI" b="1"/>
              <a:t>yritysten sisällä</a:t>
            </a:r>
            <a:r>
              <a:rPr lang="fi-FI"/>
              <a:t>, </a:t>
            </a:r>
            <a:r>
              <a:rPr lang="fi-FI" b="1"/>
              <a:t>uudet </a:t>
            </a:r>
            <a:r>
              <a:rPr lang="fi-FI" b="1" smtClean="0"/>
              <a:t>yritykset,</a:t>
            </a:r>
            <a:endParaRPr lang="fi-FI" b="1"/>
          </a:p>
          <a:p>
            <a:r>
              <a:rPr lang="fi-FI" b="1" smtClean="0"/>
              <a:t>poistuvat yritykset </a:t>
            </a:r>
            <a:r>
              <a:rPr lang="fi-FI" smtClean="0"/>
              <a:t>ja </a:t>
            </a:r>
            <a:r>
              <a:rPr lang="fi-FI" b="1" smtClean="0"/>
              <a:t>yritysten välinen rakennemuutos</a:t>
            </a:r>
            <a:endParaRPr lang="fi-FI" b="1"/>
          </a:p>
        </p:txBody>
      </p:sp>
      <p:sp>
        <p:nvSpPr>
          <p:cNvPr id="35" name="Freeform 34"/>
          <p:cNvSpPr/>
          <p:nvPr/>
        </p:nvSpPr>
        <p:spPr bwMode="auto">
          <a:xfrm>
            <a:off x="1543792" y="2291938"/>
            <a:ext cx="5676405" cy="2778826"/>
          </a:xfrm>
          <a:custGeom>
            <a:avLst/>
            <a:gdLst>
              <a:gd name="connsiteX0" fmla="*/ 0 w 5676405"/>
              <a:gd name="connsiteY0" fmla="*/ 2778826 h 2778826"/>
              <a:gd name="connsiteX1" fmla="*/ 1615044 w 5676405"/>
              <a:gd name="connsiteY1" fmla="*/ 2280062 h 2778826"/>
              <a:gd name="connsiteX2" fmla="*/ 2113808 w 5676405"/>
              <a:gd name="connsiteY2" fmla="*/ 2410691 h 2778826"/>
              <a:gd name="connsiteX3" fmla="*/ 2885704 w 5676405"/>
              <a:gd name="connsiteY3" fmla="*/ 2185059 h 2778826"/>
              <a:gd name="connsiteX4" fmla="*/ 3408218 w 5676405"/>
              <a:gd name="connsiteY4" fmla="*/ 1448789 h 2778826"/>
              <a:gd name="connsiteX5" fmla="*/ 4298868 w 5676405"/>
              <a:gd name="connsiteY5" fmla="*/ 676893 h 2778826"/>
              <a:gd name="connsiteX6" fmla="*/ 5284520 w 5676405"/>
              <a:gd name="connsiteY6" fmla="*/ 154379 h 2778826"/>
              <a:gd name="connsiteX7" fmla="*/ 5676405 w 5676405"/>
              <a:gd name="connsiteY7" fmla="*/ 0 h 277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405" h="2778826">
                <a:moveTo>
                  <a:pt x="0" y="2778826"/>
                </a:moveTo>
                <a:cubicBezTo>
                  <a:pt x="631371" y="2560122"/>
                  <a:pt x="1262743" y="2341418"/>
                  <a:pt x="1615044" y="2280062"/>
                </a:cubicBezTo>
                <a:cubicBezTo>
                  <a:pt x="1967345" y="2218706"/>
                  <a:pt x="1902031" y="2426525"/>
                  <a:pt x="2113808" y="2410691"/>
                </a:cubicBezTo>
                <a:cubicBezTo>
                  <a:pt x="2325585" y="2394857"/>
                  <a:pt x="2669969" y="2345376"/>
                  <a:pt x="2885704" y="2185059"/>
                </a:cubicBezTo>
                <a:cubicBezTo>
                  <a:pt x="3101439" y="2024742"/>
                  <a:pt x="3172691" y="1700150"/>
                  <a:pt x="3408218" y="1448789"/>
                </a:cubicBezTo>
                <a:cubicBezTo>
                  <a:pt x="3643745" y="1197428"/>
                  <a:pt x="3986151" y="892628"/>
                  <a:pt x="4298868" y="676893"/>
                </a:cubicBezTo>
                <a:cubicBezTo>
                  <a:pt x="4611585" y="461158"/>
                  <a:pt x="5054931" y="267194"/>
                  <a:pt x="5284520" y="154379"/>
                </a:cubicBezTo>
                <a:cubicBezTo>
                  <a:pt x="5514109" y="41564"/>
                  <a:pt x="5595257" y="20782"/>
                  <a:pt x="5676405" y="0"/>
                </a:cubicBezTo>
              </a:path>
            </a:pathLst>
          </a:custGeom>
          <a:noFill/>
          <a:ln w="635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97066" y="5486388"/>
            <a:ext cx="144016" cy="1617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11"/>
            <a:ext cx="830544" cy="8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/>
      <p:bldP spid="28" grpId="0"/>
      <p:bldP spid="30" grpId="0" animBg="1"/>
      <p:bldP spid="34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5" grpId="0"/>
      <p:bldP spid="35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152127"/>
          </a:xfrm>
        </p:spPr>
        <p:txBody>
          <a:bodyPr>
            <a:noAutofit/>
          </a:bodyPr>
          <a:lstStyle/>
          <a:p>
            <a:r>
              <a:rPr lang="fi-FI" sz="3600" dirty="0" smtClean="0">
                <a:solidFill>
                  <a:schemeClr val="tx1"/>
                </a:solidFill>
              </a:rPr>
              <a:t>Työpaikkojen uudistumisesta luovaa tuhoa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2000" dirty="0" smtClean="0"/>
              <a:t>Tehdasteollisuuden työn tuottavuuden kehity 1975-2014</a:t>
            </a:r>
            <a:endParaRPr lang="fi-FI" sz="2000" dirty="0"/>
          </a:p>
        </p:txBody>
      </p:sp>
      <p:sp>
        <p:nvSpPr>
          <p:cNvPr id="13" name="Rectangle 12"/>
          <p:cNvSpPr/>
          <p:nvPr/>
        </p:nvSpPr>
        <p:spPr>
          <a:xfrm>
            <a:off x="6605981" y="6309320"/>
            <a:ext cx="251534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Lähde: Omat laskelmat 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Tilastokeskuksen </a:t>
            </a:r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teollisuustilastoaineistosta ja kansantalouden tilinpidosta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152099"/>
              </p:ext>
            </p:extLst>
          </p:nvPr>
        </p:nvGraphicFramePr>
        <p:xfrm>
          <a:off x="10845" y="1196753"/>
          <a:ext cx="9110477" cy="483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20199283">
            <a:off x="2282266" y="3766709"/>
            <a:ext cx="516756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800" dirty="0" smtClean="0">
                <a:solidFill>
                  <a:schemeClr val="bg2"/>
                </a:solidFill>
                <a:sym typeface="Chalkduster"/>
              </a:rPr>
              <a:t>Tuottavuuskasvu toimipaikoissa</a:t>
            </a:r>
            <a:endParaRPr kumimoji="0" lang="fi-FI" sz="2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Chalkduster"/>
            </a:endParaRPr>
          </a:p>
        </p:txBody>
      </p:sp>
      <p:sp>
        <p:nvSpPr>
          <p:cNvPr id="15" name="TextBox 14"/>
          <p:cNvSpPr txBox="1"/>
          <p:nvPr/>
        </p:nvSpPr>
        <p:spPr>
          <a:xfrm rot="20063110">
            <a:off x="5033720" y="2657799"/>
            <a:ext cx="188352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800" dirty="0" smtClean="0">
                <a:solidFill>
                  <a:schemeClr val="bg2"/>
                </a:solidFill>
                <a:sym typeface="Chalkduster"/>
              </a:rPr>
              <a:t>Luova tuho</a:t>
            </a:r>
            <a:endParaRPr kumimoji="0" lang="fi-FI" sz="2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Chalkduster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43608" y="1988840"/>
            <a:ext cx="7920880" cy="3313391"/>
          </a:xfrm>
          <a:prstGeom prst="line">
            <a:avLst/>
          </a:prstGeom>
          <a:noFill/>
          <a:ln w="22225">
            <a:solidFill>
              <a:schemeClr val="bg2"/>
            </a:solidFill>
            <a:prstDash val="das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11"/>
            <a:ext cx="830544" cy="8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2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60" y="44624"/>
            <a:ext cx="9146960" cy="1152127"/>
          </a:xfrm>
        </p:spPr>
        <p:txBody>
          <a:bodyPr>
            <a:noAutofit/>
          </a:bodyPr>
          <a:lstStyle/>
          <a:p>
            <a:r>
              <a:rPr lang="fi-FI" sz="2800" dirty="0" smtClean="0"/>
              <a:t>Työntekijävirrat ovat työpaikkavirtojakin voimakkaammat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2000" dirty="0" smtClean="0"/>
              <a:t>Työpaikkojen uudet ja jatkavat työntekijät yritysten toimipaikoilla</a:t>
            </a:r>
            <a:endParaRPr lang="fi-FI" sz="2000" dirty="0"/>
          </a:p>
        </p:txBody>
      </p:sp>
      <p:sp>
        <p:nvSpPr>
          <p:cNvPr id="13" name="Rectangle 12"/>
          <p:cNvSpPr/>
          <p:nvPr/>
        </p:nvSpPr>
        <p:spPr>
          <a:xfrm>
            <a:off x="6876256" y="6396334"/>
            <a:ext cx="229931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Lähde: Omat laskelmat 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Tilastokeskuksen </a:t>
            </a:r>
            <a:r>
              <a:rPr lang="fi-FI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työntekijä-työnantaja-aineistoista ja kansantalouden tilinpidosta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734990"/>
              </p:ext>
            </p:extLst>
          </p:nvPr>
        </p:nvGraphicFramePr>
        <p:xfrm>
          <a:off x="12210" y="1412776"/>
          <a:ext cx="9116659" cy="4682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21114352">
            <a:off x="2153589" y="3205155"/>
            <a:ext cx="402674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3600" dirty="0" smtClean="0">
                <a:solidFill>
                  <a:schemeClr val="bg2"/>
                </a:solidFill>
                <a:sym typeface="Chalkduster"/>
              </a:rPr>
              <a:t>Jatkavat työntekijät</a:t>
            </a:r>
            <a:endParaRPr kumimoji="0" lang="fi-FI" sz="36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Chalkduster"/>
            </a:endParaRPr>
          </a:p>
        </p:txBody>
      </p:sp>
      <p:sp>
        <p:nvSpPr>
          <p:cNvPr id="12" name="TextBox 11"/>
          <p:cNvSpPr txBox="1"/>
          <p:nvPr/>
        </p:nvSpPr>
        <p:spPr>
          <a:xfrm rot="20757461">
            <a:off x="2776356" y="2246275"/>
            <a:ext cx="27812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800" dirty="0" smtClean="0">
                <a:solidFill>
                  <a:schemeClr val="bg2"/>
                </a:solidFill>
                <a:sym typeface="Chalkduster"/>
              </a:rPr>
              <a:t>Uudet työntekijät</a:t>
            </a:r>
            <a:endParaRPr kumimoji="0" lang="fi-FI" sz="2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Chalkdus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11"/>
            <a:ext cx="830544" cy="8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4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ukautettu suunnittelumalli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</a:objectDefaults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tla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</a:objectDefaults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</a:objectDefaults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1_Mukautettu suunnittelumalli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Mukautettu suunnittelumalli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lvelukirja">
    <a:dk1>
      <a:sysClr val="windowText" lastClr="000000"/>
    </a:dk1>
    <a:lt1>
      <a:srgbClr val="FFFFFF"/>
    </a:lt1>
    <a:dk2>
      <a:srgbClr val="69549A"/>
    </a:dk2>
    <a:lt2>
      <a:srgbClr val="FFFFFF"/>
    </a:lt2>
    <a:accent1>
      <a:srgbClr val="99CC00"/>
    </a:accent1>
    <a:accent2>
      <a:srgbClr val="7ED1E6"/>
    </a:accent2>
    <a:accent3>
      <a:srgbClr val="7B7B7B"/>
    </a:accent3>
    <a:accent4>
      <a:srgbClr val="C4996C"/>
    </a:accent4>
    <a:accent5>
      <a:srgbClr val="E2C97A"/>
    </a:accent5>
    <a:accent6>
      <a:srgbClr val="688766"/>
    </a:accent6>
    <a:hlink>
      <a:srgbClr val="0000FF"/>
    </a:hlink>
    <a:folHlink>
      <a:srgbClr val="800080"/>
    </a:folHlink>
  </a:clrScheme>
  <a:fontScheme name="Innoeval">
    <a:majorFont>
      <a:latin typeface="Myriad Pro"/>
      <a:ea typeface=""/>
      <a:cs typeface=""/>
    </a:majorFont>
    <a:minorFont>
      <a:latin typeface="Myriad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lvelukirja">
    <a:dk1>
      <a:sysClr val="windowText" lastClr="000000"/>
    </a:dk1>
    <a:lt1>
      <a:srgbClr val="FFFFFF"/>
    </a:lt1>
    <a:dk2>
      <a:srgbClr val="69549A"/>
    </a:dk2>
    <a:lt2>
      <a:srgbClr val="FFFFFF"/>
    </a:lt2>
    <a:accent1>
      <a:srgbClr val="99CC00"/>
    </a:accent1>
    <a:accent2>
      <a:srgbClr val="7ED1E6"/>
    </a:accent2>
    <a:accent3>
      <a:srgbClr val="7B7B7B"/>
    </a:accent3>
    <a:accent4>
      <a:srgbClr val="C4996C"/>
    </a:accent4>
    <a:accent5>
      <a:srgbClr val="E2C97A"/>
    </a:accent5>
    <a:accent6>
      <a:srgbClr val="688766"/>
    </a:accent6>
    <a:hlink>
      <a:srgbClr val="0000FF"/>
    </a:hlink>
    <a:folHlink>
      <a:srgbClr val="800080"/>
    </a:folHlink>
  </a:clrScheme>
  <a:fontScheme name="Innoeval">
    <a:majorFont>
      <a:latin typeface="Myriad Pro"/>
      <a:ea typeface=""/>
      <a:cs typeface=""/>
    </a:majorFont>
    <a:minorFont>
      <a:latin typeface="Myriad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Sorsa_5_5_2011</Template>
  <TotalTime>9228</TotalTime>
  <Words>872</Words>
  <Application>Microsoft Office PowerPoint</Application>
  <PresentationFormat>On-screen Show (4:3)</PresentationFormat>
  <Paragraphs>210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Mukautettu suunnittelumalli</vt:lpstr>
      <vt:lpstr>ETLA</vt:lpstr>
      <vt:lpstr>1_Etla</vt:lpstr>
      <vt:lpstr>2_ETLA</vt:lpstr>
      <vt:lpstr>3_ETLA</vt:lpstr>
      <vt:lpstr>Chalkboard</vt:lpstr>
      <vt:lpstr>1_Mukautettu suunnittelumalli</vt:lpstr>
      <vt:lpstr>2_Mukautettu suunnittelumalli</vt:lpstr>
      <vt:lpstr>Office Theme</vt:lpstr>
      <vt:lpstr>4_ETLA</vt:lpstr>
      <vt:lpstr>PowerPoint Presentation</vt:lpstr>
      <vt:lpstr>PowerPoint Presentation</vt:lpstr>
      <vt:lpstr>Työllisten ja tehtyjen työtuntien määrä  Suomen yrityksissä 1975-2014</vt:lpstr>
      <vt:lpstr>Työpaikkavirrat ovat voimakkaat Jatkavat ja uudet työpaikat Suomen yrityksissä</vt:lpstr>
      <vt:lpstr>PowerPoint Presentation</vt:lpstr>
      <vt:lpstr>PowerPoint Presentation</vt:lpstr>
      <vt:lpstr>Luovan tuhon mekanismi</vt:lpstr>
      <vt:lpstr>Työpaikkojen uudistumisesta luovaa tuhoa Tehdasteollisuuden työn tuottavuuden kehity 1975-2014</vt:lpstr>
      <vt:lpstr>Työntekijävirrat ovat työpaikkavirtojakin voimakkaammat Työpaikkojen uudet ja jatkavat työntekijät yritysten toimipaikoilla</vt:lpstr>
      <vt:lpstr>PowerPoint Presentation</vt:lpstr>
      <vt:lpstr>PowerPoint Presentation</vt:lpstr>
      <vt:lpstr>PowerPoint Presentation</vt:lpstr>
      <vt:lpstr>Keskipalkkaisten ammattien osuus on pienentynyt, 1995 – 2009</vt:lpstr>
      <vt:lpstr>Ammattirakenteiden muutoksen vaikutus työn tehtäväsisältöön, 1995 – 2009</vt:lpstr>
      <vt:lpstr>Palkanmuodostus</vt:lpstr>
      <vt:lpstr>Palkkaliukumat ovat pienempiä työttömyyden ollessa korkealla tasolla, %-yksikköä</vt:lpstr>
      <vt:lpstr>Palkkojen joustavuus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ETLA/EVA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Palkkakehitys ja rakennemuutokset</dc:title>
  <dc:creator>Antti Kauhanen</dc:creator>
  <cp:lastModifiedBy>Kaija Hyvönen-Rajecki</cp:lastModifiedBy>
  <cp:revision>369</cp:revision>
  <cp:lastPrinted>2015-10-07T14:15:36Z</cp:lastPrinted>
  <dcterms:created xsi:type="dcterms:W3CDTF">2012-04-12T07:00:04Z</dcterms:created>
  <dcterms:modified xsi:type="dcterms:W3CDTF">2015-10-08T07:51:50Z</dcterms:modified>
</cp:coreProperties>
</file>