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78" r:id="rId5"/>
  </p:sldMasterIdLst>
  <p:notesMasterIdLst>
    <p:notesMasterId r:id="rId26"/>
  </p:notesMasterIdLst>
  <p:handoutMasterIdLst>
    <p:handoutMasterId r:id="rId27"/>
  </p:handoutMasterIdLst>
  <p:sldIdLst>
    <p:sldId id="263" r:id="rId6"/>
    <p:sldId id="265" r:id="rId7"/>
    <p:sldId id="299" r:id="rId8"/>
    <p:sldId id="284" r:id="rId9"/>
    <p:sldId id="304" r:id="rId10"/>
    <p:sldId id="289" r:id="rId11"/>
    <p:sldId id="285" r:id="rId12"/>
    <p:sldId id="286" r:id="rId13"/>
    <p:sldId id="288" r:id="rId14"/>
    <p:sldId id="292" r:id="rId15"/>
    <p:sldId id="298" r:id="rId16"/>
    <p:sldId id="301" r:id="rId17"/>
    <p:sldId id="302" r:id="rId18"/>
    <p:sldId id="300" r:id="rId19"/>
    <p:sldId id="293" r:id="rId20"/>
    <p:sldId id="294" r:id="rId21"/>
    <p:sldId id="306" r:id="rId22"/>
    <p:sldId id="291" r:id="rId23"/>
    <p:sldId id="283" r:id="rId24"/>
    <p:sldId id="303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33"/>
    <a:srgbClr val="605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80374" autoAdjust="0"/>
  </p:normalViewPr>
  <p:slideViewPr>
    <p:cSldViewPr snapToGrid="0">
      <p:cViewPr varScale="1">
        <p:scale>
          <a:sx n="110" d="100"/>
          <a:sy n="110" d="100"/>
        </p:scale>
        <p:origin x="96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7354240"/>
        <c:axId val="138130176"/>
        <c:axId val="136962048"/>
      </c:bar3DChart>
      <c:catAx>
        <c:axId val="137354240"/>
        <c:scaling>
          <c:orientation val="minMax"/>
        </c:scaling>
        <c:delete val="0"/>
        <c:axPos val="b"/>
        <c:majorTickMark val="none"/>
        <c:minorTickMark val="none"/>
        <c:tickLblPos val="nextTo"/>
        <c:crossAx val="138130176"/>
        <c:crosses val="autoZero"/>
        <c:auto val="1"/>
        <c:lblAlgn val="ctr"/>
        <c:lblOffset val="100"/>
        <c:noMultiLvlLbl val="0"/>
      </c:catAx>
      <c:valAx>
        <c:axId val="138130176"/>
        <c:scaling>
          <c:orientation val="minMax"/>
        </c:scaling>
        <c:delete val="0"/>
        <c:axPos val="l"/>
        <c:majorGridlines/>
        <c:title>
          <c:overlay val="0"/>
        </c:title>
        <c:numFmt formatCode="General" sourceLinked="1"/>
        <c:majorTickMark val="none"/>
        <c:minorTickMark val="none"/>
        <c:tickLblPos val="nextTo"/>
        <c:crossAx val="137354240"/>
        <c:crosses val="autoZero"/>
        <c:crossBetween val="between"/>
      </c:valAx>
      <c:serAx>
        <c:axId val="136962048"/>
        <c:scaling>
          <c:orientation val="minMax"/>
        </c:scaling>
        <c:delete val="0"/>
        <c:axPos val="b"/>
        <c:majorTickMark val="none"/>
        <c:minorTickMark val="none"/>
        <c:tickLblPos val="nextTo"/>
        <c:crossAx val="138130176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7255168"/>
        <c:axId val="137256960"/>
        <c:axId val="136965184"/>
      </c:bar3DChart>
      <c:catAx>
        <c:axId val="137255168"/>
        <c:scaling>
          <c:orientation val="minMax"/>
        </c:scaling>
        <c:delete val="0"/>
        <c:axPos val="b"/>
        <c:majorTickMark val="none"/>
        <c:minorTickMark val="none"/>
        <c:tickLblPos val="nextTo"/>
        <c:crossAx val="137256960"/>
        <c:crosses val="autoZero"/>
        <c:auto val="1"/>
        <c:lblAlgn val="ctr"/>
        <c:lblOffset val="100"/>
        <c:noMultiLvlLbl val="0"/>
      </c:catAx>
      <c:valAx>
        <c:axId val="137256960"/>
        <c:scaling>
          <c:orientation val="minMax"/>
        </c:scaling>
        <c:delete val="0"/>
        <c:axPos val="l"/>
        <c:majorGridlines/>
        <c:title>
          <c:overlay val="0"/>
        </c:title>
        <c:numFmt formatCode="General" sourceLinked="1"/>
        <c:majorTickMark val="none"/>
        <c:minorTickMark val="none"/>
        <c:tickLblPos val="nextTo"/>
        <c:crossAx val="137255168"/>
        <c:crosses val="autoZero"/>
        <c:crossBetween val="between"/>
      </c:valAx>
      <c:serAx>
        <c:axId val="136965184"/>
        <c:scaling>
          <c:orientation val="minMax"/>
        </c:scaling>
        <c:delete val="0"/>
        <c:axPos val="b"/>
        <c:majorTickMark val="none"/>
        <c:minorTickMark val="none"/>
        <c:tickLblPos val="nextTo"/>
        <c:crossAx val="137256960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28AC858-E3B7-4C69-AD1C-516707D8A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22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Klicka här för att ändra format på bakgrundstexten</a:t>
            </a:r>
          </a:p>
          <a:p>
            <a:pPr lvl="1"/>
            <a:r>
              <a:rPr lang="en-US" noProof="0"/>
              <a:t>Nivå två</a:t>
            </a:r>
          </a:p>
          <a:p>
            <a:pPr lvl="2"/>
            <a:r>
              <a:rPr lang="en-US" noProof="0"/>
              <a:t>Nivå tre</a:t>
            </a:r>
          </a:p>
          <a:p>
            <a:pPr lvl="3"/>
            <a:r>
              <a:rPr lang="en-US" noProof="0"/>
              <a:t>Nivå fyra</a:t>
            </a:r>
          </a:p>
          <a:p>
            <a:pPr lvl="4"/>
            <a:r>
              <a:rPr lang="en-US" noProof="0"/>
              <a:t>Nivå fem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28E5307-B2DD-418A-97CF-9DA318C98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62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50</a:t>
            </a:r>
            <a:r>
              <a:rPr lang="sv-SE" baseline="0" dirty="0"/>
              <a:t> % av männen och 31 % av kvinnorna hoppar av under utbildningen</a:t>
            </a:r>
          </a:p>
          <a:p>
            <a:r>
              <a:rPr lang="sv-SE" baseline="0" dirty="0"/>
              <a:t>20 % lämnar yrket de 3 första åren efter utbildningen </a:t>
            </a:r>
          </a:p>
          <a:p>
            <a:r>
              <a:rPr lang="sv-SE" baseline="0" dirty="0"/>
              <a:t>7 % av stocken byter yrke varje år (9000)</a:t>
            </a:r>
          </a:p>
          <a:p>
            <a:r>
              <a:rPr lang="sv-SE" baseline="0" dirty="0"/>
              <a:t>3 % i pension (4000)</a:t>
            </a:r>
            <a:endParaRPr lang="sv-SE" dirty="0"/>
          </a:p>
          <a:p>
            <a:r>
              <a:rPr lang="sv-SE" dirty="0"/>
              <a:t>Om du inte lyckas få ner mängden text i dina bilder så är denna layout anpassad för mer text.</a:t>
            </a:r>
          </a:p>
          <a:p>
            <a:r>
              <a:rPr lang="sv-SE" dirty="0"/>
              <a:t>Och helst 3 punkter per sida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8E5307-B2DD-418A-97CF-9DA318C98B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8E5307-B2DD-418A-97CF-9DA318C98B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8E5307-B2DD-418A-97CF-9DA318C98B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Layout för mycket text </a:t>
            </a:r>
          </a:p>
          <a:p>
            <a:r>
              <a:rPr lang="sv-SE" dirty="0"/>
              <a:t>Om du inte lyckas få ner mängden text i dina bilder så är denna layout anpassad för mer text.</a:t>
            </a:r>
          </a:p>
          <a:p>
            <a:r>
              <a:rPr lang="sv-SE" dirty="0"/>
              <a:t>Och helst 3 punkter per sida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8E5307-B2DD-418A-97CF-9DA318C98B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0"/>
          <a:stretch/>
        </p:blipFill>
        <p:spPr>
          <a:xfrm>
            <a:off x="0" y="542175"/>
            <a:ext cx="9144000" cy="5319782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203450" y="2371725"/>
            <a:ext cx="6400800" cy="6032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noProof="0" dirty="0" err="1"/>
              <a:t>Heading</a:t>
            </a:r>
            <a:r>
              <a:rPr lang="sv-SE" noProof="0" dirty="0"/>
              <a:t> </a:t>
            </a:r>
            <a:r>
              <a:rPr lang="sv-SE" noProof="0" dirty="0" err="1"/>
              <a:t>here</a:t>
            </a:r>
            <a:r>
              <a:rPr lang="sv-SE" noProof="0" dirty="0"/>
              <a:t> …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203450" y="3260725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r>
              <a:rPr lang="sv-SE" noProof="0" dirty="0" err="1"/>
              <a:t>Subtitle</a:t>
            </a:r>
            <a:r>
              <a:rPr lang="sv-SE" noProof="0" dirty="0"/>
              <a:t>, </a:t>
            </a:r>
            <a:r>
              <a:rPr lang="sv-SE" noProof="0" dirty="0" err="1"/>
              <a:t>your</a:t>
            </a:r>
            <a:r>
              <a:rPr lang="sv-SE" noProof="0" dirty="0"/>
              <a:t> </a:t>
            </a:r>
            <a:r>
              <a:rPr lang="sv-SE" noProof="0" dirty="0" err="1"/>
              <a:t>name</a:t>
            </a:r>
            <a:r>
              <a:rPr lang="sv-SE" noProof="0" dirty="0"/>
              <a:t>, date, and so on …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015" y="5633072"/>
            <a:ext cx="3554503" cy="105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71600" y="274638"/>
            <a:ext cx="7715200" cy="1143000"/>
          </a:xfrm>
        </p:spPr>
        <p:txBody>
          <a:bodyPr/>
          <a:lstStyle/>
          <a:p>
            <a:r>
              <a:rPr lang="sv-SE" dirty="0" err="1"/>
              <a:t>Heading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… </a:t>
            </a: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change</a:t>
            </a:r>
            <a:r>
              <a:rPr lang="sv-SE" dirty="0"/>
              <a:t> format</a:t>
            </a:r>
            <a:endParaRPr lang="sv-SE" noProof="0" dirty="0"/>
          </a:p>
        </p:txBody>
      </p:sp>
      <p:sp>
        <p:nvSpPr>
          <p:cNvPr id="3" name="Platshållare för diagram 2"/>
          <p:cNvSpPr>
            <a:spLocks noGrp="1"/>
          </p:cNvSpPr>
          <p:nvPr>
            <p:ph type="chart" idx="1" hasCustomPrompt="1"/>
          </p:nvPr>
        </p:nvSpPr>
        <p:spPr>
          <a:xfrm>
            <a:off x="971600" y="1600200"/>
            <a:ext cx="7715200" cy="442118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noProof="0" dirty="0" err="1"/>
              <a:t>Click</a:t>
            </a:r>
            <a:r>
              <a:rPr lang="sv-SE" noProof="0" dirty="0"/>
              <a:t> on the </a:t>
            </a:r>
            <a:r>
              <a:rPr lang="sv-SE" noProof="0" dirty="0" err="1"/>
              <a:t>icon</a:t>
            </a:r>
            <a:r>
              <a:rPr lang="sv-SE" noProof="0" dirty="0"/>
              <a:t> </a:t>
            </a:r>
            <a:r>
              <a:rPr lang="sv-SE" noProof="0" dirty="0" err="1"/>
              <a:t>to</a:t>
            </a:r>
            <a:r>
              <a:rPr lang="sv-SE" noProof="0" dirty="0"/>
              <a:t> </a:t>
            </a:r>
            <a:r>
              <a:rPr lang="sv-SE" noProof="0" dirty="0" err="1"/>
              <a:t>add</a:t>
            </a:r>
            <a:r>
              <a:rPr lang="sv-SE" noProof="0" dirty="0"/>
              <a:t> a </a:t>
            </a:r>
            <a:r>
              <a:rPr lang="sv-SE" noProof="0" dirty="0" err="1"/>
              <a:t>graph</a:t>
            </a:r>
            <a:endParaRPr lang="sv-SE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0"/>
          <a:stretch/>
        </p:blipFill>
        <p:spPr>
          <a:xfrm>
            <a:off x="0" y="542175"/>
            <a:ext cx="9144000" cy="5319782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3450" y="2371725"/>
            <a:ext cx="6400800" cy="6032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sv-SE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3450" y="3260725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subtitle style</a:t>
            </a:r>
            <a:endParaRPr lang="sv-SE" noProof="0"/>
          </a:p>
        </p:txBody>
      </p:sp>
      <p:pic>
        <p:nvPicPr>
          <p:cNvPr id="7" name="Picture 2" descr="X:\Pictures\Övrigt\logotyp\Logotyper design 2014\Logotyper för dokument\Svensk logotyp - färg word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015" y="5690507"/>
            <a:ext cx="3554503" cy="105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542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71600" y="274638"/>
            <a:ext cx="7632848" cy="1143000"/>
          </a:xfrm>
        </p:spPr>
        <p:txBody>
          <a:bodyPr/>
          <a:lstStyle/>
          <a:p>
            <a:r>
              <a:rPr lang="sv-SE" dirty="0"/>
              <a:t>Skriv här… klicka för att ändra format</a:t>
            </a:r>
            <a:endParaRPr lang="sv-SE" noProof="0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/>
          </p:nvPr>
        </p:nvSpPr>
        <p:spPr>
          <a:xfrm>
            <a:off x="971600" y="1557338"/>
            <a:ext cx="7632080" cy="439261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193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71600" y="274638"/>
            <a:ext cx="7715200" cy="1143000"/>
          </a:xfrm>
        </p:spPr>
        <p:txBody>
          <a:bodyPr/>
          <a:lstStyle/>
          <a:p>
            <a:r>
              <a:rPr lang="sv-SE" dirty="0"/>
              <a:t>Skriv här… klicka för att ändra format</a:t>
            </a:r>
            <a:endParaRPr lang="sv-SE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724184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691680" y="274638"/>
            <a:ext cx="6228184" cy="1143000"/>
          </a:xfrm>
        </p:spPr>
        <p:txBody>
          <a:bodyPr/>
          <a:lstStyle/>
          <a:p>
            <a:r>
              <a:rPr lang="sv-SE" dirty="0"/>
              <a:t>Skriv här… klicka för att ändra format</a:t>
            </a:r>
            <a:endParaRPr lang="sv-SE" noProof="0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/>
          </p:nvPr>
        </p:nvSpPr>
        <p:spPr>
          <a:xfrm>
            <a:off x="1691680" y="1557338"/>
            <a:ext cx="6228184" cy="43926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1400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691680" y="2276872"/>
            <a:ext cx="6192688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sv-SE" dirty="0"/>
              <a:t>Skriv här… klicka för att ändra format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880619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71599" y="1600200"/>
            <a:ext cx="3672409" cy="44211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v-SE" noProof="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860032" y="1600200"/>
            <a:ext cx="3826768" cy="44211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v-SE" noProof="0" dirty="0"/>
          </a:p>
        </p:txBody>
      </p:sp>
      <p:graphicFrame>
        <p:nvGraphicFramePr>
          <p:cNvPr id="13" name="Diagram 12"/>
          <p:cNvGraphicFramePr/>
          <p:nvPr userDrawn="1"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6921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0595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949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/>
              <a:t>Click to edit Master title style</a:t>
            </a:r>
            <a:endParaRPr lang="sv-SE" noProof="0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633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71600" y="274638"/>
            <a:ext cx="7632848" cy="1143000"/>
          </a:xfrm>
        </p:spPr>
        <p:txBody>
          <a:bodyPr/>
          <a:lstStyle/>
          <a:p>
            <a:r>
              <a:rPr lang="sv-SE" dirty="0" err="1"/>
              <a:t>Heading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… </a:t>
            </a: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change</a:t>
            </a:r>
            <a:r>
              <a:rPr lang="sv-SE" dirty="0"/>
              <a:t> format</a:t>
            </a:r>
            <a:endParaRPr lang="sv-SE" noProof="0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971600" y="1557338"/>
            <a:ext cx="7632080" cy="439261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noProof="0" dirty="0"/>
              <a:t>Text, text, text … </a:t>
            </a:r>
            <a:r>
              <a:rPr lang="sv-SE" noProof="0" dirty="0" err="1"/>
              <a:t>click</a:t>
            </a:r>
            <a:r>
              <a:rPr lang="sv-SE" noProof="0" dirty="0"/>
              <a:t> </a:t>
            </a:r>
            <a:r>
              <a:rPr lang="sv-SE" noProof="0" dirty="0" err="1"/>
              <a:t>to</a:t>
            </a:r>
            <a:r>
              <a:rPr lang="sv-SE" noProof="0" dirty="0"/>
              <a:t> </a:t>
            </a:r>
            <a:r>
              <a:rPr lang="sv-SE" noProof="0" dirty="0" err="1"/>
              <a:t>change</a:t>
            </a:r>
            <a:r>
              <a:rPr lang="sv-SE" noProof="0" dirty="0"/>
              <a:t> format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71600" y="274638"/>
            <a:ext cx="7715200" cy="1143000"/>
          </a:xfrm>
        </p:spPr>
        <p:txBody>
          <a:bodyPr/>
          <a:lstStyle/>
          <a:p>
            <a:r>
              <a:rPr lang="sv-SE" dirty="0"/>
              <a:t>Skriv här… klicka för att ändra format</a:t>
            </a:r>
            <a:endParaRPr lang="sv-SE" noProof="0" dirty="0"/>
          </a:p>
        </p:txBody>
      </p:sp>
      <p:sp>
        <p:nvSpPr>
          <p:cNvPr id="3" name="Platshållare för diagram 2"/>
          <p:cNvSpPr>
            <a:spLocks noGrp="1"/>
          </p:cNvSpPr>
          <p:nvPr>
            <p:ph type="chart" idx="1"/>
          </p:nvPr>
        </p:nvSpPr>
        <p:spPr>
          <a:xfrm>
            <a:off x="971600" y="1600200"/>
            <a:ext cx="7715200" cy="44211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179329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71600" y="274638"/>
            <a:ext cx="7715200" cy="1143000"/>
          </a:xfrm>
        </p:spPr>
        <p:txBody>
          <a:bodyPr/>
          <a:lstStyle/>
          <a:p>
            <a:r>
              <a:rPr lang="sv-SE" dirty="0" err="1"/>
              <a:t>Heading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… </a:t>
            </a: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change</a:t>
            </a:r>
            <a:r>
              <a:rPr lang="sv-SE" dirty="0"/>
              <a:t> format</a:t>
            </a:r>
            <a:endParaRPr lang="sv-SE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noProof="0" dirty="0"/>
              <a:t>Text, text, text … </a:t>
            </a:r>
            <a:r>
              <a:rPr lang="sv-SE" noProof="0" dirty="0" err="1"/>
              <a:t>click</a:t>
            </a:r>
            <a:r>
              <a:rPr lang="sv-SE" noProof="0" dirty="0"/>
              <a:t> </a:t>
            </a:r>
            <a:r>
              <a:rPr lang="sv-SE" noProof="0" dirty="0" err="1"/>
              <a:t>to</a:t>
            </a:r>
            <a:r>
              <a:rPr lang="sv-SE" noProof="0" dirty="0"/>
              <a:t> </a:t>
            </a:r>
            <a:r>
              <a:rPr lang="sv-SE" noProof="0" dirty="0" err="1"/>
              <a:t>change</a:t>
            </a:r>
            <a:r>
              <a:rPr lang="sv-SE" noProof="0" dirty="0"/>
              <a:t> format </a:t>
            </a:r>
          </a:p>
          <a:p>
            <a:pPr lvl="1"/>
            <a:r>
              <a:rPr lang="sv-SE" noProof="0" dirty="0" err="1"/>
              <a:t>Level</a:t>
            </a:r>
            <a:r>
              <a:rPr lang="sv-SE" noProof="0" dirty="0"/>
              <a:t> </a:t>
            </a:r>
            <a:r>
              <a:rPr lang="sv-SE" noProof="0" dirty="0" err="1"/>
              <a:t>two</a:t>
            </a:r>
            <a:endParaRPr lang="sv-SE" noProof="0" dirty="0"/>
          </a:p>
          <a:p>
            <a:pPr lvl="2"/>
            <a:r>
              <a:rPr lang="sv-SE" noProof="0" dirty="0" err="1"/>
              <a:t>Level</a:t>
            </a:r>
            <a:r>
              <a:rPr lang="sv-SE" noProof="0" dirty="0"/>
              <a:t> </a:t>
            </a:r>
            <a:r>
              <a:rPr lang="sv-SE" noProof="0" dirty="0" err="1"/>
              <a:t>three</a:t>
            </a:r>
            <a:endParaRPr lang="sv-SE" noProof="0" dirty="0"/>
          </a:p>
          <a:p>
            <a:pPr lvl="3"/>
            <a:r>
              <a:rPr lang="sv-SE" noProof="0" dirty="0" err="1"/>
              <a:t>Level</a:t>
            </a:r>
            <a:r>
              <a:rPr lang="sv-SE" noProof="0" dirty="0"/>
              <a:t> </a:t>
            </a:r>
            <a:r>
              <a:rPr lang="sv-SE" noProof="0" dirty="0" err="1"/>
              <a:t>four</a:t>
            </a:r>
            <a:endParaRPr lang="sv-SE" noProof="0" dirty="0"/>
          </a:p>
          <a:p>
            <a:pPr lvl="4"/>
            <a:r>
              <a:rPr lang="sv-SE" noProof="0" dirty="0" err="1"/>
              <a:t>Level</a:t>
            </a:r>
            <a:r>
              <a:rPr lang="sv-SE" noProof="0" dirty="0"/>
              <a:t> </a:t>
            </a:r>
            <a:r>
              <a:rPr lang="sv-SE" noProof="0" dirty="0" err="1"/>
              <a:t>five</a:t>
            </a:r>
            <a:endParaRPr lang="sv-SE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691680" y="274638"/>
            <a:ext cx="6228184" cy="1143000"/>
          </a:xfrm>
        </p:spPr>
        <p:txBody>
          <a:bodyPr/>
          <a:lstStyle/>
          <a:p>
            <a:r>
              <a:rPr lang="sv-SE" dirty="0" err="1"/>
              <a:t>Heading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… </a:t>
            </a: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change</a:t>
            </a:r>
            <a:r>
              <a:rPr lang="sv-SE" dirty="0"/>
              <a:t> format</a:t>
            </a:r>
            <a:endParaRPr lang="sv-SE" noProof="0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1691680" y="1557338"/>
            <a:ext cx="6228184" cy="43926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noProof="0" dirty="0"/>
              <a:t>Text, text, text … </a:t>
            </a:r>
            <a:r>
              <a:rPr lang="sv-SE" noProof="0" dirty="0" err="1"/>
              <a:t>click</a:t>
            </a:r>
            <a:r>
              <a:rPr lang="sv-SE" noProof="0" dirty="0"/>
              <a:t> </a:t>
            </a:r>
            <a:r>
              <a:rPr lang="sv-SE" noProof="0" dirty="0" err="1"/>
              <a:t>to</a:t>
            </a:r>
            <a:r>
              <a:rPr lang="sv-SE" noProof="0" dirty="0"/>
              <a:t> </a:t>
            </a:r>
            <a:r>
              <a:rPr lang="sv-SE" noProof="0" dirty="0" err="1"/>
              <a:t>change</a:t>
            </a:r>
            <a:r>
              <a:rPr lang="sv-SE" noProof="0" dirty="0"/>
              <a:t> format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691680" y="2276872"/>
            <a:ext cx="6192688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sv-SE" dirty="0"/>
              <a:t>Skriv här… klicka för att ändra format</a:t>
            </a:r>
            <a:endParaRPr lang="sv-SE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71599" y="1600200"/>
            <a:ext cx="3672409" cy="44211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860032" y="1600200"/>
            <a:ext cx="3826768" cy="44211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sv-SE" noProof="0" dirty="0"/>
          </a:p>
        </p:txBody>
      </p:sp>
      <p:graphicFrame>
        <p:nvGraphicFramePr>
          <p:cNvPr id="13" name="Diagram 12"/>
          <p:cNvGraphicFramePr/>
          <p:nvPr userDrawn="1">
            <p:extLst>
              <p:ext uri="{D42A27DB-BD31-4B8C-83A1-F6EECF244321}">
                <p14:modId xmlns:p14="http://schemas.microsoft.com/office/powerpoint/2010/main" val="406604745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71600" y="274638"/>
            <a:ext cx="7715200" cy="1143000"/>
          </a:xfrm>
        </p:spPr>
        <p:txBody>
          <a:bodyPr/>
          <a:lstStyle/>
          <a:p>
            <a:r>
              <a:rPr lang="sv-SE" dirty="0" err="1"/>
              <a:t>Heading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… </a:t>
            </a: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change</a:t>
            </a:r>
            <a:r>
              <a:rPr lang="sv-SE" dirty="0"/>
              <a:t> format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noProof="0" dirty="0"/>
              <a:t>Text … </a:t>
            </a:r>
            <a:r>
              <a:rPr lang="sv-SE" noProof="0" dirty="0" err="1"/>
              <a:t>click</a:t>
            </a:r>
            <a:r>
              <a:rPr lang="sv-SE" noProof="0" dirty="0"/>
              <a:t> </a:t>
            </a:r>
            <a:r>
              <a:rPr lang="sv-SE" noProof="0" dirty="0" err="1"/>
              <a:t>to</a:t>
            </a:r>
            <a:r>
              <a:rPr lang="sv-SE" noProof="0" dirty="0"/>
              <a:t> </a:t>
            </a:r>
            <a:r>
              <a:rPr lang="sv-SE" noProof="0" dirty="0" err="1"/>
              <a:t>change</a:t>
            </a:r>
            <a:r>
              <a:rPr lang="sv-SE" noProof="0" dirty="0"/>
              <a:t>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 err="1"/>
              <a:t>Click</a:t>
            </a:r>
            <a:r>
              <a:rPr lang="sv-SE" noProof="0" dirty="0"/>
              <a:t> on the </a:t>
            </a:r>
            <a:r>
              <a:rPr lang="sv-SE" noProof="0" dirty="0" err="1"/>
              <a:t>icon</a:t>
            </a:r>
            <a:r>
              <a:rPr lang="sv-SE" noProof="0" dirty="0"/>
              <a:t> </a:t>
            </a:r>
            <a:r>
              <a:rPr lang="sv-SE" noProof="0" dirty="0" err="1"/>
              <a:t>to</a:t>
            </a:r>
            <a:r>
              <a:rPr lang="sv-SE" noProof="0" dirty="0"/>
              <a:t> </a:t>
            </a:r>
            <a:r>
              <a:rPr lang="sv-SE" noProof="0" dirty="0" err="1"/>
              <a:t>insert</a:t>
            </a:r>
            <a:r>
              <a:rPr lang="sv-SE" noProof="0" dirty="0"/>
              <a:t> a </a:t>
            </a:r>
            <a:r>
              <a:rPr lang="sv-SE" noProof="0" dirty="0" err="1"/>
              <a:t>picture</a:t>
            </a:r>
            <a:endParaRPr lang="sv-SE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noProof="0" dirty="0"/>
              <a:t>Text … </a:t>
            </a:r>
            <a:r>
              <a:rPr lang="sv-SE" noProof="0" dirty="0" err="1"/>
              <a:t>click</a:t>
            </a:r>
            <a:r>
              <a:rPr lang="sv-SE" noProof="0" dirty="0"/>
              <a:t> </a:t>
            </a:r>
            <a:r>
              <a:rPr lang="sv-SE" noProof="0" dirty="0" err="1"/>
              <a:t>to</a:t>
            </a:r>
            <a:r>
              <a:rPr lang="sv-SE" noProof="0" dirty="0"/>
              <a:t> </a:t>
            </a:r>
            <a:r>
              <a:rPr lang="sv-SE" noProof="0" dirty="0" err="1"/>
              <a:t>change</a:t>
            </a:r>
            <a:r>
              <a:rPr lang="sv-SE" noProof="0" dirty="0"/>
              <a:t> format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274638"/>
            <a:ext cx="7715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err="1"/>
              <a:t>Heading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… </a:t>
            </a: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change</a:t>
            </a:r>
            <a:r>
              <a:rPr lang="sv-SE" dirty="0"/>
              <a:t>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600200"/>
            <a:ext cx="7715250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Text, text, text …. Klick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change</a:t>
            </a:r>
            <a:r>
              <a:rPr lang="sv-SE" dirty="0"/>
              <a:t> format </a:t>
            </a:r>
          </a:p>
          <a:p>
            <a:pPr lvl="1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two</a:t>
            </a:r>
            <a:endParaRPr lang="sv-SE" dirty="0"/>
          </a:p>
          <a:p>
            <a:pPr lvl="2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three</a:t>
            </a:r>
            <a:endParaRPr lang="sv-SE" dirty="0"/>
          </a:p>
          <a:p>
            <a:pPr lvl="3"/>
            <a:r>
              <a:rPr lang="sv-SE" noProof="0" dirty="0" err="1"/>
              <a:t>Level</a:t>
            </a:r>
            <a:r>
              <a:rPr lang="sv-SE" noProof="0" dirty="0"/>
              <a:t> </a:t>
            </a:r>
            <a:r>
              <a:rPr lang="sv-SE" noProof="0" dirty="0" err="1"/>
              <a:t>four</a:t>
            </a:r>
            <a:endParaRPr lang="sv-SE" noProof="0" dirty="0"/>
          </a:p>
          <a:p>
            <a:pPr lvl="4"/>
            <a:r>
              <a:rPr lang="sv-SE" noProof="0" dirty="0" err="1"/>
              <a:t>Level</a:t>
            </a:r>
            <a:r>
              <a:rPr lang="sv-SE" noProof="0" dirty="0"/>
              <a:t> </a:t>
            </a:r>
            <a:r>
              <a:rPr lang="sv-SE" noProof="0" dirty="0" err="1"/>
              <a:t>five</a:t>
            </a:r>
            <a:endParaRPr lang="sv-SE" noProof="0" dirty="0"/>
          </a:p>
          <a:p>
            <a:pPr lvl="2"/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1" y="0"/>
            <a:ext cx="487031" cy="6858000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1347107" y="1869621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543" y="6067771"/>
            <a:ext cx="2180378" cy="67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68" r:id="rId3"/>
    <p:sldLayoutId id="2147483676" r:id="rId4"/>
    <p:sldLayoutId id="2147483677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+mj-lt"/>
          <a:ea typeface="+mj-ea"/>
          <a:cs typeface="NettoO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0513A"/>
        </a:buClr>
        <a:buChar char="•"/>
        <a:defRPr sz="2600" b="0">
          <a:solidFill>
            <a:schemeClr val="tx1"/>
          </a:solidFill>
          <a:latin typeface="+mn-lt"/>
          <a:ea typeface="+mn-ea"/>
          <a:cs typeface="NettoOT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0">
          <a:solidFill>
            <a:schemeClr val="tx1"/>
          </a:solidFill>
          <a:latin typeface="+mn-lt"/>
          <a:cs typeface="NettoOT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0">
          <a:solidFill>
            <a:schemeClr val="tx1"/>
          </a:solidFill>
          <a:latin typeface="+mn-lt"/>
          <a:cs typeface="NettoOT-Italic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274638"/>
            <a:ext cx="7715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Skriv här… klicka för att ändra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600200"/>
            <a:ext cx="7715250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13314" name="Picture 2" descr="X:\Pictures\Övrigt\logotyp\Logotyper design 2014\Logotyper för dokument\Svensk logotyp - färg word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078158"/>
            <a:ext cx="2243286" cy="66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1" y="0"/>
            <a:ext cx="487031" cy="6858000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1347107" y="1869621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184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+mj-lt"/>
          <a:ea typeface="+mj-ea"/>
          <a:cs typeface="NettoO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0513A"/>
        </a:buClr>
        <a:buChar char="•"/>
        <a:defRPr sz="2600" b="0">
          <a:solidFill>
            <a:schemeClr val="tx1"/>
          </a:solidFill>
          <a:latin typeface="+mn-lt"/>
          <a:ea typeface="+mn-ea"/>
          <a:cs typeface="NettoOT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0">
          <a:solidFill>
            <a:schemeClr val="tx1"/>
          </a:solidFill>
          <a:latin typeface="+mn-lt"/>
          <a:cs typeface="NettoOT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0">
          <a:solidFill>
            <a:schemeClr val="tx1"/>
          </a:solidFill>
          <a:latin typeface="+mn-lt"/>
          <a:cs typeface="NettoOT-Italic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52847" y="1837509"/>
            <a:ext cx="8151404" cy="1697627"/>
          </a:xfrm>
        </p:spPr>
        <p:txBody>
          <a:bodyPr/>
          <a:lstStyle/>
          <a:p>
            <a:r>
              <a:rPr lang="en-US" dirty="0"/>
              <a:t>View of knowledge: Why has the Swedish school stopped delivering and what can be done about it?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57646" y="3849189"/>
            <a:ext cx="7846604" cy="1310640"/>
          </a:xfrm>
        </p:spPr>
        <p:txBody>
          <a:bodyPr/>
          <a:lstStyle/>
          <a:p>
            <a:r>
              <a:rPr lang="en-US" dirty="0"/>
              <a:t>Magnus Henrekson</a:t>
            </a:r>
          </a:p>
          <a:p>
            <a:r>
              <a:rPr lang="en-US" dirty="0"/>
              <a:t>Research Institute of Industrial Economics (IFN), Stockholm</a:t>
            </a:r>
          </a:p>
          <a:p>
            <a:r>
              <a:rPr lang="en-US" dirty="0"/>
              <a:t>August 16, 2018</a:t>
            </a:r>
          </a:p>
        </p:txBody>
      </p:sp>
    </p:spTree>
    <p:extLst>
      <p:ext uri="{BB962C8B-B14F-4D97-AF65-F5344CB8AC3E}">
        <p14:creationId xmlns:p14="http://schemas.microsoft.com/office/powerpoint/2010/main" val="2545416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5563" y="238837"/>
            <a:ext cx="8270543" cy="637062"/>
          </a:xfrm>
        </p:spPr>
        <p:txBody>
          <a:bodyPr/>
          <a:lstStyle/>
          <a:p>
            <a:r>
              <a:rPr lang="sv-SE" dirty="0"/>
              <a:t>The curriculum at odds </a:t>
            </a:r>
            <a:r>
              <a:rPr lang="sv-SE" dirty="0" err="1"/>
              <a:t>with</a:t>
            </a:r>
            <a:r>
              <a:rPr lang="sv-SE" dirty="0"/>
              <a:t> research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580030" y="895150"/>
            <a:ext cx="8516203" cy="5054802"/>
          </a:xfrm>
        </p:spPr>
        <p:txBody>
          <a:bodyPr/>
          <a:lstStyle/>
          <a:p>
            <a:r>
              <a:rPr lang="sv-SE" sz="2800" dirty="0"/>
              <a:t>Not </a:t>
            </a:r>
            <a:r>
              <a:rPr lang="sv-SE" sz="2800" dirty="0" err="1"/>
              <a:t>specified</a:t>
            </a:r>
            <a:r>
              <a:rPr lang="sv-SE" sz="2800" dirty="0"/>
              <a:t> </a:t>
            </a:r>
            <a:r>
              <a:rPr lang="sv-SE" sz="2800" dirty="0" err="1"/>
              <a:t>what</a:t>
            </a:r>
            <a:r>
              <a:rPr lang="sv-SE" sz="2800" dirty="0"/>
              <a:t> </a:t>
            </a:r>
            <a:r>
              <a:rPr lang="sv-SE" sz="2800" dirty="0" err="1"/>
              <a:t>should</a:t>
            </a:r>
            <a:r>
              <a:rPr lang="sv-SE" sz="2800" dirty="0"/>
              <a:t> be </a:t>
            </a:r>
            <a:r>
              <a:rPr lang="sv-SE" sz="2800" dirty="0" err="1"/>
              <a:t>learnt</a:t>
            </a:r>
            <a:r>
              <a:rPr lang="sv-SE" sz="2800" dirty="0"/>
              <a:t> in a </a:t>
            </a:r>
            <a:r>
              <a:rPr lang="sv-SE" sz="2800" dirty="0" err="1"/>
              <a:t>subject</a:t>
            </a:r>
            <a:endParaRPr lang="sv-SE" sz="2800" dirty="0"/>
          </a:p>
          <a:p>
            <a:r>
              <a:rPr lang="sv-SE" sz="2800" b="1" dirty="0"/>
              <a:t>All </a:t>
            </a:r>
            <a:r>
              <a:rPr lang="sv-SE" sz="2800" dirty="0" err="1"/>
              <a:t>subjects</a:t>
            </a:r>
            <a:r>
              <a:rPr lang="sv-SE" sz="2800" dirty="0"/>
              <a:t> </a:t>
            </a:r>
            <a:r>
              <a:rPr lang="sv-SE" sz="2800" dirty="0" err="1"/>
              <a:t>substantial</a:t>
            </a:r>
            <a:r>
              <a:rPr lang="sv-SE" sz="2800" dirty="0"/>
              <a:t> social science </a:t>
            </a:r>
            <a:r>
              <a:rPr lang="sv-SE" sz="2800" dirty="0" err="1"/>
              <a:t>component</a:t>
            </a:r>
            <a:endParaRPr lang="sv-SE" sz="2800" dirty="0"/>
          </a:p>
          <a:p>
            <a:r>
              <a:rPr lang="sv-SE" sz="2800" dirty="0" err="1"/>
              <a:t>Discussion</a:t>
            </a:r>
            <a:r>
              <a:rPr lang="sv-SE" sz="2800" dirty="0"/>
              <a:t> </a:t>
            </a:r>
            <a:r>
              <a:rPr lang="sv-SE" sz="2800" dirty="0" err="1"/>
              <a:t>large</a:t>
            </a:r>
            <a:r>
              <a:rPr lang="sv-SE" sz="2800" dirty="0"/>
              <a:t> </a:t>
            </a:r>
            <a:r>
              <a:rPr lang="sv-SE" sz="2800" dirty="0" err="1"/>
              <a:t>role</a:t>
            </a:r>
            <a:r>
              <a:rPr lang="sv-SE" sz="2800" dirty="0"/>
              <a:t> in all </a:t>
            </a:r>
            <a:r>
              <a:rPr lang="sv-SE" sz="2800" dirty="0" err="1"/>
              <a:t>subjects</a:t>
            </a:r>
            <a:r>
              <a:rPr lang="sv-SE" sz="2800" dirty="0"/>
              <a:t> (focus on oral expression)</a:t>
            </a:r>
          </a:p>
          <a:p>
            <a:pPr lvl="1"/>
            <a:r>
              <a:rPr lang="sv-SE" sz="2400" dirty="0"/>
              <a:t>Not </a:t>
            </a:r>
            <a:r>
              <a:rPr lang="sv-SE" sz="2400" dirty="0" err="1"/>
              <a:t>what</a:t>
            </a:r>
            <a:r>
              <a:rPr lang="sv-SE" sz="2400" dirty="0"/>
              <a:t> a </a:t>
            </a:r>
            <a:r>
              <a:rPr lang="sv-SE" sz="2400" dirty="0" err="1"/>
              <a:t>pupil</a:t>
            </a:r>
            <a:r>
              <a:rPr lang="sv-SE" sz="2400" dirty="0"/>
              <a:t> </a:t>
            </a:r>
            <a:r>
              <a:rPr lang="sv-SE" sz="2400" dirty="0" err="1"/>
              <a:t>should</a:t>
            </a:r>
            <a:r>
              <a:rPr lang="sv-SE" sz="2400" dirty="0"/>
              <a:t> </a:t>
            </a:r>
            <a:r>
              <a:rPr lang="sv-SE" sz="2400" dirty="0" err="1"/>
              <a:t>know</a:t>
            </a:r>
            <a:r>
              <a:rPr lang="sv-SE" sz="2400" dirty="0"/>
              <a:t> </a:t>
            </a:r>
            <a:r>
              <a:rPr lang="sv-SE" sz="2400" dirty="0" err="1"/>
              <a:t>but</a:t>
            </a:r>
            <a:r>
              <a:rPr lang="sv-SE" sz="2400" dirty="0"/>
              <a:t> ask </a:t>
            </a:r>
            <a:r>
              <a:rPr lang="sv-SE" sz="2400" dirty="0" err="1"/>
              <a:t>questions</a:t>
            </a:r>
            <a:r>
              <a:rPr lang="sv-SE" sz="2400" dirty="0"/>
              <a:t> </a:t>
            </a:r>
            <a:r>
              <a:rPr lang="sv-SE" sz="2400" dirty="0" err="1"/>
              <a:t>based</a:t>
            </a:r>
            <a:r>
              <a:rPr lang="sv-SE" sz="2400" dirty="0"/>
              <a:t> on personal interests and </a:t>
            </a:r>
            <a:r>
              <a:rPr lang="sv-SE" sz="2400" dirty="0" err="1"/>
              <a:t>experience</a:t>
            </a:r>
            <a:endParaRPr lang="sv-SE" sz="2400" dirty="0"/>
          </a:p>
          <a:p>
            <a:pPr lvl="1"/>
            <a:r>
              <a:rPr lang="sv-SE" sz="2400" dirty="0"/>
              <a:t>Not </a:t>
            </a:r>
            <a:r>
              <a:rPr lang="sv-SE" sz="2400" dirty="0" err="1"/>
              <a:t>learn</a:t>
            </a:r>
            <a:r>
              <a:rPr lang="sv-SE" sz="2400" dirty="0"/>
              <a:t> terms and </a:t>
            </a:r>
            <a:r>
              <a:rPr lang="sv-SE" sz="2400" dirty="0" err="1"/>
              <a:t>concepts</a:t>
            </a:r>
            <a:r>
              <a:rPr lang="sv-SE" sz="2400" dirty="0"/>
              <a:t> </a:t>
            </a:r>
            <a:r>
              <a:rPr lang="sv-SE" sz="2400" dirty="0" err="1"/>
              <a:t>but</a:t>
            </a:r>
            <a:r>
              <a:rPr lang="sv-SE" sz="2400" dirty="0"/>
              <a:t> </a:t>
            </a:r>
            <a:r>
              <a:rPr lang="sv-SE" sz="2400" dirty="0" err="1"/>
              <a:t>formulate</a:t>
            </a:r>
            <a:r>
              <a:rPr lang="sv-SE" sz="2400" dirty="0"/>
              <a:t> </a:t>
            </a:r>
            <a:r>
              <a:rPr lang="sv-SE" sz="2400" dirty="0" err="1"/>
              <a:t>concepts</a:t>
            </a:r>
            <a:r>
              <a:rPr lang="sv-SE" sz="2400" dirty="0"/>
              <a:t> and </a:t>
            </a:r>
            <a:r>
              <a:rPr lang="sv-SE" sz="2400" dirty="0" err="1"/>
              <a:t>examine</a:t>
            </a:r>
            <a:r>
              <a:rPr lang="sv-SE" sz="2400" dirty="0"/>
              <a:t> (”</a:t>
            </a:r>
            <a:r>
              <a:rPr lang="sv-SE" sz="2400" dirty="0" err="1"/>
              <a:t>deconstruct</a:t>
            </a:r>
            <a:r>
              <a:rPr lang="sv-SE" sz="2400" dirty="0"/>
              <a:t>”) arguments</a:t>
            </a:r>
          </a:p>
          <a:p>
            <a:pPr lvl="1"/>
            <a:r>
              <a:rPr lang="sv-SE" sz="2400" dirty="0"/>
              <a:t>Learning the </a:t>
            </a:r>
            <a:r>
              <a:rPr lang="sv-SE" sz="2400" dirty="0" err="1"/>
              <a:t>basics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a </a:t>
            </a:r>
            <a:r>
              <a:rPr lang="sv-SE" sz="2400" dirty="0" err="1"/>
              <a:t>subject</a:t>
            </a:r>
            <a:r>
              <a:rPr lang="sv-SE" sz="2400" dirty="0"/>
              <a:t> and </a:t>
            </a:r>
            <a:r>
              <a:rPr lang="sv-SE" sz="2400" dirty="0" err="1"/>
              <a:t>questioning</a:t>
            </a:r>
            <a:r>
              <a:rPr lang="sv-SE" sz="2400" dirty="0"/>
              <a:t> at the same </a:t>
            </a:r>
            <a:r>
              <a:rPr lang="sv-SE" sz="2400" dirty="0" err="1"/>
              <a:t>time</a:t>
            </a:r>
            <a:endParaRPr lang="sv-SE" sz="2400" dirty="0"/>
          </a:p>
          <a:p>
            <a:pPr lvl="2">
              <a:spcBef>
                <a:spcPts val="0"/>
              </a:spcBef>
            </a:pPr>
            <a:r>
              <a:rPr lang="sv-SE" sz="2200" dirty="0" err="1"/>
              <a:t>Constructivist</a:t>
            </a:r>
            <a:r>
              <a:rPr lang="sv-SE" sz="2200" dirty="0"/>
              <a:t> elements OK, </a:t>
            </a:r>
            <a:r>
              <a:rPr lang="sv-SE" sz="2200" dirty="0" err="1"/>
              <a:t>but</a:t>
            </a:r>
            <a:r>
              <a:rPr lang="sv-SE" sz="2200" dirty="0"/>
              <a:t> on the </a:t>
            </a:r>
            <a:r>
              <a:rPr lang="sv-SE" sz="2200" dirty="0" err="1"/>
              <a:t>current</a:t>
            </a:r>
            <a:r>
              <a:rPr lang="sv-SE" sz="2200" dirty="0"/>
              <a:t> </a:t>
            </a:r>
            <a:r>
              <a:rPr lang="sv-SE" sz="2200" dirty="0" err="1"/>
              <a:t>level</a:t>
            </a:r>
            <a:r>
              <a:rPr lang="sv-SE" sz="2200" dirty="0"/>
              <a:t> </a:t>
            </a:r>
            <a:r>
              <a:rPr lang="sv-SE" sz="2200" dirty="0" err="1"/>
              <a:t>of</a:t>
            </a:r>
            <a:r>
              <a:rPr lang="sv-SE" sz="2200" dirty="0"/>
              <a:t> </a:t>
            </a:r>
            <a:r>
              <a:rPr lang="sv-SE" sz="2200" dirty="0" err="1"/>
              <a:t>knowledge</a:t>
            </a:r>
            <a:endParaRPr lang="sv-SE" sz="2200" dirty="0"/>
          </a:p>
          <a:p>
            <a:pPr lvl="1"/>
            <a:r>
              <a:rPr lang="sv-SE" sz="2400" dirty="0"/>
              <a:t>The</a:t>
            </a:r>
            <a:r>
              <a:rPr lang="sv-SE" sz="2400" b="1" dirty="0"/>
              <a:t> process</a:t>
            </a:r>
            <a:r>
              <a:rPr lang="sv-SE" sz="2400" dirty="0"/>
              <a:t> is the </a:t>
            </a:r>
            <a:r>
              <a:rPr lang="sv-SE" sz="2400" dirty="0" err="1"/>
              <a:t>objective</a:t>
            </a:r>
            <a:r>
              <a:rPr lang="sv-SE" sz="2400" dirty="0"/>
              <a:t>, not the </a:t>
            </a:r>
            <a:r>
              <a:rPr lang="sv-SE" sz="2400" dirty="0" err="1"/>
              <a:t>result</a:t>
            </a:r>
            <a:r>
              <a:rPr lang="sv-SE" sz="2400" dirty="0"/>
              <a:t>	</a:t>
            </a:r>
          </a:p>
          <a:p>
            <a:pPr marL="0" indent="0">
              <a:buNone/>
            </a:pPr>
            <a:endParaRPr lang="sv-SE" sz="3000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2401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961326" y="482884"/>
            <a:ext cx="7632848" cy="760289"/>
          </a:xfrm>
        </p:spPr>
        <p:txBody>
          <a:bodyPr/>
          <a:lstStyle/>
          <a:p>
            <a:r>
              <a:rPr lang="sv-SE" dirty="0"/>
              <a:t>Curriculum for the </a:t>
            </a:r>
            <a:r>
              <a:rPr lang="sv-SE" dirty="0" err="1"/>
              <a:t>compulsory</a:t>
            </a:r>
            <a:r>
              <a:rPr lang="sv-SE" dirty="0"/>
              <a:t> </a:t>
            </a:r>
            <a:r>
              <a:rPr lang="sv-SE" dirty="0" err="1"/>
              <a:t>school</a:t>
            </a:r>
            <a:r>
              <a:rPr lang="sv-SE" dirty="0"/>
              <a:t> –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grading</a:t>
            </a:r>
            <a:r>
              <a:rPr lang="sv-SE" dirty="0"/>
              <a:t> </a:t>
            </a:r>
            <a:r>
              <a:rPr lang="sv-SE" dirty="0" err="1"/>
              <a:t>criteria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920228" y="1602768"/>
            <a:ext cx="7918971" cy="5147352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 err="1">
                <a:solidFill>
                  <a:srgbClr val="C00000"/>
                </a:solidFill>
              </a:rPr>
              <a:t>Physical</a:t>
            </a:r>
            <a:r>
              <a:rPr lang="sv-SE" sz="2400" dirty="0">
                <a:solidFill>
                  <a:srgbClr val="C00000"/>
                </a:solidFill>
              </a:rPr>
              <a:t> </a:t>
            </a:r>
            <a:r>
              <a:rPr lang="sv-SE" sz="2400" dirty="0" err="1">
                <a:solidFill>
                  <a:srgbClr val="C00000"/>
                </a:solidFill>
              </a:rPr>
              <a:t>education</a:t>
            </a:r>
            <a:r>
              <a:rPr lang="sv-SE" sz="2400" dirty="0">
                <a:solidFill>
                  <a:srgbClr val="C00000"/>
                </a:solidFill>
              </a:rPr>
              <a:t> and </a:t>
            </a:r>
            <a:r>
              <a:rPr lang="sv-SE" sz="2400" dirty="0" err="1">
                <a:solidFill>
                  <a:srgbClr val="C00000"/>
                </a:solidFill>
              </a:rPr>
              <a:t>health</a:t>
            </a:r>
            <a:r>
              <a:rPr lang="sv-SE" sz="2400" dirty="0">
                <a:solidFill>
                  <a:srgbClr val="C00000"/>
                </a:solidFill>
              </a:rPr>
              <a:t>, 9th </a:t>
            </a:r>
            <a:r>
              <a:rPr lang="sv-SE" sz="2400" dirty="0" err="1">
                <a:solidFill>
                  <a:srgbClr val="C00000"/>
                </a:solidFill>
              </a:rPr>
              <a:t>year</a:t>
            </a:r>
            <a:r>
              <a:rPr lang="sv-SE" sz="2400" dirty="0">
                <a:solidFill>
                  <a:srgbClr val="C00000"/>
                </a:solidFill>
              </a:rPr>
              <a:t>, </a:t>
            </a:r>
            <a:r>
              <a:rPr lang="sv-SE" sz="2400" dirty="0" err="1">
                <a:solidFill>
                  <a:srgbClr val="C00000"/>
                </a:solidFill>
              </a:rPr>
              <a:t>grade</a:t>
            </a:r>
            <a:r>
              <a:rPr lang="sv-SE" sz="2400" dirty="0">
                <a:solidFill>
                  <a:srgbClr val="C00000"/>
                </a:solidFill>
              </a:rPr>
              <a:t> C</a:t>
            </a:r>
            <a:r>
              <a:rPr lang="sv-SE" sz="2400" dirty="0"/>
              <a:t>: ”</a:t>
            </a:r>
            <a:r>
              <a:rPr lang="en-US" sz="2400" dirty="0"/>
              <a:t>Pupils in a </a:t>
            </a:r>
            <a:r>
              <a:rPr lang="en-US" sz="2400" b="1" dirty="0"/>
              <a:t>relatively well </a:t>
            </a:r>
            <a:r>
              <a:rPr lang="en-US" sz="2400" dirty="0"/>
              <a:t>functioning way can set up goals and plan their training and other physical activities. Pupils can also evaluate activities by talking about their own experiences…”</a:t>
            </a:r>
            <a:r>
              <a:rPr lang="sv-SE" sz="2400" dirty="0"/>
              <a:t> (p. 103) [</a:t>
            </a:r>
            <a:r>
              <a:rPr lang="sv-SE" sz="2400" dirty="0" err="1"/>
              <a:t>Grade</a:t>
            </a:r>
            <a:r>
              <a:rPr lang="sv-SE" sz="2400" dirty="0"/>
              <a:t> A: </a:t>
            </a:r>
            <a:r>
              <a:rPr lang="sv-SE" sz="2400" b="1" dirty="0" err="1"/>
              <a:t>well</a:t>
            </a:r>
            <a:r>
              <a:rPr lang="sv-SE" sz="2400" dirty="0"/>
              <a:t> </a:t>
            </a:r>
            <a:r>
              <a:rPr lang="sv-SE" sz="2400" dirty="0" err="1"/>
              <a:t>instead</a:t>
            </a:r>
            <a:r>
              <a:rPr lang="sv-SE" sz="2400" dirty="0"/>
              <a:t>]</a:t>
            </a:r>
          </a:p>
          <a:p>
            <a:pPr marL="0" indent="0">
              <a:buNone/>
            </a:pPr>
            <a:endParaRPr lang="sv-SE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v-SE" sz="2400" dirty="0">
                <a:solidFill>
                  <a:srgbClr val="C00000"/>
                </a:solidFill>
              </a:rPr>
              <a:t>Svenska, 9th </a:t>
            </a:r>
            <a:r>
              <a:rPr lang="sv-SE" sz="2400" dirty="0" err="1">
                <a:solidFill>
                  <a:srgbClr val="C00000"/>
                </a:solidFill>
              </a:rPr>
              <a:t>year</a:t>
            </a:r>
            <a:r>
              <a:rPr lang="sv-SE" sz="2400" dirty="0">
                <a:solidFill>
                  <a:srgbClr val="C00000"/>
                </a:solidFill>
              </a:rPr>
              <a:t>, </a:t>
            </a:r>
            <a:r>
              <a:rPr lang="sv-SE" sz="2400" dirty="0" err="1">
                <a:solidFill>
                  <a:srgbClr val="C00000"/>
                </a:solidFill>
              </a:rPr>
              <a:t>grade</a:t>
            </a:r>
            <a:r>
              <a:rPr lang="sv-SE" sz="2400" dirty="0">
                <a:solidFill>
                  <a:srgbClr val="C00000"/>
                </a:solidFill>
              </a:rPr>
              <a:t> A</a:t>
            </a:r>
            <a:r>
              <a:rPr lang="sv-SE" sz="2400" dirty="0"/>
              <a:t>: ”The </a:t>
            </a:r>
            <a:r>
              <a:rPr lang="sv-SE" sz="2400" dirty="0" err="1"/>
              <a:t>pupil</a:t>
            </a:r>
            <a:r>
              <a:rPr lang="sv-SE" sz="2400" dirty="0"/>
              <a:t> </a:t>
            </a:r>
            <a:r>
              <a:rPr lang="sv-SE" sz="2400" dirty="0" err="1"/>
              <a:t>can</a:t>
            </a:r>
            <a:r>
              <a:rPr lang="sv-SE" sz="2400" dirty="0"/>
              <a:t> </a:t>
            </a:r>
            <a:r>
              <a:rPr lang="sv-SE" sz="2400" dirty="0" err="1"/>
              <a:t>perform</a:t>
            </a:r>
            <a:r>
              <a:rPr lang="sv-SE" sz="2400" dirty="0"/>
              <a:t> </a:t>
            </a:r>
            <a:r>
              <a:rPr lang="sv-SE" sz="2400" b="1" dirty="0" err="1"/>
              <a:t>well</a:t>
            </a:r>
            <a:r>
              <a:rPr lang="sv-SE" sz="2400" b="1" dirty="0"/>
              <a:t> </a:t>
            </a:r>
            <a:r>
              <a:rPr lang="sv-SE" sz="2400" b="1" dirty="0" err="1"/>
              <a:t>developed</a:t>
            </a:r>
            <a:r>
              <a:rPr lang="sv-SE" sz="2400" b="1" dirty="0"/>
              <a:t> </a:t>
            </a:r>
            <a:r>
              <a:rPr lang="sv-SE" sz="2400" dirty="0"/>
              <a:t>and </a:t>
            </a:r>
            <a:r>
              <a:rPr lang="sv-SE" sz="2400" b="1" dirty="0" err="1"/>
              <a:t>well</a:t>
            </a:r>
            <a:r>
              <a:rPr lang="sv-SE" sz="2400" b="1" dirty="0"/>
              <a:t> </a:t>
            </a:r>
            <a:r>
              <a:rPr lang="sv-SE" sz="2400" b="1" dirty="0" err="1"/>
              <a:t>informed</a:t>
            </a:r>
            <a:r>
              <a:rPr lang="sv-SE" sz="2400" b="1" dirty="0"/>
              <a:t> </a:t>
            </a:r>
            <a:r>
              <a:rPr lang="sv-SE" sz="2400" dirty="0"/>
              <a:t>reasoning</a:t>
            </a:r>
            <a:r>
              <a:rPr lang="sv-SE" sz="2400" b="1" dirty="0"/>
              <a:t> </a:t>
            </a:r>
            <a:r>
              <a:rPr lang="sv-SE" sz="2400" dirty="0" err="1"/>
              <a:t>about</a:t>
            </a:r>
            <a:r>
              <a:rPr lang="sv-SE" sz="2400" dirty="0"/>
              <a:t> the </a:t>
            </a:r>
            <a:r>
              <a:rPr lang="sv-SE" sz="2400" dirty="0" err="1"/>
              <a:t>history</a:t>
            </a:r>
            <a:r>
              <a:rPr lang="sv-SE" sz="2400" dirty="0"/>
              <a:t>, </a:t>
            </a:r>
            <a:r>
              <a:rPr lang="sv-SE" sz="2400" dirty="0" err="1"/>
              <a:t>origin</a:t>
            </a:r>
            <a:r>
              <a:rPr lang="sv-SE" sz="2400" dirty="0"/>
              <a:t> and </a:t>
            </a:r>
            <a:r>
              <a:rPr lang="sv-SE" sz="2400" dirty="0" err="1"/>
              <a:t>distinctive</a:t>
            </a:r>
            <a:r>
              <a:rPr lang="sv-SE" sz="2400" dirty="0"/>
              <a:t> features </a:t>
            </a:r>
            <a:r>
              <a:rPr lang="sv-SE" sz="2400" dirty="0" err="1"/>
              <a:t>of</a:t>
            </a:r>
            <a:r>
              <a:rPr lang="sv-SE" sz="2400" dirty="0"/>
              <a:t> the Swedish </a:t>
            </a:r>
            <a:r>
              <a:rPr lang="sv-SE" sz="2400" dirty="0" err="1"/>
              <a:t>language</a:t>
            </a:r>
            <a:r>
              <a:rPr lang="sv-SE" sz="2400" dirty="0"/>
              <a:t>, and is </a:t>
            </a:r>
            <a:r>
              <a:rPr lang="sv-SE" sz="2400" dirty="0" err="1"/>
              <a:t>able</a:t>
            </a:r>
            <a:r>
              <a:rPr lang="sv-SE" sz="2400" dirty="0"/>
              <a:t> </a:t>
            </a:r>
            <a:r>
              <a:rPr lang="sv-SE" sz="2400" dirty="0" err="1"/>
              <a:t>to</a:t>
            </a:r>
            <a:r>
              <a:rPr lang="sv-SE" sz="2400" dirty="0"/>
              <a:t> </a:t>
            </a:r>
            <a:r>
              <a:rPr lang="sv-SE" sz="2400" dirty="0" err="1"/>
              <a:t>compare</a:t>
            </a:r>
            <a:r>
              <a:rPr lang="sv-SE" sz="2400" dirty="0"/>
              <a:t> in a </a:t>
            </a:r>
            <a:r>
              <a:rPr lang="sv-SE" sz="2400" b="1" dirty="0" err="1"/>
              <a:t>well</a:t>
            </a:r>
            <a:r>
              <a:rPr lang="sv-SE" sz="2400" b="1" dirty="0"/>
              <a:t> </a:t>
            </a:r>
            <a:r>
              <a:rPr lang="sv-SE" sz="2400" b="1" dirty="0" err="1"/>
              <a:t>informed</a:t>
            </a:r>
            <a:r>
              <a:rPr lang="sv-SE" sz="2400" b="1" dirty="0"/>
              <a:t> </a:t>
            </a:r>
            <a:r>
              <a:rPr lang="sv-SE" sz="2400" dirty="0" err="1"/>
              <a:t>way</a:t>
            </a:r>
            <a:r>
              <a:rPr lang="sv-SE" sz="2400" dirty="0"/>
              <a:t> Swedish </a:t>
            </a:r>
            <a:r>
              <a:rPr lang="sv-SE" sz="2400" dirty="0" err="1"/>
              <a:t>to</a:t>
            </a:r>
            <a:r>
              <a:rPr lang="sv-SE" sz="2400" dirty="0"/>
              <a:t> </a:t>
            </a:r>
            <a:r>
              <a:rPr lang="sv-SE" sz="2400" dirty="0" err="1"/>
              <a:t>closely</a:t>
            </a:r>
            <a:r>
              <a:rPr lang="sv-SE" sz="2400" dirty="0"/>
              <a:t> </a:t>
            </a:r>
            <a:r>
              <a:rPr lang="sv-SE" sz="2400" dirty="0" err="1"/>
              <a:t>related</a:t>
            </a:r>
            <a:r>
              <a:rPr lang="sv-SE" sz="2400" dirty="0"/>
              <a:t> </a:t>
            </a:r>
            <a:r>
              <a:rPr lang="sv-SE" sz="2400" dirty="0" err="1"/>
              <a:t>languages</a:t>
            </a:r>
            <a:r>
              <a:rPr lang="sv-SE" sz="2400" dirty="0"/>
              <a:t> and </a:t>
            </a:r>
            <a:r>
              <a:rPr lang="sv-SE" sz="2400" dirty="0" err="1"/>
              <a:t>describe</a:t>
            </a:r>
            <a:r>
              <a:rPr lang="sv-SE" sz="2400" dirty="0"/>
              <a:t> </a:t>
            </a:r>
            <a:r>
              <a:rPr lang="sv-SE" sz="2400" dirty="0" err="1"/>
              <a:t>characteristic</a:t>
            </a:r>
            <a:r>
              <a:rPr lang="sv-SE" sz="2400" dirty="0"/>
              <a:t> </a:t>
            </a:r>
            <a:r>
              <a:rPr lang="sv-SE" sz="2400" dirty="0" err="1"/>
              <a:t>similarities</a:t>
            </a:r>
            <a:r>
              <a:rPr lang="sv-SE" sz="2400" dirty="0"/>
              <a:t> and </a:t>
            </a:r>
            <a:r>
              <a:rPr lang="sv-SE" sz="2400" dirty="0" err="1"/>
              <a:t>differences</a:t>
            </a:r>
            <a:r>
              <a:rPr lang="sv-SE" sz="2400" dirty="0"/>
              <a:t>.” (p. 96)</a:t>
            </a:r>
            <a:endParaRPr lang="sv-SE" dirty="0"/>
          </a:p>
          <a:p>
            <a:endParaRPr lang="sv-SE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sv-SE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50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Grading</a:t>
            </a:r>
            <a:r>
              <a:rPr lang="sv-SE" dirty="0"/>
              <a:t> </a:t>
            </a:r>
            <a:r>
              <a:rPr lang="sv-SE" dirty="0" err="1"/>
              <a:t>criteria</a:t>
            </a:r>
            <a:r>
              <a:rPr lang="sv-SE" dirty="0"/>
              <a:t> </a:t>
            </a:r>
            <a:r>
              <a:rPr lang="sv-SE" dirty="0" err="1"/>
              <a:t>cont’d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971600" y="1317009"/>
            <a:ext cx="7632080" cy="4632941"/>
          </a:xfrm>
        </p:spPr>
        <p:txBody>
          <a:bodyPr/>
          <a:lstStyle/>
          <a:p>
            <a:r>
              <a:rPr lang="sv-SE" dirty="0">
                <a:solidFill>
                  <a:srgbClr val="FF0000"/>
                </a:solidFill>
              </a:rPr>
              <a:t>Civics 6th </a:t>
            </a:r>
            <a:r>
              <a:rPr lang="sv-SE" dirty="0" err="1">
                <a:solidFill>
                  <a:srgbClr val="FF0000"/>
                </a:solidFill>
              </a:rPr>
              <a:t>year</a:t>
            </a:r>
            <a:r>
              <a:rPr lang="sv-SE" dirty="0">
                <a:solidFill>
                  <a:srgbClr val="FF0000"/>
                </a:solidFill>
              </a:rPr>
              <a:t>, </a:t>
            </a:r>
            <a:r>
              <a:rPr lang="sv-SE" dirty="0" err="1">
                <a:solidFill>
                  <a:srgbClr val="FF0000"/>
                </a:solidFill>
              </a:rPr>
              <a:t>grade</a:t>
            </a:r>
            <a:r>
              <a:rPr lang="sv-SE" dirty="0">
                <a:solidFill>
                  <a:srgbClr val="FF0000"/>
                </a:solidFill>
              </a:rPr>
              <a:t> C:</a:t>
            </a:r>
            <a:r>
              <a:rPr lang="sv-SE" dirty="0"/>
              <a:t> ”</a:t>
            </a:r>
            <a:r>
              <a:rPr lang="en-US" dirty="0"/>
              <a:t>Pupils have </a:t>
            </a:r>
            <a:r>
              <a:rPr lang="en-US" b="1" dirty="0"/>
              <a:t>good</a:t>
            </a:r>
            <a:r>
              <a:rPr lang="en-US" dirty="0"/>
              <a:t> knowledge of different societal structures. Pupils show this by exploring how social, media, legal, economic and political structures in society are </a:t>
            </a:r>
            <a:r>
              <a:rPr lang="en-US" dirty="0" err="1"/>
              <a:t>organised</a:t>
            </a:r>
            <a:r>
              <a:rPr lang="en-US" dirty="0"/>
              <a:t> and function and describe </a:t>
            </a:r>
            <a:r>
              <a:rPr lang="en-US" b="1" dirty="0"/>
              <a:t>relatively complex</a:t>
            </a:r>
            <a:r>
              <a:rPr lang="en-US" dirty="0"/>
              <a:t> relationships in different societal structures. In the descriptions, pupils can use concepts in a </a:t>
            </a:r>
            <a:r>
              <a:rPr lang="en-US" b="1" dirty="0"/>
              <a:t>relatively well</a:t>
            </a:r>
            <a:r>
              <a:rPr lang="en-US" dirty="0"/>
              <a:t> functioning way. </a:t>
            </a:r>
            <a:r>
              <a:rPr lang="sv-SE" dirty="0"/>
              <a:t>” (sid. 221) </a:t>
            </a:r>
          </a:p>
          <a:p>
            <a:r>
              <a:rPr lang="sv-SE" dirty="0" err="1">
                <a:solidFill>
                  <a:srgbClr val="FF0000"/>
                </a:solidFill>
              </a:rPr>
              <a:t>Grade</a:t>
            </a:r>
            <a:r>
              <a:rPr lang="sv-SE" dirty="0">
                <a:solidFill>
                  <a:srgbClr val="FF0000"/>
                </a:solidFill>
              </a:rPr>
              <a:t> A</a:t>
            </a:r>
            <a:r>
              <a:rPr lang="sv-SE" dirty="0"/>
              <a:t>:</a:t>
            </a:r>
          </a:p>
          <a:p>
            <a:pPr lvl="1">
              <a:spcBef>
                <a:spcPts val="0"/>
              </a:spcBef>
            </a:pPr>
            <a:r>
              <a:rPr lang="sv-SE" sz="2400" b="1" dirty="0" err="1"/>
              <a:t>good</a:t>
            </a:r>
            <a:r>
              <a:rPr lang="sv-SE" sz="2400" b="1" dirty="0"/>
              <a:t> </a:t>
            </a:r>
            <a:r>
              <a:rPr lang="sv-SE" sz="2400" b="1" dirty="0">
                <a:sym typeface="Wingdings" panose="05000000000000000000" pitchFamily="2" charset="2"/>
              </a:rPr>
              <a:t> </a:t>
            </a:r>
            <a:r>
              <a:rPr lang="sv-SE" sz="2400" b="1" dirty="0" err="1">
                <a:sym typeface="Wingdings" panose="05000000000000000000" pitchFamily="2" charset="2"/>
              </a:rPr>
              <a:t>very</a:t>
            </a:r>
            <a:r>
              <a:rPr lang="sv-SE" sz="2400" b="1" dirty="0">
                <a:sym typeface="Wingdings" panose="05000000000000000000" pitchFamily="2" charset="2"/>
              </a:rPr>
              <a:t> </a:t>
            </a:r>
            <a:r>
              <a:rPr lang="sv-SE" sz="2400" b="1" dirty="0" err="1">
                <a:sym typeface="Wingdings" panose="05000000000000000000" pitchFamily="2" charset="2"/>
              </a:rPr>
              <a:t>good</a:t>
            </a:r>
            <a:r>
              <a:rPr lang="sv-SE" sz="2400" b="1" dirty="0">
                <a:sym typeface="Wingdings" panose="05000000000000000000" pitchFamily="2" charset="2"/>
              </a:rPr>
              <a:t>; </a:t>
            </a:r>
            <a:r>
              <a:rPr lang="sv-SE" sz="2400" b="1" dirty="0" err="1">
                <a:sym typeface="Wingdings" panose="05000000000000000000" pitchFamily="2" charset="2"/>
              </a:rPr>
              <a:t>relatively</a:t>
            </a:r>
            <a:r>
              <a:rPr lang="sv-SE" sz="2400" b="1" dirty="0">
                <a:sym typeface="Wingdings" panose="05000000000000000000" pitchFamily="2" charset="2"/>
              </a:rPr>
              <a:t> </a:t>
            </a:r>
            <a:r>
              <a:rPr lang="sv-SE" sz="2400" b="1" dirty="0" err="1">
                <a:sym typeface="Wingdings" panose="05000000000000000000" pitchFamily="2" charset="2"/>
              </a:rPr>
              <a:t>complex</a:t>
            </a:r>
            <a:r>
              <a:rPr lang="sv-SE" sz="2400" b="1" dirty="0">
                <a:sym typeface="Wingdings" panose="05000000000000000000" pitchFamily="2" charset="2"/>
              </a:rPr>
              <a:t>  </a:t>
            </a:r>
            <a:r>
              <a:rPr lang="sv-SE" sz="2400" b="1" dirty="0" err="1">
                <a:sym typeface="Wingdings" panose="05000000000000000000" pitchFamily="2" charset="2"/>
              </a:rPr>
              <a:t>complex</a:t>
            </a:r>
            <a:r>
              <a:rPr lang="sv-SE" sz="2400" b="1" dirty="0">
                <a:sym typeface="Wingdings" panose="05000000000000000000" pitchFamily="2" charset="2"/>
              </a:rPr>
              <a:t>; </a:t>
            </a:r>
            <a:r>
              <a:rPr lang="sv-SE" sz="2400" b="1" dirty="0" err="1">
                <a:sym typeface="Wingdings" panose="05000000000000000000" pitchFamily="2" charset="2"/>
              </a:rPr>
              <a:t>relatively</a:t>
            </a:r>
            <a:r>
              <a:rPr lang="sv-SE" sz="2400" b="1" dirty="0">
                <a:sym typeface="Wingdings" panose="05000000000000000000" pitchFamily="2" charset="2"/>
              </a:rPr>
              <a:t> </a:t>
            </a:r>
            <a:r>
              <a:rPr lang="sv-SE" sz="2400" b="1" dirty="0" err="1">
                <a:sym typeface="Wingdings" panose="05000000000000000000" pitchFamily="2" charset="2"/>
              </a:rPr>
              <a:t>well</a:t>
            </a:r>
            <a:r>
              <a:rPr lang="sv-SE" sz="2400" b="1" dirty="0">
                <a:sym typeface="Wingdings" panose="05000000000000000000" pitchFamily="2" charset="2"/>
              </a:rPr>
              <a:t>  </a:t>
            </a:r>
            <a:r>
              <a:rPr lang="sv-SE" sz="2400" b="1" dirty="0" err="1">
                <a:sym typeface="Wingdings" panose="05000000000000000000" pitchFamily="2" charset="2"/>
              </a:rPr>
              <a:t>well</a:t>
            </a:r>
            <a:r>
              <a:rPr lang="sv-SE" sz="2400" dirty="0">
                <a:sym typeface="Wingdings" panose="05000000000000000000" pitchFamily="2" charset="2"/>
              </a:rPr>
              <a:t>.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717605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288" y="274638"/>
            <a:ext cx="8229600" cy="1143000"/>
          </a:xfrm>
        </p:spPr>
        <p:txBody>
          <a:bodyPr/>
          <a:lstStyle/>
          <a:p>
            <a:r>
              <a:rPr lang="sv-SE" dirty="0"/>
              <a:t>From a </a:t>
            </a:r>
            <a:r>
              <a:rPr lang="sv-SE" dirty="0" err="1"/>
              <a:t>grading</a:t>
            </a:r>
            <a:r>
              <a:rPr lang="sv-SE" dirty="0"/>
              <a:t> matrix in </a:t>
            </a:r>
            <a:r>
              <a:rPr lang="sv-SE" dirty="0" err="1"/>
              <a:t>physics</a:t>
            </a:r>
            <a:r>
              <a:rPr lang="sv-SE" dirty="0"/>
              <a:t> for </a:t>
            </a:r>
            <a:r>
              <a:rPr lang="sv-SE" dirty="0" err="1"/>
              <a:t>year</a:t>
            </a:r>
            <a:r>
              <a:rPr lang="sv-SE" dirty="0"/>
              <a:t> 4–6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70562" y="1448656"/>
            <a:ext cx="7833118" cy="4501294"/>
          </a:xfrm>
        </p:spPr>
        <p:txBody>
          <a:bodyPr/>
          <a:lstStyle/>
          <a:p>
            <a:r>
              <a:rPr lang="sv-SE" sz="2800" dirty="0"/>
              <a:t>The </a:t>
            </a:r>
            <a:r>
              <a:rPr lang="sv-SE" sz="2800" dirty="0" err="1"/>
              <a:t>pupil</a:t>
            </a:r>
            <a:r>
              <a:rPr lang="sv-SE" sz="2800" dirty="0"/>
              <a:t> is </a:t>
            </a:r>
            <a:r>
              <a:rPr lang="sv-SE" sz="2800" dirty="0" err="1"/>
              <a:t>able</a:t>
            </a:r>
            <a:r>
              <a:rPr lang="sv-SE" sz="2800" dirty="0"/>
              <a:t> </a:t>
            </a:r>
            <a:r>
              <a:rPr lang="sv-SE" sz="2800" dirty="0" err="1"/>
              <a:t>to</a:t>
            </a:r>
            <a:r>
              <a:rPr lang="sv-SE" sz="2800" dirty="0"/>
              <a:t> </a:t>
            </a:r>
            <a:r>
              <a:rPr lang="sv-SE" sz="2800" dirty="0" err="1"/>
              <a:t>compare</a:t>
            </a:r>
            <a:r>
              <a:rPr lang="sv-SE" sz="2800" dirty="0"/>
              <a:t> </a:t>
            </a:r>
            <a:r>
              <a:rPr lang="sv-SE" sz="2800" dirty="0" err="1"/>
              <a:t>his</a:t>
            </a:r>
            <a:r>
              <a:rPr lang="sv-SE" sz="2800" dirty="0"/>
              <a:t> and </a:t>
            </a:r>
            <a:r>
              <a:rPr lang="sv-SE" sz="2800" dirty="0" err="1"/>
              <a:t>others</a:t>
            </a:r>
            <a:r>
              <a:rPr lang="sv-SE" sz="2800" dirty="0"/>
              <a:t>’ </a:t>
            </a:r>
            <a:r>
              <a:rPr lang="sv-SE" sz="2800" dirty="0" err="1"/>
              <a:t>results</a:t>
            </a:r>
            <a:r>
              <a:rPr lang="sv-SE" sz="2800" dirty="0"/>
              <a:t> and </a:t>
            </a:r>
            <a:r>
              <a:rPr lang="sv-SE" sz="2800" dirty="0" err="1"/>
              <a:t>does</a:t>
            </a:r>
            <a:r>
              <a:rPr lang="sv-SE" sz="2800" dirty="0"/>
              <a:t> so by </a:t>
            </a:r>
            <a:r>
              <a:rPr lang="sv-SE" sz="2800" b="1" dirty="0" err="1"/>
              <a:t>well</a:t>
            </a:r>
            <a:r>
              <a:rPr lang="sv-SE" sz="2800" b="1" dirty="0"/>
              <a:t> </a:t>
            </a:r>
            <a:r>
              <a:rPr lang="sv-SE" sz="2800" b="1" dirty="0" err="1"/>
              <a:t>developed</a:t>
            </a:r>
            <a:r>
              <a:rPr lang="sv-SE" sz="2800" b="1" dirty="0"/>
              <a:t> </a:t>
            </a:r>
            <a:r>
              <a:rPr lang="sv-SE" sz="2800" dirty="0"/>
              <a:t>reasoning</a:t>
            </a:r>
            <a:r>
              <a:rPr lang="sv-SE" sz="2800" b="1" dirty="0"/>
              <a:t> </a:t>
            </a:r>
            <a:r>
              <a:rPr lang="sv-SE" sz="2800" dirty="0" err="1"/>
              <a:t>about</a:t>
            </a:r>
            <a:r>
              <a:rPr lang="sv-SE" sz="2800" dirty="0"/>
              <a:t> </a:t>
            </a:r>
            <a:r>
              <a:rPr lang="sv-SE" sz="2800" dirty="0" err="1"/>
              <a:t>similarities</a:t>
            </a:r>
            <a:r>
              <a:rPr lang="sv-SE" sz="2800" dirty="0"/>
              <a:t> and </a:t>
            </a:r>
            <a:r>
              <a:rPr lang="sv-SE" sz="2800" dirty="0" err="1"/>
              <a:t>differences</a:t>
            </a:r>
            <a:r>
              <a:rPr lang="sv-SE" sz="2800" dirty="0"/>
              <a:t> and </a:t>
            </a:r>
            <a:r>
              <a:rPr lang="sv-SE" sz="2800" dirty="0" err="1"/>
              <a:t>what</a:t>
            </a:r>
            <a:r>
              <a:rPr lang="sv-SE" sz="2800" dirty="0"/>
              <a:t> </a:t>
            </a:r>
            <a:r>
              <a:rPr lang="sv-SE" sz="2800" dirty="0" err="1"/>
              <a:t>these</a:t>
            </a:r>
            <a:r>
              <a:rPr lang="sv-SE" sz="2800" dirty="0"/>
              <a:t> </a:t>
            </a:r>
            <a:r>
              <a:rPr lang="sv-SE" sz="2800" dirty="0" err="1"/>
              <a:t>may</a:t>
            </a:r>
            <a:r>
              <a:rPr lang="sv-SE" sz="2800" dirty="0"/>
              <a:t> be </a:t>
            </a:r>
            <a:r>
              <a:rPr lang="sv-SE" sz="2800" dirty="0" err="1"/>
              <a:t>due</a:t>
            </a:r>
            <a:r>
              <a:rPr lang="sv-SE" sz="2800" dirty="0"/>
              <a:t> </a:t>
            </a:r>
            <a:r>
              <a:rPr lang="sv-SE" sz="2800" dirty="0" err="1"/>
              <a:t>to</a:t>
            </a:r>
            <a:r>
              <a:rPr lang="sv-SE" sz="2800" dirty="0"/>
              <a:t>. In addition, the </a:t>
            </a:r>
            <a:r>
              <a:rPr lang="sv-SE" sz="2800" dirty="0" err="1"/>
              <a:t>pupil</a:t>
            </a:r>
            <a:r>
              <a:rPr lang="sv-SE" sz="2800" dirty="0"/>
              <a:t> makes suggestions </a:t>
            </a:r>
            <a:r>
              <a:rPr lang="sv-SE" sz="2800" dirty="0" err="1"/>
              <a:t>that</a:t>
            </a:r>
            <a:r>
              <a:rPr lang="sv-SE" sz="2800" dirty="0"/>
              <a:t> </a:t>
            </a:r>
            <a:r>
              <a:rPr lang="sv-SE" sz="2800" dirty="0" err="1"/>
              <a:t>could</a:t>
            </a:r>
            <a:r>
              <a:rPr lang="sv-SE" sz="2800" dirty="0"/>
              <a:t> </a:t>
            </a:r>
            <a:r>
              <a:rPr lang="sv-SE" sz="2800" dirty="0" err="1"/>
              <a:t>improve</a:t>
            </a:r>
            <a:r>
              <a:rPr lang="sv-SE" sz="2800" dirty="0"/>
              <a:t> the </a:t>
            </a:r>
            <a:r>
              <a:rPr lang="sv-SE" sz="2800" dirty="0" err="1"/>
              <a:t>investigation</a:t>
            </a:r>
            <a:r>
              <a:rPr lang="sv-SE" sz="2800" dirty="0"/>
              <a:t>.</a:t>
            </a:r>
          </a:p>
          <a:p>
            <a:endParaRPr lang="sv-SE" sz="2800" dirty="0"/>
          </a:p>
          <a:p>
            <a:r>
              <a:rPr lang="sv-SE" sz="2800" b="1" dirty="0"/>
              <a:t>In general</a:t>
            </a:r>
            <a:r>
              <a:rPr lang="sv-SE" sz="2800" dirty="0"/>
              <a:t>: </a:t>
            </a:r>
            <a:r>
              <a:rPr lang="sv-SE" sz="2800" dirty="0" err="1"/>
              <a:t>learning</a:t>
            </a:r>
            <a:r>
              <a:rPr lang="sv-SE" sz="2800" dirty="0"/>
              <a:t> is given an </a:t>
            </a:r>
            <a:r>
              <a:rPr lang="sv-SE" sz="2800" dirty="0" err="1"/>
              <a:t>academic</a:t>
            </a:r>
            <a:r>
              <a:rPr lang="sv-SE" sz="2800" dirty="0"/>
              <a:t> </a:t>
            </a:r>
            <a:r>
              <a:rPr lang="sv-SE" sz="2800" dirty="0" err="1"/>
              <a:t>stance</a:t>
            </a:r>
            <a:r>
              <a:rPr lang="sv-SE" sz="2800" dirty="0"/>
              <a:t> (”</a:t>
            </a:r>
            <a:r>
              <a:rPr lang="sv-SE" sz="2800" dirty="0" err="1"/>
              <a:t>question</a:t>
            </a:r>
            <a:r>
              <a:rPr lang="sv-SE" sz="2800" dirty="0"/>
              <a:t>”, ”</a:t>
            </a:r>
            <a:r>
              <a:rPr lang="sv-SE" sz="2800" dirty="0" err="1"/>
              <a:t>problematize</a:t>
            </a:r>
            <a:r>
              <a:rPr lang="sv-SE" sz="2800" dirty="0"/>
              <a:t>”, ”do research”) </a:t>
            </a:r>
            <a:r>
              <a:rPr lang="sv-SE" sz="2800" dirty="0" err="1"/>
              <a:t>almost</a:t>
            </a:r>
            <a:r>
              <a:rPr lang="sv-SE" sz="2800" dirty="0"/>
              <a:t> from the start.</a:t>
            </a:r>
          </a:p>
        </p:txBody>
      </p:sp>
    </p:spTree>
    <p:extLst>
      <p:ext uri="{BB962C8B-B14F-4D97-AF65-F5344CB8AC3E}">
        <p14:creationId xmlns:p14="http://schemas.microsoft.com/office/powerpoint/2010/main" val="3791838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87681" y="274638"/>
            <a:ext cx="8656320" cy="721649"/>
          </a:xfrm>
        </p:spPr>
        <p:txBody>
          <a:bodyPr/>
          <a:lstStyle/>
          <a:p>
            <a:r>
              <a:rPr lang="sv-SE" dirty="0" err="1"/>
              <a:t>Home</a:t>
            </a:r>
            <a:r>
              <a:rPr lang="sv-SE" dirty="0"/>
              <a:t> </a:t>
            </a:r>
            <a:r>
              <a:rPr lang="sv-SE" dirty="0" err="1"/>
              <a:t>assignments</a:t>
            </a:r>
            <a:r>
              <a:rPr lang="sv-SE" dirty="0"/>
              <a:t>: examples </a:t>
            </a:r>
            <a:r>
              <a:rPr lang="sv-SE" dirty="0" err="1"/>
              <a:t>year</a:t>
            </a:r>
            <a:r>
              <a:rPr lang="sv-SE" dirty="0"/>
              <a:t> 5–6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554804" y="1135781"/>
            <a:ext cx="8520957" cy="4814169"/>
          </a:xfrm>
        </p:spPr>
        <p:txBody>
          <a:bodyPr/>
          <a:lstStyle/>
          <a:p>
            <a:r>
              <a:rPr lang="sv-SE" sz="2800" dirty="0" err="1"/>
              <a:t>How</a:t>
            </a:r>
            <a:r>
              <a:rPr lang="sv-SE" sz="2800" dirty="0"/>
              <a:t> has magnetism </a:t>
            </a:r>
            <a:r>
              <a:rPr lang="sv-SE" sz="2800" dirty="0" err="1"/>
              <a:t>influence</a:t>
            </a:r>
            <a:r>
              <a:rPr lang="sv-SE" sz="2800" dirty="0"/>
              <a:t> the </a:t>
            </a:r>
            <a:r>
              <a:rPr lang="sv-SE" sz="2800" dirty="0" err="1"/>
              <a:t>history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the </a:t>
            </a:r>
            <a:r>
              <a:rPr lang="sv-SE" sz="2800" dirty="0" err="1"/>
              <a:t>world</a:t>
            </a:r>
            <a:r>
              <a:rPr lang="sv-SE" sz="2800" dirty="0"/>
              <a:t>?</a:t>
            </a:r>
          </a:p>
          <a:p>
            <a:r>
              <a:rPr lang="sv-SE" sz="2800" dirty="0" err="1"/>
              <a:t>Describe</a:t>
            </a:r>
            <a:r>
              <a:rPr lang="sv-SE" sz="2800" dirty="0"/>
              <a:t> different </a:t>
            </a:r>
            <a:r>
              <a:rPr lang="sv-SE" sz="2800" dirty="0" err="1"/>
              <a:t>perspectives</a:t>
            </a:r>
            <a:r>
              <a:rPr lang="sv-SE" sz="2800" dirty="0"/>
              <a:t> </a:t>
            </a:r>
            <a:r>
              <a:rPr lang="sv-SE" sz="2800" dirty="0" err="1"/>
              <a:t>regarding</a:t>
            </a:r>
            <a:r>
              <a:rPr lang="sv-SE" sz="2800" dirty="0"/>
              <a:t> </a:t>
            </a:r>
            <a:r>
              <a:rPr lang="sv-SE" sz="2800" dirty="0" err="1"/>
              <a:t>how</a:t>
            </a:r>
            <a:r>
              <a:rPr lang="sv-SE" sz="2800" dirty="0"/>
              <a:t> media </a:t>
            </a:r>
            <a:r>
              <a:rPr lang="sv-SE" sz="2800" dirty="0" err="1"/>
              <a:t>strctures</a:t>
            </a:r>
            <a:r>
              <a:rPr lang="sv-SE" sz="2800" dirty="0"/>
              <a:t> </a:t>
            </a:r>
            <a:r>
              <a:rPr lang="sv-SE" sz="2800" dirty="0" err="1"/>
              <a:t>may</a:t>
            </a:r>
            <a:r>
              <a:rPr lang="sv-SE" sz="2800" dirty="0"/>
              <a:t> be </a:t>
            </a:r>
            <a:r>
              <a:rPr lang="sv-SE" sz="2800" dirty="0" err="1"/>
              <a:t>composed</a:t>
            </a:r>
            <a:endParaRPr lang="sv-SE" sz="2800" dirty="0"/>
          </a:p>
          <a:p>
            <a:r>
              <a:rPr lang="sv-SE" sz="2800" dirty="0" err="1"/>
              <a:t>Elaborate</a:t>
            </a:r>
            <a:r>
              <a:rPr lang="sv-SE" sz="2800" dirty="0"/>
              <a:t> on (sv. ”inta”) </a:t>
            </a:r>
            <a:r>
              <a:rPr lang="sv-SE" sz="2800" dirty="0" err="1"/>
              <a:t>six</a:t>
            </a:r>
            <a:r>
              <a:rPr lang="sv-SE" sz="2800" dirty="0"/>
              <a:t> different moral </a:t>
            </a:r>
            <a:r>
              <a:rPr lang="sv-SE" sz="2800" dirty="0" err="1"/>
              <a:t>philosophical</a:t>
            </a:r>
            <a:r>
              <a:rPr lang="sv-SE" sz="2800" dirty="0"/>
              <a:t> </a:t>
            </a:r>
            <a:r>
              <a:rPr lang="sv-SE" sz="2800" dirty="0" err="1"/>
              <a:t>perspectives</a:t>
            </a:r>
            <a:r>
              <a:rPr lang="sv-SE" sz="2800" dirty="0"/>
              <a:t> on the </a:t>
            </a:r>
            <a:r>
              <a:rPr lang="sv-SE" sz="2800" dirty="0" err="1"/>
              <a:t>novel</a:t>
            </a:r>
            <a:r>
              <a:rPr lang="sv-SE" sz="2800" dirty="0"/>
              <a:t> </a:t>
            </a:r>
            <a:r>
              <a:rPr lang="sv-SE" sz="2800" dirty="0" err="1"/>
              <a:t>about</a:t>
            </a:r>
            <a:r>
              <a:rPr lang="sv-SE" sz="2800" dirty="0"/>
              <a:t> a </a:t>
            </a:r>
            <a:r>
              <a:rPr lang="sv-SE" sz="2800" dirty="0" err="1"/>
              <a:t>woman</a:t>
            </a:r>
            <a:r>
              <a:rPr lang="sv-SE" sz="2800" dirty="0"/>
              <a:t> </a:t>
            </a:r>
            <a:r>
              <a:rPr lang="sv-SE" sz="2800" dirty="0" err="1"/>
              <a:t>who</a:t>
            </a:r>
            <a:r>
              <a:rPr lang="sv-SE" sz="2800" dirty="0"/>
              <a:t> has </a:t>
            </a:r>
            <a:r>
              <a:rPr lang="sv-SE" sz="2800" dirty="0" err="1"/>
              <a:t>been</a:t>
            </a:r>
            <a:r>
              <a:rPr lang="sv-SE" sz="2800" dirty="0"/>
              <a:t> </a:t>
            </a:r>
            <a:r>
              <a:rPr lang="sv-SE" sz="2800" dirty="0" err="1"/>
              <a:t>unfaithful</a:t>
            </a:r>
            <a:r>
              <a:rPr lang="sv-SE" sz="2800" dirty="0"/>
              <a:t> to </a:t>
            </a:r>
            <a:r>
              <a:rPr lang="sv-SE" sz="2800" dirty="0" err="1"/>
              <a:t>her</a:t>
            </a:r>
            <a:r>
              <a:rPr lang="sv-SE" sz="2800" dirty="0"/>
              <a:t> husband </a:t>
            </a:r>
          </a:p>
          <a:p>
            <a:pPr lvl="1"/>
            <a:r>
              <a:rPr lang="sv-SE" sz="1800" dirty="0" err="1"/>
              <a:t>Evaluate</a:t>
            </a:r>
            <a:r>
              <a:rPr lang="sv-SE" sz="1800" dirty="0"/>
              <a:t>, </a:t>
            </a:r>
            <a:r>
              <a:rPr lang="sv-SE" sz="1800" dirty="0" err="1"/>
              <a:t>analyze</a:t>
            </a:r>
            <a:r>
              <a:rPr lang="sv-SE" sz="1800" dirty="0"/>
              <a:t>, </a:t>
            </a:r>
            <a:r>
              <a:rPr lang="sv-SE" sz="1800" dirty="0" err="1"/>
              <a:t>compare</a:t>
            </a:r>
            <a:r>
              <a:rPr lang="sv-SE" sz="1800" dirty="0"/>
              <a:t> + plus suggestions </a:t>
            </a:r>
            <a:r>
              <a:rPr lang="sv-SE" sz="1800" dirty="0" err="1"/>
              <a:t>how</a:t>
            </a:r>
            <a:r>
              <a:rPr lang="sv-SE" sz="1800" dirty="0"/>
              <a:t> </a:t>
            </a:r>
            <a:r>
              <a:rPr lang="sv-SE" sz="1800" dirty="0" err="1"/>
              <a:t>complicated</a:t>
            </a:r>
            <a:r>
              <a:rPr lang="sv-SE" sz="1800" dirty="0"/>
              <a:t> </a:t>
            </a:r>
            <a:r>
              <a:rPr lang="sv-SE" sz="1800" dirty="0" err="1"/>
              <a:t>phenomena</a:t>
            </a:r>
            <a:r>
              <a:rPr lang="sv-SE" sz="1800" dirty="0"/>
              <a:t> and processes </a:t>
            </a:r>
            <a:r>
              <a:rPr lang="sv-SE" sz="1800" dirty="0" err="1"/>
              <a:t>could</a:t>
            </a:r>
            <a:r>
              <a:rPr lang="sv-SE" sz="1800" dirty="0"/>
              <a:t> be </a:t>
            </a:r>
            <a:r>
              <a:rPr lang="sv-SE" sz="1800" dirty="0" err="1"/>
              <a:t>improved</a:t>
            </a:r>
            <a:r>
              <a:rPr lang="sv-SE" sz="1800" dirty="0"/>
              <a:t>, </a:t>
            </a:r>
            <a:r>
              <a:rPr lang="sv-SE" sz="1800" dirty="0" err="1"/>
              <a:t>to</a:t>
            </a:r>
            <a:r>
              <a:rPr lang="sv-SE" sz="1800" dirty="0"/>
              <a:t> be </a:t>
            </a:r>
            <a:r>
              <a:rPr lang="sv-SE" sz="1800" dirty="0" err="1"/>
              <a:t>done</a:t>
            </a:r>
            <a:r>
              <a:rPr lang="sv-SE" sz="1800" dirty="0"/>
              <a:t> </a:t>
            </a:r>
            <a:r>
              <a:rPr lang="sv-SE" sz="1800" b="1" dirty="0" err="1"/>
              <a:t>before</a:t>
            </a:r>
            <a:r>
              <a:rPr lang="sv-SE" sz="1800" dirty="0"/>
              <a:t> the </a:t>
            </a:r>
            <a:r>
              <a:rPr lang="sv-SE" sz="1800" dirty="0" err="1"/>
              <a:t>pupil</a:t>
            </a:r>
            <a:r>
              <a:rPr lang="sv-SE" sz="1800" dirty="0"/>
              <a:t> has </a:t>
            </a:r>
            <a:r>
              <a:rPr lang="sv-SE" sz="1800" dirty="0" err="1"/>
              <a:t>acquired</a:t>
            </a:r>
            <a:r>
              <a:rPr lang="sv-SE" sz="1800" dirty="0"/>
              <a:t> relevant </a:t>
            </a:r>
            <a:r>
              <a:rPr lang="sv-SE" sz="1800" dirty="0" err="1"/>
              <a:t>knowledge</a:t>
            </a:r>
            <a:r>
              <a:rPr lang="sv-SE" sz="1800" dirty="0"/>
              <a:t> in the area (</a:t>
            </a:r>
            <a:r>
              <a:rPr lang="sv-SE" sz="1800" dirty="0" err="1"/>
              <a:t>already</a:t>
            </a:r>
            <a:r>
              <a:rPr lang="sv-SE" sz="1800" dirty="0"/>
              <a:t> in </a:t>
            </a:r>
            <a:r>
              <a:rPr lang="sv-SE" sz="1800" dirty="0" err="1"/>
              <a:t>year</a:t>
            </a:r>
            <a:r>
              <a:rPr lang="sv-SE" sz="1800" dirty="0"/>
              <a:t> 5–6).</a:t>
            </a:r>
          </a:p>
        </p:txBody>
      </p:sp>
    </p:spTree>
    <p:extLst>
      <p:ext uri="{BB962C8B-B14F-4D97-AF65-F5344CB8AC3E}">
        <p14:creationId xmlns:p14="http://schemas.microsoft.com/office/powerpoint/2010/main" val="1210106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02860" y="274638"/>
            <a:ext cx="7901588" cy="564699"/>
          </a:xfrm>
        </p:spPr>
        <p:txBody>
          <a:bodyPr/>
          <a:lstStyle/>
          <a:p>
            <a:r>
              <a:rPr lang="sv-SE" dirty="0"/>
              <a:t>The curriculum </a:t>
            </a:r>
            <a:r>
              <a:rPr lang="sv-SE" dirty="0" err="1"/>
              <a:t>cont’d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585627" y="968991"/>
            <a:ext cx="8476180" cy="4980959"/>
          </a:xfrm>
        </p:spPr>
        <p:txBody>
          <a:bodyPr/>
          <a:lstStyle/>
          <a:p>
            <a:r>
              <a:rPr lang="sv-SE" sz="2800" dirty="0" err="1"/>
              <a:t>School</a:t>
            </a:r>
            <a:r>
              <a:rPr lang="sv-SE" sz="2800" dirty="0"/>
              <a:t> </a:t>
            </a:r>
            <a:r>
              <a:rPr lang="sv-SE" sz="2800" dirty="0" err="1"/>
              <a:t>work</a:t>
            </a:r>
            <a:r>
              <a:rPr lang="sv-SE" sz="2800" dirty="0"/>
              <a:t> is </a:t>
            </a:r>
            <a:r>
              <a:rPr lang="sv-SE" sz="2800" dirty="0" err="1"/>
              <a:t>collectively</a:t>
            </a:r>
            <a:r>
              <a:rPr lang="sv-SE" sz="2800" dirty="0"/>
              <a:t> </a:t>
            </a:r>
            <a:r>
              <a:rPr lang="sv-SE" sz="2800" dirty="0" err="1"/>
              <a:t>organized</a:t>
            </a:r>
            <a:r>
              <a:rPr lang="sv-SE" sz="2800" dirty="0"/>
              <a:t>, </a:t>
            </a:r>
            <a:r>
              <a:rPr lang="sv-SE" sz="2800" dirty="0" err="1"/>
              <a:t>subjectivist</a:t>
            </a:r>
            <a:r>
              <a:rPr lang="sv-SE" sz="2800" dirty="0"/>
              <a:t> in terms </a:t>
            </a:r>
            <a:r>
              <a:rPr lang="sv-SE" sz="2800" dirty="0" err="1"/>
              <a:t>of</a:t>
            </a:r>
            <a:r>
              <a:rPr lang="sv-SE" sz="2800" dirty="0"/>
              <a:t> </a:t>
            </a:r>
            <a:r>
              <a:rPr lang="sv-SE" sz="2800" dirty="0" err="1"/>
              <a:t>content</a:t>
            </a:r>
            <a:r>
              <a:rPr lang="sv-SE" sz="2800" dirty="0"/>
              <a:t> </a:t>
            </a:r>
            <a:r>
              <a:rPr lang="sv-SE" sz="2800" dirty="0" err="1"/>
              <a:t>but</a:t>
            </a:r>
            <a:r>
              <a:rPr lang="sv-SE" sz="2800" dirty="0"/>
              <a:t> </a:t>
            </a:r>
            <a:r>
              <a:rPr lang="sv-SE" sz="2800" dirty="0" err="1"/>
              <a:t>hyperindividualistic</a:t>
            </a:r>
            <a:r>
              <a:rPr lang="sv-SE" sz="2800" dirty="0"/>
              <a:t> re </a:t>
            </a:r>
            <a:r>
              <a:rPr lang="sv-SE" sz="2800" dirty="0" err="1"/>
              <a:t>pupils</a:t>
            </a:r>
            <a:r>
              <a:rPr lang="sv-SE" sz="2800" dirty="0"/>
              <a:t>’ </a:t>
            </a:r>
            <a:r>
              <a:rPr lang="sv-SE" sz="2800" dirty="0" err="1"/>
              <a:t>rights</a:t>
            </a:r>
            <a:r>
              <a:rPr lang="sv-SE" sz="2800" dirty="0"/>
              <a:t> to </a:t>
            </a:r>
            <a:r>
              <a:rPr lang="sv-SE" sz="2800" dirty="0" err="1"/>
              <a:t>define</a:t>
            </a:r>
            <a:r>
              <a:rPr lang="sv-SE" sz="2800" dirty="0"/>
              <a:t> </a:t>
            </a:r>
            <a:r>
              <a:rPr lang="sv-SE" sz="2800" dirty="0" err="1"/>
              <a:t>their</a:t>
            </a:r>
            <a:r>
              <a:rPr lang="sv-SE" sz="2800" dirty="0"/>
              <a:t> </a:t>
            </a:r>
            <a:r>
              <a:rPr lang="sv-SE" sz="2800" dirty="0" err="1"/>
              <a:t>own</a:t>
            </a:r>
            <a:r>
              <a:rPr lang="sv-SE" sz="2800" dirty="0"/>
              <a:t> </a:t>
            </a:r>
            <a:r>
              <a:rPr lang="sv-SE" sz="2800" dirty="0" err="1"/>
              <a:t>objectives</a:t>
            </a:r>
            <a:r>
              <a:rPr lang="sv-SE" sz="2800" dirty="0"/>
              <a:t> and </a:t>
            </a:r>
            <a:r>
              <a:rPr lang="sv-SE" sz="2800" dirty="0" err="1"/>
              <a:t>follow</a:t>
            </a:r>
            <a:r>
              <a:rPr lang="sv-SE" sz="2800" dirty="0"/>
              <a:t> </a:t>
            </a:r>
            <a:r>
              <a:rPr lang="sv-SE" sz="2800" dirty="0" err="1"/>
              <a:t>their</a:t>
            </a:r>
            <a:r>
              <a:rPr lang="sv-SE" sz="2800" dirty="0"/>
              <a:t> </a:t>
            </a:r>
            <a:r>
              <a:rPr lang="sv-SE" sz="2800" dirty="0" err="1"/>
              <a:t>own</a:t>
            </a:r>
            <a:r>
              <a:rPr lang="sv-SE" sz="2800" dirty="0"/>
              <a:t> </a:t>
            </a:r>
            <a:r>
              <a:rPr lang="sv-SE" sz="2800" dirty="0" err="1"/>
              <a:t>development</a:t>
            </a:r>
            <a:r>
              <a:rPr lang="sv-SE" sz="2800" dirty="0"/>
              <a:t> plan. </a:t>
            </a:r>
          </a:p>
          <a:p>
            <a:r>
              <a:rPr lang="sv-SE" sz="2800" dirty="0"/>
              <a:t>The </a:t>
            </a:r>
            <a:r>
              <a:rPr lang="sv-SE" sz="2800" dirty="0" err="1"/>
              <a:t>pedagogy</a:t>
            </a:r>
            <a:r>
              <a:rPr lang="sv-SE" sz="2800" dirty="0"/>
              <a:t>/the form the </a:t>
            </a:r>
            <a:r>
              <a:rPr lang="sv-SE" sz="2800" dirty="0" err="1"/>
              <a:t>learning</a:t>
            </a:r>
            <a:r>
              <a:rPr lang="sv-SE" sz="2800" dirty="0"/>
              <a:t> process </a:t>
            </a:r>
            <a:r>
              <a:rPr lang="sv-SE" sz="2800" dirty="0" err="1"/>
              <a:t>assumes</a:t>
            </a:r>
            <a:r>
              <a:rPr lang="sv-SE" sz="2800" dirty="0"/>
              <a:t> is the </a:t>
            </a:r>
            <a:r>
              <a:rPr lang="sv-SE" sz="2800" dirty="0" err="1"/>
              <a:t>top</a:t>
            </a:r>
            <a:r>
              <a:rPr lang="sv-SE" sz="2800" dirty="0"/>
              <a:t> </a:t>
            </a:r>
            <a:r>
              <a:rPr lang="sv-SE" sz="2800" dirty="0" err="1"/>
              <a:t>priority</a:t>
            </a:r>
            <a:r>
              <a:rPr lang="sv-SE" sz="2800" dirty="0"/>
              <a:t>, not </a:t>
            </a:r>
            <a:r>
              <a:rPr lang="sv-SE" sz="2800" dirty="0" err="1"/>
              <a:t>knowledge</a:t>
            </a:r>
            <a:r>
              <a:rPr lang="sv-SE" sz="2800" dirty="0"/>
              <a:t> and </a:t>
            </a:r>
            <a:r>
              <a:rPr lang="sv-SE" sz="2800" dirty="0" err="1"/>
              <a:t>skill</a:t>
            </a:r>
            <a:r>
              <a:rPr lang="sv-SE" sz="2800" dirty="0"/>
              <a:t> </a:t>
            </a:r>
            <a:r>
              <a:rPr lang="sv-SE" sz="2800" dirty="0" err="1"/>
              <a:t>development</a:t>
            </a:r>
            <a:endParaRPr lang="sv-SE" sz="2800" dirty="0"/>
          </a:p>
          <a:p>
            <a:endParaRPr lang="sv-SE" dirty="0"/>
          </a:p>
          <a:p>
            <a:r>
              <a:rPr lang="sv-SE" sz="2800" dirty="0"/>
              <a:t>The Swedish </a:t>
            </a:r>
            <a:r>
              <a:rPr lang="sv-SE" sz="2800" dirty="0" err="1"/>
              <a:t>School</a:t>
            </a:r>
            <a:r>
              <a:rPr lang="sv-SE" sz="2800" dirty="0"/>
              <a:t> </a:t>
            </a:r>
            <a:r>
              <a:rPr lang="sv-SE" sz="2800" dirty="0" err="1"/>
              <a:t>Inspectorate</a:t>
            </a:r>
            <a:r>
              <a:rPr lang="sv-SE" sz="2800" dirty="0"/>
              <a:t> makes the </a:t>
            </a:r>
            <a:r>
              <a:rPr lang="sv-SE" sz="2800" dirty="0" err="1"/>
              <a:t>decreed</a:t>
            </a:r>
            <a:r>
              <a:rPr lang="sv-SE" sz="2800" dirty="0"/>
              <a:t> </a:t>
            </a:r>
            <a:r>
              <a:rPr lang="sv-SE" sz="2800" dirty="0" err="1"/>
              <a:t>pedagogy</a:t>
            </a:r>
            <a:r>
              <a:rPr lang="sv-SE" sz="2800" dirty="0"/>
              <a:t> </a:t>
            </a:r>
            <a:r>
              <a:rPr lang="sv-SE" sz="2800" dirty="0" err="1"/>
              <a:t>binding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150512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1915" y="365760"/>
            <a:ext cx="8318311" cy="779646"/>
          </a:xfrm>
        </p:spPr>
        <p:txBody>
          <a:bodyPr/>
          <a:lstStyle/>
          <a:p>
            <a:r>
              <a:rPr lang="sv-SE" dirty="0"/>
              <a:t>Reforms </a:t>
            </a:r>
            <a:r>
              <a:rPr lang="sv-SE" dirty="0" err="1"/>
              <a:t>follow</a:t>
            </a:r>
            <a:r>
              <a:rPr lang="sv-SE" dirty="0"/>
              <a:t> from the </a:t>
            </a:r>
            <a:r>
              <a:rPr lang="sv-SE" dirty="0" err="1"/>
              <a:t>view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knowledge</a:t>
            </a:r>
            <a:r>
              <a:rPr lang="sv-SE" dirty="0"/>
              <a:t> – </a:t>
            </a:r>
            <a:r>
              <a:rPr lang="sv-SE" dirty="0" err="1"/>
              <a:t>some</a:t>
            </a:r>
            <a:r>
              <a:rPr lang="sv-SE" dirty="0"/>
              <a:t> examples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511790" y="1405288"/>
            <a:ext cx="8555207" cy="45446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v-SE" dirty="0" err="1">
                <a:sym typeface="Wingdings" panose="05000000000000000000" pitchFamily="2" charset="2"/>
              </a:rPr>
              <a:t>Government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control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of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textbooks</a:t>
            </a:r>
            <a:r>
              <a:rPr lang="sv-SE" dirty="0">
                <a:sym typeface="Wingdings" panose="05000000000000000000" pitchFamily="2" charset="2"/>
              </a:rPr>
              <a:t> and </a:t>
            </a:r>
            <a:r>
              <a:rPr lang="sv-SE" dirty="0" err="1">
                <a:sym typeface="Wingdings" panose="05000000000000000000" pitchFamily="2" charset="2"/>
              </a:rPr>
              <a:t>other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teaching</a:t>
            </a:r>
            <a:r>
              <a:rPr lang="sv-SE" dirty="0">
                <a:sym typeface="Wingdings" panose="05000000000000000000" pitchFamily="2" charset="2"/>
              </a:rPr>
              <a:t> materials </a:t>
            </a:r>
            <a:r>
              <a:rPr lang="sv-SE" dirty="0" err="1">
                <a:sym typeface="Wingdings" panose="05000000000000000000" pitchFamily="2" charset="2"/>
              </a:rPr>
              <a:t>abolished</a:t>
            </a:r>
            <a:r>
              <a:rPr lang="sv-SE" dirty="0">
                <a:sym typeface="Wingdings" panose="05000000000000000000" pitchFamily="2" charset="2"/>
              </a:rPr>
              <a:t> in 1991</a:t>
            </a:r>
          </a:p>
          <a:p>
            <a:pPr>
              <a:spcAft>
                <a:spcPts val="600"/>
              </a:spcAft>
            </a:pPr>
            <a:r>
              <a:rPr lang="sv-SE" dirty="0" err="1">
                <a:sym typeface="Wingdings" panose="05000000000000000000" pitchFamily="2" charset="2"/>
              </a:rPr>
              <a:t>Any</a:t>
            </a:r>
            <a:r>
              <a:rPr lang="sv-SE" dirty="0">
                <a:sym typeface="Wingdings" panose="05000000000000000000" pitchFamily="2" charset="2"/>
              </a:rPr>
              <a:t> person </a:t>
            </a:r>
            <a:r>
              <a:rPr lang="sv-SE" dirty="0" err="1">
                <a:sym typeface="Wingdings" panose="05000000000000000000" pitchFamily="2" charset="2"/>
              </a:rPr>
              <a:t>can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become</a:t>
            </a:r>
            <a:r>
              <a:rPr lang="sv-SE" dirty="0">
                <a:sym typeface="Wingdings" panose="05000000000000000000" pitchFamily="2" charset="2"/>
              </a:rPr>
              <a:t> a </a:t>
            </a:r>
            <a:r>
              <a:rPr lang="sv-SE" dirty="0" err="1">
                <a:sym typeface="Wingdings" panose="05000000000000000000" pitchFamily="2" charset="2"/>
              </a:rPr>
              <a:t>school</a:t>
            </a:r>
            <a:r>
              <a:rPr lang="sv-SE" dirty="0">
                <a:sym typeface="Wingdings" panose="05000000000000000000" pitchFamily="2" charset="2"/>
              </a:rPr>
              <a:t> principal and the principal is </a:t>
            </a:r>
            <a:r>
              <a:rPr lang="sv-SE" dirty="0" err="1">
                <a:sym typeface="Wingdings" panose="05000000000000000000" pitchFamily="2" charset="2"/>
              </a:rPr>
              <a:t>always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allowed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to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grade</a:t>
            </a:r>
            <a:r>
              <a:rPr lang="sv-SE" dirty="0">
                <a:sym typeface="Wingdings" panose="05000000000000000000" pitchFamily="2" charset="2"/>
              </a:rPr>
              <a:t> students </a:t>
            </a:r>
            <a:r>
              <a:rPr lang="sv-SE" dirty="0" err="1">
                <a:sym typeface="Wingdings" panose="05000000000000000000" pitchFamily="2" charset="2"/>
              </a:rPr>
              <a:t>if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there</a:t>
            </a:r>
            <a:r>
              <a:rPr lang="sv-SE" dirty="0">
                <a:sym typeface="Wingdings" panose="05000000000000000000" pitchFamily="2" charset="2"/>
              </a:rPr>
              <a:t> is no </a:t>
            </a:r>
            <a:r>
              <a:rPr lang="sv-SE" dirty="0" err="1">
                <a:sym typeface="Wingdings" panose="05000000000000000000" pitchFamily="2" charset="2"/>
              </a:rPr>
              <a:t>certified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teacher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who</a:t>
            </a:r>
            <a:r>
              <a:rPr lang="sv-SE" dirty="0">
                <a:sym typeface="Wingdings" panose="05000000000000000000" pitchFamily="2" charset="2"/>
              </a:rPr>
              <a:t> is </a:t>
            </a:r>
            <a:r>
              <a:rPr lang="sv-SE" dirty="0" err="1">
                <a:sym typeface="Wingdings" panose="05000000000000000000" pitchFamily="2" charset="2"/>
              </a:rPr>
              <a:t>entitled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to</a:t>
            </a:r>
            <a:r>
              <a:rPr lang="sv-SE" dirty="0">
                <a:sym typeface="Wingdings" panose="05000000000000000000" pitchFamily="2" charset="2"/>
              </a:rPr>
              <a:t> do </a:t>
            </a:r>
            <a:r>
              <a:rPr lang="sv-SE" dirty="0" err="1">
                <a:sym typeface="Wingdings" panose="05000000000000000000" pitchFamily="2" charset="2"/>
              </a:rPr>
              <a:t>that</a:t>
            </a:r>
            <a:r>
              <a:rPr lang="sv-SE" dirty="0">
                <a:sym typeface="Wingdings" panose="05000000000000000000" pitchFamily="2" charset="2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sv-SE" dirty="0" err="1">
                <a:sym typeface="Wingdings" panose="05000000000000000000" pitchFamily="2" charset="2"/>
              </a:rPr>
              <a:t>School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competion</a:t>
            </a:r>
            <a:r>
              <a:rPr lang="sv-SE" dirty="0">
                <a:sym typeface="Wingdings" panose="05000000000000000000" pitchFamily="2" charset="2"/>
              </a:rPr>
              <a:t> (</a:t>
            </a:r>
            <a:r>
              <a:rPr lang="sv-SE" dirty="0" err="1">
                <a:sym typeface="Wingdings" panose="05000000000000000000" pitchFamily="2" charset="2"/>
              </a:rPr>
              <a:t>incl</a:t>
            </a:r>
            <a:r>
              <a:rPr lang="sv-SE" dirty="0">
                <a:sym typeface="Wingdings" panose="05000000000000000000" pitchFamily="2" charset="2"/>
              </a:rPr>
              <a:t> for-profit </a:t>
            </a:r>
            <a:r>
              <a:rPr lang="sv-SE" dirty="0" err="1">
                <a:sym typeface="Wingdings" panose="05000000000000000000" pitchFamily="2" charset="2"/>
              </a:rPr>
              <a:t>schools</a:t>
            </a:r>
            <a:r>
              <a:rPr lang="sv-SE" dirty="0">
                <a:sym typeface="Wingdings" panose="05000000000000000000" pitchFamily="2" charset="2"/>
              </a:rPr>
              <a:t>) and </a:t>
            </a:r>
            <a:r>
              <a:rPr lang="sv-SE" dirty="0" err="1">
                <a:sym typeface="Wingdings" panose="05000000000000000000" pitchFamily="2" charset="2"/>
              </a:rPr>
              <a:t>admission</a:t>
            </a:r>
            <a:r>
              <a:rPr lang="sv-SE" dirty="0">
                <a:sym typeface="Wingdings" panose="05000000000000000000" pitchFamily="2" charset="2"/>
              </a:rPr>
              <a:t> to </a:t>
            </a:r>
            <a:r>
              <a:rPr lang="sv-SE" dirty="0" err="1">
                <a:sym typeface="Wingdings" panose="05000000000000000000" pitchFamily="2" charset="2"/>
              </a:rPr>
              <a:t>university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based</a:t>
            </a:r>
            <a:r>
              <a:rPr lang="sv-SE" dirty="0">
                <a:sym typeface="Wingdings" panose="05000000000000000000" pitchFamily="2" charset="2"/>
              </a:rPr>
              <a:t> on </a:t>
            </a:r>
            <a:r>
              <a:rPr lang="sv-SE" dirty="0" err="1">
                <a:sym typeface="Wingdings" panose="05000000000000000000" pitchFamily="2" charset="2"/>
              </a:rPr>
              <a:t>grades</a:t>
            </a:r>
            <a:r>
              <a:rPr lang="sv-SE" dirty="0">
                <a:sym typeface="Wingdings" panose="05000000000000000000" pitchFamily="2" charset="2"/>
              </a:rPr>
              <a:t>, still standard-</a:t>
            </a:r>
            <a:r>
              <a:rPr lang="sv-SE" dirty="0" err="1">
                <a:sym typeface="Wingdings" panose="05000000000000000000" pitchFamily="2" charset="2"/>
              </a:rPr>
              <a:t>ized</a:t>
            </a:r>
            <a:r>
              <a:rPr lang="sv-SE" dirty="0">
                <a:sym typeface="Wingdings" panose="05000000000000000000" pitchFamily="2" charset="2"/>
              </a:rPr>
              <a:t> tests not an </a:t>
            </a:r>
            <a:r>
              <a:rPr lang="sv-SE" dirty="0" err="1">
                <a:sym typeface="Wingdings" panose="05000000000000000000" pitchFamily="2" charset="2"/>
              </a:rPr>
              <a:t>anchoring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role</a:t>
            </a:r>
            <a:r>
              <a:rPr lang="sv-SE" dirty="0">
                <a:sym typeface="Wingdings" panose="05000000000000000000" pitchFamily="2" charset="2"/>
              </a:rPr>
              <a:t> and </a:t>
            </a:r>
            <a:r>
              <a:rPr lang="sv-SE" dirty="0" err="1">
                <a:sym typeface="Wingdings" panose="05000000000000000000" pitchFamily="2" charset="2"/>
              </a:rPr>
              <a:t>open</a:t>
            </a:r>
            <a:r>
              <a:rPr lang="sv-SE" dirty="0">
                <a:sym typeface="Wingdings" panose="05000000000000000000" pitchFamily="2" charset="2"/>
              </a:rPr>
              <a:t> to </a:t>
            </a:r>
            <a:r>
              <a:rPr lang="sv-SE" dirty="0" err="1">
                <a:sym typeface="Wingdings" panose="05000000000000000000" pitchFamily="2" charset="2"/>
              </a:rPr>
              <a:t>cheating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0143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632848" cy="694353"/>
          </a:xfrm>
        </p:spPr>
        <p:txBody>
          <a:bodyPr/>
          <a:lstStyle/>
          <a:p>
            <a:r>
              <a:rPr lang="sv-SE" sz="4000" dirty="0"/>
              <a:t>A </a:t>
            </a:r>
            <a:r>
              <a:rPr lang="sv-SE" sz="4000" dirty="0" err="1"/>
              <a:t>vicious</a:t>
            </a:r>
            <a:r>
              <a:rPr lang="sv-SE" sz="4000" dirty="0"/>
              <a:t> </a:t>
            </a:r>
            <a:r>
              <a:rPr lang="sv-SE" sz="4000" dirty="0" err="1"/>
              <a:t>circle</a:t>
            </a:r>
            <a:endParaRPr lang="sv-SE" sz="40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746412" y="941696"/>
            <a:ext cx="7996994" cy="4789890"/>
          </a:xfrm>
        </p:spPr>
        <p:txBody>
          <a:bodyPr/>
          <a:lstStyle/>
          <a:p>
            <a:r>
              <a:rPr lang="sv-SE" dirty="0" err="1"/>
              <a:t>There</a:t>
            </a:r>
            <a:r>
              <a:rPr lang="sv-SE" dirty="0"/>
              <a:t> is no </a:t>
            </a:r>
            <a:r>
              <a:rPr lang="sv-SE" dirty="0" err="1"/>
              <a:t>objective</a:t>
            </a:r>
            <a:r>
              <a:rPr lang="sv-SE" dirty="0"/>
              <a:t> </a:t>
            </a:r>
            <a:r>
              <a:rPr lang="sv-SE" dirty="0" err="1"/>
              <a:t>truth</a:t>
            </a:r>
            <a:r>
              <a:rPr lang="sv-SE" dirty="0"/>
              <a:t>; </a:t>
            </a:r>
            <a:r>
              <a:rPr lang="sv-SE" dirty="0" err="1"/>
              <a:t>only</a:t>
            </a:r>
            <a:r>
              <a:rPr lang="sv-SE" dirty="0"/>
              <a:t> ”</a:t>
            </a:r>
            <a:r>
              <a:rPr lang="sv-SE" dirty="0" err="1"/>
              <a:t>knowledge</a:t>
            </a:r>
            <a:r>
              <a:rPr lang="sv-SE" dirty="0"/>
              <a:t>” and </a:t>
            </a:r>
            <a:r>
              <a:rPr lang="sv-SE" dirty="0" err="1"/>
              <a:t>various</a:t>
            </a:r>
            <a:r>
              <a:rPr lang="sv-SE" dirty="0"/>
              <a:t> ”</a:t>
            </a:r>
            <a:r>
              <a:rPr lang="sv-SE" dirty="0" err="1"/>
              <a:t>interest-imbued</a:t>
            </a:r>
            <a:r>
              <a:rPr lang="sv-SE" dirty="0"/>
              <a:t>” </a:t>
            </a:r>
            <a:r>
              <a:rPr lang="sv-SE" dirty="0" err="1"/>
              <a:t>points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view</a:t>
            </a:r>
            <a:r>
              <a:rPr lang="sv-SE" dirty="0"/>
              <a:t> </a:t>
            </a:r>
            <a:r>
              <a:rPr lang="sv-SE" dirty="0">
                <a:sym typeface="Wingdings"/>
              </a:rPr>
              <a:t></a:t>
            </a:r>
            <a:endParaRPr lang="sv-SE" dirty="0"/>
          </a:p>
          <a:p>
            <a:pPr>
              <a:spcAft>
                <a:spcPts val="300"/>
              </a:spcAft>
            </a:pPr>
            <a:r>
              <a:rPr lang="sv-SE" dirty="0" err="1"/>
              <a:t>teaching</a:t>
            </a:r>
            <a:r>
              <a:rPr lang="sv-SE" dirty="0"/>
              <a:t> </a:t>
            </a:r>
            <a:r>
              <a:rPr lang="sv-SE" dirty="0" err="1"/>
              <a:t>content</a:t>
            </a:r>
            <a:r>
              <a:rPr lang="sv-SE" dirty="0"/>
              <a:t> and </a:t>
            </a:r>
            <a:r>
              <a:rPr lang="sv-SE" dirty="0" err="1"/>
              <a:t>requirements</a:t>
            </a:r>
            <a:r>
              <a:rPr lang="sv-SE" dirty="0"/>
              <a:t> </a:t>
            </a:r>
            <a:r>
              <a:rPr lang="sv-SE" dirty="0" err="1"/>
              <a:t>arbitrary</a:t>
            </a:r>
            <a:r>
              <a:rPr lang="sv-SE" dirty="0"/>
              <a:t> </a:t>
            </a:r>
            <a:r>
              <a:rPr lang="sv-SE" dirty="0">
                <a:sym typeface="Wingdings"/>
              </a:rPr>
              <a:t></a:t>
            </a:r>
            <a:endParaRPr lang="sv-SE" dirty="0"/>
          </a:p>
          <a:p>
            <a:pPr>
              <a:spcAft>
                <a:spcPts val="300"/>
              </a:spcAft>
            </a:pPr>
            <a:r>
              <a:rPr lang="sv-SE" dirty="0" err="1"/>
              <a:t>teacher</a:t>
            </a:r>
            <a:r>
              <a:rPr lang="sv-SE" dirty="0"/>
              <a:t> </a:t>
            </a:r>
            <a:r>
              <a:rPr lang="sv-SE" dirty="0" err="1"/>
              <a:t>demands</a:t>
            </a:r>
            <a:r>
              <a:rPr lang="sv-SE" dirty="0"/>
              <a:t> and </a:t>
            </a:r>
            <a:r>
              <a:rPr lang="sv-SE" dirty="0" err="1"/>
              <a:t>expectations</a:t>
            </a:r>
            <a:r>
              <a:rPr lang="sv-SE" dirty="0"/>
              <a:t> on </a:t>
            </a:r>
            <a:r>
              <a:rPr lang="sv-SE" dirty="0" err="1"/>
              <a:t>pupil</a:t>
            </a:r>
            <a:r>
              <a:rPr lang="sv-SE" dirty="0"/>
              <a:t> </a:t>
            </a:r>
            <a:r>
              <a:rPr lang="sv-SE" dirty="0" err="1"/>
              <a:t>effort</a:t>
            </a:r>
            <a:r>
              <a:rPr lang="sv-SE" dirty="0"/>
              <a:t> and </a:t>
            </a:r>
            <a:r>
              <a:rPr lang="sv-SE" dirty="0" err="1"/>
              <a:t>performance</a:t>
            </a:r>
            <a:r>
              <a:rPr lang="sv-SE" dirty="0"/>
              <a:t> </a:t>
            </a:r>
            <a:r>
              <a:rPr lang="sv-SE" dirty="0" err="1"/>
              <a:t>illegitimate</a:t>
            </a:r>
            <a:r>
              <a:rPr lang="sv-SE" dirty="0"/>
              <a:t> </a:t>
            </a:r>
            <a:r>
              <a:rPr lang="sv-SE" dirty="0">
                <a:sym typeface="Wingdings"/>
              </a:rPr>
              <a:t></a:t>
            </a:r>
            <a:endParaRPr lang="sv-SE" dirty="0"/>
          </a:p>
          <a:p>
            <a:pPr>
              <a:spcAft>
                <a:spcPts val="300"/>
              </a:spcAft>
            </a:pPr>
            <a:r>
              <a:rPr lang="sv-SE" dirty="0" err="1"/>
              <a:t>evaluation</a:t>
            </a:r>
            <a:r>
              <a:rPr lang="sv-SE" dirty="0"/>
              <a:t> and </a:t>
            </a:r>
            <a:r>
              <a:rPr lang="sv-SE" dirty="0" err="1"/>
              <a:t>grading</a:t>
            </a:r>
            <a:r>
              <a:rPr lang="sv-SE" dirty="0"/>
              <a:t> </a:t>
            </a:r>
            <a:r>
              <a:rPr lang="sv-SE" dirty="0" err="1"/>
              <a:t>unwarranted</a:t>
            </a:r>
            <a:r>
              <a:rPr lang="sv-SE" dirty="0"/>
              <a:t> </a:t>
            </a:r>
            <a:r>
              <a:rPr lang="sv-SE" dirty="0" err="1"/>
              <a:t>wielding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power</a:t>
            </a:r>
            <a:r>
              <a:rPr lang="sv-SE" dirty="0"/>
              <a:t> </a:t>
            </a:r>
            <a:r>
              <a:rPr lang="sv-SE" dirty="0">
                <a:sym typeface="Wingdings"/>
              </a:rPr>
              <a:t></a:t>
            </a:r>
            <a:r>
              <a:rPr lang="sv-SE" dirty="0"/>
              <a:t> </a:t>
            </a:r>
          </a:p>
          <a:p>
            <a:pPr>
              <a:spcAft>
                <a:spcPts val="300"/>
              </a:spcAft>
            </a:pPr>
            <a:r>
              <a:rPr lang="sv-SE" dirty="0" err="1"/>
              <a:t>power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be </a:t>
            </a:r>
            <a:r>
              <a:rPr lang="sv-SE" dirty="0" err="1"/>
              <a:t>uncovered</a:t>
            </a:r>
            <a:r>
              <a:rPr lang="sv-SE" dirty="0"/>
              <a:t> (”</a:t>
            </a:r>
            <a:r>
              <a:rPr lang="sv-SE" dirty="0" err="1"/>
              <a:t>deconstructed</a:t>
            </a:r>
            <a:r>
              <a:rPr lang="sv-SE" dirty="0"/>
              <a:t>”) </a:t>
            </a:r>
            <a:r>
              <a:rPr lang="sv-SE" dirty="0" err="1"/>
              <a:t>through</a:t>
            </a:r>
            <a:r>
              <a:rPr lang="sv-SE" dirty="0"/>
              <a:t> </a:t>
            </a:r>
            <a:r>
              <a:rPr lang="sv-SE" dirty="0" err="1"/>
              <a:t>critical</a:t>
            </a:r>
            <a:r>
              <a:rPr lang="sv-SE" dirty="0"/>
              <a:t> </a:t>
            </a:r>
            <a:r>
              <a:rPr lang="sv-SE" dirty="0" err="1"/>
              <a:t>thinking</a:t>
            </a:r>
            <a:r>
              <a:rPr lang="sv-SE" dirty="0"/>
              <a:t> and </a:t>
            </a:r>
            <a:r>
              <a:rPr lang="sv-SE" dirty="0" err="1"/>
              <a:t>reflective</a:t>
            </a:r>
            <a:r>
              <a:rPr lang="sv-SE" dirty="0"/>
              <a:t> </a:t>
            </a:r>
            <a:r>
              <a:rPr lang="sv-SE" dirty="0" err="1"/>
              <a:t>discussion</a:t>
            </a:r>
            <a:r>
              <a:rPr lang="sv-SE" dirty="0"/>
              <a:t> </a:t>
            </a:r>
            <a:r>
              <a:rPr lang="sv-SE" dirty="0">
                <a:sym typeface="Wingdings"/>
              </a:rPr>
              <a:t></a:t>
            </a:r>
            <a:endParaRPr lang="sv-SE" dirty="0"/>
          </a:p>
          <a:p>
            <a:pPr>
              <a:spcAft>
                <a:spcPts val="300"/>
              </a:spcAft>
            </a:pPr>
            <a:r>
              <a:rPr lang="sv-SE" dirty="0" err="1"/>
              <a:t>teacher</a:t>
            </a:r>
            <a:r>
              <a:rPr lang="sv-SE" dirty="0"/>
              <a:t> has to </a:t>
            </a:r>
            <a:r>
              <a:rPr lang="sv-SE" dirty="0" err="1"/>
              <a:t>apologize</a:t>
            </a:r>
            <a:r>
              <a:rPr lang="sv-SE" dirty="0"/>
              <a:t> for </a:t>
            </a:r>
            <a:r>
              <a:rPr lang="sv-SE" dirty="0" err="1"/>
              <a:t>his</a:t>
            </a:r>
            <a:r>
              <a:rPr lang="sv-SE" dirty="0"/>
              <a:t>/</a:t>
            </a:r>
            <a:r>
              <a:rPr lang="sv-SE" dirty="0" err="1"/>
              <a:t>her</a:t>
            </a:r>
            <a:r>
              <a:rPr lang="sv-SE" dirty="0"/>
              <a:t> </a:t>
            </a:r>
            <a:r>
              <a:rPr lang="sv-SE" dirty="0" err="1"/>
              <a:t>role</a:t>
            </a:r>
            <a:r>
              <a:rPr lang="sv-SE" dirty="0"/>
              <a:t> </a:t>
            </a:r>
            <a:r>
              <a:rPr lang="sv-SE" dirty="0">
                <a:sym typeface="Wingdings"/>
              </a:rPr>
              <a:t></a:t>
            </a:r>
            <a:r>
              <a:rPr lang="sv-SE" dirty="0"/>
              <a:t> </a:t>
            </a:r>
          </a:p>
          <a:p>
            <a:r>
              <a:rPr lang="sv-SE" dirty="0" err="1"/>
              <a:t>teaching</a:t>
            </a:r>
            <a:r>
              <a:rPr lang="sv-SE" dirty="0"/>
              <a:t> profession </a:t>
            </a:r>
            <a:r>
              <a:rPr lang="sv-SE" dirty="0" err="1"/>
              <a:t>unattractive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0695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8266" y="226511"/>
            <a:ext cx="8450980" cy="1034398"/>
          </a:xfrm>
        </p:spPr>
        <p:txBody>
          <a:bodyPr/>
          <a:lstStyle/>
          <a:p>
            <a:r>
              <a:rPr lang="sv-SE" dirty="0" err="1"/>
              <a:t>Cognitive</a:t>
            </a:r>
            <a:r>
              <a:rPr lang="sv-SE" dirty="0"/>
              <a:t> and </a:t>
            </a:r>
            <a:r>
              <a:rPr lang="sv-SE" dirty="0" err="1"/>
              <a:t>neuro</a:t>
            </a:r>
            <a:r>
              <a:rPr lang="sv-SE" dirty="0"/>
              <a:t> science research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539087" y="1357162"/>
            <a:ext cx="8604913" cy="4592789"/>
          </a:xfrm>
        </p:spPr>
        <p:txBody>
          <a:bodyPr/>
          <a:lstStyle/>
          <a:p>
            <a:r>
              <a:rPr lang="sv-SE" dirty="0" err="1"/>
              <a:t>Instructive</a:t>
            </a:r>
            <a:r>
              <a:rPr lang="sv-SE" dirty="0"/>
              <a:t> </a:t>
            </a:r>
            <a:r>
              <a:rPr lang="sv-SE" dirty="0" err="1"/>
              <a:t>teacher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expectations</a:t>
            </a:r>
            <a:r>
              <a:rPr lang="sv-SE" dirty="0"/>
              <a:t> on the </a:t>
            </a:r>
            <a:r>
              <a:rPr lang="sv-SE" dirty="0" err="1"/>
              <a:t>pupil</a:t>
            </a:r>
            <a:r>
              <a:rPr lang="sv-SE" dirty="0"/>
              <a:t> </a:t>
            </a:r>
          </a:p>
          <a:p>
            <a:r>
              <a:rPr lang="sv-SE" dirty="0" err="1"/>
              <a:t>Uncertainty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requirements</a:t>
            </a:r>
            <a:r>
              <a:rPr lang="sv-SE" dirty="0"/>
              <a:t> </a:t>
            </a:r>
            <a:r>
              <a:rPr lang="sv-SE" dirty="0">
                <a:sym typeface="Wingdings" panose="05000000000000000000" pitchFamily="2" charset="2"/>
              </a:rPr>
              <a:t> stress and </a:t>
            </a:r>
            <a:r>
              <a:rPr lang="sv-SE" dirty="0" err="1">
                <a:sym typeface="Wingdings" panose="05000000000000000000" pitchFamily="2" charset="2"/>
              </a:rPr>
              <a:t>failure</a:t>
            </a:r>
            <a:endParaRPr lang="sv-SE" dirty="0"/>
          </a:p>
          <a:p>
            <a:r>
              <a:rPr lang="sv-SE" dirty="0"/>
              <a:t>A </a:t>
            </a:r>
            <a:r>
              <a:rPr lang="sv-SE" dirty="0" err="1"/>
              <a:t>calm</a:t>
            </a:r>
            <a:r>
              <a:rPr lang="sv-SE" dirty="0"/>
              <a:t> and </a:t>
            </a:r>
            <a:r>
              <a:rPr lang="sv-SE" dirty="0" err="1"/>
              <a:t>well</a:t>
            </a:r>
            <a:r>
              <a:rPr lang="sv-SE" dirty="0"/>
              <a:t> </a:t>
            </a:r>
            <a:r>
              <a:rPr lang="sv-SE" dirty="0" err="1"/>
              <a:t>structured</a:t>
            </a:r>
            <a:r>
              <a:rPr lang="sv-SE" dirty="0"/>
              <a:t> enviroment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clear</a:t>
            </a:r>
            <a:r>
              <a:rPr lang="sv-SE" dirty="0"/>
              <a:t> </a:t>
            </a:r>
            <a:r>
              <a:rPr lang="sv-SE" dirty="0" err="1"/>
              <a:t>goals</a:t>
            </a:r>
            <a:r>
              <a:rPr lang="sv-SE" dirty="0"/>
              <a:t> and </a:t>
            </a:r>
            <a:r>
              <a:rPr lang="sv-SE" dirty="0" err="1"/>
              <a:t>carefully</a:t>
            </a:r>
            <a:r>
              <a:rPr lang="sv-SE" dirty="0"/>
              <a:t> prepared progression</a:t>
            </a:r>
          </a:p>
          <a:p>
            <a:r>
              <a:rPr lang="sv-SE" dirty="0"/>
              <a:t>Repetition and </a:t>
            </a:r>
            <a:r>
              <a:rPr lang="sv-SE" dirty="0" err="1"/>
              <a:t>deep</a:t>
            </a:r>
            <a:r>
              <a:rPr lang="sv-SE" dirty="0"/>
              <a:t> </a:t>
            </a:r>
            <a:r>
              <a:rPr lang="sv-SE" dirty="0" err="1"/>
              <a:t>learning</a:t>
            </a:r>
            <a:r>
              <a:rPr lang="sv-SE" dirty="0"/>
              <a:t> lessens </a:t>
            </a:r>
            <a:r>
              <a:rPr lang="sv-SE" dirty="0" err="1"/>
              <a:t>demand</a:t>
            </a:r>
            <a:r>
              <a:rPr lang="sv-SE" dirty="0"/>
              <a:t> on </a:t>
            </a:r>
            <a:r>
              <a:rPr lang="sv-SE" dirty="0" err="1"/>
              <a:t>scarce</a:t>
            </a:r>
            <a:r>
              <a:rPr lang="sv-SE" dirty="0"/>
              <a:t> </a:t>
            </a:r>
            <a:r>
              <a:rPr lang="sv-SE" dirty="0" err="1"/>
              <a:t>working</a:t>
            </a:r>
            <a:r>
              <a:rPr lang="sv-SE" dirty="0"/>
              <a:t> </a:t>
            </a:r>
            <a:r>
              <a:rPr lang="sv-SE" dirty="0" err="1"/>
              <a:t>memory</a:t>
            </a:r>
            <a:endParaRPr lang="sv-SE" dirty="0"/>
          </a:p>
          <a:p>
            <a:r>
              <a:rPr lang="sv-SE" dirty="0" err="1"/>
              <a:t>Early</a:t>
            </a:r>
            <a:r>
              <a:rPr lang="sv-SE" dirty="0"/>
              <a:t> </a:t>
            </a:r>
            <a:r>
              <a:rPr lang="sv-SE" dirty="0" err="1"/>
              <a:t>automatization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fundamental </a:t>
            </a:r>
            <a:r>
              <a:rPr lang="sv-SE" dirty="0" err="1"/>
              <a:t>skills</a:t>
            </a:r>
            <a:r>
              <a:rPr lang="sv-SE" dirty="0"/>
              <a:t> (</a:t>
            </a:r>
            <a:r>
              <a:rPr lang="sv-SE" dirty="0" err="1"/>
              <a:t>numeracy</a:t>
            </a:r>
            <a:r>
              <a:rPr lang="sv-SE" dirty="0"/>
              <a:t> and literacy)</a:t>
            </a:r>
          </a:p>
          <a:p>
            <a:r>
              <a:rPr lang="sv-SE" dirty="0" err="1"/>
              <a:t>Skills</a:t>
            </a:r>
            <a:r>
              <a:rPr lang="sv-SE" dirty="0"/>
              <a:t> (&amp; </a:t>
            </a:r>
            <a:r>
              <a:rPr lang="sv-SE" dirty="0" err="1"/>
              <a:t>creativity</a:t>
            </a:r>
            <a:r>
              <a:rPr lang="sv-SE" dirty="0"/>
              <a:t>) </a:t>
            </a:r>
            <a:r>
              <a:rPr lang="sv-SE" dirty="0" err="1"/>
              <a:t>domain</a:t>
            </a:r>
            <a:r>
              <a:rPr lang="sv-SE" dirty="0"/>
              <a:t> </a:t>
            </a:r>
            <a:r>
              <a:rPr lang="sv-SE" dirty="0" err="1"/>
              <a:t>specific</a:t>
            </a:r>
            <a:r>
              <a:rPr lang="sv-SE" dirty="0"/>
              <a:t>; excellent </a:t>
            </a:r>
            <a:r>
              <a:rPr lang="sv-SE" dirty="0" err="1"/>
              <a:t>reading</a:t>
            </a:r>
            <a:r>
              <a:rPr lang="sv-SE" dirty="0"/>
              <a:t> </a:t>
            </a:r>
            <a:r>
              <a:rPr lang="sv-SE" dirty="0" err="1"/>
              <a:t>skills</a:t>
            </a:r>
            <a:r>
              <a:rPr lang="sv-SE" dirty="0"/>
              <a:t> </a:t>
            </a:r>
            <a:r>
              <a:rPr lang="sv-SE" dirty="0" err="1"/>
              <a:t>presupposes</a:t>
            </a:r>
            <a:r>
              <a:rPr lang="sv-SE" dirty="0"/>
              <a:t> </a:t>
            </a:r>
            <a:r>
              <a:rPr lang="sv-SE" dirty="0" err="1"/>
              <a:t>deep</a:t>
            </a:r>
            <a:r>
              <a:rPr lang="sv-SE" dirty="0"/>
              <a:t> </a:t>
            </a:r>
            <a:r>
              <a:rPr lang="sv-SE" dirty="0" err="1"/>
              <a:t>familiarity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many</a:t>
            </a:r>
            <a:r>
              <a:rPr lang="sv-SE" dirty="0"/>
              <a:t> areas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605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632848" cy="978809"/>
          </a:xfrm>
        </p:spPr>
        <p:txBody>
          <a:bodyPr/>
          <a:lstStyle/>
          <a:p>
            <a:r>
              <a:rPr lang="sv-SE" sz="4000" dirty="0" err="1"/>
              <a:t>Competition</a:t>
            </a:r>
            <a:r>
              <a:rPr lang="sv-SE" sz="4000" dirty="0"/>
              <a:t> and </a:t>
            </a:r>
            <a:r>
              <a:rPr lang="sv-SE" sz="4000" dirty="0" err="1"/>
              <a:t>school</a:t>
            </a:r>
            <a:r>
              <a:rPr lang="sv-SE" sz="4000" dirty="0"/>
              <a:t> choice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04126" y="1356189"/>
            <a:ext cx="7699554" cy="459376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sv-SE" sz="3200" dirty="0" err="1"/>
              <a:t>Incompatible</a:t>
            </a:r>
            <a:r>
              <a:rPr lang="sv-SE" sz="3200" dirty="0"/>
              <a:t> </a:t>
            </a:r>
            <a:r>
              <a:rPr lang="sv-SE" sz="3200" dirty="0" err="1"/>
              <a:t>with</a:t>
            </a:r>
            <a:r>
              <a:rPr lang="sv-SE" sz="3200" dirty="0"/>
              <a:t> the </a:t>
            </a:r>
            <a:r>
              <a:rPr lang="sv-SE" sz="3200" dirty="0" err="1"/>
              <a:t>stipulated</a:t>
            </a:r>
            <a:r>
              <a:rPr lang="sv-SE" sz="3200" dirty="0"/>
              <a:t> </a:t>
            </a:r>
            <a:r>
              <a:rPr lang="sv-SE" sz="3200" dirty="0" err="1"/>
              <a:t>view</a:t>
            </a:r>
            <a:r>
              <a:rPr lang="sv-SE" sz="3200" dirty="0"/>
              <a:t> </a:t>
            </a:r>
            <a:r>
              <a:rPr lang="sv-SE" sz="3200" dirty="0" err="1"/>
              <a:t>of</a:t>
            </a:r>
            <a:r>
              <a:rPr lang="sv-SE" sz="3200" dirty="0"/>
              <a:t> </a:t>
            </a:r>
            <a:r>
              <a:rPr lang="sv-SE" sz="3200" dirty="0" err="1"/>
              <a:t>knowledge</a:t>
            </a:r>
            <a:endParaRPr lang="sv-SE" sz="3200" dirty="0"/>
          </a:p>
          <a:p>
            <a:pPr>
              <a:spcAft>
                <a:spcPts val="1200"/>
              </a:spcAft>
            </a:pPr>
            <a:r>
              <a:rPr lang="sv-SE" sz="3200" dirty="0" err="1"/>
              <a:t>Instead</a:t>
            </a:r>
            <a:r>
              <a:rPr lang="sv-SE" sz="3200" dirty="0"/>
              <a:t> </a:t>
            </a:r>
            <a:r>
              <a:rPr lang="sv-SE" sz="3200" dirty="0" err="1"/>
              <a:t>of</a:t>
            </a:r>
            <a:r>
              <a:rPr lang="sv-SE" sz="3200" dirty="0"/>
              <a:t> </a:t>
            </a:r>
            <a:r>
              <a:rPr lang="sv-SE" sz="3200" dirty="0" err="1"/>
              <a:t>evaluation</a:t>
            </a:r>
            <a:r>
              <a:rPr lang="sv-SE" sz="3200" dirty="0"/>
              <a:t> </a:t>
            </a:r>
            <a:r>
              <a:rPr lang="sv-SE" sz="3200" dirty="0" err="1"/>
              <a:t>of</a:t>
            </a:r>
            <a:r>
              <a:rPr lang="sv-SE" sz="3200" dirty="0"/>
              <a:t> the </a:t>
            </a:r>
            <a:r>
              <a:rPr lang="sv-SE" sz="3200" dirty="0" err="1"/>
              <a:t>result</a:t>
            </a:r>
            <a:r>
              <a:rPr lang="sv-SE" sz="3200" dirty="0"/>
              <a:t>, the focus </a:t>
            </a:r>
            <a:r>
              <a:rPr lang="sv-SE" sz="3200" dirty="0" err="1"/>
              <a:t>will</a:t>
            </a:r>
            <a:r>
              <a:rPr lang="sv-SE" sz="3200" dirty="0"/>
              <a:t> be an external </a:t>
            </a:r>
            <a:r>
              <a:rPr lang="sv-SE" sz="3200" dirty="0" err="1"/>
              <a:t>control</a:t>
            </a:r>
            <a:r>
              <a:rPr lang="sv-SE" sz="3200" dirty="0"/>
              <a:t> </a:t>
            </a:r>
            <a:r>
              <a:rPr lang="sv-SE" sz="3200" dirty="0" err="1"/>
              <a:t>of</a:t>
            </a:r>
            <a:r>
              <a:rPr lang="sv-SE" sz="3200" dirty="0"/>
              <a:t> the process</a:t>
            </a:r>
          </a:p>
          <a:p>
            <a:r>
              <a:rPr lang="sv-SE" sz="3200" dirty="0"/>
              <a:t>The </a:t>
            </a:r>
            <a:r>
              <a:rPr lang="sv-SE" sz="3200" dirty="0" err="1"/>
              <a:t>most</a:t>
            </a:r>
            <a:r>
              <a:rPr lang="sv-SE" sz="3200" dirty="0"/>
              <a:t> </a:t>
            </a:r>
            <a:r>
              <a:rPr lang="sv-SE" sz="3200" dirty="0" err="1"/>
              <a:t>important</a:t>
            </a:r>
            <a:r>
              <a:rPr lang="sv-SE" sz="3200" dirty="0"/>
              <a:t> </a:t>
            </a:r>
            <a:r>
              <a:rPr lang="sv-SE" sz="3200" dirty="0" err="1"/>
              <a:t>mechanism</a:t>
            </a:r>
            <a:r>
              <a:rPr lang="sv-SE" sz="3200" dirty="0"/>
              <a:t> </a:t>
            </a:r>
            <a:r>
              <a:rPr lang="sv-SE" sz="3200" dirty="0" err="1"/>
              <a:t>that</a:t>
            </a:r>
            <a:r>
              <a:rPr lang="sv-SE" sz="3200" dirty="0"/>
              <a:t> makes </a:t>
            </a:r>
            <a:r>
              <a:rPr lang="sv-SE" sz="3200" dirty="0" err="1"/>
              <a:t>competition</a:t>
            </a:r>
            <a:r>
              <a:rPr lang="sv-SE" sz="3200" dirty="0"/>
              <a:t> </a:t>
            </a:r>
            <a:r>
              <a:rPr lang="sv-SE" sz="3200" dirty="0" err="1"/>
              <a:t>effective</a:t>
            </a:r>
            <a:r>
              <a:rPr lang="sv-SE" sz="3200" dirty="0"/>
              <a:t> is </a:t>
            </a:r>
            <a:r>
              <a:rPr lang="sv-SE" sz="3200" dirty="0" err="1"/>
              <a:t>thus</a:t>
            </a:r>
            <a:r>
              <a:rPr lang="sv-SE" sz="3200" dirty="0"/>
              <a:t> </a:t>
            </a:r>
            <a:r>
              <a:rPr lang="sv-SE" sz="3200" dirty="0" err="1"/>
              <a:t>blocked</a:t>
            </a:r>
            <a:endParaRPr lang="sv-SE" sz="32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1868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51" y="69669"/>
            <a:ext cx="2354239" cy="384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319" y="139338"/>
            <a:ext cx="3123767" cy="357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6" y="3918454"/>
            <a:ext cx="5522866" cy="137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1" y="5292050"/>
            <a:ext cx="8325395" cy="74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335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079" y="205483"/>
            <a:ext cx="8039369" cy="1109609"/>
          </a:xfrm>
        </p:spPr>
        <p:txBody>
          <a:bodyPr/>
          <a:lstStyle/>
          <a:p>
            <a:r>
              <a:rPr lang="sv-SE" dirty="0"/>
              <a:t>An alternative paradigm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48640" y="1219200"/>
            <a:ext cx="8055040" cy="4730750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 err="1"/>
              <a:t>There</a:t>
            </a:r>
            <a:r>
              <a:rPr lang="sv-SE" sz="2400" dirty="0"/>
              <a:t> </a:t>
            </a:r>
            <a:r>
              <a:rPr lang="sv-SE" sz="2400" dirty="0" err="1"/>
              <a:t>exists</a:t>
            </a:r>
            <a:r>
              <a:rPr lang="sv-SE" sz="2400" dirty="0"/>
              <a:t> </a:t>
            </a:r>
            <a:r>
              <a:rPr lang="sv-SE" sz="2400" dirty="0" err="1"/>
              <a:t>true</a:t>
            </a:r>
            <a:r>
              <a:rPr lang="sv-SE" sz="2400" dirty="0"/>
              <a:t> and </a:t>
            </a:r>
            <a:r>
              <a:rPr lang="sv-SE" sz="2400" dirty="0" err="1"/>
              <a:t>and</a:t>
            </a:r>
            <a:r>
              <a:rPr lang="sv-SE" sz="2400" dirty="0"/>
              <a:t> </a:t>
            </a:r>
            <a:r>
              <a:rPr lang="sv-SE" sz="2400" dirty="0" err="1"/>
              <a:t>important</a:t>
            </a:r>
            <a:r>
              <a:rPr lang="sv-SE" sz="2400" dirty="0"/>
              <a:t> </a:t>
            </a:r>
            <a:r>
              <a:rPr lang="sv-SE" sz="2400" dirty="0" err="1"/>
              <a:t>knowledge</a:t>
            </a:r>
            <a:r>
              <a:rPr lang="sv-SE" sz="2400" dirty="0"/>
              <a:t> </a:t>
            </a:r>
            <a:r>
              <a:rPr lang="sv-SE" sz="2400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sv-SE" sz="2400" dirty="0"/>
              <a:t> </a:t>
            </a:r>
          </a:p>
          <a:p>
            <a:pPr marL="0" indent="0">
              <a:buNone/>
            </a:pPr>
            <a:r>
              <a:rPr lang="sv-SE" sz="2400" dirty="0" err="1"/>
              <a:t>Mastering</a:t>
            </a:r>
            <a:r>
              <a:rPr lang="sv-SE" sz="2400" dirty="0"/>
              <a:t> it gives </a:t>
            </a:r>
            <a:r>
              <a:rPr lang="sv-SE" sz="2400" dirty="0" err="1"/>
              <a:t>unrivalled</a:t>
            </a:r>
            <a:r>
              <a:rPr lang="sv-SE" sz="2400" dirty="0"/>
              <a:t> </a:t>
            </a:r>
            <a:r>
              <a:rPr lang="sv-SE" sz="2400" dirty="0" err="1"/>
              <a:t>opportunities</a:t>
            </a:r>
            <a:r>
              <a:rPr lang="sv-SE" sz="2400" dirty="0"/>
              <a:t> </a:t>
            </a:r>
            <a:r>
              <a:rPr lang="sv-SE" sz="2400" dirty="0" err="1"/>
              <a:t>to</a:t>
            </a:r>
            <a:r>
              <a:rPr lang="sv-SE" sz="2400" dirty="0"/>
              <a:t> </a:t>
            </a:r>
            <a:r>
              <a:rPr lang="sv-SE" sz="2400" dirty="0" err="1"/>
              <a:t>grow</a:t>
            </a:r>
            <a:r>
              <a:rPr lang="sv-SE" sz="2400" dirty="0"/>
              <a:t> and </a:t>
            </a:r>
            <a:r>
              <a:rPr lang="sv-SE" sz="2400" dirty="0" err="1"/>
              <a:t>realize</a:t>
            </a:r>
            <a:r>
              <a:rPr lang="sv-SE" sz="2400" dirty="0"/>
              <a:t> </a:t>
            </a:r>
            <a:r>
              <a:rPr lang="sv-SE" sz="2400" dirty="0" err="1"/>
              <a:t>one’s</a:t>
            </a:r>
            <a:r>
              <a:rPr lang="sv-SE" sz="2400" dirty="0"/>
              <a:t> plans in </a:t>
            </a:r>
            <a:r>
              <a:rPr lang="sv-SE" sz="2400" dirty="0" err="1"/>
              <a:t>voluntary</a:t>
            </a:r>
            <a:r>
              <a:rPr lang="sv-SE" sz="2400" dirty="0"/>
              <a:t> </a:t>
            </a:r>
            <a:r>
              <a:rPr lang="sv-SE" sz="2400" dirty="0" err="1"/>
              <a:t>cooperation</a:t>
            </a:r>
            <a:r>
              <a:rPr lang="sv-SE" sz="2400" dirty="0"/>
              <a:t> </a:t>
            </a:r>
            <a:r>
              <a:rPr lang="sv-SE" sz="2400" dirty="0" err="1"/>
              <a:t>with</a:t>
            </a:r>
            <a:r>
              <a:rPr lang="sv-SE" sz="2400" dirty="0"/>
              <a:t> </a:t>
            </a:r>
            <a:r>
              <a:rPr lang="sv-SE" sz="2400" dirty="0" err="1"/>
              <a:t>others</a:t>
            </a:r>
            <a:r>
              <a:rPr lang="sv-SE" sz="2400" dirty="0"/>
              <a:t> </a:t>
            </a:r>
            <a:r>
              <a:rPr lang="sv-SE" sz="2400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sv-SE" sz="2400" dirty="0"/>
              <a:t> </a:t>
            </a:r>
          </a:p>
          <a:p>
            <a:pPr marL="0" indent="0">
              <a:buNone/>
            </a:pPr>
            <a:r>
              <a:rPr lang="sv-SE" sz="2400" dirty="0"/>
              <a:t>A </a:t>
            </a:r>
            <a:r>
              <a:rPr lang="sv-SE" sz="2400" dirty="0" err="1"/>
              <a:t>good</a:t>
            </a:r>
            <a:r>
              <a:rPr lang="sv-SE" sz="2400" dirty="0"/>
              <a:t> </a:t>
            </a:r>
            <a:r>
              <a:rPr lang="sv-SE" sz="2400" dirty="0" err="1"/>
              <a:t>school</a:t>
            </a:r>
            <a:r>
              <a:rPr lang="sv-SE" sz="2400" dirty="0"/>
              <a:t> system </a:t>
            </a:r>
            <a:r>
              <a:rPr lang="sv-SE" sz="2400" dirty="0" err="1"/>
              <a:t>can</a:t>
            </a:r>
            <a:r>
              <a:rPr lang="sv-SE" sz="2400" dirty="0"/>
              <a:t> </a:t>
            </a:r>
            <a:r>
              <a:rPr lang="sv-SE" sz="2400" dirty="0" err="1"/>
              <a:t>select</a:t>
            </a:r>
            <a:r>
              <a:rPr lang="sv-SE" sz="2400" dirty="0"/>
              <a:t> </a:t>
            </a:r>
            <a:r>
              <a:rPr lang="sv-SE" sz="2400" dirty="0" err="1"/>
              <a:t>what</a:t>
            </a:r>
            <a:r>
              <a:rPr lang="sv-SE" sz="2400" dirty="0"/>
              <a:t> </a:t>
            </a:r>
            <a:r>
              <a:rPr lang="sv-SE" sz="2400" dirty="0" err="1"/>
              <a:t>skills</a:t>
            </a:r>
            <a:r>
              <a:rPr lang="sv-SE" sz="2400" dirty="0"/>
              <a:t> and </a:t>
            </a:r>
            <a:r>
              <a:rPr lang="sv-SE" sz="2400" dirty="0" err="1"/>
              <a:t>knowledge</a:t>
            </a:r>
            <a:r>
              <a:rPr lang="sv-SE" sz="2400" dirty="0"/>
              <a:t> </a:t>
            </a:r>
            <a:r>
              <a:rPr lang="sv-SE" sz="2400" dirty="0" err="1"/>
              <a:t>that</a:t>
            </a:r>
            <a:r>
              <a:rPr lang="sv-SE" sz="2400" dirty="0"/>
              <a:t> </a:t>
            </a:r>
            <a:r>
              <a:rPr lang="sv-SE" sz="2400" dirty="0" err="1"/>
              <a:t>are</a:t>
            </a:r>
            <a:r>
              <a:rPr lang="sv-SE" sz="2400" dirty="0"/>
              <a:t> </a:t>
            </a:r>
            <a:r>
              <a:rPr lang="sv-SE" sz="2400" dirty="0" err="1"/>
              <a:t>most</a:t>
            </a:r>
            <a:r>
              <a:rPr lang="sv-SE" sz="2400" dirty="0"/>
              <a:t> </a:t>
            </a:r>
            <a:r>
              <a:rPr lang="sv-SE" sz="2400" dirty="0" err="1"/>
              <a:t>important</a:t>
            </a:r>
            <a:r>
              <a:rPr lang="sv-SE" sz="2400" dirty="0"/>
              <a:t> </a:t>
            </a:r>
            <a:r>
              <a:rPr lang="sv-SE" sz="2400" dirty="0" err="1"/>
              <a:t>to</a:t>
            </a:r>
            <a:r>
              <a:rPr lang="sv-SE" sz="2400" dirty="0"/>
              <a:t> </a:t>
            </a:r>
            <a:r>
              <a:rPr lang="sv-SE" sz="2400" dirty="0" err="1"/>
              <a:t>acquire</a:t>
            </a:r>
            <a:r>
              <a:rPr lang="sv-SE" sz="2400" dirty="0"/>
              <a:t> </a:t>
            </a:r>
            <a:r>
              <a:rPr lang="sv-SE" sz="2400" dirty="0">
                <a:solidFill>
                  <a:srgbClr val="FF0000"/>
                </a:solidFill>
                <a:sym typeface="Wingdings"/>
              </a:rPr>
              <a:t></a:t>
            </a:r>
            <a:endParaRPr lang="sv-SE" sz="2400" dirty="0">
              <a:sym typeface="Wingdings"/>
            </a:endParaRPr>
          </a:p>
          <a:p>
            <a:pPr marL="0" indent="0">
              <a:buNone/>
            </a:pPr>
            <a:r>
              <a:rPr lang="sv-SE" sz="2400" dirty="0" err="1"/>
              <a:t>Knowledgeable</a:t>
            </a:r>
            <a:r>
              <a:rPr lang="sv-SE" sz="2400" dirty="0"/>
              <a:t> </a:t>
            </a:r>
            <a:r>
              <a:rPr lang="sv-SE" sz="2400" dirty="0" err="1"/>
              <a:t>teachers</a:t>
            </a:r>
            <a:r>
              <a:rPr lang="sv-SE" sz="2400" dirty="0"/>
              <a:t> </a:t>
            </a:r>
            <a:r>
              <a:rPr lang="sv-SE" sz="2400" dirty="0" err="1"/>
              <a:t>using</a:t>
            </a:r>
            <a:r>
              <a:rPr lang="sv-SE" sz="2400" dirty="0"/>
              <a:t> </a:t>
            </a:r>
            <a:r>
              <a:rPr lang="sv-SE" sz="2400" dirty="0" err="1"/>
              <a:t>efficient</a:t>
            </a:r>
            <a:r>
              <a:rPr lang="sv-SE" sz="2400" dirty="0"/>
              <a:t> </a:t>
            </a:r>
            <a:r>
              <a:rPr lang="sv-SE" sz="2400" dirty="0" err="1"/>
              <a:t>pedagogical</a:t>
            </a:r>
            <a:r>
              <a:rPr lang="sv-SE" sz="2400" dirty="0"/>
              <a:t> </a:t>
            </a:r>
            <a:r>
              <a:rPr lang="sv-SE" sz="2400" dirty="0" err="1"/>
              <a:t>methods</a:t>
            </a:r>
            <a:r>
              <a:rPr lang="sv-SE" sz="2400" dirty="0"/>
              <a:t> guide </a:t>
            </a:r>
            <a:r>
              <a:rPr lang="sv-SE" sz="2400" dirty="0" err="1"/>
              <a:t>pupils</a:t>
            </a:r>
            <a:r>
              <a:rPr lang="sv-SE" sz="2400" dirty="0"/>
              <a:t> </a:t>
            </a:r>
            <a:r>
              <a:rPr lang="sv-SE" sz="2400" dirty="0" err="1"/>
              <a:t>upward</a:t>
            </a:r>
            <a:r>
              <a:rPr lang="sv-SE" sz="2400" dirty="0"/>
              <a:t> </a:t>
            </a:r>
            <a:r>
              <a:rPr lang="sv-SE" sz="2400" dirty="0" err="1"/>
              <a:t>toward</a:t>
            </a:r>
            <a:r>
              <a:rPr lang="sv-SE" sz="2400" dirty="0"/>
              <a:t> </a:t>
            </a:r>
            <a:r>
              <a:rPr lang="sv-SE" sz="2400" dirty="0" err="1"/>
              <a:t>their</a:t>
            </a:r>
            <a:r>
              <a:rPr lang="sv-SE" sz="2400" dirty="0"/>
              <a:t> potential </a:t>
            </a:r>
            <a:r>
              <a:rPr lang="sv-SE" sz="2400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sv-SE" sz="2400" dirty="0"/>
              <a:t> </a:t>
            </a:r>
          </a:p>
          <a:p>
            <a:pPr marL="0" indent="0">
              <a:buNone/>
            </a:pPr>
            <a:r>
              <a:rPr lang="sv-SE" sz="2400" dirty="0"/>
              <a:t>To make </a:t>
            </a:r>
            <a:r>
              <a:rPr lang="sv-SE" sz="2400" dirty="0" err="1"/>
              <a:t>demands</a:t>
            </a:r>
            <a:r>
              <a:rPr lang="sv-SE" sz="2400" dirty="0"/>
              <a:t> and </a:t>
            </a:r>
            <a:r>
              <a:rPr lang="sv-SE" sz="2400" dirty="0" err="1"/>
              <a:t>evaluate</a:t>
            </a:r>
            <a:r>
              <a:rPr lang="sv-SE" sz="2400" dirty="0"/>
              <a:t> </a:t>
            </a:r>
            <a:r>
              <a:rPr lang="sv-SE" sz="2400" dirty="0" err="1"/>
              <a:t>pupil</a:t>
            </a:r>
            <a:r>
              <a:rPr lang="sv-SE" sz="2400" dirty="0"/>
              <a:t> </a:t>
            </a:r>
            <a:r>
              <a:rPr lang="sv-SE" sz="2400" dirty="0" err="1"/>
              <a:t>performance</a:t>
            </a:r>
            <a:r>
              <a:rPr lang="sv-SE" sz="2400" dirty="0"/>
              <a:t> is </a:t>
            </a:r>
            <a:r>
              <a:rPr lang="sv-SE" sz="2400" dirty="0" err="1"/>
              <a:t>to</a:t>
            </a:r>
            <a:r>
              <a:rPr lang="sv-SE" sz="2400" dirty="0"/>
              <a:t> show </a:t>
            </a:r>
            <a:r>
              <a:rPr lang="sv-SE" sz="2400" dirty="0" err="1"/>
              <a:t>true</a:t>
            </a:r>
            <a:r>
              <a:rPr lang="sv-SE" sz="2400" dirty="0"/>
              <a:t> </a:t>
            </a:r>
            <a:r>
              <a:rPr lang="sv-SE" sz="2400" dirty="0" err="1"/>
              <a:t>concern</a:t>
            </a:r>
            <a:r>
              <a:rPr lang="sv-SE" sz="2400" dirty="0"/>
              <a:t> </a:t>
            </a:r>
            <a:r>
              <a:rPr lang="sv-SE" sz="2400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sv-SE" sz="2400" dirty="0"/>
              <a:t> </a:t>
            </a:r>
          </a:p>
          <a:p>
            <a:pPr marL="0" indent="0">
              <a:buNone/>
            </a:pPr>
            <a:r>
              <a:rPr lang="sv-SE" sz="2400" dirty="0"/>
              <a:t>The </a:t>
            </a:r>
            <a:r>
              <a:rPr lang="sv-SE" sz="2400" dirty="0" err="1"/>
              <a:t>teaching</a:t>
            </a:r>
            <a:r>
              <a:rPr lang="sv-SE" sz="2400" dirty="0"/>
              <a:t> profession </a:t>
            </a:r>
            <a:r>
              <a:rPr lang="sv-SE" sz="2400" dirty="0" err="1"/>
              <a:t>becomes</a:t>
            </a:r>
            <a:r>
              <a:rPr lang="sv-SE" sz="2400" dirty="0"/>
              <a:t> </a:t>
            </a:r>
            <a:r>
              <a:rPr lang="sv-SE" sz="2400" dirty="0" err="1"/>
              <a:t>attractive</a:t>
            </a:r>
            <a:r>
              <a:rPr lang="sv-SE" sz="2400" dirty="0"/>
              <a:t> and </a:t>
            </a:r>
            <a:r>
              <a:rPr lang="sv-SE" sz="2400" dirty="0" err="1"/>
              <a:t>school</a:t>
            </a:r>
            <a:r>
              <a:rPr lang="sv-SE" sz="2400" dirty="0"/>
              <a:t> </a:t>
            </a:r>
            <a:r>
              <a:rPr lang="sv-SE" sz="2400" dirty="0" err="1"/>
              <a:t>results</a:t>
            </a:r>
            <a:r>
              <a:rPr lang="sv-SE" sz="2400" dirty="0"/>
              <a:t> </a:t>
            </a:r>
            <a:r>
              <a:rPr lang="sv-SE" sz="2400" dirty="0" err="1"/>
              <a:t>will</a:t>
            </a:r>
            <a:r>
              <a:rPr lang="sv-SE" sz="2400" dirty="0"/>
              <a:t> </a:t>
            </a:r>
            <a:r>
              <a:rPr lang="sv-SE" sz="2400" dirty="0" err="1"/>
              <a:t>improve</a:t>
            </a:r>
            <a:r>
              <a:rPr lang="sv-SE" sz="2400" dirty="0"/>
              <a:t> </a:t>
            </a:r>
            <a:r>
              <a:rPr lang="sv-SE" sz="2400" dirty="0" err="1"/>
              <a:t>across</a:t>
            </a:r>
            <a:r>
              <a:rPr lang="sv-SE" sz="2400" dirty="0"/>
              <a:t> the board.</a:t>
            </a:r>
          </a:p>
        </p:txBody>
      </p:sp>
    </p:spTree>
    <p:extLst>
      <p:ext uri="{BB962C8B-B14F-4D97-AF65-F5344CB8AC3E}">
        <p14:creationId xmlns:p14="http://schemas.microsoft.com/office/powerpoint/2010/main" val="135703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702860" y="211541"/>
            <a:ext cx="8215952" cy="566381"/>
          </a:xfrm>
        </p:spPr>
        <p:txBody>
          <a:bodyPr/>
          <a:lstStyle/>
          <a:p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motivates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topic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668740" y="859809"/>
            <a:ext cx="8311487" cy="5090141"/>
          </a:xfrm>
        </p:spPr>
        <p:txBody>
          <a:bodyPr/>
          <a:lstStyle/>
          <a:p>
            <a:r>
              <a:rPr lang="sv-SE" sz="3600" dirty="0"/>
              <a:t>The no. 1 </a:t>
            </a:r>
            <a:r>
              <a:rPr lang="sv-SE" sz="3600" dirty="0" err="1"/>
              <a:t>question</a:t>
            </a:r>
            <a:r>
              <a:rPr lang="sv-SE" sz="3600" dirty="0"/>
              <a:t> for the </a:t>
            </a:r>
            <a:r>
              <a:rPr lang="sv-SE" sz="3600" dirty="0" err="1"/>
              <a:t>future</a:t>
            </a:r>
            <a:endParaRPr lang="sv-SE" sz="3200" dirty="0"/>
          </a:p>
          <a:p>
            <a:pPr lvl="1"/>
            <a:r>
              <a:rPr lang="sv-SE" sz="2800" dirty="0"/>
              <a:t>Position as a leading country </a:t>
            </a:r>
            <a:r>
              <a:rPr lang="sv-SE" sz="2800" dirty="0" err="1"/>
              <a:t>knowledge</a:t>
            </a:r>
            <a:r>
              <a:rPr lang="sv-SE" sz="2800" dirty="0"/>
              <a:t> and </a:t>
            </a:r>
            <a:r>
              <a:rPr lang="sv-SE" sz="2800" dirty="0" err="1"/>
              <a:t>industrial</a:t>
            </a:r>
            <a:r>
              <a:rPr lang="sv-SE" sz="2800" dirty="0"/>
              <a:t> </a:t>
            </a:r>
            <a:r>
              <a:rPr lang="sv-SE" sz="2800" dirty="0" err="1"/>
              <a:t>economy</a:t>
            </a:r>
            <a:endParaRPr lang="sv-SE" sz="2800" dirty="0"/>
          </a:p>
          <a:p>
            <a:pPr lvl="1"/>
            <a:r>
              <a:rPr lang="sv-SE" sz="2800" dirty="0"/>
              <a:t>Reversal </a:t>
            </a:r>
            <a:r>
              <a:rPr lang="sv-SE" sz="2800" dirty="0" err="1"/>
              <a:t>of</a:t>
            </a:r>
            <a:r>
              <a:rPr lang="sv-SE" sz="2800" dirty="0"/>
              <a:t> </a:t>
            </a:r>
            <a:r>
              <a:rPr lang="sv-SE" sz="2800" dirty="0" err="1"/>
              <a:t>current</a:t>
            </a:r>
            <a:r>
              <a:rPr lang="sv-SE" sz="2800" dirty="0"/>
              <a:t> trends re segregation and </a:t>
            </a:r>
            <a:r>
              <a:rPr lang="sv-SE" sz="2800" dirty="0" err="1"/>
              <a:t>exclusion</a:t>
            </a:r>
            <a:endParaRPr lang="sv-SE" sz="2800" dirty="0"/>
          </a:p>
          <a:p>
            <a:pPr lvl="1"/>
            <a:r>
              <a:rPr lang="sv-SE" sz="2800" dirty="0" err="1"/>
              <a:t>Decisive</a:t>
            </a:r>
            <a:r>
              <a:rPr lang="sv-SE" sz="2800" dirty="0"/>
              <a:t> </a:t>
            </a:r>
            <a:r>
              <a:rPr lang="sv-SE" sz="2800" dirty="0" err="1"/>
              <a:t>factor</a:t>
            </a:r>
            <a:r>
              <a:rPr lang="sv-SE" sz="2800" dirty="0"/>
              <a:t> in aspiration </a:t>
            </a:r>
            <a:r>
              <a:rPr lang="sv-SE" sz="2800" dirty="0" err="1"/>
              <a:t>to</a:t>
            </a:r>
            <a:r>
              <a:rPr lang="sv-SE" sz="2800" dirty="0"/>
              <a:t> </a:t>
            </a:r>
            <a:r>
              <a:rPr lang="sv-SE" sz="2800" dirty="0" err="1"/>
              <a:t>retain</a:t>
            </a:r>
            <a:r>
              <a:rPr lang="sv-SE" sz="2800" dirty="0"/>
              <a:t> and </a:t>
            </a:r>
            <a:r>
              <a:rPr lang="sv-SE" sz="2800" dirty="0" err="1"/>
              <a:t>develop</a:t>
            </a:r>
            <a:r>
              <a:rPr lang="sv-SE" sz="2800" dirty="0"/>
              <a:t> </a:t>
            </a:r>
            <a:r>
              <a:rPr lang="sv-SE" sz="2800" dirty="0" err="1"/>
              <a:t>inclusive</a:t>
            </a:r>
            <a:r>
              <a:rPr lang="sv-SE" sz="2800" dirty="0"/>
              <a:t> </a:t>
            </a:r>
            <a:r>
              <a:rPr lang="sv-SE" sz="2800" dirty="0" err="1"/>
              <a:t>welfare</a:t>
            </a:r>
            <a:r>
              <a:rPr lang="sv-SE" sz="2800" dirty="0"/>
              <a:t> systems and social </a:t>
            </a:r>
            <a:r>
              <a:rPr lang="sv-SE" sz="2800" dirty="0" err="1"/>
              <a:t>welfare</a:t>
            </a:r>
            <a:r>
              <a:rPr lang="sv-SE" sz="2800" dirty="0"/>
              <a:t> at </a:t>
            </a:r>
            <a:r>
              <a:rPr lang="sv-SE" sz="2800" dirty="0" err="1"/>
              <a:t>large</a:t>
            </a:r>
            <a:endParaRPr lang="sv-SE" sz="2800" dirty="0"/>
          </a:p>
          <a:p>
            <a:pPr lvl="1"/>
            <a:r>
              <a:rPr lang="sv-SE" sz="2800" dirty="0" err="1"/>
              <a:t>Acute</a:t>
            </a:r>
            <a:r>
              <a:rPr lang="sv-SE" sz="2800" dirty="0"/>
              <a:t> </a:t>
            </a:r>
            <a:r>
              <a:rPr lang="sv-SE" sz="2800" dirty="0" err="1"/>
              <a:t>because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massive immigration </a:t>
            </a:r>
            <a:r>
              <a:rPr lang="sv-SE" sz="2800" dirty="0" err="1"/>
              <a:t>of</a:t>
            </a:r>
            <a:r>
              <a:rPr lang="sv-SE" sz="2800" dirty="0"/>
              <a:t> </a:t>
            </a:r>
            <a:r>
              <a:rPr lang="sv-SE" sz="2800" dirty="0" err="1"/>
              <a:t>adults</a:t>
            </a:r>
            <a:r>
              <a:rPr lang="sv-SE" sz="2800" dirty="0"/>
              <a:t> </a:t>
            </a:r>
            <a:r>
              <a:rPr lang="sv-SE" sz="2800" dirty="0" err="1"/>
              <a:t>with</a:t>
            </a:r>
            <a:r>
              <a:rPr lang="sv-SE" sz="2800" dirty="0"/>
              <a:t> </a:t>
            </a:r>
            <a:r>
              <a:rPr lang="sv-SE" sz="2800" dirty="0" err="1"/>
              <a:t>very</a:t>
            </a:r>
            <a:r>
              <a:rPr lang="sv-SE" sz="2800" dirty="0"/>
              <a:t> </a:t>
            </a:r>
            <a:r>
              <a:rPr lang="sv-SE" sz="2800" dirty="0" err="1"/>
              <a:t>little</a:t>
            </a:r>
            <a:r>
              <a:rPr lang="sv-SE" sz="2800" dirty="0"/>
              <a:t> </a:t>
            </a:r>
            <a:r>
              <a:rPr lang="sv-SE" sz="2800" dirty="0" err="1"/>
              <a:t>education</a:t>
            </a:r>
            <a:endParaRPr lang="sv-SE" sz="2800" dirty="0"/>
          </a:p>
          <a:p>
            <a:pPr marL="0" indent="0">
              <a:buNone/>
            </a:pPr>
            <a:r>
              <a:rPr lang="sv-SE" dirty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pPr marL="0" indent="0">
              <a:buNone/>
            </a:pPr>
            <a:endParaRPr lang="sv-SE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982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399" y="75063"/>
            <a:ext cx="7184571" cy="615107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534988" algn="l"/>
              </a:tabLst>
            </a:pPr>
            <a:r>
              <a:rPr lang="sv-SE" dirty="0"/>
              <a:t>The </a:t>
            </a:r>
            <a:r>
              <a:rPr lang="sv-SE" dirty="0" err="1"/>
              <a:t>book</a:t>
            </a:r>
            <a:r>
              <a:rPr lang="sv-SE" dirty="0"/>
              <a:t> is a </a:t>
            </a:r>
            <a:r>
              <a:rPr lang="sv-SE" dirty="0" err="1"/>
              <a:t>true</a:t>
            </a:r>
            <a:r>
              <a:rPr lang="sv-SE" dirty="0"/>
              <a:t> </a:t>
            </a:r>
            <a:r>
              <a:rPr lang="sv-SE" dirty="0" err="1"/>
              <a:t>interdisciplinary</a:t>
            </a:r>
            <a:r>
              <a:rPr lang="sv-SE" dirty="0"/>
              <a:t> venture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The problems</a:t>
            </a:r>
            <a:br>
              <a:rPr lang="sv-SE" dirty="0"/>
            </a:br>
            <a:r>
              <a:rPr lang="sv-SE" dirty="0"/>
              <a:t>	</a:t>
            </a:r>
            <a:r>
              <a:rPr lang="sv-SE" sz="3200" dirty="0">
                <a:solidFill>
                  <a:schemeClr val="tx1"/>
                </a:solidFill>
              </a:rPr>
              <a:t>Massive fall in </a:t>
            </a:r>
            <a:r>
              <a:rPr lang="sv-SE" sz="3200" dirty="0" err="1">
                <a:solidFill>
                  <a:schemeClr val="tx1"/>
                </a:solidFill>
              </a:rPr>
              <a:t>internationally</a:t>
            </a:r>
            <a:r>
              <a:rPr lang="sv-SE" sz="3200" dirty="0">
                <a:solidFill>
                  <a:schemeClr val="tx1"/>
                </a:solidFill>
              </a:rPr>
              <a:t> 	</a:t>
            </a:r>
            <a:r>
              <a:rPr lang="sv-SE" sz="3200" dirty="0" err="1">
                <a:solidFill>
                  <a:schemeClr val="tx1"/>
                </a:solidFill>
              </a:rPr>
              <a:t>comparable</a:t>
            </a:r>
            <a:r>
              <a:rPr lang="sv-SE" sz="3200" dirty="0">
                <a:solidFill>
                  <a:schemeClr val="tx1"/>
                </a:solidFill>
              </a:rPr>
              <a:t> tests</a:t>
            </a:r>
            <a:br>
              <a:rPr lang="sv-SE" sz="3200" dirty="0">
                <a:solidFill>
                  <a:schemeClr val="tx1"/>
                </a:solidFill>
              </a:rPr>
            </a:br>
            <a:br>
              <a:rPr lang="sv-SE" sz="3200" dirty="0">
                <a:solidFill>
                  <a:schemeClr val="tx1"/>
                </a:solidFill>
              </a:rPr>
            </a:br>
            <a:r>
              <a:rPr lang="sv-SE" sz="3200" dirty="0">
                <a:solidFill>
                  <a:schemeClr val="tx1"/>
                </a:solidFill>
              </a:rPr>
              <a:t>	The </a:t>
            </a:r>
            <a:r>
              <a:rPr lang="sv-SE" sz="3200" dirty="0" err="1">
                <a:solidFill>
                  <a:schemeClr val="tx1"/>
                </a:solidFill>
              </a:rPr>
              <a:t>attractiveness</a:t>
            </a:r>
            <a:r>
              <a:rPr lang="sv-SE" sz="3200" dirty="0">
                <a:solidFill>
                  <a:schemeClr val="tx1"/>
                </a:solidFill>
              </a:rPr>
              <a:t> </a:t>
            </a:r>
            <a:r>
              <a:rPr lang="sv-SE" sz="3200" dirty="0" err="1">
                <a:solidFill>
                  <a:schemeClr val="tx1"/>
                </a:solidFill>
              </a:rPr>
              <a:t>of</a:t>
            </a:r>
            <a:r>
              <a:rPr lang="sv-SE" sz="3200" dirty="0">
                <a:solidFill>
                  <a:schemeClr val="tx1"/>
                </a:solidFill>
              </a:rPr>
              <a:t> the </a:t>
            </a:r>
            <a:r>
              <a:rPr lang="sv-SE" sz="3200" dirty="0" err="1">
                <a:solidFill>
                  <a:schemeClr val="tx1"/>
                </a:solidFill>
              </a:rPr>
              <a:t>teaching</a:t>
            </a:r>
            <a:r>
              <a:rPr lang="sv-SE" sz="3200" dirty="0">
                <a:solidFill>
                  <a:schemeClr val="tx1"/>
                </a:solidFill>
              </a:rPr>
              <a:t> 	profession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3679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844731" y="200298"/>
            <a:ext cx="7759717" cy="949234"/>
          </a:xfrm>
        </p:spPr>
        <p:txBody>
          <a:bodyPr/>
          <a:lstStyle/>
          <a:p>
            <a:r>
              <a:rPr lang="sv-SE" dirty="0" err="1"/>
              <a:t>Declining</a:t>
            </a:r>
            <a:r>
              <a:rPr lang="sv-SE" dirty="0"/>
              <a:t> </a:t>
            </a:r>
            <a:r>
              <a:rPr lang="sv-SE" dirty="0" err="1"/>
              <a:t>results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748937" y="1114697"/>
            <a:ext cx="7854743" cy="4835253"/>
          </a:xfrm>
        </p:spPr>
        <p:txBody>
          <a:bodyPr/>
          <a:lstStyle/>
          <a:p>
            <a:r>
              <a:rPr lang="sv-SE" dirty="0" err="1"/>
              <a:t>Only</a:t>
            </a:r>
            <a:r>
              <a:rPr lang="sv-SE" dirty="0"/>
              <a:t> 2 </a:t>
            </a:r>
            <a:r>
              <a:rPr lang="sv-SE" dirty="0" err="1"/>
              <a:t>percent</a:t>
            </a:r>
            <a:r>
              <a:rPr lang="sv-SE" dirty="0"/>
              <a:t> </a:t>
            </a:r>
            <a:r>
              <a:rPr lang="sv-SE" dirty="0" err="1"/>
              <a:t>reach</a:t>
            </a:r>
            <a:r>
              <a:rPr lang="sv-SE" dirty="0"/>
              <a:t> </a:t>
            </a:r>
            <a:r>
              <a:rPr lang="sv-SE" dirty="0" err="1"/>
              <a:t>advanced</a:t>
            </a:r>
            <a:r>
              <a:rPr lang="sv-SE" dirty="0"/>
              <a:t> </a:t>
            </a:r>
            <a:r>
              <a:rPr lang="sv-SE" dirty="0" err="1"/>
              <a:t>level</a:t>
            </a:r>
            <a:r>
              <a:rPr lang="sv-SE" dirty="0"/>
              <a:t> in </a:t>
            </a:r>
            <a:r>
              <a:rPr lang="sv-SE" dirty="0" err="1"/>
              <a:t>math</a:t>
            </a:r>
            <a:r>
              <a:rPr lang="sv-SE" dirty="0"/>
              <a:t> </a:t>
            </a:r>
          </a:p>
          <a:p>
            <a:r>
              <a:rPr lang="sv-SE" dirty="0"/>
              <a:t>The </a:t>
            </a:r>
            <a:r>
              <a:rPr lang="sv-SE" dirty="0" err="1"/>
              <a:t>weakest</a:t>
            </a:r>
            <a:r>
              <a:rPr lang="sv-SE" dirty="0"/>
              <a:t> lag </a:t>
            </a:r>
            <a:r>
              <a:rPr lang="sv-SE" dirty="0" err="1"/>
              <a:t>behind</a:t>
            </a:r>
            <a:r>
              <a:rPr lang="sv-SE" dirty="0"/>
              <a:t> the OECD the </a:t>
            </a:r>
            <a:r>
              <a:rPr lang="sv-SE" dirty="0" err="1"/>
              <a:t>most</a:t>
            </a:r>
            <a:r>
              <a:rPr lang="sv-SE" dirty="0"/>
              <a:t> in all areas (the </a:t>
            </a:r>
            <a:r>
              <a:rPr lang="sv-SE" dirty="0" err="1"/>
              <a:t>reverse</a:t>
            </a:r>
            <a:r>
              <a:rPr lang="sv-SE" dirty="0"/>
              <a:t> </a:t>
            </a:r>
            <a:r>
              <a:rPr lang="sv-SE" dirty="0" err="1"/>
              <a:t>was</a:t>
            </a:r>
            <a:r>
              <a:rPr lang="sv-SE" dirty="0"/>
              <a:t> </a:t>
            </a:r>
            <a:r>
              <a:rPr lang="sv-SE" dirty="0" err="1"/>
              <a:t>true</a:t>
            </a:r>
            <a:r>
              <a:rPr lang="sv-SE" dirty="0"/>
              <a:t> 20 </a:t>
            </a:r>
            <a:r>
              <a:rPr lang="sv-SE" dirty="0" err="1"/>
              <a:t>years</a:t>
            </a:r>
            <a:r>
              <a:rPr lang="sv-SE" dirty="0"/>
              <a:t> </a:t>
            </a:r>
            <a:r>
              <a:rPr lang="sv-SE" dirty="0" err="1"/>
              <a:t>ago</a:t>
            </a:r>
            <a:r>
              <a:rPr lang="sv-SE" dirty="0"/>
              <a:t>)</a:t>
            </a:r>
          </a:p>
          <a:p>
            <a:r>
              <a:rPr lang="sv-SE" dirty="0"/>
              <a:t>The 5th </a:t>
            </a:r>
            <a:r>
              <a:rPr lang="sv-SE" dirty="0" err="1"/>
              <a:t>percentile</a:t>
            </a:r>
            <a:r>
              <a:rPr lang="sv-SE" dirty="0"/>
              <a:t> in </a:t>
            </a:r>
            <a:r>
              <a:rPr lang="sv-SE" dirty="0" err="1"/>
              <a:t>math</a:t>
            </a:r>
            <a:r>
              <a:rPr lang="sv-SE" dirty="0"/>
              <a:t> </a:t>
            </a:r>
            <a:r>
              <a:rPr lang="sv-SE" dirty="0" err="1"/>
              <a:t>now</a:t>
            </a:r>
            <a:r>
              <a:rPr lang="sv-SE" dirty="0"/>
              <a:t> as </a:t>
            </a:r>
            <a:r>
              <a:rPr lang="sv-SE" dirty="0" err="1"/>
              <a:t>low</a:t>
            </a:r>
            <a:r>
              <a:rPr lang="sv-SE" dirty="0"/>
              <a:t> as the U.S.</a:t>
            </a:r>
          </a:p>
          <a:p>
            <a:endParaRPr lang="sv-SE" dirty="0"/>
          </a:p>
          <a:p>
            <a:r>
              <a:rPr lang="sv-SE" dirty="0" err="1"/>
              <a:t>Despite</a:t>
            </a:r>
            <a:r>
              <a:rPr lang="sv-SE" dirty="0"/>
              <a:t> massive </a:t>
            </a:r>
            <a:r>
              <a:rPr lang="sv-SE" dirty="0" err="1"/>
              <a:t>university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teachers</a:t>
            </a:r>
            <a:r>
              <a:rPr lang="sv-SE" dirty="0"/>
              <a:t>, the no.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active</a:t>
            </a:r>
            <a:r>
              <a:rPr lang="sv-SE" dirty="0"/>
              <a:t> </a:t>
            </a:r>
            <a:r>
              <a:rPr lang="sv-SE" i="1" dirty="0"/>
              <a:t>de facto </a:t>
            </a:r>
            <a:r>
              <a:rPr lang="sv-SE" dirty="0" err="1"/>
              <a:t>certified</a:t>
            </a:r>
            <a:r>
              <a:rPr lang="sv-SE" dirty="0"/>
              <a:t> </a:t>
            </a:r>
            <a:r>
              <a:rPr lang="sv-SE" dirty="0" err="1"/>
              <a:t>teachers</a:t>
            </a:r>
            <a:r>
              <a:rPr lang="sv-SE" dirty="0"/>
              <a:t> falls </a:t>
            </a:r>
            <a:r>
              <a:rPr lang="sv-SE" dirty="0" err="1"/>
              <a:t>rapidly</a:t>
            </a:r>
            <a:endParaRPr lang="sv-SE" dirty="0"/>
          </a:p>
          <a:p>
            <a:r>
              <a:rPr lang="sv-SE" dirty="0" err="1"/>
              <a:t>Absenteeism</a:t>
            </a:r>
            <a:r>
              <a:rPr lang="sv-SE" dirty="0"/>
              <a:t>, mental problems </a:t>
            </a:r>
            <a:r>
              <a:rPr lang="sv-SE" dirty="0" err="1"/>
              <a:t>etc</a:t>
            </a:r>
            <a:r>
              <a:rPr lang="sv-SE" dirty="0"/>
              <a:t> </a:t>
            </a:r>
            <a:r>
              <a:rPr lang="sv-SE" dirty="0" err="1"/>
              <a:t>very</a:t>
            </a:r>
            <a:r>
              <a:rPr lang="sv-SE" dirty="0"/>
              <a:t> </a:t>
            </a:r>
            <a:r>
              <a:rPr lang="sv-SE" dirty="0" err="1"/>
              <a:t>high</a:t>
            </a:r>
            <a:endParaRPr lang="sv-SE" dirty="0"/>
          </a:p>
          <a:p>
            <a:r>
              <a:rPr lang="sv-SE" dirty="0"/>
              <a:t>Still, relative </a:t>
            </a:r>
            <a:r>
              <a:rPr lang="sv-SE" dirty="0" err="1"/>
              <a:t>wage</a:t>
            </a:r>
            <a:r>
              <a:rPr lang="sv-SE" dirty="0"/>
              <a:t> has </a:t>
            </a:r>
            <a:r>
              <a:rPr lang="sv-SE" dirty="0" err="1"/>
              <a:t>increased</a:t>
            </a:r>
            <a:r>
              <a:rPr lang="sv-SE" dirty="0"/>
              <a:t> </a:t>
            </a:r>
            <a:r>
              <a:rPr lang="sv-SE" dirty="0" err="1"/>
              <a:t>sharply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9301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14104" y="534648"/>
            <a:ext cx="7970812" cy="1119883"/>
          </a:xfrm>
        </p:spPr>
        <p:txBody>
          <a:bodyPr/>
          <a:lstStyle/>
          <a:p>
            <a:r>
              <a:rPr lang="sv-SE" dirty="0" err="1"/>
              <a:t>Why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children</a:t>
            </a:r>
            <a:r>
              <a:rPr lang="sv-SE" dirty="0"/>
              <a:t> obligated by </a:t>
            </a:r>
            <a:r>
              <a:rPr lang="sv-SE" dirty="0" err="1"/>
              <a:t>law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attend</a:t>
            </a:r>
            <a:r>
              <a:rPr lang="sv-SE" dirty="0"/>
              <a:t> </a:t>
            </a:r>
            <a:r>
              <a:rPr lang="sv-SE" dirty="0" err="1"/>
              <a:t>school</a:t>
            </a:r>
            <a:r>
              <a:rPr lang="sv-SE" dirty="0"/>
              <a:t>?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702860" y="1160980"/>
            <a:ext cx="7888405" cy="4727556"/>
          </a:xfrm>
        </p:spPr>
        <p:txBody>
          <a:bodyPr/>
          <a:lstStyle/>
          <a:p>
            <a:pPr>
              <a:spcAft>
                <a:spcPts val="1200"/>
              </a:spcAft>
            </a:pPr>
            <a:endParaRPr lang="sv-SE" sz="3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v-SE" sz="3400" dirty="0" err="1"/>
              <a:t>Biologically</a:t>
            </a:r>
            <a:r>
              <a:rPr lang="sv-SE" sz="3400" dirty="0"/>
              <a:t> </a:t>
            </a:r>
            <a:r>
              <a:rPr lang="sv-SE" sz="3400" dirty="0" err="1"/>
              <a:t>primary</a:t>
            </a:r>
            <a:r>
              <a:rPr lang="sv-SE" sz="3400" dirty="0"/>
              <a:t> </a:t>
            </a:r>
            <a:r>
              <a:rPr lang="sv-SE" sz="3400" dirty="0" err="1"/>
              <a:t>versus</a:t>
            </a:r>
            <a:r>
              <a:rPr lang="sv-SE" sz="3400" dirty="0"/>
              <a:t> </a:t>
            </a:r>
            <a:r>
              <a:rPr lang="sv-SE" sz="3400" dirty="0" err="1"/>
              <a:t>biologically</a:t>
            </a:r>
            <a:r>
              <a:rPr lang="sv-SE" sz="3400" dirty="0"/>
              <a:t> </a:t>
            </a:r>
            <a:r>
              <a:rPr lang="sv-SE" sz="3400" dirty="0" err="1"/>
              <a:t>secondary</a:t>
            </a:r>
            <a:r>
              <a:rPr lang="sv-SE" sz="3400" dirty="0"/>
              <a:t>  </a:t>
            </a:r>
            <a:r>
              <a:rPr lang="sv-SE" sz="3400" dirty="0" err="1"/>
              <a:t>skills</a:t>
            </a:r>
            <a:r>
              <a:rPr lang="sv-SE" sz="3400" dirty="0"/>
              <a:t> and </a:t>
            </a:r>
            <a:r>
              <a:rPr lang="sv-SE" sz="3400" dirty="0" err="1"/>
              <a:t>knowledge</a:t>
            </a:r>
            <a:endParaRPr lang="sv-SE" sz="3400" dirty="0"/>
          </a:p>
          <a:p>
            <a:pPr lvl="1">
              <a:spcAft>
                <a:spcPts val="1200"/>
              </a:spcAft>
            </a:pPr>
            <a:r>
              <a:rPr lang="en-US" sz="2800" dirty="0"/>
              <a:t>Reading, writing, math, and academic learning (as opposed to vocational ~) are evolutionary novelties</a:t>
            </a:r>
            <a:endParaRPr lang="sv-SE" sz="2800" dirty="0"/>
          </a:p>
          <a:p>
            <a:pPr>
              <a:spcAft>
                <a:spcPts val="1200"/>
              </a:spcAft>
            </a:pPr>
            <a:r>
              <a:rPr lang="en-US" sz="3400" dirty="0"/>
              <a:t>What we learn in school are things that do not come easy to us </a:t>
            </a:r>
          </a:p>
        </p:txBody>
      </p:sp>
    </p:spTree>
    <p:extLst>
      <p:ext uri="{BB962C8B-B14F-4D97-AF65-F5344CB8AC3E}">
        <p14:creationId xmlns:p14="http://schemas.microsoft.com/office/powerpoint/2010/main" val="38605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820" y="472611"/>
            <a:ext cx="8319426" cy="5085708"/>
          </a:xfrm>
        </p:spPr>
        <p:txBody>
          <a:bodyPr/>
          <a:lstStyle/>
          <a:p>
            <a:pPr lvl="1">
              <a:spcBef>
                <a:spcPts val="2400"/>
              </a:spcBef>
              <a:spcAft>
                <a:spcPts val="1800"/>
              </a:spcAft>
              <a:tabLst>
                <a:tab pos="627063" algn="l"/>
              </a:tabLst>
            </a:pPr>
            <a:r>
              <a:rPr lang="sv-SE" sz="4000" dirty="0" err="1"/>
              <a:t>Many</a:t>
            </a:r>
            <a:r>
              <a:rPr lang="sv-SE" sz="4000" dirty="0"/>
              <a:t> </a:t>
            </a:r>
            <a:r>
              <a:rPr lang="sv-SE" sz="4000" dirty="0" err="1"/>
              <a:t>expounded</a:t>
            </a:r>
            <a:r>
              <a:rPr lang="sv-SE" sz="4000" dirty="0"/>
              <a:t> </a:t>
            </a:r>
            <a:r>
              <a:rPr lang="sv-SE" sz="4000" dirty="0" err="1"/>
              <a:t>explanations</a:t>
            </a:r>
            <a:br>
              <a:rPr lang="sv-SE" sz="4000" dirty="0"/>
            </a:br>
            <a:r>
              <a:rPr lang="sv-SE" sz="4000" dirty="0"/>
              <a:t>	</a:t>
            </a:r>
            <a:r>
              <a:rPr lang="sv-SE" sz="3200" dirty="0" err="1">
                <a:solidFill>
                  <a:schemeClr val="tx1"/>
                </a:solidFill>
              </a:rPr>
              <a:t>School</a:t>
            </a:r>
            <a:r>
              <a:rPr lang="sv-SE" sz="3200" dirty="0">
                <a:solidFill>
                  <a:schemeClr val="tx1"/>
                </a:solidFill>
              </a:rPr>
              <a:t> choice, voucher system, for-	profit </a:t>
            </a:r>
            <a:r>
              <a:rPr lang="sv-SE" sz="3200" dirty="0" err="1">
                <a:solidFill>
                  <a:schemeClr val="tx1"/>
                </a:solidFill>
              </a:rPr>
              <a:t>providers</a:t>
            </a:r>
            <a:r>
              <a:rPr lang="sv-SE" sz="3200" dirty="0">
                <a:solidFill>
                  <a:schemeClr val="tx1"/>
                </a:solidFill>
              </a:rPr>
              <a:t>, municipal </a:t>
            </a:r>
            <a:r>
              <a:rPr lang="sv-SE" sz="3200" dirty="0" err="1">
                <a:solidFill>
                  <a:schemeClr val="tx1"/>
                </a:solidFill>
              </a:rPr>
              <a:t>governance</a:t>
            </a:r>
            <a:br>
              <a:rPr lang="sv-SE" sz="4000" dirty="0"/>
            </a:br>
            <a:r>
              <a:rPr lang="sv-SE" sz="4000" dirty="0"/>
              <a:t>	…</a:t>
            </a:r>
            <a:r>
              <a:rPr lang="sv-SE" sz="3600" dirty="0" err="1">
                <a:solidFill>
                  <a:schemeClr val="tx1"/>
                </a:solidFill>
              </a:rPr>
              <a:t>but</a:t>
            </a:r>
            <a:r>
              <a:rPr lang="sv-SE" sz="3600" dirty="0">
                <a:solidFill>
                  <a:schemeClr val="tx1"/>
                </a:solidFill>
              </a:rPr>
              <a:t> not a </a:t>
            </a:r>
            <a:r>
              <a:rPr lang="sv-SE" sz="3600" dirty="0" err="1">
                <a:solidFill>
                  <a:schemeClr val="tx1"/>
                </a:solidFill>
              </a:rPr>
              <a:t>resource</a:t>
            </a:r>
            <a:r>
              <a:rPr lang="sv-SE" sz="3600" dirty="0">
                <a:solidFill>
                  <a:schemeClr val="tx1"/>
                </a:solidFill>
              </a:rPr>
              <a:t> problem</a:t>
            </a:r>
            <a:br>
              <a:rPr lang="sv-SE" sz="3600" dirty="0">
                <a:solidFill>
                  <a:schemeClr val="tx1"/>
                </a:solidFill>
              </a:rPr>
            </a:br>
            <a:r>
              <a:rPr lang="sv-SE" sz="3600" dirty="0">
                <a:solidFill>
                  <a:schemeClr val="tx1"/>
                </a:solidFill>
              </a:rPr>
              <a:t>	</a:t>
            </a:r>
            <a:br>
              <a:rPr lang="sv-SE" sz="3600" dirty="0"/>
            </a:br>
            <a:r>
              <a:rPr lang="sv-SE" sz="3600" dirty="0"/>
              <a:t>Do </a:t>
            </a:r>
            <a:r>
              <a:rPr lang="sv-SE" sz="3600" dirty="0" err="1"/>
              <a:t>teachers</a:t>
            </a:r>
            <a:r>
              <a:rPr lang="sv-SE" sz="3600" dirty="0"/>
              <a:t> and </a:t>
            </a:r>
            <a:r>
              <a:rPr lang="sv-SE" sz="3600" dirty="0" err="1"/>
              <a:t>pupils</a:t>
            </a:r>
            <a:r>
              <a:rPr lang="sv-SE" sz="3600" dirty="0"/>
              <a:t> do the right </a:t>
            </a:r>
            <a:r>
              <a:rPr lang="sv-SE" sz="3600" dirty="0" err="1"/>
              <a:t>things</a:t>
            </a:r>
            <a:r>
              <a:rPr lang="sv-SE" sz="3600" dirty="0"/>
              <a:t> and do </a:t>
            </a:r>
            <a:r>
              <a:rPr lang="sv-SE" sz="3600" dirty="0" err="1"/>
              <a:t>they</a:t>
            </a:r>
            <a:r>
              <a:rPr lang="sv-SE" sz="3600" dirty="0"/>
              <a:t> </a:t>
            </a:r>
            <a:r>
              <a:rPr lang="sv-SE" sz="3600" dirty="0" err="1"/>
              <a:t>work</a:t>
            </a:r>
            <a:r>
              <a:rPr lang="sv-SE" sz="3600" dirty="0"/>
              <a:t> </a:t>
            </a:r>
            <a:r>
              <a:rPr lang="sv-SE" sz="3600" dirty="0" err="1"/>
              <a:t>efficiently</a:t>
            </a:r>
            <a:r>
              <a:rPr lang="sv-SE" sz="4000" dirty="0"/>
              <a:t>?</a:t>
            </a:r>
            <a:br>
              <a:rPr lang="sv-SE" sz="5400" dirty="0"/>
            </a:b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8441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702860" y="211541"/>
            <a:ext cx="8215952" cy="566381"/>
          </a:xfrm>
        </p:spPr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view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knowledge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668740" y="859809"/>
            <a:ext cx="8311487" cy="5090141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sv-SE" sz="2800" dirty="0" err="1"/>
              <a:t>Traditional</a:t>
            </a:r>
            <a:r>
              <a:rPr lang="sv-SE" sz="2800" dirty="0"/>
              <a:t> </a:t>
            </a:r>
            <a:r>
              <a:rPr lang="sv-SE" sz="2800" dirty="0" err="1"/>
              <a:t>view</a:t>
            </a:r>
            <a:r>
              <a:rPr lang="sv-SE" sz="2800" dirty="0"/>
              <a:t>: </a:t>
            </a:r>
            <a:r>
              <a:rPr lang="sv-SE" sz="2800" dirty="0" err="1"/>
              <a:t>systematically</a:t>
            </a:r>
            <a:r>
              <a:rPr lang="sv-SE" sz="2800" dirty="0"/>
              <a:t> </a:t>
            </a:r>
            <a:r>
              <a:rPr lang="sv-SE" sz="2800" dirty="0" err="1"/>
              <a:t>identified</a:t>
            </a:r>
            <a:r>
              <a:rPr lang="sv-SE" sz="2800" dirty="0"/>
              <a:t> and </a:t>
            </a:r>
            <a:r>
              <a:rPr lang="sv-SE" sz="2800" dirty="0" err="1"/>
              <a:t>validated</a:t>
            </a:r>
            <a:r>
              <a:rPr lang="sv-SE" sz="2800" dirty="0"/>
              <a:t> </a:t>
            </a:r>
            <a:r>
              <a:rPr lang="sv-SE" sz="2800" dirty="0" err="1"/>
              <a:t>facts</a:t>
            </a:r>
            <a:r>
              <a:rPr lang="sv-SE" sz="2800" dirty="0"/>
              <a:t> and </a:t>
            </a:r>
            <a:r>
              <a:rPr lang="sv-SE" sz="2800" dirty="0" err="1"/>
              <a:t>generally</a:t>
            </a:r>
            <a:r>
              <a:rPr lang="sv-SE" sz="2800" dirty="0"/>
              <a:t> </a:t>
            </a:r>
            <a:r>
              <a:rPr lang="sv-SE" sz="2800" dirty="0" err="1"/>
              <a:t>recognized</a:t>
            </a:r>
            <a:r>
              <a:rPr lang="sv-SE" sz="2800" dirty="0"/>
              <a:t> </a:t>
            </a:r>
            <a:r>
              <a:rPr lang="sv-SE" sz="2800" dirty="0" err="1"/>
              <a:t>skills</a:t>
            </a:r>
            <a:endParaRPr lang="sv-SE" sz="2800" dirty="0"/>
          </a:p>
          <a:p>
            <a:pPr lvl="1">
              <a:spcAft>
                <a:spcPts val="0"/>
              </a:spcAft>
            </a:pPr>
            <a:r>
              <a:rPr lang="sv-SE" sz="2400" dirty="0" err="1"/>
              <a:t>Truth</a:t>
            </a:r>
            <a:r>
              <a:rPr lang="sv-SE" sz="2400" dirty="0"/>
              <a:t> = </a:t>
            </a:r>
            <a:r>
              <a:rPr lang="sv-SE" sz="2400" dirty="0" err="1"/>
              <a:t>that</a:t>
            </a:r>
            <a:r>
              <a:rPr lang="sv-SE" sz="2400" dirty="0"/>
              <a:t> </a:t>
            </a:r>
            <a:r>
              <a:rPr lang="sv-SE" sz="2400" dirty="0" err="1"/>
              <a:t>which</a:t>
            </a:r>
            <a:r>
              <a:rPr lang="sv-SE" sz="2400" dirty="0"/>
              <a:t> </a:t>
            </a:r>
            <a:r>
              <a:rPr lang="sv-SE" sz="2400" dirty="0" err="1"/>
              <a:t>corresponds</a:t>
            </a:r>
            <a:r>
              <a:rPr lang="sv-SE" sz="2400" dirty="0"/>
              <a:t> </a:t>
            </a:r>
            <a:r>
              <a:rPr lang="sv-SE" sz="2400" dirty="0" err="1"/>
              <a:t>with</a:t>
            </a:r>
            <a:r>
              <a:rPr lang="sv-SE" sz="2400" dirty="0"/>
              <a:t> </a:t>
            </a:r>
            <a:r>
              <a:rPr lang="sv-SE" sz="2400" dirty="0" err="1"/>
              <a:t>reality</a:t>
            </a:r>
            <a:endParaRPr lang="sv-SE" sz="2400" dirty="0"/>
          </a:p>
          <a:p>
            <a:pPr lvl="1">
              <a:spcAft>
                <a:spcPts val="0"/>
              </a:spcAft>
            </a:pPr>
            <a:r>
              <a:rPr lang="sv-SE" sz="2400" dirty="0"/>
              <a:t>New </a:t>
            </a:r>
            <a:r>
              <a:rPr lang="sv-SE" sz="2400" dirty="0" err="1"/>
              <a:t>knowledge</a:t>
            </a:r>
            <a:r>
              <a:rPr lang="sv-SE" sz="2400" dirty="0"/>
              <a:t> </a:t>
            </a:r>
            <a:r>
              <a:rPr lang="sv-SE" sz="2400" dirty="0" err="1"/>
              <a:t>obtained</a:t>
            </a:r>
            <a:r>
              <a:rPr lang="sv-SE" sz="2400" dirty="0"/>
              <a:t> </a:t>
            </a:r>
            <a:r>
              <a:rPr lang="sv-SE" sz="2400" dirty="0" err="1"/>
              <a:t>through</a:t>
            </a:r>
            <a:r>
              <a:rPr lang="sv-SE" sz="2400" dirty="0"/>
              <a:t> </a:t>
            </a:r>
            <a:r>
              <a:rPr lang="sv-SE" sz="2400" dirty="0" err="1"/>
              <a:t>empirical</a:t>
            </a:r>
            <a:r>
              <a:rPr lang="sv-SE" sz="2400" dirty="0"/>
              <a:t> observation and </a:t>
            </a:r>
            <a:r>
              <a:rPr lang="sv-SE" sz="2400" dirty="0" err="1"/>
              <a:t>rational</a:t>
            </a:r>
            <a:r>
              <a:rPr lang="sv-SE" sz="2400" dirty="0"/>
              <a:t> reasoning, </a:t>
            </a:r>
            <a:r>
              <a:rPr lang="sv-SE" sz="2400" dirty="0" err="1"/>
              <a:t>some</a:t>
            </a:r>
            <a:r>
              <a:rPr lang="sv-SE" sz="2400" dirty="0"/>
              <a:t> </a:t>
            </a:r>
            <a:r>
              <a:rPr lang="sv-SE" sz="2400" dirty="0" err="1"/>
              <a:t>knowledge</a:t>
            </a:r>
            <a:r>
              <a:rPr lang="sv-SE" sz="2400" dirty="0"/>
              <a:t> </a:t>
            </a:r>
            <a:r>
              <a:rPr lang="sv-SE" sz="2400" dirty="0" err="1"/>
              <a:t>provisional</a:t>
            </a:r>
            <a:r>
              <a:rPr lang="sv-SE" sz="2400" dirty="0"/>
              <a:t> </a:t>
            </a:r>
            <a:r>
              <a:rPr lang="sv-SE" sz="2400" dirty="0" err="1"/>
              <a:t>but</a:t>
            </a:r>
            <a:r>
              <a:rPr lang="sv-SE" sz="2400" dirty="0"/>
              <a:t> best </a:t>
            </a:r>
            <a:r>
              <a:rPr lang="sv-SE" sz="2400" dirty="0" err="1"/>
              <a:t>guess</a:t>
            </a:r>
            <a:r>
              <a:rPr lang="sv-SE" sz="2400" dirty="0"/>
              <a:t> at </a:t>
            </a:r>
            <a:r>
              <a:rPr lang="sv-SE" sz="2400" dirty="0" err="1"/>
              <a:t>this</a:t>
            </a:r>
            <a:r>
              <a:rPr lang="sv-SE" sz="2400" dirty="0"/>
              <a:t> </a:t>
            </a:r>
            <a:r>
              <a:rPr lang="sv-SE" sz="2400" dirty="0" err="1"/>
              <a:t>point</a:t>
            </a:r>
            <a:endParaRPr lang="sv-SE" sz="2400" dirty="0"/>
          </a:p>
          <a:p>
            <a:pPr marL="457200" lvl="1" indent="0">
              <a:spcAft>
                <a:spcPts val="0"/>
              </a:spcAft>
              <a:buNone/>
            </a:pPr>
            <a:r>
              <a:rPr lang="sv-SE" sz="1800" dirty="0"/>
              <a:t>	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2800" dirty="0"/>
              <a:t>Social-</a:t>
            </a:r>
            <a:r>
              <a:rPr lang="sv-SE" sz="2800" dirty="0" err="1"/>
              <a:t>constructivist</a:t>
            </a:r>
            <a:r>
              <a:rPr lang="sv-SE" sz="2800" dirty="0"/>
              <a:t> (</a:t>
            </a:r>
            <a:r>
              <a:rPr lang="sv-SE" sz="2800" dirty="0" err="1"/>
              <a:t>inspired</a:t>
            </a:r>
            <a:r>
              <a:rPr lang="sv-SE" sz="2800" dirty="0"/>
              <a:t>) </a:t>
            </a:r>
            <a:r>
              <a:rPr lang="sv-SE" sz="2800" dirty="0" err="1"/>
              <a:t>view</a:t>
            </a:r>
            <a:r>
              <a:rPr lang="sv-SE" sz="2800" dirty="0"/>
              <a:t> 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sv-SE" sz="2400" dirty="0" err="1"/>
              <a:t>Knowledge</a:t>
            </a:r>
            <a:r>
              <a:rPr lang="sv-SE" sz="2400" dirty="0"/>
              <a:t> is </a:t>
            </a:r>
            <a:r>
              <a:rPr lang="sv-SE" sz="2400" dirty="0" err="1"/>
              <a:t>created</a:t>
            </a:r>
            <a:r>
              <a:rPr lang="sv-SE" sz="2400" dirty="0"/>
              <a:t> in a social </a:t>
            </a:r>
            <a:r>
              <a:rPr lang="sv-SE" sz="2400" dirty="0" err="1"/>
              <a:t>context</a:t>
            </a:r>
            <a:endParaRPr lang="sv-SE" sz="2400" dirty="0"/>
          </a:p>
          <a:p>
            <a:pPr lvl="1">
              <a:spcAft>
                <a:spcPts val="0"/>
              </a:spcAft>
            </a:pPr>
            <a:r>
              <a:rPr lang="sv-SE" sz="2400" dirty="0" err="1"/>
              <a:t>Knowledge</a:t>
            </a:r>
            <a:r>
              <a:rPr lang="sv-SE" sz="2400" dirty="0"/>
              <a:t> not independent </a:t>
            </a:r>
            <a:r>
              <a:rPr lang="sv-SE" sz="2400" dirty="0" err="1"/>
              <a:t>of</a:t>
            </a:r>
            <a:r>
              <a:rPr lang="sv-SE" sz="2400" dirty="0"/>
              <a:t> </a:t>
            </a:r>
            <a:r>
              <a:rPr lang="sv-SE" sz="2400" dirty="0" err="1"/>
              <a:t>individual</a:t>
            </a:r>
            <a:r>
              <a:rPr lang="sv-SE" sz="2400" dirty="0"/>
              <a:t> </a:t>
            </a:r>
            <a:r>
              <a:rPr lang="sv-SE" sz="2400" dirty="0" err="1"/>
              <a:t>possessing</a:t>
            </a:r>
            <a:r>
              <a:rPr lang="sv-SE" sz="2400" dirty="0"/>
              <a:t> it </a:t>
            </a:r>
            <a:r>
              <a:rPr lang="sv-SE" sz="2400" dirty="0">
                <a:sym typeface="Wingdings" panose="05000000000000000000" pitchFamily="2" charset="2"/>
              </a:rPr>
              <a:t> fundamental </a:t>
            </a:r>
            <a:r>
              <a:rPr lang="sv-SE" sz="2400" dirty="0" err="1">
                <a:sym typeface="Wingdings" panose="05000000000000000000" pitchFamily="2" charset="2"/>
              </a:rPr>
              <a:t>effects</a:t>
            </a:r>
            <a:r>
              <a:rPr lang="sv-SE" sz="2400" dirty="0">
                <a:sym typeface="Wingdings" panose="05000000000000000000" pitchFamily="2" charset="2"/>
              </a:rPr>
              <a:t> on </a:t>
            </a:r>
            <a:r>
              <a:rPr lang="sv-SE" sz="2400" dirty="0" err="1">
                <a:sym typeface="Wingdings" panose="05000000000000000000" pitchFamily="2" charset="2"/>
              </a:rPr>
              <a:t>pedagogy</a:t>
            </a:r>
            <a:r>
              <a:rPr lang="sv-SE" sz="2400" dirty="0">
                <a:sym typeface="Wingdings" panose="05000000000000000000" pitchFamily="2" charset="2"/>
              </a:rPr>
              <a:t> and </a:t>
            </a:r>
            <a:r>
              <a:rPr lang="sv-SE" sz="2400" dirty="0" err="1">
                <a:sym typeface="Wingdings" panose="05000000000000000000" pitchFamily="2" charset="2"/>
              </a:rPr>
              <a:t>school</a:t>
            </a:r>
            <a:r>
              <a:rPr lang="sv-SE" sz="2400" dirty="0">
                <a:sym typeface="Wingdings" panose="05000000000000000000" pitchFamily="2" charset="2"/>
              </a:rPr>
              <a:t> </a:t>
            </a:r>
            <a:r>
              <a:rPr lang="sv-SE" sz="2400" dirty="0" err="1">
                <a:sym typeface="Wingdings" panose="05000000000000000000" pitchFamily="2" charset="2"/>
              </a:rPr>
              <a:t>work</a:t>
            </a:r>
            <a:endParaRPr lang="sv-SE" sz="2400" dirty="0">
              <a:sym typeface="Wingdings" panose="05000000000000000000" pitchFamily="2" charset="2"/>
            </a:endParaRPr>
          </a:p>
          <a:p>
            <a:pPr lvl="2">
              <a:spcAft>
                <a:spcPts val="0"/>
              </a:spcAft>
            </a:pPr>
            <a:r>
              <a:rPr lang="sv-SE" sz="2200" dirty="0" err="1">
                <a:sym typeface="Wingdings" panose="05000000000000000000" pitchFamily="2" charset="2"/>
              </a:rPr>
              <a:t>Largely</a:t>
            </a:r>
            <a:r>
              <a:rPr lang="sv-SE" sz="2200" dirty="0">
                <a:sym typeface="Wingdings" panose="05000000000000000000" pitchFamily="2" charset="2"/>
              </a:rPr>
              <a:t> </a:t>
            </a:r>
            <a:r>
              <a:rPr lang="sv-SE" sz="2200" dirty="0" err="1">
                <a:sym typeface="Wingdings" panose="05000000000000000000" pitchFamily="2" charset="2"/>
              </a:rPr>
              <a:t>incompatible</a:t>
            </a:r>
            <a:r>
              <a:rPr lang="sv-SE" sz="2200" dirty="0">
                <a:sym typeface="Wingdings" panose="05000000000000000000" pitchFamily="2" charset="2"/>
              </a:rPr>
              <a:t> </a:t>
            </a:r>
            <a:r>
              <a:rPr lang="sv-SE" sz="2200" dirty="0" err="1">
                <a:sym typeface="Wingdings" panose="05000000000000000000" pitchFamily="2" charset="2"/>
              </a:rPr>
              <a:t>with</a:t>
            </a:r>
            <a:r>
              <a:rPr lang="sv-SE" sz="2200" dirty="0">
                <a:sym typeface="Wingdings" panose="05000000000000000000" pitchFamily="2" charset="2"/>
              </a:rPr>
              <a:t> </a:t>
            </a:r>
            <a:r>
              <a:rPr lang="sv-SE" sz="2200" dirty="0" err="1">
                <a:sym typeface="Wingdings" panose="05000000000000000000" pitchFamily="2" charset="2"/>
              </a:rPr>
              <a:t>grading</a:t>
            </a:r>
            <a:endParaRPr lang="sv-SE" sz="22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pPr marL="0" indent="0">
              <a:buNone/>
            </a:pPr>
            <a:endParaRPr lang="sv-SE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774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702860" y="211541"/>
            <a:ext cx="8215952" cy="566381"/>
          </a:xfrm>
        </p:spPr>
        <p:txBody>
          <a:bodyPr/>
          <a:lstStyle/>
          <a:p>
            <a:r>
              <a:rPr lang="sv-SE" dirty="0" err="1"/>
              <a:t>Profound</a:t>
            </a:r>
            <a:r>
              <a:rPr lang="sv-SE" dirty="0"/>
              <a:t> </a:t>
            </a:r>
            <a:r>
              <a:rPr lang="sv-SE" dirty="0" err="1"/>
              <a:t>effects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668740" y="859809"/>
            <a:ext cx="8475260" cy="5090141"/>
          </a:xfrm>
        </p:spPr>
        <p:txBody>
          <a:bodyPr/>
          <a:lstStyle/>
          <a:p>
            <a:r>
              <a:rPr lang="sv-SE" sz="2800" dirty="0" err="1"/>
              <a:t>Earlier</a:t>
            </a:r>
            <a:r>
              <a:rPr lang="sv-SE" sz="2800" dirty="0"/>
              <a:t> </a:t>
            </a:r>
            <a:r>
              <a:rPr lang="sv-SE" sz="2800" dirty="0" err="1"/>
              <a:t>view</a:t>
            </a:r>
            <a:r>
              <a:rPr lang="sv-SE" sz="2800" dirty="0"/>
              <a:t> </a:t>
            </a:r>
            <a:r>
              <a:rPr lang="sv-SE" sz="2800" dirty="0" err="1"/>
              <a:t>gradually</a:t>
            </a:r>
            <a:r>
              <a:rPr lang="sv-SE" sz="2800" dirty="0"/>
              <a:t> undermined</a:t>
            </a:r>
          </a:p>
          <a:p>
            <a:pPr marL="630238" lvl="1">
              <a:spcAft>
                <a:spcPts val="1200"/>
              </a:spcAft>
            </a:pPr>
            <a:r>
              <a:rPr lang="sv-SE" sz="2200" dirty="0" err="1"/>
              <a:t>Develop</a:t>
            </a:r>
            <a:r>
              <a:rPr lang="sv-SE" sz="2200" dirty="0"/>
              <a:t> </a:t>
            </a:r>
            <a:r>
              <a:rPr lang="sv-SE" sz="2200" dirty="0" err="1"/>
              <a:t>cognitive</a:t>
            </a:r>
            <a:r>
              <a:rPr lang="sv-SE" sz="2200" dirty="0"/>
              <a:t> </a:t>
            </a:r>
            <a:r>
              <a:rPr lang="sv-SE" sz="2200" dirty="0" err="1"/>
              <a:t>skills</a:t>
            </a:r>
            <a:r>
              <a:rPr lang="sv-SE" sz="2200" dirty="0"/>
              <a:t> and step-by-step </a:t>
            </a:r>
            <a:r>
              <a:rPr lang="sv-SE" sz="2200" dirty="0" err="1"/>
              <a:t>accumulate</a:t>
            </a:r>
            <a:r>
              <a:rPr lang="sv-SE" sz="2200" dirty="0"/>
              <a:t> relevant </a:t>
            </a:r>
            <a:r>
              <a:rPr lang="sv-SE" sz="2200" dirty="0" err="1"/>
              <a:t>knowledge</a:t>
            </a:r>
            <a:r>
              <a:rPr lang="sv-SE" sz="2200" dirty="0"/>
              <a:t> </a:t>
            </a:r>
            <a:r>
              <a:rPr lang="sv-SE" sz="2200" dirty="0" err="1"/>
              <a:t>based</a:t>
            </a:r>
            <a:r>
              <a:rPr lang="sv-SE" sz="2200" dirty="0"/>
              <a:t> on the </a:t>
            </a:r>
            <a:r>
              <a:rPr lang="sv-SE" sz="2200" dirty="0" err="1"/>
              <a:t>teaching</a:t>
            </a:r>
            <a:r>
              <a:rPr lang="sv-SE" sz="2200" dirty="0"/>
              <a:t>, </a:t>
            </a:r>
            <a:r>
              <a:rPr lang="sv-SE" sz="2200" dirty="0" err="1"/>
              <a:t>guidance</a:t>
            </a:r>
            <a:r>
              <a:rPr lang="sv-SE" sz="2200" dirty="0"/>
              <a:t> and supervision </a:t>
            </a:r>
            <a:r>
              <a:rPr lang="sv-SE" sz="2200" dirty="0" err="1"/>
              <a:t>of</a:t>
            </a:r>
            <a:r>
              <a:rPr lang="sv-SE" sz="2200" dirty="0"/>
              <a:t> </a:t>
            </a:r>
            <a:r>
              <a:rPr lang="sv-SE" sz="2200" dirty="0" err="1"/>
              <a:t>knowledgeable</a:t>
            </a:r>
            <a:r>
              <a:rPr lang="sv-SE" sz="2200" dirty="0"/>
              <a:t> persons </a:t>
            </a:r>
            <a:r>
              <a:rPr lang="sv-SE" sz="2200" dirty="0" err="1"/>
              <a:t>who</a:t>
            </a:r>
            <a:r>
              <a:rPr lang="sv-SE" sz="2200" dirty="0"/>
              <a:t> </a:t>
            </a:r>
            <a:r>
              <a:rPr lang="sv-SE" sz="2200" dirty="0" err="1"/>
              <a:t>are</a:t>
            </a:r>
            <a:r>
              <a:rPr lang="sv-SE" sz="2200" dirty="0"/>
              <a:t> specialists in </a:t>
            </a:r>
            <a:r>
              <a:rPr lang="sv-SE" sz="2200" dirty="0" err="1"/>
              <a:t>imparting</a:t>
            </a:r>
            <a:r>
              <a:rPr lang="sv-SE" sz="2200" dirty="0"/>
              <a:t> </a:t>
            </a:r>
            <a:r>
              <a:rPr lang="sv-SE" sz="2200" dirty="0" err="1"/>
              <a:t>such</a:t>
            </a:r>
            <a:r>
              <a:rPr lang="sv-SE" sz="2200" dirty="0"/>
              <a:t> </a:t>
            </a:r>
            <a:r>
              <a:rPr lang="sv-SE" sz="2200" dirty="0" err="1"/>
              <a:t>knowledge</a:t>
            </a:r>
            <a:r>
              <a:rPr lang="sv-SE" sz="2200" dirty="0"/>
              <a:t>. </a:t>
            </a:r>
          </a:p>
          <a:p>
            <a:pPr marL="382588" indent="-382588">
              <a:spcBef>
                <a:spcPts val="0"/>
              </a:spcBef>
              <a:spcAft>
                <a:spcPts val="600"/>
              </a:spcAft>
            </a:pPr>
            <a:r>
              <a:rPr lang="sv-SE" sz="3400" dirty="0" err="1"/>
              <a:t>Hundreds</a:t>
            </a:r>
            <a:r>
              <a:rPr lang="sv-SE" sz="3400" dirty="0"/>
              <a:t> </a:t>
            </a:r>
            <a:r>
              <a:rPr lang="sv-SE" sz="3400" dirty="0" err="1"/>
              <a:t>of</a:t>
            </a:r>
            <a:r>
              <a:rPr lang="sv-SE" sz="3400" dirty="0"/>
              <a:t> </a:t>
            </a:r>
            <a:r>
              <a:rPr lang="sv-SE" sz="3400" dirty="0" err="1"/>
              <a:t>years</a:t>
            </a:r>
            <a:r>
              <a:rPr lang="sv-SE" sz="3400" dirty="0"/>
              <a:t> </a:t>
            </a:r>
            <a:r>
              <a:rPr lang="sv-SE" sz="3400" dirty="0" err="1"/>
              <a:t>of</a:t>
            </a:r>
            <a:r>
              <a:rPr lang="sv-SE" sz="3400" dirty="0"/>
              <a:t> </a:t>
            </a:r>
            <a:r>
              <a:rPr lang="sv-SE" sz="3400" dirty="0" err="1"/>
              <a:t>accumulated</a:t>
            </a:r>
            <a:r>
              <a:rPr lang="sv-SE" sz="3400" dirty="0"/>
              <a:t> </a:t>
            </a:r>
            <a:r>
              <a:rPr lang="sv-SE" sz="3400" dirty="0" err="1"/>
              <a:t>experience</a:t>
            </a:r>
            <a:r>
              <a:rPr lang="sv-SE" sz="3400" dirty="0"/>
              <a:t> </a:t>
            </a:r>
            <a:r>
              <a:rPr lang="sv-SE" sz="3400" dirty="0" err="1"/>
              <a:t>was</a:t>
            </a:r>
            <a:r>
              <a:rPr lang="sv-SE" sz="3400" dirty="0"/>
              <a:t> </a:t>
            </a:r>
            <a:r>
              <a:rPr lang="sv-SE" sz="3400" dirty="0" err="1"/>
              <a:t>ignored</a:t>
            </a:r>
            <a:endParaRPr lang="sv-SE" sz="3400" dirty="0"/>
          </a:p>
          <a:p>
            <a:pPr marL="630238" lvl="1">
              <a:spcBef>
                <a:spcPts val="0"/>
              </a:spcBef>
            </a:pPr>
            <a:r>
              <a:rPr lang="sv-SE" sz="2200" dirty="0" err="1"/>
              <a:t>Develop</a:t>
            </a:r>
            <a:r>
              <a:rPr lang="sv-SE" sz="2200" dirty="0"/>
              <a:t> general </a:t>
            </a:r>
            <a:r>
              <a:rPr lang="sv-SE" sz="2200" dirty="0" err="1"/>
              <a:t>skills</a:t>
            </a:r>
            <a:r>
              <a:rPr lang="sv-SE" sz="2200" dirty="0"/>
              <a:t> </a:t>
            </a:r>
            <a:r>
              <a:rPr lang="sv-SE" sz="2200" dirty="0" err="1"/>
              <a:t>such</a:t>
            </a:r>
            <a:r>
              <a:rPr lang="sv-SE" sz="2200" dirty="0"/>
              <a:t> as ”</a:t>
            </a:r>
            <a:r>
              <a:rPr lang="sv-SE" sz="2200" dirty="0" err="1"/>
              <a:t>ability</a:t>
            </a:r>
            <a:r>
              <a:rPr lang="sv-SE" sz="2200" dirty="0"/>
              <a:t> </a:t>
            </a:r>
            <a:r>
              <a:rPr lang="sv-SE" sz="2200" dirty="0" err="1"/>
              <a:t>to</a:t>
            </a:r>
            <a:r>
              <a:rPr lang="sv-SE" sz="2200" dirty="0"/>
              <a:t> </a:t>
            </a:r>
            <a:r>
              <a:rPr lang="sv-SE" sz="2200" dirty="0" err="1"/>
              <a:t>learn</a:t>
            </a:r>
            <a:r>
              <a:rPr lang="sv-SE" sz="2200" dirty="0"/>
              <a:t>”, ”</a:t>
            </a:r>
            <a:r>
              <a:rPr lang="sv-SE" sz="2200" dirty="0" err="1"/>
              <a:t>critical</a:t>
            </a:r>
            <a:r>
              <a:rPr lang="sv-SE" sz="2200" dirty="0"/>
              <a:t> </a:t>
            </a:r>
            <a:r>
              <a:rPr lang="sv-SE" sz="2200" dirty="0" err="1"/>
              <a:t>thinking</a:t>
            </a:r>
            <a:r>
              <a:rPr lang="sv-SE" sz="2200" dirty="0"/>
              <a:t>”, ”</a:t>
            </a:r>
            <a:r>
              <a:rPr lang="sv-SE" sz="2200" dirty="0" err="1"/>
              <a:t>creativity</a:t>
            </a:r>
            <a:r>
              <a:rPr lang="sv-SE" sz="2200" dirty="0"/>
              <a:t>”, ”problem-</a:t>
            </a:r>
            <a:r>
              <a:rPr lang="sv-SE" sz="2200" dirty="0" err="1"/>
              <a:t>solving</a:t>
            </a:r>
            <a:r>
              <a:rPr lang="sv-SE" sz="2200" dirty="0"/>
              <a:t> </a:t>
            </a:r>
            <a:r>
              <a:rPr lang="sv-SE" sz="2200" dirty="0" err="1"/>
              <a:t>skills</a:t>
            </a:r>
            <a:r>
              <a:rPr lang="sv-SE" sz="2200" dirty="0"/>
              <a:t>” and ”</a:t>
            </a:r>
            <a:r>
              <a:rPr lang="sv-SE" sz="2200" dirty="0" err="1"/>
              <a:t>cooperative</a:t>
            </a:r>
            <a:r>
              <a:rPr lang="sv-SE" sz="2200" dirty="0"/>
              <a:t> </a:t>
            </a:r>
            <a:r>
              <a:rPr lang="sv-SE" sz="2200" dirty="0" err="1"/>
              <a:t>skills</a:t>
            </a:r>
            <a:r>
              <a:rPr lang="sv-SE" sz="2200" dirty="0"/>
              <a:t>” </a:t>
            </a:r>
            <a:r>
              <a:rPr lang="sv-SE" sz="2200" dirty="0" err="1"/>
              <a:t>indep</a:t>
            </a:r>
            <a:r>
              <a:rPr lang="sv-SE" sz="2200" dirty="0"/>
              <a:t>. </a:t>
            </a:r>
            <a:r>
              <a:rPr lang="sv-SE" sz="2200" dirty="0" err="1"/>
              <a:t>of</a:t>
            </a:r>
            <a:r>
              <a:rPr lang="sv-SE" sz="2200" dirty="0"/>
              <a:t> relevant </a:t>
            </a:r>
            <a:r>
              <a:rPr lang="sv-SE" sz="2200" dirty="0" err="1"/>
              <a:t>factual</a:t>
            </a:r>
            <a:r>
              <a:rPr lang="sv-SE" sz="2200" dirty="0"/>
              <a:t> and procedural </a:t>
            </a:r>
            <a:r>
              <a:rPr lang="sv-SE" sz="2200" dirty="0" err="1"/>
              <a:t>knowledge</a:t>
            </a:r>
            <a:endParaRPr lang="sv-SE" sz="2200" dirty="0"/>
          </a:p>
          <a:p>
            <a:pPr marL="630238" lvl="1"/>
            <a:r>
              <a:rPr lang="sv-SE" sz="2200" dirty="0" err="1"/>
              <a:t>Individualization</a:t>
            </a:r>
            <a:r>
              <a:rPr lang="sv-SE" sz="2200" dirty="0"/>
              <a:t> and </a:t>
            </a:r>
            <a:r>
              <a:rPr lang="sv-SE" sz="2200" dirty="0" err="1"/>
              <a:t>fragmentation</a:t>
            </a:r>
            <a:endParaRPr lang="sv-SE" sz="2200" dirty="0"/>
          </a:p>
          <a:p>
            <a:pPr marL="630238" lvl="1"/>
            <a:r>
              <a:rPr lang="sv-SE" sz="2200" dirty="0"/>
              <a:t>The </a:t>
            </a:r>
            <a:r>
              <a:rPr lang="sv-SE" sz="2200" dirty="0" err="1"/>
              <a:t>learning</a:t>
            </a:r>
            <a:r>
              <a:rPr lang="sv-SE" sz="2200" dirty="0"/>
              <a:t> </a:t>
            </a:r>
            <a:r>
              <a:rPr lang="sv-SE" sz="2200" b="1" dirty="0"/>
              <a:t>process</a:t>
            </a:r>
            <a:r>
              <a:rPr lang="sv-SE" sz="2200" dirty="0"/>
              <a:t> is the </a:t>
            </a:r>
            <a:r>
              <a:rPr lang="sv-SE" sz="2200" dirty="0" err="1"/>
              <a:t>means</a:t>
            </a:r>
            <a:r>
              <a:rPr lang="sv-SE" sz="2200" dirty="0"/>
              <a:t> by </a:t>
            </a:r>
            <a:r>
              <a:rPr lang="sv-SE" sz="2200" dirty="0" err="1"/>
              <a:t>which</a:t>
            </a:r>
            <a:r>
              <a:rPr lang="sv-SE" sz="2200" dirty="0"/>
              <a:t> </a:t>
            </a:r>
            <a:r>
              <a:rPr lang="sv-SE" sz="2200" dirty="0" err="1"/>
              <a:t>these</a:t>
            </a:r>
            <a:r>
              <a:rPr lang="sv-SE" sz="2200" dirty="0"/>
              <a:t> general </a:t>
            </a:r>
            <a:r>
              <a:rPr lang="sv-SE" sz="2200" dirty="0" err="1"/>
              <a:t>skills</a:t>
            </a:r>
            <a:r>
              <a:rPr lang="sv-SE" sz="2200" dirty="0"/>
              <a:t> </a:t>
            </a:r>
            <a:r>
              <a:rPr lang="sv-SE" sz="2200" dirty="0" err="1"/>
              <a:t>are</a:t>
            </a:r>
            <a:r>
              <a:rPr lang="sv-SE" sz="2200" dirty="0"/>
              <a:t> </a:t>
            </a:r>
            <a:r>
              <a:rPr lang="sv-SE" sz="2200" dirty="0" err="1"/>
              <a:t>to</a:t>
            </a:r>
            <a:r>
              <a:rPr lang="sv-SE" sz="2200" dirty="0"/>
              <a:t> be </a:t>
            </a:r>
            <a:r>
              <a:rPr lang="sv-SE" sz="2200" dirty="0" err="1"/>
              <a:t>acquired</a:t>
            </a:r>
            <a:endParaRPr lang="sv-SE" sz="2200" dirty="0"/>
          </a:p>
          <a:p>
            <a:pPr marL="457200" lvl="1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pPr marL="0" indent="0">
              <a:buNone/>
            </a:pPr>
            <a:endParaRPr lang="sv-SE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228754"/>
      </p:ext>
    </p:extLst>
  </p:cSld>
  <p:clrMapOvr>
    <a:masterClrMapping/>
  </p:clrMapOvr>
</p:sld>
</file>

<file path=ppt/theme/theme1.xml><?xml version="1.0" encoding="utf-8"?>
<a:theme xmlns:a="http://schemas.openxmlformats.org/drawingml/2006/main" name="Testmall">
  <a:themeElements>
    <a:clrScheme name="Design IFN 2014">
      <a:dk1>
        <a:srgbClr val="000000"/>
      </a:dk1>
      <a:lt1>
        <a:sysClr val="window" lastClr="FFFFFF"/>
      </a:lt1>
      <a:dk2>
        <a:srgbClr val="FFFFFF"/>
      </a:dk2>
      <a:lt2>
        <a:srgbClr val="EEECE1"/>
      </a:lt2>
      <a:accent1>
        <a:srgbClr val="880A26"/>
      </a:accent1>
      <a:accent2>
        <a:srgbClr val="76741E"/>
      </a:accent2>
      <a:accent3>
        <a:srgbClr val="559398"/>
      </a:accent3>
      <a:accent4>
        <a:srgbClr val="706F6F"/>
      </a:accent4>
      <a:accent5>
        <a:srgbClr val="BA7300"/>
      </a:accent5>
      <a:accent6>
        <a:srgbClr val="63496E"/>
      </a:accent6>
      <a:hlink>
        <a:srgbClr val="880A26"/>
      </a:hlink>
      <a:folHlink>
        <a:srgbClr val="76741E"/>
      </a:folHlink>
    </a:clrScheme>
    <a:fontScheme name="IUI Engelsk Färg (2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UI Engelsk Färg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3071B"/>
        </a:accent1>
        <a:accent2>
          <a:srgbClr val="60513A"/>
        </a:accent2>
        <a:accent3>
          <a:srgbClr val="FFFFFF"/>
        </a:accent3>
        <a:accent4>
          <a:srgbClr val="000000"/>
        </a:accent4>
        <a:accent5>
          <a:srgbClr val="D6AAAB"/>
        </a:accent5>
        <a:accent6>
          <a:srgbClr val="564934"/>
        </a:accent6>
        <a:hlink>
          <a:srgbClr val="828437"/>
        </a:hlink>
        <a:folHlink>
          <a:srgbClr val="CED89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unskapssynen och pedagogiken PPT 21 augusti 2017">
  <a:themeElements>
    <a:clrScheme name="Design IFN 2014">
      <a:dk1>
        <a:srgbClr val="000000"/>
      </a:dk1>
      <a:lt1>
        <a:sysClr val="window" lastClr="FFFFFF"/>
      </a:lt1>
      <a:dk2>
        <a:srgbClr val="FFFFFF"/>
      </a:dk2>
      <a:lt2>
        <a:srgbClr val="EEECE1"/>
      </a:lt2>
      <a:accent1>
        <a:srgbClr val="880A26"/>
      </a:accent1>
      <a:accent2>
        <a:srgbClr val="76741E"/>
      </a:accent2>
      <a:accent3>
        <a:srgbClr val="559398"/>
      </a:accent3>
      <a:accent4>
        <a:srgbClr val="706F6F"/>
      </a:accent4>
      <a:accent5>
        <a:srgbClr val="BA7300"/>
      </a:accent5>
      <a:accent6>
        <a:srgbClr val="63496E"/>
      </a:accent6>
      <a:hlink>
        <a:srgbClr val="880A26"/>
      </a:hlink>
      <a:folHlink>
        <a:srgbClr val="76741E"/>
      </a:folHlink>
    </a:clrScheme>
    <a:fontScheme name="IUI Engelsk Färg (2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UI Engelsk Färg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3071B"/>
        </a:accent1>
        <a:accent2>
          <a:srgbClr val="60513A"/>
        </a:accent2>
        <a:accent3>
          <a:srgbClr val="FFFFFF"/>
        </a:accent3>
        <a:accent4>
          <a:srgbClr val="000000"/>
        </a:accent4>
        <a:accent5>
          <a:srgbClr val="D6AAAB"/>
        </a:accent5>
        <a:accent6>
          <a:srgbClr val="564934"/>
        </a:accent6>
        <a:hlink>
          <a:srgbClr val="828437"/>
        </a:hlink>
        <a:folHlink>
          <a:srgbClr val="CED89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Kommentar xmlns="dde8bdef-401e-4d46-8e1a-5aa919e4c33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DF5E764C3251541AB25FE95FEED0631" ma:contentTypeVersion="4" ma:contentTypeDescription="Skapa ett nytt dokument." ma:contentTypeScope="" ma:versionID="a39692c6fa89078cf10e85e382c1f67c">
  <xsd:schema xmlns:xsd="http://www.w3.org/2001/XMLSchema" xmlns:xs="http://www.w3.org/2001/XMLSchema" xmlns:p="http://schemas.microsoft.com/office/2006/metadata/properties" xmlns:ns2="dde8bdef-401e-4d46-8e1a-5aa919e4c331" targetNamespace="http://schemas.microsoft.com/office/2006/metadata/properties" ma:root="true" ma:fieldsID="8e33c057df6320171018ec24a8b2ab67" ns2:_="">
    <xsd:import namespace="dde8bdef-401e-4d46-8e1a-5aa919e4c331"/>
    <xsd:element name="properties">
      <xsd:complexType>
        <xsd:sequence>
          <xsd:element name="documentManagement">
            <xsd:complexType>
              <xsd:all>
                <xsd:element ref="ns2:Komment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8bdef-401e-4d46-8e1a-5aa919e4c331" elementFormDefault="qualified">
    <xsd:import namespace="http://schemas.microsoft.com/office/2006/documentManagement/types"/>
    <xsd:import namespace="http://schemas.microsoft.com/office/infopath/2007/PartnerControls"/>
    <xsd:element name="Kommentar" ma:index="4" nillable="true" ma:displayName="Kommentar" ma:internalName="Kommentar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nehållstyp" ma:readOnly="true"/>
        <xsd:element ref="dc:title" minOccurs="0" maxOccurs="1" ma:index="3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387EBF-152E-4B54-80A6-E1C9C8776E7F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de8bdef-401e-4d46-8e1a-5aa919e4c331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5A2755C-FC78-4EA0-A00A-FD94B863F0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e8bdef-401e-4d46-8e1a-5aa919e4c3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961C328-8776-4E1F-853C-D49368CA31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PP-mall IFN engelsk normal (4x3) (1)</Template>
  <TotalTime>432</TotalTime>
  <Words>1336</Words>
  <Application>Microsoft Office PowerPoint</Application>
  <PresentationFormat>Bildspel på skärmen (4:3)</PresentationFormat>
  <Paragraphs>121</Paragraphs>
  <Slides>20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20</vt:i4>
      </vt:variant>
    </vt:vector>
  </HeadingPairs>
  <TitlesOfParts>
    <vt:vector size="26" baseType="lpstr">
      <vt:lpstr>Arial</vt:lpstr>
      <vt:lpstr>NettoOT</vt:lpstr>
      <vt:lpstr>NettoOT-Italic</vt:lpstr>
      <vt:lpstr>Wingdings</vt:lpstr>
      <vt:lpstr>Testmall</vt:lpstr>
      <vt:lpstr>Kunskapssynen och pedagogiken PPT 21 augusti 2017</vt:lpstr>
      <vt:lpstr>View of knowledge: Why has the Swedish school stopped delivering and what can be done about it?</vt:lpstr>
      <vt:lpstr>PowerPoint-presentation</vt:lpstr>
      <vt:lpstr>What motivates this topic</vt:lpstr>
      <vt:lpstr>The book is a true interdisciplinary venture   The problems  Massive fall in internationally  comparable tests   The attractiveness of the teaching  profession </vt:lpstr>
      <vt:lpstr>Declining results</vt:lpstr>
      <vt:lpstr>Why are children obligated by law to attend school?</vt:lpstr>
      <vt:lpstr>Many expounded explanations  School choice, voucher system, for- profit providers, municipal governance  …but not a resource problem   Do teachers and pupils do the right things and do they work efficiently?  </vt:lpstr>
      <vt:lpstr>The view of knowledge</vt:lpstr>
      <vt:lpstr>Profound effects</vt:lpstr>
      <vt:lpstr>The curriculum at odds with research</vt:lpstr>
      <vt:lpstr>Curriculum for the compulsory school – some grading criteria</vt:lpstr>
      <vt:lpstr>Grading criteria cont’d</vt:lpstr>
      <vt:lpstr>From a grading matrix in physics for year 4–6</vt:lpstr>
      <vt:lpstr>Home assignments: examples year 5–6</vt:lpstr>
      <vt:lpstr>The curriculum cont’d</vt:lpstr>
      <vt:lpstr>Reforms follow from the view of knowledge – some examples</vt:lpstr>
      <vt:lpstr>A vicious circle</vt:lpstr>
      <vt:lpstr>Cognitive and neuro science research</vt:lpstr>
      <vt:lpstr>Competition and school choice</vt:lpstr>
      <vt:lpstr>An alternative paradigm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here ─ no more than two lines</dc:title>
  <dc:creator>Magnus Henrekson</dc:creator>
  <cp:lastModifiedBy>Magnus Henrekson</cp:lastModifiedBy>
  <cp:revision>30</cp:revision>
  <dcterms:created xsi:type="dcterms:W3CDTF">2018-08-13T15:02:23Z</dcterms:created>
  <dcterms:modified xsi:type="dcterms:W3CDTF">2018-08-15T15:42:39Z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ommentar">
    <vt:lpwstr/>
  </property>
  <property fmtid="{D5CDD505-2E9C-101B-9397-08002B2CF9AE}" pid="3" name="ContentTypeId">
    <vt:lpwstr>0x010100FDF5E764C3251541AB25FE95FEED0631</vt:lpwstr>
  </property>
</Properties>
</file>