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525352" r:id="rId2"/>
    <p:sldMasterId id="2147483648" r:id="rId3"/>
  </p:sldMasterIdLst>
  <p:notesMasterIdLst>
    <p:notesMasterId r:id="rId30"/>
  </p:notesMasterIdLst>
  <p:sldIdLst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277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  <a:srgbClr val="0057B8"/>
    <a:srgbClr val="0D5BA5"/>
    <a:srgbClr val="FFBFC6"/>
    <a:srgbClr val="00FAFC"/>
    <a:srgbClr val="FFD700"/>
    <a:srgbClr val="E6E6E6"/>
    <a:srgbClr val="2B6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D1C9A-98F4-4DFE-BD5B-D951EDB6E97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6836-1D80-4BAF-8781-B6D2FE0C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9A978F-020C-425A-B3CE-B86D9B254E01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837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9A978F-020C-425A-B3CE-B86D9B254E01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85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9A978F-020C-425A-B3CE-B86D9B254E01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41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47B7-8744-4A65-AA12-8DD8EA37C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335BB-F07D-45C7-AFB5-0E63D3165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80557-61E3-4376-B609-8E15124D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F970-EF9C-4550-AF4B-3DC1AB4B04BA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F745-3E9F-4AFC-9FEB-1F11A422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E36A2-A3E0-492E-A2DF-7D78A078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A8B7-2804-4ED1-BCEF-3D4A537654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11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45AB-7321-4D11-AD5D-39C41AB3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782AC-0B83-40BC-AFCA-8F3AF9DF5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FDE94-9B57-423A-A5AF-ACE1A75D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F970-EF9C-4550-AF4B-3DC1AB4B04BA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BC270-5C3C-48DE-A4C1-EF85C004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5BC8-1D6C-45FF-B76B-FAEFCEB2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A8B7-2804-4ED1-BCEF-3D4A537654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494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5A269D-1CAB-47B8-8F40-A03352CF2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68ED4-061B-4173-8D78-64C600FDC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B59BD-02EA-4330-9C43-BA3131BA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F970-EF9C-4550-AF4B-3DC1AB4B04BA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F9DD2-6B26-44D6-8078-5A440D00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4B5DD-BF14-47CF-BE82-80A227BB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A8B7-2804-4ED1-BCEF-3D4A537654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405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5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30D6-5A10-4C5C-9A6C-23FF7E57C6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2513"/>
            <a:ext cx="9144000" cy="2387600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71A47-12A1-4927-8FC5-E2C5542E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533DC-8DCA-4C05-B789-10D7B89F1CB6}"/>
              </a:ext>
            </a:extLst>
          </p:cNvPr>
          <p:cNvSpPr txBox="1"/>
          <p:nvPr userDrawn="1"/>
        </p:nvSpPr>
        <p:spPr>
          <a:xfrm>
            <a:off x="10106025" y="6377329"/>
            <a:ext cx="135255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i-FI" sz="1500" b="1" dirty="0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20.9.2021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FA70FE-6C7B-419F-BE8D-DED5636A3795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4D1FEDC3-4C03-4267-AB84-32646E582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778041"/>
            <a:ext cx="4266455" cy="50933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594A6B-62E2-40F8-B6AC-EC9BE27EB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474309"/>
            <a:ext cx="476250" cy="12920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C5B1A9E-70B0-4C37-9676-D6C17E20D8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902729">
            <a:off x="3159377" y="-2538385"/>
            <a:ext cx="10165044" cy="1104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5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6754-A88B-4BA9-A33B-250E2D32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FE267-DBF7-488E-A8AB-30C13E36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EBDC8"/>
              </a:buClr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EBDC8"/>
              </a:buClr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EBDC8"/>
              </a:buClr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EBDC8"/>
              </a:buClr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EBDC8"/>
              </a:buClr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3B8EA-826A-4E15-9DC2-338A90AD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99A27-D28A-4231-AB7F-7DD0FBF1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4B3EBB-0167-4E10-981B-9E914933211C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8519BE97-A47B-401F-BFC1-8AD5DA76A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458177"/>
            <a:ext cx="1352549" cy="1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74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B6BC-BD68-4448-90D1-FBDC074F5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88FD2-E28B-430A-A4DE-7166B0EC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00589-A1A6-462E-86DB-E06459A5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08BEA40-EBD2-467E-A278-6BCEB0AFF765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838200" y="1950988"/>
          <a:ext cx="10515600" cy="3274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6207147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923071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5816227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113607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67422456"/>
                    </a:ext>
                  </a:extLst>
                </a:gridCol>
              </a:tblGrid>
              <a:tr h="65483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fi-FI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07056"/>
                  </a:ext>
                </a:extLst>
              </a:tr>
              <a:tr h="654831">
                <a:tc>
                  <a:txBody>
                    <a:bodyPr/>
                    <a:lstStyle/>
                    <a:p>
                      <a:r>
                        <a:rPr lang="fi-FI" sz="1200" dirty="0" err="1">
                          <a:solidFill>
                            <a:srgbClr val="005B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fi-FI" sz="1200" dirty="0">
                          <a:solidFill>
                            <a:srgbClr val="005B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200" dirty="0" err="1">
                          <a:solidFill>
                            <a:srgbClr val="005B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fi-FI" sz="1200" dirty="0">
                        <a:solidFill>
                          <a:srgbClr val="005BA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 err="1">
                          <a:solidFill>
                            <a:srgbClr val="005B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fi-FI" sz="1200" dirty="0">
                          <a:solidFill>
                            <a:srgbClr val="005B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200" dirty="0" err="1">
                          <a:solidFill>
                            <a:srgbClr val="005B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fi-FI" sz="1200" dirty="0">
                        <a:solidFill>
                          <a:srgbClr val="005BA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448042"/>
                  </a:ext>
                </a:extLst>
              </a:tr>
              <a:tr h="65483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031322"/>
                  </a:ext>
                </a:extLst>
              </a:tr>
              <a:tr h="65483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409870"/>
                  </a:ext>
                </a:extLst>
              </a:tr>
              <a:tr h="65483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87624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75DAEB-769D-4246-BF59-5F3CD7C2CA5F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89E6819-0489-47D3-B876-06E1E0D53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458177"/>
            <a:ext cx="1352549" cy="1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9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B6BC-BD68-4448-90D1-FBDC074F5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88FD2-E28B-430A-A4DE-7166B0EC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00589-A1A6-462E-86DB-E06459A5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08BEA40-EBD2-467E-A278-6BCEB0AFF765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838200" y="1950988"/>
          <a:ext cx="10515600" cy="3274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6207147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923071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5816227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113607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67422456"/>
                    </a:ext>
                  </a:extLst>
                </a:gridCol>
              </a:tblGrid>
              <a:tr h="65483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fi-FI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07056"/>
                  </a:ext>
                </a:extLst>
              </a:tr>
              <a:tr h="654831">
                <a:tc>
                  <a:txBody>
                    <a:bodyPr/>
                    <a:lstStyle/>
                    <a:p>
                      <a:r>
                        <a:rPr lang="fi-FI" sz="1200" dirty="0" err="1">
                          <a:solidFill>
                            <a:srgbClr val="005B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fi-FI" sz="1200" dirty="0">
                          <a:solidFill>
                            <a:srgbClr val="005B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200" dirty="0" err="1">
                          <a:solidFill>
                            <a:srgbClr val="005B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fi-FI" sz="1200" dirty="0">
                        <a:solidFill>
                          <a:srgbClr val="005BA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 err="1">
                          <a:solidFill>
                            <a:srgbClr val="005B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fi-FI" sz="1200" dirty="0">
                          <a:solidFill>
                            <a:srgbClr val="005B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200" dirty="0" err="1">
                          <a:solidFill>
                            <a:srgbClr val="005B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fi-FI" sz="1200" dirty="0">
                        <a:solidFill>
                          <a:srgbClr val="005BA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A0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448042"/>
                  </a:ext>
                </a:extLst>
              </a:tr>
              <a:tr h="65483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031322"/>
                  </a:ext>
                </a:extLst>
              </a:tr>
              <a:tr h="65483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409870"/>
                  </a:ext>
                </a:extLst>
              </a:tr>
              <a:tr h="65483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87624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75DAEB-769D-4246-BF59-5F3CD7C2CA5F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89E6819-0489-47D3-B876-06E1E0D53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458177"/>
            <a:ext cx="1352549" cy="1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9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5DE7FCC-0FF4-4A5C-8FE8-5C7A951D1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190132">
            <a:off x="-4310018" y="-4233458"/>
            <a:ext cx="11648983" cy="12653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28D87-07BA-4D1A-850A-0128F517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8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7000" b="1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EDE7-5777-4207-B37C-7FD7B85F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513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40C245-60B9-4056-8238-1BEEAE440E4D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1F3DB98-1C48-4013-9F19-54EB5B784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483806"/>
            <a:ext cx="1352549" cy="1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10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E8CA-85D7-4A4F-9A37-EEC19BA0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29851-87D0-436F-9B2B-AEB6CB123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9711"/>
          </a:xfrm>
        </p:spPr>
        <p:txBody>
          <a:bodyPr/>
          <a:lstStyle>
            <a:lvl1pPr>
              <a:buClr>
                <a:srgbClr val="FEBDC8"/>
              </a:buClr>
              <a:defRPr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EBDC8"/>
              </a:buClr>
              <a:defRPr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EBDC8"/>
              </a:buClr>
              <a:defRPr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EBDC8"/>
              </a:buClr>
              <a:defRPr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EBDC8"/>
              </a:buClr>
              <a:defRPr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390D9-9E26-45F5-B2C5-91CF89E9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9711"/>
          </a:xfrm>
        </p:spPr>
        <p:txBody>
          <a:bodyPr/>
          <a:lstStyle>
            <a:lvl1pPr>
              <a:buClr>
                <a:srgbClr val="FEBDC8"/>
              </a:buClr>
              <a:defRPr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EBDC8"/>
              </a:buClr>
              <a:defRPr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EBDC8"/>
              </a:buClr>
              <a:defRPr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EBDC8"/>
              </a:buClr>
              <a:defRPr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EBDC8"/>
              </a:buClr>
              <a:defRPr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DE69A-D922-4068-9712-B78CA33A9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50168-DE6E-4152-A772-1937F902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C6A96-08AE-4241-98AB-219EF3873D57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10E9EA7-B2F6-4C34-BC02-610CDDD8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458177"/>
            <a:ext cx="1352549" cy="1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8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8025-12B6-4640-9FD2-2E9E805B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ED0D5-28C2-4F17-B422-EC0237541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CD522-197D-4DA2-9D64-52B776C3A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0B440-F632-4D8D-95B0-AD61C205E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11ED3-F697-479B-A3DC-7D5548A37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BF540-6E32-4F31-9F3E-77658EDE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8CCD6-9210-4C2B-98C8-B465C099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02479D-3C53-4FB6-80D6-66E1F261B733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84513-C2CD-42F6-95AE-31FBC1694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458177"/>
            <a:ext cx="1352549" cy="1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2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inosto1">
    <p:bg>
      <p:bgPr>
        <a:solidFill>
          <a:srgbClr val="005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DFA1-0C2E-48E5-93EF-A8FF808BC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257" y="2422526"/>
            <a:ext cx="6901543" cy="1325563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2A29F-D76B-44DF-8595-A45EB5BC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CFBDA-C898-413B-9DEF-4E9E64FF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0C1C09-F1F4-4AE5-B6AC-74962B2F3F7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00EAABA-35F2-42F5-B9F2-EF45790AE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449009"/>
            <a:ext cx="1247776" cy="14896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27BC95B-BA96-4736-8061-0C51AE6D6E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88920">
            <a:off x="-3095026" y="-5654747"/>
            <a:ext cx="14004219" cy="152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C5C2-98A4-4777-AD39-68C9AEDD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DE79-E760-4964-A569-93A6E5E56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1F79-1FAD-4832-8A90-64FCB0C0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F970-EF9C-4550-AF4B-3DC1AB4B04BA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7F615-97DD-4E9D-B419-23199C1D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FB244-792E-481D-B328-598C8E28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A8B7-2804-4ED1-BCEF-3D4A537654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232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nsidia">
    <p:bg>
      <p:bgPr>
        <a:solidFill>
          <a:srgbClr val="005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DA6BD-7F8E-4B9D-B72F-C114FB26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ED31-48EF-48BA-BD21-7E1AA6911365}" type="datetimeFigureOut">
              <a:rPr lang="fi-FI" smtClean="0"/>
              <a:t>22.3.2023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5B7B3-9CCB-4C75-9194-318FAAE0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023AD-5746-4935-9E65-F30309B7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1CBA392-F937-4CA2-B213-0039D8FE4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2634" y="2825698"/>
            <a:ext cx="6846732" cy="8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41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22A6-3F12-472C-A581-8E821960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4311-026E-499F-87AE-FF79ED5B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EBDC8"/>
              </a:buCl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46610-8288-4BFE-B120-EDBE6FD97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285750" indent="-285750">
              <a:buClr>
                <a:srgbClr val="FEBDC8"/>
              </a:buClr>
              <a:buFont typeface="Arial" panose="020B0604020202020204" pitchFamily="34" charset="0"/>
              <a:buChar char="•"/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D9E8C-4D72-45DC-8E94-C890C14D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D6573-8408-4879-A246-5393C8C9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224DC1-8989-4F88-9CE7-0823883C8104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D74DEAE-0A17-4FFC-9916-9D98206C0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458177"/>
            <a:ext cx="1352549" cy="1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69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D970F-5074-4038-951F-205E497EC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9921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4FBE6-3D13-4805-9D62-D1F50B09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BDEF4-EBF7-403A-84D8-84154CD88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342900" indent="-342900">
              <a:buClr>
                <a:srgbClr val="FEBDC8"/>
              </a:buClr>
              <a:buFont typeface="Arial" panose="020B0604020202020204" pitchFamily="34" charset="0"/>
              <a:buChar char="•"/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58640-E5B2-4487-965B-A9E43BE9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C9332-E614-4431-9547-A2C2DD4B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899CF0-0B93-4E29-A60A-582A38D9740F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D501BD8-EA5C-4530-8626-0DA9BCA5E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458177"/>
            <a:ext cx="1352549" cy="1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97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2">
    <p:bg>
      <p:bgPr>
        <a:solidFill>
          <a:srgbClr val="FCD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D779-130B-4EF2-92E9-6A0B6AA3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3937"/>
            <a:ext cx="576262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E9AAA-879B-4701-BB12-3020AF7E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FD6E6-CB30-4083-8375-DFF14B90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37191C-5F9D-4FB1-9449-51D4F875D7A3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5143D5C3-790A-4445-BCE6-A128159BF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452536"/>
            <a:ext cx="1447043" cy="17275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B8EF431-8AEB-4216-9419-9C106A2FB3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55346" flipV="1">
            <a:off x="1558847" y="-7565790"/>
            <a:ext cx="16176821" cy="174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87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ijä/kirjoit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F00A5-6191-43C7-891C-158C2300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5D1FF-241E-436A-909F-5C6B956E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333F3-D362-4B57-A637-DB359831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8C1F32-8C38-4E5F-9B20-6994287D50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8" y="2880205"/>
            <a:ext cx="2168525" cy="1690688"/>
          </a:xfrm>
        </p:spPr>
        <p:txBody>
          <a:bodyPr/>
          <a:lstStyle/>
          <a:p>
            <a:endParaRPr lang="fi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F4140F8-3725-44DE-AA42-86DB794B9E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1767" y="2880814"/>
            <a:ext cx="2168525" cy="169068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DD61D50-937D-4035-BBBD-2E63F62C30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6" y="2880206"/>
            <a:ext cx="2168525" cy="1690687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F4E4DBD-8CF7-42FE-92E0-97E026687D5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85273" y="2880205"/>
            <a:ext cx="2168525" cy="1690688"/>
          </a:xfrm>
        </p:spPr>
        <p:txBody>
          <a:bodyPr/>
          <a:lstStyle/>
          <a:p>
            <a:endParaRPr lang="fi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9EFB72-975A-4A18-BCAD-D06DC95F6CC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B24C91-4A97-4531-8E6B-C3E3A1DFAF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4620730"/>
            <a:ext cx="2168525" cy="36826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4AEFDEB-8ADE-4198-AB5F-A4085EC335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5028678"/>
            <a:ext cx="2168525" cy="609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588EE7-7F90-40A3-871B-CCB34993942B}"/>
              </a:ext>
            </a:extLst>
          </p:cNvPr>
          <p:cNvCxnSpPr>
            <a:cxnSpLocks/>
          </p:cNvCxnSpPr>
          <p:nvPr userDrawn="1"/>
        </p:nvCxnSpPr>
        <p:spPr>
          <a:xfrm>
            <a:off x="8993628" y="4604857"/>
            <a:ext cx="2551814" cy="0"/>
          </a:xfrm>
          <a:prstGeom prst="line">
            <a:avLst/>
          </a:prstGeom>
          <a:ln w="19050">
            <a:solidFill>
              <a:srgbClr val="0058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3A9D1E2-3441-489D-95D5-8E56019331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60868" y="4645975"/>
            <a:ext cx="2168525" cy="36826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E11C42A-4AC3-4788-89CD-1D891D3995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83337" y="4620730"/>
            <a:ext cx="2168525" cy="36826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6EFE89B-0CCC-4208-993E-2EF498F7AA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85273" y="4629324"/>
            <a:ext cx="2168525" cy="36826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20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B11D9EA-48E8-4621-8CE2-AAC7E348E4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60869" y="5028678"/>
            <a:ext cx="2168525" cy="609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FC060AC-730A-43AA-948D-B5886157FD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3337" y="5028678"/>
            <a:ext cx="2168525" cy="609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C0C04B9-3182-4B38-9A84-0B170478E5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85273" y="5006324"/>
            <a:ext cx="2168525" cy="609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Tx/>
              <a:buNone/>
              <a:defRPr sz="18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A83C81-8F5E-4AB9-B978-A7905473CB49}"/>
              </a:ext>
            </a:extLst>
          </p:cNvPr>
          <p:cNvCxnSpPr>
            <a:cxnSpLocks/>
          </p:cNvCxnSpPr>
          <p:nvPr userDrawn="1"/>
        </p:nvCxnSpPr>
        <p:spPr>
          <a:xfrm>
            <a:off x="646554" y="4604857"/>
            <a:ext cx="2551814" cy="0"/>
          </a:xfrm>
          <a:prstGeom prst="line">
            <a:avLst/>
          </a:prstGeom>
          <a:ln w="19050">
            <a:solidFill>
              <a:srgbClr val="0058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AA5AAC-45A6-498C-A91A-91409147BB07}"/>
              </a:ext>
            </a:extLst>
          </p:cNvPr>
          <p:cNvCxnSpPr>
            <a:cxnSpLocks/>
          </p:cNvCxnSpPr>
          <p:nvPr userDrawn="1"/>
        </p:nvCxnSpPr>
        <p:spPr>
          <a:xfrm>
            <a:off x="3371775" y="4608881"/>
            <a:ext cx="2571825" cy="2810"/>
          </a:xfrm>
          <a:prstGeom prst="line">
            <a:avLst/>
          </a:prstGeom>
          <a:ln w="19050">
            <a:solidFill>
              <a:srgbClr val="0058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9AE3CB-8972-4BE5-A33F-DEC982C8D088}"/>
              </a:ext>
            </a:extLst>
          </p:cNvPr>
          <p:cNvCxnSpPr>
            <a:cxnSpLocks/>
          </p:cNvCxnSpPr>
          <p:nvPr userDrawn="1"/>
        </p:nvCxnSpPr>
        <p:spPr>
          <a:xfrm>
            <a:off x="6191692" y="4604857"/>
            <a:ext cx="2551814" cy="0"/>
          </a:xfrm>
          <a:prstGeom prst="line">
            <a:avLst/>
          </a:prstGeom>
          <a:ln w="19050">
            <a:solidFill>
              <a:srgbClr val="0058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09AA3EB9-BC45-4F91-A3CD-E06823C98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458177"/>
            <a:ext cx="1352549" cy="1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31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117C-ABEC-4F75-8CD4-CAB47DF8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E41DC-9048-4709-8DFD-F44E8EB31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A3F45-E87D-477C-81D2-481D3AE4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ED31-48EF-48BA-BD21-7E1AA6911365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B1359-CD23-4D75-8B15-D80AC128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322C-B66A-4B20-87F4-6C5522D2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710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AD5AE-A9B5-4EC6-B6E3-AD7C09F05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A6473-04D0-46EE-AEC1-D953E2AAF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2E95D-4DE9-4188-9C78-17E04673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ED31-48EF-48BA-BD21-7E1AA6911365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68318-53A1-42D2-AA8F-D6222F5E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F9581-DF19-46AA-BBA3-5BDC70B2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228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graafia + 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DAB8-E36D-4712-83A9-9505F36B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114EE-EC5E-49F7-A5F1-2D36CBB6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6C5CE-3D00-4FCF-9B07-6F00C37A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7B3B39-4EEB-4B97-A53D-115C8E9D46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109786"/>
            <a:ext cx="4905375" cy="3852625"/>
          </a:xfrm>
        </p:spPr>
        <p:txBody>
          <a:bodyPr/>
          <a:lstStyle>
            <a:lvl1pP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A04BA86-203A-4612-A9AD-3A249A998C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48425" y="2133372"/>
            <a:ext cx="4905375" cy="382903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6E2813-1C38-404F-90DF-F4ABE22BBC37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6BB4D3F8-226D-482C-BF1F-9AA23D8B8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458177"/>
            <a:ext cx="1352549" cy="16147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3C0763-4E72-431E-AB3E-BC0A4C21D6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9300" y="1836737"/>
            <a:ext cx="2419350" cy="2730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2807302-06C0-4D4C-A45A-9612053578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53350" y="1846830"/>
            <a:ext cx="2419350" cy="2730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 b="1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2408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dia">
    <p:bg>
      <p:bgPr>
        <a:solidFill>
          <a:srgbClr val="005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9C5B1A9E-70B0-4C37-9676-D6C17E20D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902729">
            <a:off x="3159377" y="-2538384"/>
            <a:ext cx="10165044" cy="11041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D30D6-5A10-4C5C-9A6C-23FF7E57C6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2513"/>
            <a:ext cx="9144000" cy="2387600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fi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FA70FE-6C7B-419F-BE8D-DED5636A3795}"/>
              </a:ext>
            </a:extLst>
          </p:cNvPr>
          <p:cNvCxnSpPr>
            <a:cxnSpLocks/>
          </p:cNvCxnSpPr>
          <p:nvPr/>
        </p:nvCxnSpPr>
        <p:spPr>
          <a:xfrm>
            <a:off x="838200" y="6210300"/>
            <a:ext cx="10515600" cy="0"/>
          </a:xfrm>
          <a:prstGeom prst="line">
            <a:avLst/>
          </a:prstGeom>
          <a:ln>
            <a:solidFill>
              <a:srgbClr val="FF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4D1FEDC3-4C03-4267-AB84-32646E582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778041"/>
            <a:ext cx="4266455" cy="50933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594A6B-62E2-40F8-B6AC-EC9BE27EB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6474309"/>
            <a:ext cx="476250" cy="129203"/>
          </a:xfrm>
          <a:prstGeom prst="rect">
            <a:avLst/>
          </a:prstGeom>
        </p:spPr>
      </p:pic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FC288DB1-7176-47AC-884E-6411F0734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2194" y="6407941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1581633-15CC-48BE-AE02-78B1ABD103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3832" y="6407940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FEBD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0545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otsikk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876D1-BE9A-4E7D-A4DF-18322065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2E8-8ABC-4CC8-A496-375D3870BED3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5E622-BC5C-4DEB-B493-02D0F49F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0493E-122E-452B-821C-35FAE54D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09B7-F379-43B4-A467-3003A8595D0E}" type="slidenum">
              <a:rPr lang="fi-FI" smtClean="0"/>
              <a:t>‹#›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C4E63-21AA-46A9-802B-16F78615DD6F}"/>
              </a:ext>
            </a:extLst>
          </p:cNvPr>
          <p:cNvSpPr/>
          <p:nvPr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22A51-FC54-4975-A315-219A74A37CFA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EEBFC-00E0-46F1-A4E6-B64CFAF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10041"/>
            <a:ext cx="10515600" cy="11681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7C9DD68-FB83-4AC4-B45C-3CCF9B8CFC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37028" y="1970621"/>
            <a:ext cx="10591800" cy="4103688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C960AC-0CBC-49E4-90E5-E5BAEF108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661B6E-8B27-4111-90EE-99170DE15910}"/>
              </a:ext>
            </a:extLst>
          </p:cNvPr>
          <p:cNvSpPr txBox="1"/>
          <p:nvPr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647F0ED4-2E31-4653-98A4-3979F43FAF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73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13BA5-A6D5-4503-8527-5E8E07F0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0A5CA-00F5-4396-A83B-38E7C163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4E1AD-16EF-4D72-B40F-D4BF08B1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F970-EF9C-4550-AF4B-3DC1AB4B04BA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B8F4-40D7-45EB-B1C5-F66CE782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FECAB-9B90-491F-9EA2-9EFFA322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A8B7-2804-4ED1-BCEF-3D4A537654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6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F3E2-3C06-4F29-8FD0-E7F83661F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85A9B-8A5C-41ED-8F98-44734874A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CAA7F-8BA1-480F-BFA6-2EBB18C88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33BD-97BE-4137-8DB1-BF09CA65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F970-EF9C-4550-AF4B-3DC1AB4B04BA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8D763-85A4-42C4-B899-E60AD18D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B128C-684A-4AD7-A950-F8770D78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A8B7-2804-4ED1-BCEF-3D4A537654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617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8A6D-93E2-4EF9-876E-5D3F8D3B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D2403-A465-4AA7-91EF-A7A49F9E0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AB429-190A-4808-81C6-9F1A839C2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A9221-3AEA-4D0D-9A45-E6EDBFFFE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C9348-86D4-41D6-B26B-0391B75DB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7F168E-7F11-4547-9B8A-8B0E33C2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F970-EF9C-4550-AF4B-3DC1AB4B04BA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517187-7FC0-4B62-8197-3123E84C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AF66DD-F777-44D4-BA64-FEF42BAD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A8B7-2804-4ED1-BCEF-3D4A537654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026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4940-6E10-4F06-AB88-2561C020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F9EC8-B988-410E-82B7-AD668D2F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F970-EF9C-4550-AF4B-3DC1AB4B04BA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BDC7A-9B88-436F-8259-D2D742B5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B3717-9DDF-4267-88BF-AEAEBF67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A8B7-2804-4ED1-BCEF-3D4A537654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59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E746D-2D05-4DED-A65C-0C755DAA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F970-EF9C-4550-AF4B-3DC1AB4B04BA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87EEA-ADEE-4783-9835-A391386C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AD8F5-9B38-43CA-B4DA-DDBA494B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A8B7-2804-4ED1-BCEF-3D4A537654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79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7C40-6940-49D6-BC5B-4CB9EC33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C519-7078-43C2-AEA7-DE7C8573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3F982-5878-4A39-9888-3CA6DDD84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ECD60-FC4D-4660-A831-AA4CC7F0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F970-EF9C-4550-AF4B-3DC1AB4B04BA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71AD8-B22B-4188-A80E-4E08ABAD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D45C1-4255-469A-8B46-6BA70A22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A8B7-2804-4ED1-BCEF-3D4A537654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6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6DFA-8C78-44FC-A6DA-38E5A562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93F06-D08A-41D7-80E3-CD85FF266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86D81-B36A-4F02-A71C-E64EE576B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00A0F-19F9-49CC-A91C-B401897F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F970-EF9C-4550-AF4B-3DC1AB4B04BA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BE560-D945-48F8-B99B-46FF3A67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D04F0-B8CB-442F-A70A-693DFD87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A8B7-2804-4ED1-BCEF-3D4A537654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04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801F6-1ECE-4B18-A8E5-F2932FB2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57019-B308-4250-8ABC-F7AE006A2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BC31-83F7-4B8E-AF49-56305C8E3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F970-EF9C-4550-AF4B-3DC1AB4B04BA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11245-5B51-42D3-90B0-843750ED4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CF81-1387-4269-B522-AEA85EBAE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3A8B7-2804-4ED1-BCEF-3D4A537654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695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80" r:id="rId3"/>
    <p:sldLayoutId id="2147483652" r:id="rId4"/>
    <p:sldLayoutId id="2147483678" r:id="rId5"/>
    <p:sldLayoutId id="2147525372" r:id="rId6"/>
    <p:sldLayoutId id="2147483681" r:id="rId7"/>
    <p:sldLayoutId id="2147483679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17712-270B-4383-995E-91C941AD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DA07C-CB79-4005-83B8-E6F314840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169E6-FFF0-411C-BFF7-B3C49093C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ED31-48EF-48BA-BD21-7E1AA6911365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13118-FD7F-4DF4-9F7D-E2698F27A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DA5CE-D4A7-4961-B6FF-91F21D17B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6357B-6892-4099-9C88-657D81E4D6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84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5353" r:id="rId1"/>
    <p:sldLayoutId id="2147525354" r:id="rId2"/>
    <p:sldLayoutId id="2147525370" r:id="rId3"/>
    <p:sldLayoutId id="2147525355" r:id="rId4"/>
    <p:sldLayoutId id="2147525356" r:id="rId5"/>
    <p:sldLayoutId id="2147525357" r:id="rId6"/>
    <p:sldLayoutId id="2147525358" r:id="rId7"/>
    <p:sldLayoutId id="2147525359" r:id="rId8"/>
    <p:sldLayoutId id="2147525360" r:id="rId9"/>
    <p:sldLayoutId id="2147525361" r:id="rId10"/>
    <p:sldLayoutId id="2147525362" r:id="rId11"/>
    <p:sldLayoutId id="2147525363" r:id="rId12"/>
    <p:sldLayoutId id="2147525364" r:id="rId13"/>
    <p:sldLayoutId id="2147525365" r:id="rId14"/>
    <p:sldLayoutId id="2147525366" r:id="rId15"/>
    <p:sldLayoutId id="2147525367" r:id="rId16"/>
    <p:sldLayoutId id="21475253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020602-63C6-422C-96C5-99A99A34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29668-C0A6-4737-8C0B-61EE62251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6F9F8-5812-424E-864C-A8B4DEE61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D9F2E8-8ABC-4CC8-A496-375D3870BED3}" type="datetimeFigureOut">
              <a:rPr lang="fi-FI" smtClean="0"/>
              <a:pPr/>
              <a:t>22.3.2023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4FA7-079E-4A81-812C-F345408EF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105A-EB22-4DB5-8746-F3E3E1CCF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C809B7-F379-43B4-A467-3003A8595D0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508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58A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CDD"/>
        </a:buClr>
        <a:buFont typeface="Arial" panose="020B0604020202020204" pitchFamily="34" charset="0"/>
        <a:buChar char="•"/>
        <a:defRPr sz="1800" kern="1200">
          <a:solidFill>
            <a:srgbClr val="0058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DD"/>
        </a:buClr>
        <a:buFont typeface="Arial" panose="020B0604020202020204" pitchFamily="34" charset="0"/>
        <a:buChar char="•"/>
        <a:defRPr sz="1800" kern="1200">
          <a:solidFill>
            <a:srgbClr val="0058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DD"/>
        </a:buClr>
        <a:buFont typeface="Arial" panose="020B0604020202020204" pitchFamily="34" charset="0"/>
        <a:buChar char="•"/>
        <a:defRPr sz="1800" kern="1200">
          <a:solidFill>
            <a:srgbClr val="0058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DD"/>
        </a:buClr>
        <a:buFont typeface="Arial" panose="020B0604020202020204" pitchFamily="34" charset="0"/>
        <a:buChar char="•"/>
        <a:defRPr sz="1800" kern="1200">
          <a:solidFill>
            <a:srgbClr val="0058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DD"/>
        </a:buClr>
        <a:buFont typeface="Arial" panose="020B0604020202020204" pitchFamily="34" charset="0"/>
        <a:buChar char="•"/>
        <a:defRPr sz="1800" kern="1200">
          <a:solidFill>
            <a:srgbClr val="0058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8C09-E42F-BF06-35CF-E96DC1406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Suhdanne Kevät 2023</a:t>
            </a:r>
            <a:br>
              <a:rPr lang="fi-FI" dirty="0"/>
            </a:br>
            <a:br>
              <a:rPr lang="fi-FI" dirty="0"/>
            </a:br>
            <a:r>
              <a:rPr lang="fi-FI" sz="2000" dirty="0"/>
              <a:t>Ennustepäällikkö Päivi Puonti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0CC5-1D32-4232-D821-23EA17CEF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21.3.2023</a:t>
            </a:r>
          </a:p>
        </p:txBody>
      </p:sp>
    </p:spTree>
    <p:extLst>
      <p:ext uri="{BB962C8B-B14F-4D97-AF65-F5344CB8AC3E}">
        <p14:creationId xmlns:p14="http://schemas.microsoft.com/office/powerpoint/2010/main" val="285088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F68E5-AA22-B259-6371-7ACF2A14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Rahapolitiikka toimii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D4FB-FC18-E0C7-2750-A2636058E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2014" y="1657269"/>
            <a:ext cx="5181600" cy="425148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Keskuspankin koronnostot hillitsevät inflaatiota</a:t>
            </a:r>
          </a:p>
          <a:p>
            <a:pPr lvl="1"/>
            <a:r>
              <a:rPr lang="fi-FI" dirty="0"/>
              <a:t>Vaikutuksen suuruusluokka ja ajoitus epävarmaa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Jos EKP:n ohjauskorko nouseekin 0,5 %-yks. ennustettamme enemmän?</a:t>
            </a:r>
          </a:p>
          <a:p>
            <a:pPr lvl="1"/>
            <a:r>
              <a:rPr lang="fi-FI" dirty="0"/>
              <a:t>Inflaatio hidastuu mutta myös investoinnit ja yksityinen kulutus supistuisivat enemmän</a:t>
            </a:r>
          </a:p>
          <a:p>
            <a:pPr lvl="1"/>
            <a:r>
              <a:rPr lang="fi-FI" dirty="0"/>
              <a:t>Ks. Erityisteema Kevään 2023 Suhdanteessa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42EFB2-4777-E38F-F8C9-CD39205758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2042" y="945931"/>
            <a:ext cx="5260738" cy="4929407"/>
          </a:xfrm>
        </p:spPr>
      </p:pic>
    </p:spTree>
    <p:extLst>
      <p:ext uri="{BB962C8B-B14F-4D97-AF65-F5344CB8AC3E}">
        <p14:creationId xmlns:p14="http://schemas.microsoft.com/office/powerpoint/2010/main" val="310930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4EBBD1-390C-83E7-1EBE-49EE86BC8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53" y="1406565"/>
            <a:ext cx="5068834" cy="4574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60800F-FA7F-C1B3-0F04-DF36D448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93" y="388774"/>
            <a:ext cx="11877107" cy="1325563"/>
          </a:xfrm>
        </p:spPr>
        <p:txBody>
          <a:bodyPr>
            <a:normAutofit/>
          </a:bodyPr>
          <a:lstStyle/>
          <a:p>
            <a:r>
              <a:rPr lang="fi-FI" sz="4400" dirty="0"/>
              <a:t>Inflaation hidastuminen jatkuu Suomessakin</a:t>
            </a:r>
            <a:endParaRPr lang="fi-FI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DB71-4D47-BB48-31F9-C341E79B9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45" y="1984918"/>
            <a:ext cx="4934843" cy="4240437"/>
          </a:xfrm>
        </p:spPr>
        <p:txBody>
          <a:bodyPr>
            <a:normAutofit/>
          </a:bodyPr>
          <a:lstStyle/>
          <a:p>
            <a:r>
              <a:rPr lang="fi-FI" sz="2600" dirty="0"/>
              <a:t>Vuoden lopun korkeista luvuista tullaan hitaasti alas</a:t>
            </a:r>
          </a:p>
          <a:p>
            <a:pPr lvl="1"/>
            <a:r>
              <a:rPr lang="fi-FI" sz="2200" dirty="0"/>
              <a:t>Yleinen hintojen lasku harvinaista</a:t>
            </a:r>
          </a:p>
          <a:p>
            <a:r>
              <a:rPr lang="fi-FI" sz="2600" dirty="0"/>
              <a:t>Pohjainflaatio nousee viime vuodesta</a:t>
            </a:r>
          </a:p>
          <a:p>
            <a:r>
              <a:rPr lang="fi-FI" sz="2600" dirty="0"/>
              <a:t>Kansallinen ja yhdenmukaistettu hintaindeksi erkanevat toisistaan</a:t>
            </a:r>
          </a:p>
          <a:p>
            <a:endParaRPr lang="fi-FI" sz="2600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615FA-87AF-9BA5-4643-6F106A39D74E}"/>
              </a:ext>
            </a:extLst>
          </p:cNvPr>
          <p:cNvSpPr txBox="1"/>
          <p:nvPr/>
        </p:nvSpPr>
        <p:spPr>
          <a:xfrm>
            <a:off x="6720876" y="2844224"/>
            <a:ext cx="27156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Inflaatioennuste, %</a:t>
            </a:r>
          </a:p>
          <a:p>
            <a:r>
              <a:rPr lang="fi-FI" sz="1400" b="1" dirty="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2023      2024      2025	</a:t>
            </a:r>
          </a:p>
          <a:p>
            <a:r>
              <a:rPr lang="fi-FI" sz="1400" b="1" dirty="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Suomi:     5,5        2,2	    1,7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09915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E27F-B3C0-523D-1931-86F34CA0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Yksityinen kulutus vähenee – mutta voi elpyä jo loppuvuonna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2385-85D2-5A70-69D9-0084344E5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82135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Ostovoima heikkeni, mutta kulutus kasvoi viime vuonna</a:t>
            </a:r>
          </a:p>
          <a:p>
            <a:pPr lvl="1"/>
            <a:r>
              <a:rPr lang="fi-FI" dirty="0"/>
              <a:t>Säästöt</a:t>
            </a:r>
          </a:p>
          <a:p>
            <a:pPr lvl="1"/>
            <a:r>
              <a:rPr lang="fi-FI" dirty="0"/>
              <a:t>Loppuvuonna kulutus jo väheni</a:t>
            </a:r>
          </a:p>
          <a:p>
            <a:r>
              <a:rPr lang="fi-FI" dirty="0"/>
              <a:t>Tänä vuonna kulutus vähenee 0,5%</a:t>
            </a:r>
          </a:p>
          <a:p>
            <a:pPr lvl="1"/>
            <a:r>
              <a:rPr lang="fi-FI" dirty="0"/>
              <a:t>Alkuvuosi on heikko</a:t>
            </a:r>
          </a:p>
          <a:p>
            <a:pPr lvl="1"/>
            <a:r>
              <a:rPr lang="fi-FI" dirty="0"/>
              <a:t>Inflaatio hidastuu loppuvuonna</a:t>
            </a:r>
          </a:p>
          <a:p>
            <a:pPr lvl="1"/>
            <a:r>
              <a:rPr lang="fi-FI" dirty="0"/>
              <a:t>Palkankorotukset viime vuotta suuremmat</a:t>
            </a:r>
          </a:p>
          <a:p>
            <a:pPr lvl="1"/>
            <a:r>
              <a:rPr lang="fi-FI" dirty="0"/>
              <a:t>Työllisyystilanne pysyy kohtuullisena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0A5051-1F73-82E5-67D5-45510C4310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0208" y="1825625"/>
            <a:ext cx="4582176" cy="4306879"/>
          </a:xfrm>
        </p:spPr>
      </p:pic>
    </p:spTree>
    <p:extLst>
      <p:ext uri="{BB962C8B-B14F-4D97-AF65-F5344CB8AC3E}">
        <p14:creationId xmlns:p14="http://schemas.microsoft.com/office/powerpoint/2010/main" val="145834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E27F-B3C0-523D-1931-86F34CA0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180"/>
          </a:xfrm>
        </p:spPr>
        <p:txBody>
          <a:bodyPr/>
          <a:lstStyle/>
          <a:p>
            <a:r>
              <a:rPr lang="fi-FI" dirty="0"/>
              <a:t>Kulutuksen rakenne muuttuu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2385-85D2-5A70-69D9-0084344E5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760" y="1694605"/>
            <a:ext cx="5005039" cy="418073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Palveluiden kysyntä kasvoi huomattavasti viime vuonna</a:t>
            </a:r>
          </a:p>
          <a:p>
            <a:r>
              <a:rPr lang="fi-FI" dirty="0"/>
              <a:t>Tavaroiden kysyntä väheni poikkeuksellisen paljon</a:t>
            </a:r>
          </a:p>
          <a:p>
            <a:pPr lvl="1"/>
            <a:r>
              <a:rPr lang="fi-FI" dirty="0"/>
              <a:t>Hintojen nousu voimakasta</a:t>
            </a:r>
          </a:p>
          <a:p>
            <a:pPr lvl="1"/>
            <a:r>
              <a:rPr lang="fi-FI" dirty="0"/>
              <a:t>Toimitusvaikeudet</a:t>
            </a:r>
          </a:p>
          <a:p>
            <a:r>
              <a:rPr lang="fi-FI" dirty="0"/>
              <a:t>Heikon ostovoiman ja vähäisempien säästöjen takia kysyntä supistuu ja palaa hitaasti</a:t>
            </a:r>
          </a:p>
          <a:p>
            <a:endParaRPr lang="fi-FI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24F430-22EB-C512-88E0-0D6E7D788B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760114"/>
            <a:ext cx="4449493" cy="4180732"/>
          </a:xfrm>
        </p:spPr>
      </p:pic>
    </p:spTree>
    <p:extLst>
      <p:ext uri="{BB962C8B-B14F-4D97-AF65-F5344CB8AC3E}">
        <p14:creationId xmlns:p14="http://schemas.microsoft.com/office/powerpoint/2010/main" val="50852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8FF0-6C69-0598-E4D2-5BC41160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00040" cy="1460500"/>
          </a:xfrm>
        </p:spPr>
        <p:txBody>
          <a:bodyPr/>
          <a:lstStyle/>
          <a:p>
            <a:r>
              <a:rPr lang="fi-FI" dirty="0"/>
              <a:t>Yritykset odottavaisia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1021D1-E5F1-9078-6765-B5AF0B270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268" y="1940312"/>
            <a:ext cx="4719692" cy="4310715"/>
          </a:xfrm>
        </p:spPr>
        <p:txBody>
          <a:bodyPr>
            <a:normAutofit/>
          </a:bodyPr>
          <a:lstStyle/>
          <a:p>
            <a:r>
              <a:rPr lang="fi-FI" dirty="0"/>
              <a:t>Luottamus keskimääräistä heikompaa*</a:t>
            </a:r>
          </a:p>
          <a:p>
            <a:pPr lvl="1"/>
            <a:r>
              <a:rPr lang="fi-FI" dirty="0"/>
              <a:t>Ei suuria muutoksia viime aikoina</a:t>
            </a:r>
          </a:p>
          <a:p>
            <a:pPr lvl="1"/>
            <a:r>
              <a:rPr lang="fi-FI" dirty="0"/>
              <a:t>Tulevat signaalit taloudesta positiivisia vai negatiivisia?</a:t>
            </a:r>
          </a:p>
          <a:p>
            <a:r>
              <a:rPr lang="fi-FI" dirty="0"/>
              <a:t>Globaalisti tuotannon pullonkaulat vasta helpottaneet</a:t>
            </a:r>
          </a:p>
          <a:p>
            <a:pPr marL="0" indent="0">
              <a:buNone/>
            </a:pPr>
            <a:r>
              <a:rPr lang="fi-FI" sz="1400" dirty="0"/>
              <a:t>* Pitkän aikavälin keskiarvot: teollisuus +1, </a:t>
            </a:r>
          </a:p>
          <a:p>
            <a:pPr marL="0" indent="0">
              <a:buNone/>
            </a:pPr>
            <a:r>
              <a:rPr lang="fi-FI" sz="1400" dirty="0"/>
              <a:t>   rakentaminen -6, palvelut +12, vähittäiskauppa -1. </a:t>
            </a:r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2EB26-E558-9C5B-1A57-47CA0D8C4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31" y="765388"/>
            <a:ext cx="5299372" cy="49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0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E27F-B3C0-523D-1931-86F34CA0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73" y="141441"/>
            <a:ext cx="6646412" cy="1411014"/>
          </a:xfrm>
        </p:spPr>
        <p:txBody>
          <a:bodyPr>
            <a:normAutofit fontScale="90000"/>
          </a:bodyPr>
          <a:lstStyle/>
          <a:p>
            <a:r>
              <a:rPr lang="fi-FI" dirty="0"/>
              <a:t>Korkojen raju nousu vähentää investointihaluja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AA3B-2613-D3DF-1473-482F87AB0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2986" y="1719660"/>
            <a:ext cx="5181600" cy="4184648"/>
          </a:xfrm>
        </p:spPr>
        <p:txBody>
          <a:bodyPr>
            <a:normAutofit fontScale="92500"/>
          </a:bodyPr>
          <a:lstStyle/>
          <a:p>
            <a:r>
              <a:rPr lang="fi-FI" dirty="0"/>
              <a:t>Rakentaminen vahvaa, mutta hiipuvaa viime vuonna</a:t>
            </a:r>
          </a:p>
          <a:p>
            <a:pPr lvl="1"/>
            <a:r>
              <a:rPr lang="fi-FI" dirty="0"/>
              <a:t>Asuinrakentaminen ja tuulivoima</a:t>
            </a:r>
          </a:p>
          <a:p>
            <a:pPr lvl="1"/>
            <a:r>
              <a:rPr lang="fi-FI" dirty="0"/>
              <a:t>Korkojen nopea nousu syventää ja pitkittää laskusuhdannetta</a:t>
            </a:r>
          </a:p>
          <a:p>
            <a:r>
              <a:rPr lang="fi-FI" dirty="0" err="1"/>
              <a:t>T&amp;k</a:t>
            </a:r>
            <a:r>
              <a:rPr lang="fi-FI" dirty="0"/>
              <a:t> kasvoi selvästi 2021-2022</a:t>
            </a:r>
          </a:p>
          <a:p>
            <a:pPr lvl="1"/>
            <a:r>
              <a:rPr lang="fi-FI" sz="2000" dirty="0"/>
              <a:t>Tuet yritysten kehittämiseen</a:t>
            </a:r>
            <a:endParaRPr lang="fi-FI" dirty="0"/>
          </a:p>
          <a:p>
            <a:r>
              <a:rPr lang="fi-FI" dirty="0"/>
              <a:t>Julkiset investoinnit loiventavat laskua</a:t>
            </a:r>
          </a:p>
          <a:p>
            <a:pPr lvl="1"/>
            <a:r>
              <a:rPr lang="fi-FI" dirty="0"/>
              <a:t>Puolustus, turvallisuus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460BB9-F871-9F43-9AC3-7A548DEF25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7399" y="930166"/>
            <a:ext cx="5264428" cy="5148782"/>
          </a:xfrm>
        </p:spPr>
      </p:pic>
    </p:spTree>
    <p:extLst>
      <p:ext uri="{BB962C8B-B14F-4D97-AF65-F5344CB8AC3E}">
        <p14:creationId xmlns:p14="http://schemas.microsoft.com/office/powerpoint/2010/main" val="312528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204C-5A4B-1987-AC46-C911B18C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Talouden ulkoinen tasapaino pysyy heikkona </a:t>
            </a:r>
            <a:r>
              <a:rPr lang="fi-FI"/>
              <a:t>myös jatkossa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11F3-1B28-FC6D-CD84-D1542B88C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2214" y="1990582"/>
            <a:ext cx="6693762" cy="4117253"/>
          </a:xfrm>
        </p:spPr>
        <p:txBody>
          <a:bodyPr>
            <a:normAutofit/>
          </a:bodyPr>
          <a:lstStyle/>
          <a:p>
            <a:r>
              <a:rPr lang="fi-FI" sz="2800" dirty="0"/>
              <a:t>Matkailu jatkaa palautumistaan ja vetää viennin kasvuun </a:t>
            </a:r>
          </a:p>
          <a:p>
            <a:pPr lvl="1"/>
            <a:r>
              <a:rPr lang="fi-FI" sz="2200" dirty="0"/>
              <a:t>Tavaravienti supistuu tilapäisesti heikon kysynnän vuoksi</a:t>
            </a:r>
          </a:p>
          <a:p>
            <a:pPr lvl="1"/>
            <a:r>
              <a:rPr lang="fi-FI" sz="2200" dirty="0"/>
              <a:t>Suomen kauppa Venäjän kanssa lähes loppunut</a:t>
            </a:r>
          </a:p>
          <a:p>
            <a:pPr lvl="1"/>
            <a:r>
              <a:rPr lang="fi-FI" sz="2200" dirty="0"/>
              <a:t>Yhdysvallat on paikannut Venäjän viennin laskua</a:t>
            </a:r>
          </a:p>
          <a:p>
            <a:r>
              <a:rPr lang="fi-FI" dirty="0"/>
              <a:t>Ensi vuonna vienti vetää jo vauhdikkaasti</a:t>
            </a:r>
          </a:p>
          <a:p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608B7-E70A-EEDF-FE98-7E8C44119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0" y="1825899"/>
            <a:ext cx="4548196" cy="41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2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D6F5-3816-C664-EAB8-03B4CE14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008"/>
            <a:ext cx="10515600" cy="1325563"/>
          </a:xfrm>
        </p:spPr>
        <p:txBody>
          <a:bodyPr/>
          <a:lstStyle/>
          <a:p>
            <a:r>
              <a:rPr lang="fi-FI" dirty="0"/>
              <a:t>Suomi pärjää ilman tuontia Venäjältä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898E4B-2E4E-98E8-1E84-BDFF8021A2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sz="8000" dirty="0"/>
              <a:t>Valtaosa energiatuotteista tuotu Suomeen Venäjältä viimeisen 20 v. aikana</a:t>
            </a:r>
          </a:p>
          <a:p>
            <a:pPr lvl="1"/>
            <a:r>
              <a:rPr lang="fi-FI" sz="7400" dirty="0"/>
              <a:t>Yli puolet raakaöljyä</a:t>
            </a:r>
          </a:p>
          <a:p>
            <a:pPr lvl="1"/>
            <a:r>
              <a:rPr lang="fi-FI" sz="7400" dirty="0"/>
              <a:t>Sähköenergiaa vain vähän</a:t>
            </a:r>
          </a:p>
          <a:p>
            <a:r>
              <a:rPr lang="fi-FI" sz="6500" dirty="0"/>
              <a:t>Energiantuonnista enää 17% Venäjältä v. 2022</a:t>
            </a:r>
          </a:p>
          <a:p>
            <a:r>
              <a:rPr lang="fi-FI" sz="6500" dirty="0"/>
              <a:t>Nyt raakaöljyä Norjasta, jalostettua öljyä Ruotsista, maakaasua Virosta, sähköä Olkiluoto 3 -ydinvoimalasta</a:t>
            </a:r>
          </a:p>
          <a:p>
            <a:r>
              <a:rPr lang="fi-FI" sz="6500" dirty="0"/>
              <a:t>Ks. Erityisteema Kevään 2023 Suhdanteessa</a:t>
            </a:r>
          </a:p>
          <a:p>
            <a:endParaRPr lang="fi-FI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AB2636-AF11-2135-B1DC-EB28145773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1147" y="1476679"/>
            <a:ext cx="4974019" cy="4557414"/>
          </a:xfrm>
        </p:spPr>
      </p:pic>
    </p:spTree>
    <p:extLst>
      <p:ext uri="{BB962C8B-B14F-4D97-AF65-F5344CB8AC3E}">
        <p14:creationId xmlns:p14="http://schemas.microsoft.com/office/powerpoint/2010/main" val="279068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37B8-9458-43F1-B00E-72CD75DE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4669"/>
            <a:ext cx="10927619" cy="1250115"/>
          </a:xfrm>
        </p:spPr>
        <p:txBody>
          <a:bodyPr>
            <a:normAutofit fontScale="90000"/>
          </a:bodyPr>
          <a:lstStyle/>
          <a:p>
            <a:r>
              <a:rPr lang="fi-FI" dirty="0"/>
              <a:t>Vahvat työmarkkinat kestävät suhdanteen lievän heikkenemisen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81799-87BD-C519-FC39-3F7B8CDE2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5338" y="1311442"/>
            <a:ext cx="4527430" cy="4915750"/>
          </a:xfrm>
        </p:spPr>
        <p:txBody>
          <a:bodyPr>
            <a:normAutofit/>
          </a:bodyPr>
          <a:lstStyle/>
          <a:p>
            <a:r>
              <a:rPr lang="fi-FI" sz="2200" dirty="0"/>
              <a:t>Työllisyys kasvanut ripeästi</a:t>
            </a:r>
          </a:p>
          <a:p>
            <a:pPr lvl="1"/>
            <a:r>
              <a:rPr lang="fi-FI" sz="2000" dirty="0"/>
              <a:t>Palvelualoilla kasvua, rakentamisen ja kaupan alalla työllisyys vähenee</a:t>
            </a:r>
          </a:p>
          <a:p>
            <a:r>
              <a:rPr lang="fi-FI" sz="2200" dirty="0"/>
              <a:t>Työllisyysaste jää 73,7% tänä vuonna </a:t>
            </a:r>
          </a:p>
          <a:p>
            <a:pPr lvl="1"/>
            <a:r>
              <a:rPr lang="fi-FI" sz="2000" dirty="0"/>
              <a:t>Kasvaa 74,3 %:iin ensi vuonna</a:t>
            </a:r>
          </a:p>
          <a:p>
            <a:r>
              <a:rPr lang="fi-FI" sz="2200" dirty="0"/>
              <a:t>Työttömyysasteen lasku pysähtyy väliaikaisesti 7,1 %:iin</a:t>
            </a:r>
          </a:p>
          <a:p>
            <a:pPr lvl="1"/>
            <a:r>
              <a:rPr lang="fi-FI" sz="2000" dirty="0"/>
              <a:t>Laskee 6,8 %:iin taas ensi vuonna</a:t>
            </a:r>
          </a:p>
          <a:p>
            <a:r>
              <a:rPr lang="fi-FI" sz="2200" dirty="0"/>
              <a:t>Avoimia työpaikkoja edelleen huomattavan paljon</a:t>
            </a:r>
          </a:p>
          <a:p>
            <a:pPr marL="0" indent="0">
              <a:buNone/>
            </a:pPr>
            <a:endParaRPr lang="fi-FI" sz="2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699F0-00B7-D3C4-11E5-73C3077B06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199" y="1634745"/>
            <a:ext cx="4760696" cy="4442485"/>
          </a:xfrm>
        </p:spPr>
      </p:pic>
    </p:spTree>
    <p:extLst>
      <p:ext uri="{BB962C8B-B14F-4D97-AF65-F5344CB8AC3E}">
        <p14:creationId xmlns:p14="http://schemas.microsoft.com/office/powerpoint/2010/main" val="3390610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AC8E-2E21-A21B-C387-22E3FB9B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72966"/>
            <a:ext cx="3932237" cy="1229710"/>
          </a:xfrm>
        </p:spPr>
        <p:txBody>
          <a:bodyPr/>
          <a:lstStyle/>
          <a:p>
            <a:r>
              <a:rPr lang="fi-FI" dirty="0"/>
              <a:t>Uusi työllisyysaste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C72AE4-1710-42C4-7D9A-5E50B7BBD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713129"/>
            <a:ext cx="5718288" cy="51479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DCF02-6BAE-E89A-74F8-073F1C8D8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6586"/>
            <a:ext cx="3932237" cy="3622402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Tilastokeskuksen ”virallinen” työllisyysaste 20-64 vuotiaille 15-64 vuotiaiden sijaan </a:t>
            </a:r>
            <a:endParaRPr lang="fi-FI" sz="2200" dirty="0"/>
          </a:p>
          <a:p>
            <a:r>
              <a:rPr lang="fi-FI" sz="2200" dirty="0"/>
              <a:t>Parempi </a:t>
            </a:r>
            <a:r>
              <a:rPr lang="fi-FI" sz="2200" dirty="0" err="1"/>
              <a:t>kv</a:t>
            </a:r>
            <a:r>
              <a:rPr lang="fi-FI" sz="2200" dirty="0"/>
              <a:t>-vertailtavuus</a:t>
            </a:r>
          </a:p>
          <a:p>
            <a:r>
              <a:rPr lang="fi-FI" sz="2200" dirty="0"/>
              <a:t>Työelämässä olevien ikäryhmä</a:t>
            </a:r>
          </a:p>
          <a:p>
            <a:r>
              <a:rPr lang="fi-FI" sz="2200" dirty="0"/>
              <a:t>Jatkossa myös </a:t>
            </a:r>
            <a:r>
              <a:rPr lang="fi-FI" sz="2200" dirty="0" err="1"/>
              <a:t>ETLA:n</a:t>
            </a:r>
            <a:r>
              <a:rPr lang="fi-FI" sz="2200" dirty="0"/>
              <a:t> ennusteessa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94709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63004-DDE8-E9C7-67D6-8A9D261D7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040" y="1595120"/>
            <a:ext cx="10265410" cy="418020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000" dirty="0"/>
              <a:t>Näköpiirissä ei ole pandemian kaltaista taantumaa – ei myöskään vastaavaa nousukautta. Vain kituliasta talouskasvua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000" dirty="0"/>
              <a:t>Korkoja voidaan nostaa paljonkin ilman että työttömyys merkittävästi lisääntyy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000" dirty="0"/>
              <a:t>Inflaatio taittuu vasta, kun kysyntä selvästi vähenee. Finanssipoliittinen tuki on ylläpitänyt kysyntää, jota rahapolitiikka yrittää vähentää</a:t>
            </a:r>
          </a:p>
        </p:txBody>
      </p:sp>
    </p:spTree>
    <p:extLst>
      <p:ext uri="{BB962C8B-B14F-4D97-AF65-F5344CB8AC3E}">
        <p14:creationId xmlns:p14="http://schemas.microsoft.com/office/powerpoint/2010/main" val="283291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4F76-B227-A0B1-9EBB-23F92CCC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Poikkeuksellinen talouskasvukaan ei riitä julkisten menojen kattamiseen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A6572-3AE4-345D-6FE2-4DB78F31F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3550" y="1789386"/>
            <a:ext cx="5370250" cy="4524704"/>
          </a:xfrm>
        </p:spPr>
        <p:txBody>
          <a:bodyPr>
            <a:normAutofit/>
          </a:bodyPr>
          <a:lstStyle/>
          <a:p>
            <a:r>
              <a:rPr lang="fi-FI" sz="2600" dirty="0"/>
              <a:t>Verotuloissa kaksi ennätysvuotta takana – veroaste nousi 43%:iin</a:t>
            </a:r>
          </a:p>
          <a:p>
            <a:pPr lvl="1"/>
            <a:r>
              <a:rPr lang="fi-FI" sz="2200" dirty="0"/>
              <a:t>Talouskasvu hyytyy, mutta verotulot pysyvät kohtuullisina</a:t>
            </a:r>
          </a:p>
          <a:p>
            <a:r>
              <a:rPr lang="fi-FI" sz="2600" dirty="0"/>
              <a:t>Julkinen alijäämä kasvaa viime vuoden 0,8 %:sta 1,6%:iin tänä vuonna</a:t>
            </a:r>
          </a:p>
          <a:p>
            <a:pPr lvl="1"/>
            <a:r>
              <a:rPr lang="fi-FI" sz="2200" dirty="0"/>
              <a:t>Puolustus- ja turvallisuusmenot, Ukrainan pakolaiset, sähkötuet, kuntasektorin palkkaohjelma, indeksisidonnaiset menot, korot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CCBA3B-6850-5E6C-EC48-D71C9AAEDD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323" y="1690688"/>
            <a:ext cx="4579761" cy="4406286"/>
          </a:xfrm>
        </p:spPr>
      </p:pic>
    </p:spTree>
    <p:extLst>
      <p:ext uri="{BB962C8B-B14F-4D97-AF65-F5344CB8AC3E}">
        <p14:creationId xmlns:p14="http://schemas.microsoft.com/office/powerpoint/2010/main" val="370418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C919-30AF-0D98-A13E-2D04E1C7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49414" cy="3119054"/>
          </a:xfrm>
        </p:spPr>
        <p:txBody>
          <a:bodyPr/>
          <a:lstStyle/>
          <a:p>
            <a:r>
              <a:rPr lang="fi-FI" sz="4400" dirty="0"/>
              <a:t>Julkinen velkasuhde pysyy 73% tuntumassa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A257-E72A-3814-0F1D-F7FEEB8B0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3571400"/>
            <a:ext cx="10576035" cy="2453265"/>
          </a:xfrm>
        </p:spPr>
        <p:txBody>
          <a:bodyPr>
            <a:normAutofit lnSpcReduction="10000"/>
          </a:bodyPr>
          <a:lstStyle/>
          <a:p>
            <a:pPr lvl="1"/>
            <a:r>
              <a:rPr lang="fi-FI" sz="2600" dirty="0">
                <a:solidFill>
                  <a:srgbClr val="2056AE"/>
                </a:solidFill>
                <a:cs typeface="Arial" panose="020B0604020202020204" pitchFamily="34" charset="0"/>
              </a:rPr>
              <a:t>Viime vuonna velka kasvoi 12,9 miljardilla 73,1 %:iin </a:t>
            </a:r>
            <a:r>
              <a:rPr lang="fi-FI" sz="2600" dirty="0" err="1">
                <a:solidFill>
                  <a:srgbClr val="2056AE"/>
                </a:solidFill>
                <a:cs typeface="Arial" panose="020B0604020202020204" pitchFamily="34" charset="0"/>
              </a:rPr>
              <a:t>bkt:sta</a:t>
            </a:r>
            <a:r>
              <a:rPr lang="fi-FI" sz="2600" dirty="0">
                <a:solidFill>
                  <a:srgbClr val="2056AE"/>
                </a:solidFill>
                <a:cs typeface="Arial" panose="020B0604020202020204" pitchFamily="34" charset="0"/>
              </a:rPr>
              <a:t>.</a:t>
            </a:r>
          </a:p>
          <a:p>
            <a:pPr lvl="2"/>
            <a:r>
              <a:rPr lang="fi-FI" sz="2200" dirty="0">
                <a:solidFill>
                  <a:srgbClr val="2056AE"/>
                </a:solidFill>
              </a:rPr>
              <a:t>Lähes 8 mrd. muusta kuin alijäämästä johtuvaa: ajoituserot, ARA-korkotukilainat, velanhallintaan liittyvät vakuusvaateet</a:t>
            </a:r>
            <a:endParaRPr lang="fi-FI" sz="2200" dirty="0">
              <a:solidFill>
                <a:srgbClr val="2056AE"/>
              </a:solidFill>
              <a:cs typeface="Arial" panose="020B0604020202020204" pitchFamily="34" charset="0"/>
            </a:endParaRPr>
          </a:p>
          <a:p>
            <a:pPr lvl="1"/>
            <a:r>
              <a:rPr lang="fi-FI" sz="2600" dirty="0">
                <a:solidFill>
                  <a:srgbClr val="2056AE"/>
                </a:solidFill>
                <a:cs typeface="Arial" panose="020B0604020202020204" pitchFamily="34" charset="0"/>
              </a:rPr>
              <a:t>Kiihtynyt inflaatio ja nimellisen BKT:n kasvu laskevat velkasuhdetta vielä tänä vuonna</a:t>
            </a:r>
          </a:p>
          <a:p>
            <a:pPr lvl="2"/>
            <a:r>
              <a:rPr lang="fi-FI" sz="2200" dirty="0">
                <a:solidFill>
                  <a:srgbClr val="2056AE"/>
                </a:solidFill>
                <a:cs typeface="Arial" panose="020B0604020202020204" pitchFamily="34" charset="0"/>
              </a:rPr>
              <a:t>Valtio ja paikallishallinto pysyvästi alijäämäisinä, kun talouskasvu hidastuu ja velka jatkaa kasvuaan</a:t>
            </a:r>
          </a:p>
          <a:p>
            <a:pPr lvl="1"/>
            <a:endParaRPr lang="fi-FI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F0A72B-AA65-0274-2592-D7235E6C05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7614" y="616999"/>
            <a:ext cx="6531220" cy="2954401"/>
          </a:xfrm>
        </p:spPr>
      </p:pic>
    </p:spTree>
    <p:extLst>
      <p:ext uri="{BB962C8B-B14F-4D97-AF65-F5344CB8AC3E}">
        <p14:creationId xmlns:p14="http://schemas.microsoft.com/office/powerpoint/2010/main" val="3179408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1B85-E317-BD29-E534-034E1463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1790"/>
          </a:xfrm>
        </p:spPr>
        <p:txBody>
          <a:bodyPr/>
          <a:lstStyle/>
          <a:p>
            <a:r>
              <a:rPr lang="fi-FI" dirty="0"/>
              <a:t>Raha- ja finanssipolitiikassa ristiriitaa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8C16-7F63-D1CB-FFB9-7DBAA0F54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507" y="1436915"/>
            <a:ext cx="5791126" cy="4438422"/>
          </a:xfrm>
        </p:spPr>
        <p:txBody>
          <a:bodyPr>
            <a:normAutofit/>
          </a:bodyPr>
          <a:lstStyle/>
          <a:p>
            <a:r>
              <a:rPr lang="fi-FI" dirty="0"/>
              <a:t>EU-maiden tuet 2020-2023 suhteessa EU:n </a:t>
            </a:r>
            <a:r>
              <a:rPr lang="fi-FI" dirty="0" err="1"/>
              <a:t>bkt:een</a:t>
            </a:r>
            <a:endParaRPr lang="fi-FI" dirty="0"/>
          </a:p>
          <a:p>
            <a:pPr lvl="1"/>
            <a:r>
              <a:rPr lang="fi-FI" dirty="0"/>
              <a:t>Pandemia 3,8 % </a:t>
            </a:r>
          </a:p>
          <a:p>
            <a:pPr lvl="1"/>
            <a:r>
              <a:rPr lang="fi-FI" dirty="0"/>
              <a:t>Energiatuet 4,5 % </a:t>
            </a:r>
          </a:p>
          <a:p>
            <a:pPr lvl="1"/>
            <a:r>
              <a:rPr lang="fi-FI" dirty="0"/>
              <a:t>Elpymisväline 4,6 % </a:t>
            </a:r>
          </a:p>
          <a:p>
            <a:r>
              <a:rPr lang="fi-FI" dirty="0"/>
              <a:t>Kohdistamattomat tuet ylläpitävät kysyntää ja kiihdyttävät inflaatiota</a:t>
            </a:r>
          </a:p>
          <a:p>
            <a:pPr lvl="1"/>
            <a:r>
              <a:rPr lang="fi-FI" dirty="0"/>
              <a:t>Yritysten voitot</a:t>
            </a:r>
          </a:p>
          <a:p>
            <a:r>
              <a:rPr lang="fi-FI" dirty="0"/>
              <a:t>Ks. lisää Kevään 2023 Suhdanteesta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45776C-A336-F90B-1BC5-3E7455D26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5048" y="1436915"/>
            <a:ext cx="4624445" cy="4282152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B0EEF5-0B55-23F1-2567-9D678CB38846}"/>
              </a:ext>
            </a:extLst>
          </p:cNvPr>
          <p:cNvSpPr txBox="1">
            <a:spLocks/>
          </p:cNvSpPr>
          <p:nvPr/>
        </p:nvSpPr>
        <p:spPr>
          <a:xfrm>
            <a:off x="6745048" y="5720893"/>
            <a:ext cx="2132771" cy="308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Lähde: </a:t>
            </a:r>
            <a:r>
              <a:rPr lang="fi-FI" dirty="0" err="1"/>
              <a:t>Jorda</a:t>
            </a:r>
            <a:r>
              <a:rPr lang="fi-FI" dirty="0"/>
              <a:t> ym. (2022)</a:t>
            </a:r>
          </a:p>
        </p:txBody>
      </p:sp>
    </p:spTree>
    <p:extLst>
      <p:ext uri="{BB962C8B-B14F-4D97-AF65-F5344CB8AC3E}">
        <p14:creationId xmlns:p14="http://schemas.microsoft.com/office/powerpoint/2010/main" val="1290110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6108-3009-44DD-6CD4-C807BB6B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Keskeiset riskit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E138-7FE7-675D-44B0-05DEB52F4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300" y="1690688"/>
            <a:ext cx="5181600" cy="418464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Inflaation pitkittyminen</a:t>
            </a:r>
          </a:p>
          <a:p>
            <a:r>
              <a:rPr lang="fi-FI" dirty="0"/>
              <a:t>Rahapolitiikka</a:t>
            </a:r>
          </a:p>
          <a:p>
            <a:pPr lvl="1"/>
            <a:r>
              <a:rPr lang="fi-FI" dirty="0"/>
              <a:t>Koronnostot vaikuttavat  viipeellä</a:t>
            </a:r>
          </a:p>
          <a:p>
            <a:r>
              <a:rPr lang="fi-FI" dirty="0"/>
              <a:t>Turvallisuuspoliittinen tilanne</a:t>
            </a:r>
          </a:p>
          <a:p>
            <a:r>
              <a:rPr lang="fi-FI" dirty="0"/>
              <a:t>Raaka-aineiden hintojen lasku</a:t>
            </a:r>
          </a:p>
          <a:p>
            <a:pPr lvl="1"/>
            <a:r>
              <a:rPr lang="fi-FI" dirty="0"/>
              <a:t>Jos maailmantalous kasvaa odotettua vähemmän</a:t>
            </a:r>
          </a:p>
          <a:p>
            <a:r>
              <a:rPr lang="fi-FI" dirty="0"/>
              <a:t>Finanssikriisin uhka ei keskeinen</a:t>
            </a:r>
          </a:p>
          <a:p>
            <a:pPr lvl="1"/>
            <a:r>
              <a:rPr lang="fi-FI" dirty="0"/>
              <a:t>Euroopan ja USA:n pankit vakavaraisempia kuin finanssikriisin aikaan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F30BA3-88DC-3ECD-C9F9-1944169D29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690688"/>
            <a:ext cx="5844095" cy="37874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9644C-A12C-7507-F2EA-379A6F3FADDB}"/>
              </a:ext>
            </a:extLst>
          </p:cNvPr>
          <p:cNvSpPr txBox="1"/>
          <p:nvPr/>
        </p:nvSpPr>
        <p:spPr>
          <a:xfrm>
            <a:off x="6392917" y="5567560"/>
            <a:ext cx="1820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Lähde: J.P. Morgan</a:t>
            </a:r>
          </a:p>
        </p:txBody>
      </p:sp>
    </p:spTree>
    <p:extLst>
      <p:ext uri="{BB962C8B-B14F-4D97-AF65-F5344CB8AC3E}">
        <p14:creationId xmlns:p14="http://schemas.microsoft.com/office/powerpoint/2010/main" val="2959773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485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65F-443A-A552-0B62-2C23A786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Talouden rakenne ja viennin anemia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2586A-7C0B-6E6C-42F0-76181309A2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F9A04FF-5638-AFB4-773E-753DFE04CED1}"/>
              </a:ext>
            </a:extLst>
          </p:cNvPr>
          <p:cNvGraphicFramePr>
            <a:graphicFrameLocks noGrp="1" noChangeAspect="1"/>
          </p:cNvGraphicFramePr>
          <p:nvPr>
            <p:ph sz="quarter" idx="14"/>
          </p:nvPr>
        </p:nvGraphicFramePr>
        <p:xfrm>
          <a:off x="6194828" y="2290595"/>
          <a:ext cx="4945921" cy="346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5951" imgH="6667799" progId="Mbnd.mbnd">
                  <p:embed/>
                </p:oleObj>
              </mc:Choice>
              <mc:Fallback>
                <p:oleObj name="Macrobond document" r:id="rId2" imgW="9525951" imgH="6667799" progId="Mbnd.mbnd">
                  <p:embed/>
                  <p:pic>
                    <p:nvPicPr>
                      <p:cNvPr id="6" name="Content Placeholder 5">
                        <a:extLst>
                          <a:ext uri="{FF2B5EF4-FFF2-40B4-BE49-F238E27FC236}">
                            <a16:creationId xmlns:a16="http://schemas.microsoft.com/office/drawing/2014/main" id="{7F9A04FF-5638-AFB4-773E-753DFE04CE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4828" y="2290595"/>
                        <a:ext cx="4945921" cy="346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1AB41D6-278A-636F-DFFC-0E6285803E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028" y="2290595"/>
          <a:ext cx="4945921" cy="346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9525951" imgH="6667799" progId="Mbnd.mbnd">
                  <p:embed/>
                </p:oleObj>
              </mc:Choice>
              <mc:Fallback>
                <p:oleObj name="Macrobond document" r:id="rId4" imgW="9525951" imgH="6667799" progId="Mbnd.mbnd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1AB41D6-278A-636F-DFFC-0E6285803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7028" y="2290595"/>
                        <a:ext cx="4945921" cy="346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400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93B18E9-53F6-4651-FF02-533BF8E37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38342">
            <a:off x="3078607" y="-4117924"/>
            <a:ext cx="13551257" cy="1471985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E2F9166-49F7-FE6B-0E05-29C9F71E7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960" y="2562982"/>
            <a:ext cx="11280079" cy="135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0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7D7E-8AE8-2F23-74ED-6E8009AD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70570"/>
            <a:ext cx="7758785" cy="1224188"/>
          </a:xfrm>
        </p:spPr>
        <p:txBody>
          <a:bodyPr>
            <a:normAutofit fontScale="90000"/>
          </a:bodyPr>
          <a:lstStyle/>
          <a:p>
            <a:r>
              <a:rPr lang="fi-FI" dirty="0"/>
              <a:t>Lievää taantumaa seuraa vain lievä nousukausi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64768-DDD8-CBC7-6A92-7EA264C0D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990" y="1943446"/>
            <a:ext cx="4966010" cy="4355754"/>
          </a:xfrm>
        </p:spPr>
        <p:txBody>
          <a:bodyPr>
            <a:normAutofit/>
          </a:bodyPr>
          <a:lstStyle/>
          <a:p>
            <a:r>
              <a:rPr lang="fi-FI" sz="2000" dirty="0"/>
              <a:t>EKP nostanut korkoja yllättävän paljon lyhyessä ajassa</a:t>
            </a:r>
          </a:p>
          <a:p>
            <a:r>
              <a:rPr lang="fi-FI" sz="2000" dirty="0"/>
              <a:t>Inflaatio odotettua sitkeämpää</a:t>
            </a:r>
          </a:p>
          <a:p>
            <a:r>
              <a:rPr lang="fi-FI" sz="2000" dirty="0"/>
              <a:t>Kotitalouksien ostovoima heikkenee, kulutus vähenee ja investointeja lykätään</a:t>
            </a:r>
          </a:p>
          <a:p>
            <a:r>
              <a:rPr lang="fi-FI" sz="2000" dirty="0"/>
              <a:t>Vienti tukee kasvua, kun matkailu palaa vaikka tavaravienti supistuu.</a:t>
            </a:r>
          </a:p>
          <a:p>
            <a:r>
              <a:rPr lang="fi-FI" sz="2000" dirty="0"/>
              <a:t>Varastojen purkaminen heikentää kasvua tänä ja ensi vuonna</a:t>
            </a:r>
          </a:p>
          <a:p>
            <a:r>
              <a:rPr lang="fi-FI" sz="2000" dirty="0"/>
              <a:t>Ensi vuonna kaikki kotimaiset kysyntäerät kasvavat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C40551-F05D-E012-C58C-5E3E82221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7919"/>
            <a:ext cx="5181600" cy="46274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8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8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226F0-C8D5-0CE2-EFFB-6EC51B609844}"/>
              </a:ext>
            </a:extLst>
          </p:cNvPr>
          <p:cNvSpPr txBox="1"/>
          <p:nvPr/>
        </p:nvSpPr>
        <p:spPr>
          <a:xfrm>
            <a:off x="8577119" y="447158"/>
            <a:ext cx="2557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5BAA"/>
                </a:solidFill>
              </a:rPr>
              <a:t>Ennuste Suomen BKT:lle</a:t>
            </a:r>
          </a:p>
          <a:p>
            <a:r>
              <a:rPr lang="fi-FI" b="1" dirty="0">
                <a:solidFill>
                  <a:srgbClr val="005BAA"/>
                </a:solidFill>
              </a:rPr>
              <a:t>2023	2024	2025</a:t>
            </a:r>
          </a:p>
          <a:p>
            <a:r>
              <a:rPr lang="fi-FI" b="1" dirty="0">
                <a:solidFill>
                  <a:srgbClr val="005BAA"/>
                </a:solidFill>
              </a:rPr>
              <a:t>-0,3%	1,2%         1,3%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C5DE59-380D-3076-7125-9E081BE3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723" y="1460978"/>
            <a:ext cx="4778424" cy="45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9B09D-708C-47E2-B840-0F8675DC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06180"/>
            <a:ext cx="5119579" cy="1164965"/>
          </a:xfrm>
        </p:spPr>
        <p:txBody>
          <a:bodyPr>
            <a:noAutofit/>
          </a:bodyPr>
          <a:lstStyle/>
          <a:p>
            <a:r>
              <a:rPr lang="fi-FI" sz="3600" dirty="0"/>
              <a:t>Maailmantalouden kasvu jatkuu heikkona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1A341-F953-2262-59E2-02817D64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4727" y="2096429"/>
            <a:ext cx="4549697" cy="3943171"/>
          </a:xfrm>
        </p:spPr>
        <p:txBody>
          <a:bodyPr>
            <a:normAutofit/>
          </a:bodyPr>
          <a:lstStyle/>
          <a:p>
            <a:r>
              <a:rPr lang="fi-FI" sz="2200" dirty="0"/>
              <a:t>Maailmantalouden kasvu 2022-2024 hitainta 2000-luvulla</a:t>
            </a:r>
          </a:p>
          <a:p>
            <a:r>
              <a:rPr lang="fi-FI" sz="2200" dirty="0"/>
              <a:t>Pandemian aiheuttama lasku- ja noususuhdanne</a:t>
            </a:r>
          </a:p>
          <a:p>
            <a:r>
              <a:rPr lang="fi-FI" sz="2200" dirty="0"/>
              <a:t>Inflaatio ja kiristynyt rahapolitiikka globaali ilmiö (pl. Japani, Kiina)</a:t>
            </a:r>
          </a:p>
          <a:p>
            <a:r>
              <a:rPr lang="fi-FI" sz="2200" dirty="0"/>
              <a:t>Kasvu kehittyvien maiden varassa</a:t>
            </a:r>
          </a:p>
          <a:p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11A90-36E2-25FB-A067-7BCEF595FB81}"/>
              </a:ext>
            </a:extLst>
          </p:cNvPr>
          <p:cNvSpPr txBox="1"/>
          <p:nvPr/>
        </p:nvSpPr>
        <p:spPr>
          <a:xfrm>
            <a:off x="10028481" y="33188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2056AE"/>
                </a:solidFill>
                <a:cs typeface="Arial" panose="020B0604020202020204" pitchFamily="34" charset="0"/>
              </a:rPr>
              <a:t>Etlan ennuste:</a:t>
            </a:r>
          </a:p>
          <a:p>
            <a:r>
              <a:rPr lang="fi-FI" b="1" dirty="0">
                <a:solidFill>
                  <a:srgbClr val="2056AE"/>
                </a:solidFill>
                <a:cs typeface="Arial" panose="020B0604020202020204" pitchFamily="34" charset="0"/>
              </a:rPr>
              <a:t>2023:  2,5 %</a:t>
            </a:r>
          </a:p>
          <a:p>
            <a:r>
              <a:rPr lang="fi-FI" b="1" dirty="0">
                <a:solidFill>
                  <a:srgbClr val="2056AE"/>
                </a:solidFill>
                <a:cs typeface="Arial" panose="020B0604020202020204" pitchFamily="34" charset="0"/>
              </a:rPr>
              <a:t>2024:  3,0 %</a:t>
            </a:r>
          </a:p>
          <a:p>
            <a:r>
              <a:rPr lang="fi-FI" b="1" dirty="0">
                <a:solidFill>
                  <a:srgbClr val="2056AE"/>
                </a:solidFill>
                <a:cs typeface="Arial" panose="020B0604020202020204" pitchFamily="34" charset="0"/>
              </a:rPr>
              <a:t>2025:  3,3 %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761239-CB20-3C85-9C94-3271283EF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5836" y="1447522"/>
            <a:ext cx="4916377" cy="4592078"/>
          </a:xfrm>
        </p:spPr>
      </p:pic>
    </p:spTree>
    <p:extLst>
      <p:ext uri="{BB962C8B-B14F-4D97-AF65-F5344CB8AC3E}">
        <p14:creationId xmlns:p14="http://schemas.microsoft.com/office/powerpoint/2010/main" val="233941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14D7-203A-BC71-2AF9-4210115C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71082"/>
            <a:ext cx="5501126" cy="1862517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Euroalue vältti vakavan energiakriisin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1272F3-BA37-7BE0-16C4-1C3CCBFA2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147" y="1136676"/>
            <a:ext cx="5317434" cy="49015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02A1B-A469-F1C4-B695-EC2B73CF8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5771"/>
            <a:ext cx="4340224" cy="3602421"/>
          </a:xfrm>
        </p:spPr>
        <p:txBody>
          <a:bodyPr>
            <a:normAutofit/>
          </a:bodyPr>
          <a:lstStyle/>
          <a:p>
            <a:r>
              <a:rPr lang="fi-FI" dirty="0"/>
              <a:t>Euroalueen talous hyytyi vuoden lopulla</a:t>
            </a:r>
          </a:p>
          <a:p>
            <a:r>
              <a:rPr lang="fi-FI" dirty="0"/>
              <a:t>Inflaatio, korkojennousu, maailmantalouden suhdanteen heikkeneminen</a:t>
            </a:r>
          </a:p>
          <a:p>
            <a:r>
              <a:rPr lang="fi-FI" sz="2000" dirty="0"/>
              <a:t>Sota ja energiakriisi</a:t>
            </a:r>
          </a:p>
          <a:p>
            <a:r>
              <a:rPr lang="fi-FI" dirty="0"/>
              <a:t>Kiinan talouden odotettua nopeampi avautuminen parantaa Saksan heikohkoja näkymiä</a:t>
            </a:r>
          </a:p>
          <a:p>
            <a:r>
              <a:rPr lang="fi-FI" dirty="0"/>
              <a:t>Työmarkkinat vahvat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D89A1-CBC7-E909-1A8F-C475A9C3F2AB}"/>
              </a:ext>
            </a:extLst>
          </p:cNvPr>
          <p:cNvSpPr txBox="1"/>
          <p:nvPr/>
        </p:nvSpPr>
        <p:spPr>
          <a:xfrm>
            <a:off x="10028481" y="33188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2056AE"/>
                </a:solidFill>
                <a:cs typeface="Arial" panose="020B0604020202020204" pitchFamily="34" charset="0"/>
              </a:rPr>
              <a:t>Etlan ennuste:</a:t>
            </a:r>
          </a:p>
          <a:p>
            <a:r>
              <a:rPr lang="fi-FI" b="1" dirty="0">
                <a:solidFill>
                  <a:srgbClr val="2056AE"/>
                </a:solidFill>
                <a:cs typeface="Arial" panose="020B0604020202020204" pitchFamily="34" charset="0"/>
              </a:rPr>
              <a:t>2023:  0,3 %</a:t>
            </a:r>
          </a:p>
          <a:p>
            <a:r>
              <a:rPr lang="fi-FI" b="1" dirty="0">
                <a:solidFill>
                  <a:srgbClr val="2056AE"/>
                </a:solidFill>
                <a:cs typeface="Arial" panose="020B0604020202020204" pitchFamily="34" charset="0"/>
              </a:rPr>
              <a:t>2024:  1,7 %</a:t>
            </a:r>
          </a:p>
          <a:p>
            <a:r>
              <a:rPr lang="fi-FI" b="1" dirty="0">
                <a:solidFill>
                  <a:srgbClr val="2056AE"/>
                </a:solidFill>
                <a:cs typeface="Arial" panose="020B0604020202020204" pitchFamily="34" charset="0"/>
              </a:rPr>
              <a:t>2025:  1,7 %</a:t>
            </a:r>
          </a:p>
        </p:txBody>
      </p:sp>
    </p:spTree>
    <p:extLst>
      <p:ext uri="{BB962C8B-B14F-4D97-AF65-F5344CB8AC3E}">
        <p14:creationId xmlns:p14="http://schemas.microsoft.com/office/powerpoint/2010/main" val="311115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72FC-F85E-DDB7-B4A8-25CE6E59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14"/>
          </a:xfrm>
        </p:spPr>
        <p:txBody>
          <a:bodyPr>
            <a:normAutofit/>
          </a:bodyPr>
          <a:lstStyle/>
          <a:p>
            <a:r>
              <a:rPr lang="fi-FI" dirty="0"/>
              <a:t>Raaka-aineiden hintahuippu takana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D488AD-FC03-F23E-83DA-1C005CBAED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Raaka-aineiden hintojen lasku laaja-alaista</a:t>
            </a:r>
          </a:p>
          <a:p>
            <a:r>
              <a:rPr lang="fi-FI" dirty="0"/>
              <a:t>Painetta ylöspäin</a:t>
            </a:r>
          </a:p>
          <a:p>
            <a:pPr lvl="1"/>
            <a:r>
              <a:rPr lang="fi-FI" dirty="0"/>
              <a:t>Tarjonta ei vielä normaalia</a:t>
            </a:r>
          </a:p>
          <a:p>
            <a:pPr lvl="1"/>
            <a:r>
              <a:rPr lang="fi-FI" dirty="0"/>
              <a:t>Maailmantalouden kasvu hidasta, mutta näkymät parantuneet</a:t>
            </a:r>
          </a:p>
          <a:p>
            <a:pPr lvl="1"/>
            <a:r>
              <a:rPr lang="fi-FI" dirty="0"/>
              <a:t>Kiinan tuotannon elpyminen lisää raaka-aineiden kysyntää</a:t>
            </a:r>
          </a:p>
          <a:p>
            <a:endParaRPr lang="fi-FI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A5ED78-8E2F-FEC6-608F-9FA8F2DA4D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188087"/>
            <a:ext cx="5034455" cy="4687252"/>
          </a:xfrm>
        </p:spPr>
      </p:pic>
    </p:spTree>
    <p:extLst>
      <p:ext uri="{BB962C8B-B14F-4D97-AF65-F5344CB8AC3E}">
        <p14:creationId xmlns:p14="http://schemas.microsoft.com/office/powerpoint/2010/main" val="17985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00F-FA7F-C1B3-0F04-DF36D448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3" y="365125"/>
            <a:ext cx="10735037" cy="1325563"/>
          </a:xfrm>
        </p:spPr>
        <p:txBody>
          <a:bodyPr>
            <a:normAutofit/>
          </a:bodyPr>
          <a:lstStyle/>
          <a:p>
            <a:r>
              <a:rPr lang="fi-FI" dirty="0"/>
              <a:t>Inflaatio hidastuu, vaikka hintapaineet hellittävät hitaasti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DB71-4D47-BB48-31F9-C341E79B9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29" y="2156292"/>
            <a:ext cx="4632297" cy="4054193"/>
          </a:xfrm>
        </p:spPr>
        <p:txBody>
          <a:bodyPr/>
          <a:lstStyle/>
          <a:p>
            <a:r>
              <a:rPr lang="fi-FI" sz="2600" dirty="0"/>
              <a:t>Inflaatiohuippu on jo ohitettu</a:t>
            </a:r>
          </a:p>
          <a:p>
            <a:pPr lvl="1"/>
            <a:r>
              <a:rPr lang="fi-FI" dirty="0"/>
              <a:t>Energiahinnat ovat laskeneet</a:t>
            </a:r>
          </a:p>
          <a:p>
            <a:pPr lvl="1"/>
            <a:r>
              <a:rPr lang="fi-FI" dirty="0"/>
              <a:t>Inflaatio laaja-alaistunut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sz="2600" dirty="0"/>
              <a:t>Keskuspankin 2 % tavoite vielä kaukana</a:t>
            </a:r>
          </a:p>
          <a:p>
            <a:pPr lvl="1"/>
            <a:r>
              <a:rPr lang="fi-FI" dirty="0"/>
              <a:t>Laaja-alaisia inflaatiopaineita kuvaava pohjainflaatio yhä korkealla</a:t>
            </a:r>
          </a:p>
          <a:p>
            <a:pPr lvl="1"/>
            <a:r>
              <a:rPr lang="fi-FI" dirty="0"/>
              <a:t>Inflaatio muutakin kuin energian hinnannousua</a:t>
            </a:r>
          </a:p>
          <a:p>
            <a:pPr lvl="1"/>
            <a:r>
              <a:rPr lang="fi-FI" dirty="0"/>
              <a:t>Palvelut, palkkakehitys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B2D8C-2FE6-8DBC-E0B9-E14C311D8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875" y="1446376"/>
            <a:ext cx="5064362" cy="4694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961248-139C-CEB7-D06A-7387DCFF10DF}"/>
              </a:ext>
            </a:extLst>
          </p:cNvPr>
          <p:cNvSpPr txBox="1"/>
          <p:nvPr/>
        </p:nvSpPr>
        <p:spPr>
          <a:xfrm>
            <a:off x="6813286" y="2859613"/>
            <a:ext cx="27156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Inflaatioennuste, %</a:t>
            </a:r>
          </a:p>
          <a:p>
            <a:r>
              <a:rPr lang="fi-FI" sz="1400" b="1" dirty="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2023      2024       2025	</a:t>
            </a:r>
          </a:p>
          <a:p>
            <a:r>
              <a:rPr lang="fi-FI" sz="1400" b="1" dirty="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Euroalue   5,2       2,6	      2,0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58585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1AC7-27C4-11CE-ED4A-65E65C71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43" y="258710"/>
            <a:ext cx="6030310" cy="1447908"/>
          </a:xfrm>
        </p:spPr>
        <p:txBody>
          <a:bodyPr>
            <a:noAutofit/>
          </a:bodyPr>
          <a:lstStyle/>
          <a:p>
            <a:r>
              <a:rPr lang="fi-FI" sz="3600" dirty="0"/>
              <a:t>Euroalueen rahapolitiikka pysyy kireänä</a:t>
            </a:r>
            <a:endParaRPr lang="fi-FI" sz="36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8955D5-AC07-E2F0-A66F-27918094A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3961" y="1665138"/>
            <a:ext cx="5293112" cy="4366204"/>
          </a:xfrm>
        </p:spPr>
        <p:txBody>
          <a:bodyPr>
            <a:normAutofit/>
          </a:bodyPr>
          <a:lstStyle/>
          <a:p>
            <a:r>
              <a:rPr lang="fi-FI" sz="2400" dirty="0"/>
              <a:t>Korkojen nousu poikkeuksellisen nopeaa </a:t>
            </a:r>
          </a:p>
          <a:p>
            <a:r>
              <a:rPr lang="fi-FI" sz="2400" dirty="0"/>
              <a:t>Suurimmat koronnostot takana</a:t>
            </a:r>
          </a:p>
          <a:p>
            <a:r>
              <a:rPr lang="fi-FI" sz="2400" dirty="0"/>
              <a:t>Kokonaisvaikutus talouteen viipeellä</a:t>
            </a:r>
          </a:p>
          <a:p>
            <a:r>
              <a:rPr lang="fi-FI" sz="2400" dirty="0"/>
              <a:t>Ohjauskoron lasku 2024</a:t>
            </a:r>
          </a:p>
          <a:p>
            <a:r>
              <a:rPr lang="fi-FI" sz="2400" dirty="0"/>
              <a:t>Korot jäävät viime vuosia korkeammalle tasolle</a:t>
            </a:r>
          </a:p>
          <a:p>
            <a:r>
              <a:rPr lang="fi-FI" sz="2400" dirty="0"/>
              <a:t>Rahapolitiikkaa kevennetty myös arvopaperiostoilla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A18A7-1F46-C4F2-D276-D57A226F1C06}"/>
              </a:ext>
            </a:extLst>
          </p:cNvPr>
          <p:cNvSpPr txBox="1"/>
          <p:nvPr/>
        </p:nvSpPr>
        <p:spPr>
          <a:xfrm>
            <a:off x="7370379" y="365126"/>
            <a:ext cx="4326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Ennuste, %</a:t>
            </a:r>
          </a:p>
          <a:p>
            <a:r>
              <a:rPr lang="fi-FI" sz="1400" b="1" dirty="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        2023      2024       2025</a:t>
            </a:r>
          </a:p>
          <a:p>
            <a:r>
              <a:rPr lang="fi-FI" sz="1400" b="1" dirty="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Euribor 12kk:        3,7           3,0         2,6         </a:t>
            </a:r>
          </a:p>
          <a:p>
            <a:r>
              <a:rPr lang="fi-FI" sz="1400" b="1" dirty="0">
                <a:solidFill>
                  <a:srgbClr val="005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Ohjauskorko:        3,5           3,3         2,5 	</a:t>
            </a:r>
            <a:endParaRPr lang="fi-FI" sz="1400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A9BB322-4F1C-9537-0B23-9B68B42B1E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8785" y="1981630"/>
            <a:ext cx="4321961" cy="4049712"/>
          </a:xfrm>
        </p:spPr>
      </p:pic>
    </p:spTree>
    <p:extLst>
      <p:ext uri="{BB962C8B-B14F-4D97-AF65-F5344CB8AC3E}">
        <p14:creationId xmlns:p14="http://schemas.microsoft.com/office/powerpoint/2010/main" val="397131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0A89-BBC5-E891-A8CD-9412A104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Valtioiden velkarahoituksen hinta noussut nopeasti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2B4E9AF-CD30-191B-C4B0-F37E2B3DA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3960" y="1690688"/>
            <a:ext cx="5786266" cy="4276995"/>
          </a:xfrm>
        </p:spPr>
        <p:txBody>
          <a:bodyPr>
            <a:normAutofit/>
          </a:bodyPr>
          <a:lstStyle/>
          <a:p>
            <a:r>
              <a:rPr lang="fi-FI" sz="2600" dirty="0"/>
              <a:t>EKP vasta aloittamassa velkakirjaomistusten vähentämisen 15 mrd. €/kk</a:t>
            </a:r>
          </a:p>
          <a:p>
            <a:pPr lvl="2"/>
            <a:r>
              <a:rPr lang="fi-FI" dirty="0"/>
              <a:t>Vrt. netto-ostot 15-80 mrd. € /kk. 2018-2022</a:t>
            </a:r>
          </a:p>
          <a:p>
            <a:pPr lvl="1"/>
            <a:r>
              <a:rPr lang="fi-FI" dirty="0"/>
              <a:t>Pitkät korot pysyvät korkealla myös jatkossa </a:t>
            </a:r>
          </a:p>
          <a:p>
            <a:pPr lvl="2"/>
            <a:r>
              <a:rPr lang="fi-FI" dirty="0"/>
              <a:t>Valtioiden korkomenot kasvavat</a:t>
            </a:r>
          </a:p>
          <a:p>
            <a:pPr lvl="1"/>
            <a:r>
              <a:rPr lang="fi-FI" dirty="0"/>
              <a:t>2022 lopussa jo 35% euroalueen julkisesta velasta Eurojärjestelmän hallussa</a:t>
            </a:r>
          </a:p>
          <a:p>
            <a:pPr lvl="1"/>
            <a:endParaRPr lang="fi-FI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9A42A2-F84A-AD30-BB72-B61864695A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9528" y="1690688"/>
            <a:ext cx="5121574" cy="4381720"/>
          </a:xfrm>
        </p:spPr>
      </p:pic>
    </p:spTree>
    <p:extLst>
      <p:ext uri="{BB962C8B-B14F-4D97-AF65-F5344CB8AC3E}">
        <p14:creationId xmlns:p14="http://schemas.microsoft.com/office/powerpoint/2010/main" val="154268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tla vaalea poh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la vaalea pohja" id="{FD0F82F2-535F-4324-8D74-AFBBFE1CC029}" vid="{6E751EFC-B876-4461-A934-F4F831B91E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982</Words>
  <Application>Microsoft Office PowerPoint</Application>
  <PresentationFormat>Widescreen</PresentationFormat>
  <Paragraphs>176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5_Office Theme</vt:lpstr>
      <vt:lpstr>Etla vaalea pohja</vt:lpstr>
      <vt:lpstr>Macrobond document</vt:lpstr>
      <vt:lpstr>Suhdanne Kevät 2023  Ennustepäällikkö Päivi Puonti</vt:lpstr>
      <vt:lpstr>PowerPoint Presentation</vt:lpstr>
      <vt:lpstr>Lievää taantumaa seuraa vain lievä nousukausi</vt:lpstr>
      <vt:lpstr>Maailmantalouden kasvu jatkuu heikkona</vt:lpstr>
      <vt:lpstr>Euroalue vältti vakavan energiakriisin</vt:lpstr>
      <vt:lpstr>Raaka-aineiden hintahuippu takana</vt:lpstr>
      <vt:lpstr>Inflaatio hidastuu, vaikka hintapaineet hellittävät hitaasti</vt:lpstr>
      <vt:lpstr>Euroalueen rahapolitiikka pysyy kireänä</vt:lpstr>
      <vt:lpstr>Valtioiden velkarahoituksen hinta noussut nopeasti</vt:lpstr>
      <vt:lpstr>Rahapolitiikka toimii</vt:lpstr>
      <vt:lpstr>Inflaation hidastuminen jatkuu Suomessakin</vt:lpstr>
      <vt:lpstr>Yksityinen kulutus vähenee – mutta voi elpyä jo loppuvuonna</vt:lpstr>
      <vt:lpstr>Kulutuksen rakenne muuttuu</vt:lpstr>
      <vt:lpstr>Yritykset odottavaisia </vt:lpstr>
      <vt:lpstr>Korkojen raju nousu vähentää investointihaluja</vt:lpstr>
      <vt:lpstr>Talouden ulkoinen tasapaino pysyy heikkona myös jatkossa</vt:lpstr>
      <vt:lpstr>Suomi pärjää ilman tuontia Venäjältä</vt:lpstr>
      <vt:lpstr>Vahvat työmarkkinat kestävät suhdanteen lievän heikkenemisen</vt:lpstr>
      <vt:lpstr>Uusi työllisyysaste</vt:lpstr>
      <vt:lpstr>Poikkeuksellinen talouskasvukaan ei riitä julkisten menojen kattamiseen</vt:lpstr>
      <vt:lpstr>Julkinen velkasuhde pysyy 73% tuntumassa</vt:lpstr>
      <vt:lpstr>Raha- ja finanssipolitiikassa ristiriitaa</vt:lpstr>
      <vt:lpstr>Keskeiset riskit</vt:lpstr>
      <vt:lpstr>PowerPoint Presentation</vt:lpstr>
      <vt:lpstr>Talouden rakenne ja viennin anemia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Justiina Airas</dc:creator>
  <cp:lastModifiedBy>Tytti Sulander</cp:lastModifiedBy>
  <cp:revision>29</cp:revision>
  <dcterms:created xsi:type="dcterms:W3CDTF">2021-09-16T11:39:23Z</dcterms:created>
  <dcterms:modified xsi:type="dcterms:W3CDTF">2023-03-22T14:23:37Z</dcterms:modified>
</cp:coreProperties>
</file>