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249"/>
    <a:srgbClr val="F58220"/>
    <a:srgbClr val="0066B3"/>
    <a:srgbClr val="A63293"/>
    <a:srgbClr val="14B3A9"/>
    <a:srgbClr val="F68AA6"/>
    <a:srgbClr val="F3698D"/>
    <a:srgbClr val="FFDD89"/>
    <a:srgbClr val="FEBE2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1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2008/2</c:v>
                </c:pt>
                <c:pt idx="1">
                  <c:v>2008/3</c:v>
                </c:pt>
                <c:pt idx="2">
                  <c:v>2008/4</c:v>
                </c:pt>
                <c:pt idx="3">
                  <c:v>2009/1</c:v>
                </c:pt>
                <c:pt idx="4">
                  <c:v>2009/2</c:v>
                </c:pt>
                <c:pt idx="5">
                  <c:v>2009/3</c:v>
                </c:pt>
                <c:pt idx="6">
                  <c:v>2009/4</c:v>
                </c:pt>
                <c:pt idx="7">
                  <c:v>2010/1</c:v>
                </c:pt>
                <c:pt idx="8">
                  <c:v>2010/2</c:v>
                </c:pt>
                <c:pt idx="9">
                  <c:v>2010/3</c:v>
                </c:pt>
                <c:pt idx="10">
                  <c:v>2010/4</c:v>
                </c:pt>
                <c:pt idx="11">
                  <c:v>2011/1</c:v>
                </c:pt>
                <c:pt idx="12">
                  <c:v>2011/2</c:v>
                </c:pt>
                <c:pt idx="13">
                  <c:v>2011/3</c:v>
                </c:pt>
                <c:pt idx="14">
                  <c:v>2011/4</c:v>
                </c:pt>
                <c:pt idx="15">
                  <c:v>2012/1</c:v>
                </c:pt>
                <c:pt idx="16">
                  <c:v>2012/2</c:v>
                </c:pt>
                <c:pt idx="17">
                  <c:v>2012/3</c:v>
                </c:pt>
              </c:strCache>
            </c:strRef>
          </c:cat>
          <c:val>
            <c:numRef>
              <c:f>Sheet1!$B$2:$B$19</c:f>
              <c:numCache>
                <c:formatCode>0.00</c:formatCode>
                <c:ptCount val="18"/>
                <c:pt idx="0">
                  <c:v>100</c:v>
                </c:pt>
                <c:pt idx="1">
                  <c:v>99.662921348314669</c:v>
                </c:pt>
                <c:pt idx="2">
                  <c:v>97.413339708343287</c:v>
                </c:pt>
                <c:pt idx="3">
                  <c:v>91.004064068850099</c:v>
                </c:pt>
                <c:pt idx="4">
                  <c:v>90.098015778149687</c:v>
                </c:pt>
                <c:pt idx="5">
                  <c:v>91.245517571121283</c:v>
                </c:pt>
                <c:pt idx="6">
                  <c:v>90.688501075782966</c:v>
                </c:pt>
                <c:pt idx="7">
                  <c:v>91.338752091800146</c:v>
                </c:pt>
                <c:pt idx="8">
                  <c:v>94.389194358116214</c:v>
                </c:pt>
                <c:pt idx="9">
                  <c:v>93.650490078890769</c:v>
                </c:pt>
                <c:pt idx="10">
                  <c:v>95.72316519244562</c:v>
                </c:pt>
                <c:pt idx="11">
                  <c:v>95.577336839588867</c:v>
                </c:pt>
                <c:pt idx="12">
                  <c:v>96.153478364809999</c:v>
                </c:pt>
                <c:pt idx="13">
                  <c:v>97.162323691130823</c:v>
                </c:pt>
                <c:pt idx="14">
                  <c:v>96.490557016495345</c:v>
                </c:pt>
                <c:pt idx="15">
                  <c:v>97.320105187664339</c:v>
                </c:pt>
                <c:pt idx="16">
                  <c:v>96.26822854410716</c:v>
                </c:pt>
                <c:pt idx="17">
                  <c:v>96.171960315563055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2008/2</c:v>
                </c:pt>
                <c:pt idx="1">
                  <c:v>2008/3</c:v>
                </c:pt>
                <c:pt idx="2">
                  <c:v>2008/4</c:v>
                </c:pt>
                <c:pt idx="3">
                  <c:v>2009/1</c:v>
                </c:pt>
                <c:pt idx="4">
                  <c:v>2009/2</c:v>
                </c:pt>
                <c:pt idx="5">
                  <c:v>2009/3</c:v>
                </c:pt>
                <c:pt idx="6">
                  <c:v>2009/4</c:v>
                </c:pt>
                <c:pt idx="7">
                  <c:v>2010/1</c:v>
                </c:pt>
                <c:pt idx="8">
                  <c:v>2010/2</c:v>
                </c:pt>
                <c:pt idx="9">
                  <c:v>2010/3</c:v>
                </c:pt>
                <c:pt idx="10">
                  <c:v>2010/4</c:v>
                </c:pt>
                <c:pt idx="11">
                  <c:v>2011/1</c:v>
                </c:pt>
                <c:pt idx="12">
                  <c:v>2011/2</c:v>
                </c:pt>
                <c:pt idx="13">
                  <c:v>2011/3</c:v>
                </c:pt>
                <c:pt idx="14">
                  <c:v>2011/4</c:v>
                </c:pt>
                <c:pt idx="15">
                  <c:v>2012/1</c:v>
                </c:pt>
                <c:pt idx="16">
                  <c:v>2012/2</c:v>
                </c:pt>
                <c:pt idx="17">
                  <c:v>2012/3</c:v>
                </c:pt>
              </c:strCache>
            </c:strRef>
          </c:cat>
          <c:val>
            <c:numRef>
              <c:f>Sheet1!$C$2:$C$19</c:f>
              <c:numCache>
                <c:formatCode>0.00</c:formatCode>
                <c:ptCount val="18"/>
                <c:pt idx="0">
                  <c:v>100</c:v>
                </c:pt>
                <c:pt idx="1">
                  <c:v>99.604630756375656</c:v>
                </c:pt>
                <c:pt idx="2">
                  <c:v>97.581829942301113</c:v>
                </c:pt>
                <c:pt idx="3">
                  <c:v>93.602866942463649</c:v>
                </c:pt>
                <c:pt idx="4">
                  <c:v>93.832735819421657</c:v>
                </c:pt>
                <c:pt idx="5">
                  <c:v>94.57751144371781</c:v>
                </c:pt>
                <c:pt idx="6">
                  <c:v>95.4418262251275</c:v>
                </c:pt>
                <c:pt idx="7">
                  <c:v>96.073924301765445</c:v>
                </c:pt>
                <c:pt idx="8">
                  <c:v>98.197863585813877</c:v>
                </c:pt>
                <c:pt idx="9">
                  <c:v>98.887458642889015</c:v>
                </c:pt>
                <c:pt idx="10">
                  <c:v>99.485103173061106</c:v>
                </c:pt>
                <c:pt idx="11">
                  <c:v>100.7079775568162</c:v>
                </c:pt>
                <c:pt idx="12">
                  <c:v>101.16771200393266</c:v>
                </c:pt>
                <c:pt idx="13">
                  <c:v>101.53548765714675</c:v>
                </c:pt>
                <c:pt idx="14">
                  <c:v>101.38837475042128</c:v>
                </c:pt>
                <c:pt idx="15">
                  <c:v>101.89407371389007</c:v>
                </c:pt>
                <c:pt idx="16">
                  <c:v>102.16991206740002</c:v>
                </c:pt>
                <c:pt idx="17">
                  <c:v>102.40896888742895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2008/2</c:v>
                </c:pt>
                <c:pt idx="1">
                  <c:v>2008/3</c:v>
                </c:pt>
                <c:pt idx="2">
                  <c:v>2008/4</c:v>
                </c:pt>
                <c:pt idx="3">
                  <c:v>2009/1</c:v>
                </c:pt>
                <c:pt idx="4">
                  <c:v>2009/2</c:v>
                </c:pt>
                <c:pt idx="5">
                  <c:v>2009/3</c:v>
                </c:pt>
                <c:pt idx="6">
                  <c:v>2009/4</c:v>
                </c:pt>
                <c:pt idx="7">
                  <c:v>2010/1</c:v>
                </c:pt>
                <c:pt idx="8">
                  <c:v>2010/2</c:v>
                </c:pt>
                <c:pt idx="9">
                  <c:v>2010/3</c:v>
                </c:pt>
                <c:pt idx="10">
                  <c:v>2010/4</c:v>
                </c:pt>
                <c:pt idx="11">
                  <c:v>2011/1</c:v>
                </c:pt>
                <c:pt idx="12">
                  <c:v>2011/2</c:v>
                </c:pt>
                <c:pt idx="13">
                  <c:v>2011/3</c:v>
                </c:pt>
                <c:pt idx="14">
                  <c:v>2011/4</c:v>
                </c:pt>
                <c:pt idx="15">
                  <c:v>2012/1</c:v>
                </c:pt>
                <c:pt idx="16">
                  <c:v>2012/2</c:v>
                </c:pt>
                <c:pt idx="17">
                  <c:v>2012/3</c:v>
                </c:pt>
              </c:strCache>
            </c:strRef>
          </c:cat>
          <c:val>
            <c:numRef>
              <c:f>Sheet1!$D$2:$D$19</c:f>
              <c:numCache>
                <c:formatCode>0.00</c:formatCode>
                <c:ptCount val="18"/>
                <c:pt idx="0">
                  <c:v>100</c:v>
                </c:pt>
                <c:pt idx="1">
                  <c:v>99.968243773638775</c:v>
                </c:pt>
                <c:pt idx="2">
                  <c:v>96.2192250053522</c:v>
                </c:pt>
                <c:pt idx="3">
                  <c:v>93.727372202002911</c:v>
                </c:pt>
                <c:pt idx="4">
                  <c:v>93.939080377744446</c:v>
                </c:pt>
                <c:pt idx="5">
                  <c:v>93.945146173791002</c:v>
                </c:pt>
                <c:pt idx="6">
                  <c:v>95.000118937177419</c:v>
                </c:pt>
                <c:pt idx="7">
                  <c:v>97.330336116463357</c:v>
                </c:pt>
                <c:pt idx="8">
                  <c:v>99.400199814458048</c:v>
                </c:pt>
                <c:pt idx="9">
                  <c:v>100.86348390779995</c:v>
                </c:pt>
                <c:pt idx="10">
                  <c:v>102.62993886629081</c:v>
                </c:pt>
                <c:pt idx="11">
                  <c:v>103.1096125026761</c:v>
                </c:pt>
                <c:pt idx="12">
                  <c:v>104.00247389328962</c:v>
                </c:pt>
                <c:pt idx="13">
                  <c:v>105.02128975475152</c:v>
                </c:pt>
                <c:pt idx="14">
                  <c:v>103.85344561002877</c:v>
                </c:pt>
                <c:pt idx="15">
                  <c:v>104.53566925949711</c:v>
                </c:pt>
                <c:pt idx="16">
                  <c:v>105.31042603296936</c:v>
                </c:pt>
                <c:pt idx="17">
                  <c:v>105.83697816313419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2008/2</c:v>
                </c:pt>
                <c:pt idx="1">
                  <c:v>2008/3</c:v>
                </c:pt>
                <c:pt idx="2">
                  <c:v>2008/4</c:v>
                </c:pt>
                <c:pt idx="3">
                  <c:v>2009/1</c:v>
                </c:pt>
                <c:pt idx="4">
                  <c:v>2009/2</c:v>
                </c:pt>
                <c:pt idx="5">
                  <c:v>2009/3</c:v>
                </c:pt>
                <c:pt idx="6">
                  <c:v>2009/4</c:v>
                </c:pt>
                <c:pt idx="7">
                  <c:v>2010/1</c:v>
                </c:pt>
                <c:pt idx="8">
                  <c:v>2010/2</c:v>
                </c:pt>
                <c:pt idx="9">
                  <c:v>2010/3</c:v>
                </c:pt>
                <c:pt idx="10">
                  <c:v>2010/4</c:v>
                </c:pt>
                <c:pt idx="11">
                  <c:v>2011/1</c:v>
                </c:pt>
                <c:pt idx="12">
                  <c:v>2011/2</c:v>
                </c:pt>
                <c:pt idx="13">
                  <c:v>2011/3</c:v>
                </c:pt>
                <c:pt idx="14">
                  <c:v>2011/4</c:v>
                </c:pt>
                <c:pt idx="15">
                  <c:v>2012/1</c:v>
                </c:pt>
                <c:pt idx="16">
                  <c:v>2012/2</c:v>
                </c:pt>
                <c:pt idx="17">
                  <c:v>2012/3</c:v>
                </c:pt>
              </c:strCache>
            </c:strRef>
          </c:cat>
          <c:val>
            <c:numRef>
              <c:f>Sheet1!$E$2:$E$19</c:f>
              <c:numCache>
                <c:formatCode>0.00</c:formatCode>
                <c:ptCount val="18"/>
                <c:pt idx="0">
                  <c:v>100</c:v>
                </c:pt>
                <c:pt idx="1">
                  <c:v>99.071409789264138</c:v>
                </c:pt>
                <c:pt idx="2">
                  <c:v>96.792006310807267</c:v>
                </c:pt>
                <c:pt idx="3">
                  <c:v>95.496036963299659</c:v>
                </c:pt>
                <c:pt idx="4">
                  <c:v>95.42090830547312</c:v>
                </c:pt>
                <c:pt idx="5">
                  <c:v>95.764246271740348</c:v>
                </c:pt>
                <c:pt idx="6">
                  <c:v>96.713872506667641</c:v>
                </c:pt>
                <c:pt idx="7">
                  <c:v>97.273581007475329</c:v>
                </c:pt>
                <c:pt idx="8">
                  <c:v>97.814507343826349</c:v>
                </c:pt>
                <c:pt idx="9">
                  <c:v>98.444836782990876</c:v>
                </c:pt>
                <c:pt idx="10">
                  <c:v>99.028586454303039</c:v>
                </c:pt>
                <c:pt idx="11">
                  <c:v>99.048119905337856</c:v>
                </c:pt>
                <c:pt idx="12">
                  <c:v>99.655910747154522</c:v>
                </c:pt>
                <c:pt idx="13">
                  <c:v>99.972953683182439</c:v>
                </c:pt>
                <c:pt idx="14">
                  <c:v>100.98042898463622</c:v>
                </c:pt>
                <c:pt idx="15">
                  <c:v>101.47177040682169</c:v>
                </c:pt>
                <c:pt idx="16">
                  <c:v>101.78806205627139</c:v>
                </c:pt>
                <c:pt idx="17">
                  <c:v>102.47227752526199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Euroalue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2008/2</c:v>
                </c:pt>
                <c:pt idx="1">
                  <c:v>2008/3</c:v>
                </c:pt>
                <c:pt idx="2">
                  <c:v>2008/4</c:v>
                </c:pt>
                <c:pt idx="3">
                  <c:v>2009/1</c:v>
                </c:pt>
                <c:pt idx="4">
                  <c:v>2009/2</c:v>
                </c:pt>
                <c:pt idx="5">
                  <c:v>2009/3</c:v>
                </c:pt>
                <c:pt idx="6">
                  <c:v>2009/4</c:v>
                </c:pt>
                <c:pt idx="7">
                  <c:v>2010/1</c:v>
                </c:pt>
                <c:pt idx="8">
                  <c:v>2010/2</c:v>
                </c:pt>
                <c:pt idx="9">
                  <c:v>2010/3</c:v>
                </c:pt>
                <c:pt idx="10">
                  <c:v>2010/4</c:v>
                </c:pt>
                <c:pt idx="11">
                  <c:v>2011/1</c:v>
                </c:pt>
                <c:pt idx="12">
                  <c:v>2011/2</c:v>
                </c:pt>
                <c:pt idx="13">
                  <c:v>2011/3</c:v>
                </c:pt>
                <c:pt idx="14">
                  <c:v>2011/4</c:v>
                </c:pt>
                <c:pt idx="15">
                  <c:v>2012/1</c:v>
                </c:pt>
                <c:pt idx="16">
                  <c:v>2012/2</c:v>
                </c:pt>
                <c:pt idx="17">
                  <c:v>2012/3</c:v>
                </c:pt>
              </c:strCache>
            </c:strRef>
          </c:cat>
          <c:val>
            <c:numRef>
              <c:f>Sheet1!$F$2:$F$19</c:f>
              <c:numCache>
                <c:formatCode>0.00</c:formatCode>
                <c:ptCount val="18"/>
                <c:pt idx="0">
                  <c:v>100</c:v>
                </c:pt>
                <c:pt idx="1">
                  <c:v>99.403395824397563</c:v>
                </c:pt>
                <c:pt idx="2">
                  <c:v>97.715740011506199</c:v>
                </c:pt>
                <c:pt idx="3">
                  <c:v>94.98123291822273</c:v>
                </c:pt>
                <c:pt idx="4">
                  <c:v>94.713496415663059</c:v>
                </c:pt>
                <c:pt idx="5">
                  <c:v>95.065909859451907</c:v>
                </c:pt>
                <c:pt idx="6">
                  <c:v>95.442825177752994</c:v>
                </c:pt>
                <c:pt idx="7">
                  <c:v>95.89517205110154</c:v>
                </c:pt>
                <c:pt idx="8">
                  <c:v>96.879876586674854</c:v>
                </c:pt>
                <c:pt idx="9">
                  <c:v>97.24252354302601</c:v>
                </c:pt>
                <c:pt idx="10">
                  <c:v>97.579804014281777</c:v>
                </c:pt>
                <c:pt idx="11">
                  <c:v>98.206015384029868</c:v>
                </c:pt>
                <c:pt idx="12">
                  <c:v>98.437955178587444</c:v>
                </c:pt>
                <c:pt idx="13">
                  <c:v>98.515079357527597</c:v>
                </c:pt>
                <c:pt idx="14">
                  <c:v>98.181787989067672</c:v>
                </c:pt>
                <c:pt idx="15">
                  <c:v>98.171632245711251</c:v>
                </c:pt>
                <c:pt idx="16">
                  <c:v>97.996354179628284</c:v>
                </c:pt>
                <c:pt idx="17">
                  <c:v>97.898355830897174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Venäjä</c:v>
                </c:pt>
              </c:strCache>
            </c:strRef>
          </c:tx>
          <c:spPr>
            <a:ln w="50800">
              <a:solidFill>
                <a:srgbClr val="A63293"/>
              </a:solidFill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2008/2</c:v>
                </c:pt>
                <c:pt idx="1">
                  <c:v>2008/3</c:v>
                </c:pt>
                <c:pt idx="2">
                  <c:v>2008/4</c:v>
                </c:pt>
                <c:pt idx="3">
                  <c:v>2009/1</c:v>
                </c:pt>
                <c:pt idx="4">
                  <c:v>2009/2</c:v>
                </c:pt>
                <c:pt idx="5">
                  <c:v>2009/3</c:v>
                </c:pt>
                <c:pt idx="6">
                  <c:v>2009/4</c:v>
                </c:pt>
                <c:pt idx="7">
                  <c:v>2010/1</c:v>
                </c:pt>
                <c:pt idx="8">
                  <c:v>2010/2</c:v>
                </c:pt>
                <c:pt idx="9">
                  <c:v>2010/3</c:v>
                </c:pt>
                <c:pt idx="10">
                  <c:v>2010/4</c:v>
                </c:pt>
                <c:pt idx="11">
                  <c:v>2011/1</c:v>
                </c:pt>
                <c:pt idx="12">
                  <c:v>2011/2</c:v>
                </c:pt>
                <c:pt idx="13">
                  <c:v>2011/3</c:v>
                </c:pt>
                <c:pt idx="14">
                  <c:v>2011/4</c:v>
                </c:pt>
                <c:pt idx="15">
                  <c:v>2012/1</c:v>
                </c:pt>
                <c:pt idx="16">
                  <c:v>2012/2</c:v>
                </c:pt>
                <c:pt idx="17">
                  <c:v>2012/3</c:v>
                </c:pt>
              </c:strCache>
            </c:strRef>
          </c:cat>
          <c:val>
            <c:numRef>
              <c:f>Sheet1!$G$2:$G$19</c:f>
              <c:numCache>
                <c:formatCode>0.00</c:formatCode>
                <c:ptCount val="18"/>
                <c:pt idx="0">
                  <c:v>100</c:v>
                </c:pt>
                <c:pt idx="1">
                  <c:v>98.713977917846961</c:v>
                </c:pt>
                <c:pt idx="2">
                  <c:v>94.444593077460311</c:v>
                </c:pt>
                <c:pt idx="3">
                  <c:v>90.242249953950406</c:v>
                </c:pt>
                <c:pt idx="4">
                  <c:v>89.329630027521958</c:v>
                </c:pt>
                <c:pt idx="5">
                  <c:v>90.482507746446657</c:v>
                </c:pt>
                <c:pt idx="6">
                  <c:v>91.463205936032509</c:v>
                </c:pt>
                <c:pt idx="7">
                  <c:v>93.456032700537705</c:v>
                </c:pt>
                <c:pt idx="8">
                  <c:v>93.894680257587382</c:v>
                </c:pt>
                <c:pt idx="9">
                  <c:v>93.978496874582689</c:v>
                </c:pt>
                <c:pt idx="10">
                  <c:v>95.881256326896377</c:v>
                </c:pt>
                <c:pt idx="11">
                  <c:v>96.77788121791113</c:v>
                </c:pt>
                <c:pt idx="12">
                  <c:v>97.314444322783444</c:v>
                </c:pt>
                <c:pt idx="13">
                  <c:v>99.014377433860005</c:v>
                </c:pt>
                <c:pt idx="14">
                  <c:v>100.58609659521734</c:v>
                </c:pt>
                <c:pt idx="15">
                  <c:v>101.19963738938358</c:v>
                </c:pt>
                <c:pt idx="16">
                  <c:v>101.29926938225861</c:v>
                </c:pt>
                <c:pt idx="17">
                  <c:v>101.88579437944195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379904"/>
        <c:axId val="168381440"/>
      </c:lineChart>
      <c:catAx>
        <c:axId val="1683799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68381440"/>
        <c:crosses val="autoZero"/>
        <c:auto val="1"/>
        <c:lblAlgn val="ctr"/>
        <c:lblOffset val="100"/>
        <c:tickLblSkip val="4"/>
        <c:noMultiLvlLbl val="0"/>
      </c:catAx>
      <c:valAx>
        <c:axId val="168381440"/>
        <c:scaling>
          <c:orientation val="minMax"/>
          <c:max val="110"/>
          <c:min val="85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68379904"/>
        <c:crosses val="autoZero"/>
        <c:crossBetween val="between"/>
        <c:majorUnit val="5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Suomi/Ruotsi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Sheet1!$B$2:$B$33</c:f>
              <c:numCache>
                <c:formatCode>General</c:formatCode>
                <c:ptCount val="32"/>
                <c:pt idx="13">
                  <c:v>101.09437124105828</c:v>
                </c:pt>
                <c:pt idx="14">
                  <c:v>98.578190008972669</c:v>
                </c:pt>
                <c:pt idx="15">
                  <c:v>102.54778095429492</c:v>
                </c:pt>
                <c:pt idx="16">
                  <c:v>97.692920788583578</c:v>
                </c:pt>
                <c:pt idx="17">
                  <c:v>95.399027875884656</c:v>
                </c:pt>
                <c:pt idx="18">
                  <c:v>96.727366922519451</c:v>
                </c:pt>
                <c:pt idx="19">
                  <c:v>97.031323056951805</c:v>
                </c:pt>
                <c:pt idx="20">
                  <c:v>93.60373832820494</c:v>
                </c:pt>
                <c:pt idx="21">
                  <c:v>89.008490195794693</c:v>
                </c:pt>
                <c:pt idx="22">
                  <c:v>91.401719534683281</c:v>
                </c:pt>
                <c:pt idx="23">
                  <c:v>94.691135217351771</c:v>
                </c:pt>
                <c:pt idx="24">
                  <c:v>94.523817046706412</c:v>
                </c:pt>
                <c:pt idx="25">
                  <c:v>100.9121902170285</c:v>
                </c:pt>
                <c:pt idx="26">
                  <c:v>105.80299862196567</c:v>
                </c:pt>
                <c:pt idx="27">
                  <c:v>101.91691720832132</c:v>
                </c:pt>
                <c:pt idx="28">
                  <c:v>106.53222079120304</c:v>
                </c:pt>
                <c:pt idx="29">
                  <c:v>110.16922682491777</c:v>
                </c:pt>
                <c:pt idx="30">
                  <c:v>110.88598691462495</c:v>
                </c:pt>
                <c:pt idx="31">
                  <c:v>111.48057825093217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Suomi/Saksa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Sheet1!$C$2:$C$33</c:f>
              <c:numCache>
                <c:formatCode>General</c:formatCode>
                <c:ptCount val="32"/>
                <c:pt idx="11">
                  <c:v>113.86950098154993</c:v>
                </c:pt>
                <c:pt idx="12">
                  <c:v>105.9959408541871</c:v>
                </c:pt>
                <c:pt idx="13">
                  <c:v>100.60284600554353</c:v>
                </c:pt>
                <c:pt idx="14">
                  <c:v>97.720057561469432</c:v>
                </c:pt>
                <c:pt idx="15">
                  <c:v>96.354265502402853</c:v>
                </c:pt>
                <c:pt idx="16">
                  <c:v>95.187021995432673</c:v>
                </c:pt>
                <c:pt idx="17">
                  <c:v>95.366287865975906</c:v>
                </c:pt>
                <c:pt idx="18">
                  <c:v>98.535132979551079</c:v>
                </c:pt>
                <c:pt idx="19">
                  <c:v>94.307761639087502</c:v>
                </c:pt>
                <c:pt idx="20">
                  <c:v>95.814790352808387</c:v>
                </c:pt>
                <c:pt idx="21">
                  <c:v>94.063504697139052</c:v>
                </c:pt>
                <c:pt idx="22">
                  <c:v>93.779740819216045</c:v>
                </c:pt>
                <c:pt idx="23">
                  <c:v>93.770031362721966</c:v>
                </c:pt>
                <c:pt idx="24">
                  <c:v>93.448886205789123</c:v>
                </c:pt>
                <c:pt idx="25">
                  <c:v>99.803860294589569</c:v>
                </c:pt>
                <c:pt idx="26">
                  <c:v>104.56290311377927</c:v>
                </c:pt>
                <c:pt idx="27">
                  <c:v>103.01598153795712</c:v>
                </c:pt>
                <c:pt idx="28">
                  <c:v>102.91078627893155</c:v>
                </c:pt>
                <c:pt idx="29">
                  <c:v>108.36124721026688</c:v>
                </c:pt>
                <c:pt idx="30">
                  <c:v>107.57412192928919</c:v>
                </c:pt>
                <c:pt idx="31">
                  <c:v>104.95533081231217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Suomi/Hollanti</c:v>
                </c:pt>
              </c:strCache>
            </c:strRef>
          </c:tx>
          <c:spPr>
            <a:ln w="50800">
              <a:solidFill>
                <a:srgbClr val="A63293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Sheet1!$D$2:$D$33</c:f>
              <c:numCache>
                <c:formatCode>General</c:formatCode>
                <c:ptCount val="32"/>
                <c:pt idx="8">
                  <c:v>103.61983316894849</c:v>
                </c:pt>
                <c:pt idx="9">
                  <c:v>108.15638532747634</c:v>
                </c:pt>
                <c:pt idx="10">
                  <c:v>111.80564560133512</c:v>
                </c:pt>
                <c:pt idx="11">
                  <c:v>113.55636073979846</c:v>
                </c:pt>
                <c:pt idx="12">
                  <c:v>108.94770539437569</c:v>
                </c:pt>
                <c:pt idx="13">
                  <c:v>103.91770382662679</c:v>
                </c:pt>
                <c:pt idx="14">
                  <c:v>100.01639733059119</c:v>
                </c:pt>
                <c:pt idx="15">
                  <c:v>96.675585093454515</c:v>
                </c:pt>
                <c:pt idx="16">
                  <c:v>95.438645090263037</c:v>
                </c:pt>
                <c:pt idx="17">
                  <c:v>96.527436620602572</c:v>
                </c:pt>
                <c:pt idx="18">
                  <c:v>97.428017734347733</c:v>
                </c:pt>
                <c:pt idx="19">
                  <c:v>96.208368844598681</c:v>
                </c:pt>
                <c:pt idx="20">
                  <c:v>97.689442613968481</c:v>
                </c:pt>
                <c:pt idx="21">
                  <c:v>92.431829125466308</c:v>
                </c:pt>
                <c:pt idx="22">
                  <c:v>94.599891299351114</c:v>
                </c:pt>
                <c:pt idx="23">
                  <c:v>94.618884614520411</c:v>
                </c:pt>
                <c:pt idx="24">
                  <c:v>92.408348453769051</c:v>
                </c:pt>
                <c:pt idx="25">
                  <c:v>98.903249983533968</c:v>
                </c:pt>
                <c:pt idx="26">
                  <c:v>102.08325494881694</c:v>
                </c:pt>
                <c:pt idx="27">
                  <c:v>100.68291540736325</c:v>
                </c:pt>
                <c:pt idx="28">
                  <c:v>99.122968372432666</c:v>
                </c:pt>
                <c:pt idx="29">
                  <c:v>98.105113943042682</c:v>
                </c:pt>
                <c:pt idx="30">
                  <c:v>99.600133747348949</c:v>
                </c:pt>
                <c:pt idx="31">
                  <c:v>97.455882717967754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Suomi/Itävalta</c:v>
                </c:pt>
              </c:strCache>
            </c:strRef>
          </c:tx>
          <c:spPr>
            <a:ln w="508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Sheet1!$E$2:$E$33</c:f>
              <c:numCache>
                <c:formatCode>General</c:formatCode>
                <c:ptCount val="32"/>
                <c:pt idx="0">
                  <c:v>105.79802352095406</c:v>
                </c:pt>
                <c:pt idx="1">
                  <c:v>104.22472983916275</c:v>
                </c:pt>
                <c:pt idx="2">
                  <c:v>105.26130171048469</c:v>
                </c:pt>
                <c:pt idx="3">
                  <c:v>107.03387589864931</c:v>
                </c:pt>
                <c:pt idx="4">
                  <c:v>102.61464864026372</c:v>
                </c:pt>
                <c:pt idx="5">
                  <c:v>103.14187368832928</c:v>
                </c:pt>
                <c:pt idx="6">
                  <c:v>103.02451374602471</c:v>
                </c:pt>
                <c:pt idx="7">
                  <c:v>102.31516411948489</c:v>
                </c:pt>
                <c:pt idx="8">
                  <c:v>104.74204843029823</c:v>
                </c:pt>
                <c:pt idx="9">
                  <c:v>107.3586822616054</c:v>
                </c:pt>
                <c:pt idx="10">
                  <c:v>110.19129069444335</c:v>
                </c:pt>
                <c:pt idx="11">
                  <c:v>112.61417585485933</c:v>
                </c:pt>
                <c:pt idx="12">
                  <c:v>107.73855968377615</c:v>
                </c:pt>
                <c:pt idx="13">
                  <c:v>99.048120783504487</c:v>
                </c:pt>
                <c:pt idx="14">
                  <c:v>93.282206279508543</c:v>
                </c:pt>
                <c:pt idx="15">
                  <c:v>92.383392917174149</c:v>
                </c:pt>
                <c:pt idx="16">
                  <c:v>92.364623994566315</c:v>
                </c:pt>
                <c:pt idx="17">
                  <c:v>90.6919435025127</c:v>
                </c:pt>
                <c:pt idx="18">
                  <c:v>91.481613508055943</c:v>
                </c:pt>
                <c:pt idx="19">
                  <c:v>90.061864076634606</c:v>
                </c:pt>
                <c:pt idx="20">
                  <c:v>92.850876855085417</c:v>
                </c:pt>
                <c:pt idx="21">
                  <c:v>91.722599126619272</c:v>
                </c:pt>
                <c:pt idx="22">
                  <c:v>92.90747993723366</c:v>
                </c:pt>
                <c:pt idx="23">
                  <c:v>94.514574292317477</c:v>
                </c:pt>
                <c:pt idx="24">
                  <c:v>92.994046605460738</c:v>
                </c:pt>
                <c:pt idx="25">
                  <c:v>97.146491865620547</c:v>
                </c:pt>
                <c:pt idx="26">
                  <c:v>100.77647431220979</c:v>
                </c:pt>
                <c:pt idx="27">
                  <c:v>98.92314113793222</c:v>
                </c:pt>
                <c:pt idx="28">
                  <c:v>100.2318510613843</c:v>
                </c:pt>
                <c:pt idx="29">
                  <c:v>105.07046399499859</c:v>
                </c:pt>
                <c:pt idx="30">
                  <c:v>105.05904060287686</c:v>
                </c:pt>
                <c:pt idx="31">
                  <c:v>102.43030705796795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465536"/>
        <c:axId val="106479616"/>
      </c:lineChart>
      <c:catAx>
        <c:axId val="1064655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479616"/>
        <c:crosses val="autoZero"/>
        <c:auto val="1"/>
        <c:lblAlgn val="ctr"/>
        <c:lblOffset val="100"/>
        <c:tickLblSkip val="5"/>
        <c:noMultiLvlLbl val="0"/>
      </c:catAx>
      <c:valAx>
        <c:axId val="106479616"/>
        <c:scaling>
          <c:orientation val="minMax"/>
          <c:max val="115"/>
          <c:min val="85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465536"/>
        <c:crosses val="autoZero"/>
        <c:crossBetween val="between"/>
        <c:majorUnit val="5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Tehdasteollisuus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Sheet1!$B$2:$B$33</c:f>
              <c:numCache>
                <c:formatCode>0.00</c:formatCode>
                <c:ptCount val="32"/>
                <c:pt idx="0">
                  <c:v>61.453855878634641</c:v>
                </c:pt>
                <c:pt idx="1">
                  <c:v>64.922862776940022</c:v>
                </c:pt>
                <c:pt idx="2">
                  <c:v>64.172892209178229</c:v>
                </c:pt>
                <c:pt idx="3">
                  <c:v>62.861595402746659</c:v>
                </c:pt>
                <c:pt idx="4">
                  <c:v>61.48342059336823</c:v>
                </c:pt>
                <c:pt idx="5">
                  <c:v>63.781283554968205</c:v>
                </c:pt>
                <c:pt idx="6">
                  <c:v>65.199195171026162</c:v>
                </c:pt>
                <c:pt idx="7">
                  <c:v>62.696612773428924</c:v>
                </c:pt>
                <c:pt idx="8">
                  <c:v>60.671114340445207</c:v>
                </c:pt>
                <c:pt idx="9">
                  <c:v>60.266922018074084</c:v>
                </c:pt>
                <c:pt idx="10">
                  <c:v>64.071038251366119</c:v>
                </c:pt>
                <c:pt idx="11">
                  <c:v>72.412559902725121</c:v>
                </c:pt>
                <c:pt idx="12">
                  <c:v>65.468326263820316</c:v>
                </c:pt>
                <c:pt idx="13">
                  <c:v>57.974556620918719</c:v>
                </c:pt>
                <c:pt idx="14">
                  <c:v>56.67040358744395</c:v>
                </c:pt>
                <c:pt idx="15">
                  <c:v>55.034603762549963</c:v>
                </c:pt>
                <c:pt idx="16">
                  <c:v>57.548476454293628</c:v>
                </c:pt>
                <c:pt idx="17">
                  <c:v>55.633994026608747</c:v>
                </c:pt>
                <c:pt idx="18">
                  <c:v>53.054611554572041</c:v>
                </c:pt>
                <c:pt idx="19">
                  <c:v>53.32823551902122</c:v>
                </c:pt>
                <c:pt idx="20">
                  <c:v>50.369066161034738</c:v>
                </c:pt>
                <c:pt idx="21">
                  <c:v>52.02944817251938</c:v>
                </c:pt>
                <c:pt idx="22">
                  <c:v>51.953676060496704</c:v>
                </c:pt>
                <c:pt idx="23">
                  <c:v>53.361216986541635</c:v>
                </c:pt>
                <c:pt idx="24">
                  <c:v>53.658132679760207</c:v>
                </c:pt>
                <c:pt idx="25">
                  <c:v>54.709366660157521</c:v>
                </c:pt>
                <c:pt idx="26">
                  <c:v>52.87863771510947</c:v>
                </c:pt>
                <c:pt idx="27">
                  <c:v>49.989089520484427</c:v>
                </c:pt>
                <c:pt idx="28">
                  <c:v>53.680025172344749</c:v>
                </c:pt>
                <c:pt idx="29">
                  <c:v>67.067651262505962</c:v>
                </c:pt>
                <c:pt idx="30">
                  <c:v>61.329550060802596</c:v>
                </c:pt>
                <c:pt idx="31">
                  <c:v>61.106775452288041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Tehdasteollisuus ilman elektroniikkateollisuutta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Sheet1!$C$2:$C$33</c:f>
              <c:numCache>
                <c:formatCode>0.00</c:formatCode>
                <c:ptCount val="32"/>
                <c:pt idx="0">
                  <c:v>60.849361042984384</c:v>
                </c:pt>
                <c:pt idx="1">
                  <c:v>64.668732125834126</c:v>
                </c:pt>
                <c:pt idx="2">
                  <c:v>64.263634356370062</c:v>
                </c:pt>
                <c:pt idx="3">
                  <c:v>62.959224868792894</c:v>
                </c:pt>
                <c:pt idx="4">
                  <c:v>61.403508771929829</c:v>
                </c:pt>
                <c:pt idx="5">
                  <c:v>63.90180878552971</c:v>
                </c:pt>
                <c:pt idx="6">
                  <c:v>65.718398103462874</c:v>
                </c:pt>
                <c:pt idx="7">
                  <c:v>63.431622939400981</c:v>
                </c:pt>
                <c:pt idx="8">
                  <c:v>60.815504306751876</c:v>
                </c:pt>
                <c:pt idx="9">
                  <c:v>60.12797189636786</c:v>
                </c:pt>
                <c:pt idx="10">
                  <c:v>64.846803681755134</c:v>
                </c:pt>
                <c:pt idx="11">
                  <c:v>72.055754323196183</c:v>
                </c:pt>
                <c:pt idx="12">
                  <c:v>65.664510438106433</c:v>
                </c:pt>
                <c:pt idx="13">
                  <c:v>58.342815072618968</c:v>
                </c:pt>
                <c:pt idx="14">
                  <c:v>57.027942421676549</c:v>
                </c:pt>
                <c:pt idx="15">
                  <c:v>55.287460630972085</c:v>
                </c:pt>
                <c:pt idx="16">
                  <c:v>58.306314227619936</c:v>
                </c:pt>
                <c:pt idx="17">
                  <c:v>58.200372979693327</c:v>
                </c:pt>
                <c:pt idx="18">
                  <c:v>56.65835646079308</c:v>
                </c:pt>
                <c:pt idx="19">
                  <c:v>58.110094353041589</c:v>
                </c:pt>
                <c:pt idx="20">
                  <c:v>56.573359909870867</c:v>
                </c:pt>
                <c:pt idx="21">
                  <c:v>55.705472636815919</c:v>
                </c:pt>
                <c:pt idx="22">
                  <c:v>58.302258348347088</c:v>
                </c:pt>
                <c:pt idx="23">
                  <c:v>59.949742212209181</c:v>
                </c:pt>
                <c:pt idx="24">
                  <c:v>58.401366211262918</c:v>
                </c:pt>
                <c:pt idx="25">
                  <c:v>59.041242195202102</c:v>
                </c:pt>
                <c:pt idx="26">
                  <c:v>57.020035602014914</c:v>
                </c:pt>
                <c:pt idx="27">
                  <c:v>55.241497670834647</c:v>
                </c:pt>
                <c:pt idx="28">
                  <c:v>57.840580227946688</c:v>
                </c:pt>
                <c:pt idx="29">
                  <c:v>66.414176192443648</c:v>
                </c:pt>
                <c:pt idx="30">
                  <c:v>60.199805274520592</c:v>
                </c:pt>
                <c:pt idx="31">
                  <c:v>57.755813953488378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Elektroniikkateollisuus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Sheet1!$D$2:$D$33</c:f>
              <c:numCache>
                <c:formatCode>0.00</c:formatCode>
                <c:ptCount val="32"/>
                <c:pt idx="0">
                  <c:v>90.184049079754601</c:v>
                </c:pt>
                <c:pt idx="1">
                  <c:v>74.235807860262</c:v>
                </c:pt>
                <c:pt idx="2">
                  <c:v>61.53846153846154</c:v>
                </c:pt>
                <c:pt idx="3">
                  <c:v>60.167130919220057</c:v>
                </c:pt>
                <c:pt idx="4">
                  <c:v>63.681592039800996</c:v>
                </c:pt>
                <c:pt idx="5">
                  <c:v>60.965794768611673</c:v>
                </c:pt>
                <c:pt idx="6">
                  <c:v>55.211726384364823</c:v>
                </c:pt>
                <c:pt idx="7">
                  <c:v>50</c:v>
                </c:pt>
                <c:pt idx="8">
                  <c:v>57.873485868102293</c:v>
                </c:pt>
                <c:pt idx="9">
                  <c:v>63.151041666666664</c:v>
                </c:pt>
                <c:pt idx="10">
                  <c:v>51.437371663244356</c:v>
                </c:pt>
                <c:pt idx="11">
                  <c:v>80.884955752212377</c:v>
                </c:pt>
                <c:pt idx="12">
                  <c:v>62.03346203346203</c:v>
                </c:pt>
                <c:pt idx="13">
                  <c:v>52.55905511811023</c:v>
                </c:pt>
                <c:pt idx="14">
                  <c:v>52.143950995405817</c:v>
                </c:pt>
                <c:pt idx="15">
                  <c:v>52.380952380952387</c:v>
                </c:pt>
                <c:pt idx="16">
                  <c:v>50.718177315502722</c:v>
                </c:pt>
                <c:pt idx="17">
                  <c:v>37.902648532569792</c:v>
                </c:pt>
                <c:pt idx="18">
                  <c:v>34.12404250061774</c:v>
                </c:pt>
                <c:pt idx="19">
                  <c:v>33.412322274881518</c:v>
                </c:pt>
                <c:pt idx="20">
                  <c:v>28.190830235439901</c:v>
                </c:pt>
                <c:pt idx="21">
                  <c:v>35.45666606854477</c:v>
                </c:pt>
                <c:pt idx="22">
                  <c:v>29.044451164197156</c:v>
                </c:pt>
                <c:pt idx="23">
                  <c:v>30.201035638135853</c:v>
                </c:pt>
                <c:pt idx="24">
                  <c:v>35.246564268391268</c:v>
                </c:pt>
                <c:pt idx="25">
                  <c:v>38.185521780006262</c:v>
                </c:pt>
                <c:pt idx="26">
                  <c:v>37.017696547722657</c:v>
                </c:pt>
                <c:pt idx="27">
                  <c:v>31.500431512760446</c:v>
                </c:pt>
                <c:pt idx="28">
                  <c:v>36.972740315638454</c:v>
                </c:pt>
                <c:pt idx="29">
                  <c:v>71.248164464023503</c:v>
                </c:pt>
                <c:pt idx="30">
                  <c:v>68.924302788844628</c:v>
                </c:pt>
                <c:pt idx="31">
                  <c:v>97.280334728033466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Yksityiset palvelut</c:v>
                </c:pt>
              </c:strCache>
            </c:strRef>
          </c:tx>
          <c:spPr>
            <a:ln w="508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Sheet1!$E$2:$E$33</c:f>
              <c:numCache>
                <c:formatCode>0.00</c:formatCode>
                <c:ptCount val="32"/>
                <c:pt idx="0">
                  <c:v>65.218040621266425</c:v>
                </c:pt>
                <c:pt idx="1">
                  <c:v>66.649118188997107</c:v>
                </c:pt>
                <c:pt idx="2">
                  <c:v>65.287410367932281</c:v>
                </c:pt>
                <c:pt idx="3">
                  <c:v>64.567095007373069</c:v>
                </c:pt>
                <c:pt idx="4">
                  <c:v>64.220442769665567</c:v>
                </c:pt>
                <c:pt idx="5">
                  <c:v>64.700854700854705</c:v>
                </c:pt>
                <c:pt idx="6">
                  <c:v>65.071348404681743</c:v>
                </c:pt>
                <c:pt idx="7">
                  <c:v>64.956953159200353</c:v>
                </c:pt>
                <c:pt idx="8">
                  <c:v>65.585443037974684</c:v>
                </c:pt>
                <c:pt idx="9">
                  <c:v>66.985531507832121</c:v>
                </c:pt>
                <c:pt idx="10">
                  <c:v>69.09526252779203</c:v>
                </c:pt>
                <c:pt idx="11">
                  <c:v>71.476285905143627</c:v>
                </c:pt>
                <c:pt idx="12">
                  <c:v>69.781732061703892</c:v>
                </c:pt>
                <c:pt idx="13">
                  <c:v>66.536566638940428</c:v>
                </c:pt>
                <c:pt idx="14">
                  <c:v>63.002165022853021</c:v>
                </c:pt>
                <c:pt idx="15">
                  <c:v>61.336703173265938</c:v>
                </c:pt>
                <c:pt idx="16">
                  <c:v>60.701660417782541</c:v>
                </c:pt>
                <c:pt idx="17">
                  <c:v>58.776128150029308</c:v>
                </c:pt>
                <c:pt idx="18">
                  <c:v>58.813317902608389</c:v>
                </c:pt>
                <c:pt idx="19">
                  <c:v>58.304491055418872</c:v>
                </c:pt>
                <c:pt idx="20">
                  <c:v>59.294490685691635</c:v>
                </c:pt>
                <c:pt idx="21">
                  <c:v>56.950799900677517</c:v>
                </c:pt>
                <c:pt idx="22">
                  <c:v>56.750494104818372</c:v>
                </c:pt>
                <c:pt idx="23">
                  <c:v>57.811968139424067</c:v>
                </c:pt>
                <c:pt idx="24">
                  <c:v>56.356760567894113</c:v>
                </c:pt>
                <c:pt idx="25">
                  <c:v>59.124134188770782</c:v>
                </c:pt>
                <c:pt idx="26">
                  <c:v>60.785440613026822</c:v>
                </c:pt>
                <c:pt idx="27">
                  <c:v>59.401116262587486</c:v>
                </c:pt>
                <c:pt idx="28">
                  <c:v>60.967714931495387</c:v>
                </c:pt>
                <c:pt idx="29">
                  <c:v>65.20003601548666</c:v>
                </c:pt>
                <c:pt idx="30">
                  <c:v>64.142185663924792</c:v>
                </c:pt>
                <c:pt idx="31">
                  <c:v>62.933758276781049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806272"/>
        <c:axId val="106808064"/>
      </c:lineChart>
      <c:catAx>
        <c:axId val="1068062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808064"/>
        <c:crosses val="autoZero"/>
        <c:auto val="1"/>
        <c:lblAlgn val="ctr"/>
        <c:lblOffset val="100"/>
        <c:tickLblSkip val="5"/>
        <c:noMultiLvlLbl val="0"/>
      </c:catAx>
      <c:valAx>
        <c:axId val="106808064"/>
        <c:scaling>
          <c:orientation val="minMax"/>
          <c:max val="100"/>
          <c:min val="2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806272"/>
        <c:crosses val="autoZero"/>
        <c:crossBetween val="between"/>
        <c:majorUnit val="20"/>
        <c:minorUnit val="10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Sheet1!$B$2:$B$24</c:f>
              <c:numCache>
                <c:formatCode>0.00</c:formatCode>
                <c:ptCount val="23"/>
                <c:pt idx="0">
                  <c:v>77.867144816067452</c:v>
                </c:pt>
                <c:pt idx="1">
                  <c:v>80.31258359129869</c:v>
                </c:pt>
                <c:pt idx="2">
                  <c:v>81.246907623177108</c:v>
                </c:pt>
                <c:pt idx="3">
                  <c:v>84.118552617291485</c:v>
                </c:pt>
                <c:pt idx="4">
                  <c:v>85.110029109429576</c:v>
                </c:pt>
                <c:pt idx="5">
                  <c:v>86.893777969905884</c:v>
                </c:pt>
                <c:pt idx="6">
                  <c:v>83.554055319085137</c:v>
                </c:pt>
                <c:pt idx="7">
                  <c:v>88.79389178699661</c:v>
                </c:pt>
                <c:pt idx="8">
                  <c:v>95.287486707627039</c:v>
                </c:pt>
                <c:pt idx="9">
                  <c:v>100.43764606122791</c:v>
                </c:pt>
                <c:pt idx="10">
                  <c:v>100.62197934722492</c:v>
                </c:pt>
                <c:pt idx="11">
                  <c:v>100.02858640856354</c:v>
                </c:pt>
                <c:pt idx="12">
                  <c:v>102.67489271545675</c:v>
                </c:pt>
                <c:pt idx="13">
                  <c:v>103.1093019401913</c:v>
                </c:pt>
                <c:pt idx="14">
                  <c:v>103.94839239484948</c:v>
                </c:pt>
                <c:pt idx="15">
                  <c:v>107.64086542768925</c:v>
                </c:pt>
                <c:pt idx="16">
                  <c:v>115.19047225930412</c:v>
                </c:pt>
                <c:pt idx="17">
                  <c:v>110.34237735114205</c:v>
                </c:pt>
                <c:pt idx="18">
                  <c:v>107.70611196519755</c:v>
                </c:pt>
                <c:pt idx="19">
                  <c:v>110.62601930192677</c:v>
                </c:pt>
                <c:pt idx="20">
                  <c:v>107</c:v>
                </c:pt>
                <c:pt idx="21">
                  <c:v>112.64310730158805</c:v>
                </c:pt>
                <c:pt idx="22">
                  <c:v>114.1327850231074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Sheet1!$C$2:$C$24</c:f>
              <c:numCache>
                <c:formatCode>General</c:formatCode>
                <c:ptCount val="23"/>
                <c:pt idx="8" formatCode="0.00">
                  <c:v>80.492968747544921</c:v>
                </c:pt>
                <c:pt idx="9" formatCode="0.00">
                  <c:v>83.178714153728166</c:v>
                </c:pt>
                <c:pt idx="10" formatCode="0.00">
                  <c:v>84.792197117681397</c:v>
                </c:pt>
                <c:pt idx="11" formatCode="0.00">
                  <c:v>81.914875191243055</c:v>
                </c:pt>
                <c:pt idx="12" formatCode="0.00">
                  <c:v>83.081963221968081</c:v>
                </c:pt>
                <c:pt idx="13" formatCode="0.00">
                  <c:v>82.590607585797059</c:v>
                </c:pt>
                <c:pt idx="14" formatCode="0.00">
                  <c:v>84.344590979384392</c:v>
                </c:pt>
                <c:pt idx="15" formatCode="0.00">
                  <c:v>88.513701552428415</c:v>
                </c:pt>
                <c:pt idx="16" formatCode="0.00">
                  <c:v>88.689668678635471</c:v>
                </c:pt>
                <c:pt idx="17" formatCode="0.00">
                  <c:v>86.960547838368669</c:v>
                </c:pt>
                <c:pt idx="18" formatCode="0.00">
                  <c:v>86.406022271184227</c:v>
                </c:pt>
                <c:pt idx="19" formatCode="0.00">
                  <c:v>85.463392893286752</c:v>
                </c:pt>
                <c:pt idx="20" formatCode="0.00">
                  <c:v>85</c:v>
                </c:pt>
                <c:pt idx="21" formatCode="0.00">
                  <c:v>88.684961365551459</c:v>
                </c:pt>
                <c:pt idx="22" formatCode="0.00">
                  <c:v>87.533568286531775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Sheet1!$D$2:$D$24</c:f>
              <c:numCache>
                <c:formatCode>General</c:formatCode>
                <c:ptCount val="23"/>
                <c:pt idx="6" formatCode="0.00">
                  <c:v>96.038321400359081</c:v>
                </c:pt>
                <c:pt idx="7" formatCode="0.00">
                  <c:v>92.799532072479607</c:v>
                </c:pt>
                <c:pt idx="8" formatCode="0.00">
                  <c:v>90.828984278410346</c:v>
                </c:pt>
                <c:pt idx="9" formatCode="0.00">
                  <c:v>93.004102814976847</c:v>
                </c:pt>
                <c:pt idx="10" formatCode="0.00">
                  <c:v>95.513455951352128</c:v>
                </c:pt>
                <c:pt idx="11" formatCode="0.00">
                  <c:v>97.493031417479969</c:v>
                </c:pt>
                <c:pt idx="12" formatCode="0.00">
                  <c:v>101.21192355753684</c:v>
                </c:pt>
                <c:pt idx="13" formatCode="0.00">
                  <c:v>98.594327959162669</c:v>
                </c:pt>
                <c:pt idx="14" formatCode="0.00">
                  <c:v>97.394432225011457</c:v>
                </c:pt>
                <c:pt idx="15" formatCode="0.00">
                  <c:v>102.77875635079656</c:v>
                </c:pt>
                <c:pt idx="16" formatCode="0.00">
                  <c:v>108.55593096186887</c:v>
                </c:pt>
                <c:pt idx="17" formatCode="0.00">
                  <c:v>100.66168601960943</c:v>
                </c:pt>
                <c:pt idx="18" formatCode="0.00">
                  <c:v>97.901578959577947</c:v>
                </c:pt>
                <c:pt idx="19" formatCode="0.00">
                  <c:v>95.836938193571939</c:v>
                </c:pt>
                <c:pt idx="20" formatCode="0.00">
                  <c:v>97</c:v>
                </c:pt>
                <c:pt idx="21" formatCode="0.00">
                  <c:v>101.70552556749766</c:v>
                </c:pt>
                <c:pt idx="22" formatCode="0.00">
                  <c:v>99.722324752917231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Italia</c:v>
                </c:pt>
              </c:strCache>
            </c:strRef>
          </c:tx>
          <c:spPr>
            <a:ln w="50800">
              <a:solidFill>
                <a:srgbClr val="F58220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Sheet1!$E$2:$E$24</c:f>
              <c:numCache>
                <c:formatCode>0.00</c:formatCode>
                <c:ptCount val="23"/>
                <c:pt idx="0">
                  <c:v>85.782734417326722</c:v>
                </c:pt>
                <c:pt idx="1">
                  <c:v>86.682988132487864</c:v>
                </c:pt>
                <c:pt idx="2">
                  <c:v>85.587900736398353</c:v>
                </c:pt>
                <c:pt idx="3">
                  <c:v>87.384864251110642</c:v>
                </c:pt>
                <c:pt idx="4">
                  <c:v>90.125404727825583</c:v>
                </c:pt>
                <c:pt idx="5">
                  <c:v>91.276566252233479</c:v>
                </c:pt>
                <c:pt idx="6">
                  <c:v>91.732788925697179</c:v>
                </c:pt>
                <c:pt idx="7">
                  <c:v>92.488695954317933</c:v>
                </c:pt>
                <c:pt idx="8">
                  <c:v>91.74692923816086</c:v>
                </c:pt>
                <c:pt idx="9">
                  <c:v>95.407690339542512</c:v>
                </c:pt>
                <c:pt idx="10">
                  <c:v>100.39098080638409</c:v>
                </c:pt>
                <c:pt idx="11">
                  <c:v>99.881809525909077</c:v>
                </c:pt>
                <c:pt idx="12">
                  <c:v>100.12972961567068</c:v>
                </c:pt>
                <c:pt idx="13">
                  <c:v>97.570325992868291</c:v>
                </c:pt>
                <c:pt idx="14">
                  <c:v>95.582484250231602</c:v>
                </c:pt>
                <c:pt idx="15">
                  <c:v>98.241113141176925</c:v>
                </c:pt>
                <c:pt idx="16">
                  <c:v>99.373836004312878</c:v>
                </c:pt>
                <c:pt idx="17">
                  <c:v>91.804000426443778</c:v>
                </c:pt>
                <c:pt idx="18">
                  <c:v>86.995631632126376</c:v>
                </c:pt>
                <c:pt idx="19">
                  <c:v>83.719511134304838</c:v>
                </c:pt>
                <c:pt idx="20">
                  <c:v>82</c:v>
                </c:pt>
                <c:pt idx="21">
                  <c:v>82.031934323496031</c:v>
                </c:pt>
                <c:pt idx="22">
                  <c:v>81.649559784580759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Espanja</c:v>
                </c:pt>
              </c:strCache>
            </c:strRef>
          </c:tx>
          <c:spPr>
            <a:ln w="508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Sheet1!$F$2:$F$24</c:f>
              <c:numCache>
                <c:formatCode>0.00</c:formatCode>
                <c:ptCount val="23"/>
                <c:pt idx="0">
                  <c:v>77.457090409929279</c:v>
                </c:pt>
                <c:pt idx="1">
                  <c:v>81.856843439587394</c:v>
                </c:pt>
                <c:pt idx="2">
                  <c:v>79.832099217702947</c:v>
                </c:pt>
                <c:pt idx="3">
                  <c:v>80.716892291982163</c:v>
                </c:pt>
                <c:pt idx="4">
                  <c:v>80.363840420789529</c:v>
                </c:pt>
                <c:pt idx="5">
                  <c:v>79.908728302910845</c:v>
                </c:pt>
                <c:pt idx="6">
                  <c:v>82.080076905617943</c:v>
                </c:pt>
                <c:pt idx="7">
                  <c:v>78.343471235257482</c:v>
                </c:pt>
                <c:pt idx="8">
                  <c:v>74.898405552780588</c:v>
                </c:pt>
                <c:pt idx="9">
                  <c:v>75.090501081767172</c:v>
                </c:pt>
                <c:pt idx="10">
                  <c:v>78.584265112032242</c:v>
                </c:pt>
                <c:pt idx="11">
                  <c:v>76.08068662115079</c:v>
                </c:pt>
                <c:pt idx="12">
                  <c:v>76.222091446666653</c:v>
                </c:pt>
                <c:pt idx="13">
                  <c:v>75.664311716754156</c:v>
                </c:pt>
                <c:pt idx="14">
                  <c:v>75.226420505765617</c:v>
                </c:pt>
                <c:pt idx="15">
                  <c:v>75.255987512618788</c:v>
                </c:pt>
                <c:pt idx="16">
                  <c:v>78.133066953570619</c:v>
                </c:pt>
                <c:pt idx="17">
                  <c:v>72.896300960815509</c:v>
                </c:pt>
                <c:pt idx="18">
                  <c:v>70.507464787630866</c:v>
                </c:pt>
                <c:pt idx="19">
                  <c:v>67.294836429677957</c:v>
                </c:pt>
                <c:pt idx="20">
                  <c:v>65</c:v>
                </c:pt>
                <c:pt idx="21">
                  <c:v>63.689482113040583</c:v>
                </c:pt>
                <c:pt idx="22">
                  <c:v>63.702343026223154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Sheet1!$A$2:$A$24</c:f>
              <c:numCache>
                <c:formatCode>General</c:formatCode>
                <c:ptCount val="23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</c:numCache>
            </c:numRef>
          </c:cat>
          <c:val>
            <c:numRef>
              <c:f>Sheet1!$G$2:$G$24</c:f>
              <c:numCache>
                <c:formatCode>0.00</c:formatCode>
                <c:ptCount val="2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19392"/>
        <c:axId val="113420928"/>
      </c:lineChart>
      <c:catAx>
        <c:axId val="1134193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420928"/>
        <c:crosses val="autoZero"/>
        <c:auto val="1"/>
        <c:lblAlgn val="ctr"/>
        <c:lblOffset val="100"/>
        <c:tickLblSkip val="2"/>
        <c:noMultiLvlLbl val="0"/>
      </c:catAx>
      <c:valAx>
        <c:axId val="113420928"/>
        <c:scaling>
          <c:orientation val="minMax"/>
          <c:max val="120"/>
          <c:min val="6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419392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BKT kasvu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100</c:v>
                </c:pt>
                <c:pt idx="1">
                  <c:v>102.28597380970403</c:v>
                </c:pt>
                <c:pt idx="2">
                  <c:v>104.14881538112179</c:v>
                </c:pt>
                <c:pt idx="3">
                  <c:v>106.23268488380894</c:v>
                </c:pt>
                <c:pt idx="4">
                  <c:v>110.60177125123003</c:v>
                </c:pt>
                <c:pt idx="5">
                  <c:v>113.82862765876919</c:v>
                </c:pt>
                <c:pt idx="6">
                  <c:v>118.84792975550678</c:v>
                </c:pt>
                <c:pt idx="7">
                  <c:v>125.18582999015973</c:v>
                </c:pt>
                <c:pt idx="8">
                  <c:v>126.34017106956324</c:v>
                </c:pt>
                <c:pt idx="9">
                  <c:v>116.20921958973582</c:v>
                </c:pt>
                <c:pt idx="10">
                  <c:v>118.7684505336462</c:v>
                </c:pt>
                <c:pt idx="11">
                  <c:v>122.0240708500492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Kuntasektori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104.15524096630094</c:v>
                </c:pt>
                <c:pt idx="2">
                  <c:v>108.56244697234634</c:v>
                </c:pt>
                <c:pt idx="3">
                  <c:v>114.15708011320382</c:v>
                </c:pt>
                <c:pt idx="4">
                  <c:v>119.29105306781749</c:v>
                </c:pt>
                <c:pt idx="5">
                  <c:v>123.71549269249434</c:v>
                </c:pt>
                <c:pt idx="6">
                  <c:v>128.77062570023722</c:v>
                </c:pt>
                <c:pt idx="7">
                  <c:v>130.70641628434245</c:v>
                </c:pt>
                <c:pt idx="8">
                  <c:v>138.46651734534413</c:v>
                </c:pt>
                <c:pt idx="9">
                  <c:v>143.65490646400275</c:v>
                </c:pt>
                <c:pt idx="10">
                  <c:v>145.92120208229505</c:v>
                </c:pt>
                <c:pt idx="11">
                  <c:v>149.49120103889069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99360"/>
        <c:axId val="113201152"/>
      </c:lineChart>
      <c:catAx>
        <c:axId val="1131993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201152"/>
        <c:crosses val="autoZero"/>
        <c:auto val="1"/>
        <c:lblAlgn val="ctr"/>
        <c:lblOffset val="100"/>
        <c:tickLblSkip val="2"/>
        <c:noMultiLvlLbl val="0"/>
      </c:catAx>
      <c:valAx>
        <c:axId val="113201152"/>
        <c:scaling>
          <c:orientation val="minMax"/>
          <c:max val="150"/>
          <c:min val="10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199360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543366342155434E-2"/>
          <c:y val="0.17444656332020997"/>
          <c:w val="0.9218151298562921"/>
          <c:h val="0.734663713910761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Kunnallisvero (aritmeettinen keskiarvo)</c:v>
                </c:pt>
              </c:strCache>
            </c:strRef>
          </c:tx>
          <c:spPr>
            <a:solidFill>
              <a:srgbClr val="0066B3"/>
            </a:solidFill>
            <a:ln w="31750">
              <a:noFill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18.5</c:v>
                </c:pt>
                <c:pt idx="1">
                  <c:v>18.5</c:v>
                </c:pt>
                <c:pt idx="2">
                  <c:v>18.68</c:v>
                </c:pt>
                <c:pt idx="3">
                  <c:v>18.87</c:v>
                </c:pt>
                <c:pt idx="4">
                  <c:v>19</c:v>
                </c:pt>
                <c:pt idx="5">
                  <c:v>19.149999999999999</c:v>
                </c:pt>
                <c:pt idx="6">
                  <c:v>19.3</c:v>
                </c:pt>
                <c:pt idx="7">
                  <c:v>19.600000000000001</c:v>
                </c:pt>
                <c:pt idx="8">
                  <c:v>19.66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Valtionosuudet</c:v>
                </c:pt>
              </c:strCache>
            </c:strRef>
          </c:tx>
          <c:spPr>
            <a:solidFill>
              <a:srgbClr val="E41249"/>
            </a:solidFill>
            <a:ln w="31750">
              <a:noFill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6.7019604961545154</c:v>
                </c:pt>
                <c:pt idx="1">
                  <c:v>7.3407774936121388</c:v>
                </c:pt>
                <c:pt idx="2">
                  <c:v>7.6590272448373362</c:v>
                </c:pt>
                <c:pt idx="3">
                  <c:v>7.8997428080395968</c:v>
                </c:pt>
                <c:pt idx="4">
                  <c:v>7.8322713962573713</c:v>
                </c:pt>
                <c:pt idx="5">
                  <c:v>8.1597848878838057</c:v>
                </c:pt>
                <c:pt idx="6">
                  <c:v>8.6392949060766089</c:v>
                </c:pt>
                <c:pt idx="7">
                  <c:v>9.2384711407846734</c:v>
                </c:pt>
                <c:pt idx="8">
                  <c:v>9.2935476868500455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Osuus yhteisöveron tuotoista</c:v>
                </c:pt>
              </c:strCache>
            </c:strRef>
          </c:tx>
          <c:spPr>
            <a:solidFill>
              <a:srgbClr val="FEBE20"/>
            </a:solidFill>
            <a:ln>
              <a:noFill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1.5603043870451172</c:v>
                </c:pt>
                <c:pt idx="1">
                  <c:v>1.6400593834587891</c:v>
                </c:pt>
                <c:pt idx="2">
                  <c:v>1.7545727683613808</c:v>
                </c:pt>
                <c:pt idx="3">
                  <c:v>1.7934466717416497</c:v>
                </c:pt>
                <c:pt idx="4">
                  <c:v>2.0031921844257377</c:v>
                </c:pt>
                <c:pt idx="5">
                  <c:v>1.9470653770973669</c:v>
                </c:pt>
                <c:pt idx="6">
                  <c:v>1.4986894151507661</c:v>
                </c:pt>
                <c:pt idx="7">
                  <c:v>1.7562962897197092</c:v>
                </c:pt>
                <c:pt idx="8">
                  <c:v>2.0120210031898114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Kiinteistövero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1.0340528519762904</c:v>
                </c:pt>
                <c:pt idx="1">
                  <c:v>1.0618512056724159</c:v>
                </c:pt>
                <c:pt idx="2">
                  <c:v>1.0959721494127137</c:v>
                </c:pt>
                <c:pt idx="3">
                  <c:v>1.1287408213322936</c:v>
                </c:pt>
                <c:pt idx="4">
                  <c:v>1.1655366533349869</c:v>
                </c:pt>
                <c:pt idx="5">
                  <c:v>1.1612492899862565</c:v>
                </c:pt>
                <c:pt idx="6">
                  <c:v>1.2160070860351628</c:v>
                </c:pt>
                <c:pt idx="7">
                  <c:v>1.4533074676160629</c:v>
                </c:pt>
                <c:pt idx="8">
                  <c:v>1.4577774090380535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13287552"/>
        <c:axId val="113289088"/>
      </c:barChart>
      <c:catAx>
        <c:axId val="11328755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289088"/>
        <c:crosses val="autoZero"/>
        <c:auto val="1"/>
        <c:lblAlgn val="ctr"/>
        <c:lblOffset val="100"/>
        <c:noMultiLvlLbl val="0"/>
      </c:catAx>
      <c:valAx>
        <c:axId val="113289088"/>
        <c:scaling>
          <c:orientation val="minMax"/>
          <c:max val="35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287552"/>
        <c:crosses val="autoZero"/>
        <c:crossBetween val="between"/>
        <c:majorUnit val="5"/>
        <c:minorUnit val="5"/>
      </c:valAx>
    </c:plotArea>
    <c:legend>
      <c:legendPos val="t"/>
      <c:layout>
        <c:manualLayout>
          <c:xMode val="edge"/>
          <c:yMode val="edge"/>
          <c:x val="7.7638562112006912E-2"/>
          <c:y val="4.9479166666666664E-2"/>
          <c:w val="0.49373417964188748"/>
          <c:h val="0.20985892388451444"/>
        </c:manualLayout>
      </c:layout>
      <c:overlay val="0"/>
      <c:txPr>
        <a:bodyPr/>
        <a:lstStyle/>
        <a:p>
          <a:pPr>
            <a:defRPr sz="1600" b="0">
              <a:solidFill>
                <a:schemeClr val="tx1"/>
              </a:solidFill>
              <a:latin typeface="Calibri" pitchFamily="34" charset="0"/>
              <a:cs typeface="Calibri" pitchFamily="34" charset="0"/>
            </a:defRPr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Toteutunut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  <c:pt idx="30">
                  <c:v>2025</c:v>
                </c:pt>
              </c:numCache>
            </c:numRef>
          </c:cat>
          <c:val>
            <c:numRef>
              <c:f>Sheet1!$B$2:$B$32</c:f>
              <c:numCache>
                <c:formatCode>0.00</c:formatCode>
                <c:ptCount val="31"/>
                <c:pt idx="0">
                  <c:v>19.899999999999999</c:v>
                </c:pt>
                <c:pt idx="1">
                  <c:v>19.8</c:v>
                </c:pt>
                <c:pt idx="2">
                  <c:v>20.100000000000001</c:v>
                </c:pt>
                <c:pt idx="3">
                  <c:v>20.399999999999999</c:v>
                </c:pt>
                <c:pt idx="4">
                  <c:v>20.399999999999999</c:v>
                </c:pt>
                <c:pt idx="5">
                  <c:v>20.399999999999999</c:v>
                </c:pt>
                <c:pt idx="6">
                  <c:v>20.7</c:v>
                </c:pt>
                <c:pt idx="7">
                  <c:v>21.3</c:v>
                </c:pt>
                <c:pt idx="8">
                  <c:v>21</c:v>
                </c:pt>
                <c:pt idx="9">
                  <c:v>21.2</c:v>
                </c:pt>
                <c:pt idx="10">
                  <c:v>21</c:v>
                </c:pt>
                <c:pt idx="11">
                  <c:v>20.9</c:v>
                </c:pt>
                <c:pt idx="12">
                  <c:v>21.1</c:v>
                </c:pt>
                <c:pt idx="13">
                  <c:v>21.1</c:v>
                </c:pt>
                <c:pt idx="14">
                  <c:v>21.3</c:v>
                </c:pt>
                <c:pt idx="15">
                  <c:v>21.6</c:v>
                </c:pt>
                <c:pt idx="16">
                  <c:v>22.1</c:v>
                </c:pt>
                <c:pt idx="17">
                  <c:v>22.8</c:v>
                </c:pt>
                <c:pt idx="18">
                  <c:v>22.8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Sosiaalitupo ja työurasopimus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  <c:pt idx="30">
                  <c:v>2025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15" formatCode="0.00">
                  <c:v>22</c:v>
                </c:pt>
                <c:pt idx="16" formatCode="0.00">
                  <c:v>22.4</c:v>
                </c:pt>
                <c:pt idx="17" formatCode="0.00">
                  <c:v>22.8</c:v>
                </c:pt>
                <c:pt idx="18" formatCode="0.00">
                  <c:v>23.2</c:v>
                </c:pt>
                <c:pt idx="19" formatCode="0.00">
                  <c:v>23.6</c:v>
                </c:pt>
                <c:pt idx="20" formatCode="0.00">
                  <c:v>24</c:v>
                </c:pt>
                <c:pt idx="21" formatCode="0.00">
                  <c:v>24.4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ETK 2011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  <c:pt idx="30">
                  <c:v>2025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19" formatCode="0.00">
                  <c:v>23.555247619558997</c:v>
                </c:pt>
                <c:pt idx="20" formatCode="0.00">
                  <c:v>24.080572294347526</c:v>
                </c:pt>
                <c:pt idx="21" formatCode="0.00">
                  <c:v>24.350572778952486</c:v>
                </c:pt>
                <c:pt idx="22" formatCode="0.00">
                  <c:v>24.562153001198347</c:v>
                </c:pt>
                <c:pt idx="23" formatCode="0.00">
                  <c:v>24.783884818445639</c:v>
                </c:pt>
                <c:pt idx="24" formatCode="0.00">
                  <c:v>24.981996206260561</c:v>
                </c:pt>
                <c:pt idx="25" formatCode="0.00">
                  <c:v>25.192384757829807</c:v>
                </c:pt>
                <c:pt idx="26" formatCode="0.00">
                  <c:v>25.389213451063458</c:v>
                </c:pt>
                <c:pt idx="27" formatCode="0.00">
                  <c:v>25.587058177081552</c:v>
                </c:pt>
                <c:pt idx="28" formatCode="0.00">
                  <c:v>25.784700238751213</c:v>
                </c:pt>
                <c:pt idx="29" formatCode="0.00">
                  <c:v>25.964890555874508</c:v>
                </c:pt>
                <c:pt idx="30" formatCode="0.00">
                  <c:v>26.127782712847406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320704"/>
        <c:axId val="113322240"/>
      </c:lineChart>
      <c:catAx>
        <c:axId val="1133207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322240"/>
        <c:crosses val="autoZero"/>
        <c:auto val="1"/>
        <c:lblAlgn val="ctr"/>
        <c:lblOffset val="100"/>
        <c:tickLblSkip val="5"/>
        <c:noMultiLvlLbl val="0"/>
      </c:catAx>
      <c:valAx>
        <c:axId val="113322240"/>
        <c:scaling>
          <c:orientation val="minMax"/>
          <c:max val="27"/>
          <c:min val="19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13320704"/>
        <c:crosses val="autoZero"/>
        <c:crossBetween val="between"/>
        <c:majorUnit val="1"/>
        <c:minorUnit val="1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Sheet1!$A$2:$A$37</c:f>
              <c:numCache>
                <c:formatCode>General</c:formatCode>
                <c:ptCount val="36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</c:numCache>
            </c:numRef>
          </c:cat>
          <c:val>
            <c:numRef>
              <c:f>Sheet1!$B$2:$B$37</c:f>
              <c:numCache>
                <c:formatCode>0.00</c:formatCode>
                <c:ptCount val="36"/>
                <c:pt idx="0">
                  <c:v>-14.936994668976114</c:v>
                </c:pt>
                <c:pt idx="1">
                  <c:v>-12.820745459392644</c:v>
                </c:pt>
                <c:pt idx="2">
                  <c:v>-10.86371783037103</c:v>
                </c:pt>
                <c:pt idx="3">
                  <c:v>-8.3604187838762147</c:v>
                </c:pt>
                <c:pt idx="4">
                  <c:v>-9.7490710383839545</c:v>
                </c:pt>
                <c:pt idx="5">
                  <c:v>-8.6585965613767311</c:v>
                </c:pt>
                <c:pt idx="6">
                  <c:v>-6.1990833232544142</c:v>
                </c:pt>
                <c:pt idx="7">
                  <c:v>-3.7052527561085804</c:v>
                </c:pt>
                <c:pt idx="8">
                  <c:v>-3.4905725047383962</c:v>
                </c:pt>
                <c:pt idx="9">
                  <c:v>-1.4599466325740387</c:v>
                </c:pt>
                <c:pt idx="10">
                  <c:v>0</c:v>
                </c:pt>
                <c:pt idx="11">
                  <c:v>3.2449099102593935</c:v>
                </c:pt>
                <c:pt idx="12">
                  <c:v>6.4898198205187612</c:v>
                </c:pt>
                <c:pt idx="13">
                  <c:v>9.7347297307781719</c:v>
                </c:pt>
                <c:pt idx="14">
                  <c:v>12.979639641037572</c:v>
                </c:pt>
                <c:pt idx="15">
                  <c:v>16.224549551296967</c:v>
                </c:pt>
                <c:pt idx="16">
                  <c:v>19.469459461556355</c:v>
                </c:pt>
                <c:pt idx="17">
                  <c:v>22.714369371815739</c:v>
                </c:pt>
                <c:pt idx="18">
                  <c:v>25.95927928207513</c:v>
                </c:pt>
                <c:pt idx="19">
                  <c:v>29.204189192334528</c:v>
                </c:pt>
                <c:pt idx="20">
                  <c:v>30.929026309555006</c:v>
                </c:pt>
                <c:pt idx="21">
                  <c:v>32.820033532019018</c:v>
                </c:pt>
                <c:pt idx="22">
                  <c:v>33.451931714132563</c:v>
                </c:pt>
                <c:pt idx="23">
                  <c:v>33.784856500351118</c:v>
                </c:pt>
                <c:pt idx="24">
                  <c:v>34.275405230055448</c:v>
                </c:pt>
                <c:pt idx="25">
                  <c:v>39.920409056434941</c:v>
                </c:pt>
                <c:pt idx="26">
                  <c:v>41.291126667913261</c:v>
                </c:pt>
                <c:pt idx="27">
                  <c:v>42.551208068497907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Sheet1!$A$2:$A$37</c:f>
              <c:numCache>
                <c:formatCode>General</c:formatCode>
                <c:ptCount val="36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</c:numCache>
            </c:numRef>
          </c:cat>
          <c:val>
            <c:numRef>
              <c:f>Sheet1!$C$2:$C$37</c:f>
              <c:numCache>
                <c:formatCode>0.00</c:formatCode>
                <c:ptCount val="36"/>
                <c:pt idx="0">
                  <c:v>-41.422533218268477</c:v>
                </c:pt>
                <c:pt idx="1">
                  <c:v>-36.859537772680355</c:v>
                </c:pt>
                <c:pt idx="2">
                  <c:v>-32.462856493586848</c:v>
                </c:pt>
                <c:pt idx="3">
                  <c:v>-28.282855596937846</c:v>
                </c:pt>
                <c:pt idx="4">
                  <c:v>-23.893146446201818</c:v>
                </c:pt>
                <c:pt idx="5">
                  <c:v>-21.849671655744977</c:v>
                </c:pt>
                <c:pt idx="6">
                  <c:v>-21.422415020521257</c:v>
                </c:pt>
                <c:pt idx="7">
                  <c:v>-16.000218766203588</c:v>
                </c:pt>
                <c:pt idx="8">
                  <c:v>-8.7885573674789033</c:v>
                </c:pt>
                <c:pt idx="9">
                  <c:v>-1.2658396871923578</c:v>
                </c:pt>
                <c:pt idx="10">
                  <c:v>0</c:v>
                </c:pt>
                <c:pt idx="11">
                  <c:v>2.2412202403429897</c:v>
                </c:pt>
                <c:pt idx="12">
                  <c:v>5.1121213604098967</c:v>
                </c:pt>
                <c:pt idx="13">
                  <c:v>9.0693131806202629</c:v>
                </c:pt>
                <c:pt idx="14">
                  <c:v>11.563154627357079</c:v>
                </c:pt>
                <c:pt idx="15">
                  <c:v>17.114425620382949</c:v>
                </c:pt>
                <c:pt idx="16">
                  <c:v>20.573890096832876</c:v>
                </c:pt>
                <c:pt idx="17">
                  <c:v>22.496934289873728</c:v>
                </c:pt>
                <c:pt idx="18">
                  <c:v>25.226330748862182</c:v>
                </c:pt>
                <c:pt idx="19">
                  <c:v>29.865757650278958</c:v>
                </c:pt>
                <c:pt idx="20">
                  <c:v>31.96504645030539</c:v>
                </c:pt>
                <c:pt idx="21">
                  <c:v>35.496468912152011</c:v>
                </c:pt>
                <c:pt idx="22">
                  <c:v>40.921582810227626</c:v>
                </c:pt>
                <c:pt idx="23">
                  <c:v>39.308708694152067</c:v>
                </c:pt>
                <c:pt idx="24">
                  <c:v>30.226023406136697</c:v>
                </c:pt>
                <c:pt idx="25">
                  <c:v>35.47982582315629</c:v>
                </c:pt>
                <c:pt idx="26">
                  <c:v>36.827232031475795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Trendi</c:v>
                </c:pt>
              </c:strCache>
            </c:strRef>
          </c:tx>
          <c:spPr>
            <a:ln w="381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Sheet1!$A$2:$A$37</c:f>
              <c:numCache>
                <c:formatCode>General</c:formatCode>
                <c:ptCount val="36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</c:numCache>
            </c:numRef>
          </c:cat>
          <c:val>
            <c:numRef>
              <c:f>Sheet1!$D$2:$D$37</c:f>
              <c:numCache>
                <c:formatCode>General</c:formatCode>
                <c:ptCount val="36"/>
                <c:pt idx="11" formatCode="0.00">
                  <c:v>3.2449099102593935</c:v>
                </c:pt>
                <c:pt idx="12" formatCode="0.00">
                  <c:v>6.4898198205187816</c:v>
                </c:pt>
                <c:pt idx="13" formatCode="0.00">
                  <c:v>9.7347297307781719</c:v>
                </c:pt>
                <c:pt idx="14" formatCode="0.00">
                  <c:v>12.979639641037572</c:v>
                </c:pt>
                <c:pt idx="15" formatCode="0.00">
                  <c:v>16.224549551296967</c:v>
                </c:pt>
                <c:pt idx="16" formatCode="0.00">
                  <c:v>19.469459461556372</c:v>
                </c:pt>
                <c:pt idx="17" formatCode="0.00">
                  <c:v>22.714369371815753</c:v>
                </c:pt>
                <c:pt idx="18" formatCode="0.00">
                  <c:v>25.959279282075148</c:v>
                </c:pt>
                <c:pt idx="19" formatCode="0.00">
                  <c:v>29.204189192334528</c:v>
                </c:pt>
                <c:pt idx="20" formatCode="0.00">
                  <c:v>30.92902630955502</c:v>
                </c:pt>
                <c:pt idx="21" formatCode="0.00">
                  <c:v>32.653863426775509</c:v>
                </c:pt>
                <c:pt idx="22" formatCode="0.00">
                  <c:v>34.378700543996011</c:v>
                </c:pt>
                <c:pt idx="23" formatCode="0.00">
                  <c:v>36.103537661216507</c:v>
                </c:pt>
                <c:pt idx="24" formatCode="0.00">
                  <c:v>37.828374778436995</c:v>
                </c:pt>
                <c:pt idx="25" formatCode="0.00">
                  <c:v>39.553211895657483</c:v>
                </c:pt>
                <c:pt idx="26" formatCode="0.00">
                  <c:v>41.278049012878</c:v>
                </c:pt>
                <c:pt idx="27" formatCode="0.00">
                  <c:v>43.002886130098489</c:v>
                </c:pt>
                <c:pt idx="28" formatCode="0.00">
                  <c:v>44.727723247318984</c:v>
                </c:pt>
                <c:pt idx="29" formatCode="0.00">
                  <c:v>46.452560364539472</c:v>
                </c:pt>
                <c:pt idx="30" formatCode="0.00">
                  <c:v>48.177397481759968</c:v>
                </c:pt>
                <c:pt idx="31" formatCode="0.00">
                  <c:v>49.902234598980478</c:v>
                </c:pt>
                <c:pt idx="32" formatCode="0.00">
                  <c:v>51.62707171620098</c:v>
                </c:pt>
                <c:pt idx="33" formatCode="0.00">
                  <c:v>53.351908833421483</c:v>
                </c:pt>
                <c:pt idx="34" formatCode="0.00">
                  <c:v>55.076745950641978</c:v>
                </c:pt>
                <c:pt idx="35" formatCode="0.00">
                  <c:v>56.801583067862474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03744"/>
        <c:axId val="32051200"/>
      </c:lineChart>
      <c:catAx>
        <c:axId val="319037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2051200"/>
        <c:crossesAt val="-60"/>
        <c:auto val="1"/>
        <c:lblAlgn val="ctr"/>
        <c:lblOffset val="100"/>
        <c:tickLblSkip val="5"/>
        <c:tickMarkSkip val="1"/>
        <c:noMultiLvlLbl val="0"/>
      </c:catAx>
      <c:valAx>
        <c:axId val="32051200"/>
        <c:scaling>
          <c:orientation val="minMax"/>
          <c:max val="60"/>
          <c:min val="-6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1903744"/>
        <c:crosses val="autoZero"/>
        <c:crossBetween val="between"/>
        <c:majorUnit val="20"/>
        <c:minorUnit val="10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Sheet1!$B$2:$B$18</c:f>
              <c:numCache>
                <c:formatCode>0.00</c:formatCode>
                <c:ptCount val="17"/>
                <c:pt idx="0">
                  <c:v>92.397706592567957</c:v>
                </c:pt>
                <c:pt idx="1">
                  <c:v>94.038510459268522</c:v>
                </c:pt>
                <c:pt idx="2">
                  <c:v>97.612664618515552</c:v>
                </c:pt>
                <c:pt idx="3">
                  <c:v>99.764201710271408</c:v>
                </c:pt>
                <c:pt idx="4">
                  <c:v>102.00966675146273</c:v>
                </c:pt>
                <c:pt idx="5">
                  <c:v>103.29334872708061</c:v>
                </c:pt>
                <c:pt idx="6">
                  <c:v>100.50877639277537</c:v>
                </c:pt>
                <c:pt idx="7">
                  <c:v>97.446333874723592</c:v>
                </c:pt>
                <c:pt idx="8">
                  <c:v>95.667573332289692</c:v>
                </c:pt>
                <c:pt idx="9">
                  <c:v>96.542277361407344</c:v>
                </c:pt>
                <c:pt idx="10">
                  <c:v>97.841613995264467</c:v>
                </c:pt>
                <c:pt idx="11">
                  <c:v>99.671252176975912</c:v>
                </c:pt>
                <c:pt idx="12">
                  <c:v>100</c:v>
                </c:pt>
                <c:pt idx="13">
                  <c:v>98.301469581042213</c:v>
                </c:pt>
                <c:pt idx="14">
                  <c:v>90.607205056454589</c:v>
                </c:pt>
                <c:pt idx="15">
                  <c:v>90.776471048666409</c:v>
                </c:pt>
                <c:pt idx="16">
                  <c:v>93.164784846290829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Sheet1!$C$2:$C$18</c:f>
              <c:numCache>
                <c:formatCode>0.00</c:formatCode>
                <c:ptCount val="17"/>
                <c:pt idx="0">
                  <c:v>79.244382581030024</c:v>
                </c:pt>
                <c:pt idx="1">
                  <c:v>80.990256512229067</c:v>
                </c:pt>
                <c:pt idx="2">
                  <c:v>84.839928415191892</c:v>
                </c:pt>
                <c:pt idx="3">
                  <c:v>87.961821435673102</c:v>
                </c:pt>
                <c:pt idx="4">
                  <c:v>90.666136408828791</c:v>
                </c:pt>
                <c:pt idx="5">
                  <c:v>92.841519188705504</c:v>
                </c:pt>
                <c:pt idx="6">
                  <c:v>93.82382183336648</c:v>
                </c:pt>
                <c:pt idx="7">
                  <c:v>93.903360509047531</c:v>
                </c:pt>
                <c:pt idx="8">
                  <c:v>93.084112149532714</c:v>
                </c:pt>
                <c:pt idx="9">
                  <c:v>93.803937164446211</c:v>
                </c:pt>
                <c:pt idx="10">
                  <c:v>95.064625173990848</c:v>
                </c:pt>
                <c:pt idx="11">
                  <c:v>96.9616225889839</c:v>
                </c:pt>
                <c:pt idx="12">
                  <c:v>100</c:v>
                </c:pt>
                <c:pt idx="13">
                  <c:v>102.34639093259098</c:v>
                </c:pt>
                <c:pt idx="14">
                  <c:v>96.540067607874334</c:v>
                </c:pt>
                <c:pt idx="15">
                  <c:v>96.778683634917485</c:v>
                </c:pt>
                <c:pt idx="16">
                  <c:v>98.695565718830778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Sheet1!$D$2:$D$18</c:f>
              <c:numCache>
                <c:formatCode>0.00</c:formatCode>
                <c:ptCount val="17"/>
                <c:pt idx="0">
                  <c:v>104.20430948464174</c:v>
                </c:pt>
                <c:pt idx="1">
                  <c:v>102.03068957147865</c:v>
                </c:pt>
                <c:pt idx="2">
                  <c:v>101.24322429276449</c:v>
                </c:pt>
                <c:pt idx="3">
                  <c:v>102.1439551252663</c:v>
                </c:pt>
                <c:pt idx="4">
                  <c:v>102.78849006229606</c:v>
                </c:pt>
                <c:pt idx="5">
                  <c:v>103.12828672365902</c:v>
                </c:pt>
                <c:pt idx="6">
                  <c:v>101.9201208165907</c:v>
                </c:pt>
                <c:pt idx="7">
                  <c:v>99.754591300126762</c:v>
                </c:pt>
                <c:pt idx="8">
                  <c:v>97.950432836223385</c:v>
                </c:pt>
                <c:pt idx="9">
                  <c:v>98.212022329494886</c:v>
                </c:pt>
                <c:pt idx="10">
                  <c:v>97.481189827674555</c:v>
                </c:pt>
                <c:pt idx="11">
                  <c:v>97.837167282435743</c:v>
                </c:pt>
                <c:pt idx="12">
                  <c:v>99.999999999999986</c:v>
                </c:pt>
                <c:pt idx="13">
                  <c:v>101.55605296513039</c:v>
                </c:pt>
                <c:pt idx="14">
                  <c:v>97.408376257382486</c:v>
                </c:pt>
                <c:pt idx="15">
                  <c:v>100.03236158679647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Sheet1!$E$2:$E$18</c:f>
              <c:numCache>
                <c:formatCode>0.00</c:formatCode>
                <c:ptCount val="17"/>
                <c:pt idx="0">
                  <c:v>90.751129385879381</c:v>
                </c:pt>
                <c:pt idx="1">
                  <c:v>91.001388813033003</c:v>
                </c:pt>
                <c:pt idx="2">
                  <c:v>90.134551015471985</c:v>
                </c:pt>
                <c:pt idx="3">
                  <c:v>91.885001599475657</c:v>
                </c:pt>
                <c:pt idx="4">
                  <c:v>95.057815194238771</c:v>
                </c:pt>
                <c:pt idx="5">
                  <c:v>97.036483650237571</c:v>
                </c:pt>
                <c:pt idx="6">
                  <c:v>97.935896135510689</c:v>
                </c:pt>
                <c:pt idx="7">
                  <c:v>95.710869412563284</c:v>
                </c:pt>
                <c:pt idx="8">
                  <c:v>93.80144655020402</c:v>
                </c:pt>
                <c:pt idx="9">
                  <c:v>94.075698112618682</c:v>
                </c:pt>
                <c:pt idx="10">
                  <c:v>94.625566643519775</c:v>
                </c:pt>
                <c:pt idx="11">
                  <c:v>95.898320160415693</c:v>
                </c:pt>
                <c:pt idx="12">
                  <c:v>100</c:v>
                </c:pt>
                <c:pt idx="13">
                  <c:v>102.44778297065547</c:v>
                </c:pt>
                <c:pt idx="14">
                  <c:v>98.487910304524561</c:v>
                </c:pt>
                <c:pt idx="15">
                  <c:v>102.86286641647226</c:v>
                </c:pt>
                <c:pt idx="16">
                  <c:v>105.65453665920244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07136"/>
        <c:axId val="181195136"/>
      </c:lineChart>
      <c:catAx>
        <c:axId val="321071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81195136"/>
        <c:crosses val="autoZero"/>
        <c:auto val="1"/>
        <c:lblAlgn val="ctr"/>
        <c:lblOffset val="100"/>
        <c:tickLblSkip val="2"/>
        <c:noMultiLvlLbl val="0"/>
      </c:catAx>
      <c:valAx>
        <c:axId val="181195136"/>
        <c:scaling>
          <c:orientation val="minMax"/>
          <c:max val="110"/>
          <c:min val="75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2107136"/>
        <c:crosses val="autoZero"/>
        <c:crossBetween val="between"/>
        <c:majorUnit val="5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846637214292333E-2"/>
          <c:y val="2.3829250965999544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Jalostus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Sheet1!$B$2:$B$28</c:f>
              <c:numCache>
                <c:formatCode>0.00</c:formatCode>
                <c:ptCount val="27"/>
                <c:pt idx="0">
                  <c:v>34.150513112884838</c:v>
                </c:pt>
                <c:pt idx="1">
                  <c:v>35.868015963511972</c:v>
                </c:pt>
                <c:pt idx="2">
                  <c:v>37.756556442417335</c:v>
                </c:pt>
                <c:pt idx="3">
                  <c:v>39.196123147092365</c:v>
                </c:pt>
                <c:pt idx="4">
                  <c:v>40.84948688711517</c:v>
                </c:pt>
                <c:pt idx="5">
                  <c:v>42.35319270239453</c:v>
                </c:pt>
                <c:pt idx="6">
                  <c:v>43.108608893956671</c:v>
                </c:pt>
                <c:pt idx="7">
                  <c:v>47.890535917901943</c:v>
                </c:pt>
                <c:pt idx="8">
                  <c:v>53.178449258836949</c:v>
                </c:pt>
                <c:pt idx="9">
                  <c:v>57.525655644241738</c:v>
                </c:pt>
                <c:pt idx="10">
                  <c:v>57.568415051311291</c:v>
                </c:pt>
                <c:pt idx="11">
                  <c:v>59.407069555302172</c:v>
                </c:pt>
                <c:pt idx="12">
                  <c:v>60.960661345496014</c:v>
                </c:pt>
                <c:pt idx="13">
                  <c:v>63.590364880273661</c:v>
                </c:pt>
                <c:pt idx="14">
                  <c:v>65.885119726339795</c:v>
                </c:pt>
                <c:pt idx="15">
                  <c:v>71.265678449258843</c:v>
                </c:pt>
                <c:pt idx="16">
                  <c:v>73.125712656784501</c:v>
                </c:pt>
                <c:pt idx="17">
                  <c:v>76.867160775370579</c:v>
                </c:pt>
                <c:pt idx="18">
                  <c:v>81.143101482326117</c:v>
                </c:pt>
                <c:pt idx="19">
                  <c:v>85.561573546180171</c:v>
                </c:pt>
                <c:pt idx="20">
                  <c:v>88.048745724059302</c:v>
                </c:pt>
                <c:pt idx="21">
                  <c:v>94.412770809578092</c:v>
                </c:pt>
                <c:pt idx="22">
                  <c:v>100</c:v>
                </c:pt>
                <c:pt idx="23">
                  <c:v>95.317844925883705</c:v>
                </c:pt>
                <c:pt idx="24">
                  <c:v>85.098346636259976</c:v>
                </c:pt>
                <c:pt idx="25">
                  <c:v>92.588369441277067</c:v>
                </c:pt>
                <c:pt idx="26">
                  <c:v>92.31043329532497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Palvelut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Sheet1!$C$2:$C$28</c:f>
              <c:numCache>
                <c:formatCode>0.00</c:formatCode>
                <c:ptCount val="27"/>
                <c:pt idx="0">
                  <c:v>72.321852168137397</c:v>
                </c:pt>
                <c:pt idx="1">
                  <c:v>74.428313881772468</c:v>
                </c:pt>
                <c:pt idx="2">
                  <c:v>75.576430401366366</c:v>
                </c:pt>
                <c:pt idx="3">
                  <c:v>76.771989752348418</c:v>
                </c:pt>
                <c:pt idx="4">
                  <c:v>78.783565803207139</c:v>
                </c:pt>
                <c:pt idx="5">
                  <c:v>80.140430780909</c:v>
                </c:pt>
                <c:pt idx="6">
                  <c:v>80.311224973906448</c:v>
                </c:pt>
                <c:pt idx="7">
                  <c:v>81.345478698168705</c:v>
                </c:pt>
                <c:pt idx="8">
                  <c:v>84.144605750071165</c:v>
                </c:pt>
                <c:pt idx="9">
                  <c:v>86.17515893348515</c:v>
                </c:pt>
                <c:pt idx="10">
                  <c:v>87.883100863459532</c:v>
                </c:pt>
                <c:pt idx="11">
                  <c:v>89.040705949331056</c:v>
                </c:pt>
                <c:pt idx="12">
                  <c:v>90.179333902647315</c:v>
                </c:pt>
                <c:pt idx="13">
                  <c:v>92.541986905778543</c:v>
                </c:pt>
                <c:pt idx="14">
                  <c:v>93.13027801499193</c:v>
                </c:pt>
                <c:pt idx="15">
                  <c:v>94.885662776354494</c:v>
                </c:pt>
                <c:pt idx="16">
                  <c:v>96.128664958724741</c:v>
                </c:pt>
                <c:pt idx="17">
                  <c:v>94.724357149634685</c:v>
                </c:pt>
                <c:pt idx="18">
                  <c:v>94.306860233418732</c:v>
                </c:pt>
                <c:pt idx="19">
                  <c:v>96.593604706328875</c:v>
                </c:pt>
                <c:pt idx="20">
                  <c:v>97.390644273650253</c:v>
                </c:pt>
                <c:pt idx="21">
                  <c:v>97.722744093367496</c:v>
                </c:pt>
                <c:pt idx="22">
                  <c:v>100</c:v>
                </c:pt>
                <c:pt idx="23">
                  <c:v>100.35107695227251</c:v>
                </c:pt>
                <c:pt idx="24">
                  <c:v>96.726444634215767</c:v>
                </c:pt>
                <c:pt idx="25">
                  <c:v>97.855584021254387</c:v>
                </c:pt>
                <c:pt idx="26">
                  <c:v>98.700066419963946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Kansantalous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Sheet1!$D$2:$D$28</c:f>
              <c:numCache>
                <c:formatCode>0.00</c:formatCode>
                <c:ptCount val="27"/>
                <c:pt idx="0">
                  <c:v>52.661564625850346</c:v>
                </c:pt>
                <c:pt idx="1">
                  <c:v>54.676870748299322</c:v>
                </c:pt>
                <c:pt idx="2">
                  <c:v>55.85884353741497</c:v>
                </c:pt>
                <c:pt idx="3">
                  <c:v>57.678571428571431</c:v>
                </c:pt>
                <c:pt idx="4">
                  <c:v>60.110544217687078</c:v>
                </c:pt>
                <c:pt idx="5">
                  <c:v>62.338435374149661</c:v>
                </c:pt>
                <c:pt idx="6">
                  <c:v>62.763605442176875</c:v>
                </c:pt>
                <c:pt idx="7">
                  <c:v>65.144557823129261</c:v>
                </c:pt>
                <c:pt idx="8">
                  <c:v>69.022108843537424</c:v>
                </c:pt>
                <c:pt idx="9">
                  <c:v>72.176870748299322</c:v>
                </c:pt>
                <c:pt idx="10">
                  <c:v>73.673469387755105</c:v>
                </c:pt>
                <c:pt idx="11">
                  <c:v>75.340136054421777</c:v>
                </c:pt>
                <c:pt idx="12">
                  <c:v>77.457482993197289</c:v>
                </c:pt>
                <c:pt idx="13">
                  <c:v>80.153061224489804</c:v>
                </c:pt>
                <c:pt idx="14">
                  <c:v>81.258503401360542</c:v>
                </c:pt>
                <c:pt idx="15">
                  <c:v>85.034013605442183</c:v>
                </c:pt>
                <c:pt idx="16">
                  <c:v>86.77721088435375</c:v>
                </c:pt>
                <c:pt idx="17">
                  <c:v>87.610544217687078</c:v>
                </c:pt>
                <c:pt idx="18">
                  <c:v>88.937074829931973</c:v>
                </c:pt>
                <c:pt idx="19">
                  <c:v>91.913265306122454</c:v>
                </c:pt>
                <c:pt idx="20">
                  <c:v>93.571428571428569</c:v>
                </c:pt>
                <c:pt idx="21">
                  <c:v>96.173469387755105</c:v>
                </c:pt>
                <c:pt idx="22">
                  <c:v>100</c:v>
                </c:pt>
                <c:pt idx="23">
                  <c:v>98.86904761904762</c:v>
                </c:pt>
                <c:pt idx="24">
                  <c:v>93.120748299319729</c:v>
                </c:pt>
                <c:pt idx="25">
                  <c:v>95.952380952380963</c:v>
                </c:pt>
                <c:pt idx="26">
                  <c:v>96.751700680272108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Julkisyhteisöt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Sheet1!$E$2:$E$28</c:f>
              <c:numCache>
                <c:formatCode>0.00</c:formatCode>
                <c:ptCount val="27"/>
                <c:pt idx="0">
                  <c:v>99.708989006251343</c:v>
                </c:pt>
                <c:pt idx="1">
                  <c:v>99.892218150463464</c:v>
                </c:pt>
                <c:pt idx="2">
                  <c:v>100.5820219874973</c:v>
                </c:pt>
                <c:pt idx="3">
                  <c:v>100.47424013796076</c:v>
                </c:pt>
                <c:pt idx="4">
                  <c:v>101.36882948911403</c:v>
                </c:pt>
                <c:pt idx="5">
                  <c:v>103.2442336710498</c:v>
                </c:pt>
                <c:pt idx="6">
                  <c:v>102.73765897822807</c:v>
                </c:pt>
                <c:pt idx="7">
                  <c:v>103.38435007544729</c:v>
                </c:pt>
                <c:pt idx="8">
                  <c:v>104.26816124164691</c:v>
                </c:pt>
                <c:pt idx="9">
                  <c:v>103.36279370553999</c:v>
                </c:pt>
                <c:pt idx="10">
                  <c:v>104.16037939211037</c:v>
                </c:pt>
                <c:pt idx="11">
                  <c:v>106.48846734209958</c:v>
                </c:pt>
                <c:pt idx="12">
                  <c:v>106.72558741107997</c:v>
                </c:pt>
                <c:pt idx="13">
                  <c:v>108.78422073722786</c:v>
                </c:pt>
                <c:pt idx="14">
                  <c:v>107.10282388445786</c:v>
                </c:pt>
                <c:pt idx="15">
                  <c:v>107.78184953653805</c:v>
                </c:pt>
                <c:pt idx="16">
                  <c:v>105.21664151756843</c:v>
                </c:pt>
                <c:pt idx="17">
                  <c:v>103.07178271179133</c:v>
                </c:pt>
                <c:pt idx="18">
                  <c:v>102.34964431989653</c:v>
                </c:pt>
                <c:pt idx="19">
                  <c:v>101.22871308471653</c:v>
                </c:pt>
                <c:pt idx="20">
                  <c:v>101.77840051735288</c:v>
                </c:pt>
                <c:pt idx="21">
                  <c:v>100.89458935115327</c:v>
                </c:pt>
                <c:pt idx="22">
                  <c:v>100</c:v>
                </c:pt>
                <c:pt idx="23">
                  <c:v>98.986850614356541</c:v>
                </c:pt>
                <c:pt idx="24">
                  <c:v>97.58568657038154</c:v>
                </c:pt>
                <c:pt idx="25">
                  <c:v>96.626428109506364</c:v>
                </c:pt>
                <c:pt idx="26">
                  <c:v>96.0336279370554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87904"/>
        <c:axId val="32189440"/>
      </c:lineChart>
      <c:catAx>
        <c:axId val="321879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2189440"/>
        <c:crosses val="autoZero"/>
        <c:auto val="1"/>
        <c:lblAlgn val="ctr"/>
        <c:lblOffset val="100"/>
        <c:tickLblSkip val="5"/>
        <c:noMultiLvlLbl val="0"/>
      </c:catAx>
      <c:valAx>
        <c:axId val="32189440"/>
        <c:scaling>
          <c:orientation val="minMax"/>
          <c:max val="120"/>
          <c:min val="2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2187904"/>
        <c:crosses val="autoZero"/>
        <c:crossBetween val="between"/>
        <c:majorUnit val="20"/>
        <c:minorUnit val="10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846637214292333E-2"/>
          <c:y val="2.3829250965999544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Jalostus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Sheet1!$B$2:$B$28</c:f>
              <c:numCache>
                <c:formatCode>0.00</c:formatCode>
                <c:ptCount val="27"/>
                <c:pt idx="0">
                  <c:v>120.6675567423231</c:v>
                </c:pt>
                <c:pt idx="1">
                  <c:v>117.36537605696485</c:v>
                </c:pt>
                <c:pt idx="2">
                  <c:v>117.23186470850023</c:v>
                </c:pt>
                <c:pt idx="3">
                  <c:v>118.33555852247441</c:v>
                </c:pt>
                <c:pt idx="4">
                  <c:v>120.38273253226524</c:v>
                </c:pt>
                <c:pt idx="5">
                  <c:v>115.7454383622608</c:v>
                </c:pt>
                <c:pt idx="6">
                  <c:v>101.45082331998219</c:v>
                </c:pt>
                <c:pt idx="7">
                  <c:v>89.888740542946152</c:v>
                </c:pt>
                <c:pt idx="8">
                  <c:v>82.340898976413001</c:v>
                </c:pt>
                <c:pt idx="9">
                  <c:v>82.412105028927456</c:v>
                </c:pt>
                <c:pt idx="10">
                  <c:v>84.984423676012455</c:v>
                </c:pt>
                <c:pt idx="11">
                  <c:v>86.248331108144185</c:v>
                </c:pt>
                <c:pt idx="12">
                  <c:v>91.651090342679126</c:v>
                </c:pt>
                <c:pt idx="13">
                  <c:v>94.864263462394305</c:v>
                </c:pt>
                <c:pt idx="14">
                  <c:v>96.813529149977754</c:v>
                </c:pt>
                <c:pt idx="15">
                  <c:v>98.744993324432571</c:v>
                </c:pt>
                <c:pt idx="16">
                  <c:v>98.460169114374722</c:v>
                </c:pt>
                <c:pt idx="17">
                  <c:v>96.777926123720519</c:v>
                </c:pt>
                <c:pt idx="18">
                  <c:v>94.606141522029375</c:v>
                </c:pt>
                <c:pt idx="19">
                  <c:v>94.0809968847352</c:v>
                </c:pt>
                <c:pt idx="20">
                  <c:v>95.086782376502001</c:v>
                </c:pt>
                <c:pt idx="21">
                  <c:v>97.365376056964848</c:v>
                </c:pt>
                <c:pt idx="22">
                  <c:v>100</c:v>
                </c:pt>
                <c:pt idx="23">
                  <c:v>100.6764574988874</c:v>
                </c:pt>
                <c:pt idx="24">
                  <c:v>90.814419225634182</c:v>
                </c:pt>
                <c:pt idx="25">
                  <c:v>90.511793502447702</c:v>
                </c:pt>
                <c:pt idx="26">
                  <c:v>92.434356920338232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Palvelut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Sheet1!$C$2:$C$28</c:f>
              <c:numCache>
                <c:formatCode>0.00</c:formatCode>
                <c:ptCount val="27"/>
                <c:pt idx="0">
                  <c:v>84.350969205145475</c:v>
                </c:pt>
                <c:pt idx="1">
                  <c:v>84.786845742230412</c:v>
                </c:pt>
                <c:pt idx="2">
                  <c:v>87.175307416988559</c:v>
                </c:pt>
                <c:pt idx="3">
                  <c:v>89.262553598639215</c:v>
                </c:pt>
                <c:pt idx="4">
                  <c:v>91.215138736312412</c:v>
                </c:pt>
                <c:pt idx="5">
                  <c:v>90.921010666572172</c:v>
                </c:pt>
                <c:pt idx="6">
                  <c:v>87.25326907402814</c:v>
                </c:pt>
                <c:pt idx="7">
                  <c:v>82.724405542365076</c:v>
                </c:pt>
                <c:pt idx="8">
                  <c:v>78.542825755696512</c:v>
                </c:pt>
                <c:pt idx="9">
                  <c:v>78.698749069775687</c:v>
                </c:pt>
                <c:pt idx="10">
                  <c:v>80.846238350047841</c:v>
                </c:pt>
                <c:pt idx="11">
                  <c:v>82.738580389099539</c:v>
                </c:pt>
                <c:pt idx="12">
                  <c:v>85.332577341507502</c:v>
                </c:pt>
                <c:pt idx="13">
                  <c:v>86.611857259293387</c:v>
                </c:pt>
                <c:pt idx="14">
                  <c:v>89.032212339204079</c:v>
                </c:pt>
                <c:pt idx="15">
                  <c:v>90.460328147701901</c:v>
                </c:pt>
                <c:pt idx="16">
                  <c:v>91.679364966866302</c:v>
                </c:pt>
                <c:pt idx="17">
                  <c:v>93.571707005918</c:v>
                </c:pt>
                <c:pt idx="18">
                  <c:v>94.266274495907012</c:v>
                </c:pt>
                <c:pt idx="19">
                  <c:v>95.566816683794613</c:v>
                </c:pt>
                <c:pt idx="20">
                  <c:v>96.714979269286644</c:v>
                </c:pt>
                <c:pt idx="21">
                  <c:v>97.962365781919985</c:v>
                </c:pt>
                <c:pt idx="22">
                  <c:v>100</c:v>
                </c:pt>
                <c:pt idx="23">
                  <c:v>102.39909280980899</c:v>
                </c:pt>
                <c:pt idx="24">
                  <c:v>101.20486197242992</c:v>
                </c:pt>
                <c:pt idx="25">
                  <c:v>101.59112654594422</c:v>
                </c:pt>
                <c:pt idx="26">
                  <c:v>102.98734894928948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Kansantalous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Sheet1!$D$2:$D$28</c:f>
              <c:numCache>
                <c:formatCode>0.00</c:formatCode>
                <c:ptCount val="27"/>
                <c:pt idx="0">
                  <c:v>104.24072415256235</c:v>
                </c:pt>
                <c:pt idx="1">
                  <c:v>102.7202866437226</c:v>
                </c:pt>
                <c:pt idx="2">
                  <c:v>103.61840554429305</c:v>
                </c:pt>
                <c:pt idx="3">
                  <c:v>105.13412851822167</c:v>
                </c:pt>
                <c:pt idx="4">
                  <c:v>105.89316863891378</c:v>
                </c:pt>
                <c:pt idx="5">
                  <c:v>103.4439677525812</c:v>
                </c:pt>
                <c:pt idx="6">
                  <c:v>96.416953467540424</c:v>
                </c:pt>
                <c:pt idx="7">
                  <c:v>89.894394417990668</c:v>
                </c:pt>
                <c:pt idx="8">
                  <c:v>84.647117061901838</c:v>
                </c:pt>
                <c:pt idx="9">
                  <c:v>84.397246711611899</c:v>
                </c:pt>
                <c:pt idx="10">
                  <c:v>85.941256895007314</c:v>
                </c:pt>
                <c:pt idx="11">
                  <c:v>87.105747018056675</c:v>
                </c:pt>
                <c:pt idx="12">
                  <c:v>89.854320871246045</c:v>
                </c:pt>
                <c:pt idx="13">
                  <c:v>91.004667389562016</c:v>
                </c:pt>
                <c:pt idx="14">
                  <c:v>93.458582810805709</c:v>
                </c:pt>
                <c:pt idx="15">
                  <c:v>94.641931073499606</c:v>
                </c:pt>
                <c:pt idx="16">
                  <c:v>94.946018575267544</c:v>
                </c:pt>
                <c:pt idx="17">
                  <c:v>95.464617415491958</c:v>
                </c:pt>
                <c:pt idx="18">
                  <c:v>95.113384564612701</c:v>
                </c:pt>
                <c:pt idx="19">
                  <c:v>95.740417707793128</c:v>
                </c:pt>
                <c:pt idx="20">
                  <c:v>96.63382207345245</c:v>
                </c:pt>
                <c:pt idx="21">
                  <c:v>98.010466267502707</c:v>
                </c:pt>
                <c:pt idx="22">
                  <c:v>100</c:v>
                </c:pt>
                <c:pt idx="23">
                  <c:v>101.50157936919523</c:v>
                </c:pt>
                <c:pt idx="24">
                  <c:v>97.930319174013491</c:v>
                </c:pt>
                <c:pt idx="25">
                  <c:v>98.123615105369851</c:v>
                </c:pt>
                <c:pt idx="26">
                  <c:v>99.420112205930891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Julkisyhteisöt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Sheet1!$A$2:$A$28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Sheet1!$E$2:$E$28</c:f>
              <c:numCache>
                <c:formatCode>0.00</c:formatCode>
                <c:ptCount val="27"/>
                <c:pt idx="0">
                  <c:v>89.29975560514292</c:v>
                </c:pt>
                <c:pt idx="1">
                  <c:v>90.627988524067575</c:v>
                </c:pt>
                <c:pt idx="2">
                  <c:v>93.358835405376681</c:v>
                </c:pt>
                <c:pt idx="3">
                  <c:v>95.845287429603658</c:v>
                </c:pt>
                <c:pt idx="4">
                  <c:v>96.355328870470728</c:v>
                </c:pt>
                <c:pt idx="5">
                  <c:v>97.03538412496016</c:v>
                </c:pt>
                <c:pt idx="6">
                  <c:v>98.416746360641795</c:v>
                </c:pt>
                <c:pt idx="7">
                  <c:v>95.707151206035491</c:v>
                </c:pt>
                <c:pt idx="8">
                  <c:v>91.042397194772079</c:v>
                </c:pt>
                <c:pt idx="9">
                  <c:v>91.743704175964297</c:v>
                </c:pt>
                <c:pt idx="10">
                  <c:v>93.018807778131972</c:v>
                </c:pt>
                <c:pt idx="11">
                  <c:v>93.592604399107429</c:v>
                </c:pt>
                <c:pt idx="12">
                  <c:v>95.909042609712046</c:v>
                </c:pt>
                <c:pt idx="13">
                  <c:v>94.389544150462228</c:v>
                </c:pt>
                <c:pt idx="14">
                  <c:v>95.335245988736588</c:v>
                </c:pt>
                <c:pt idx="15">
                  <c:v>95.569014982467323</c:v>
                </c:pt>
                <c:pt idx="16">
                  <c:v>96.238444373605361</c:v>
                </c:pt>
                <c:pt idx="17">
                  <c:v>98.969291254914467</c:v>
                </c:pt>
                <c:pt idx="18">
                  <c:v>99.596217192646904</c:v>
                </c:pt>
                <c:pt idx="19">
                  <c:v>99.94687068324302</c:v>
                </c:pt>
                <c:pt idx="20">
                  <c:v>99.840612049729046</c:v>
                </c:pt>
                <c:pt idx="21">
                  <c:v>100.15938795027095</c:v>
                </c:pt>
                <c:pt idx="22">
                  <c:v>100</c:v>
                </c:pt>
                <c:pt idx="23">
                  <c:v>100.775688024652</c:v>
                </c:pt>
                <c:pt idx="24">
                  <c:v>100.70130698119222</c:v>
                </c:pt>
                <c:pt idx="25">
                  <c:v>100.04250345340559</c:v>
                </c:pt>
                <c:pt idx="26">
                  <c:v>100.48878971416427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235904"/>
        <c:axId val="32237440"/>
      </c:lineChart>
      <c:catAx>
        <c:axId val="322359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2237440"/>
        <c:crosses val="autoZero"/>
        <c:auto val="1"/>
        <c:lblAlgn val="ctr"/>
        <c:lblOffset val="100"/>
        <c:tickLblSkip val="5"/>
        <c:noMultiLvlLbl val="0"/>
      </c:catAx>
      <c:valAx>
        <c:axId val="32237440"/>
        <c:scaling>
          <c:orientation val="minMax"/>
          <c:max val="130"/>
          <c:min val="7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32235904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Sheet1!$B$2:$B$20</c:f>
              <c:numCache>
                <c:formatCode>0.00</c:formatCode>
                <c:ptCount val="19"/>
                <c:pt idx="0">
                  <c:v>98.307450335061105</c:v>
                </c:pt>
                <c:pt idx="1">
                  <c:v>99.407511318727856</c:v>
                </c:pt>
                <c:pt idx="2">
                  <c:v>98.925071194371725</c:v>
                </c:pt>
                <c:pt idx="3">
                  <c:v>98.734556983414492</c:v>
                </c:pt>
                <c:pt idx="4">
                  <c:v>100</c:v>
                </c:pt>
                <c:pt idx="5">
                  <c:v>104.8835263647218</c:v>
                </c:pt>
                <c:pt idx="6">
                  <c:v>106.04766461517336</c:v>
                </c:pt>
                <c:pt idx="7">
                  <c:v>103.63345741531919</c:v>
                </c:pt>
                <c:pt idx="8">
                  <c:v>103.71414138837804</c:v>
                </c:pt>
                <c:pt idx="9">
                  <c:v>104.03786802139959</c:v>
                </c:pt>
                <c:pt idx="10">
                  <c:v>108.05774622975972</c:v>
                </c:pt>
                <c:pt idx="11">
                  <c:v>108.54409650556234</c:v>
                </c:pt>
                <c:pt idx="12">
                  <c:v>108.5737621686134</c:v>
                </c:pt>
                <c:pt idx="13">
                  <c:v>107.16914705336421</c:v>
                </c:pt>
                <c:pt idx="14">
                  <c:v>109.1434422728441</c:v>
                </c:pt>
                <c:pt idx="15">
                  <c:v>111.78973183167341</c:v>
                </c:pt>
                <c:pt idx="16">
                  <c:v>115.1471822854524</c:v>
                </c:pt>
                <c:pt idx="17">
                  <c:v>114.60253062668752</c:v>
                </c:pt>
                <c:pt idx="18">
                  <c:v>114.65400467416484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Hollanti</c:v>
                </c:pt>
              </c:strCache>
            </c:strRef>
          </c:tx>
          <c:spPr>
            <a:ln w="50800">
              <a:solidFill>
                <a:srgbClr val="A63293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Sheet1!$C$2:$C$20</c:f>
              <c:numCache>
                <c:formatCode>0.00</c:formatCode>
                <c:ptCount val="19"/>
                <c:pt idx="0">
                  <c:v>96.36353363089593</c:v>
                </c:pt>
                <c:pt idx="1">
                  <c:v>97.41056089165518</c:v>
                </c:pt>
                <c:pt idx="2">
                  <c:v>96.276561852220652</c:v>
                </c:pt>
                <c:pt idx="3">
                  <c:v>98.686412217769146</c:v>
                </c:pt>
                <c:pt idx="4">
                  <c:v>100</c:v>
                </c:pt>
                <c:pt idx="5">
                  <c:v>100.28442805768054</c:v>
                </c:pt>
                <c:pt idx="6">
                  <c:v>99.141698316327819</c:v>
                </c:pt>
                <c:pt idx="7">
                  <c:v>96.484728238275764</c:v>
                </c:pt>
                <c:pt idx="8">
                  <c:v>95.888718933651759</c:v>
                </c:pt>
                <c:pt idx="9">
                  <c:v>94.783565251030154</c:v>
                </c:pt>
                <c:pt idx="10">
                  <c:v>92.746512803773868</c:v>
                </c:pt>
                <c:pt idx="11">
                  <c:v>92.401611056639467</c:v>
                </c:pt>
                <c:pt idx="12">
                  <c:v>92.036528027882497</c:v>
                </c:pt>
                <c:pt idx="13">
                  <c:v>95.35987107626859</c:v>
                </c:pt>
                <c:pt idx="14">
                  <c:v>95.987379728649955</c:v>
                </c:pt>
                <c:pt idx="15">
                  <c:v>94.489505366810477</c:v>
                </c:pt>
                <c:pt idx="16">
                  <c:v>95.495506220354613</c:v>
                </c:pt>
                <c:pt idx="17">
                  <c:v>94.394918059404404</c:v>
                </c:pt>
                <c:pt idx="18">
                  <c:v>93.937880346566416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Sheet1!$D$2:$D$20</c:f>
              <c:numCache>
                <c:formatCode>0.00</c:formatCode>
                <c:ptCount val="19"/>
                <c:pt idx="0">
                  <c:v>93.855956211662871</c:v>
                </c:pt>
                <c:pt idx="1">
                  <c:v>96.457868266185017</c:v>
                </c:pt>
                <c:pt idx="2">
                  <c:v>97.735073372143404</c:v>
                </c:pt>
                <c:pt idx="3">
                  <c:v>99.802281417540399</c:v>
                </c:pt>
                <c:pt idx="4">
                  <c:v>100</c:v>
                </c:pt>
                <c:pt idx="5">
                  <c:v>100.39375217657131</c:v>
                </c:pt>
                <c:pt idx="6">
                  <c:v>98.212849677943211</c:v>
                </c:pt>
                <c:pt idx="7">
                  <c:v>98.287253167702815</c:v>
                </c:pt>
                <c:pt idx="8">
                  <c:v>98.070715191911674</c:v>
                </c:pt>
                <c:pt idx="9">
                  <c:v>96.682684213539915</c:v>
                </c:pt>
                <c:pt idx="10">
                  <c:v>96.346940955735263</c:v>
                </c:pt>
                <c:pt idx="11">
                  <c:v>95.305228942957925</c:v>
                </c:pt>
                <c:pt idx="12">
                  <c:v>92.600693269149062</c:v>
                </c:pt>
                <c:pt idx="13">
                  <c:v>91.749976078390347</c:v>
                </c:pt>
                <c:pt idx="14">
                  <c:v>91.264214710475756</c:v>
                </c:pt>
                <c:pt idx="15">
                  <c:v>92.788661784882279</c:v>
                </c:pt>
                <c:pt idx="16">
                  <c:v>91.467950164829148</c:v>
                </c:pt>
                <c:pt idx="17">
                  <c:v>90.899162616182778</c:v>
                </c:pt>
                <c:pt idx="18">
                  <c:v>90.60981736108306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Sheet1!$E$2:$E$20</c:f>
              <c:numCache>
                <c:formatCode>0.00</c:formatCode>
                <c:ptCount val="19"/>
                <c:pt idx="0">
                  <c:v>106.9026950037308</c:v>
                </c:pt>
                <c:pt idx="1">
                  <c:v>107.93847177675642</c:v>
                </c:pt>
                <c:pt idx="2">
                  <c:v>105.94688825701303</c:v>
                </c:pt>
                <c:pt idx="3">
                  <c:v>103.81204395729121</c:v>
                </c:pt>
                <c:pt idx="4">
                  <c:v>100</c:v>
                </c:pt>
                <c:pt idx="5">
                  <c:v>94.88095740363444</c:v>
                </c:pt>
                <c:pt idx="6">
                  <c:v>90.120764187298278</c:v>
                </c:pt>
                <c:pt idx="7">
                  <c:v>86.848001523411781</c:v>
                </c:pt>
                <c:pt idx="8">
                  <c:v>85.823886862878098</c:v>
                </c:pt>
                <c:pt idx="9">
                  <c:v>84.471149624680194</c:v>
                </c:pt>
                <c:pt idx="10">
                  <c:v>84.242733029058854</c:v>
                </c:pt>
                <c:pt idx="11">
                  <c:v>85.108128436079056</c:v>
                </c:pt>
                <c:pt idx="12">
                  <c:v>86.970322576987655</c:v>
                </c:pt>
                <c:pt idx="13">
                  <c:v>88.986341007938492</c:v>
                </c:pt>
                <c:pt idx="14">
                  <c:v>86.749275989061985</c:v>
                </c:pt>
                <c:pt idx="15">
                  <c:v>87.077222214996425</c:v>
                </c:pt>
                <c:pt idx="16">
                  <c:v>87.387446454552688</c:v>
                </c:pt>
                <c:pt idx="17">
                  <c:v>86.919736096581715</c:v>
                </c:pt>
                <c:pt idx="18">
                  <c:v>86.712016174916613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Japani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Sheet1!$F$2:$F$20</c:f>
              <c:numCache>
                <c:formatCode>0.00</c:formatCode>
                <c:ptCount val="19"/>
                <c:pt idx="0">
                  <c:v>111.01852325141407</c:v>
                </c:pt>
                <c:pt idx="1">
                  <c:v>112.34223394319054</c:v>
                </c:pt>
                <c:pt idx="2">
                  <c:v>108.46643350822895</c:v>
                </c:pt>
                <c:pt idx="3">
                  <c:v>102.34192401815451</c:v>
                </c:pt>
                <c:pt idx="4">
                  <c:v>100</c:v>
                </c:pt>
                <c:pt idx="5">
                  <c:v>94.189946100580926</c:v>
                </c:pt>
                <c:pt idx="6">
                  <c:v>94.672574178383414</c:v>
                </c:pt>
                <c:pt idx="7">
                  <c:v>94.566749579449947</c:v>
                </c:pt>
                <c:pt idx="8">
                  <c:v>94.399095235834437</c:v>
                </c:pt>
                <c:pt idx="9">
                  <c:v>92.0241826027776</c:v>
                </c:pt>
                <c:pt idx="10">
                  <c:v>92.116459330718328</c:v>
                </c:pt>
                <c:pt idx="11">
                  <c:v>92.317879000786476</c:v>
                </c:pt>
                <c:pt idx="12">
                  <c:v>90.604236579761803</c:v>
                </c:pt>
                <c:pt idx="13">
                  <c:v>75.156689565220631</c:v>
                </c:pt>
                <c:pt idx="14">
                  <c:v>80.804768618680797</c:v>
                </c:pt>
                <c:pt idx="15">
                  <c:v>75.785581084633577</c:v>
                </c:pt>
                <c:pt idx="16">
                  <c:v>73.756797773031607</c:v>
                </c:pt>
                <c:pt idx="17">
                  <c:v>70.487883345662169</c:v>
                </c:pt>
                <c:pt idx="18">
                  <c:v>69.088684165890669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Italia</c:v>
                </c:pt>
              </c:strCache>
            </c:strRef>
          </c:tx>
          <c:spPr>
            <a:ln w="50800">
              <a:solidFill>
                <a:srgbClr val="F58220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Sheet1!$G$2:$G$20</c:f>
              <c:numCache>
                <c:formatCode>0.00</c:formatCode>
                <c:ptCount val="19"/>
                <c:pt idx="0">
                  <c:v>117.21244950401987</c:v>
                </c:pt>
                <c:pt idx="1">
                  <c:v>112.27357403713901</c:v>
                </c:pt>
                <c:pt idx="2">
                  <c:v>106.18166851206544</c:v>
                </c:pt>
                <c:pt idx="3">
                  <c:v>99.054321507000779</c:v>
                </c:pt>
                <c:pt idx="4">
                  <c:v>100</c:v>
                </c:pt>
                <c:pt idx="5">
                  <c:v>100.37434294331797</c:v>
                </c:pt>
                <c:pt idx="6">
                  <c:v>94.62180266850342</c:v>
                </c:pt>
                <c:pt idx="7">
                  <c:v>89.078896818161894</c:v>
                </c:pt>
                <c:pt idx="8">
                  <c:v>85.578167502001421</c:v>
                </c:pt>
                <c:pt idx="9">
                  <c:v>82.542709699307878</c:v>
                </c:pt>
                <c:pt idx="10">
                  <c:v>81.839981968608058</c:v>
                </c:pt>
                <c:pt idx="11">
                  <c:v>79.609338255204435</c:v>
                </c:pt>
                <c:pt idx="12">
                  <c:v>74.960605877409279</c:v>
                </c:pt>
                <c:pt idx="13">
                  <c:v>69.371888792887958</c:v>
                </c:pt>
                <c:pt idx="14">
                  <c:v>69.802396515469894</c:v>
                </c:pt>
                <c:pt idx="15">
                  <c:v>70.483556432740301</c:v>
                </c:pt>
                <c:pt idx="16">
                  <c:v>69.731890388556437</c:v>
                </c:pt>
                <c:pt idx="17">
                  <c:v>68.830253442178872</c:v>
                </c:pt>
                <c:pt idx="18">
                  <c:v>67.602163368982843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Suomi</c:v>
                </c:pt>
              </c:strCache>
            </c:strRef>
          </c:tx>
          <c:spPr>
            <a:ln w="50800">
              <a:solidFill>
                <a:srgbClr val="0066B3"/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Sheet1!$H$2:$H$20</c:f>
              <c:numCache>
                <c:formatCode>0.00</c:formatCode>
                <c:ptCount val="19"/>
                <c:pt idx="0">
                  <c:v>83.748077537612531</c:v>
                </c:pt>
                <c:pt idx="1">
                  <c:v>86.778879529180983</c:v>
                </c:pt>
                <c:pt idx="2">
                  <c:v>89.711385350387403</c:v>
                </c:pt>
                <c:pt idx="3">
                  <c:v>96.216962812799537</c:v>
                </c:pt>
                <c:pt idx="4">
                  <c:v>100</c:v>
                </c:pt>
                <c:pt idx="5">
                  <c:v>99.380927041128771</c:v>
                </c:pt>
                <c:pt idx="6">
                  <c:v>99.084531771064292</c:v>
                </c:pt>
                <c:pt idx="7">
                  <c:v>91.296187964193777</c:v>
                </c:pt>
                <c:pt idx="8">
                  <c:v>89.046308271914199</c:v>
                </c:pt>
                <c:pt idx="9">
                  <c:v>87.078154277051354</c:v>
                </c:pt>
                <c:pt idx="10">
                  <c:v>87.64765605709411</c:v>
                </c:pt>
                <c:pt idx="11">
                  <c:v>85.800464230432397</c:v>
                </c:pt>
                <c:pt idx="12">
                  <c:v>86.648195652641519</c:v>
                </c:pt>
                <c:pt idx="13">
                  <c:v>78.876007517628196</c:v>
                </c:pt>
                <c:pt idx="14">
                  <c:v>75.170697983034401</c:v>
                </c:pt>
                <c:pt idx="15">
                  <c:v>71.132543292089338</c:v>
                </c:pt>
                <c:pt idx="16">
                  <c:v>68.32922126371551</c:v>
                </c:pt>
                <c:pt idx="17">
                  <c:v>66.982392634172726</c:v>
                </c:pt>
                <c:pt idx="18">
                  <c:v>65.283009883557028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Kreikka</c:v>
                </c:pt>
              </c:strCache>
            </c:strRef>
          </c:tx>
          <c:spPr>
            <a:ln w="508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Sheet1!$I$2:$I$20</c:f>
              <c:numCache>
                <c:formatCode>0.00</c:formatCode>
                <c:ptCount val="19"/>
                <c:pt idx="0">
                  <c:v>79.912997530475351</c:v>
                </c:pt>
                <c:pt idx="1">
                  <c:v>87.099290659457864</c:v>
                </c:pt>
                <c:pt idx="2">
                  <c:v>85.324409216538172</c:v>
                </c:pt>
                <c:pt idx="3">
                  <c:v>96.455348745403597</c:v>
                </c:pt>
                <c:pt idx="4">
                  <c:v>100</c:v>
                </c:pt>
                <c:pt idx="5">
                  <c:v>98.46555757615873</c:v>
                </c:pt>
                <c:pt idx="6">
                  <c:v>87.130962623199977</c:v>
                </c:pt>
                <c:pt idx="7">
                  <c:v>84.852316636222398</c:v>
                </c:pt>
                <c:pt idx="8">
                  <c:v>90.499857760449061</c:v>
                </c:pt>
                <c:pt idx="9">
                  <c:v>85.661144083554873</c:v>
                </c:pt>
                <c:pt idx="10">
                  <c:v>81.717415079340142</c:v>
                </c:pt>
                <c:pt idx="11">
                  <c:v>80.327821146387109</c:v>
                </c:pt>
                <c:pt idx="12">
                  <c:v>78.495710266915268</c:v>
                </c:pt>
                <c:pt idx="13">
                  <c:v>71.204312426252343</c:v>
                </c:pt>
                <c:pt idx="14">
                  <c:v>67.824895211379925</c:v>
                </c:pt>
                <c:pt idx="15">
                  <c:v>64.240427113898221</c:v>
                </c:pt>
                <c:pt idx="16">
                  <c:v>60.998139861367498</c:v>
                </c:pt>
                <c:pt idx="17">
                  <c:v>60.506798645218488</c:v>
                </c:pt>
                <c:pt idx="18">
                  <c:v>60.671344376531252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989824"/>
        <c:axId val="106991616"/>
      </c:lineChart>
      <c:catAx>
        <c:axId val="1069898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991616"/>
        <c:crosses val="autoZero"/>
        <c:auto val="1"/>
        <c:lblAlgn val="ctr"/>
        <c:lblOffset val="100"/>
        <c:tickLblSkip val="2"/>
        <c:noMultiLvlLbl val="0"/>
      </c:catAx>
      <c:valAx>
        <c:axId val="106991616"/>
        <c:scaling>
          <c:orientation val="minMax"/>
          <c:max val="120"/>
          <c:min val="6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989824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Suomi/Ruotsi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Sheet1!$B$2:$B$33</c:f>
              <c:numCache>
                <c:formatCode>0.00</c:formatCode>
                <c:ptCount val="32"/>
                <c:pt idx="0">
                  <c:v>92.23191192543932</c:v>
                </c:pt>
                <c:pt idx="1">
                  <c:v>93.109286249890246</c:v>
                </c:pt>
                <c:pt idx="2">
                  <c:v>97.787412381343032</c:v>
                </c:pt>
                <c:pt idx="3">
                  <c:v>100.08119290156557</c:v>
                </c:pt>
                <c:pt idx="4">
                  <c:v>100.57851946213412</c:v>
                </c:pt>
                <c:pt idx="5">
                  <c:v>100.12016590003405</c:v>
                </c:pt>
                <c:pt idx="6">
                  <c:v>102.61912895656631</c:v>
                </c:pt>
                <c:pt idx="7">
                  <c:v>101.52844757017034</c:v>
                </c:pt>
                <c:pt idx="8">
                  <c:v>100.9694202722029</c:v>
                </c:pt>
                <c:pt idx="9">
                  <c:v>99.44995666283063</c:v>
                </c:pt>
                <c:pt idx="10">
                  <c:v>100.76591844060901</c:v>
                </c:pt>
                <c:pt idx="11">
                  <c:v>106.06191722122156</c:v>
                </c:pt>
                <c:pt idx="12">
                  <c:v>105.36132644114947</c:v>
                </c:pt>
                <c:pt idx="13">
                  <c:v>104.45517260188296</c:v>
                </c:pt>
                <c:pt idx="14">
                  <c:v>102.24371402960747</c:v>
                </c:pt>
                <c:pt idx="15">
                  <c:v>103.98753079752663</c:v>
                </c:pt>
                <c:pt idx="16">
                  <c:v>101.21008994123723</c:v>
                </c:pt>
                <c:pt idx="17">
                  <c:v>100.49681020098525</c:v>
                </c:pt>
                <c:pt idx="18">
                  <c:v>96.801228223448803</c:v>
                </c:pt>
                <c:pt idx="19">
                  <c:v>99.746110276335358</c:v>
                </c:pt>
                <c:pt idx="20">
                  <c:v>93.034704877401182</c:v>
                </c:pt>
                <c:pt idx="21">
                  <c:v>90.391800241855194</c:v>
                </c:pt>
                <c:pt idx="22">
                  <c:v>91.809388918634355</c:v>
                </c:pt>
                <c:pt idx="23">
                  <c:v>96.388845589758319</c:v>
                </c:pt>
                <c:pt idx="24">
                  <c:v>97.470850832557559</c:v>
                </c:pt>
                <c:pt idx="25">
                  <c:v>100.41462228691775</c:v>
                </c:pt>
                <c:pt idx="26">
                  <c:v>102.18278488467914</c:v>
                </c:pt>
                <c:pt idx="27">
                  <c:v>97.260026781478956</c:v>
                </c:pt>
                <c:pt idx="28">
                  <c:v>101.36012403144524</c:v>
                </c:pt>
                <c:pt idx="29">
                  <c:v>106.23732011813004</c:v>
                </c:pt>
                <c:pt idx="30">
                  <c:v>106.05888740618171</c:v>
                </c:pt>
                <c:pt idx="31">
                  <c:v>107.78538357477991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Suomi/Saksa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Sheet1!$C$2:$C$33</c:f>
              <c:numCache>
                <c:formatCode>0.00</c:formatCode>
                <c:ptCount val="32"/>
                <c:pt idx="0">
                  <c:v>101.10214764657344</c:v>
                </c:pt>
                <c:pt idx="1">
                  <c:v>101.53477762317405</c:v>
                </c:pt>
                <c:pt idx="2">
                  <c:v>101.90418005645479</c:v>
                </c:pt>
                <c:pt idx="3">
                  <c:v>102.63207298074714</c:v>
                </c:pt>
                <c:pt idx="4">
                  <c:v>102.72769186213</c:v>
                </c:pt>
                <c:pt idx="5">
                  <c:v>105.36583526064202</c:v>
                </c:pt>
                <c:pt idx="6">
                  <c:v>106.08965010034895</c:v>
                </c:pt>
                <c:pt idx="7">
                  <c:v>103.74563658213472</c:v>
                </c:pt>
                <c:pt idx="8">
                  <c:v>104.57132902814334</c:v>
                </c:pt>
                <c:pt idx="9">
                  <c:v>106.2837952068074</c:v>
                </c:pt>
                <c:pt idx="10">
                  <c:v>110.87516459466931</c:v>
                </c:pt>
                <c:pt idx="11">
                  <c:v>116.37094163001942</c:v>
                </c:pt>
                <c:pt idx="12">
                  <c:v>109.85265302829038</c:v>
                </c:pt>
                <c:pt idx="13">
                  <c:v>100.56157482027059</c:v>
                </c:pt>
                <c:pt idx="14">
                  <c:v>97.301264108323934</c:v>
                </c:pt>
                <c:pt idx="15">
                  <c:v>94.279552511108037</c:v>
                </c:pt>
                <c:pt idx="16">
                  <c:v>95.232225073903592</c:v>
                </c:pt>
                <c:pt idx="17">
                  <c:v>95.310266348673309</c:v>
                </c:pt>
                <c:pt idx="18">
                  <c:v>93.278288513277033</c:v>
                </c:pt>
                <c:pt idx="19">
                  <c:v>93.184529091372752</c:v>
                </c:pt>
                <c:pt idx="20">
                  <c:v>88.704360121147587</c:v>
                </c:pt>
                <c:pt idx="21">
                  <c:v>89.072777981775644</c:v>
                </c:pt>
                <c:pt idx="22">
                  <c:v>89.945520781066833</c:v>
                </c:pt>
                <c:pt idx="23">
                  <c:v>92.927597324916036</c:v>
                </c:pt>
                <c:pt idx="24">
                  <c:v>93.487631334318579</c:v>
                </c:pt>
                <c:pt idx="25">
                  <c:v>97.263959839407804</c:v>
                </c:pt>
                <c:pt idx="26">
                  <c:v>98.911644805552569</c:v>
                </c:pt>
                <c:pt idx="27">
                  <c:v>97.672004103855386</c:v>
                </c:pt>
                <c:pt idx="28">
                  <c:v>101.20672264727247</c:v>
                </c:pt>
                <c:pt idx="29">
                  <c:v>104.42118857860716</c:v>
                </c:pt>
                <c:pt idx="30">
                  <c:v>102.33598650854211</c:v>
                </c:pt>
                <c:pt idx="31">
                  <c:v>101.84702990647388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Suomi/USA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Sheet1!$D$2:$D$33</c:f>
              <c:numCache>
                <c:formatCode>0.00</c:formatCode>
                <c:ptCount val="32"/>
                <c:pt idx="0">
                  <c:v>103.35899426466557</c:v>
                </c:pt>
                <c:pt idx="1">
                  <c:v>107.0833557622277</c:v>
                </c:pt>
                <c:pt idx="2">
                  <c:v>104.14425691948865</c:v>
                </c:pt>
                <c:pt idx="3">
                  <c:v>103.48846758102135</c:v>
                </c:pt>
                <c:pt idx="4">
                  <c:v>105.57503680751506</c:v>
                </c:pt>
                <c:pt idx="5">
                  <c:v>106.00492788869556</c:v>
                </c:pt>
                <c:pt idx="6">
                  <c:v>104.45398947782994</c:v>
                </c:pt>
                <c:pt idx="7">
                  <c:v>103.8868018210365</c:v>
                </c:pt>
                <c:pt idx="8">
                  <c:v>104.6475861350266</c:v>
                </c:pt>
                <c:pt idx="9">
                  <c:v>104.36394885649788</c:v>
                </c:pt>
                <c:pt idx="10">
                  <c:v>106.62659862069343</c:v>
                </c:pt>
                <c:pt idx="11">
                  <c:v>111.93595404751227</c:v>
                </c:pt>
                <c:pt idx="12">
                  <c:v>107.84961900033184</c:v>
                </c:pt>
                <c:pt idx="13">
                  <c:v>101.08537482599183</c:v>
                </c:pt>
                <c:pt idx="14">
                  <c:v>98.337004629493038</c:v>
                </c:pt>
                <c:pt idx="15">
                  <c:v>96.492295617699142</c:v>
                </c:pt>
                <c:pt idx="16">
                  <c:v>98.021876306245957</c:v>
                </c:pt>
                <c:pt idx="17">
                  <c:v>96.833245430608514</c:v>
                </c:pt>
                <c:pt idx="18">
                  <c:v>91.359517111941543</c:v>
                </c:pt>
                <c:pt idx="19">
                  <c:v>91.992731047917403</c:v>
                </c:pt>
                <c:pt idx="20">
                  <c:v>87.583460022900297</c:v>
                </c:pt>
                <c:pt idx="21">
                  <c:v>88.115645837511849</c:v>
                </c:pt>
                <c:pt idx="22">
                  <c:v>90.42702307720657</c:v>
                </c:pt>
                <c:pt idx="23">
                  <c:v>94.830100048411424</c:v>
                </c:pt>
                <c:pt idx="24">
                  <c:v>93.637532991760565</c:v>
                </c:pt>
                <c:pt idx="25">
                  <c:v>97.713311734394765</c:v>
                </c:pt>
                <c:pt idx="26">
                  <c:v>96.205478806172849</c:v>
                </c:pt>
                <c:pt idx="27">
                  <c:v>92.588031774100401</c:v>
                </c:pt>
                <c:pt idx="28">
                  <c:v>96.777139303816924</c:v>
                </c:pt>
                <c:pt idx="29">
                  <c:v>107.4590690511622</c:v>
                </c:pt>
                <c:pt idx="30">
                  <c:v>103.66313588307125</c:v>
                </c:pt>
                <c:pt idx="31">
                  <c:v>103.45848931705157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928384"/>
        <c:axId val="106930176"/>
      </c:lineChart>
      <c:catAx>
        <c:axId val="1069283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930176"/>
        <c:crosses val="autoZero"/>
        <c:auto val="1"/>
        <c:lblAlgn val="ctr"/>
        <c:lblOffset val="100"/>
        <c:tickLblSkip val="5"/>
        <c:noMultiLvlLbl val="0"/>
      </c:catAx>
      <c:valAx>
        <c:axId val="106930176"/>
        <c:scaling>
          <c:orientation val="minMax"/>
          <c:max val="120"/>
          <c:min val="8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928384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Suomi/Ruotsi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Sheet1!$B$2:$B$33</c:f>
              <c:numCache>
                <c:formatCode>0.00</c:formatCode>
                <c:ptCount val="32"/>
                <c:pt idx="0">
                  <c:v>85.321436613783419</c:v>
                </c:pt>
                <c:pt idx="1">
                  <c:v>87.546007348546169</c:v>
                </c:pt>
                <c:pt idx="2">
                  <c:v>93.146253968807244</c:v>
                </c:pt>
                <c:pt idx="3">
                  <c:v>97.806648243914168</c:v>
                </c:pt>
                <c:pt idx="4">
                  <c:v>99.2358355141766</c:v>
                </c:pt>
                <c:pt idx="5">
                  <c:v>100.80465110364578</c:v>
                </c:pt>
                <c:pt idx="6">
                  <c:v>106.74742767452018</c:v>
                </c:pt>
                <c:pt idx="7">
                  <c:v>103.18429330599339</c:v>
                </c:pt>
                <c:pt idx="8">
                  <c:v>97.814181355558858</c:v>
                </c:pt>
                <c:pt idx="9">
                  <c:v>96.372166442271279</c:v>
                </c:pt>
                <c:pt idx="10">
                  <c:v>98.645467877674164</c:v>
                </c:pt>
                <c:pt idx="11">
                  <c:v>105.92947106642299</c:v>
                </c:pt>
                <c:pt idx="12">
                  <c:v>95.587780497146241</c:v>
                </c:pt>
                <c:pt idx="13">
                  <c:v>95.699871567676524</c:v>
                </c:pt>
                <c:pt idx="14">
                  <c:v>101.67044003158824</c:v>
                </c:pt>
                <c:pt idx="15">
                  <c:v>107.87373589055376</c:v>
                </c:pt>
                <c:pt idx="16">
                  <c:v>103.67438907235145</c:v>
                </c:pt>
                <c:pt idx="17">
                  <c:v>101.13188417400427</c:v>
                </c:pt>
                <c:pt idx="18">
                  <c:v>97.2849056532161</c:v>
                </c:pt>
                <c:pt idx="19">
                  <c:v>101.6732477280736</c:v>
                </c:pt>
                <c:pt idx="20">
                  <c:v>95.290159170592787</c:v>
                </c:pt>
                <c:pt idx="21">
                  <c:v>90.812001544504341</c:v>
                </c:pt>
                <c:pt idx="22">
                  <c:v>92.320381657682532</c:v>
                </c:pt>
                <c:pt idx="23">
                  <c:v>95.522146208591352</c:v>
                </c:pt>
                <c:pt idx="24">
                  <c:v>98.638994060077778</c:v>
                </c:pt>
                <c:pt idx="25">
                  <c:v>102.44664351245058</c:v>
                </c:pt>
                <c:pt idx="26">
                  <c:v>103.75080114330498</c:v>
                </c:pt>
                <c:pt idx="27">
                  <c:v>96.728819803257252</c:v>
                </c:pt>
                <c:pt idx="28">
                  <c:v>94.416344620116021</c:v>
                </c:pt>
                <c:pt idx="29">
                  <c:v>111.60446142744911</c:v>
                </c:pt>
                <c:pt idx="30">
                  <c:v>119.82642617001947</c:v>
                </c:pt>
                <c:pt idx="31">
                  <c:v>121.49272555202923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Suomi/Saksa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Sheet1!$C$2:$C$33</c:f>
              <c:numCache>
                <c:formatCode>0.00</c:formatCode>
                <c:ptCount val="32"/>
                <c:pt idx="0">
                  <c:v>101.71344165349025</c:v>
                </c:pt>
                <c:pt idx="1">
                  <c:v>105.83671626318795</c:v>
                </c:pt>
                <c:pt idx="2">
                  <c:v>106.14373068119809</c:v>
                </c:pt>
                <c:pt idx="3">
                  <c:v>106.06924022956125</c:v>
                </c:pt>
                <c:pt idx="4">
                  <c:v>103.93045821387311</c:v>
                </c:pt>
                <c:pt idx="5">
                  <c:v>110.23168407145873</c:v>
                </c:pt>
                <c:pt idx="6">
                  <c:v>114.30198587454109</c:v>
                </c:pt>
                <c:pt idx="7">
                  <c:v>105.54407877688919</c:v>
                </c:pt>
                <c:pt idx="8">
                  <c:v>103.83738017894902</c:v>
                </c:pt>
                <c:pt idx="9">
                  <c:v>103.6970773404073</c:v>
                </c:pt>
                <c:pt idx="10">
                  <c:v>109.19314257318364</c:v>
                </c:pt>
                <c:pt idx="11">
                  <c:v>122.06137054544173</c:v>
                </c:pt>
                <c:pt idx="12">
                  <c:v>106.6806641771514</c:v>
                </c:pt>
                <c:pt idx="13">
                  <c:v>91.852302700251443</c:v>
                </c:pt>
                <c:pt idx="14">
                  <c:v>92.120744150115002</c:v>
                </c:pt>
                <c:pt idx="15">
                  <c:v>89.16286172421853</c:v>
                </c:pt>
                <c:pt idx="16">
                  <c:v>92.689660915799067</c:v>
                </c:pt>
                <c:pt idx="17">
                  <c:v>92.322349518903422</c:v>
                </c:pt>
                <c:pt idx="18">
                  <c:v>89.069339752577434</c:v>
                </c:pt>
                <c:pt idx="19">
                  <c:v>88.210972787223895</c:v>
                </c:pt>
                <c:pt idx="20">
                  <c:v>83.626357601507124</c:v>
                </c:pt>
                <c:pt idx="21">
                  <c:v>85.977419249175142</c:v>
                </c:pt>
                <c:pt idx="22">
                  <c:v>85.59114304067046</c:v>
                </c:pt>
                <c:pt idx="23">
                  <c:v>89.620744674639354</c:v>
                </c:pt>
                <c:pt idx="24">
                  <c:v>93.331386816885185</c:v>
                </c:pt>
                <c:pt idx="25">
                  <c:v>98.060245383275486</c:v>
                </c:pt>
                <c:pt idx="26">
                  <c:v>98.849648668465036</c:v>
                </c:pt>
                <c:pt idx="27">
                  <c:v>96.430270104807676</c:v>
                </c:pt>
                <c:pt idx="28">
                  <c:v>97.674802253128547</c:v>
                </c:pt>
                <c:pt idx="29">
                  <c:v>108.38814672745572</c:v>
                </c:pt>
                <c:pt idx="30">
                  <c:v>112.56194964023331</c:v>
                </c:pt>
                <c:pt idx="31">
                  <c:v>115.21868371133608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Suomi/USA</c:v>
                </c:pt>
              </c:strCache>
            </c:strRef>
          </c:tx>
          <c:spPr>
            <a:ln w="50800">
              <a:solidFill>
                <a:srgbClr val="14B3A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Sheet1!$D$2:$D$33</c:f>
              <c:numCache>
                <c:formatCode>0.00</c:formatCode>
                <c:ptCount val="32"/>
                <c:pt idx="0">
                  <c:v>92.226746763449015</c:v>
                </c:pt>
                <c:pt idx="1">
                  <c:v>98.765535110896593</c:v>
                </c:pt>
                <c:pt idx="2">
                  <c:v>96.080692706149264</c:v>
                </c:pt>
                <c:pt idx="3">
                  <c:v>97.493340616135598</c:v>
                </c:pt>
                <c:pt idx="4">
                  <c:v>96.897383437003811</c:v>
                </c:pt>
                <c:pt idx="5">
                  <c:v>98.323157030566605</c:v>
                </c:pt>
                <c:pt idx="6">
                  <c:v>100.9152592339973</c:v>
                </c:pt>
                <c:pt idx="7">
                  <c:v>99.326453871118943</c:v>
                </c:pt>
                <c:pt idx="8">
                  <c:v>99.341791084462741</c:v>
                </c:pt>
                <c:pt idx="9">
                  <c:v>98.848943813503041</c:v>
                </c:pt>
                <c:pt idx="10">
                  <c:v>104.91787014366587</c:v>
                </c:pt>
                <c:pt idx="11">
                  <c:v>117.12520495302275</c:v>
                </c:pt>
                <c:pt idx="12">
                  <c:v>105.39193252344319</c:v>
                </c:pt>
                <c:pt idx="13">
                  <c:v>94.048751753946604</c:v>
                </c:pt>
                <c:pt idx="14">
                  <c:v>94.883222667920208</c:v>
                </c:pt>
                <c:pt idx="15">
                  <c:v>94.878863547743222</c:v>
                </c:pt>
                <c:pt idx="16">
                  <c:v>100.07536525048238</c:v>
                </c:pt>
                <c:pt idx="17">
                  <c:v>97.233490376500669</c:v>
                </c:pt>
                <c:pt idx="18">
                  <c:v>94.019126244532274</c:v>
                </c:pt>
                <c:pt idx="19">
                  <c:v>94.925396017827012</c:v>
                </c:pt>
                <c:pt idx="20">
                  <c:v>85.645750959793816</c:v>
                </c:pt>
                <c:pt idx="21">
                  <c:v>86.53513924345809</c:v>
                </c:pt>
                <c:pt idx="22">
                  <c:v>90.503635671388125</c:v>
                </c:pt>
                <c:pt idx="23">
                  <c:v>92.163930995170247</c:v>
                </c:pt>
                <c:pt idx="24">
                  <c:v>99.888127013290585</c:v>
                </c:pt>
                <c:pt idx="25">
                  <c:v>105.60673410175028</c:v>
                </c:pt>
                <c:pt idx="26">
                  <c:v>102.79604610016069</c:v>
                </c:pt>
                <c:pt idx="27">
                  <c:v>98.867734067068767</c:v>
                </c:pt>
                <c:pt idx="28">
                  <c:v>101.18941897849049</c:v>
                </c:pt>
                <c:pt idx="29">
                  <c:v>130.86637818622989</c:v>
                </c:pt>
                <c:pt idx="30">
                  <c:v>130.21857753683156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352640"/>
        <c:axId val="106354176"/>
      </c:lineChart>
      <c:catAx>
        <c:axId val="1063526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354176"/>
        <c:crosses val="autoZero"/>
        <c:auto val="1"/>
        <c:lblAlgn val="ctr"/>
        <c:lblOffset val="100"/>
        <c:tickLblSkip val="5"/>
        <c:noMultiLvlLbl val="0"/>
      </c:catAx>
      <c:valAx>
        <c:axId val="106354176"/>
        <c:scaling>
          <c:orientation val="minMax"/>
          <c:max val="140"/>
          <c:min val="8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352640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221733073183578E-2"/>
          <c:y val="1.9861429538132126E-2"/>
          <c:w val="0.9218151298562921"/>
          <c:h val="0.9132656346264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Suomi/Ruotsi</c:v>
                </c:pt>
              </c:strCache>
            </c:strRef>
          </c:tx>
          <c:spPr>
            <a:ln w="50800">
              <a:solidFill>
                <a:srgbClr val="FEBE20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Sheet1!$B$2:$B$33</c:f>
              <c:numCache>
                <c:formatCode>General</c:formatCode>
                <c:ptCount val="32"/>
                <c:pt idx="13">
                  <c:v>90.470025341512155</c:v>
                </c:pt>
                <c:pt idx="14">
                  <c:v>96.246453657767702</c:v>
                </c:pt>
                <c:pt idx="15">
                  <c:v>101.95652588707989</c:v>
                </c:pt>
                <c:pt idx="16">
                  <c:v>97.774062398836705</c:v>
                </c:pt>
                <c:pt idx="17">
                  <c:v>97.821390980460393</c:v>
                </c:pt>
                <c:pt idx="18">
                  <c:v>95.638092666532387</c:v>
                </c:pt>
                <c:pt idx="19">
                  <c:v>102.98723378308178</c:v>
                </c:pt>
                <c:pt idx="20">
                  <c:v>102.41628474655271</c:v>
                </c:pt>
                <c:pt idx="21">
                  <c:v>98.865469657277742</c:v>
                </c:pt>
                <c:pt idx="22">
                  <c:v>102.53940583880816</c:v>
                </c:pt>
                <c:pt idx="23">
                  <c:v>103.3342808341001</c:v>
                </c:pt>
                <c:pt idx="24">
                  <c:v>97.770272520093997</c:v>
                </c:pt>
                <c:pt idx="25">
                  <c:v>101.52734684632013</c:v>
                </c:pt>
                <c:pt idx="26">
                  <c:v>102.5625312724562</c:v>
                </c:pt>
                <c:pt idx="27">
                  <c:v>98.691324369030369</c:v>
                </c:pt>
                <c:pt idx="28">
                  <c:v>94.068215496163873</c:v>
                </c:pt>
                <c:pt idx="29">
                  <c:v>101.83318140765502</c:v>
                </c:pt>
                <c:pt idx="30">
                  <c:v>107.94361615083207</c:v>
                </c:pt>
                <c:pt idx="31">
                  <c:v>105.55428614543894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Suomi/Saksa</c:v>
                </c:pt>
              </c:strCache>
            </c:strRef>
          </c:tx>
          <c:spPr>
            <a:ln w="50800">
              <a:solidFill>
                <a:srgbClr val="E41249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Sheet1!$C$2:$C$33</c:f>
              <c:numCache>
                <c:formatCode>General</c:formatCode>
                <c:ptCount val="32"/>
                <c:pt idx="11">
                  <c:v>120.62079189183372</c:v>
                </c:pt>
                <c:pt idx="12">
                  <c:v>106.54748868662035</c:v>
                </c:pt>
                <c:pt idx="13">
                  <c:v>92.066052541458305</c:v>
                </c:pt>
                <c:pt idx="14">
                  <c:v>92.405339449414555</c:v>
                </c:pt>
                <c:pt idx="15">
                  <c:v>89.501844264122695</c:v>
                </c:pt>
                <c:pt idx="16">
                  <c:v>93.699166655237889</c:v>
                </c:pt>
                <c:pt idx="17">
                  <c:v>96.103316597399868</c:v>
                </c:pt>
                <c:pt idx="18">
                  <c:v>94.543991032199926</c:v>
                </c:pt>
                <c:pt idx="19">
                  <c:v>95.289607663163238</c:v>
                </c:pt>
                <c:pt idx="20">
                  <c:v>92.61816710002708</c:v>
                </c:pt>
                <c:pt idx="21">
                  <c:v>91.608241168836301</c:v>
                </c:pt>
                <c:pt idx="22">
                  <c:v>95.564644881518049</c:v>
                </c:pt>
                <c:pt idx="23">
                  <c:v>99.951726343500169</c:v>
                </c:pt>
                <c:pt idx="24">
                  <c:v>100.32388688376255</c:v>
                </c:pt>
                <c:pt idx="25">
                  <c:v>104.77967255587669</c:v>
                </c:pt>
                <c:pt idx="26">
                  <c:v>105.8337499107321</c:v>
                </c:pt>
                <c:pt idx="27">
                  <c:v>105.45881883870405</c:v>
                </c:pt>
                <c:pt idx="28">
                  <c:v>104.97931401132375</c:v>
                </c:pt>
                <c:pt idx="29">
                  <c:v>107.73117719435089</c:v>
                </c:pt>
                <c:pt idx="30">
                  <c:v>110.37300232991751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Suomi/Hollanti</c:v>
                </c:pt>
              </c:strCache>
            </c:strRef>
          </c:tx>
          <c:spPr>
            <a:ln w="50800">
              <a:solidFill>
                <a:srgbClr val="A63293"/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Sheet1!$D$2:$D$33</c:f>
              <c:numCache>
                <c:formatCode>General</c:formatCode>
                <c:ptCount val="32"/>
                <c:pt idx="8">
                  <c:v>97.566170571007902</c:v>
                </c:pt>
                <c:pt idx="9">
                  <c:v>100.91073926744974</c:v>
                </c:pt>
                <c:pt idx="10">
                  <c:v>105.93986279444832</c:v>
                </c:pt>
                <c:pt idx="11">
                  <c:v>112.98986833831783</c:v>
                </c:pt>
                <c:pt idx="12">
                  <c:v>99.858477423252893</c:v>
                </c:pt>
                <c:pt idx="13">
                  <c:v>90.076838553840176</c:v>
                </c:pt>
                <c:pt idx="14">
                  <c:v>91.826478459013344</c:v>
                </c:pt>
                <c:pt idx="15">
                  <c:v>92.882418652605409</c:v>
                </c:pt>
                <c:pt idx="16">
                  <c:v>97.946309083636663</c:v>
                </c:pt>
                <c:pt idx="17">
                  <c:v>97.77929547963241</c:v>
                </c:pt>
                <c:pt idx="18">
                  <c:v>95.226528253368627</c:v>
                </c:pt>
                <c:pt idx="19">
                  <c:v>96.004844020672067</c:v>
                </c:pt>
                <c:pt idx="20">
                  <c:v>95.28733499217644</c:v>
                </c:pt>
                <c:pt idx="21">
                  <c:v>92.496440605856108</c:v>
                </c:pt>
                <c:pt idx="22">
                  <c:v>95.441109528066107</c:v>
                </c:pt>
                <c:pt idx="23">
                  <c:v>99.244464141893104</c:v>
                </c:pt>
                <c:pt idx="24">
                  <c:v>100.16793792311489</c:v>
                </c:pt>
                <c:pt idx="25">
                  <c:v>106.55398537907897</c:v>
                </c:pt>
                <c:pt idx="26">
                  <c:v>103.20419196037777</c:v>
                </c:pt>
                <c:pt idx="27">
                  <c:v>103.58669092766569</c:v>
                </c:pt>
                <c:pt idx="28">
                  <c:v>104.62375808586511</c:v>
                </c:pt>
                <c:pt idx="29">
                  <c:v>107.70524729377986</c:v>
                </c:pt>
                <c:pt idx="30">
                  <c:v>105.93755061591611</c:v>
                </c:pt>
                <c:pt idx="31">
                  <c:v>106.74345764896461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Suomi/Itävalta</c:v>
                </c:pt>
              </c:strCache>
            </c:strRef>
          </c:tx>
          <c:spPr>
            <a:ln w="508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numCache>
            </c:numRef>
          </c:cat>
          <c:val>
            <c:numRef>
              <c:f>Sheet1!$E$2:$E$33</c:f>
              <c:numCache>
                <c:formatCode>General</c:formatCode>
                <c:ptCount val="32"/>
                <c:pt idx="0">
                  <c:v>86.656522073009853</c:v>
                </c:pt>
                <c:pt idx="1">
                  <c:v>91.360666106203226</c:v>
                </c:pt>
                <c:pt idx="2">
                  <c:v>93.387691809673754</c:v>
                </c:pt>
                <c:pt idx="3">
                  <c:v>95.354781747998075</c:v>
                </c:pt>
                <c:pt idx="4">
                  <c:v>92.179877603567974</c:v>
                </c:pt>
                <c:pt idx="5">
                  <c:v>98.537384940542083</c:v>
                </c:pt>
                <c:pt idx="6">
                  <c:v>100.98469911539172</c:v>
                </c:pt>
                <c:pt idx="7">
                  <c:v>96.090143812059637</c:v>
                </c:pt>
                <c:pt idx="8">
                  <c:v>95.256223462985702</c:v>
                </c:pt>
                <c:pt idx="9">
                  <c:v>94.229567009030603</c:v>
                </c:pt>
                <c:pt idx="10">
                  <c:v>102.71006068535189</c:v>
                </c:pt>
                <c:pt idx="11">
                  <c:v>111.55388488920451</c:v>
                </c:pt>
                <c:pt idx="12">
                  <c:v>100.22822030939511</c:v>
                </c:pt>
                <c:pt idx="13">
                  <c:v>86.107975740603351</c:v>
                </c:pt>
                <c:pt idx="14">
                  <c:v>86.135902325570115</c:v>
                </c:pt>
                <c:pt idx="15">
                  <c:v>88.958841640166582</c:v>
                </c:pt>
                <c:pt idx="16">
                  <c:v>95.923219392871289</c:v>
                </c:pt>
                <c:pt idx="17">
                  <c:v>99.795435767994533</c:v>
                </c:pt>
                <c:pt idx="18">
                  <c:v>95.519721978660613</c:v>
                </c:pt>
                <c:pt idx="19">
                  <c:v>100.63548280333768</c:v>
                </c:pt>
                <c:pt idx="20">
                  <c:v>101.32557475913491</c:v>
                </c:pt>
                <c:pt idx="21">
                  <c:v>101.14442765717705</c:v>
                </c:pt>
                <c:pt idx="22">
                  <c:v>106.01672947367965</c:v>
                </c:pt>
                <c:pt idx="23">
                  <c:v>106.98165980270373</c:v>
                </c:pt>
                <c:pt idx="24">
                  <c:v>107.56360275758708</c:v>
                </c:pt>
                <c:pt idx="25">
                  <c:v>110.54013241693499</c:v>
                </c:pt>
                <c:pt idx="26">
                  <c:v>110.2776542503084</c:v>
                </c:pt>
                <c:pt idx="27">
                  <c:v>108.9913857500339</c:v>
                </c:pt>
                <c:pt idx="28">
                  <c:v>105.59083488089927</c:v>
                </c:pt>
                <c:pt idx="29">
                  <c:v>113.9375917467039</c:v>
                </c:pt>
                <c:pt idx="30">
                  <c:v>108.64089432957211</c:v>
                </c:pt>
                <c:pt idx="31">
                  <c:v>107.38320896164667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499072"/>
        <c:axId val="106500864"/>
      </c:lineChart>
      <c:catAx>
        <c:axId val="1064990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500864"/>
        <c:crosses val="autoZero"/>
        <c:auto val="1"/>
        <c:lblAlgn val="ctr"/>
        <c:lblOffset val="100"/>
        <c:tickLblSkip val="5"/>
        <c:noMultiLvlLbl val="0"/>
      </c:catAx>
      <c:valAx>
        <c:axId val="106500864"/>
        <c:scaling>
          <c:orientation val="minMax"/>
          <c:max val="130"/>
          <c:min val="8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in"/>
        <c:minorTickMark val="in"/>
        <c:tickLblPos val="nextTo"/>
        <c:spPr>
          <a:ln w="12700">
            <a:solidFill>
              <a:srgbClr val="777777"/>
            </a:solidFill>
          </a:ln>
        </c:spPr>
        <c:txPr>
          <a:bodyPr/>
          <a:lstStyle/>
          <a:p>
            <a:pPr>
              <a:defRPr sz="1800">
                <a:solidFill>
                  <a:srgbClr val="777777"/>
                </a:solidFill>
                <a:latin typeface="Calibri" pitchFamily="34" charset="0"/>
                <a:cs typeface="Calibri" pitchFamily="34" charset="0"/>
              </a:defRPr>
            </a:pPr>
            <a:endParaRPr lang="fi-FI"/>
          </a:p>
        </c:txPr>
        <c:crossAx val="106499072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txPr>
    <a:bodyPr/>
    <a:lstStyle/>
    <a:p>
      <a:pPr>
        <a:defRPr sz="800" b="1">
          <a:latin typeface="Myriad Pro" pitchFamily="34" charset="0"/>
        </a:defRPr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8A95E-3F19-4696-9CDF-50E65DD2A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9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7AEFF-8FDB-4510-B886-2DE1691F18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3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A1089-A44E-4C9C-9277-13EEB6D4E5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0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57AD7-1FF2-4634-AE7E-9241B2F537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2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F3C28-2228-4FF9-84D4-ABD90D1131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2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CDE94-6FE1-4D59-9010-3A8A4A8B03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0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E1ED2-6AAF-4895-8720-AB05D3582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6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26AD6-8727-45A8-879D-142D220105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2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F8DC1-2B31-4DAE-837C-F4D7EF9239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6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D90ED-3AEB-43B0-91EF-2EBC9333DA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2A231-A779-4CB4-8759-6B6F595424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4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2E5F70-3037-491C-9CE6-5598615F32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Euroalue tyhjäkäynnillä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Eräiden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maiden kokonaistuotanto neljänneksittäin, 2008/2–2012/3, indeksi (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2008/2=100)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Lähteet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OECD ja 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ETLA.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2.1, kuvio 1.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2499" y="1838324"/>
            <a:ext cx="7391401" cy="4381501"/>
            <a:chOff x="952499" y="1838324"/>
            <a:chExt cx="7391401" cy="4381501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1540877" y="3494991"/>
              <a:ext cx="658632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4" name="Chart 53"/>
            <p:cNvGraphicFramePr/>
            <p:nvPr>
              <p:extLst>
                <p:ext uri="{D42A27DB-BD31-4B8C-83A1-F6EECF244321}">
                  <p14:modId xmlns:p14="http://schemas.microsoft.com/office/powerpoint/2010/main" val="127656904"/>
                </p:ext>
              </p:extLst>
            </p:nvPr>
          </p:nvGraphicFramePr>
          <p:xfrm>
            <a:off x="952499" y="1838324"/>
            <a:ext cx="7391401" cy="43815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7245575" y="4119724"/>
              <a:ext cx="78280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7245575" y="3534006"/>
              <a:ext cx="78280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Euroalue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7245575" y="2318041"/>
              <a:ext cx="78280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8" name="Text Box 6"/>
            <p:cNvSpPr txBox="1">
              <a:spLocks noChangeArrowheads="1"/>
            </p:cNvSpPr>
            <p:nvPr/>
          </p:nvSpPr>
          <p:spPr bwMode="auto">
            <a:xfrm>
              <a:off x="6336612" y="2999521"/>
              <a:ext cx="62674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9" name="Text Box 6"/>
            <p:cNvSpPr txBox="1">
              <a:spLocks noChangeArrowheads="1"/>
            </p:cNvSpPr>
            <p:nvPr/>
          </p:nvSpPr>
          <p:spPr bwMode="auto">
            <a:xfrm>
              <a:off x="3452202" y="3712725"/>
              <a:ext cx="49294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0" name="Text Box 6"/>
            <p:cNvSpPr txBox="1">
              <a:spLocks noChangeArrowheads="1"/>
            </p:cNvSpPr>
            <p:nvPr/>
          </p:nvSpPr>
          <p:spPr bwMode="auto">
            <a:xfrm>
              <a:off x="2227536" y="5089450"/>
              <a:ext cx="78280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Venäjä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Kilpailukyky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on heikentynyt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myös yksityisissä palveluissa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Suhteellinen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reaalinen yksikkötyökustannus yksityisissä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palveluissa 1980–2011,</a:t>
            </a:r>
            <a:br>
              <a:rPr lang="fi-FI" i="1" dirty="0" smtClean="0">
                <a:latin typeface="Calibri" pitchFamily="34" charset="0"/>
                <a:cs typeface="Calibri" pitchFamily="34" charset="0"/>
              </a:rPr>
            </a:br>
            <a:r>
              <a:rPr lang="fi-FI" i="1" dirty="0" smtClean="0">
                <a:latin typeface="Calibri" pitchFamily="34" charset="0"/>
                <a:cs typeface="Calibri" pitchFamily="34" charset="0"/>
              </a:rPr>
              <a:t>indeksi (kaikkien vuosien keskiarvo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= 100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OECD ja </a:t>
            </a:r>
            <a:r>
              <a:rPr lang="fi-FI" sz="1200" dirty="0" err="1" smtClean="0">
                <a:latin typeface="Calibri" pitchFamily="34" charset="0"/>
                <a:cs typeface="Calibri" pitchFamily="34" charset="0"/>
              </a:rPr>
              <a:t>Eurostat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5.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3311" y="1828800"/>
            <a:ext cx="7897118" cy="4406630"/>
            <a:chOff x="953311" y="1828800"/>
            <a:chExt cx="7897118" cy="440663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535725" y="3880349"/>
              <a:ext cx="659148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Chart 13"/>
            <p:cNvGraphicFramePr/>
            <p:nvPr>
              <p:extLst>
                <p:ext uri="{D42A27DB-BD31-4B8C-83A1-F6EECF244321}">
                  <p14:modId xmlns:p14="http://schemas.microsoft.com/office/powerpoint/2010/main" val="2992081531"/>
                </p:ext>
              </p:extLst>
            </p:nvPr>
          </p:nvGraphicFramePr>
          <p:xfrm>
            <a:off x="953311" y="1828800"/>
            <a:ext cx="7363106" cy="44066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297961" y="2757919"/>
              <a:ext cx="117392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6846955" y="2114701"/>
              <a:ext cx="125784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7184693" y="4237859"/>
              <a:ext cx="139547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Suomi/Hollanti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7544417" y="3573037"/>
              <a:ext cx="130601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Suomi/Itävalta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513341" y="2919046"/>
              <a:ext cx="984739" cy="3094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8131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Työn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tulo-osuudella arvioituna kannattavuus on heikentynyt yhtä voimakkaasti kuin 1980-luvun lopulla mutta on nyt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samalla tasolla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kuin 1980-luvun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alkupuoliskolla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Työn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tulo-osuuden kehitys Suomessa 1980–2011,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%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Kansantalouden tilinpito.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6.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62026" y="1999828"/>
            <a:ext cx="7372350" cy="4381500"/>
            <a:chOff x="962026" y="1999828"/>
            <a:chExt cx="7372350" cy="4381500"/>
          </a:xfrm>
        </p:grpSpPr>
        <p:graphicFrame>
          <p:nvGraphicFramePr>
            <p:cNvPr id="23" name="Chart 22"/>
            <p:cNvGraphicFramePr/>
            <p:nvPr>
              <p:extLst>
                <p:ext uri="{D42A27DB-BD31-4B8C-83A1-F6EECF244321}">
                  <p14:modId xmlns:p14="http://schemas.microsoft.com/office/powerpoint/2010/main" val="3829168147"/>
                </p:ext>
              </p:extLst>
            </p:nvPr>
          </p:nvGraphicFramePr>
          <p:xfrm>
            <a:off x="962026" y="1999828"/>
            <a:ext cx="7372350" cy="4381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5885231" y="2343196"/>
              <a:ext cx="199799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Elektroniikkateollisuus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2721767" y="2976871"/>
              <a:ext cx="928761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Yksityiset palvelut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5488330" y="4651624"/>
              <a:ext cx="1430581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Tehdasteollisuus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5254130" y="3296836"/>
              <a:ext cx="1997997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Tehdasteollisuus ilman elektroniikkateollisuutta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319197" y="3474457"/>
              <a:ext cx="119215" cy="2403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263710" y="3795112"/>
              <a:ext cx="119215" cy="2403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87431" y="4428615"/>
              <a:ext cx="119215" cy="2403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9740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Suomen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teollisuus on ollut innovatiivinen ja tehokas myös Nokia-klusterin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ulkopuolella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Kokonaistuottavuuden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taso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teollisuudessa pl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. elektroniikka 1985–2007, indeksi (USA =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100)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Lähteet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err="1">
                <a:latin typeface="Calibri" pitchFamily="34" charset="0"/>
                <a:cs typeface="Calibri" pitchFamily="34" charset="0"/>
              </a:rPr>
              <a:t>Inklaar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 ja </a:t>
            </a:r>
            <a:r>
              <a:rPr lang="fi-FI" sz="1200" dirty="0" err="1">
                <a:latin typeface="Calibri" pitchFamily="34" charset="0"/>
                <a:cs typeface="Calibri" pitchFamily="34" charset="0"/>
              </a:rPr>
              <a:t>Timmer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 (2008) ja EU KLEMS -tietokanta.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7.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62026" y="1838326"/>
            <a:ext cx="7324724" cy="4381500"/>
            <a:chOff x="962026" y="1838326"/>
            <a:chExt cx="7324724" cy="4381500"/>
          </a:xfrm>
        </p:grpSpPr>
        <p:graphicFrame>
          <p:nvGraphicFramePr>
            <p:cNvPr id="21" name="Chart 20"/>
            <p:cNvGraphicFramePr/>
            <p:nvPr>
              <p:extLst>
                <p:ext uri="{D42A27DB-BD31-4B8C-83A1-F6EECF244321}">
                  <p14:modId xmlns:p14="http://schemas.microsoft.com/office/powerpoint/2010/main" val="2785721392"/>
                </p:ext>
              </p:extLst>
            </p:nvPr>
          </p:nvGraphicFramePr>
          <p:xfrm>
            <a:off x="962026" y="1838326"/>
            <a:ext cx="7324724" cy="4381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7524486" y="2031986"/>
              <a:ext cx="58045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7407406" y="5212663"/>
              <a:ext cx="78325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Espanja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7510756" y="3668157"/>
              <a:ext cx="59418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6839182" y="3526731"/>
              <a:ext cx="62710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6972795" y="2961922"/>
              <a:ext cx="49322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7614260" y="4451432"/>
              <a:ext cx="57640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Italia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0844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>
                <a:latin typeface="Calibri" pitchFamily="34" charset="0"/>
                <a:cs typeface="Calibri" pitchFamily="34" charset="0"/>
              </a:rPr>
              <a:t>Kuntasektorin toimintakustannusten kasvu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sekä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BKT:n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kasvu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2000-luvulla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Kuntasektorin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kulujen reaalinen kasvu ja BKT:n reaalinen kasvu 2000–2011 (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2000=100)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Lähteet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Tilastokeskus, </a:t>
            </a:r>
            <a:r>
              <a:rPr lang="fi-FI" sz="1200" dirty="0" err="1" smtClean="0">
                <a:latin typeface="Calibri" pitchFamily="34" charset="0"/>
                <a:cs typeface="Calibri" pitchFamily="34" charset="0"/>
              </a:rPr>
              <a:t>B&amp;MANs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2.6, kuvio 1.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2500" y="1828800"/>
            <a:ext cx="7172326" cy="4400550"/>
            <a:chOff x="952500" y="1828800"/>
            <a:chExt cx="7172326" cy="4400550"/>
          </a:xfrm>
        </p:grpSpPr>
        <p:graphicFrame>
          <p:nvGraphicFramePr>
            <p:cNvPr id="14" name="Chart 13"/>
            <p:cNvGraphicFramePr/>
            <p:nvPr>
              <p:extLst>
                <p:ext uri="{D42A27DB-BD31-4B8C-83A1-F6EECF244321}">
                  <p14:modId xmlns:p14="http://schemas.microsoft.com/office/powerpoint/2010/main" val="3390586851"/>
                </p:ext>
              </p:extLst>
            </p:nvPr>
          </p:nvGraphicFramePr>
          <p:xfrm>
            <a:off x="952500" y="1828800"/>
            <a:ext cx="7172326" cy="4400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6516216" y="3909637"/>
              <a:ext cx="108201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BKT:n kasvu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4039716" y="2233136"/>
              <a:ext cx="1971541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Kuntasektorin</a:t>
              </a:r>
              <a:br>
                <a:rPr lang="fi-FI" sz="1600" dirty="0" smtClean="0">
                  <a:latin typeface="Calibri" pitchFamily="34" charset="0"/>
                  <a:cs typeface="Calibri" pitchFamily="34" charset="0"/>
                </a:rPr>
              </a:b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toimintakustannusten</a:t>
              </a:r>
              <a:br>
                <a:rPr lang="fi-FI" sz="1600" dirty="0" smtClean="0">
                  <a:latin typeface="Calibri" pitchFamily="34" charset="0"/>
                  <a:cs typeface="Calibri" pitchFamily="34" charset="0"/>
                </a:rPr>
              </a:b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kehitys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7223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Kuntien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bruttoveroasteen kasvu 2000-luvulla,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%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Kuntien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bruttoveroaste = laskennallinen koko maan kunnallisveroprosentti, jos kaikki kuntien verotulot ja valtionosuudet kerättäisiin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kunnallisverolla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Lähteet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Tilastokeskus, </a:t>
            </a:r>
            <a:r>
              <a:rPr lang="fi-FI" sz="1200" dirty="0" err="1" smtClean="0">
                <a:latin typeface="Calibri" pitchFamily="34" charset="0"/>
                <a:cs typeface="Calibri" pitchFamily="34" charset="0"/>
              </a:rPr>
              <a:t>B&amp;MANs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2.6, kuvio 2.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35390899"/>
              </p:ext>
            </p:extLst>
          </p:nvPr>
        </p:nvGraphicFramePr>
        <p:xfrm>
          <a:off x="1066800" y="1352550"/>
          <a:ext cx="717232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908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>
                <a:latin typeface="Calibri" pitchFamily="34" charset="0"/>
                <a:cs typeface="Calibri" pitchFamily="34" charset="0"/>
              </a:rPr>
              <a:t>Työeläkemaksut, %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palkoista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Lähteet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Eläketurvakeskus ja ETLA.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3.2, kuvio 1.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85850" y="1828799"/>
            <a:ext cx="7239000" cy="4400551"/>
            <a:chOff x="1085850" y="1828799"/>
            <a:chExt cx="7239000" cy="4400551"/>
          </a:xfrm>
        </p:grpSpPr>
        <p:graphicFrame>
          <p:nvGraphicFramePr>
            <p:cNvPr id="62" name="Chart 61"/>
            <p:cNvGraphicFramePr/>
            <p:nvPr>
              <p:extLst>
                <p:ext uri="{D42A27DB-BD31-4B8C-83A1-F6EECF244321}">
                  <p14:modId xmlns:p14="http://schemas.microsoft.com/office/powerpoint/2010/main" val="504183855"/>
                </p:ext>
              </p:extLst>
            </p:nvPr>
          </p:nvGraphicFramePr>
          <p:xfrm>
            <a:off x="1085850" y="1828799"/>
            <a:ext cx="7239000" cy="44005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3969054" y="3438082"/>
              <a:ext cx="1393522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err="1" smtClean="0">
                  <a:latin typeface="Calibri" pitchFamily="34" charset="0"/>
                  <a:cs typeface="Calibri" pitchFamily="34" charset="0"/>
                </a:rPr>
                <a:t>Sosiaalitupo</a:t>
              </a: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 ja</a:t>
              </a:r>
              <a:br>
                <a:rPr lang="fi-FI" sz="1600" dirty="0" smtClean="0">
                  <a:latin typeface="Calibri" pitchFamily="34" charset="0"/>
                  <a:cs typeface="Calibri" pitchFamily="34" charset="0"/>
                </a:rPr>
              </a:b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työurasopimus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" name="Rectangle 7"/>
            <p:cNvSpPr>
              <a:spLocks noChangeArrowheads="1"/>
            </p:cNvSpPr>
            <p:nvPr/>
          </p:nvSpPr>
          <p:spPr bwMode="auto">
            <a:xfrm>
              <a:off x="2549849" y="4374984"/>
              <a:ext cx="115436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600" dirty="0" err="1" smtClean="0">
                  <a:latin typeface="Calibri" pitchFamily="34" charset="0"/>
                  <a:cs typeface="Calibri" pitchFamily="34" charset="0"/>
                </a:rPr>
                <a:t>Toteutunut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>
              <a:off x="6327621" y="2343570"/>
              <a:ext cx="105982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ETK 2011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249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Työn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tuottavuustrendi on taittunut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ja uudeltakin trendiltä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on pudottu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Työn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tuottavuus yrityssektorilla ja sen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trendi 1985–2020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, logaritmiset prosentit (1995 = 0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%)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Lähde: 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BLS, Kansantalouden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tilinpito.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2.2, kuvio 1.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00126" y="1828800"/>
            <a:ext cx="7334250" cy="4400550"/>
            <a:chOff x="1000126" y="1828800"/>
            <a:chExt cx="7334250" cy="4400550"/>
          </a:xfrm>
        </p:grpSpPr>
        <p:graphicFrame>
          <p:nvGraphicFramePr>
            <p:cNvPr id="29" name="Chart 28"/>
            <p:cNvGraphicFramePr/>
            <p:nvPr>
              <p:extLst>
                <p:ext uri="{D42A27DB-BD31-4B8C-83A1-F6EECF244321}">
                  <p14:modId xmlns:p14="http://schemas.microsoft.com/office/powerpoint/2010/main" val="1763612892"/>
                </p:ext>
              </p:extLst>
            </p:nvPr>
          </p:nvGraphicFramePr>
          <p:xfrm>
            <a:off x="1000126" y="1828800"/>
            <a:ext cx="7334250" cy="4400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1798437" y="5086288"/>
              <a:ext cx="57700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1" name="Text Box 6"/>
            <p:cNvSpPr txBox="1">
              <a:spLocks noChangeArrowheads="1"/>
            </p:cNvSpPr>
            <p:nvPr/>
          </p:nvSpPr>
          <p:spPr bwMode="auto">
            <a:xfrm>
              <a:off x="1798437" y="3895012"/>
              <a:ext cx="49029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6341970" y="1955698"/>
              <a:ext cx="57297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Trendi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6633482" y="2210675"/>
              <a:ext cx="119128" cy="2401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537126" y="3877776"/>
              <a:ext cx="660609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369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Suomessa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työtunnit kehittyneet paremmin kuin Yhdysvalloissa, mutta huonommin kuin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Ruotsissa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Yrityssektorin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tehdyt työtunnit 1995–2011, vuosi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2007=100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Lähteet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Kansantalouden tilinpito, BLS, SCB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ja EU 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KLEMS -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tietokanta.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2.2, kuvio 2.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2501" y="1828800"/>
            <a:ext cx="7267574" cy="4391025"/>
            <a:chOff x="952501" y="1828800"/>
            <a:chExt cx="7267574" cy="4391025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1532898" y="3055115"/>
              <a:ext cx="659430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6" name="Chart 35"/>
            <p:cNvGraphicFramePr/>
            <p:nvPr>
              <p:extLst>
                <p:ext uri="{D42A27DB-BD31-4B8C-83A1-F6EECF244321}">
                  <p14:modId xmlns:p14="http://schemas.microsoft.com/office/powerpoint/2010/main" val="4025994261"/>
                </p:ext>
              </p:extLst>
            </p:nvPr>
          </p:nvGraphicFramePr>
          <p:xfrm>
            <a:off x="952501" y="1828800"/>
            <a:ext cx="7267574" cy="43910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7255259" y="3410547"/>
              <a:ext cx="80167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7236296" y="2132856"/>
              <a:ext cx="82064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7454507" y="2797760"/>
              <a:ext cx="60242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7568516" y="4005064"/>
              <a:ext cx="48842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055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Työn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tuottavuus ja työtunnit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laskeneet erityisesti jalostussektorilla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Työn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tuottavuuden kehitys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sektoreittain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Lähde: 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Kansantalouden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tilinpito.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2.2, kuvio 3a.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62024" y="1838325"/>
            <a:ext cx="7353301" cy="4371975"/>
            <a:chOff x="962024" y="1838325"/>
            <a:chExt cx="7353301" cy="4371975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1544516" y="2733607"/>
              <a:ext cx="658269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2" name="Chart 41"/>
            <p:cNvGraphicFramePr/>
            <p:nvPr>
              <p:extLst>
                <p:ext uri="{D42A27DB-BD31-4B8C-83A1-F6EECF244321}">
                  <p14:modId xmlns:p14="http://schemas.microsoft.com/office/powerpoint/2010/main" val="2650095034"/>
                </p:ext>
              </p:extLst>
            </p:nvPr>
          </p:nvGraphicFramePr>
          <p:xfrm>
            <a:off x="962024" y="1838325"/>
            <a:ext cx="7353301" cy="4371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785759" y="5227718"/>
              <a:ext cx="83145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Jalostus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4" name="Text Box 6"/>
            <p:cNvSpPr txBox="1">
              <a:spLocks noChangeArrowheads="1"/>
            </p:cNvSpPr>
            <p:nvPr/>
          </p:nvSpPr>
          <p:spPr bwMode="auto">
            <a:xfrm>
              <a:off x="1785759" y="3758431"/>
              <a:ext cx="71049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Palvelut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1785759" y="2776526"/>
              <a:ext cx="123806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Julkisyhteisöt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1785759" y="4519140"/>
              <a:ext cx="125644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Kansantalous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0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Työn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tuottavuus ja työtunnit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laskeneet erityisesti jalostussektorilla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Tehtyjen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työtuntien kehitys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sektoreittain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Lähde: 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Kansantalouden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tilinpito.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2.2, kuvio 3b.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2501" y="1838325"/>
            <a:ext cx="7353299" cy="4381500"/>
            <a:chOff x="952501" y="1838325"/>
            <a:chExt cx="7353299" cy="43815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1535744" y="3877827"/>
              <a:ext cx="659146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8" name="Chart 47"/>
            <p:cNvGraphicFramePr/>
            <p:nvPr>
              <p:extLst>
                <p:ext uri="{D42A27DB-BD31-4B8C-83A1-F6EECF244321}">
                  <p14:modId xmlns:p14="http://schemas.microsoft.com/office/powerpoint/2010/main" val="3835296268"/>
                </p:ext>
              </p:extLst>
            </p:nvPr>
          </p:nvGraphicFramePr>
          <p:xfrm>
            <a:off x="952501" y="1838325"/>
            <a:ext cx="7353299" cy="4381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1786057" y="2390691"/>
              <a:ext cx="79527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Jalostus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0" name="Text Box 6"/>
            <p:cNvSpPr txBox="1">
              <a:spLocks noChangeArrowheads="1"/>
            </p:cNvSpPr>
            <p:nvPr/>
          </p:nvSpPr>
          <p:spPr bwMode="auto">
            <a:xfrm>
              <a:off x="1786057" y="4909515"/>
              <a:ext cx="6795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Palvelut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" name="Text Box 6"/>
            <p:cNvSpPr txBox="1">
              <a:spLocks noChangeArrowheads="1"/>
            </p:cNvSpPr>
            <p:nvPr/>
          </p:nvSpPr>
          <p:spPr bwMode="auto">
            <a:xfrm>
              <a:off x="1786057" y="4111688"/>
              <a:ext cx="118418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Julkisyhteisöt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1786057" y="3247014"/>
              <a:ext cx="120176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Kansantalous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520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954141" y="1800617"/>
            <a:ext cx="7290267" cy="4386199"/>
            <a:chOff x="954141" y="1800617"/>
            <a:chExt cx="7290267" cy="4386199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537957" y="3204692"/>
              <a:ext cx="659129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" name="Chart 2"/>
            <p:cNvGraphicFramePr/>
            <p:nvPr>
              <p:extLst>
                <p:ext uri="{D42A27DB-BD31-4B8C-83A1-F6EECF244321}">
                  <p14:modId xmlns:p14="http://schemas.microsoft.com/office/powerpoint/2010/main" val="1123128657"/>
                </p:ext>
              </p:extLst>
            </p:nvPr>
          </p:nvGraphicFramePr>
          <p:xfrm>
            <a:off x="954141" y="1800617"/>
            <a:ext cx="7290267" cy="43861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7100756" y="5316707"/>
              <a:ext cx="579296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7193068" y="3263433"/>
              <a:ext cx="781696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Hollanti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203626" y="3221658"/>
              <a:ext cx="59299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348909" y="2006062"/>
              <a:ext cx="625855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7482520" y="4081778"/>
              <a:ext cx="492244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7399510" y="4725144"/>
              <a:ext cx="575254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Japani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5221370" y="4730203"/>
              <a:ext cx="57525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Italia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6140469" y="5399766"/>
              <a:ext cx="649933" cy="236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Kreikka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95535" y="260648"/>
            <a:ext cx="8748465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Suomi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on menettänyt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vientimarkkina-osuuksia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2000-luvun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alusta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lähtien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Vientimarkkinamenestyksen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kehitys 1996–2014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, indeksi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(vuosi 2000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= 100)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OECD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1.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57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Yrityssektorin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kilpailukyky on melkein samassa tilanteessa kuin 1990-luvun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alussa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Suhteellinen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reaalinen yksikkötyökustannus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yrityssektorilla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1980–2011,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indeksi</a:t>
            </a:r>
            <a:br>
              <a:rPr lang="fi-FI" i="1" dirty="0" smtClean="0">
                <a:latin typeface="Calibri" pitchFamily="34" charset="0"/>
                <a:cs typeface="Calibri" pitchFamily="34" charset="0"/>
              </a:rPr>
            </a:br>
            <a:r>
              <a:rPr lang="fi-FI" i="1" dirty="0" smtClean="0">
                <a:latin typeface="Calibri" pitchFamily="34" charset="0"/>
                <a:cs typeface="Calibri" pitchFamily="34" charset="0"/>
              </a:rPr>
              <a:t>(kaikkien vuosien keskiarvo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= 100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OECD, </a:t>
            </a:r>
            <a:r>
              <a:rPr lang="fi-FI" sz="1200" dirty="0" err="1">
                <a:latin typeface="Calibri" pitchFamily="34" charset="0"/>
                <a:cs typeface="Calibri" pitchFamily="34" charset="0"/>
              </a:rPr>
              <a:t>Eurostat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 ja BLS.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2.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62024" y="1819275"/>
            <a:ext cx="7372351" cy="4373293"/>
            <a:chOff x="962024" y="1819275"/>
            <a:chExt cx="7372351" cy="4373293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550374" y="3851718"/>
              <a:ext cx="657683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3" name="Chart 22"/>
            <p:cNvGraphicFramePr/>
            <p:nvPr>
              <p:extLst>
                <p:ext uri="{D42A27DB-BD31-4B8C-83A1-F6EECF244321}">
                  <p14:modId xmlns:p14="http://schemas.microsoft.com/office/powerpoint/2010/main" val="913142111"/>
                </p:ext>
              </p:extLst>
            </p:nvPr>
          </p:nvGraphicFramePr>
          <p:xfrm>
            <a:off x="962024" y="1819275"/>
            <a:ext cx="7372351" cy="43732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443448" y="4331196"/>
              <a:ext cx="120299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4932040" y="3429000"/>
              <a:ext cx="128899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6684987" y="4578846"/>
              <a:ext cx="109294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66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Suomen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teollisuuden kilpailukyky on vähintään yhtä heikko kuin 1990-luvun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alussa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Suhteellinen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reaalinen yksikkötyökustannus tehdasteollisuudessa 1980–2011,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indeksi</a:t>
            </a:r>
            <a:br>
              <a:rPr lang="fi-FI" i="1" dirty="0" smtClean="0">
                <a:latin typeface="Calibri" pitchFamily="34" charset="0"/>
                <a:cs typeface="Calibri" pitchFamily="34" charset="0"/>
              </a:rPr>
            </a:br>
            <a:r>
              <a:rPr lang="fi-FI" i="1" dirty="0" smtClean="0">
                <a:latin typeface="Calibri" pitchFamily="34" charset="0"/>
                <a:cs typeface="Calibri" pitchFamily="34" charset="0"/>
              </a:rPr>
              <a:t>(kaikkien vuosien keskiarvo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= 100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OECD, </a:t>
            </a:r>
            <a:r>
              <a:rPr lang="fi-FI" sz="1200" dirty="0" err="1">
                <a:latin typeface="Calibri" pitchFamily="34" charset="0"/>
                <a:cs typeface="Calibri" pitchFamily="34" charset="0"/>
              </a:rPr>
              <a:t>Eurostat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 ja BLS.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3.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56820" y="1797909"/>
            <a:ext cx="7367048" cy="4380470"/>
            <a:chOff x="956820" y="1797909"/>
            <a:chExt cx="7367048" cy="438047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1533247" y="4467189"/>
              <a:ext cx="659395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Chart 30"/>
            <p:cNvGraphicFramePr/>
            <p:nvPr>
              <p:extLst>
                <p:ext uri="{D42A27DB-BD31-4B8C-83A1-F6EECF244321}">
                  <p14:modId xmlns:p14="http://schemas.microsoft.com/office/powerpoint/2010/main" val="2358231141"/>
                </p:ext>
              </p:extLst>
            </p:nvPr>
          </p:nvGraphicFramePr>
          <p:xfrm>
            <a:off x="956820" y="1797909"/>
            <a:ext cx="7367048" cy="43804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4291560" y="5322685"/>
              <a:ext cx="128094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4970103" y="3979533"/>
              <a:ext cx="1372516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6292566" y="2845081"/>
              <a:ext cx="116376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Suomi/USA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7067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5" y="260648"/>
            <a:ext cx="8748465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Suomen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kilpailukyky on heikentynyt myös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elekt.teollisuuden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ulkopuolisessa teollisuudessa, mutta ei kovin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radikaalisti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fi-FI" i="1" dirty="0" smtClean="0">
                <a:latin typeface="Calibri" pitchFamily="34" charset="0"/>
                <a:cs typeface="Calibri" pitchFamily="34" charset="0"/>
              </a:rPr>
              <a:t>Suhteellinen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reaalinen yksikkötyökustannus tehdasteollisuudessa pl. e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lektroniikka 1980–2011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indeksi (kaikkien vuosien keskiarvo </a:t>
            </a:r>
            <a:r>
              <a:rPr lang="fi-FI" i="1" dirty="0">
                <a:latin typeface="Calibri" pitchFamily="34" charset="0"/>
                <a:cs typeface="Calibri" pitchFamily="34" charset="0"/>
              </a:rPr>
              <a:t>= 100</a:t>
            </a:r>
            <a:r>
              <a:rPr lang="fi-FI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fi-FI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5" y="6484694"/>
            <a:ext cx="525658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dirty="0" smtClean="0">
                <a:latin typeface="Calibri" pitchFamily="34" charset="0"/>
                <a:cs typeface="Calibri" pitchFamily="34" charset="0"/>
              </a:rPr>
              <a:t>Lähde</a:t>
            </a:r>
            <a:r>
              <a:rPr lang="fi-FI" sz="1200" dirty="0">
                <a:latin typeface="Calibri" pitchFamily="34" charset="0"/>
                <a:cs typeface="Calibri" pitchFamily="34" charset="0"/>
              </a:rPr>
              <a:t>: 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OECD ja </a:t>
            </a:r>
            <a:r>
              <a:rPr lang="fi-FI" sz="1200" dirty="0" err="1" smtClean="0">
                <a:latin typeface="Calibri" pitchFamily="34" charset="0"/>
                <a:cs typeface="Calibri" pitchFamily="34" charset="0"/>
              </a:rPr>
              <a:t>Eurostat</a:t>
            </a:r>
            <a:r>
              <a:rPr lang="fi-FI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9025" y="6515472"/>
            <a:ext cx="34814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i-FI" sz="1000" i="1" dirty="0" smtClean="0">
                <a:latin typeface="Calibri" pitchFamily="34" charset="0"/>
                <a:cs typeface="Calibri" pitchFamily="34" charset="0"/>
              </a:rPr>
              <a:t>Muistioita hallitukselle 2013</a:t>
            </a:r>
            <a:r>
              <a:rPr lang="fi-FI" sz="1000" dirty="0" smtClean="0">
                <a:latin typeface="Calibri" pitchFamily="34" charset="0"/>
                <a:cs typeface="Calibri" pitchFamily="34" charset="0"/>
              </a:rPr>
              <a:t>. Luku 2.3, kuvio 4.</a:t>
            </a:r>
            <a:endParaRPr lang="fi-FI" sz="1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62952" y="1835881"/>
            <a:ext cx="7352870" cy="4385883"/>
            <a:chOff x="962952" y="1835881"/>
            <a:chExt cx="7352870" cy="438588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546990" y="4256031"/>
              <a:ext cx="658021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" name="Chart 37"/>
            <p:cNvGraphicFramePr/>
            <p:nvPr>
              <p:extLst>
                <p:ext uri="{D42A27DB-BD31-4B8C-83A1-F6EECF244321}">
                  <p14:modId xmlns:p14="http://schemas.microsoft.com/office/powerpoint/2010/main" val="1950215106"/>
                </p:ext>
              </p:extLst>
            </p:nvPr>
          </p:nvGraphicFramePr>
          <p:xfrm>
            <a:off x="962952" y="1835881"/>
            <a:ext cx="7352870" cy="43858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4035510" y="2719269"/>
              <a:ext cx="122304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Suomi/Saksa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6750736" y="4760450"/>
              <a:ext cx="131048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Suomi/Ruotsi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1" name="Text Box 6"/>
            <p:cNvSpPr txBox="1">
              <a:spLocks noChangeArrowheads="1"/>
            </p:cNvSpPr>
            <p:nvPr/>
          </p:nvSpPr>
          <p:spPr bwMode="auto">
            <a:xfrm>
              <a:off x="2040940" y="3514991"/>
              <a:ext cx="163392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Suomi/Hollanti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2531032" y="4732591"/>
              <a:ext cx="127287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600" dirty="0" smtClean="0">
                  <a:latin typeface="Calibri" pitchFamily="34" charset="0"/>
                  <a:cs typeface="Calibri" pitchFamily="34" charset="0"/>
                </a:rPr>
                <a:t>Suomi/Itävalta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14179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540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ETLA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Kimmo Aaltonen</cp:lastModifiedBy>
  <cp:revision>47</cp:revision>
  <cp:lastPrinted>2013-01-07T08:16:51Z</cp:lastPrinted>
  <dcterms:created xsi:type="dcterms:W3CDTF">2010-12-01T08:35:01Z</dcterms:created>
  <dcterms:modified xsi:type="dcterms:W3CDTF">2013-01-15T14:31:15Z</dcterms:modified>
</cp:coreProperties>
</file>