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0" r:id="rId1"/>
  </p:sldMasterIdLst>
  <p:notesMasterIdLst>
    <p:notesMasterId r:id="rId19"/>
  </p:notesMasterIdLst>
  <p:handoutMasterIdLst>
    <p:handoutMasterId r:id="rId20"/>
  </p:handoutMasterIdLst>
  <p:sldIdLst>
    <p:sldId id="290" r:id="rId2"/>
    <p:sldId id="444" r:id="rId3"/>
    <p:sldId id="434" r:id="rId4"/>
    <p:sldId id="435" r:id="rId5"/>
    <p:sldId id="436" r:id="rId6"/>
    <p:sldId id="437" r:id="rId7"/>
    <p:sldId id="427" r:id="rId8"/>
    <p:sldId id="426" r:id="rId9"/>
    <p:sldId id="440" r:id="rId10"/>
    <p:sldId id="441" r:id="rId11"/>
    <p:sldId id="419" r:id="rId12"/>
    <p:sldId id="442" r:id="rId13"/>
    <p:sldId id="423" r:id="rId14"/>
    <p:sldId id="438" r:id="rId15"/>
    <p:sldId id="443" r:id="rId16"/>
    <p:sldId id="405" r:id="rId17"/>
    <p:sldId id="429" r:id="rId18"/>
  </p:sldIdLst>
  <p:sldSz cx="9144000" cy="6858000" type="screen4x3"/>
  <p:notesSz cx="6805613" cy="99441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66">
          <p15:clr>
            <a:srgbClr val="A4A3A4"/>
          </p15:clr>
        </p15:guide>
        <p15:guide id="2" orient="horz" pos="1447">
          <p15:clr>
            <a:srgbClr val="A4A3A4"/>
          </p15:clr>
        </p15:guide>
        <p15:guide id="3" orient="horz" pos="576">
          <p15:clr>
            <a:srgbClr val="A4A3A4"/>
          </p15:clr>
        </p15:guide>
        <p15:guide id="4" orient="horz" pos="4171">
          <p15:clr>
            <a:srgbClr val="A4A3A4"/>
          </p15:clr>
        </p15:guide>
        <p15:guide id="5" orient="horz" pos="413">
          <p15:clr>
            <a:srgbClr val="A4A3A4"/>
          </p15:clr>
        </p15:guide>
        <p15:guide id="6" orient="horz" pos="3841">
          <p15:clr>
            <a:srgbClr val="A4A3A4"/>
          </p15:clr>
        </p15:guide>
        <p15:guide id="7" orient="horz" pos="287">
          <p15:clr>
            <a:srgbClr val="A4A3A4"/>
          </p15:clr>
        </p15:guide>
        <p15:guide id="8" pos="3201">
          <p15:clr>
            <a:srgbClr val="A4A3A4"/>
          </p15:clr>
        </p15:guide>
        <p15:guide id="9" pos="3270">
          <p15:clr>
            <a:srgbClr val="A4A3A4"/>
          </p15:clr>
        </p15:guide>
        <p15:guide id="10" pos="4416">
          <p15:clr>
            <a:srgbClr val="A4A3A4"/>
          </p15:clr>
        </p15:guide>
        <p15:guide id="11" pos="191">
          <p15:clr>
            <a:srgbClr val="A4A3A4"/>
          </p15:clr>
        </p15:guide>
        <p15:guide id="12" pos="2880">
          <p15:clr>
            <a:srgbClr val="A4A3A4"/>
          </p15:clr>
        </p15:guide>
        <p15:guide id="13" pos="5572">
          <p15:clr>
            <a:srgbClr val="A4A3A4"/>
          </p15:clr>
        </p15:guide>
        <p15:guide id="14" pos="4803">
          <p15:clr>
            <a:srgbClr val="A4A3A4"/>
          </p15:clr>
        </p15:guide>
        <p15:guide id="15" pos="38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3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7F4D8"/>
    <a:srgbClr val="FFD1D1"/>
    <a:srgbClr val="E5E5E5"/>
    <a:srgbClr val="FF9966"/>
    <a:srgbClr val="FF9933"/>
    <a:srgbClr val="FFCC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68" autoAdjust="0"/>
    <p:restoredTop sz="97266" autoAdjust="0"/>
  </p:normalViewPr>
  <p:slideViewPr>
    <p:cSldViewPr snapToGrid="0" snapToObjects="1">
      <p:cViewPr>
        <p:scale>
          <a:sx n="66" d="100"/>
          <a:sy n="66" d="100"/>
        </p:scale>
        <p:origin x="-1210" y="-446"/>
      </p:cViewPr>
      <p:guideLst>
        <p:guide orient="horz" pos="866"/>
        <p:guide orient="horz" pos="1447"/>
        <p:guide orient="horz" pos="576"/>
        <p:guide orient="horz" pos="4171"/>
        <p:guide orient="horz" pos="413"/>
        <p:guide orient="horz" pos="3841"/>
        <p:guide orient="horz" pos="287"/>
        <p:guide pos="3201"/>
        <p:guide pos="3270"/>
        <p:guide pos="4416"/>
        <p:guide pos="191"/>
        <p:guide pos="2880"/>
        <p:guide pos="5572"/>
        <p:guide pos="4803"/>
        <p:guide pos="38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2496" y="4182"/>
      </p:cViewPr>
      <p:guideLst>
        <p:guide orient="horz" pos="3133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44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98525" y="9445625"/>
            <a:ext cx="131762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26072" eaLnBrk="0" hangingPunct="0">
              <a:spcBef>
                <a:spcPct val="0"/>
              </a:spcBef>
              <a:defRPr sz="800">
                <a:latin typeface="Arial" charset="0"/>
                <a:ea typeface="ヒラギノ角ゴ Pro W3" pitchFamily="48" charset="-128"/>
                <a:cs typeface="+mn-cs"/>
              </a:defRPr>
            </a:lvl1pPr>
          </a:lstStyle>
          <a:p>
            <a:pPr>
              <a:defRPr/>
            </a:pPr>
            <a:r>
              <a:rPr lang="de-DE"/>
              <a:t>Location, </a:t>
            </a:r>
          </a:p>
        </p:txBody>
      </p:sp>
      <p:sp>
        <p:nvSpPr>
          <p:cNvPr id="3277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046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2813"/>
            <a:ext cx="4992687" cy="447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567" tIns="46284" rIns="92567" bIns="462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73313" y="9445625"/>
            <a:ext cx="1973262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defTabSz="926072" eaLnBrk="0" hangingPunct="0">
              <a:spcBef>
                <a:spcPct val="0"/>
              </a:spcBef>
              <a:defRPr sz="800">
                <a:latin typeface="Arial" charset="0"/>
                <a:ea typeface="ヒラギノ角ゴ Pro W3" pitchFamily="48" charset="-128"/>
                <a:cs typeface="+mn-cs"/>
              </a:defRPr>
            </a:lvl1pPr>
          </a:lstStyle>
          <a:p>
            <a:pPr>
              <a:defRPr/>
            </a:pPr>
            <a:r>
              <a:rPr lang="de-DE"/>
              <a:t>Event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03825" y="9445625"/>
            <a:ext cx="69532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26072" eaLnBrk="0" hangingPunct="0">
              <a:spcBef>
                <a:spcPct val="0"/>
              </a:spcBef>
              <a:defRPr sz="800">
                <a:latin typeface="Arial" charset="0"/>
                <a:ea typeface="ヒラギノ角ゴ Pro W3" pitchFamily="48" charset="-128"/>
                <a:cs typeface="+mn-cs"/>
              </a:defRPr>
            </a:lvl1pPr>
          </a:lstStyle>
          <a:p>
            <a:pPr>
              <a:defRPr/>
            </a:pPr>
            <a:fld id="{4E70AC0D-C54F-4700-B3F3-8D4EE4ECE44D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432352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180975" indent="-158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36195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54133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72231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2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Location, </a:t>
            </a:r>
          </a:p>
        </p:txBody>
      </p:sp>
      <p:sp>
        <p:nvSpPr>
          <p:cNvPr id="337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2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Event</a:t>
            </a:r>
          </a:p>
        </p:txBody>
      </p:sp>
      <p:sp>
        <p:nvSpPr>
          <p:cNvPr id="337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9A3C8154-1E5C-4BBE-A6AF-DF4E0B0B5F11}" type="slidenum">
              <a:rPr lang="de-DE" altLang="en-US" sz="800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1</a:t>
            </a:fld>
            <a:endParaRPr lang="de-DE" altLang="en-US" sz="800">
              <a:ea typeface="ヒラギノ角ゴ Pro W3"/>
              <a:cs typeface="ヒラギノ角ゴ Pro W3"/>
            </a:endParaRPr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246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Location, 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Event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0940001-EAB6-4762-AB9A-D4E280B1D3FA}" type="slidenum">
              <a:rPr lang="de-DE" altLang="en-US" sz="800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10</a:t>
            </a:fld>
            <a:endParaRPr lang="de-DE" altLang="en-US" sz="800">
              <a:ea typeface="ヒラギノ角ゴ Pro W3"/>
              <a:cs typeface="ヒラギノ角ゴ Pro W3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7781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Location, 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Event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0940001-EAB6-4762-AB9A-D4E280B1D3FA}" type="slidenum">
              <a:rPr lang="de-DE" altLang="en-US" sz="800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11</a:t>
            </a:fld>
            <a:endParaRPr lang="de-DE" altLang="en-US" sz="800">
              <a:ea typeface="ヒラギノ角ゴ Pro W3"/>
              <a:cs typeface="ヒラギノ角ゴ Pro W3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5181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Location, 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Event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0940001-EAB6-4762-AB9A-D4E280B1D3FA}" type="slidenum">
              <a:rPr lang="de-DE" altLang="en-US" sz="800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12</a:t>
            </a:fld>
            <a:endParaRPr lang="de-DE" altLang="en-US" sz="800">
              <a:ea typeface="ヒラギノ角ゴ Pro W3"/>
              <a:cs typeface="ヒラギノ角ゴ Pro W3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5181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Location, 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Event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0940001-EAB6-4762-AB9A-D4E280B1D3FA}" type="slidenum">
              <a:rPr lang="de-DE" altLang="en-US" sz="800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13</a:t>
            </a:fld>
            <a:endParaRPr lang="de-DE" altLang="en-US" sz="800">
              <a:ea typeface="ヒラギノ角ゴ Pro W3"/>
              <a:cs typeface="ヒラギノ角ゴ Pro W3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1427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Location, 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Event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0940001-EAB6-4762-AB9A-D4E280B1D3FA}" type="slidenum">
              <a:rPr lang="de-DE" altLang="en-US" sz="800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14</a:t>
            </a:fld>
            <a:endParaRPr lang="de-DE" altLang="en-US" sz="800">
              <a:ea typeface="ヒラギノ角ゴ Pro W3"/>
              <a:cs typeface="ヒラギノ角ゴ Pro W3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1427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Location, 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Event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0940001-EAB6-4762-AB9A-D4E280B1D3FA}" type="slidenum">
              <a:rPr lang="de-DE" altLang="en-US" sz="800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16</a:t>
            </a:fld>
            <a:endParaRPr lang="de-DE" altLang="en-US" sz="800">
              <a:ea typeface="ヒラギノ角ゴ Pro W3"/>
              <a:cs typeface="ヒラギノ角ゴ Pro W3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216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Location, 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Event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0940001-EAB6-4762-AB9A-D4E280B1D3FA}" type="slidenum">
              <a:rPr lang="de-DE" altLang="en-US" sz="800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17</a:t>
            </a:fld>
            <a:endParaRPr lang="de-DE" altLang="en-US" sz="800">
              <a:ea typeface="ヒラギノ角ゴ Pro W3"/>
              <a:cs typeface="ヒラギノ角ゴ Pro W3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17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Location, 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Event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0940001-EAB6-4762-AB9A-D4E280B1D3FA}" type="slidenum">
              <a:rPr lang="de-DE" altLang="en-US" sz="800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2</a:t>
            </a:fld>
            <a:endParaRPr lang="de-DE" altLang="en-US" sz="800">
              <a:ea typeface="ヒラギノ角ゴ Pro W3"/>
              <a:cs typeface="ヒラギノ角ゴ Pro W3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17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Location, 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Event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0940001-EAB6-4762-AB9A-D4E280B1D3FA}" type="slidenum">
              <a:rPr lang="de-DE" altLang="en-US" sz="800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3</a:t>
            </a:fld>
            <a:endParaRPr lang="de-DE" altLang="en-US" sz="800">
              <a:ea typeface="ヒラギノ角ゴ Pro W3"/>
              <a:cs typeface="ヒラギノ角ゴ Pro W3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17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Location, 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Event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0940001-EAB6-4762-AB9A-D4E280B1D3FA}" type="slidenum">
              <a:rPr lang="de-DE" altLang="en-US" sz="800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4</a:t>
            </a:fld>
            <a:endParaRPr lang="de-DE" altLang="en-US" sz="800">
              <a:ea typeface="ヒラギノ角ゴ Pro W3"/>
              <a:cs typeface="ヒラギノ角ゴ Pro W3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17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Location, 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Event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0940001-EAB6-4762-AB9A-D4E280B1D3FA}" type="slidenum">
              <a:rPr lang="de-DE" altLang="en-US" sz="800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5</a:t>
            </a:fld>
            <a:endParaRPr lang="de-DE" altLang="en-US" sz="800">
              <a:ea typeface="ヒラギノ角ゴ Pro W3"/>
              <a:cs typeface="ヒラギノ角ゴ Pro W3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17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Location, 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Event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0940001-EAB6-4762-AB9A-D4E280B1D3FA}" type="slidenum">
              <a:rPr lang="de-DE" altLang="en-US" sz="800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6</a:t>
            </a:fld>
            <a:endParaRPr lang="de-DE" altLang="en-US" sz="800">
              <a:ea typeface="ヒラギノ角ゴ Pro W3"/>
              <a:cs typeface="ヒラギノ角ゴ Pro W3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17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Location, 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Event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0940001-EAB6-4762-AB9A-D4E280B1D3FA}" type="slidenum">
              <a:rPr lang="de-DE" altLang="en-US" sz="800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7</a:t>
            </a:fld>
            <a:endParaRPr lang="de-DE" altLang="en-US" sz="800">
              <a:ea typeface="ヒラギノ角ゴ Pro W3"/>
              <a:cs typeface="ヒラギノ角ゴ Pro W3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203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Location, 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Event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0940001-EAB6-4762-AB9A-D4E280B1D3FA}" type="slidenum">
              <a:rPr lang="de-DE" altLang="en-US" sz="800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8</a:t>
            </a:fld>
            <a:endParaRPr lang="de-DE" altLang="en-US" sz="800">
              <a:ea typeface="ヒラギノ角ゴ Pro W3"/>
              <a:cs typeface="ヒラギノ角ゴ Pro W3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778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Location, 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en-US" sz="800">
                <a:ea typeface="ヒラギノ角ゴ Pro W3"/>
                <a:cs typeface="ヒラギノ角ゴ Pro W3"/>
              </a:rPr>
              <a:t>Event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0940001-EAB6-4762-AB9A-D4E280B1D3FA}" type="slidenum">
              <a:rPr lang="de-DE" altLang="en-US" sz="800" smtClean="0">
                <a:ea typeface="ヒラギノ角ゴ Pro W3"/>
                <a:cs typeface="ヒラギノ角ゴ Pro W3"/>
              </a:rPr>
              <a:pPr>
                <a:spcBef>
                  <a:spcPct val="0"/>
                </a:spcBef>
              </a:pPr>
              <a:t>9</a:t>
            </a:fld>
            <a:endParaRPr lang="de-DE" altLang="en-US" sz="800">
              <a:ea typeface="ヒラギノ角ゴ Pro W3"/>
              <a:cs typeface="ヒラギノ角ゴ Pro W3"/>
            </a:endParaRPr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77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137FBE"/>
            </a:gs>
            <a:gs pos="100000">
              <a:srgbClr val="333D99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7" descr="ESRBENI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950" y="455613"/>
            <a:ext cx="3173413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3"/>
          <p:cNvSpPr>
            <a:spLocks noChangeShapeType="1"/>
          </p:cNvSpPr>
          <p:nvPr userDrawn="1"/>
        </p:nvSpPr>
        <p:spPr bwMode="auto">
          <a:xfrm>
            <a:off x="303213" y="6088063"/>
            <a:ext cx="0" cy="769937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pic>
        <p:nvPicPr>
          <p:cNvPr id="5" name="Picture 51" descr="Linienraster-weiss-80%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914400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0225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5191125" y="1657350"/>
            <a:ext cx="3654425" cy="2914650"/>
          </a:xfrm>
        </p:spPr>
        <p:txBody>
          <a:bodyPr/>
          <a:lstStyle>
            <a:lvl1pPr>
              <a:lnSpc>
                <a:spcPts val="2800"/>
              </a:lnSpc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1898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6F3F9-B9FE-42ED-A613-54C20FC9638B}" type="slidenum">
              <a:rPr lang="de-DE"/>
              <a:pPr>
                <a:defRPr/>
              </a:pPr>
              <a:t>‹#›</a:t>
            </a:fld>
            <a:endParaRPr lang="de-DE" dirty="0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28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6E988-50EA-4D48-8315-239436BC6547}" type="slidenum">
              <a:rPr lang="de-DE"/>
              <a:pPr>
                <a:defRPr/>
              </a:pPr>
              <a:t>‹#›</a:t>
            </a:fld>
            <a:endParaRPr lang="de-DE" dirty="0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241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7825" y="660400"/>
            <a:ext cx="2152650" cy="5237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875" y="660400"/>
            <a:ext cx="6305550" cy="5237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087F-09E1-4281-AE2D-811297B1ADEC}" type="slidenum">
              <a:rPr lang="de-DE"/>
              <a:pPr>
                <a:defRPr/>
              </a:pPr>
              <a:t>‹#›</a:t>
            </a:fld>
            <a:endParaRPr lang="de-DE" dirty="0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61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9A248438-CFD7-41A9-92CE-B84199586239}" type="slidenum">
              <a:rPr lang="de-DE"/>
              <a:pPr>
                <a:defRPr/>
              </a:pPr>
              <a:t>‹#›</a:t>
            </a:fld>
            <a:endParaRPr lang="de-DE" dirty="0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62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337DD-3015-4D97-BD9C-7ED77F574212}" type="slidenum">
              <a:rPr lang="de-DE"/>
              <a:pPr>
                <a:defRPr/>
              </a:pPr>
              <a:t>‹#›</a:t>
            </a:fld>
            <a:endParaRPr lang="de-DE" dirty="0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28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D59D4-E140-4AD3-A2A4-247EB14B6731}" type="slidenum">
              <a:rPr lang="de-DE"/>
              <a:pPr>
                <a:defRPr/>
              </a:pPr>
              <a:t>‹#›</a:t>
            </a:fld>
            <a:endParaRPr lang="de-DE" dirty="0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73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875" y="1428750"/>
            <a:ext cx="4221163" cy="4468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428750"/>
            <a:ext cx="4221162" cy="4468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4E35D-2A0F-4CD6-A154-D1372614E693}" type="slidenum">
              <a:rPr lang="de-DE"/>
              <a:pPr>
                <a:defRPr/>
              </a:pPr>
              <a:t>‹#›</a:t>
            </a:fld>
            <a:endParaRPr lang="de-DE" dirty="0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90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9B7FE-C509-41F1-BF6F-3262566F7712}" type="slidenum">
              <a:rPr lang="de-DE"/>
              <a:pPr>
                <a:defRPr/>
              </a:pPr>
              <a:t>‹#›</a:t>
            </a:fld>
            <a:endParaRPr lang="de-DE" dirty="0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10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354C6-986F-4B31-BE02-119A602B903E}" type="slidenum">
              <a:rPr lang="de-DE"/>
              <a:pPr>
                <a:defRPr/>
              </a:pPr>
              <a:t>‹#›</a:t>
            </a:fld>
            <a:endParaRPr lang="de-DE" dirty="0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30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AE5C5-667F-406C-874D-C92C06B5EE76}" type="slidenum">
              <a:rPr lang="de-DE"/>
              <a:pPr>
                <a:defRPr/>
              </a:pPr>
              <a:t>‹#›</a:t>
            </a:fld>
            <a:endParaRPr lang="de-DE" dirty="0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05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11A3D-AD84-4903-A840-D6C4E90EC89B}" type="slidenum">
              <a:rPr lang="de-DE"/>
              <a:pPr>
                <a:defRPr/>
              </a:pPr>
              <a:t>‹#›</a:t>
            </a:fld>
            <a:endParaRPr lang="de-DE" dirty="0">
              <a:solidFill>
                <a:srgbClr val="5858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795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9875" y="1428750"/>
            <a:ext cx="8594725" cy="446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Mastertextformat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85750" y="660400"/>
            <a:ext cx="85947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Mastertitelformat bearbeiten</a:t>
            </a:r>
          </a:p>
        </p:txBody>
      </p:sp>
      <p:sp>
        <p:nvSpPr>
          <p:cNvPr id="115918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60638" y="6072188"/>
            <a:ext cx="414337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100">
                <a:solidFill>
                  <a:srgbClr val="333D99"/>
                </a:solidFill>
                <a:latin typeface="Arial" charset="0"/>
                <a:ea typeface="ヒラギノ角ゴ Pro W3" pitchFamily="48" charset="-128"/>
                <a:cs typeface="+mn-cs"/>
              </a:defRPr>
            </a:lvl1pPr>
          </a:lstStyle>
          <a:p>
            <a:pPr>
              <a:defRPr/>
            </a:pPr>
            <a:fld id="{95A03AF6-3325-4A28-86C7-14EB19181BEE}" type="slidenum">
              <a:rPr lang="de-DE"/>
              <a:pPr>
                <a:defRPr/>
              </a:pPr>
              <a:t>‹#›</a:t>
            </a:fld>
            <a:endParaRPr lang="de-DE" dirty="0">
              <a:solidFill>
                <a:srgbClr val="585858"/>
              </a:solidFill>
            </a:endParaRPr>
          </a:p>
        </p:txBody>
      </p:sp>
      <p:pic>
        <p:nvPicPr>
          <p:cNvPr id="1029" name="Picture 28" descr="ESRBEN3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6088063"/>
            <a:ext cx="31813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31"/>
          <p:cNvSpPr>
            <a:spLocks noChangeShapeType="1"/>
          </p:cNvSpPr>
          <p:nvPr userDrawn="1"/>
        </p:nvSpPr>
        <p:spPr bwMode="auto">
          <a:xfrm>
            <a:off x="303213" y="6088063"/>
            <a:ext cx="0" cy="7699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031" name="Line 32"/>
          <p:cNvSpPr>
            <a:spLocks noChangeShapeType="1"/>
          </p:cNvSpPr>
          <p:nvPr userDrawn="1"/>
        </p:nvSpPr>
        <p:spPr bwMode="auto">
          <a:xfrm>
            <a:off x="2468563" y="6097588"/>
            <a:ext cx="0" cy="7604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032" name="Line 35"/>
          <p:cNvSpPr>
            <a:spLocks noChangeShapeType="1"/>
          </p:cNvSpPr>
          <p:nvPr userDrawn="1"/>
        </p:nvSpPr>
        <p:spPr bwMode="auto">
          <a:xfrm>
            <a:off x="303213" y="0"/>
            <a:ext cx="0" cy="3079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23" r:id="rId1"/>
    <p:sldLayoutId id="2147485424" r:id="rId2"/>
    <p:sldLayoutId id="2147485413" r:id="rId3"/>
    <p:sldLayoutId id="2147485414" r:id="rId4"/>
    <p:sldLayoutId id="2147485415" r:id="rId5"/>
    <p:sldLayoutId id="2147485416" r:id="rId6"/>
    <p:sldLayoutId id="2147485417" r:id="rId7"/>
    <p:sldLayoutId id="2147485418" r:id="rId8"/>
    <p:sldLayoutId id="2147485419" r:id="rId9"/>
    <p:sldLayoutId id="2147485420" r:id="rId10"/>
    <p:sldLayoutId id="2147485421" r:id="rId11"/>
    <p:sldLayoutId id="2147485422" r:id="rId12"/>
  </p:sldLayoutIdLst>
  <p:hf hdr="0" dt="0"/>
  <p:txStyles>
    <p:titleStyle>
      <a:lvl1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Arial" charset="0"/>
          <a:cs typeface="Arial" charset="0"/>
        </a:defRPr>
      </a:lvl5pPr>
      <a:lvl6pPr marL="457200" algn="l" rtl="0" fontAlgn="base">
        <a:lnSpc>
          <a:spcPts val="2700"/>
        </a:lnSpc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Arial" charset="0"/>
          <a:cs typeface="Arial" charset="0"/>
        </a:defRPr>
      </a:lvl6pPr>
      <a:lvl7pPr marL="914400" algn="l" rtl="0" fontAlgn="base">
        <a:lnSpc>
          <a:spcPts val="2700"/>
        </a:lnSpc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Arial" charset="0"/>
          <a:cs typeface="Arial" charset="0"/>
        </a:defRPr>
      </a:lvl7pPr>
      <a:lvl8pPr marL="1371600" algn="l" rtl="0" fontAlgn="base">
        <a:lnSpc>
          <a:spcPts val="2700"/>
        </a:lnSpc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Arial" charset="0"/>
          <a:cs typeface="Arial" charset="0"/>
        </a:defRPr>
      </a:lvl8pPr>
      <a:lvl9pPr marL="1828800" algn="l" rtl="0" fontAlgn="base">
        <a:lnSpc>
          <a:spcPts val="2700"/>
        </a:lnSpc>
        <a:spcBef>
          <a:spcPct val="0"/>
        </a:spcBef>
        <a:spcAft>
          <a:spcPct val="0"/>
        </a:spcAft>
        <a:defRPr sz="2400" b="1">
          <a:solidFill>
            <a:srgbClr val="003399"/>
          </a:solidFill>
          <a:latin typeface="Arial" charset="0"/>
          <a:cs typeface="Arial" charset="0"/>
        </a:defRPr>
      </a:lvl9pPr>
    </p:titleStyle>
    <p:bodyStyle>
      <a:lvl1pPr marL="298450" indent="-29845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596900" indent="-296863" algn="l" rtl="0" eaLnBrk="0" fontAlgn="base" hangingPunct="0">
        <a:spcBef>
          <a:spcPct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914400" indent="-315913" algn="l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19200" indent="-303213" algn="l" rtl="0" eaLnBrk="0" fontAlgn="base" hangingPunct="0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524000" indent="-303213" algn="l" rtl="0" eaLnBrk="0" fontAlgn="base" hangingPunct="0">
        <a:spcBef>
          <a:spcPct val="0"/>
        </a:spcBef>
        <a:spcAft>
          <a:spcPct val="0"/>
        </a:spcAft>
        <a:buFont typeface="Times" pitchFamily="18" charset="0"/>
        <a:buChar char="•"/>
        <a:defRPr sz="1600" i="1">
          <a:solidFill>
            <a:schemeClr val="tx1"/>
          </a:solidFill>
          <a:latin typeface="+mn-lt"/>
          <a:cs typeface="+mn-cs"/>
        </a:defRPr>
      </a:lvl5pPr>
      <a:lvl6pPr marL="1981200" indent="-303213" algn="l" rtl="0" fontAlgn="base">
        <a:spcBef>
          <a:spcPct val="0"/>
        </a:spcBef>
        <a:spcAft>
          <a:spcPct val="0"/>
        </a:spcAft>
        <a:buFont typeface="Times" pitchFamily="48" charset="0"/>
        <a:buChar char="•"/>
        <a:defRPr sz="1600" i="1">
          <a:solidFill>
            <a:schemeClr val="tx1"/>
          </a:solidFill>
          <a:latin typeface="+mn-lt"/>
          <a:cs typeface="+mn-cs"/>
        </a:defRPr>
      </a:lvl6pPr>
      <a:lvl7pPr marL="2438400" indent="-303213" algn="l" rtl="0" fontAlgn="base">
        <a:spcBef>
          <a:spcPct val="0"/>
        </a:spcBef>
        <a:spcAft>
          <a:spcPct val="0"/>
        </a:spcAft>
        <a:buFont typeface="Times" pitchFamily="48" charset="0"/>
        <a:buChar char="•"/>
        <a:defRPr sz="1600" i="1">
          <a:solidFill>
            <a:schemeClr val="tx1"/>
          </a:solidFill>
          <a:latin typeface="+mn-lt"/>
          <a:cs typeface="+mn-cs"/>
        </a:defRPr>
      </a:lvl7pPr>
      <a:lvl8pPr marL="2895600" indent="-303213" algn="l" rtl="0" fontAlgn="base">
        <a:spcBef>
          <a:spcPct val="0"/>
        </a:spcBef>
        <a:spcAft>
          <a:spcPct val="0"/>
        </a:spcAft>
        <a:buFont typeface="Times" pitchFamily="48" charset="0"/>
        <a:buChar char="•"/>
        <a:defRPr sz="1600" i="1">
          <a:solidFill>
            <a:schemeClr val="tx1"/>
          </a:solidFill>
          <a:latin typeface="+mn-lt"/>
          <a:cs typeface="+mn-cs"/>
        </a:defRPr>
      </a:lvl8pPr>
      <a:lvl9pPr marL="3352800" indent="-303213" algn="l" rtl="0" fontAlgn="base">
        <a:spcBef>
          <a:spcPct val="0"/>
        </a:spcBef>
        <a:spcAft>
          <a:spcPct val="0"/>
        </a:spcAft>
        <a:buFont typeface="Times" pitchFamily="48" charset="0"/>
        <a:buChar char="•"/>
        <a:defRPr sz="1600" 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77391"/>
            <a:ext cx="9144000" cy="4860884"/>
          </a:xfrm>
        </p:spPr>
        <p:txBody>
          <a:bodyPr/>
          <a:lstStyle/>
          <a:p>
            <a:pPr algn="ctr" eaLnBrk="1" hangingPunct="1"/>
            <a:r>
              <a:rPr lang="en-GB" altLang="en-US" sz="3000" b="1" dirty="0"/>
              <a:t>ESRB High-Level Task Force on Safe Assets</a:t>
            </a:r>
            <a:r>
              <a:rPr lang="en-GB" altLang="en-US" b="1" dirty="0"/>
              <a:t/>
            </a:r>
            <a:br>
              <a:rPr lang="en-GB" altLang="en-US" b="1" dirty="0"/>
            </a:br>
            <a:r>
              <a:rPr lang="en-GB" altLang="en-US" b="1" dirty="0"/>
              <a:t/>
            </a:r>
            <a:br>
              <a:rPr lang="en-GB" altLang="en-US" b="1" dirty="0"/>
            </a:br>
            <a:r>
              <a:rPr lang="en-GB" altLang="en-US" b="1" dirty="0"/>
              <a:t/>
            </a:r>
            <a:br>
              <a:rPr lang="en-GB" altLang="en-US" b="1" dirty="0"/>
            </a:br>
            <a:r>
              <a:rPr lang="en-GB" altLang="en-US" b="1" dirty="0"/>
              <a:t/>
            </a:r>
            <a:br>
              <a:rPr lang="en-GB" altLang="en-US" b="1" dirty="0"/>
            </a:br>
            <a:r>
              <a:rPr lang="en-GB" altLang="en-US" b="1" dirty="0"/>
              <a:t/>
            </a:r>
            <a:br>
              <a:rPr lang="en-GB" altLang="en-US" b="1" dirty="0"/>
            </a:br>
            <a:r>
              <a:rPr lang="en-GB" altLang="en-US" b="1" dirty="0"/>
              <a:t/>
            </a:r>
            <a:br>
              <a:rPr lang="en-GB" altLang="en-US" b="1" dirty="0"/>
            </a:br>
            <a:r>
              <a:rPr lang="en-GB" altLang="en-US" b="1" dirty="0"/>
              <a:t/>
            </a:r>
            <a:br>
              <a:rPr lang="en-GB" altLang="en-US" b="1" dirty="0"/>
            </a:br>
            <a:r>
              <a:rPr lang="en-GB" altLang="en-US" b="1" dirty="0"/>
              <a:t/>
            </a:r>
            <a:br>
              <a:rPr lang="en-GB" altLang="en-US" b="1" dirty="0"/>
            </a:br>
            <a:r>
              <a:rPr lang="en-GB" altLang="en-US" b="1" dirty="0"/>
              <a:t/>
            </a:r>
            <a:br>
              <a:rPr lang="en-GB" altLang="en-US" b="1" dirty="0"/>
            </a:br>
            <a:r>
              <a:rPr lang="en-GB" altLang="en-US" b="1" dirty="0"/>
              <a:t/>
            </a:r>
            <a:br>
              <a:rPr lang="en-GB" altLang="en-US" b="1" dirty="0"/>
            </a:br>
            <a:r>
              <a:rPr lang="en-GB" altLang="en-US" b="1" dirty="0"/>
              <a:t/>
            </a:r>
            <a:br>
              <a:rPr lang="en-GB" altLang="en-US" b="1" dirty="0"/>
            </a:br>
            <a:r>
              <a:rPr lang="en-GB" altLang="en-US" dirty="0"/>
              <a:t>Philip Lane (Chair)</a:t>
            </a:r>
            <a:br>
              <a:rPr lang="en-GB" altLang="en-US" dirty="0"/>
            </a:br>
            <a:r>
              <a:rPr lang="en-GB" altLang="en-US" dirty="0"/>
              <a:t>Sam Langfield (Secretary)</a:t>
            </a:r>
            <a:br>
              <a:rPr lang="en-GB" altLang="en-US" dirty="0"/>
            </a:br>
            <a:r>
              <a:rPr lang="en-GB" altLang="en-US" dirty="0"/>
              <a:t>Spyros Alogoskoufis (Assistant Secretary)</a:t>
            </a:r>
            <a:br>
              <a:rPr lang="en-GB" altLang="en-US" dirty="0"/>
            </a:br>
            <a:r>
              <a:rPr lang="en-GB" altLang="en-US" sz="3200" dirty="0"/>
              <a:t/>
            </a:r>
            <a:br>
              <a:rPr lang="en-GB" altLang="en-US" sz="3200" dirty="0"/>
            </a:br>
            <a:endParaRPr lang="en-GB" altLang="en-US" sz="1800" dirty="0"/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412750" y="1657350"/>
            <a:ext cx="3813175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32400" rIns="0" bIns="0"/>
          <a:lstStyle>
            <a:lvl1pPr eaLnBrk="0" hangingPunct="0">
              <a:spcBef>
                <a:spcPct val="3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buChar char="–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ts val="2000"/>
              </a:lnSpc>
              <a:spcBef>
                <a:spcPct val="0"/>
              </a:spcBef>
              <a:buClrTx/>
              <a:buFontTx/>
              <a:buNone/>
            </a:pPr>
            <a:endParaRPr lang="en-GB" altLang="en-US" sz="1600">
              <a:solidFill>
                <a:schemeClr val="bg1"/>
              </a:solidFill>
              <a:cs typeface="ヒラギノ角ゴ Pro W3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sz="1600">
              <a:solidFill>
                <a:schemeClr val="bg1"/>
              </a:solidFill>
              <a:cs typeface="ヒラギノ角ゴ Pro W3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sz="1600">
              <a:solidFill>
                <a:schemeClr val="bg1"/>
              </a:solidFill>
              <a:cs typeface="ヒラギノ角ゴ Pro W3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altLang="en-US" sz="1600">
              <a:solidFill>
                <a:schemeClr val="bg1"/>
              </a:solidFill>
              <a:cs typeface="ヒラギノ角ゴ Pro W3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sz="1600">
              <a:solidFill>
                <a:schemeClr val="bg1"/>
              </a:solidFill>
              <a:cs typeface="ヒラギノ角ゴ Pro W3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50850"/>
            <a:ext cx="8594725" cy="628650"/>
          </a:xfrm>
        </p:spPr>
        <p:txBody>
          <a:bodyPr/>
          <a:lstStyle/>
          <a:p>
            <a:r>
              <a:rPr lang="en-GB" altLang="en-US" dirty="0"/>
              <a:t>Risk properties of SBBS: insights from market data</a:t>
            </a:r>
          </a:p>
        </p:txBody>
      </p:sp>
      <p:pic>
        <p:nvPicPr>
          <p:cNvPr id="16" name="Grafik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274" y="1202498"/>
            <a:ext cx="8413433" cy="44667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0723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20553"/>
            <a:ext cx="8594725" cy="563563"/>
          </a:xfrm>
        </p:spPr>
        <p:txBody>
          <a:bodyPr/>
          <a:lstStyle/>
          <a:p>
            <a:r>
              <a:rPr lang="en-GB" altLang="en-US" dirty="0"/>
              <a:t>How would SBBS be issued?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248438-CFD7-41A9-92CE-B84199586239}" type="slidenum">
              <a:rPr lang="de-DE" smtClean="0"/>
              <a:pPr>
                <a:defRPr/>
              </a:pPr>
              <a:t>11</a:t>
            </a:fld>
            <a:endParaRPr lang="de-DE" dirty="0">
              <a:solidFill>
                <a:srgbClr val="585858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85750" y="1354979"/>
            <a:ext cx="8886824" cy="4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6900" indent="-296863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315913" algn="l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219200" indent="-303213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524000" indent="-303213" algn="l" rtl="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5pPr>
            <a:lvl6pPr marL="19812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6pPr>
            <a:lvl7pPr marL="24384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7pPr>
            <a:lvl8pPr marL="28956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8pPr>
            <a:lvl9pPr marL="33528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ts val="600"/>
              </a:spcAft>
              <a:defRPr/>
            </a:pPr>
            <a:r>
              <a:rPr lang="en-GB" b="1" kern="0" dirty="0"/>
              <a:t>Each government still issues and services its own bonds</a:t>
            </a:r>
          </a:p>
          <a:p>
            <a:pPr lvl="1">
              <a:spcAft>
                <a:spcPts val="600"/>
              </a:spcAft>
              <a:defRPr/>
            </a:pPr>
            <a:r>
              <a:rPr lang="en-GB" kern="0" dirty="0"/>
              <a:t>SBBS arranger(s) buy some sovereign bonds on primary or secondary markets </a:t>
            </a:r>
            <a:br>
              <a:rPr lang="en-GB" kern="0" dirty="0"/>
            </a:br>
            <a:r>
              <a:rPr lang="en-GB" kern="0" dirty="0"/>
              <a:t>at market prices</a:t>
            </a:r>
          </a:p>
          <a:p>
            <a:pPr lvl="1">
              <a:spcAft>
                <a:spcPts val="600"/>
              </a:spcAft>
              <a:defRPr/>
            </a:pPr>
            <a:r>
              <a:rPr lang="en-GB" kern="0" dirty="0"/>
              <a:t>If a bond does not have a market price, it would not be included in the portfolio</a:t>
            </a:r>
          </a:p>
          <a:p>
            <a:pPr>
              <a:spcAft>
                <a:spcPts val="600"/>
              </a:spcAft>
              <a:defRPr/>
            </a:pPr>
            <a:r>
              <a:rPr lang="en-GB" b="1" kern="0" dirty="0"/>
              <a:t>SBBS arranger(s) could be private or public</a:t>
            </a:r>
          </a:p>
          <a:p>
            <a:pPr lvl="1">
              <a:spcAft>
                <a:spcPts val="600"/>
              </a:spcAft>
              <a:defRPr/>
            </a:pPr>
            <a:r>
              <a:rPr lang="en-GB" kern="0" dirty="0"/>
              <a:t>Private: Multiple arrangers would need to be regulated and supervised</a:t>
            </a:r>
          </a:p>
          <a:p>
            <a:pPr lvl="1">
              <a:spcAft>
                <a:spcPts val="600"/>
              </a:spcAft>
              <a:defRPr/>
            </a:pPr>
            <a:r>
              <a:rPr lang="en-GB" kern="0" dirty="0"/>
              <a:t>Public: Single arranger would require institutional framework to preclude perception of joint guarantees</a:t>
            </a:r>
          </a:p>
          <a:p>
            <a:pPr>
              <a:spcAft>
                <a:spcPts val="600"/>
              </a:spcAft>
              <a:defRPr/>
            </a:pPr>
            <a:r>
              <a:rPr lang="en-GB" b="1" kern="0" dirty="0"/>
              <a:t>SBBS issuers are bankruptcy-remote pass-through entities</a:t>
            </a:r>
          </a:p>
          <a:p>
            <a:pPr lvl="1">
              <a:spcAft>
                <a:spcPts val="600"/>
              </a:spcAft>
              <a:defRPr/>
            </a:pPr>
            <a:r>
              <a:rPr lang="en-GB" kern="0" dirty="0"/>
              <a:t>Issuers bear no risk on their own account: they receive portfolio directly from SBBS arranger(s), and pass cash flows to SBBS investors according to seniority</a:t>
            </a:r>
          </a:p>
        </p:txBody>
      </p:sp>
    </p:spTree>
    <p:extLst>
      <p:ext uri="{BB962C8B-B14F-4D97-AF65-F5344CB8AC3E}">
        <p14:creationId xmlns:p14="http://schemas.microsoft.com/office/powerpoint/2010/main" val="3259582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20553"/>
            <a:ext cx="8594725" cy="563563"/>
          </a:xfrm>
        </p:spPr>
        <p:txBody>
          <a:bodyPr/>
          <a:lstStyle/>
          <a:p>
            <a:r>
              <a:rPr lang="en-GB" altLang="en-US" dirty="0"/>
              <a:t>Generic SBBS issuance model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248438-CFD7-41A9-92CE-B84199586239}" type="slidenum">
              <a:rPr lang="de-DE" smtClean="0"/>
              <a:pPr>
                <a:defRPr/>
              </a:pPr>
              <a:t>12</a:t>
            </a:fld>
            <a:endParaRPr lang="de-DE" dirty="0">
              <a:solidFill>
                <a:srgbClr val="585858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76" y="984116"/>
            <a:ext cx="7181511" cy="48284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7401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50850"/>
            <a:ext cx="8594725" cy="628650"/>
          </a:xfrm>
        </p:spPr>
        <p:txBody>
          <a:bodyPr/>
          <a:lstStyle/>
          <a:p>
            <a:r>
              <a:rPr lang="en-GB" altLang="en-US" dirty="0"/>
              <a:t>Incremental development of an SBBS market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6" y="1356852"/>
            <a:ext cx="8886824" cy="4630993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GB" b="1" dirty="0"/>
              <a:t>SBBS issuance would be demand-led</a:t>
            </a:r>
          </a:p>
          <a:p>
            <a:pPr lvl="1">
              <a:spcAft>
                <a:spcPts val="600"/>
              </a:spcAft>
              <a:defRPr/>
            </a:pPr>
            <a:r>
              <a:rPr lang="en-GB" dirty="0"/>
              <a:t>Issued only insofar as there is investor demand for the three securities</a:t>
            </a:r>
            <a:endParaRPr lang="en-GB" b="1" dirty="0"/>
          </a:p>
          <a:p>
            <a:pPr>
              <a:spcAft>
                <a:spcPts val="600"/>
              </a:spcAft>
              <a:defRPr/>
            </a:pPr>
            <a:r>
              <a:rPr lang="en-GB" b="1" dirty="0"/>
              <a:t>SBBS market would develop gradually</a:t>
            </a:r>
          </a:p>
          <a:p>
            <a:pPr lvl="1">
              <a:spcAft>
                <a:spcPts val="600"/>
              </a:spcAft>
              <a:defRPr/>
            </a:pPr>
            <a:r>
              <a:rPr lang="en-GB" dirty="0"/>
              <a:t>Early phase: Similar to ESM bond market development</a:t>
            </a:r>
          </a:p>
          <a:p>
            <a:pPr lvl="1">
              <a:spcAft>
                <a:spcPts val="600"/>
              </a:spcAft>
              <a:defRPr/>
            </a:pPr>
            <a:r>
              <a:rPr lang="en-GB" dirty="0"/>
              <a:t>Transitional phase: Market grows gradually (e.g. to €1.5tn), conditional on </a:t>
            </a:r>
            <a:br>
              <a:rPr lang="en-GB" dirty="0"/>
            </a:br>
            <a:r>
              <a:rPr lang="en-GB" dirty="0"/>
              <a:t>smooth market functioning</a:t>
            </a:r>
          </a:p>
          <a:p>
            <a:pPr>
              <a:spcAft>
                <a:spcPts val="600"/>
              </a:spcAft>
              <a:defRPr/>
            </a:pPr>
            <a:r>
              <a:rPr lang="en-US" b="1" dirty="0"/>
              <a:t>Market size can be controlled by policymakers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/>
              <a:t>Unintended side-effects can be managed by rationing the issuance of </a:t>
            </a:r>
            <a:br>
              <a:rPr lang="en-US" dirty="0"/>
            </a:br>
            <a:r>
              <a:rPr lang="en-US" dirty="0"/>
              <a:t>“SBBS license numbers”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790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50850"/>
            <a:ext cx="8594725" cy="628650"/>
          </a:xfrm>
        </p:spPr>
        <p:txBody>
          <a:bodyPr/>
          <a:lstStyle/>
          <a:p>
            <a:r>
              <a:rPr lang="en-GB" altLang="en-US" dirty="0"/>
              <a:t>Ambiguous effects on sovereign bond market liquidity</a:t>
            </a: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0216"/>
            <a:ext cx="4476750" cy="30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6022" y="1335532"/>
            <a:ext cx="361569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6900" indent="-296863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315913" algn="l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219200" indent="-303213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524000" indent="-303213" algn="l" rtl="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5pPr>
            <a:lvl6pPr marL="19812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6pPr>
            <a:lvl7pPr marL="24384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7pPr>
            <a:lvl8pPr marL="28956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8pPr>
            <a:lvl9pPr marL="33528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00037" lvl="1" indent="0" algn="ctr">
              <a:spcAft>
                <a:spcPts val="600"/>
              </a:spcAft>
              <a:buNone/>
              <a:defRPr/>
            </a:pPr>
            <a:r>
              <a:rPr lang="en-GB" b="1" kern="0" dirty="0"/>
              <a:t>Freezing effect (-</a:t>
            </a:r>
            <a:r>
              <a:rPr lang="en-GB" b="1" kern="0" dirty="0" err="1"/>
              <a:t>ve</a:t>
            </a:r>
            <a:r>
              <a:rPr lang="en-GB" b="1" kern="0" dirty="0"/>
              <a:t>): </a:t>
            </a:r>
            <a:r>
              <a:rPr lang="en-GB" kern="0" dirty="0"/>
              <a:t/>
            </a:r>
            <a:br>
              <a:rPr lang="en-GB" kern="0" dirty="0"/>
            </a:br>
            <a:r>
              <a:rPr lang="en-GB" kern="0" dirty="0"/>
              <a:t>Sovereign bonds frozen on </a:t>
            </a:r>
            <a:br>
              <a:rPr lang="en-GB" kern="0" dirty="0"/>
            </a:br>
            <a:r>
              <a:rPr lang="en-GB" kern="0" dirty="0"/>
              <a:t>SBBS issuers’ balance sheets</a:t>
            </a:r>
          </a:p>
        </p:txBody>
      </p:sp>
      <p:sp>
        <p:nvSpPr>
          <p:cNvPr id="2" name="Rectangle 1"/>
          <p:cNvSpPr/>
          <p:nvPr/>
        </p:nvSpPr>
        <p:spPr>
          <a:xfrm>
            <a:off x="4762500" y="133553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dirty="0"/>
              <a:t>Spillover effect (+</a:t>
            </a:r>
            <a:r>
              <a:rPr lang="en-GB" b="1" dirty="0" err="1"/>
              <a:t>ve</a:t>
            </a:r>
            <a:r>
              <a:rPr lang="en-GB" b="1" dirty="0"/>
              <a:t>):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Liquid SBBS could be used </a:t>
            </a:r>
            <a:br>
              <a:rPr lang="en-GB" dirty="0"/>
            </a:br>
            <a:r>
              <a:rPr lang="en-GB" dirty="0"/>
              <a:t>to reduce hedging costs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CC2B26D-AEAF-43C0-AB9D-CF88C67759F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518" y="2278929"/>
            <a:ext cx="3297185" cy="324353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3C99AF0A-0D2E-45D3-86D9-EA0341D2A74C}"/>
              </a:ext>
            </a:extLst>
          </p:cNvPr>
          <p:cNvSpPr/>
          <p:nvPr/>
        </p:nvSpPr>
        <p:spPr bwMode="auto">
          <a:xfrm>
            <a:off x="5580043" y="2346593"/>
            <a:ext cx="1183725" cy="26440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422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9875" y="1428750"/>
            <a:ext cx="3834455" cy="455891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Holdings of government bonds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Investment-enhancing effect from non-euro investors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248438-CFD7-41A9-92CE-B84199586239}" type="slidenum">
              <a:rPr lang="de-DE" smtClean="0"/>
              <a:pPr>
                <a:defRPr/>
              </a:pPr>
              <a:t>15</a:t>
            </a:fld>
            <a:endParaRPr lang="de-DE" dirty="0">
              <a:solidFill>
                <a:srgbClr val="585858"/>
              </a:solidFill>
            </a:endParaRPr>
          </a:p>
        </p:txBody>
      </p:sp>
      <p:sp>
        <p:nvSpPr>
          <p:cNvPr id="5" name="Content Placeholder 1">
            <a:extLst>
              <a:ext uri="{FF2B5EF4-FFF2-40B4-BE49-F238E27FC236}">
                <a16:creationId xmlns="" xmlns:a16="http://schemas.microsoft.com/office/drawing/2014/main" id="{58F0D86B-79D6-46AE-A942-C5FC1CB62EB1}"/>
              </a:ext>
            </a:extLst>
          </p:cNvPr>
          <p:cNvSpPr txBox="1">
            <a:spLocks/>
          </p:cNvSpPr>
          <p:nvPr/>
        </p:nvSpPr>
        <p:spPr bwMode="auto">
          <a:xfrm>
            <a:off x="4677853" y="1428750"/>
            <a:ext cx="4389365" cy="455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6900" indent="-296863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315913" algn="l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219200" indent="-303213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524000" indent="-303213" algn="l" rtl="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5pPr>
            <a:lvl6pPr marL="19812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6pPr>
            <a:lvl7pPr marL="24384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7pPr>
            <a:lvl8pPr marL="28956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8pPr>
            <a:lvl9pPr marL="33528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GB" kern="0" dirty="0"/>
              <a:t>Holdings of supranational bonds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48D95DF6-FC1A-4DFF-8BE2-F420C54B2C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4640" y="2024342"/>
            <a:ext cx="8229600" cy="3516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4A0988E9-3FAC-4BC7-B56F-31419FD41B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848" y="2024342"/>
            <a:ext cx="8229600" cy="351659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EC6986FC-13F6-44DB-B541-FFD20A5D80A2}"/>
              </a:ext>
            </a:extLst>
          </p:cNvPr>
          <p:cNvSpPr/>
          <p:nvPr/>
        </p:nvSpPr>
        <p:spPr bwMode="auto">
          <a:xfrm>
            <a:off x="8266633" y="4730606"/>
            <a:ext cx="1183725" cy="26440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670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50850"/>
            <a:ext cx="8594725" cy="628650"/>
          </a:xfrm>
        </p:spPr>
        <p:txBody>
          <a:bodyPr/>
          <a:lstStyle/>
          <a:p>
            <a:r>
              <a:rPr lang="en-GB" altLang="en-US" dirty="0"/>
              <a:t>Regulation: necessary to remove existing barriers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7176" y="1248697"/>
            <a:ext cx="8886824" cy="4739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6900" indent="-296863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315913" algn="l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219200" indent="-303213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524000" indent="-303213" algn="l" rtl="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5pPr>
            <a:lvl6pPr marL="19812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6pPr>
            <a:lvl7pPr marL="24384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7pPr>
            <a:lvl8pPr marL="28956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8pPr>
            <a:lvl9pPr marL="33528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ts val="600"/>
              </a:spcAft>
              <a:defRPr/>
            </a:pPr>
            <a:r>
              <a:rPr lang="en-GB" b="1" kern="0" dirty="0"/>
              <a:t>At present, SBBS receive unfavourable regulatory treatment</a:t>
            </a:r>
          </a:p>
          <a:p>
            <a:pPr lvl="1">
              <a:spcAft>
                <a:spcPts val="600"/>
              </a:spcAft>
              <a:defRPr/>
            </a:pPr>
            <a:r>
              <a:rPr lang="en-GB" kern="0" dirty="0" smtClean="0"/>
              <a:t>Sufficient reason why </a:t>
            </a:r>
            <a:r>
              <a:rPr lang="en-GB" kern="0" dirty="0"/>
              <a:t>the securities have not yet been created by markets</a:t>
            </a:r>
          </a:p>
          <a:p>
            <a:pPr>
              <a:spcAft>
                <a:spcPts val="600"/>
              </a:spcAft>
              <a:defRPr/>
            </a:pPr>
            <a:r>
              <a:rPr lang="en-GB" b="1" kern="0" dirty="0"/>
              <a:t>One necessary condition for market creation is to treat SBBS </a:t>
            </a:r>
            <a:br>
              <a:rPr lang="en-GB" b="1" kern="0" dirty="0"/>
            </a:br>
            <a:r>
              <a:rPr lang="en-GB" b="1" kern="0" dirty="0"/>
              <a:t>in line with their unique design and risk properties</a:t>
            </a:r>
          </a:p>
          <a:p>
            <a:pPr lvl="1">
              <a:spcAft>
                <a:spcPts val="600"/>
              </a:spcAft>
              <a:defRPr/>
            </a:pPr>
            <a:r>
              <a:rPr lang="en-GB" kern="0" dirty="0"/>
              <a:t>Senior SBBS: Analysis in Volume II suggests that they should be treated </a:t>
            </a:r>
            <a:br>
              <a:rPr lang="en-GB" kern="0" dirty="0"/>
            </a:br>
            <a:r>
              <a:rPr lang="en-GB" kern="0" dirty="0"/>
              <a:t>no more severely than sovereign bonds</a:t>
            </a:r>
          </a:p>
          <a:p>
            <a:pPr lvl="1">
              <a:spcAft>
                <a:spcPts val="600"/>
              </a:spcAft>
              <a:defRPr/>
            </a:pPr>
            <a:r>
              <a:rPr lang="en-GB" kern="0" dirty="0"/>
              <a:t>Non-senior SBBS: Treatment should reflect their greater riskiness </a:t>
            </a:r>
          </a:p>
          <a:p>
            <a:pPr>
              <a:spcAft>
                <a:spcPts val="600"/>
              </a:spcAft>
              <a:defRPr/>
            </a:pPr>
            <a:r>
              <a:rPr lang="en-GB" b="1" kern="0" dirty="0"/>
              <a:t>An enabling SBBS-specific product regulation could remove existing barriers by providing a new treatment for all sectors</a:t>
            </a:r>
          </a:p>
        </p:txBody>
      </p:sp>
    </p:spTree>
    <p:extLst>
      <p:ext uri="{BB962C8B-B14F-4D97-AF65-F5344CB8AC3E}">
        <p14:creationId xmlns:p14="http://schemas.microsoft.com/office/powerpoint/2010/main" val="3756145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50850"/>
            <a:ext cx="8594725" cy="628650"/>
          </a:xfrm>
        </p:spPr>
        <p:txBody>
          <a:bodyPr/>
          <a:lstStyle/>
          <a:p>
            <a:r>
              <a:rPr lang="en-GB" altLang="en-US" dirty="0"/>
              <a:t>Conclusion and next steps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6" y="1356852"/>
            <a:ext cx="8886824" cy="4630993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SBBS represent one interesting and attractive option for the design of an area-wide low-risk asset </a:t>
            </a:r>
          </a:p>
          <a:p>
            <a:pPr>
              <a:spcAft>
                <a:spcPts val="600"/>
              </a:spcAft>
              <a:defRPr/>
            </a:pPr>
            <a:r>
              <a:rPr lang="en-US" dirty="0"/>
              <a:t>Gradual development of a demand-led market for SBBS may be feasible under certain conditions</a:t>
            </a:r>
          </a:p>
          <a:p>
            <a:pPr>
              <a:spcAft>
                <a:spcPts val="600"/>
              </a:spcAft>
              <a:defRPr/>
            </a:pPr>
            <a:r>
              <a:rPr lang="en-US" dirty="0"/>
              <a:t>Necessary to remove regulatory barriers to market development</a:t>
            </a:r>
          </a:p>
          <a:p>
            <a:pPr>
              <a:spcAft>
                <a:spcPts val="600"/>
              </a:spcAft>
              <a:defRPr/>
            </a:pPr>
            <a:r>
              <a:rPr lang="en-US" dirty="0"/>
              <a:t>Next step: publish report to better inform policy discussions</a:t>
            </a:r>
          </a:p>
          <a:p>
            <a:pPr lvl="1">
              <a:spcAft>
                <a:spcPts val="600"/>
              </a:spcAft>
              <a:defRPr/>
            </a:pPr>
            <a:r>
              <a:rPr lang="en-GB" dirty="0"/>
              <a:t>Past contributions from market participants are expected to be revised </a:t>
            </a:r>
            <a:br>
              <a:rPr lang="en-GB" dirty="0"/>
            </a:br>
            <a:r>
              <a:rPr lang="en-GB" dirty="0"/>
              <a:t>as report brings to light new information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391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7264" y="402082"/>
            <a:ext cx="8985504" cy="628650"/>
          </a:xfrm>
        </p:spPr>
        <p:txBody>
          <a:bodyPr/>
          <a:lstStyle/>
          <a:p>
            <a:r>
              <a:rPr lang="en-GB" altLang="en-US" dirty="0" smtClean="0"/>
              <a:t>Safe Assets: Some Issues</a:t>
            </a:r>
            <a:endParaRPr lang="en-GB" altLang="en-US" dirty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6" y="1356852"/>
            <a:ext cx="8886824" cy="4630993"/>
          </a:xfrm>
        </p:spPr>
        <p:txBody>
          <a:bodyPr/>
          <a:lstStyle/>
          <a:p>
            <a:pPr lvl="1">
              <a:spcAft>
                <a:spcPts val="600"/>
              </a:spcAft>
              <a:buFont typeface="Arial"/>
              <a:buChar char="•"/>
              <a:defRPr/>
            </a:pPr>
            <a:r>
              <a:rPr lang="en-US" sz="2400" dirty="0" smtClean="0"/>
              <a:t>Sovereign bonds: benchmark assets</a:t>
            </a:r>
          </a:p>
          <a:p>
            <a:pPr lvl="1">
              <a:spcAft>
                <a:spcPts val="600"/>
              </a:spcAft>
              <a:buFont typeface="Arial"/>
              <a:buChar char="•"/>
              <a:defRPr/>
            </a:pPr>
            <a:r>
              <a:rPr lang="en-US" sz="2400" dirty="0" smtClean="0"/>
              <a:t>Large stock;  trading liquidity;  common information base</a:t>
            </a:r>
          </a:p>
          <a:p>
            <a:pPr lvl="1">
              <a:spcAft>
                <a:spcPts val="600"/>
              </a:spcAft>
              <a:buFont typeface="Arial"/>
              <a:buChar char="•"/>
              <a:defRPr/>
            </a:pPr>
            <a:r>
              <a:rPr lang="en-US" sz="2400" dirty="0" smtClean="0"/>
              <a:t>Collateral function in many market transactions</a:t>
            </a:r>
          </a:p>
          <a:p>
            <a:pPr lvl="1">
              <a:spcAft>
                <a:spcPts val="600"/>
              </a:spcAft>
              <a:buFont typeface="Arial"/>
              <a:buChar char="•"/>
              <a:defRPr/>
            </a:pPr>
            <a:r>
              <a:rPr lang="en-US" sz="2400" dirty="0" smtClean="0"/>
              <a:t> Sovereign risk ?</a:t>
            </a:r>
          </a:p>
          <a:p>
            <a:pPr lvl="1">
              <a:spcAft>
                <a:spcPts val="600"/>
              </a:spcAft>
              <a:buFont typeface="Arial"/>
              <a:buChar char="•"/>
              <a:defRPr/>
            </a:pPr>
            <a:r>
              <a:rPr lang="en-US" sz="2400" dirty="0"/>
              <a:t> </a:t>
            </a:r>
            <a:r>
              <a:rPr lang="en-US" sz="2400" dirty="0" smtClean="0"/>
              <a:t>Multi-country monetary union; national-level fiscal </a:t>
            </a:r>
            <a:r>
              <a:rPr lang="en-US" sz="2400" dirty="0" err="1" smtClean="0"/>
              <a:t>liabilties</a:t>
            </a:r>
            <a:r>
              <a:rPr lang="en-US" sz="2400" dirty="0" smtClean="0"/>
              <a:t> (no joint </a:t>
            </a:r>
            <a:r>
              <a:rPr lang="en-US" sz="2400" dirty="0" err="1" smtClean="0"/>
              <a:t>mutualisation</a:t>
            </a:r>
            <a:r>
              <a:rPr lang="en-US" sz="2400" dirty="0" smtClean="0"/>
              <a:t>)</a:t>
            </a:r>
          </a:p>
          <a:p>
            <a:pPr lvl="1">
              <a:spcAft>
                <a:spcPts val="600"/>
              </a:spcAft>
              <a:buFont typeface="Arial"/>
              <a:buChar char="•"/>
              <a:defRPr/>
            </a:pPr>
            <a:r>
              <a:rPr lang="en-US" sz="2400" dirty="0"/>
              <a:t> </a:t>
            </a:r>
            <a:r>
              <a:rPr lang="en-US" sz="2400" dirty="0" smtClean="0"/>
              <a:t>Doom loop between domestic banking system and domestic sovereign</a:t>
            </a:r>
          </a:p>
          <a:p>
            <a:pPr lvl="1">
              <a:spcAft>
                <a:spcPts val="600"/>
              </a:spcAft>
              <a:buFont typeface="Arial"/>
              <a:buChar char="•"/>
              <a:defRPr/>
            </a:pPr>
            <a:endParaRPr lang="en-US" dirty="0"/>
          </a:p>
          <a:p>
            <a:pPr marL="300037" lvl="1" indent="0">
              <a:spcAft>
                <a:spcPts val="600"/>
              </a:spcAft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615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7264" y="402082"/>
            <a:ext cx="8985504" cy="628650"/>
          </a:xfrm>
        </p:spPr>
        <p:txBody>
          <a:bodyPr/>
          <a:lstStyle/>
          <a:p>
            <a:r>
              <a:rPr lang="en-GB" altLang="en-US" dirty="0"/>
              <a:t>Background to the creation of the ESRB HLTF on Safe Assets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6" y="1356852"/>
            <a:ext cx="8886824" cy="4630993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In June 2016, the ESRB GB established a HLTF </a:t>
            </a:r>
            <a:br>
              <a:rPr lang="en-US" dirty="0"/>
            </a:br>
            <a:r>
              <a:rPr lang="en-US" dirty="0"/>
              <a:t>“to further investigate the empirical and practical considerations” related to sovereign bond-backed securities (SBBS)</a:t>
            </a:r>
          </a:p>
          <a:p>
            <a:pPr>
              <a:spcAft>
                <a:spcPts val="600"/>
              </a:spcAft>
              <a:defRPr/>
            </a:pPr>
            <a:r>
              <a:rPr lang="en-US" dirty="0"/>
              <a:t>SBBS represent an idea to create an area-wide low-risk asset without fiscal </a:t>
            </a:r>
            <a:r>
              <a:rPr lang="en-US" dirty="0" err="1"/>
              <a:t>mutualisation</a:t>
            </a:r>
            <a:endParaRPr lang="en-US" dirty="0"/>
          </a:p>
          <a:p>
            <a:pPr lvl="1">
              <a:spcAft>
                <a:spcPts val="600"/>
              </a:spcAft>
              <a:defRPr/>
            </a:pPr>
            <a:r>
              <a:rPr lang="en-US" dirty="0"/>
              <a:t>Securities would be created by pooling and tranching cross-border portfolios of national sovereign bonds</a:t>
            </a:r>
          </a:p>
          <a:p>
            <a:pPr>
              <a:spcAft>
                <a:spcPts val="600"/>
              </a:spcAft>
              <a:defRPr/>
            </a:pPr>
            <a:r>
              <a:rPr lang="en-US" dirty="0"/>
              <a:t>Over past 18 months, HLTF has conducted analysis and gathered insights from market participants on feasibility of SBBS</a:t>
            </a:r>
          </a:p>
          <a:p>
            <a:pPr lvl="1">
              <a:spcAft>
                <a:spcPts val="600"/>
              </a:spcAft>
              <a:defRPr/>
            </a:pPr>
            <a:endParaRPr lang="en-US" dirty="0"/>
          </a:p>
          <a:p>
            <a:pPr lvl="1">
              <a:spcAft>
                <a:spcPts val="60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794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50850"/>
            <a:ext cx="8858250" cy="628650"/>
          </a:xfrm>
        </p:spPr>
        <p:txBody>
          <a:bodyPr/>
          <a:lstStyle/>
          <a:p>
            <a:r>
              <a:rPr lang="en-GB" altLang="en-US" dirty="0"/>
              <a:t>HLTF’s technical contribution sheds light on SBBS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6" y="1356852"/>
            <a:ext cx="8886824" cy="4630993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HLTF’s contribution is technical: sheds light on unique properties of SBBS and their potential role in enhancing financial stability</a:t>
            </a:r>
          </a:p>
          <a:p>
            <a:pPr>
              <a:spcAft>
                <a:spcPts val="600"/>
              </a:spcAft>
              <a:defRPr/>
            </a:pPr>
            <a:r>
              <a:rPr lang="en-US" dirty="0"/>
              <a:t>Two-volume report summarizes the HLTF’s findings: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/>
              <a:t>Volume I: 50 pages covers: motivation for SBBS; security design; market development; and regulation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/>
              <a:t>Volume II: 250 pages covers: risk measurement; contractual features; market intelligence; market liquidity; and a more detailed analysis of regulation</a:t>
            </a:r>
          </a:p>
          <a:p>
            <a:pPr>
              <a:spcAft>
                <a:spcPts val="600"/>
              </a:spcAft>
              <a:defRPr/>
            </a:pPr>
            <a:r>
              <a:rPr lang="en-US" dirty="0"/>
              <a:t>Report will be published shortly</a:t>
            </a:r>
          </a:p>
          <a:p>
            <a:pPr marL="300037" lvl="1" indent="0">
              <a:spcAft>
                <a:spcPts val="600"/>
              </a:spcAft>
              <a:buNone/>
              <a:defRPr/>
            </a:pPr>
            <a:endParaRPr lang="en-US" dirty="0"/>
          </a:p>
          <a:p>
            <a:pPr lvl="1">
              <a:spcAft>
                <a:spcPts val="600"/>
              </a:spcAft>
              <a:defRPr/>
            </a:pPr>
            <a:endParaRPr lang="en-US" dirty="0"/>
          </a:p>
          <a:p>
            <a:pPr lvl="1">
              <a:spcAft>
                <a:spcPts val="60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81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50850"/>
            <a:ext cx="8594725" cy="628650"/>
          </a:xfrm>
        </p:spPr>
        <p:txBody>
          <a:bodyPr/>
          <a:lstStyle/>
          <a:p>
            <a:r>
              <a:rPr lang="en-GB" altLang="en-US" dirty="0"/>
              <a:t>HLTF’s main finding: there are regulatory barriers to SBBS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6" y="1356852"/>
            <a:ext cx="8886824" cy="4630993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SBBS represent one interesting and attractive option for the design of an area-wide low-risk asset</a:t>
            </a:r>
          </a:p>
          <a:p>
            <a:pPr>
              <a:spcAft>
                <a:spcPts val="600"/>
              </a:spcAft>
              <a:defRPr/>
            </a:pPr>
            <a:r>
              <a:rPr lang="en-US" dirty="0"/>
              <a:t>Gradual development of a demand-led market for SBBS may be feasible under certain conditions</a:t>
            </a:r>
          </a:p>
          <a:p>
            <a:pPr>
              <a:spcAft>
                <a:spcPts val="600"/>
              </a:spcAft>
              <a:defRPr/>
            </a:pPr>
            <a:r>
              <a:rPr lang="en-US" dirty="0"/>
              <a:t>One necessary condition is for an SBBS-specific enabling regulation to reflect the unique design and risk properties of these securities</a:t>
            </a:r>
          </a:p>
          <a:p>
            <a:pPr>
              <a:spcAft>
                <a:spcPts val="600"/>
              </a:spcAft>
              <a:defRPr/>
            </a:pPr>
            <a:r>
              <a:rPr lang="en-US" dirty="0"/>
              <a:t>The level of investor demand for SBBS is an empirical question, which can only be tested with an SBBS-specific regulation that removes existing impediments</a:t>
            </a:r>
          </a:p>
        </p:txBody>
      </p:sp>
    </p:spTree>
    <p:extLst>
      <p:ext uri="{BB962C8B-B14F-4D97-AF65-F5344CB8AC3E}">
        <p14:creationId xmlns:p14="http://schemas.microsoft.com/office/powerpoint/2010/main" val="481756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50850"/>
            <a:ext cx="8858250" cy="628650"/>
          </a:xfrm>
        </p:spPr>
        <p:txBody>
          <a:bodyPr/>
          <a:lstStyle/>
          <a:p>
            <a:r>
              <a:rPr lang="en-GB" altLang="en-US" dirty="0" smtClean="0"/>
              <a:t>Regulatory Treatment of Sovereign Exposures (RTSE)</a:t>
            </a:r>
            <a:endParaRPr lang="en-GB" altLang="en-US" dirty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6" y="1356852"/>
            <a:ext cx="8886824" cy="4630993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HLTF has </a:t>
            </a:r>
            <a:r>
              <a:rPr lang="en-US" u="sng" dirty="0"/>
              <a:t>not</a:t>
            </a:r>
            <a:r>
              <a:rPr lang="en-US" dirty="0"/>
              <a:t> attempted to assess RTSE options: the focus was on SBBS, not RTSE</a:t>
            </a:r>
          </a:p>
          <a:p>
            <a:pPr>
              <a:spcAft>
                <a:spcPts val="600"/>
              </a:spcAft>
              <a:defRPr/>
            </a:pPr>
            <a:r>
              <a:rPr lang="en-US" dirty="0"/>
              <a:t>From the perspective of SBBS, it is clear that certain RTSE reform options would substantially enhance demand for the securities</a:t>
            </a:r>
          </a:p>
          <a:p>
            <a:pPr>
              <a:spcAft>
                <a:spcPts val="600"/>
              </a:spcAft>
              <a:defRPr/>
            </a:pPr>
            <a:r>
              <a:rPr lang="en-US" dirty="0"/>
              <a:t>This finding does not provide sufficient justification for embarking on RTSE reform, which should be evaluated on its own merits in other policy fora</a:t>
            </a:r>
          </a:p>
          <a:p>
            <a:pPr>
              <a:spcAft>
                <a:spcPts val="600"/>
              </a:spcAft>
              <a:defRPr/>
            </a:pPr>
            <a:r>
              <a:rPr lang="en-US" dirty="0"/>
              <a:t>The HLTF report acknowledges the differing policy positions of </a:t>
            </a:r>
            <a:br>
              <a:rPr lang="en-US" dirty="0"/>
            </a:br>
            <a:r>
              <a:rPr lang="en-US" dirty="0"/>
              <a:t>HLTF members with respect to RTSE</a:t>
            </a:r>
          </a:p>
        </p:txBody>
      </p:sp>
    </p:spTree>
    <p:extLst>
      <p:ext uri="{BB962C8B-B14F-4D97-AF65-F5344CB8AC3E}">
        <p14:creationId xmlns:p14="http://schemas.microsoft.com/office/powerpoint/2010/main" val="156408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50850"/>
            <a:ext cx="8594725" cy="628650"/>
          </a:xfrm>
        </p:spPr>
        <p:txBody>
          <a:bodyPr/>
          <a:lstStyle/>
          <a:p>
            <a:r>
              <a:rPr lang="en-GB" altLang="en-US" dirty="0"/>
              <a:t>Motivation for SBBS: financial stability and integration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6" y="1356852"/>
            <a:ext cx="8886824" cy="4630993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b="1" dirty="0"/>
              <a:t>SBBS could contribute to financial stability by supporting efforts to complete banking and capital markets unions</a:t>
            </a:r>
          </a:p>
          <a:p>
            <a:pPr>
              <a:spcAft>
                <a:spcPts val="600"/>
              </a:spcAft>
              <a:defRPr/>
            </a:pPr>
            <a:r>
              <a:rPr lang="en-US" b="1" dirty="0"/>
              <a:t>Reduce systemic risks by weakening the bank-sovereign nexus</a:t>
            </a:r>
          </a:p>
          <a:p>
            <a:pPr lvl="1">
              <a:spcAft>
                <a:spcPts val="600"/>
              </a:spcAft>
              <a:defRPr/>
            </a:pPr>
            <a:r>
              <a:rPr lang="en-US" dirty="0"/>
              <a:t>Combination of </a:t>
            </a:r>
            <a:r>
              <a:rPr lang="en-US" u="sng" dirty="0"/>
              <a:t>diversification</a:t>
            </a:r>
            <a:r>
              <a:rPr lang="en-US" dirty="0"/>
              <a:t> and </a:t>
            </a:r>
            <a:r>
              <a:rPr lang="en-US" u="sng" dirty="0"/>
              <a:t>de-risking</a:t>
            </a:r>
            <a:r>
              <a:rPr lang="en-US" dirty="0"/>
              <a:t> of bank sovereign bond portfolios</a:t>
            </a:r>
          </a:p>
          <a:p>
            <a:pPr lvl="0">
              <a:spcAft>
                <a:spcPts val="600"/>
              </a:spcAft>
              <a:buClr>
                <a:srgbClr val="333D99"/>
              </a:buClr>
              <a:defRPr/>
            </a:pPr>
            <a:r>
              <a:rPr lang="en-US" b="1" dirty="0">
                <a:solidFill>
                  <a:srgbClr val="787878"/>
                </a:solidFill>
              </a:rPr>
              <a:t>Reduce barriers to further financial integration</a:t>
            </a:r>
          </a:p>
          <a:p>
            <a:pPr lvl="1">
              <a:spcAft>
                <a:spcPts val="600"/>
              </a:spcAft>
              <a:buClr>
                <a:srgbClr val="333D99"/>
              </a:buClr>
              <a:defRPr/>
            </a:pPr>
            <a:r>
              <a:rPr lang="en-US" dirty="0">
                <a:solidFill>
                  <a:srgbClr val="787878"/>
                </a:solidFill>
              </a:rPr>
              <a:t>SBBS could be used to collateralize area-wide transactions</a:t>
            </a:r>
          </a:p>
          <a:p>
            <a:pPr lvl="1">
              <a:spcAft>
                <a:spcPts val="600"/>
              </a:spcAft>
              <a:buClr>
                <a:srgbClr val="333D99"/>
              </a:buClr>
              <a:defRPr/>
            </a:pPr>
            <a:r>
              <a:rPr lang="en-US" dirty="0">
                <a:solidFill>
                  <a:srgbClr val="787878"/>
                </a:solidFill>
              </a:rPr>
              <a:t>A mature SBBS market could provide an area-wide benchmark for asset pricing</a:t>
            </a:r>
          </a:p>
          <a:p>
            <a:pPr lvl="0">
              <a:spcAft>
                <a:spcPts val="600"/>
              </a:spcAft>
              <a:buClr>
                <a:srgbClr val="333D99"/>
              </a:buClr>
              <a:defRPr/>
            </a:pPr>
            <a:r>
              <a:rPr lang="en-US" b="1" dirty="0">
                <a:solidFill>
                  <a:srgbClr val="787878"/>
                </a:solidFill>
              </a:rPr>
              <a:t>But SBBS not a panacea: they stand alongside other policy initiatives to complete BU and CMU and deepen EMU</a:t>
            </a:r>
          </a:p>
          <a:p>
            <a:pPr lvl="1">
              <a:spcAft>
                <a:spcPts val="600"/>
              </a:spcAft>
              <a:buClr>
                <a:srgbClr val="333D99"/>
              </a:buClr>
              <a:defRPr/>
            </a:pPr>
            <a:endParaRPr lang="en-US" dirty="0"/>
          </a:p>
          <a:p>
            <a:pPr>
              <a:spcAft>
                <a:spcPts val="600"/>
              </a:spcAf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404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50850"/>
            <a:ext cx="8594725" cy="628650"/>
          </a:xfrm>
        </p:spPr>
        <p:txBody>
          <a:bodyPr/>
          <a:lstStyle/>
          <a:p>
            <a:r>
              <a:rPr lang="en-GB" altLang="en-US" dirty="0"/>
              <a:t>Basic security design reflects policy objectives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326977" y="2383760"/>
            <a:ext cx="6837198" cy="3834704"/>
            <a:chOff x="1343603" y="1685468"/>
            <a:chExt cx="6837198" cy="3834704"/>
          </a:xfrm>
        </p:grpSpPr>
        <p:grpSp>
          <p:nvGrpSpPr>
            <p:cNvPr id="4" name="Group 3"/>
            <p:cNvGrpSpPr/>
            <p:nvPr/>
          </p:nvGrpSpPr>
          <p:grpSpPr>
            <a:xfrm>
              <a:off x="1343603" y="1685468"/>
              <a:ext cx="6837198" cy="3834704"/>
              <a:chOff x="1364162" y="1469316"/>
              <a:chExt cx="6837198" cy="3834704"/>
            </a:xfrm>
          </p:grpSpPr>
          <p:cxnSp>
            <p:nvCxnSpPr>
              <p:cNvPr id="5" name="Straight Connector 4"/>
              <p:cNvCxnSpPr/>
              <p:nvPr/>
            </p:nvCxnSpPr>
            <p:spPr>
              <a:xfrm flipV="1">
                <a:off x="2184400" y="1921933"/>
                <a:ext cx="5029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" name="TextBox 5"/>
              <p:cNvSpPr txBox="1"/>
              <p:nvPr/>
            </p:nvSpPr>
            <p:spPr>
              <a:xfrm>
                <a:off x="2099734" y="1566333"/>
                <a:ext cx="35779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A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6985360" y="1566332"/>
                <a:ext cx="3129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L</a:t>
                </a:r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167466" y="1972734"/>
                <a:ext cx="2494709" cy="2912534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/>
                  <a:t>Portfolio of euro-denominated central government bonds (based on capital key)</a:t>
                </a: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741335" y="1972735"/>
                <a:ext cx="2494709" cy="1840975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/>
                  <a:t>70% Senior</a:t>
                </a:r>
                <a:br>
                  <a:rPr lang="en-US" sz="2800" dirty="0"/>
                </a:br>
                <a:endParaRPr lang="en-US" sz="2800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741335" y="4550054"/>
                <a:ext cx="2494709" cy="335214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/>
                  <a:t>10% Junior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 rot="16200000">
                <a:off x="-306968" y="3140446"/>
                <a:ext cx="3834704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600" dirty="0"/>
                  <a:t>Pooling </a:t>
                </a:r>
                <a:r>
                  <a:rPr lang="en-US" sz="2600" dirty="0">
                    <a:sym typeface="Symbol"/>
                  </a:rPr>
                  <a:t> diversification</a:t>
                </a:r>
                <a:endParaRPr lang="en-US" sz="26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 rot="16200000" flipH="1">
                <a:off x="6048302" y="3074565"/>
                <a:ext cx="3413563" cy="89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600" dirty="0"/>
                  <a:t>Tranching </a:t>
                </a:r>
                <a:r>
                  <a:rPr lang="en-US" sz="2600" dirty="0">
                    <a:sym typeface="Symbol"/>
                  </a:rPr>
                  <a:t> seniority</a:t>
                </a:r>
                <a:br>
                  <a:rPr lang="en-US" sz="2600" dirty="0">
                    <a:sym typeface="Symbol"/>
                  </a:rPr>
                </a:br>
                <a:endParaRPr lang="en-US" sz="2600" dirty="0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4723308" y="4071427"/>
              <a:ext cx="2494709" cy="648283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20% Mezz</a:t>
              </a:r>
            </a:p>
          </p:txBody>
        </p:sp>
      </p:grp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298741" y="1047470"/>
            <a:ext cx="8886824" cy="154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6900" indent="-296863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315913" algn="l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219200" indent="-303213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524000" indent="-303213" algn="l" rtl="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5pPr>
            <a:lvl6pPr marL="19812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6pPr>
            <a:lvl7pPr marL="24384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7pPr>
            <a:lvl8pPr marL="28956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8pPr>
            <a:lvl9pPr marL="33528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  <a:defRPr/>
            </a:pPr>
            <a:r>
              <a:rPr lang="en-GB" b="1" kern="0" dirty="0"/>
              <a:t>Security design is a policy choice:</a:t>
            </a:r>
          </a:p>
          <a:p>
            <a:pPr lvl="1">
              <a:spcAft>
                <a:spcPts val="600"/>
              </a:spcAft>
              <a:defRPr/>
            </a:pPr>
            <a:r>
              <a:rPr lang="en-GB" kern="0" dirty="0"/>
              <a:t>On asset side, designed to be area-wide</a:t>
            </a:r>
          </a:p>
          <a:p>
            <a:pPr lvl="1">
              <a:spcAft>
                <a:spcPts val="600"/>
              </a:spcAft>
              <a:defRPr/>
            </a:pPr>
            <a:r>
              <a:rPr lang="en-GB" kern="0" dirty="0"/>
              <a:t>On liability side, designed for senior to be low risk (based on Volume II simulations) and non-senior to be marketable (based on market intelligence)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 rot="20123392">
            <a:off x="5420413" y="4029348"/>
            <a:ext cx="1891122" cy="380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6900" indent="-296863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315913" algn="l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219200" indent="-303213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524000" indent="-303213" algn="l" rtl="0" eaLnBrk="0" fontAlgn="base" hangingPunct="0">
              <a:spcBef>
                <a:spcPct val="0"/>
              </a:spcBef>
              <a:spcAft>
                <a:spcPct val="0"/>
              </a:spcAft>
              <a:buFont typeface="Times" pitchFamily="1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5pPr>
            <a:lvl6pPr marL="19812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6pPr>
            <a:lvl7pPr marL="24384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7pPr>
            <a:lvl8pPr marL="28956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8pPr>
            <a:lvl9pPr marL="3352800" indent="-303213" algn="l" rtl="0" fontAlgn="base">
              <a:spcBef>
                <a:spcPct val="0"/>
              </a:spcBef>
              <a:spcAft>
                <a:spcPct val="0"/>
              </a:spcAft>
              <a:buFont typeface="Times" pitchFamily="48" charset="0"/>
              <a:buChar char="•"/>
              <a:defRPr sz="1600" i="1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  <a:defRPr/>
            </a:pPr>
            <a:r>
              <a:rPr lang="en-GB" u="sng" kern="0" dirty="0">
                <a:solidFill>
                  <a:srgbClr val="FF0000"/>
                </a:solidFill>
              </a:rPr>
              <a:t>See Volume II</a:t>
            </a:r>
          </a:p>
        </p:txBody>
      </p:sp>
    </p:spTree>
    <p:extLst>
      <p:ext uri="{BB962C8B-B14F-4D97-AF65-F5344CB8AC3E}">
        <p14:creationId xmlns:p14="http://schemas.microsoft.com/office/powerpoint/2010/main" val="3066265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50850"/>
            <a:ext cx="8594725" cy="628650"/>
          </a:xfrm>
        </p:spPr>
        <p:txBody>
          <a:bodyPr/>
          <a:lstStyle/>
          <a:p>
            <a:r>
              <a:rPr lang="en-GB" altLang="en-US" dirty="0"/>
              <a:t>Risk properties of SBBS: insights from default simulations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756" y="921004"/>
            <a:ext cx="7942644" cy="50269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1899235"/>
      </p:ext>
    </p:extLst>
  </p:cSld>
  <p:clrMapOvr>
    <a:masterClrMapping/>
  </p:clrMapOvr>
</p:sld>
</file>

<file path=ppt/theme/theme1.xml><?xml version="1.0" encoding="utf-8"?>
<a:theme xmlns:a="http://schemas.openxmlformats.org/drawingml/2006/main" name="4_Leere Präsentation">
  <a:themeElements>
    <a:clrScheme name="">
      <a:dk1>
        <a:srgbClr val="787878"/>
      </a:dk1>
      <a:lt1>
        <a:srgbClr val="FFFFFF"/>
      </a:lt1>
      <a:dk2>
        <a:srgbClr val="333D99"/>
      </a:dk2>
      <a:lt2>
        <a:srgbClr val="BEBEBE"/>
      </a:lt2>
      <a:accent1>
        <a:srgbClr val="4078B8"/>
      </a:accent1>
      <a:accent2>
        <a:srgbClr val="000066"/>
      </a:accent2>
      <a:accent3>
        <a:srgbClr val="FFFFFF"/>
      </a:accent3>
      <a:accent4>
        <a:srgbClr val="656565"/>
      </a:accent4>
      <a:accent5>
        <a:srgbClr val="AFBED8"/>
      </a:accent5>
      <a:accent6>
        <a:srgbClr val="00005C"/>
      </a:accent6>
      <a:hlink>
        <a:srgbClr val="008080"/>
      </a:hlink>
      <a:folHlink>
        <a:srgbClr val="A50021"/>
      </a:folHlink>
    </a:clrScheme>
    <a:fontScheme name="4_Leere Präsentat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48" charset="-128"/>
          </a:defRPr>
        </a:defPPr>
      </a:lstStyle>
    </a:lnDef>
  </a:objectDefaults>
  <a:extraClrSchemeLst>
    <a:extraClrScheme>
      <a:clrScheme name="4_Leere Präsentation 1">
        <a:dk1>
          <a:srgbClr val="585858"/>
        </a:dk1>
        <a:lt1>
          <a:srgbClr val="FFFFFF"/>
        </a:lt1>
        <a:dk2>
          <a:srgbClr val="003399"/>
        </a:dk2>
        <a:lt2>
          <a:srgbClr val="BEBEBE"/>
        </a:lt2>
        <a:accent1>
          <a:srgbClr val="4078B8"/>
        </a:accent1>
        <a:accent2>
          <a:srgbClr val="000066"/>
        </a:accent2>
        <a:accent3>
          <a:srgbClr val="FFFFFF"/>
        </a:accent3>
        <a:accent4>
          <a:srgbClr val="4A4A4A"/>
        </a:accent4>
        <a:accent5>
          <a:srgbClr val="AFBED8"/>
        </a:accent5>
        <a:accent6>
          <a:srgbClr val="00005C"/>
        </a:accent6>
        <a:hlink>
          <a:srgbClr val="008080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11100</TotalTime>
  <Words>794</Words>
  <Application>Microsoft Office PowerPoint</Application>
  <PresentationFormat>On-screen Show (4:3)</PresentationFormat>
  <Paragraphs>144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4_Leere Präsentation</vt:lpstr>
      <vt:lpstr>ESRB High-Level Task Force on Safe Assets           Philip Lane (Chair) Sam Langfield (Secretary) Spyros Alogoskoufis (Assistant Secretary)  </vt:lpstr>
      <vt:lpstr>Safe Assets: Some Issues</vt:lpstr>
      <vt:lpstr>Background to the creation of the ESRB HLTF on Safe Assets</vt:lpstr>
      <vt:lpstr>HLTF’s technical contribution sheds light on SBBS</vt:lpstr>
      <vt:lpstr>HLTF’s main finding: there are regulatory barriers to SBBS </vt:lpstr>
      <vt:lpstr>Regulatory Treatment of Sovereign Exposures (RTSE)</vt:lpstr>
      <vt:lpstr>Motivation for SBBS: financial stability and integration</vt:lpstr>
      <vt:lpstr>Basic security design reflects policy objectives</vt:lpstr>
      <vt:lpstr>Risk properties of SBBS: insights from default simulations</vt:lpstr>
      <vt:lpstr>Risk properties of SBBS: insights from market data</vt:lpstr>
      <vt:lpstr>How would SBBS be issued?</vt:lpstr>
      <vt:lpstr>Generic SBBS issuance model</vt:lpstr>
      <vt:lpstr>Incremental development of an SBBS market</vt:lpstr>
      <vt:lpstr>Ambiguous effects on sovereign bond market liquidity</vt:lpstr>
      <vt:lpstr>Investment-enhancing effect from non-euro investors</vt:lpstr>
      <vt:lpstr>Regulation: necessary to remove existing barriers</vt:lpstr>
      <vt:lpstr>Conclusion and 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ESRB template</dc:title>
  <dc:creator>TOMOVA Rada (ECFIN)</dc:creator>
  <cp:lastModifiedBy>Tytti Sulander</cp:lastModifiedBy>
  <cp:revision>819</cp:revision>
  <cp:lastPrinted>2015-10-20T09:09:51Z</cp:lastPrinted>
  <dcterms:modified xsi:type="dcterms:W3CDTF">2018-01-24T08:36:52Z</dcterms:modified>
</cp:coreProperties>
</file>