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72" r:id="rId3"/>
    <p:sldMasterId id="2147483684" r:id="rId4"/>
  </p:sldMasterIdLst>
  <p:handoutMasterIdLst>
    <p:handoutMasterId r:id="rId27"/>
  </p:handoutMasterIdLst>
  <p:sldIdLst>
    <p:sldId id="258" r:id="rId5"/>
    <p:sldId id="259" r:id="rId6"/>
    <p:sldId id="274" r:id="rId7"/>
    <p:sldId id="276" r:id="rId8"/>
    <p:sldId id="275" r:id="rId9"/>
    <p:sldId id="278" r:id="rId10"/>
    <p:sldId id="279" r:id="rId11"/>
    <p:sldId id="280" r:id="rId12"/>
    <p:sldId id="277" r:id="rId13"/>
    <p:sldId id="282" r:id="rId14"/>
    <p:sldId id="285" r:id="rId15"/>
    <p:sldId id="284" r:id="rId16"/>
    <p:sldId id="286" r:id="rId17"/>
    <p:sldId id="290" r:id="rId18"/>
    <p:sldId id="288" r:id="rId19"/>
    <p:sldId id="297" r:id="rId20"/>
    <p:sldId id="298" r:id="rId21"/>
    <p:sldId id="299" r:id="rId22"/>
    <p:sldId id="300" r:id="rId23"/>
    <p:sldId id="295" r:id="rId24"/>
    <p:sldId id="301" r:id="rId25"/>
    <p:sldId id="273" r:id="rId26"/>
  </p:sldIdLst>
  <p:sldSz cx="9144000" cy="6858000" type="screen4x3"/>
  <p:notesSz cx="6794500" cy="9931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895"/>
    <a:srgbClr val="305399"/>
    <a:srgbClr val="C0DB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408" y="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44905850038755"/>
          <c:y val="5.6961782417965089E-2"/>
          <c:w val="0.8213736871966737"/>
          <c:h val="0.68378824766596813"/>
        </c:manualLayout>
      </c:layout>
      <c:lineChart>
        <c:grouping val="standard"/>
        <c:varyColors val="0"/>
        <c:ser>
          <c:idx val="0"/>
          <c:order val="0"/>
          <c:tx>
            <c:strRef>
              <c:f>Model!$CW$128</c:f>
              <c:strCache>
                <c:ptCount val="1"/>
                <c:pt idx="0">
                  <c:v>Bkt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Model!$CT$134:$CT$152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Model!$CW$134:$CW$152</c:f>
              <c:numCache>
                <c:formatCode>0</c:formatCode>
                <c:ptCount val="19"/>
                <c:pt idx="0">
                  <c:v>100</c:v>
                </c:pt>
                <c:pt idx="1">
                  <c:v>96.399999999999949</c:v>
                </c:pt>
                <c:pt idx="2">
                  <c:v>97.749599999999887</c:v>
                </c:pt>
                <c:pt idx="3">
                  <c:v>92.568871199999975</c:v>
                </c:pt>
                <c:pt idx="4">
                  <c:v>98.493278956799941</c:v>
                </c:pt>
                <c:pt idx="5">
                  <c:v>108.34260685248</c:v>
                </c:pt>
                <c:pt idx="6">
                  <c:v>113.85939530916013</c:v>
                </c:pt>
                <c:pt idx="7">
                  <c:v>119.26050916916799</c:v>
                </c:pt>
                <c:pt idx="8">
                  <c:v>127.96158219210831</c:v>
                </c:pt>
                <c:pt idx="9">
                  <c:v>137.14404031638134</c:v>
                </c:pt>
                <c:pt idx="10">
                  <c:v>145.88860082335904</c:v>
                </c:pt>
                <c:pt idx="11">
                  <c:v>157.78352864772586</c:v>
                </c:pt>
                <c:pt idx="12">
                  <c:v>171.25047937452115</c:v>
                </c:pt>
                <c:pt idx="13">
                  <c:v>180.23762495572896</c:v>
                </c:pt>
                <c:pt idx="14">
                  <c:v>166.1414475328333</c:v>
                </c:pt>
                <c:pt idx="15">
                  <c:v>173.62400248010374</c:v>
                </c:pt>
                <c:pt idx="16">
                  <c:v>181.07420298118629</c:v>
                </c:pt>
                <c:pt idx="17">
                  <c:v>187.30709120963778</c:v>
                </c:pt>
                <c:pt idx="18">
                  <c:v>189.71485100652345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Model!$DJ$121</c:f>
              <c:strCache>
                <c:ptCount val="1"/>
                <c:pt idx="0">
                  <c:v>Vaihtosuhde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Model!$CT$134:$CT$152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Model!$DJ$134:$DJ$152</c:f>
              <c:numCache>
                <c:formatCode>0</c:formatCode>
                <c:ptCount val="19"/>
                <c:pt idx="0">
                  <c:v>100</c:v>
                </c:pt>
                <c:pt idx="1">
                  <c:v>103.05578981016765</c:v>
                </c:pt>
                <c:pt idx="2">
                  <c:v>95.664412957548066</c:v>
                </c:pt>
                <c:pt idx="3">
                  <c:v>89.829601940962448</c:v>
                </c:pt>
                <c:pt idx="4">
                  <c:v>87.064055397642747</c:v>
                </c:pt>
                <c:pt idx="5">
                  <c:v>116.87441526178266</c:v>
                </c:pt>
                <c:pt idx="6">
                  <c:v>110.6324847510753</c:v>
                </c:pt>
                <c:pt idx="7">
                  <c:v>108.74341755546968</c:v>
                </c:pt>
                <c:pt idx="8">
                  <c:v>116.03645770080482</c:v>
                </c:pt>
                <c:pt idx="9">
                  <c:v>134.61606215145616</c:v>
                </c:pt>
                <c:pt idx="10">
                  <c:v>155.32642518980944</c:v>
                </c:pt>
                <c:pt idx="11">
                  <c:v>172.31087351227541</c:v>
                </c:pt>
                <c:pt idx="12">
                  <c:v>178.36048672837751</c:v>
                </c:pt>
                <c:pt idx="13">
                  <c:v>206.18520124595699</c:v>
                </c:pt>
                <c:pt idx="14">
                  <c:v>144.71347225336751</c:v>
                </c:pt>
                <c:pt idx="15">
                  <c:v>172.44945169112989</c:v>
                </c:pt>
                <c:pt idx="16">
                  <c:v>208.3789614555144</c:v>
                </c:pt>
                <c:pt idx="17">
                  <c:v>213.56873176078639</c:v>
                </c:pt>
                <c:pt idx="18">
                  <c:v>201.67712074457177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Model!$DL$129</c:f>
              <c:strCache>
                <c:ptCount val="1"/>
                <c:pt idx="0">
                  <c:v>Kiinteät bruttoinvestoinnit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Model!$CT$134:$CT$152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Model!$DL$134:$DL$152</c:f>
              <c:numCache>
                <c:formatCode>0</c:formatCode>
                <c:ptCount val="19"/>
                <c:pt idx="0">
                  <c:v>100</c:v>
                </c:pt>
                <c:pt idx="1">
                  <c:v>78.800000000000196</c:v>
                </c:pt>
                <c:pt idx="2">
                  <c:v>72.574800000000039</c:v>
                </c:pt>
                <c:pt idx="3">
                  <c:v>63.575524799999897</c:v>
                </c:pt>
                <c:pt idx="4">
                  <c:v>67.644358387199617</c:v>
                </c:pt>
                <c:pt idx="5">
                  <c:v>79.887987255283079</c:v>
                </c:pt>
                <c:pt idx="6">
                  <c:v>88.0778028318596</c:v>
                </c:pt>
                <c:pt idx="7">
                  <c:v>90.501585690070968</c:v>
                </c:pt>
                <c:pt idx="8">
                  <c:v>103.08130610099082</c:v>
                </c:pt>
                <c:pt idx="9">
                  <c:v>116.06955066971581</c:v>
                </c:pt>
                <c:pt idx="10">
                  <c:v>128.37292304070561</c:v>
                </c:pt>
                <c:pt idx="11">
                  <c:v>151.48004918803287</c:v>
                </c:pt>
                <c:pt idx="12">
                  <c:v>183.29085951751949</c:v>
                </c:pt>
                <c:pt idx="13">
                  <c:v>202.71969062637649</c:v>
                </c:pt>
                <c:pt idx="14">
                  <c:v>173.55923604155706</c:v>
                </c:pt>
                <c:pt idx="15">
                  <c:v>183.74721805895052</c:v>
                </c:pt>
                <c:pt idx="16">
                  <c:v>200.39522673616216</c:v>
                </c:pt>
                <c:pt idx="17">
                  <c:v>213.31307677248995</c:v>
                </c:pt>
                <c:pt idx="18">
                  <c:v>212.99800725940838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899008"/>
        <c:axId val="38426240"/>
      </c:lineChart>
      <c:catAx>
        <c:axId val="12189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26240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38426240"/>
        <c:scaling>
          <c:orientation val="minMax"/>
          <c:max val="220"/>
          <c:min val="6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crossAx val="121899008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b"/>
      <c:layout>
        <c:manualLayout>
          <c:xMode val="edge"/>
          <c:yMode val="edge"/>
          <c:x val="2.5792180839724052E-2"/>
          <c:y val="0.84485943132755348"/>
          <c:w val="0.94678394739642036"/>
          <c:h val="7.4309745439297747E-2"/>
        </c:manualLayout>
      </c:layout>
      <c:overlay val="0"/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legend>
    <c:plotVisOnly val="1"/>
    <c:dispBlanksAs val="gap"/>
    <c:showDLblsOverMax val="0"/>
  </c:chart>
  <c:spPr>
    <a:solidFill>
      <a:srgbClr val="DAEDEF"/>
    </a:solidFill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427247893180772E-2"/>
          <c:y val="2.1021852669096099E-2"/>
          <c:w val="0.89706714785651798"/>
          <c:h val="0.73180242517856442"/>
        </c:manualLayout>
      </c:layout>
      <c:lineChart>
        <c:grouping val="standard"/>
        <c:varyColors val="0"/>
        <c:ser>
          <c:idx val="2"/>
          <c:order val="0"/>
          <c:tx>
            <c:strRef>
              <c:f>Sheet1!$T$8</c:f>
              <c:strCache>
                <c:ptCount val="1"/>
                <c:pt idx="0">
                  <c:v>Venäjän bkt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Sheet1!$Q$14:$Q$32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Sheet1!$T$14:$T$32</c:f>
              <c:numCache>
                <c:formatCode>General</c:formatCode>
                <c:ptCount val="19"/>
                <c:pt idx="0">
                  <c:v>100</c:v>
                </c:pt>
                <c:pt idx="1">
                  <c:v>99.037465962686838</c:v>
                </c:pt>
                <c:pt idx="2">
                  <c:v>102.37607296412168</c:v>
                </c:pt>
                <c:pt idx="3">
                  <c:v>68.504071064753376</c:v>
                </c:pt>
                <c:pt idx="4">
                  <c:v>49.530128242951633</c:v>
                </c:pt>
                <c:pt idx="5">
                  <c:v>65.661135345783066</c:v>
                </c:pt>
                <c:pt idx="6">
                  <c:v>77.517216274914375</c:v>
                </c:pt>
                <c:pt idx="7">
                  <c:v>87.252991526992147</c:v>
                </c:pt>
                <c:pt idx="8">
                  <c:v>108.80322987500313</c:v>
                </c:pt>
                <c:pt idx="9">
                  <c:v>149.42455668659781</c:v>
                </c:pt>
                <c:pt idx="10">
                  <c:v>193.15951267057386</c:v>
                </c:pt>
                <c:pt idx="11">
                  <c:v>250.28046542065212</c:v>
                </c:pt>
                <c:pt idx="12">
                  <c:v>328.59965462999276</c:v>
                </c:pt>
                <c:pt idx="13">
                  <c:v>419.90512848885271</c:v>
                </c:pt>
                <c:pt idx="14">
                  <c:v>309.11646873968272</c:v>
                </c:pt>
                <c:pt idx="15">
                  <c:v>385.53888172803545</c:v>
                </c:pt>
                <c:pt idx="16">
                  <c:v>481.58175107010163</c:v>
                </c:pt>
                <c:pt idx="17">
                  <c:v>510.06968860273378</c:v>
                </c:pt>
                <c:pt idx="18">
                  <c:v>530.12035560265565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Sheet1!$R$8</c:f>
              <c:strCache>
                <c:ptCount val="1"/>
                <c:pt idx="0">
                  <c:v>Suomen tavaravienti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Sheet1!$Q$14:$Q$32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Sheet1!$R$14:$R$32</c:f>
              <c:numCache>
                <c:formatCode>General</c:formatCode>
                <c:ptCount val="19"/>
                <c:pt idx="0">
                  <c:v>100</c:v>
                </c:pt>
                <c:pt idx="1">
                  <c:v>127.3991241440884</c:v>
                </c:pt>
                <c:pt idx="2">
                  <c:v>151.24838986228667</c:v>
                </c:pt>
                <c:pt idx="3">
                  <c:v>128.77213704637927</c:v>
                </c:pt>
                <c:pt idx="4">
                  <c:v>85.786458564887241</c:v>
                </c:pt>
                <c:pt idx="5">
                  <c:v>99.348581393458772</c:v>
                </c:pt>
                <c:pt idx="6">
                  <c:v>125.66228880189382</c:v>
                </c:pt>
                <c:pt idx="7">
                  <c:v>147.21377013122068</c:v>
                </c:pt>
                <c:pt idx="8">
                  <c:v>196.2124713962385</c:v>
                </c:pt>
                <c:pt idx="9">
                  <c:v>270.10762863225989</c:v>
                </c:pt>
                <c:pt idx="10">
                  <c:v>355.52173326243775</c:v>
                </c:pt>
                <c:pt idx="11">
                  <c:v>386.9976999397785</c:v>
                </c:pt>
                <c:pt idx="12">
                  <c:v>456.44020566780813</c:v>
                </c:pt>
                <c:pt idx="13">
                  <c:v>553.43228893198773</c:v>
                </c:pt>
                <c:pt idx="14">
                  <c:v>277.51954995969652</c:v>
                </c:pt>
                <c:pt idx="15">
                  <c:v>309.75963536174703</c:v>
                </c:pt>
                <c:pt idx="16">
                  <c:v>367.93267435958325</c:v>
                </c:pt>
                <c:pt idx="17">
                  <c:v>362.43192787342895</c:v>
                </c:pt>
                <c:pt idx="18">
                  <c:v>352.85639946429404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Sheet1!$U$8</c:f>
              <c:strCache>
                <c:ptCount val="1"/>
                <c:pt idx="0">
                  <c:v>Venäjän tavaratuonti</c:v>
                </c:pt>
              </c:strCache>
            </c:strRef>
          </c:tx>
          <c:spPr>
            <a:ln w="4445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Sheet1!$Q$14:$Q$32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Sheet1!$U$14:$U$32</c:f>
              <c:numCache>
                <c:formatCode>General</c:formatCode>
                <c:ptCount val="19"/>
                <c:pt idx="0">
                  <c:v>100</c:v>
                </c:pt>
                <c:pt idx="1">
                  <c:v>96.821063885117326</c:v>
                </c:pt>
                <c:pt idx="2">
                  <c:v>105.94792126894876</c:v>
                </c:pt>
                <c:pt idx="3">
                  <c:v>92.671277734293881</c:v>
                </c:pt>
                <c:pt idx="4">
                  <c:v>63.155120361644009</c:v>
                </c:pt>
                <c:pt idx="5">
                  <c:v>71.661102503074943</c:v>
                </c:pt>
                <c:pt idx="6">
                  <c:v>85.880868328993813</c:v>
                </c:pt>
                <c:pt idx="7">
                  <c:v>97.385109339807997</c:v>
                </c:pt>
                <c:pt idx="8">
                  <c:v>121.51174863824417</c:v>
                </c:pt>
                <c:pt idx="9">
                  <c:v>155.55484561442742</c:v>
                </c:pt>
                <c:pt idx="10">
                  <c:v>200.36419979873168</c:v>
                </c:pt>
                <c:pt idx="11">
                  <c:v>262.41713655895086</c:v>
                </c:pt>
                <c:pt idx="12">
                  <c:v>319.03575628324523</c:v>
                </c:pt>
                <c:pt idx="13">
                  <c:v>426.57898750219641</c:v>
                </c:pt>
                <c:pt idx="14">
                  <c:v>272.87285003753811</c:v>
                </c:pt>
                <c:pt idx="15">
                  <c:v>365.65605186492655</c:v>
                </c:pt>
                <c:pt idx="16">
                  <c:v>488.94061036372057</c:v>
                </c:pt>
                <c:pt idx="17">
                  <c:v>505.07630311806133</c:v>
                </c:pt>
                <c:pt idx="18">
                  <c:v>518.38204917176483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30272"/>
        <c:axId val="38427968"/>
      </c:lineChart>
      <c:catAx>
        <c:axId val="12223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27968"/>
        <c:crosses val="autoZero"/>
        <c:auto val="1"/>
        <c:lblAlgn val="ctr"/>
        <c:lblOffset val="100"/>
        <c:tickLblSkip val="3"/>
        <c:noMultiLvlLbl val="0"/>
      </c:catAx>
      <c:valAx>
        <c:axId val="38427968"/>
        <c:scaling>
          <c:orientation val="minMax"/>
        </c:scaling>
        <c:delete val="0"/>
        <c:axPos val="l"/>
        <c:majorGridlines>
          <c:spPr>
            <a:ln w="3175"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crossAx val="122230272"/>
        <c:crosses val="autoZero"/>
        <c:crossBetween val="midCat"/>
      </c:valAx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475687784052549E-2"/>
          <c:y val="0.85284264043070213"/>
          <c:w val="0.92977453372375429"/>
          <c:h val="9.504055903028602E-2"/>
        </c:manualLayout>
      </c:layout>
      <c:overlay val="0"/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legend>
    <c:plotVisOnly val="1"/>
    <c:dispBlanksAs val="gap"/>
    <c:showDLblsOverMax val="0"/>
  </c:chart>
  <c:spPr>
    <a:solidFill>
      <a:srgbClr val="DAEDEF"/>
    </a:solidFill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 dirty="0" smtClean="0"/>
              <a:t>Osuus Venäjän tavaratuonnista,</a:t>
            </a:r>
            <a:r>
              <a:rPr lang="fi-FI" baseline="0" dirty="0" smtClean="0"/>
              <a:t> %</a:t>
            </a:r>
            <a:endParaRPr lang="fi-FI" dirty="0"/>
          </a:p>
        </c:rich>
      </c:tx>
      <c:layout>
        <c:manualLayout>
          <c:xMode val="edge"/>
          <c:yMode val="edge"/>
          <c:x val="0.15413022684979447"/>
          <c:y val="1.734779924270709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1165888975299042"/>
          <c:w val="0.89172419072615916"/>
          <c:h val="0.65845505702188289"/>
        </c:manualLayout>
      </c:layout>
      <c:lineChart>
        <c:grouping val="standard"/>
        <c:varyColors val="0"/>
        <c:ser>
          <c:idx val="0"/>
          <c:order val="0"/>
          <c:tx>
            <c:strRef>
              <c:f>Sheet1!$AT$8</c:f>
              <c:strCache>
                <c:ptCount val="1"/>
                <c:pt idx="0">
                  <c:v>Kiina</c:v>
                </c:pt>
              </c:strCache>
            </c:strRef>
          </c:tx>
          <c:marker>
            <c:symbol val="none"/>
          </c:marker>
          <c:cat>
            <c:numRef>
              <c:f>Sheet1!$AU$7:$BM$7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Sheet1!$AU$8:$BM$8</c:f>
              <c:numCache>
                <c:formatCode>General</c:formatCode>
                <c:ptCount val="19"/>
                <c:pt idx="0">
                  <c:v>2.1265867130968164</c:v>
                </c:pt>
                <c:pt idx="1">
                  <c:v>2.6230848910717675</c:v>
                </c:pt>
                <c:pt idx="2">
                  <c:v>2.8621983939401221</c:v>
                </c:pt>
                <c:pt idx="3">
                  <c:v>3.1909674187710078</c:v>
                </c:pt>
                <c:pt idx="4">
                  <c:v>3.7540042213622686</c:v>
                </c:pt>
                <c:pt idx="5">
                  <c:v>4.3953807832909808</c:v>
                </c:pt>
                <c:pt idx="6">
                  <c:v>4.7025243806264418</c:v>
                </c:pt>
                <c:pt idx="7">
                  <c:v>5.7810807532067052</c:v>
                </c:pt>
                <c:pt idx="8">
                  <c:v>7.2904616826607063</c:v>
                </c:pt>
                <c:pt idx="9">
                  <c:v>8.0849753999712473</c:v>
                </c:pt>
                <c:pt idx="10">
                  <c:v>9.3778547347609091</c:v>
                </c:pt>
                <c:pt idx="11">
                  <c:v>9.6534847584321994</c:v>
                </c:pt>
                <c:pt idx="12">
                  <c:v>12.379251359270507</c:v>
                </c:pt>
                <c:pt idx="13">
                  <c:v>12.021383650464134</c:v>
                </c:pt>
                <c:pt idx="14">
                  <c:v>11.930737257082766</c:v>
                </c:pt>
                <c:pt idx="15">
                  <c:v>14.999472569304787</c:v>
                </c:pt>
                <c:pt idx="16">
                  <c:v>14.862544514230244</c:v>
                </c:pt>
                <c:pt idx="17">
                  <c:v>14.964055972583401</c:v>
                </c:pt>
                <c:pt idx="18">
                  <c:v>16.012575709905299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Sheet1!$AT$9</c:f>
              <c:strCache>
                <c:ptCount val="1"/>
                <c:pt idx="0">
                  <c:v>Saksa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Sheet1!$AU$7:$BM$7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Sheet1!$AU$9:$BM$9</c:f>
              <c:numCache>
                <c:formatCode>General</c:formatCode>
                <c:ptCount val="19"/>
                <c:pt idx="0">
                  <c:v>10.660857383831445</c:v>
                </c:pt>
                <c:pt idx="1">
                  <c:v>12.259079658639182</c:v>
                </c:pt>
                <c:pt idx="2">
                  <c:v>13.685169777717524</c:v>
                </c:pt>
                <c:pt idx="3">
                  <c:v>14.352255904507455</c:v>
                </c:pt>
                <c:pt idx="4">
                  <c:v>14.493066729898574</c:v>
                </c:pt>
                <c:pt idx="5">
                  <c:v>13.242347164638224</c:v>
                </c:pt>
                <c:pt idx="6">
                  <c:v>16.014807244624656</c:v>
                </c:pt>
                <c:pt idx="7">
                  <c:v>17.048765693993374</c:v>
                </c:pt>
                <c:pt idx="8">
                  <c:v>16.841386642566057</c:v>
                </c:pt>
                <c:pt idx="9">
                  <c:v>16.941782066500995</c:v>
                </c:pt>
                <c:pt idx="10">
                  <c:v>15.685712886458219</c:v>
                </c:pt>
                <c:pt idx="11">
                  <c:v>16.524882294970205</c:v>
                </c:pt>
                <c:pt idx="12">
                  <c:v>15.672596136752794</c:v>
                </c:pt>
                <c:pt idx="13">
                  <c:v>15.17795908897093</c:v>
                </c:pt>
                <c:pt idx="14">
                  <c:v>15.796494135479048</c:v>
                </c:pt>
                <c:pt idx="15">
                  <c:v>13.992560305579147</c:v>
                </c:pt>
                <c:pt idx="16">
                  <c:v>14.395938613304288</c:v>
                </c:pt>
                <c:pt idx="17">
                  <c:v>13.929760803589152</c:v>
                </c:pt>
                <c:pt idx="18">
                  <c:v>13.468959393785433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Sheet1!$AT$17</c:f>
              <c:strCache>
                <c:ptCount val="1"/>
                <c:pt idx="0">
                  <c:v>Puola</c:v>
                </c:pt>
              </c:strCache>
            </c:strRef>
          </c:tx>
          <c:marker>
            <c:symbol val="none"/>
          </c:marker>
          <c:cat>
            <c:numRef>
              <c:f>Sheet1!$AU$7:$BM$7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Sheet1!$AU$17:$BM$17</c:f>
              <c:numCache>
                <c:formatCode>General</c:formatCode>
                <c:ptCount val="19"/>
                <c:pt idx="0">
                  <c:v>1.9586143411657586</c:v>
                </c:pt>
                <c:pt idx="1">
                  <c:v>2.5250931002356416</c:v>
                </c:pt>
                <c:pt idx="2">
                  <c:v>2.8943126397140091</c:v>
                </c:pt>
                <c:pt idx="3">
                  <c:v>2.8029864500560198</c:v>
                </c:pt>
                <c:pt idx="4">
                  <c:v>1.983862551534006</c:v>
                </c:pt>
                <c:pt idx="5">
                  <c:v>2.0067560273728322</c:v>
                </c:pt>
                <c:pt idx="6">
                  <c:v>2.0642494271259579</c:v>
                </c:pt>
                <c:pt idx="7">
                  <c:v>2.4476624905685136</c:v>
                </c:pt>
                <c:pt idx="8">
                  <c:v>2.2935546614959903</c:v>
                </c:pt>
                <c:pt idx="9">
                  <c:v>2.8672547062085396</c:v>
                </c:pt>
                <c:pt idx="10">
                  <c:v>2.9963524849721765</c:v>
                </c:pt>
                <c:pt idx="11">
                  <c:v>2.7738798528131676</c:v>
                </c:pt>
                <c:pt idx="12">
                  <c:v>2.6535630279542795</c:v>
                </c:pt>
                <c:pt idx="13">
                  <c:v>2.934660899884578</c:v>
                </c:pt>
                <c:pt idx="14">
                  <c:v>2.8807766355919187</c:v>
                </c:pt>
                <c:pt idx="15">
                  <c:v>2.8031598494748975</c:v>
                </c:pt>
                <c:pt idx="16">
                  <c:v>2.6111430278606904</c:v>
                </c:pt>
                <c:pt idx="17">
                  <c:v>2.7986591524015565</c:v>
                </c:pt>
                <c:pt idx="18">
                  <c:v>3.1098252788071794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Sheet1!$AT$21</c:f>
              <c:strCache>
                <c:ptCount val="1"/>
                <c:pt idx="0">
                  <c:v>Suomi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Sheet1!$AU$7:$BM$7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Sheet1!$AU$21:$BM$21</c:f>
              <c:numCache>
                <c:formatCode>General</c:formatCode>
                <c:ptCount val="19"/>
                <c:pt idx="0">
                  <c:v>3.0690591680909858</c:v>
                </c:pt>
                <c:pt idx="1">
                  <c:v>3.8999140507316779</c:v>
                </c:pt>
                <c:pt idx="2">
                  <c:v>4.1072507642856024</c:v>
                </c:pt>
                <c:pt idx="3">
                  <c:v>4.2618476790485218</c:v>
                </c:pt>
                <c:pt idx="4">
                  <c:v>4.1868652047449224</c:v>
                </c:pt>
                <c:pt idx="5">
                  <c:v>3.9839919152066332</c:v>
                </c:pt>
                <c:pt idx="6">
                  <c:v>4.212250998809612</c:v>
                </c:pt>
                <c:pt idx="7">
                  <c:v>4.4722703310041663</c:v>
                </c:pt>
                <c:pt idx="8">
                  <c:v>4.5690474247403712</c:v>
                </c:pt>
                <c:pt idx="9">
                  <c:v>4.6007475878499102</c:v>
                </c:pt>
                <c:pt idx="10">
                  <c:v>4.7789326697705565</c:v>
                </c:pt>
                <c:pt idx="11">
                  <c:v>4.1604273732202746</c:v>
                </c:pt>
                <c:pt idx="12">
                  <c:v>3.5150244140097966</c:v>
                </c:pt>
                <c:pt idx="13">
                  <c:v>3.3990604696197315</c:v>
                </c:pt>
                <c:pt idx="14">
                  <c:v>3.0494281081049897</c:v>
                </c:pt>
                <c:pt idx="15">
                  <c:v>2.4717820069771395</c:v>
                </c:pt>
                <c:pt idx="16">
                  <c:v>2.3594380944011606</c:v>
                </c:pt>
                <c:pt idx="17">
                  <c:v>2.0269744995265642</c:v>
                </c:pt>
                <c:pt idx="18">
                  <c:v>2.0567831606394176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Sheet1!$AT$28</c:f>
              <c:strCache>
                <c:ptCount val="1"/>
                <c:pt idx="0">
                  <c:v>Ruotsi</c:v>
                </c:pt>
              </c:strCache>
            </c:strRef>
          </c:tx>
          <c:marker>
            <c:symbol val="none"/>
          </c:marker>
          <c:cat>
            <c:numRef>
              <c:f>Sheet1!$AU$7:$BM$7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Sheet1!$AU$28:$BM$28</c:f>
              <c:numCache>
                <c:formatCode>General</c:formatCode>
                <c:ptCount val="19"/>
                <c:pt idx="0">
                  <c:v>0.98577911441943677</c:v>
                </c:pt>
                <c:pt idx="1">
                  <c:v>1.2140516438406384</c:v>
                </c:pt>
                <c:pt idx="2">
                  <c:v>1.4761214298097962</c:v>
                </c:pt>
                <c:pt idx="3">
                  <c:v>1.4914787158493492</c:v>
                </c:pt>
                <c:pt idx="4">
                  <c:v>1.452204990262286</c:v>
                </c:pt>
                <c:pt idx="5">
                  <c:v>1.3105304912843831</c:v>
                </c:pt>
                <c:pt idx="6">
                  <c:v>1.6557916803065249</c:v>
                </c:pt>
                <c:pt idx="7">
                  <c:v>2.0374259685726472</c:v>
                </c:pt>
                <c:pt idx="8">
                  <c:v>1.9323219337452346</c:v>
                </c:pt>
                <c:pt idx="9">
                  <c:v>1.9146335493212299</c:v>
                </c:pt>
                <c:pt idx="10">
                  <c:v>1.7362552840537657</c:v>
                </c:pt>
                <c:pt idx="11">
                  <c:v>1.5212617356845892</c:v>
                </c:pt>
                <c:pt idx="12">
                  <c:v>1.5045305290603721</c:v>
                </c:pt>
                <c:pt idx="13">
                  <c:v>1.6033577904917919</c:v>
                </c:pt>
                <c:pt idx="14">
                  <c:v>1.1703712334148642</c:v>
                </c:pt>
                <c:pt idx="15">
                  <c:v>1.2102504968081298</c:v>
                </c:pt>
                <c:pt idx="16">
                  <c:v>1.2317499902499232</c:v>
                </c:pt>
                <c:pt idx="17">
                  <c:v>1.0707661072791597</c:v>
                </c:pt>
                <c:pt idx="18">
                  <c:v>1.0556989667091998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497216"/>
        <c:axId val="38772032"/>
      </c:lineChart>
      <c:catAx>
        <c:axId val="12749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772032"/>
        <c:crosses val="autoZero"/>
        <c:auto val="1"/>
        <c:lblAlgn val="ctr"/>
        <c:lblOffset val="100"/>
        <c:tickLblSkip val="3"/>
        <c:noMultiLvlLbl val="0"/>
      </c:catAx>
      <c:valAx>
        <c:axId val="38772032"/>
        <c:scaling>
          <c:orientation val="minMax"/>
        </c:scaling>
        <c:delete val="0"/>
        <c:axPos val="l"/>
        <c:majorGridlines>
          <c:spPr>
            <a:ln w="3175"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crossAx val="127497216"/>
        <c:crosses val="autoZero"/>
        <c:crossBetween val="midCat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2.8179011855825543E-2"/>
          <c:y val="0.86443679505752524"/>
          <c:w val="0.91254199475065623"/>
          <c:h val="8.4305523430001403E-2"/>
        </c:manualLayout>
      </c:layout>
      <c:overlay val="0"/>
      <c:spPr>
        <a:ln>
          <a:solidFill>
            <a:schemeClr val="bg1">
              <a:lumMod val="65000"/>
            </a:schemeClr>
          </a:solidFill>
        </a:ln>
      </c:spPr>
    </c:legend>
    <c:plotVisOnly val="1"/>
    <c:dispBlanksAs val="gap"/>
    <c:showDLblsOverMax val="0"/>
  </c:chart>
  <c:spPr>
    <a:solidFill>
      <a:srgbClr val="DAEDEF"/>
    </a:solidFill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 noProof="0" dirty="0" smtClean="0"/>
              <a:t>Jälleenviennin osuus, %</a:t>
            </a:r>
            <a:endParaRPr lang="fi-FI" noProof="0" dirty="0"/>
          </a:p>
        </c:rich>
      </c:tx>
      <c:layout>
        <c:manualLayout>
          <c:xMode val="edge"/>
          <c:yMode val="edge"/>
          <c:x val="0.26845607536144406"/>
          <c:y val="3.233437025515683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559336690616464"/>
          <c:y val="0.13427836721845721"/>
          <c:w val="0.83649432815922609"/>
          <c:h val="0.59968568307225123"/>
        </c:manualLayout>
      </c:layout>
      <c:lineChart>
        <c:grouping val="standard"/>
        <c:varyColors val="0"/>
        <c:ser>
          <c:idx val="1"/>
          <c:order val="0"/>
          <c:tx>
            <c:strRef>
              <c:f>Sheet1!$C$10</c:f>
              <c:strCache>
                <c:ptCount val="1"/>
                <c:pt idx="0">
                  <c:v>Viennissä Venäjälle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Sheet1!$O$4:$V$4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Sheet1!$O$10:$V$10</c:f>
              <c:numCache>
                <c:formatCode>General</c:formatCode>
                <c:ptCount val="8"/>
                <c:pt idx="0">
                  <c:v>30</c:v>
                </c:pt>
                <c:pt idx="1">
                  <c:v>32.477064220183479</c:v>
                </c:pt>
                <c:pt idx="2">
                  <c:v>38.5321100917431</c:v>
                </c:pt>
                <c:pt idx="3">
                  <c:v>28.715596330275229</c:v>
                </c:pt>
                <c:pt idx="4">
                  <c:v>27.798165137614678</c:v>
                </c:pt>
                <c:pt idx="5">
                  <c:v>26.697247706422019</c:v>
                </c:pt>
                <c:pt idx="6">
                  <c:v>28.073394495412799</c:v>
                </c:pt>
                <c:pt idx="7">
                  <c:v>24.220183486238529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Sheet1!$C$12</c:f>
              <c:strCache>
                <c:ptCount val="1"/>
                <c:pt idx="0">
                  <c:v>Koko viennissä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Sheet1!$O$4:$V$4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Sheet1!$O$12:$V$12</c:f>
              <c:numCache>
                <c:formatCode>General</c:formatCode>
                <c:ptCount val="8"/>
                <c:pt idx="1">
                  <c:v>14.5977011494253</c:v>
                </c:pt>
                <c:pt idx="2">
                  <c:v>16.091954022988507</c:v>
                </c:pt>
                <c:pt idx="3">
                  <c:v>14.482758620689655</c:v>
                </c:pt>
                <c:pt idx="4">
                  <c:v>13.908045977011493</c:v>
                </c:pt>
                <c:pt idx="5">
                  <c:v>13.793103448275863</c:v>
                </c:pt>
                <c:pt idx="6">
                  <c:v>13.2183908045977</c:v>
                </c:pt>
                <c:pt idx="7">
                  <c:v>12.183908045977013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131648"/>
        <c:axId val="118548736"/>
      </c:lineChart>
      <c:catAx>
        <c:axId val="7913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548736"/>
        <c:crosses val="autoZero"/>
        <c:auto val="1"/>
        <c:lblAlgn val="ctr"/>
        <c:lblOffset val="100"/>
        <c:noMultiLvlLbl val="0"/>
      </c:catAx>
      <c:valAx>
        <c:axId val="118548736"/>
        <c:scaling>
          <c:orientation val="minMax"/>
          <c:max val="40"/>
        </c:scaling>
        <c:delete val="0"/>
        <c:axPos val="l"/>
        <c:majorGridlines>
          <c:spPr>
            <a:ln w="3175">
              <a:prstDash val="sysDot"/>
            </a:ln>
          </c:spPr>
        </c:majorGridlines>
        <c:numFmt formatCode="General" sourceLinked="1"/>
        <c:majorTickMark val="none"/>
        <c:minorTickMark val="none"/>
        <c:tickLblPos val="nextTo"/>
        <c:crossAx val="79131648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5.8688338111685764E-2"/>
          <c:y val="0.84888739214161402"/>
          <c:w val="0.89262222222222209"/>
          <c:h val="8.1731659445246824E-2"/>
        </c:manualLayout>
      </c:layout>
      <c:overlay val="0"/>
      <c:spPr>
        <a:ln>
          <a:solidFill>
            <a:schemeClr val="tx1">
              <a:lumMod val="50000"/>
              <a:lumOff val="50000"/>
            </a:schemeClr>
          </a:solidFill>
        </a:ln>
      </c:spPr>
    </c:legend>
    <c:plotVisOnly val="1"/>
    <c:dispBlanksAs val="gap"/>
    <c:showDLblsOverMax val="0"/>
  </c:chart>
  <c:spPr>
    <a:solidFill>
      <a:srgbClr val="DAEDEF"/>
    </a:solidFill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fi-FI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109213043284845E-2"/>
          <c:y val="3.5120658923958124E-2"/>
          <c:w val="0.89453864277161943"/>
          <c:h val="0.63932086872708993"/>
        </c:manualLayout>
      </c:layout>
      <c:lineChart>
        <c:grouping val="standard"/>
        <c:varyColors val="0"/>
        <c:ser>
          <c:idx val="1"/>
          <c:order val="0"/>
          <c:tx>
            <c:strRef>
              <c:f>Sheet1!$C$50</c:f>
              <c:strCache>
                <c:ptCount val="1"/>
                <c:pt idx="0">
                  <c:v>Tavaravienti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Sheet1!$D$30:$W$30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Sheet1!$D$50:$W$50</c:f>
              <c:numCache>
                <c:formatCode>General</c:formatCode>
                <c:ptCount val="20"/>
                <c:pt idx="0">
                  <c:v>4.7838205620025684</c:v>
                </c:pt>
                <c:pt idx="1">
                  <c:v>6.1277576827710689</c:v>
                </c:pt>
                <c:pt idx="2">
                  <c:v>7.2815797823430559</c:v>
                </c:pt>
                <c:pt idx="3">
                  <c:v>5.9799332611729961</c:v>
                </c:pt>
                <c:pt idx="4">
                  <c:v>4.0963174704524912</c:v>
                </c:pt>
                <c:pt idx="5">
                  <c:v>4.355888831074278</c:v>
                </c:pt>
                <c:pt idx="6">
                  <c:v>5.8651664060539925</c:v>
                </c:pt>
                <c:pt idx="7">
                  <c:v>6.6063253643746336</c:v>
                </c:pt>
                <c:pt idx="8">
                  <c:v>7.4577294667374963</c:v>
                </c:pt>
                <c:pt idx="9">
                  <c:v>8.8687496650154358</c:v>
                </c:pt>
                <c:pt idx="10">
                  <c:v>10.949205594440741</c:v>
                </c:pt>
                <c:pt idx="11">
                  <c:v>10.116033525139802</c:v>
                </c:pt>
                <c:pt idx="12">
                  <c:v>10.236899662749877</c:v>
                </c:pt>
                <c:pt idx="13">
                  <c:v>11.616396543832687</c:v>
                </c:pt>
                <c:pt idx="14">
                  <c:v>8.9386742856202872</c:v>
                </c:pt>
                <c:pt idx="15">
                  <c:v>8.9931633164650648</c:v>
                </c:pt>
                <c:pt idx="16">
                  <c:v>9.3865763406135674</c:v>
                </c:pt>
                <c:pt idx="17">
                  <c:v>9.9998001901894682</c:v>
                </c:pt>
                <c:pt idx="18">
                  <c:v>9.5607913652013252</c:v>
                </c:pt>
                <c:pt idx="19">
                  <c:v>8.4361791556323311</c:v>
                </c:pt>
              </c:numCache>
            </c:numRef>
          </c:val>
          <c:smooth val="0"/>
        </c:ser>
        <c:ser>
          <c:idx val="7"/>
          <c:order val="1"/>
          <c:tx>
            <c:strRef>
              <c:f>Sheet1!$C$51</c:f>
              <c:strCache>
                <c:ptCount val="1"/>
                <c:pt idx="0">
                  <c:v>Muu tavaroiden vienti kuin jälleenvienti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Sheet1!$D$30:$W$30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Sheet1!$D$51:$W$51</c:f>
              <c:numCache>
                <c:formatCode>General</c:formatCode>
                <c:ptCount val="20"/>
                <c:pt idx="12">
                  <c:v>8.093757753777771</c:v>
                </c:pt>
                <c:pt idx="13">
                  <c:v>8.509736766872031</c:v>
                </c:pt>
                <c:pt idx="14">
                  <c:v>7.45098948201694</c:v>
                </c:pt>
                <c:pt idx="15">
                  <c:v>7.5422018240228139</c:v>
                </c:pt>
                <c:pt idx="16">
                  <c:v>7.9815178124167687</c:v>
                </c:pt>
                <c:pt idx="17">
                  <c:v>8.2880657557864232</c:v>
                </c:pt>
                <c:pt idx="18">
                  <c:v>8.2503673217505362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Sheet1!$C$52</c:f>
              <c:strCache>
                <c:ptCount val="1"/>
                <c:pt idx="0">
                  <c:v>Palvelujen vienti</c:v>
                </c:pt>
              </c:strCache>
            </c:strRef>
          </c:tx>
          <c:spPr>
            <a:ln w="381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Sheet1!$D$30:$W$30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Sheet1!$D$52:$W$52</c:f>
              <c:numCache>
                <c:formatCode>General</c:formatCode>
                <c:ptCount val="20"/>
                <c:pt idx="5">
                  <c:v>5.6573056573056588</c:v>
                </c:pt>
                <c:pt idx="6">
                  <c:v>4.494547597995874</c:v>
                </c:pt>
                <c:pt idx="7">
                  <c:v>5.7801131770412288</c:v>
                </c:pt>
                <c:pt idx="8">
                  <c:v>8.9076923076923062</c:v>
                </c:pt>
                <c:pt idx="9">
                  <c:v>13.221468523146495</c:v>
                </c:pt>
                <c:pt idx="10">
                  <c:v>7.6125285210537239</c:v>
                </c:pt>
                <c:pt idx="11">
                  <c:v>6.3417190775681354</c:v>
                </c:pt>
                <c:pt idx="12">
                  <c:v>8.3599127077387951</c:v>
                </c:pt>
                <c:pt idx="13">
                  <c:v>5.7228546945770598</c:v>
                </c:pt>
                <c:pt idx="14">
                  <c:v>5.3837640778595137</c:v>
                </c:pt>
                <c:pt idx="15">
                  <c:v>4.1586649890735714</c:v>
                </c:pt>
                <c:pt idx="16">
                  <c:v>3.8218699623858141</c:v>
                </c:pt>
                <c:pt idx="17">
                  <c:v>4.3771705654937421</c:v>
                </c:pt>
                <c:pt idx="18">
                  <c:v>4.0479295372565716</c:v>
                </c:pt>
              </c:numCache>
            </c:numRef>
          </c:val>
          <c:smooth val="0"/>
        </c:ser>
        <c:ser>
          <c:idx val="9"/>
          <c:order val="3"/>
          <c:tx>
            <c:strRef>
              <c:f>Sheet1!$C$54</c:f>
              <c:strCache>
                <c:ptCount val="1"/>
                <c:pt idx="0">
                  <c:v>Arvonlisäyksen vienti</c:v>
                </c:pt>
              </c:strCache>
            </c:strRef>
          </c:tx>
          <c:spPr>
            <a:ln w="38100"/>
          </c:spPr>
          <c:marker>
            <c:symbol val="square"/>
            <c:size val="7"/>
          </c:marker>
          <c:cat>
            <c:numRef>
              <c:f>Sheet1!$D$30:$W$30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Sheet1!$D$54:$W$54</c:f>
              <c:numCache>
                <c:formatCode>General</c:formatCode>
                <c:ptCount val="20"/>
                <c:pt idx="0">
                  <c:v>6.5683603234745895</c:v>
                </c:pt>
                <c:pt idx="5">
                  <c:v>2.5363501669973125</c:v>
                </c:pt>
                <c:pt idx="10">
                  <c:v>6.5968101816115006</c:v>
                </c:pt>
                <c:pt idx="13">
                  <c:v>7.9458419918169252</c:v>
                </c:pt>
                <c:pt idx="14">
                  <c:v>6.9536989577994186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160704"/>
        <c:axId val="118553920"/>
      </c:lineChart>
      <c:catAx>
        <c:axId val="12916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553920"/>
        <c:crosses val="autoZero"/>
        <c:auto val="1"/>
        <c:lblAlgn val="ctr"/>
        <c:lblOffset val="100"/>
        <c:tickLblSkip val="2"/>
        <c:noMultiLvlLbl val="0"/>
      </c:catAx>
      <c:valAx>
        <c:axId val="118553920"/>
        <c:scaling>
          <c:orientation val="minMax"/>
        </c:scaling>
        <c:delete val="0"/>
        <c:axPos val="l"/>
        <c:majorGridlines>
          <c:spPr>
            <a:ln w="3175"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crossAx val="129160704"/>
        <c:crosses val="autoZero"/>
        <c:crossBetween val="midCat"/>
      </c:valAx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6.8403525102730678E-2"/>
          <c:y val="0.75442925826276941"/>
          <c:w val="0.85835913204259928"/>
          <c:h val="0.15973184944023933"/>
        </c:manualLayout>
      </c:layout>
      <c:overlay val="0"/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legend>
    <c:plotVisOnly val="1"/>
    <c:dispBlanksAs val="gap"/>
    <c:showDLblsOverMax val="0"/>
  </c:chart>
  <c:spPr>
    <a:solidFill>
      <a:srgbClr val="DAEDEF"/>
    </a:solidFill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 dirty="0"/>
              <a:t>Bkt:n </a:t>
            </a:r>
            <a:r>
              <a:rPr lang="fi-FI" dirty="0" smtClean="0"/>
              <a:t>logaritminen kasvuvauhti</a:t>
            </a:r>
            <a:endParaRPr lang="fi-FI" dirty="0"/>
          </a:p>
        </c:rich>
      </c:tx>
      <c:layout>
        <c:manualLayout>
          <c:xMode val="edge"/>
          <c:yMode val="edge"/>
          <c:x val="0.26233391221638147"/>
          <c:y val="6.4843236401775214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011478068484266"/>
          <c:y val="0.13829855193409105"/>
          <c:w val="0.83407374673442602"/>
          <c:h val="0.61520122020656254"/>
        </c:manualLayout>
      </c:layout>
      <c:lineChart>
        <c:grouping val="standard"/>
        <c:varyColors val="0"/>
        <c:ser>
          <c:idx val="0"/>
          <c:order val="0"/>
          <c:tx>
            <c:strRef>
              <c:f>Model!$O$128</c:f>
              <c:strCache>
                <c:ptCount val="1"/>
                <c:pt idx="0">
                  <c:v>Historical time series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Model!$D$134:$D$169</c:f>
              <c:numCache>
                <c:formatCode>General</c:formatCode>
                <c:ptCount val="3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</c:numCache>
            </c:numRef>
          </c:cat>
          <c:val>
            <c:numRef>
              <c:f>Model!$O$134:$O$169</c:f>
              <c:numCache>
                <c:formatCode>General</c:formatCode>
                <c:ptCount val="36"/>
                <c:pt idx="0">
                  <c:v>-4.2318200848324494E-2</c:v>
                </c:pt>
                <c:pt idx="1">
                  <c:v>-3.6663984371592129E-2</c:v>
                </c:pt>
                <c:pt idx="2">
                  <c:v>1.3902905168991175E-2</c:v>
                </c:pt>
                <c:pt idx="3">
                  <c:v>-5.4456185796058598E-2</c:v>
                </c:pt>
                <c:pt idx="4">
                  <c:v>6.2035390919452205E-2</c:v>
                </c:pt>
                <c:pt idx="5">
                  <c:v>9.5310179804325657E-2</c:v>
                </c:pt>
                <c:pt idx="6">
                  <c:v>4.9665820967941698E-2</c:v>
                </c:pt>
                <c:pt idx="7">
                  <c:v>4.6345940409088016E-2</c:v>
                </c:pt>
                <c:pt idx="8">
                  <c:v>7.0419826654462447E-2</c:v>
                </c:pt>
                <c:pt idx="9">
                  <c:v>6.9301682931598663E-2</c:v>
                </c:pt>
                <c:pt idx="10">
                  <c:v>6.181155973404806E-2</c:v>
                </c:pt>
                <c:pt idx="11">
                  <c:v>7.8380699360210748E-2</c:v>
                </c:pt>
                <c:pt idx="12">
                  <c:v>8.1903254635133926E-2</c:v>
                </c:pt>
                <c:pt idx="13">
                  <c:v>5.1148842510576387E-2</c:v>
                </c:pt>
                <c:pt idx="14">
                  <c:v>-8.1436599814075805E-2</c:v>
                </c:pt>
                <c:pt idx="15">
                  <c:v>4.4052536700827538E-2</c:v>
                </c:pt>
                <c:pt idx="16">
                  <c:v>4.201485267368632E-2</c:v>
                </c:pt>
                <c:pt idx="17">
                  <c:v>3.3842560425571655E-2</c:v>
                </c:pt>
                <c:pt idx="18">
                  <c:v>1.2772691777407807E-2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Model!$P$127</c:f>
              <c:strCache>
                <c:ptCount val="1"/>
                <c:pt idx="0">
                  <c:v>Skenaario 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Model!$D$134:$D$169</c:f>
              <c:numCache>
                <c:formatCode>General</c:formatCode>
                <c:ptCount val="3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</c:numCache>
            </c:numRef>
          </c:cat>
          <c:val>
            <c:numRef>
              <c:f>Model!$P$134:$P$169</c:f>
              <c:numCache>
                <c:formatCode>General</c:formatCode>
                <c:ptCount val="36"/>
                <c:pt idx="18">
                  <c:v>1.2772691777407807E-2</c:v>
                </c:pt>
                <c:pt idx="19">
                  <c:v>1.897794793473917E-2</c:v>
                </c:pt>
                <c:pt idx="20">
                  <c:v>1.8391453685524084E-2</c:v>
                </c:pt>
                <c:pt idx="21">
                  <c:v>1.786066521376739E-2</c:v>
                </c:pt>
                <c:pt idx="22">
                  <c:v>1.7379012744706657E-2</c:v>
                </c:pt>
                <c:pt idx="23">
                  <c:v>1.6940892222623738E-2</c:v>
                </c:pt>
                <c:pt idx="24">
                  <c:v>1.6541494063445406E-2</c:v>
                </c:pt>
                <c:pt idx="25">
                  <c:v>1.6176667170569203E-2</c:v>
                </c:pt>
                <c:pt idx="26">
                  <c:v>1.6437066495694985E-2</c:v>
                </c:pt>
                <c:pt idx="27">
                  <c:v>1.6131221034374477E-2</c:v>
                </c:pt>
                <c:pt idx="28">
                  <c:v>1.5850440806543631E-2</c:v>
                </c:pt>
                <c:pt idx="29">
                  <c:v>1.5592308999418769E-2</c:v>
                </c:pt>
                <c:pt idx="30">
                  <c:v>1.53546918714067E-2</c:v>
                </c:pt>
                <c:pt idx="31">
                  <c:v>1.5729777633929132E-2</c:v>
                </c:pt>
                <c:pt idx="32">
                  <c:v>1.5527847395904182E-2</c:v>
                </c:pt>
                <c:pt idx="33">
                  <c:v>1.5341351470332221E-2</c:v>
                </c:pt>
                <c:pt idx="34">
                  <c:v>1.5168949215977889E-2</c:v>
                </c:pt>
                <c:pt idx="35">
                  <c:v>1.5009437913456658E-2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Model!$Q$127</c:f>
              <c:strCache>
                <c:ptCount val="1"/>
                <c:pt idx="0">
                  <c:v>Skenaario B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Model!$D$134:$D$169</c:f>
              <c:numCache>
                <c:formatCode>General</c:formatCode>
                <c:ptCount val="3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</c:numCache>
            </c:numRef>
          </c:cat>
          <c:val>
            <c:numRef>
              <c:f>Model!$Q$134:$Q$169</c:f>
              <c:numCache>
                <c:formatCode>General</c:formatCode>
                <c:ptCount val="36"/>
                <c:pt idx="18">
                  <c:v>1.2772691777407807E-2</c:v>
                </c:pt>
                <c:pt idx="19">
                  <c:v>3.4207167525160287E-2</c:v>
                </c:pt>
                <c:pt idx="20">
                  <c:v>3.4186939408305861E-2</c:v>
                </c:pt>
                <c:pt idx="21">
                  <c:v>3.416839376479075E-2</c:v>
                </c:pt>
                <c:pt idx="22">
                  <c:v>3.4151389047643477E-2</c:v>
                </c:pt>
                <c:pt idx="23">
                  <c:v>3.4135795872490604E-2</c:v>
                </c:pt>
                <c:pt idx="24">
                  <c:v>3.4121495932415868E-2</c:v>
                </c:pt>
                <c:pt idx="25">
                  <c:v>3.4108381015902189E-2</c:v>
                </c:pt>
                <c:pt idx="26">
                  <c:v>3.4679862843777443E-2</c:v>
                </c:pt>
                <c:pt idx="27">
                  <c:v>3.4668835791749508E-2</c:v>
                </c:pt>
                <c:pt idx="28">
                  <c:v>3.465872067707032E-2</c:v>
                </c:pt>
                <c:pt idx="29">
                  <c:v>3.4649441603868958E-2</c:v>
                </c:pt>
                <c:pt idx="30">
                  <c:v>3.4640929068265436E-2</c:v>
                </c:pt>
                <c:pt idx="31">
                  <c:v>3.5215730848379145E-2</c:v>
                </c:pt>
                <c:pt idx="32">
                  <c:v>3.5208569915562649E-2</c:v>
                </c:pt>
                <c:pt idx="33">
                  <c:v>3.5201999755404501E-2</c:v>
                </c:pt>
                <c:pt idx="34">
                  <c:v>3.5195971427420147E-2</c:v>
                </c:pt>
                <c:pt idx="35">
                  <c:v>3.5190440077301766E-2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Model!$R$127</c:f>
              <c:strCache>
                <c:ptCount val="1"/>
                <c:pt idx="0">
                  <c:v>Skenaario C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Model!$D$134:$D$169</c:f>
              <c:numCache>
                <c:formatCode>General</c:formatCode>
                <c:ptCount val="3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</c:numCache>
            </c:numRef>
          </c:cat>
          <c:val>
            <c:numRef>
              <c:f>Model!$R$134:$R$169</c:f>
              <c:numCache>
                <c:formatCode>General</c:formatCode>
                <c:ptCount val="36"/>
                <c:pt idx="18">
                  <c:v>1.2772691777407807E-2</c:v>
                </c:pt>
                <c:pt idx="19">
                  <c:v>2.4184381462077909E-2</c:v>
                </c:pt>
                <c:pt idx="20">
                  <c:v>2.3880262111944717E-2</c:v>
                </c:pt>
                <c:pt idx="21">
                  <c:v>2.3603221776153482E-2</c:v>
                </c:pt>
                <c:pt idx="22">
                  <c:v>2.3350496672721377E-2</c:v>
                </c:pt>
                <c:pt idx="23">
                  <c:v>2.3119658882186478E-2</c:v>
                </c:pt>
                <c:pt idx="24">
                  <c:v>2.290856743737546E-2</c:v>
                </c:pt>
                <c:pt idx="25">
                  <c:v>2.2715327761062554E-2</c:v>
                </c:pt>
                <c:pt idx="26">
                  <c:v>2.3128549952756039E-2</c:v>
                </c:pt>
                <c:pt idx="27">
                  <c:v>2.2966247756797564E-2</c:v>
                </c:pt>
                <c:pt idx="28">
                  <c:v>2.2817271989493904E-2</c:v>
                </c:pt>
                <c:pt idx="29">
                  <c:v>2.2680425710227325E-2</c:v>
                </c:pt>
                <c:pt idx="30">
                  <c:v>2.255463460967988E-2</c:v>
                </c:pt>
                <c:pt idx="31">
                  <c:v>2.3028689556710447E-2</c:v>
                </c:pt>
                <c:pt idx="32">
                  <c:v>2.2922267519012607E-2</c:v>
                </c:pt>
                <c:pt idx="33">
                  <c:v>2.2824271115256423E-2</c:v>
                </c:pt>
                <c:pt idx="34">
                  <c:v>2.2733988668945493E-2</c:v>
                </c:pt>
                <c:pt idx="35">
                  <c:v>2.2650775088211006E-2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Model!$S$127</c:f>
              <c:strCache>
                <c:ptCount val="1"/>
                <c:pt idx="0">
                  <c:v>Skenaario D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Model!$D$134:$D$169</c:f>
              <c:numCache>
                <c:formatCode>General</c:formatCode>
                <c:ptCount val="3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</c:numCache>
            </c:numRef>
          </c:cat>
          <c:val>
            <c:numRef>
              <c:f>Model!$S$134:$S$169</c:f>
              <c:numCache>
                <c:formatCode>General</c:formatCode>
                <c:ptCount val="36"/>
                <c:pt idx="18">
                  <c:v>1.2772691777407807E-2</c:v>
                </c:pt>
                <c:pt idx="19">
                  <c:v>3.9334621719851803E-2</c:v>
                </c:pt>
                <c:pt idx="20">
                  <c:v>3.959817680759592E-2</c:v>
                </c:pt>
                <c:pt idx="21">
                  <c:v>3.9841337389812992E-2</c:v>
                </c:pt>
                <c:pt idx="22">
                  <c:v>4.0065402059698663E-2</c:v>
                </c:pt>
                <c:pt idx="23">
                  <c:v>4.0271633332075396E-2</c:v>
                </c:pt>
                <c:pt idx="24">
                  <c:v>4.0461249897848717E-2</c:v>
                </c:pt>
                <c:pt idx="25">
                  <c:v>4.0635420811538481E-2</c:v>
                </c:pt>
                <c:pt idx="26">
                  <c:v>4.1374877395039533E-2</c:v>
                </c:pt>
                <c:pt idx="27">
                  <c:v>4.1521361492680597E-2</c:v>
                </c:pt>
                <c:pt idx="28">
                  <c:v>4.1655582091572718E-2</c:v>
                </c:pt>
                <c:pt idx="29">
                  <c:v>4.1778481168874393E-2</c:v>
                </c:pt>
                <c:pt idx="30">
                  <c:v>4.1890942717247803E-2</c:v>
                </c:pt>
                <c:pt idx="31">
                  <c:v>4.2572133776701548E-2</c:v>
                </c:pt>
                <c:pt idx="32">
                  <c:v>4.2666091596976763E-2</c:v>
                </c:pt>
                <c:pt idx="33">
                  <c:v>4.2751933368617934E-2</c:v>
                </c:pt>
                <c:pt idx="34">
                  <c:v>4.283032557325761E-2</c:v>
                </c:pt>
                <c:pt idx="35">
                  <c:v>4.2901885875775037E-2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486848"/>
        <c:axId val="128045568"/>
      </c:lineChart>
      <c:catAx>
        <c:axId val="12948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2804556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28045568"/>
        <c:scaling>
          <c:orientation val="minMax"/>
          <c:max val="0.1"/>
        </c:scaling>
        <c:delete val="0"/>
        <c:axPos val="l"/>
        <c:majorGridlines>
          <c:spPr>
            <a:ln w="3175">
              <a:prstDash val="sysDash"/>
            </a:ln>
          </c:spPr>
        </c:majorGridlines>
        <c:numFmt formatCode="0.00" sourceLinked="0"/>
        <c:majorTickMark val="out"/>
        <c:minorTickMark val="none"/>
        <c:tickLblPos val="nextTo"/>
        <c:crossAx val="129486848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3.4056888415907004E-2"/>
          <c:y val="0.85804559575689743"/>
          <c:w val="0.92828014236234957"/>
          <c:h val="0.11297091431919677"/>
        </c:manualLayout>
      </c:layout>
      <c:overlay val="0"/>
      <c:spPr>
        <a:ln>
          <a:solidFill>
            <a:schemeClr val="tx1">
              <a:lumMod val="50000"/>
              <a:lumOff val="50000"/>
            </a:schemeClr>
          </a:solidFill>
        </a:ln>
      </c:spPr>
    </c:legend>
    <c:plotVisOnly val="1"/>
    <c:dispBlanksAs val="gap"/>
    <c:showDLblsOverMax val="0"/>
  </c:chart>
  <c:spPr>
    <a:solidFill>
      <a:srgbClr val="DAEDEF"/>
    </a:solidFill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fi-FI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</cdr:x>
      <cdr:y>0.93651</cdr:y>
    </cdr:from>
    <cdr:to>
      <cdr:x>0.99048</cdr:x>
      <cdr:y>0.9935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4032448" y="4248472"/>
          <a:ext cx="960127" cy="2585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tx2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tx2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tx2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tx2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tx2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3600" b="1" kern="1200">
              <a:solidFill>
                <a:schemeClr val="tx2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3600" b="1" kern="1200">
              <a:solidFill>
                <a:schemeClr val="tx2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3600" b="1" kern="1200">
              <a:solidFill>
                <a:schemeClr val="tx2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3600" b="1" kern="1200">
              <a:solidFill>
                <a:schemeClr val="tx2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Lähde: Tulli.</a:t>
          </a:r>
          <a:endParaRPr lang="fi-FI" sz="1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7"/>
            <a:ext cx="294428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7"/>
            <a:ext cx="294428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F5CD8115-13D9-4BA5-B86A-8CD725D103FB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4349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tau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101381" name="Picture 5" descr="etla_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1013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101389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0139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9CBD07-8CB7-4CBC-9E6F-9E42E3EE8E6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101391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DD350C-1F97-4718-A9B3-7AE242097D3F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849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76250"/>
            <a:ext cx="1979613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5789612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F687AA-FA66-431A-ACF4-9742F16B9B34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0644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103438" name="Picture 14" descr="etla_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3440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3441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103443" name="Rectangle 1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03444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A460A83-EF45-4165-A940-F135B388EBD1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10344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44980F-613C-4F4D-9CF4-C35178248152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140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3A52A5-A0E0-48B9-8B76-BDAAFD40C2FA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444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6B6CFA-CB29-4019-8917-BB8286AF462D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4624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89E14A-A248-4BEA-A699-DCECD0EEEA7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3123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B8F9E0-F0E2-4A50-A930-F6098650FFC5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7377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4665D2-1F65-44D9-8981-B87E987F45AE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0516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B2F3F0-75D1-450B-B357-A7DFCA283A74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98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83C59B-4F43-4472-9D6A-BD392B27A0EB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1884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4E5254-A952-48C2-A25B-04A9E7DD20CF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7727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E7D142-229F-4CDC-8667-49C6FA62597B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786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76250"/>
            <a:ext cx="1979613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5789612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D6FD3C-C54B-413B-B861-17FB3666E2C5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862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u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i-FI" altLang="fi-FI" sz="1800" b="0" smtClean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i-FI" altLang="fi-FI" sz="1800" b="0" smtClean="0">
              <a:solidFill>
                <a:srgbClr val="000000"/>
              </a:solidFill>
            </a:endParaRPr>
          </a:p>
        </p:txBody>
      </p:sp>
      <p:pic>
        <p:nvPicPr>
          <p:cNvPr id="7" name="Picture 5" descr="etla_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i-FI" altLang="fi-FI" sz="1800" b="0" smtClean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i-FI" altLang="fi-FI" sz="1000" smtClean="0">
                <a:solidFill>
                  <a:srgbClr val="164895"/>
                </a:solidFill>
              </a:rPr>
              <a:t>ELINKEINOELÄMÄN TUTKIMUSLAITOS</a:t>
            </a:r>
          </a:p>
          <a:p>
            <a:pPr eaLnBrk="1" hangingPunct="1">
              <a:defRPr/>
            </a:pPr>
            <a:r>
              <a:rPr lang="fi-FI" altLang="fi-FI" sz="1000" smtClean="0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0EC5-9B3B-4B61-AC89-EAA540C4E8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79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649F-8188-4ED8-879E-0182E8BB86B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28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1D91B-B459-4917-82E9-B54DC7C503F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79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1E46-C9CD-45CD-BE72-98A00ABFDF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68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EB9D9-E7BB-4176-ACE8-AA0392D8A6E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09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610EC-F2FE-495F-A473-2A00EA1A4E5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06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EC97F-8056-4009-B232-3D1147D0FC7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5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0E7F16-E80A-452D-A00D-B681F2AA34F4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523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32ADE-EA09-4A18-9547-1A24FDA21CC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44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BF9F-27EA-4F6D-B6FA-9FA570C2ED8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1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17921-BA85-44C6-8BD4-8D984C3E08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57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76250"/>
            <a:ext cx="1979613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5789612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297D-6EDB-4A28-9629-7E460CA8D77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18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u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i-FI" altLang="fi-FI" sz="1800" b="0" smtClean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i-FI" altLang="fi-FI" sz="1800" b="0" smtClean="0">
              <a:solidFill>
                <a:srgbClr val="000000"/>
              </a:solidFill>
            </a:endParaRPr>
          </a:p>
        </p:txBody>
      </p:sp>
      <p:pic>
        <p:nvPicPr>
          <p:cNvPr id="7" name="Picture 5" descr="etla_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i-FI" altLang="fi-FI" sz="1800" b="0" smtClean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i-FI" altLang="fi-FI" sz="1000" smtClean="0">
                <a:solidFill>
                  <a:srgbClr val="164895"/>
                </a:solidFill>
              </a:rPr>
              <a:t>ELINKEINOELÄMÄN TUTKIMUSLAITOS</a:t>
            </a:r>
          </a:p>
          <a:p>
            <a:pPr eaLnBrk="1" hangingPunct="1">
              <a:defRPr/>
            </a:pPr>
            <a:r>
              <a:rPr lang="fi-FI" altLang="fi-FI" sz="1000" smtClean="0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789B348-6CB7-4BFF-92F8-2AF1F6D92017}" type="datetimeFigureOut">
              <a:rPr lang="fi-FI"/>
              <a:pPr>
                <a:defRPr/>
              </a:pPr>
              <a:t>25.2.2015</a:t>
            </a:fld>
            <a:endParaRPr lang="fi-FI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A1CF3FF-D55D-41FC-9E06-1165862B212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3976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3BEDE3E-F96D-40D5-87B7-DD7A5B414B6D}" type="datetimeFigureOut">
              <a:rPr lang="fi-FI"/>
              <a:pPr>
                <a:defRPr/>
              </a:pPr>
              <a:t>25.2.2015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433C34A-DC40-467F-B206-4E5F01E585A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120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D5C4474-8B88-4294-B207-56D92B013579}" type="datetimeFigureOut">
              <a:rPr lang="fi-FI"/>
              <a:pPr>
                <a:defRPr/>
              </a:pPr>
              <a:t>25.2.2015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9705C5-686B-43C3-8210-B7ECD81C43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643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95C711-FB4F-42F1-B506-A0352F51984C}" type="datetimeFigureOut">
              <a:rPr lang="fi-FI"/>
              <a:pPr>
                <a:defRPr/>
              </a:pPr>
              <a:t>25.2.2015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4F350A-11B8-474B-89E0-6340D104E7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754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85D5A3-A13B-4D2D-8EA1-EC0C120B7173}" type="datetimeFigureOut">
              <a:rPr lang="fi-FI"/>
              <a:pPr>
                <a:defRPr/>
              </a:pPr>
              <a:t>25.2.2015</a:t>
            </a:fld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1CDBBC3-8603-4470-AB34-1B67D3713B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274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B55432-817D-414B-BDFF-4954F9CE316F}" type="datetimeFigureOut">
              <a:rPr lang="fi-FI"/>
              <a:pPr>
                <a:defRPr/>
              </a:pPr>
              <a:t>25.2.2015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8407EC8-90B9-4F4F-802E-4A82F56A53A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81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69ABFC-B92F-4405-B09B-73E34BB0348A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8391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AB31CC-F8C3-43FB-8285-4F7BD2D2E4E2}" type="datetimeFigureOut">
              <a:rPr lang="fi-FI"/>
              <a:pPr>
                <a:defRPr/>
              </a:pPr>
              <a:t>25.2.2015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2E80DE2-32EF-4025-A687-57548C93352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9647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B4FC9B-EDD8-41DE-8CC3-45D3B8D53E3B}" type="datetimeFigureOut">
              <a:rPr lang="fi-FI"/>
              <a:pPr>
                <a:defRPr/>
              </a:pPr>
              <a:t>25.2.2015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564206-AEA6-462F-9FB6-CB467B2086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8143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B3E239-6ADA-4822-8BD8-EF66B8FF085A}" type="datetimeFigureOut">
              <a:rPr lang="fi-FI"/>
              <a:pPr>
                <a:defRPr/>
              </a:pPr>
              <a:t>25.2.2015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BC8AB1E-A792-4025-A703-5B2AC65BE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2895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3CFBDAD-E7A7-4EFA-98AB-F8BDD88512BF}" type="datetimeFigureOut">
              <a:rPr lang="fi-FI"/>
              <a:pPr>
                <a:defRPr/>
              </a:pPr>
              <a:t>25.2.2015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7EF3215-B114-4FC5-8818-050E33248A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125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76250"/>
            <a:ext cx="1979613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5789612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E1F35D2-A035-4E61-8540-6889AB96E383}" type="datetimeFigureOut">
              <a:rPr lang="fi-FI"/>
              <a:pPr>
                <a:defRPr/>
              </a:pPr>
              <a:t>25.2.2015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BA4238-212F-48F6-8F59-DAA8E937B2E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673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84C1CB-E9FC-425E-92F5-0CCD38BA7956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650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5D23C3-FCE8-476C-97CD-977C2A719716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534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8DFDA9-FBB1-44FD-B05A-2227D9D23655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9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B92A79-0B2A-4243-B4CB-96A9C9D161CA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63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646D03-6684-45A8-BAC2-D2BD87D23EC3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441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taus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1032" name="Picture 8" descr="etla_p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0">
                <a:solidFill>
                  <a:srgbClr val="FFFFFF"/>
                </a:solidFill>
              </a:defRPr>
            </a:lvl1pPr>
          </a:lstStyle>
          <a:p>
            <a:fld id="{64448FDB-0425-49FB-850B-EBEA4E7B8D26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102409" name="Picture 9" descr="etla_p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41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41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241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0">
                <a:solidFill>
                  <a:srgbClr val="FFFFFF"/>
                </a:solidFill>
              </a:defRPr>
            </a:lvl1pPr>
          </a:lstStyle>
          <a:p>
            <a:fld id="{EAC84757-DF8A-4F85-840C-710991587D25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10241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us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i-FI" altLang="fi-FI" sz="1800" b="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i-FI" altLang="fi-FI" sz="1800" b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i-FI" altLang="fi-FI" sz="1800" b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764A29-BC72-4FD2-83F5-7030C54BD72B}" type="slidenum">
              <a:rPr lang="fi-FI" b="0">
                <a:latin typeface="Arial" charset="0"/>
              </a:rPr>
              <a:pPr>
                <a:defRPr/>
              </a:pPr>
              <a:t>‹#›</a:t>
            </a:fld>
            <a:endParaRPr lang="fi-FI" b="0">
              <a:latin typeface="Arial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i-FI" altLang="fi-FI" sz="1000" smtClean="0">
                <a:solidFill>
                  <a:srgbClr val="164895"/>
                </a:solidFill>
              </a:rPr>
              <a:t>ELINKEINOELÄMÄN TUTKIMUSLAITOS, ETLA</a:t>
            </a:r>
          </a:p>
          <a:p>
            <a:pPr eaLnBrk="1" hangingPunct="1">
              <a:defRPr/>
            </a:pPr>
            <a:r>
              <a:rPr lang="fi-FI" altLang="fi-FI" sz="1000" smtClean="0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b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7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aus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i-FI" altLang="fi-FI" sz="1800" b="0" smtClean="0">
              <a:solidFill>
                <a:srgbClr val="000000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i-FI" altLang="fi-FI" sz="1800" b="0" smtClean="0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i-FI" altLang="fi-FI" sz="1800" b="0" smtClean="0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fld id="{D38B3BF1-E0B5-4A1D-AE35-F795C04C4F50}" type="datetimeFigureOut">
              <a:rPr lang="fi-FI" b="0"/>
              <a:pPr>
                <a:defRPr/>
              </a:pPr>
              <a:t>25.2.2015</a:t>
            </a:fld>
            <a:endParaRPr lang="fi-FI" b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fld id="{0DFFA081-0B74-4867-8691-157BCBA3E5DA}" type="slidenum">
              <a:rPr lang="fi-FI" b="0"/>
              <a:pPr>
                <a:defRPr/>
              </a:pPr>
              <a:t>‹#›</a:t>
            </a:fld>
            <a:endParaRPr lang="fi-FI" b="0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i-FI" altLang="fi-FI" sz="1000" smtClean="0">
                <a:solidFill>
                  <a:srgbClr val="164895"/>
                </a:solidFill>
              </a:rPr>
              <a:t>ELINKEINOELÄMÄN TUTKIMUSLAITOS, ETLA</a:t>
            </a:r>
          </a:p>
          <a:p>
            <a:pPr eaLnBrk="1" hangingPunct="1">
              <a:defRPr/>
            </a:pPr>
            <a:r>
              <a:rPr lang="fi-FI" altLang="fi-FI" sz="1000" smtClean="0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endParaRPr lang="fi-FI" b="0"/>
          </a:p>
        </p:txBody>
      </p:sp>
    </p:spTree>
    <p:extLst>
      <p:ext uri="{BB962C8B-B14F-4D97-AF65-F5344CB8AC3E}">
        <p14:creationId xmlns:p14="http://schemas.microsoft.com/office/powerpoint/2010/main" val="15314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arkku.kotilainen@etla.fi" TargetMode="External"/><Relationship Id="rId2" Type="http://schemas.openxmlformats.org/officeDocument/2006/relationships/hyperlink" Target="mailto:ville.kaitila@etla.fi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918648" cy="1179563"/>
          </a:xfrm>
        </p:spPr>
        <p:txBody>
          <a:bodyPr>
            <a:normAutofit/>
          </a:bodyPr>
          <a:lstStyle/>
          <a:p>
            <a:r>
              <a:rPr lang="fi-FI" sz="4000" b="1" dirty="0"/>
              <a:t>Öljy ja uudistukset </a:t>
            </a:r>
            <a:r>
              <a:rPr lang="fi-FI" sz="4000" b="1" dirty="0" smtClean="0"/>
              <a:t>ratkaisevat</a:t>
            </a:r>
            <a:r>
              <a:rPr lang="fi-FI" sz="3600" b="1" dirty="0" smtClean="0"/>
              <a:t/>
            </a:r>
            <a:br>
              <a:rPr lang="fi-FI" sz="3600" b="1" dirty="0" smtClean="0"/>
            </a:br>
            <a:r>
              <a:rPr lang="fi-FI" sz="2400" b="1" dirty="0" smtClean="0"/>
              <a:t>Venäjän </a:t>
            </a:r>
            <a:r>
              <a:rPr lang="fi-FI" sz="2400" b="1" dirty="0"/>
              <a:t>merkitys Suomen </a:t>
            </a:r>
            <a:r>
              <a:rPr lang="fi-FI" sz="2400" b="1" dirty="0" smtClean="0"/>
              <a:t>elinkeinoelämälle</a:t>
            </a:r>
            <a:endParaRPr lang="fi-FI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501008"/>
            <a:ext cx="7056784" cy="1368152"/>
          </a:xfrm>
        </p:spPr>
        <p:txBody>
          <a:bodyPr>
            <a:normAutofit/>
          </a:bodyPr>
          <a:lstStyle/>
          <a:p>
            <a:r>
              <a:rPr lang="fi-FI" sz="2000" dirty="0" smtClean="0">
                <a:solidFill>
                  <a:schemeClr val="tx1"/>
                </a:solidFill>
              </a:rPr>
              <a:t>Ville Kaitila ja Markku Kotilainen</a:t>
            </a:r>
          </a:p>
          <a:p>
            <a:r>
              <a:rPr lang="fi-FI" sz="2000" dirty="0" smtClean="0">
                <a:solidFill>
                  <a:schemeClr val="tx1"/>
                </a:solidFill>
              </a:rPr>
              <a:t>ETLA B266</a:t>
            </a:r>
          </a:p>
          <a:p>
            <a:endParaRPr lang="fi-FI" sz="1600" dirty="0"/>
          </a:p>
          <a:p>
            <a:r>
              <a:rPr lang="fi-FI" sz="1600" dirty="0" smtClean="0"/>
              <a:t>25.2.2015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9167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53" y="404664"/>
            <a:ext cx="6264275" cy="936104"/>
          </a:xfrm>
        </p:spPr>
        <p:txBody>
          <a:bodyPr/>
          <a:lstStyle/>
          <a:p>
            <a:r>
              <a:rPr lang="fi-FI" sz="3000" b="1" dirty="0" smtClean="0"/>
              <a:t>Venäjän </a:t>
            </a:r>
            <a:r>
              <a:rPr lang="fi-FI" sz="3000" b="1" dirty="0" err="1" smtClean="0"/>
              <a:t>WTO-jäsenyys</a:t>
            </a:r>
            <a:r>
              <a:rPr lang="fi-FI" sz="3000" b="1" dirty="0" smtClean="0"/>
              <a:t> tukee Suomen vientiä</a:t>
            </a:r>
            <a:endParaRPr lang="fi-FI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200" dirty="0" err="1"/>
              <a:t>ETLAn</a:t>
            </a:r>
            <a:r>
              <a:rPr lang="fi-FI" sz="2200" dirty="0"/>
              <a:t> ja </a:t>
            </a:r>
            <a:r>
              <a:rPr lang="fi-FI" sz="2200" dirty="0" err="1"/>
              <a:t>VATTin</a:t>
            </a:r>
            <a:r>
              <a:rPr lang="fi-FI" sz="2200" dirty="0"/>
              <a:t> </a:t>
            </a:r>
            <a:r>
              <a:rPr lang="fi-FI" sz="2200" dirty="0" smtClean="0"/>
              <a:t>yhteistutkimuksen (</a:t>
            </a:r>
            <a:r>
              <a:rPr lang="fi-FI" sz="2200" dirty="0"/>
              <a:t>2012</a:t>
            </a:r>
            <a:r>
              <a:rPr lang="fi-FI" sz="2200" dirty="0" smtClean="0"/>
              <a:t>) mukaan </a:t>
            </a:r>
            <a:r>
              <a:rPr lang="fi-FI" sz="2200" dirty="0" err="1" smtClean="0"/>
              <a:t>WTO-jäsenyys</a:t>
            </a:r>
            <a:r>
              <a:rPr lang="fi-FI" sz="2200" dirty="0" smtClean="0"/>
              <a:t> </a:t>
            </a:r>
            <a:r>
              <a:rPr lang="fi-FI" sz="2200" dirty="0"/>
              <a:t>kasvattaa Suomen vientiä </a:t>
            </a:r>
            <a:r>
              <a:rPr lang="fi-FI" sz="2200" dirty="0" smtClean="0"/>
              <a:t>Venäjälle suurimmillaan 24 % vuonna 2020.</a:t>
            </a:r>
          </a:p>
          <a:p>
            <a:r>
              <a:rPr lang="fi-FI" sz="2200" dirty="0" smtClean="0"/>
              <a:t>Suurimmat toimialavaikutukset: koneet </a:t>
            </a:r>
            <a:r>
              <a:rPr lang="fi-FI" sz="2200" dirty="0"/>
              <a:t>ja </a:t>
            </a:r>
            <a:r>
              <a:rPr lang="fi-FI" sz="2200" dirty="0" smtClean="0"/>
              <a:t>laitteet +34 %, rakentaminen</a:t>
            </a:r>
            <a:r>
              <a:rPr lang="fi-FI" sz="2200" dirty="0"/>
              <a:t>, </a:t>
            </a:r>
            <a:r>
              <a:rPr lang="fi-FI" sz="2200" dirty="0" smtClean="0"/>
              <a:t>kauppa </a:t>
            </a:r>
            <a:r>
              <a:rPr lang="fi-FI" sz="2200" dirty="0"/>
              <a:t>ja </a:t>
            </a:r>
            <a:r>
              <a:rPr lang="fi-FI" sz="2200" dirty="0" smtClean="0"/>
              <a:t>kuljetuspalvelut +30 % ja yrityspalvelut +20 %.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26044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264275" cy="1143000"/>
          </a:xfrm>
        </p:spPr>
        <p:txBody>
          <a:bodyPr/>
          <a:lstStyle/>
          <a:p>
            <a:r>
              <a:rPr lang="fi-FI" sz="3000" b="1" dirty="0" smtClean="0"/>
              <a:t>Venäjän bkt:n kasvua rajoittaa moni tekijä</a:t>
            </a:r>
            <a:endParaRPr lang="fi-FI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7981"/>
            <a:ext cx="8208912" cy="4105275"/>
          </a:xfrm>
        </p:spPr>
        <p:txBody>
          <a:bodyPr/>
          <a:lstStyle/>
          <a:p>
            <a:r>
              <a:rPr lang="fi-FI" sz="2200" dirty="0" smtClean="0"/>
              <a:t>Yhteiskunnallisten </a:t>
            </a:r>
            <a:r>
              <a:rPr lang="fi-FI" sz="2200" dirty="0"/>
              <a:t>uudistusten tahti on </a:t>
            </a:r>
            <a:r>
              <a:rPr lang="fi-FI" sz="2200" dirty="0" smtClean="0"/>
              <a:t>hidastunut, osin taantunut. Taloudelliset </a:t>
            </a:r>
            <a:r>
              <a:rPr lang="fi-FI" sz="2200" dirty="0"/>
              <a:t>instituutiot ja infrastruktuuri ovat tulotasoon verrattuna hyvin alikehittyneet (EBRD </a:t>
            </a:r>
            <a:r>
              <a:rPr lang="fi-FI" sz="2200" dirty="0" smtClean="0"/>
              <a:t>2013). </a:t>
            </a:r>
            <a:r>
              <a:rPr lang="fi-FI" sz="2200" dirty="0"/>
              <a:t>Poliittinen johto on enenevästi </a:t>
            </a:r>
            <a:r>
              <a:rPr lang="fi-FI" sz="2200" dirty="0" smtClean="0"/>
              <a:t>autoritaarinen.</a:t>
            </a:r>
            <a:endParaRPr lang="fi-FI" sz="2200" dirty="0"/>
          </a:p>
          <a:p>
            <a:r>
              <a:rPr lang="fi-FI" sz="2200" dirty="0" smtClean="0"/>
              <a:t>Talouden </a:t>
            </a:r>
            <a:r>
              <a:rPr lang="fi-FI" sz="2200" dirty="0"/>
              <a:t>kapasiteetin käyttöaste on jo </a:t>
            </a:r>
            <a:r>
              <a:rPr lang="fi-FI" sz="2200" dirty="0" smtClean="0"/>
              <a:t>korkea. Investointiaste on edelleen alhainen. Pakotteet estävät öljysektorin investointeja.</a:t>
            </a:r>
          </a:p>
          <a:p>
            <a:r>
              <a:rPr lang="fi-FI" sz="2200" dirty="0"/>
              <a:t>Eräillä toimialoilla, erityisesti öljysektorilla, </a:t>
            </a:r>
            <a:r>
              <a:rPr lang="fi-FI" sz="2200" dirty="0" smtClean="0"/>
              <a:t>Venäjällä </a:t>
            </a:r>
            <a:r>
              <a:rPr lang="fi-FI" sz="2200" dirty="0"/>
              <a:t>on jo kohtalaisen korkea </a:t>
            </a:r>
            <a:r>
              <a:rPr lang="fi-FI" sz="2200" dirty="0" smtClean="0"/>
              <a:t>tuottavuus.</a:t>
            </a:r>
          </a:p>
          <a:p>
            <a:r>
              <a:rPr lang="fi-FI" sz="2200" dirty="0" smtClean="0"/>
              <a:t>Resurssitalous: Hollannin tauti </a:t>
            </a:r>
            <a:r>
              <a:rPr lang="fi-FI" sz="2200" dirty="0"/>
              <a:t>on heikentänyt vientiteollisuuden </a:t>
            </a:r>
            <a:r>
              <a:rPr lang="fi-FI" sz="2200" dirty="0" smtClean="0"/>
              <a:t>hintakilpailukykyä. Öljyn hinta </a:t>
            </a:r>
            <a:r>
              <a:rPr lang="fi-FI" sz="2200" dirty="0" err="1" smtClean="0"/>
              <a:t>volatiili</a:t>
            </a:r>
            <a:r>
              <a:rPr lang="fi-FI" sz="2200" dirty="0" smtClean="0"/>
              <a:t>.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11362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250"/>
            <a:ext cx="6264275" cy="864518"/>
          </a:xfrm>
        </p:spPr>
        <p:txBody>
          <a:bodyPr/>
          <a:lstStyle/>
          <a:p>
            <a:r>
              <a:rPr lang="fi-FI" sz="3000" b="1" dirty="0" smtClean="0"/>
              <a:t>Skenaarioita Venäjän tulevalle talouskasvulle</a:t>
            </a:r>
            <a:endParaRPr lang="fi-FI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799"/>
            <a:ext cx="8280920" cy="4321151"/>
          </a:xfrm>
        </p:spPr>
        <p:txBody>
          <a:bodyPr/>
          <a:lstStyle/>
          <a:p>
            <a:r>
              <a:rPr lang="fi-FI" sz="2200" dirty="0" smtClean="0"/>
              <a:t>Skenaariot on tehty </a:t>
            </a:r>
            <a:r>
              <a:rPr lang="fi-FI" sz="2200" dirty="0" err="1" smtClean="0"/>
              <a:t>Solowin</a:t>
            </a:r>
            <a:r>
              <a:rPr lang="fi-FI" sz="2200" dirty="0" smtClean="0"/>
              <a:t> kasvumallilla vuosille 2013-2030.</a:t>
            </a:r>
          </a:p>
          <a:p>
            <a:r>
              <a:rPr lang="fi-FI" sz="2200" dirty="0"/>
              <a:t>Nelikentässä </a:t>
            </a:r>
            <a:r>
              <a:rPr lang="fi-FI" sz="2200" i="1" dirty="0" smtClean="0"/>
              <a:t>yhtäältä</a:t>
            </a:r>
            <a:r>
              <a:rPr lang="fi-FI" sz="2200" dirty="0" smtClean="0"/>
              <a:t> raakaöljyn </a:t>
            </a:r>
            <a:r>
              <a:rPr lang="fi-FI" sz="2200" dirty="0"/>
              <a:t>nimellinen dollarihinta </a:t>
            </a:r>
            <a:r>
              <a:rPr lang="fi-FI" sz="2200" dirty="0" smtClean="0"/>
              <a:t>joko pysyy keskimäärin vuoden </a:t>
            </a:r>
            <a:r>
              <a:rPr lang="fi-FI" sz="2200" dirty="0"/>
              <a:t>2013 tasolla </a:t>
            </a:r>
            <a:r>
              <a:rPr lang="fi-FI" sz="2200" dirty="0" smtClean="0"/>
              <a:t>tai nousee 4 % vuodessa</a:t>
            </a:r>
            <a:r>
              <a:rPr lang="fi-FI" sz="2200" dirty="0"/>
              <a:t>, sekä </a:t>
            </a:r>
            <a:r>
              <a:rPr lang="fi-FI" sz="2200" i="1" dirty="0" smtClean="0"/>
              <a:t>toisaalta </a:t>
            </a:r>
            <a:r>
              <a:rPr lang="fi-FI" sz="2200" dirty="0" smtClean="0"/>
              <a:t>Venäjällä joko tehdään tuottavuutta </a:t>
            </a:r>
            <a:r>
              <a:rPr lang="fi-FI" sz="2200" dirty="0"/>
              <a:t>parantavia uudistuksia </a:t>
            </a:r>
            <a:r>
              <a:rPr lang="fi-FI" sz="2200" dirty="0" smtClean="0"/>
              <a:t>tai </a:t>
            </a:r>
            <a:r>
              <a:rPr lang="fi-FI" sz="2200" dirty="0"/>
              <a:t>ei. </a:t>
            </a:r>
            <a:endParaRPr lang="fi-FI" sz="2200" dirty="0" smtClean="0"/>
          </a:p>
          <a:p>
            <a:r>
              <a:rPr lang="fi-FI" sz="2200" dirty="0" smtClean="0"/>
              <a:t>Sekä raakaöljyn hinta että uudistukset voivat kehittyä myös tätä heikommin, millä olisi negatiivinen vaikutus talouskasvuun.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5814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29" y="404664"/>
            <a:ext cx="6264275" cy="936526"/>
          </a:xfrm>
        </p:spPr>
        <p:txBody>
          <a:bodyPr/>
          <a:lstStyle/>
          <a:p>
            <a:r>
              <a:rPr lang="fi-FI" sz="3000" b="1" dirty="0" smtClean="0"/>
              <a:t>Venäjän bkt:n kasvuvauhti eri skenaarioissa</a:t>
            </a:r>
            <a:endParaRPr lang="fi-FI" sz="30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02038782"/>
              </p:ext>
            </p:extLst>
          </p:nvPr>
        </p:nvGraphicFramePr>
        <p:xfrm>
          <a:off x="4932040" y="1484784"/>
          <a:ext cx="4104456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46223"/>
              </p:ext>
            </p:extLst>
          </p:nvPr>
        </p:nvGraphicFramePr>
        <p:xfrm>
          <a:off x="396458" y="1484784"/>
          <a:ext cx="4031526" cy="1306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9318"/>
                <a:gridCol w="1080120"/>
                <a:gridCol w="792088"/>
              </a:tblGrid>
              <a:tr h="568309">
                <a:tc>
                  <a:txBody>
                    <a:bodyPr/>
                    <a:lstStyle/>
                    <a:p>
                      <a:endParaRPr lang="fi-FI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 </a:t>
                      </a:r>
                      <a:r>
                        <a:rPr lang="fi-FI" sz="1600" noProof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uudis-tuksia</a:t>
                      </a:r>
                      <a:endParaRPr lang="fi-FI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Uudis-tuksia</a:t>
                      </a:r>
                      <a:endParaRPr lang="fi-FI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3917">
                <a:tc>
                  <a:txBody>
                    <a:bodyPr/>
                    <a:lstStyle/>
                    <a:p>
                      <a:r>
                        <a:rPr lang="fi-FI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Vakaa vaihtosuhde</a:t>
                      </a:r>
                      <a:endParaRPr lang="fi-FI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fi-FI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fi-FI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3917">
                <a:tc>
                  <a:txBody>
                    <a:bodyPr/>
                    <a:lstStyle/>
                    <a:p>
                      <a:r>
                        <a:rPr lang="fi-FI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Paraneva vaihtosuhde</a:t>
                      </a:r>
                      <a:endParaRPr lang="fi-FI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fi-FI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fi-FI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569156"/>
              </p:ext>
            </p:extLst>
          </p:nvPr>
        </p:nvGraphicFramePr>
        <p:xfrm>
          <a:off x="1046830" y="2996952"/>
          <a:ext cx="3237138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685"/>
                <a:gridCol w="1185453"/>
              </a:tblGrid>
              <a:tr h="4556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Bkt:n kasvu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2278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1995–2003</a:t>
                      </a:r>
                      <a:endParaRPr lang="fi-FI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2278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2003–2013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fi-FI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2278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Skenaariot 2013–2030 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227838">
                <a:tc>
                  <a:txBody>
                    <a:bodyPr/>
                    <a:lstStyle/>
                    <a:p>
                      <a:pPr marL="71755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fi-FI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227838">
                <a:tc>
                  <a:txBody>
                    <a:bodyPr/>
                    <a:lstStyle/>
                    <a:p>
                      <a:pPr marL="71755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227838">
                <a:tc>
                  <a:txBody>
                    <a:bodyPr/>
                    <a:lstStyle/>
                    <a:p>
                      <a:pPr marL="71755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227838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5445224"/>
            <a:ext cx="3841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0" dirty="0" err="1" smtClean="0"/>
              <a:t>Huom</a:t>
            </a:r>
            <a:r>
              <a:rPr lang="fi-FI" sz="2200" b="0" dirty="0" smtClean="0"/>
              <a:t>! Skenaario B Suomen </a:t>
            </a:r>
          </a:p>
          <a:p>
            <a:r>
              <a:rPr lang="fi-FI" sz="2200" b="0" dirty="0" smtClean="0"/>
              <a:t>kannalta paras.</a:t>
            </a:r>
            <a:endParaRPr lang="fi-FI" sz="2200" b="0" dirty="0"/>
          </a:p>
        </p:txBody>
      </p:sp>
    </p:spTree>
    <p:extLst>
      <p:ext uri="{BB962C8B-B14F-4D97-AF65-F5344CB8AC3E}">
        <p14:creationId xmlns:p14="http://schemas.microsoft.com/office/powerpoint/2010/main" val="21063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76250"/>
            <a:ext cx="4895875" cy="720502"/>
          </a:xfrm>
        </p:spPr>
        <p:txBody>
          <a:bodyPr/>
          <a:lstStyle/>
          <a:p>
            <a:r>
              <a:rPr lang="fi-FI" sz="3000" b="1" dirty="0" smtClean="0"/>
              <a:t>Yrityskysely (1/2)</a:t>
            </a:r>
            <a:endParaRPr lang="fi-FI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896544"/>
          </a:xfrm>
        </p:spPr>
        <p:txBody>
          <a:bodyPr/>
          <a:lstStyle/>
          <a:p>
            <a:r>
              <a:rPr lang="fi-FI" sz="2200" dirty="0"/>
              <a:t>Vastaukset touko-kesäkuussa 2014.</a:t>
            </a:r>
          </a:p>
          <a:p>
            <a:r>
              <a:rPr lang="fi-FI" sz="2200" dirty="0" smtClean="0"/>
              <a:t>137 vastausta; vastaus-% 13,1.</a:t>
            </a:r>
          </a:p>
          <a:p>
            <a:r>
              <a:rPr lang="fi-FI" sz="2200" dirty="0" smtClean="0"/>
              <a:t>Vienti Venäjälle ja tytäryritykset Venäjällä: ei edustava otos.</a:t>
            </a:r>
          </a:p>
          <a:p>
            <a:r>
              <a:rPr lang="fi-FI" sz="2200" dirty="0"/>
              <a:t>Noin 40 prosentille vastaajista Venäjän markkinat ovat </a:t>
            </a:r>
            <a:r>
              <a:rPr lang="fi-FI" sz="2200" dirty="0" smtClean="0"/>
              <a:t>tärkeät </a:t>
            </a:r>
            <a:r>
              <a:rPr lang="fi-FI" sz="2200" dirty="0"/>
              <a:t>tai erittäin tärkeät, enemmän pienille kuin suurille yrityksille</a:t>
            </a:r>
            <a:r>
              <a:rPr lang="fi-FI" sz="2200" dirty="0" smtClean="0"/>
              <a:t>.</a:t>
            </a:r>
          </a:p>
          <a:p>
            <a:r>
              <a:rPr lang="fi-FI" sz="2200" dirty="0" smtClean="0"/>
              <a:t>Tukku- </a:t>
            </a:r>
            <a:r>
              <a:rPr lang="fi-FI" sz="2200" dirty="0"/>
              <a:t>ja vähittäiskaupan </a:t>
            </a:r>
            <a:r>
              <a:rPr lang="fi-FI" sz="2200" dirty="0" smtClean="0"/>
              <a:t>vastaajayritykset </a:t>
            </a:r>
            <a:r>
              <a:rPr lang="fi-FI" sz="2200" dirty="0"/>
              <a:t>arvioivat </a:t>
            </a:r>
            <a:r>
              <a:rPr lang="fi-FI" sz="2200" dirty="0" smtClean="0"/>
              <a:t>Venäjän-liiketoimintansa </a:t>
            </a:r>
            <a:r>
              <a:rPr lang="fi-FI" sz="2200" dirty="0"/>
              <a:t>ja niihin liittyvän Suomessa olevan henkilöstönsä </a:t>
            </a:r>
            <a:r>
              <a:rPr lang="fi-FI" sz="2200" dirty="0" smtClean="0"/>
              <a:t>pienenevän vuosina 2014-2020. </a:t>
            </a:r>
            <a:r>
              <a:rPr lang="fi-FI" sz="2200" dirty="0"/>
              <a:t>Teknologiateollisuus ja </a:t>
            </a:r>
            <a:r>
              <a:rPr lang="fi-FI" sz="2200" dirty="0" smtClean="0"/>
              <a:t>liikkeenjohdon </a:t>
            </a:r>
            <a:r>
              <a:rPr lang="fi-FI" sz="2200" dirty="0"/>
              <a:t>konsulttiyritykset arvioivat kasvun jatkuvan.</a:t>
            </a:r>
          </a:p>
        </p:txBody>
      </p:sp>
    </p:spTree>
    <p:extLst>
      <p:ext uri="{BB962C8B-B14F-4D97-AF65-F5344CB8AC3E}">
        <p14:creationId xmlns:p14="http://schemas.microsoft.com/office/powerpoint/2010/main" val="23731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08912" cy="4608512"/>
          </a:xfrm>
        </p:spPr>
        <p:txBody>
          <a:bodyPr/>
          <a:lstStyle/>
          <a:p>
            <a:r>
              <a:rPr lang="fi-FI" sz="2200" b="1" u="sng" dirty="0" smtClean="0"/>
              <a:t>Positiivista:</a:t>
            </a:r>
            <a:r>
              <a:rPr lang="fi-FI" sz="2200" dirty="0" smtClean="0"/>
              <a:t> isot </a:t>
            </a:r>
            <a:r>
              <a:rPr lang="fi-FI" sz="2200" dirty="0"/>
              <a:t>ja kasvavat lähellä </a:t>
            </a:r>
            <a:r>
              <a:rPr lang="fi-FI" sz="2200" dirty="0" smtClean="0"/>
              <a:t>sijaitsevat markkinat, oman </a:t>
            </a:r>
            <a:r>
              <a:rPr lang="fi-FI" sz="2200" dirty="0"/>
              <a:t>liiketoiminnan kannattavuus, oma vahva </a:t>
            </a:r>
            <a:r>
              <a:rPr lang="fi-FI" sz="2200" dirty="0" err="1" smtClean="0"/>
              <a:t>brändi</a:t>
            </a:r>
            <a:r>
              <a:rPr lang="fi-FI" sz="2200" dirty="0"/>
              <a:t>.</a:t>
            </a:r>
            <a:r>
              <a:rPr lang="fi-FI" sz="2200" dirty="0" smtClean="0"/>
              <a:t> </a:t>
            </a:r>
          </a:p>
          <a:p>
            <a:r>
              <a:rPr lang="fi-FI" sz="2200" b="1" u="sng" dirty="0" smtClean="0"/>
              <a:t>Negatiivista:</a:t>
            </a:r>
            <a:r>
              <a:rPr lang="fi-FI" sz="2200" dirty="0" smtClean="0"/>
              <a:t> markkinoiden arvaamattomuus</a:t>
            </a:r>
            <a:r>
              <a:rPr lang="fi-FI" sz="2200" dirty="0"/>
              <a:t>, byrokratia, korruptio, </a:t>
            </a:r>
            <a:r>
              <a:rPr lang="fi-FI" sz="2200" dirty="0" smtClean="0"/>
              <a:t>protektionismi</a:t>
            </a:r>
            <a:r>
              <a:rPr lang="fi-FI" sz="2200" dirty="0"/>
              <a:t>, tullitariffit, Venäjän tullin ja viranomaisten toiminta, Venäjän yritysmaailman lyhytjänteisyys, kielitaito, maan suuri koko</a:t>
            </a:r>
            <a:r>
              <a:rPr lang="fi-FI" sz="2200" dirty="0" smtClean="0"/>
              <a:t>, pätevän </a:t>
            </a:r>
            <a:r>
              <a:rPr lang="fi-FI" sz="2200" dirty="0"/>
              <a:t>henkilöstön </a:t>
            </a:r>
            <a:r>
              <a:rPr lang="fi-FI" sz="2200" dirty="0" smtClean="0"/>
              <a:t>löytäminen, </a:t>
            </a:r>
            <a:r>
              <a:rPr lang="fi-FI" sz="2200" dirty="0"/>
              <a:t>ruplan </a:t>
            </a:r>
            <a:r>
              <a:rPr lang="fi-FI" sz="2200" dirty="0" smtClean="0"/>
              <a:t>heikkous.</a:t>
            </a:r>
          </a:p>
          <a:p>
            <a:r>
              <a:rPr lang="fi-FI" sz="2200" b="1" u="sng" dirty="0" smtClean="0"/>
              <a:t>Vaihtelevia kokemuksia:</a:t>
            </a:r>
            <a:r>
              <a:rPr lang="fi-FI" sz="2200" dirty="0" smtClean="0"/>
              <a:t> kilpailu omalla alalla, yhteistyökumppanit.</a:t>
            </a:r>
            <a:endParaRPr lang="fi-FI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63688" y="476250"/>
            <a:ext cx="4895875" cy="720502"/>
          </a:xfrm>
        </p:spPr>
        <p:txBody>
          <a:bodyPr/>
          <a:lstStyle/>
          <a:p>
            <a:r>
              <a:rPr lang="fi-FI" sz="3000" b="1" dirty="0" smtClean="0"/>
              <a:t>Yrityskysely (2/2)</a:t>
            </a:r>
            <a:endParaRPr lang="fi-FI" sz="3000" b="1" dirty="0"/>
          </a:p>
        </p:txBody>
      </p:sp>
    </p:spTree>
    <p:extLst>
      <p:ext uri="{BB962C8B-B14F-4D97-AF65-F5344CB8AC3E}">
        <p14:creationId xmlns:p14="http://schemas.microsoft.com/office/powerpoint/2010/main" val="25014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04" y="332656"/>
            <a:ext cx="6985024" cy="1008534"/>
          </a:xfrm>
        </p:spPr>
        <p:txBody>
          <a:bodyPr/>
          <a:lstStyle/>
          <a:p>
            <a:r>
              <a:rPr lang="fi-FI" altLang="fi-FI" sz="3000" b="1" dirty="0">
                <a:solidFill>
                  <a:srgbClr val="000000"/>
                </a:solidFill>
              </a:rPr>
              <a:t>Venäjän talousnäkymät ja Suomen vienti: erilaiset </a:t>
            </a:r>
            <a:r>
              <a:rPr lang="fi-FI" altLang="fi-FI" sz="3000" b="1" dirty="0" smtClean="0">
                <a:solidFill>
                  <a:srgbClr val="000000"/>
                </a:solidFill>
              </a:rPr>
              <a:t>aikahorisontit</a:t>
            </a:r>
            <a:endParaRPr lang="fi-FI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896543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fi-FI" altLang="fi-FI" sz="2200" b="1" kern="1200" dirty="0" smtClean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fi-FI" altLang="fi-FI" sz="2200" b="1" kern="1200" dirty="0">
                <a:solidFill>
                  <a:srgbClr val="000000"/>
                </a:solidFill>
                <a:latin typeface="Arial" pitchFamily="34" charset="0"/>
              </a:rPr>
              <a:t>) </a:t>
            </a:r>
            <a:r>
              <a:rPr lang="fi-FI" altLang="fi-FI" sz="2200" b="1" u="sng" kern="1200" dirty="0">
                <a:solidFill>
                  <a:srgbClr val="000000"/>
                </a:solidFill>
                <a:latin typeface="Arial" pitchFamily="34" charset="0"/>
              </a:rPr>
              <a:t>Lyhyt aikaväli</a:t>
            </a:r>
            <a:r>
              <a:rPr lang="fi-FI" altLang="fi-FI" sz="2200" b="1" kern="1200" dirty="0">
                <a:solidFill>
                  <a:srgbClr val="000000"/>
                </a:solidFill>
                <a:latin typeface="Arial" pitchFamily="34" charset="0"/>
              </a:rPr>
              <a:t> (1-3 vuotta)</a:t>
            </a:r>
          </a:p>
          <a:p>
            <a:pPr lvl="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altLang="fi-FI" sz="2200" kern="1200" dirty="0" smtClean="0">
                <a:solidFill>
                  <a:srgbClr val="000000"/>
                </a:solidFill>
                <a:latin typeface="Arial" pitchFamily="34" charset="0"/>
              </a:rPr>
              <a:t>Venäjän </a:t>
            </a:r>
            <a:r>
              <a:rPr lang="fi-FI" altLang="fi-FI" sz="2200" kern="1200" dirty="0">
                <a:solidFill>
                  <a:srgbClr val="000000"/>
                </a:solidFill>
                <a:latin typeface="Arial" pitchFamily="34" charset="0"/>
              </a:rPr>
              <a:t>talouskasvua </a:t>
            </a:r>
            <a:r>
              <a:rPr lang="fi-FI" altLang="fi-FI" sz="2200" kern="1200" dirty="0" smtClean="0">
                <a:solidFill>
                  <a:srgbClr val="000000"/>
                </a:solidFill>
                <a:latin typeface="Arial" pitchFamily="34" charset="0"/>
              </a:rPr>
              <a:t>hidastavat </a:t>
            </a:r>
            <a:r>
              <a:rPr lang="fi-FI" altLang="fi-FI" sz="2200" kern="1200" dirty="0">
                <a:solidFill>
                  <a:srgbClr val="000000"/>
                </a:solidFill>
                <a:latin typeface="Arial" pitchFamily="34" charset="0"/>
              </a:rPr>
              <a:t>öljyn hinnan romahdus, </a:t>
            </a:r>
            <a:r>
              <a:rPr lang="fi-FI" altLang="fi-FI" sz="2200" kern="1200" dirty="0" smtClean="0">
                <a:solidFill>
                  <a:srgbClr val="000000"/>
                </a:solidFill>
                <a:latin typeface="Arial" pitchFamily="34" charset="0"/>
              </a:rPr>
              <a:t>kiihtyvä inflaatio </a:t>
            </a:r>
            <a:r>
              <a:rPr lang="fi-FI" altLang="fi-FI" sz="2200" kern="1200" dirty="0">
                <a:solidFill>
                  <a:srgbClr val="000000"/>
                </a:solidFill>
                <a:latin typeface="Arial" pitchFamily="34" charset="0"/>
              </a:rPr>
              <a:t>(osittain ruplan devalvoitumisesta johtuen</a:t>
            </a:r>
            <a:r>
              <a:rPr lang="fi-FI" altLang="fi-FI" sz="2200" kern="1200" dirty="0" smtClean="0">
                <a:solidFill>
                  <a:srgbClr val="000000"/>
                </a:solidFill>
                <a:latin typeface="Arial" pitchFamily="34" charset="0"/>
              </a:rPr>
              <a:t>), </a:t>
            </a:r>
            <a:r>
              <a:rPr lang="fi-FI" altLang="fi-FI" sz="2200" kern="1200" dirty="0">
                <a:solidFill>
                  <a:srgbClr val="000000"/>
                </a:solidFill>
                <a:latin typeface="Arial" pitchFamily="34" charset="0"/>
              </a:rPr>
              <a:t>Ukrainan </a:t>
            </a:r>
            <a:r>
              <a:rPr lang="fi-FI" altLang="fi-FI" sz="2200" kern="1200" dirty="0" smtClean="0">
                <a:solidFill>
                  <a:srgbClr val="000000"/>
                </a:solidFill>
                <a:latin typeface="Arial" pitchFamily="34" charset="0"/>
              </a:rPr>
              <a:t>kriisi ja erityisesti </a:t>
            </a:r>
            <a:r>
              <a:rPr lang="fi-FI" altLang="fi-FI" sz="2200" kern="1200" dirty="0">
                <a:solidFill>
                  <a:srgbClr val="000000"/>
                </a:solidFill>
                <a:latin typeface="Arial" pitchFamily="34" charset="0"/>
              </a:rPr>
              <a:t>siihen liittyvät kauppa- ja rahoituspakotteet, uudistusten pysähtyminen </a:t>
            </a:r>
            <a:r>
              <a:rPr lang="fi-FI" altLang="fi-FI" sz="2200" kern="1200" dirty="0" smtClean="0">
                <a:solidFill>
                  <a:srgbClr val="000000"/>
                </a:solidFill>
                <a:latin typeface="Arial" pitchFamily="34" charset="0"/>
              </a:rPr>
              <a:t>→ ongelmia </a:t>
            </a:r>
            <a:r>
              <a:rPr lang="fi-FI" altLang="fi-FI" sz="2200" kern="1200" dirty="0">
                <a:solidFill>
                  <a:srgbClr val="000000"/>
                </a:solidFill>
                <a:latin typeface="Arial" pitchFamily="34" charset="0"/>
              </a:rPr>
              <a:t>Suomelle (joillakin sektoreilla mahdollisuuksia</a:t>
            </a:r>
            <a:r>
              <a:rPr lang="fi-FI" altLang="fi-FI" sz="2200" kern="1200" dirty="0" smtClean="0">
                <a:solidFill>
                  <a:srgbClr val="000000"/>
                </a:solidFill>
                <a:latin typeface="Arial" pitchFamily="34" charset="0"/>
              </a:rPr>
              <a:t>).</a:t>
            </a:r>
          </a:p>
          <a:p>
            <a:pPr lvl="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altLang="fi-FI" sz="2200" kern="1200" dirty="0" smtClean="0">
                <a:solidFill>
                  <a:srgbClr val="000000"/>
                </a:solidFill>
                <a:latin typeface="Arial" pitchFamily="34" charset="0"/>
              </a:rPr>
              <a:t>Öljyn </a:t>
            </a:r>
            <a:r>
              <a:rPr lang="fi-FI" altLang="fi-FI" sz="2200" kern="1200" dirty="0">
                <a:solidFill>
                  <a:srgbClr val="000000"/>
                </a:solidFill>
                <a:latin typeface="Arial" pitchFamily="34" charset="0"/>
              </a:rPr>
              <a:t>hinnan romahdus vaikuttaa </a:t>
            </a:r>
            <a:r>
              <a:rPr lang="fi-FI" altLang="fi-FI" sz="2200" kern="1200" dirty="0" smtClean="0">
                <a:solidFill>
                  <a:srgbClr val="000000"/>
                </a:solidFill>
                <a:latin typeface="Arial" pitchFamily="34" charset="0"/>
              </a:rPr>
              <a:t>hyvin negatiivisesti </a:t>
            </a:r>
            <a:r>
              <a:rPr lang="fi-FI" altLang="fi-FI" sz="2200" kern="1200" dirty="0">
                <a:solidFill>
                  <a:srgbClr val="000000"/>
                </a:solidFill>
                <a:latin typeface="Arial" pitchFamily="34" charset="0"/>
              </a:rPr>
              <a:t>Venäjään </a:t>
            </a:r>
            <a:r>
              <a:rPr lang="fi-FI" altLang="fi-FI" sz="2200" kern="1200" dirty="0" smtClean="0">
                <a:solidFill>
                  <a:srgbClr val="000000"/>
                </a:solidFill>
                <a:latin typeface="Arial" pitchFamily="34" charset="0"/>
              </a:rPr>
              <a:t>(KUVIO).</a:t>
            </a:r>
          </a:p>
          <a:p>
            <a:pPr lvl="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altLang="fi-FI" sz="2200" kern="1200" dirty="0" smtClean="0">
                <a:solidFill>
                  <a:srgbClr val="000000"/>
                </a:solidFill>
                <a:latin typeface="Arial" pitchFamily="34" charset="0"/>
              </a:rPr>
              <a:t>Kauppa- </a:t>
            </a:r>
            <a:r>
              <a:rPr lang="fi-FI" altLang="fi-FI" sz="2200" kern="1200" dirty="0">
                <a:solidFill>
                  <a:srgbClr val="000000"/>
                </a:solidFill>
                <a:latin typeface="Arial" pitchFamily="34" charset="0"/>
              </a:rPr>
              <a:t>ja rahoituspakotteet vähentävät </a:t>
            </a:r>
            <a:r>
              <a:rPr lang="fi-FI" altLang="fi-FI" sz="2200" kern="1200" dirty="0" smtClean="0">
                <a:solidFill>
                  <a:srgbClr val="000000"/>
                </a:solidFill>
                <a:latin typeface="Arial" pitchFamily="34" charset="0"/>
              </a:rPr>
              <a:t>suomalaisten investointitavaroiden </a:t>
            </a:r>
            <a:r>
              <a:rPr lang="fi-FI" altLang="fi-FI" sz="2200" kern="1200" dirty="0">
                <a:solidFill>
                  <a:srgbClr val="000000"/>
                </a:solidFill>
                <a:latin typeface="Arial" pitchFamily="34" charset="0"/>
              </a:rPr>
              <a:t>vientiä </a:t>
            </a:r>
            <a:r>
              <a:rPr lang="fi-FI" altLang="fi-FI" sz="2200" kern="1200" dirty="0" smtClean="0">
                <a:solidFill>
                  <a:srgbClr val="000000"/>
                </a:solidFill>
                <a:latin typeface="Arial" pitchFamily="34" charset="0"/>
              </a:rPr>
              <a:t>Venäjälle.</a:t>
            </a:r>
          </a:p>
          <a:p>
            <a:pPr lvl="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altLang="fi-FI" sz="2200" kern="1200" dirty="0" smtClean="0">
                <a:solidFill>
                  <a:srgbClr val="000000"/>
                </a:solidFill>
                <a:latin typeface="Arial" pitchFamily="34" charset="0"/>
              </a:rPr>
              <a:t>Venäjän </a:t>
            </a:r>
            <a:r>
              <a:rPr lang="fi-FI" altLang="fi-FI" sz="2200" kern="1200" dirty="0">
                <a:solidFill>
                  <a:srgbClr val="000000"/>
                </a:solidFill>
                <a:latin typeface="Arial" pitchFamily="34" charset="0"/>
              </a:rPr>
              <a:t>elintarviketuontiin liittyvät vastapakotteet hidastavat </a:t>
            </a:r>
            <a:r>
              <a:rPr lang="fi-FI" altLang="fi-FI" sz="2200" kern="1200" dirty="0" smtClean="0">
                <a:solidFill>
                  <a:srgbClr val="000000"/>
                </a:solidFill>
                <a:latin typeface="Arial" pitchFamily="34" charset="0"/>
              </a:rPr>
              <a:t>Suomen </a:t>
            </a:r>
            <a:r>
              <a:rPr lang="fi-FI" altLang="fi-FI" sz="2200" kern="1200" dirty="0">
                <a:solidFill>
                  <a:srgbClr val="000000"/>
                </a:solidFill>
                <a:latin typeface="Arial" pitchFamily="34" charset="0"/>
              </a:rPr>
              <a:t>bkt:n kasvua noin 0,15 %-yksikköä ensimmäisenä </a:t>
            </a:r>
            <a:r>
              <a:rPr lang="fi-FI" altLang="fi-FI" sz="2200" kern="1200" dirty="0" smtClean="0">
                <a:solidFill>
                  <a:srgbClr val="000000"/>
                </a:solidFill>
                <a:latin typeface="Arial" pitchFamily="34" charset="0"/>
              </a:rPr>
              <a:t>vuonna.</a:t>
            </a:r>
            <a:endParaRPr lang="fi-FI" altLang="fi-FI" sz="2200" kern="1200" dirty="0">
              <a:solidFill>
                <a:srgbClr val="000000"/>
              </a:solidFill>
              <a:latin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fi-FI" altLang="fi-FI" sz="2200" kern="1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00800" cy="1143000"/>
          </a:xfrm>
        </p:spPr>
        <p:txBody>
          <a:bodyPr/>
          <a:lstStyle/>
          <a:p>
            <a:r>
              <a:rPr lang="fi-FI" sz="3000" b="1" dirty="0"/>
              <a:t>Öljyn hinnan pysyvän 40 %:n laskun vaikutukset eri maihin, % </a:t>
            </a:r>
            <a:r>
              <a:rPr lang="fi-FI" sz="3000" b="1" dirty="0" smtClean="0"/>
              <a:t>perusurasta</a:t>
            </a:r>
            <a:endParaRPr lang="fi-FI" sz="3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67" y="1406996"/>
            <a:ext cx="705802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745234"/>
            <a:ext cx="6699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53" y="3176662"/>
            <a:ext cx="10429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99668"/>
            <a:ext cx="81121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5692"/>
            <a:ext cx="81121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89693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6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6784" cy="1008112"/>
          </a:xfrm>
        </p:spPr>
        <p:txBody>
          <a:bodyPr/>
          <a:lstStyle/>
          <a:p>
            <a:r>
              <a:rPr lang="fi-FI" altLang="fi-FI" sz="3000" b="1" dirty="0">
                <a:solidFill>
                  <a:srgbClr val="000000"/>
                </a:solidFill>
              </a:rPr>
              <a:t>Venäjän talousnäkymät ja Suomen vienti: erilaiset </a:t>
            </a:r>
            <a:r>
              <a:rPr lang="fi-FI" altLang="fi-FI" sz="3000" b="1" dirty="0" smtClean="0">
                <a:solidFill>
                  <a:srgbClr val="000000"/>
                </a:solidFill>
              </a:rPr>
              <a:t>aikahorisontit</a:t>
            </a:r>
            <a:endParaRPr lang="fi-FI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475252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2200" b="1" dirty="0">
                <a:solidFill>
                  <a:srgbClr val="000000"/>
                </a:solidFill>
              </a:rPr>
              <a:t>2) </a:t>
            </a:r>
            <a:r>
              <a:rPr lang="fi-FI" altLang="fi-FI" sz="2200" b="1" u="sng" dirty="0">
                <a:solidFill>
                  <a:srgbClr val="000000"/>
                </a:solidFill>
              </a:rPr>
              <a:t>Keskipitkä aikaväli</a:t>
            </a:r>
            <a:r>
              <a:rPr lang="fi-FI" altLang="fi-FI" sz="2200" b="1" dirty="0">
                <a:solidFill>
                  <a:srgbClr val="000000"/>
                </a:solidFill>
              </a:rPr>
              <a:t> (noin 5 vuotta</a:t>
            </a:r>
            <a:r>
              <a:rPr lang="fi-FI" altLang="fi-FI" sz="2200" b="1" dirty="0" smtClean="0">
                <a:solidFill>
                  <a:srgbClr val="000000"/>
                </a:solidFill>
              </a:rPr>
              <a:t>).</a:t>
            </a:r>
            <a:endParaRPr lang="fi-FI" altLang="fi-FI" sz="22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altLang="fi-FI" sz="2200" dirty="0" smtClean="0">
                <a:solidFill>
                  <a:srgbClr val="000000"/>
                </a:solidFill>
              </a:rPr>
              <a:t>Lyhyen </a:t>
            </a:r>
            <a:r>
              <a:rPr lang="fi-FI" altLang="fi-FI" sz="2200" dirty="0">
                <a:solidFill>
                  <a:srgbClr val="000000"/>
                </a:solidFill>
              </a:rPr>
              <a:t>aikavälin ongelmat poistuvat vain asteittain. Öljyn hinta </a:t>
            </a:r>
            <a:r>
              <a:rPr lang="fi-FI" altLang="fi-FI" sz="2200" dirty="0" smtClean="0">
                <a:solidFill>
                  <a:srgbClr val="000000"/>
                </a:solidFill>
              </a:rPr>
              <a:t>nousee todennäköisesti </a:t>
            </a:r>
            <a:r>
              <a:rPr lang="fi-FI" altLang="fi-FI" sz="2200" dirty="0">
                <a:solidFill>
                  <a:srgbClr val="000000"/>
                </a:solidFill>
              </a:rPr>
              <a:t>hitaasti ja Ukrainan kriisin vuoksi asetetut pakotteet voivat </a:t>
            </a:r>
            <a:r>
              <a:rPr lang="fi-FI" altLang="fi-FI" sz="2200" dirty="0" smtClean="0">
                <a:solidFill>
                  <a:srgbClr val="000000"/>
                </a:solidFill>
              </a:rPr>
              <a:t>jäädä </a:t>
            </a:r>
            <a:r>
              <a:rPr lang="fi-FI" altLang="fi-FI" sz="2200" dirty="0">
                <a:solidFill>
                  <a:srgbClr val="000000"/>
                </a:solidFill>
              </a:rPr>
              <a:t>voimaan pitkäksikin aikaa </a:t>
            </a:r>
            <a:r>
              <a:rPr lang="fi-FI" altLang="fi-FI" sz="2200" dirty="0" smtClean="0">
                <a:solidFill>
                  <a:srgbClr val="000000"/>
                </a:solidFill>
              </a:rPr>
              <a:t>(</a:t>
            </a:r>
            <a:r>
              <a:rPr lang="fi-FI" altLang="fi-FI" sz="2200" dirty="0">
                <a:solidFill>
                  <a:srgbClr val="000000"/>
                </a:solidFill>
              </a:rPr>
              <a:t>erityisesti </a:t>
            </a:r>
            <a:r>
              <a:rPr lang="fi-FI" altLang="fi-FI" sz="2200" dirty="0" smtClean="0">
                <a:solidFill>
                  <a:srgbClr val="000000"/>
                </a:solidFill>
              </a:rPr>
              <a:t>Krimiin liittyvät).</a:t>
            </a:r>
            <a:endParaRPr lang="fi-FI" altLang="fi-FI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altLang="fi-FI" sz="2200" dirty="0" smtClean="0">
                <a:solidFill>
                  <a:srgbClr val="000000"/>
                </a:solidFill>
              </a:rPr>
              <a:t>Rahoitusta </a:t>
            </a:r>
            <a:r>
              <a:rPr lang="fi-FI" altLang="fi-FI" sz="2200" dirty="0">
                <a:solidFill>
                  <a:srgbClr val="000000"/>
                </a:solidFill>
              </a:rPr>
              <a:t>ja teknologian vientiä koskevat pakotteet vaikuttavat </a:t>
            </a:r>
            <a:r>
              <a:rPr lang="fi-FI" altLang="fi-FI" sz="2200" dirty="0" smtClean="0">
                <a:solidFill>
                  <a:srgbClr val="000000"/>
                </a:solidFill>
              </a:rPr>
              <a:t>investointitoimintaan</a:t>
            </a:r>
            <a:r>
              <a:rPr lang="fi-FI" altLang="fi-FI" sz="2200" dirty="0">
                <a:solidFill>
                  <a:srgbClr val="000000"/>
                </a:solidFill>
              </a:rPr>
              <a:t>, mikä jarruttaa taloudellista </a:t>
            </a:r>
            <a:r>
              <a:rPr lang="fi-FI" altLang="fi-FI" sz="2200" dirty="0" smtClean="0">
                <a:solidFill>
                  <a:srgbClr val="000000"/>
                </a:solidFill>
              </a:rPr>
              <a:t>kasvua.</a:t>
            </a:r>
            <a:endParaRPr lang="fi-FI" altLang="fi-FI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altLang="fi-FI" sz="2200" dirty="0" smtClean="0">
                <a:solidFill>
                  <a:srgbClr val="000000"/>
                </a:solidFill>
              </a:rPr>
              <a:t>Ruplan </a:t>
            </a:r>
            <a:r>
              <a:rPr lang="fi-FI" altLang="fi-FI" sz="2200" dirty="0">
                <a:solidFill>
                  <a:srgbClr val="000000"/>
                </a:solidFill>
              </a:rPr>
              <a:t>devalvoituminen muuttaa eri toimialojen </a:t>
            </a:r>
            <a:r>
              <a:rPr lang="fi-FI" altLang="fi-FI" sz="2200" dirty="0" smtClean="0">
                <a:solidFill>
                  <a:srgbClr val="000000"/>
                </a:solidFill>
              </a:rPr>
              <a:t>kasvunäkymiä (venäläisille vientiyrityksille panoksia toimittavat yritykset hyötyvät).</a:t>
            </a:r>
            <a:endParaRPr lang="fi-FI" altLang="fi-FI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altLang="fi-FI" sz="2200" dirty="0" smtClean="0">
                <a:solidFill>
                  <a:srgbClr val="000000"/>
                </a:solidFill>
              </a:rPr>
              <a:t>Ulkomaiset </a:t>
            </a:r>
            <a:r>
              <a:rPr lang="fi-FI" altLang="fi-FI" sz="2200" dirty="0">
                <a:solidFill>
                  <a:srgbClr val="000000"/>
                </a:solidFill>
              </a:rPr>
              <a:t>investoinnit: viennin korvaaminen (+), epävarmuus (-)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altLang="fi-FI" sz="2200" dirty="0" smtClean="0">
                <a:solidFill>
                  <a:srgbClr val="000000"/>
                </a:solidFill>
              </a:rPr>
              <a:t>Vaikka </a:t>
            </a:r>
            <a:r>
              <a:rPr lang="fi-FI" altLang="fi-FI" sz="2200" dirty="0">
                <a:solidFill>
                  <a:srgbClr val="000000"/>
                </a:solidFill>
              </a:rPr>
              <a:t>uudistuksia toteutettaisiinkin, ne eivät ehdi kovin 	</a:t>
            </a:r>
            <a:r>
              <a:rPr lang="fi-FI" altLang="fi-FI" sz="2200" dirty="0" smtClean="0">
                <a:solidFill>
                  <a:srgbClr val="000000"/>
                </a:solidFill>
              </a:rPr>
              <a:t>paljoa vaikuttaa tuotantoon.</a:t>
            </a:r>
            <a:endParaRPr lang="fi-FI" altLang="fi-FI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04" y="260648"/>
            <a:ext cx="7201048" cy="1143000"/>
          </a:xfrm>
        </p:spPr>
        <p:txBody>
          <a:bodyPr/>
          <a:lstStyle/>
          <a:p>
            <a:r>
              <a:rPr lang="fi-FI" altLang="fi-FI" sz="3000" b="1" dirty="0">
                <a:solidFill>
                  <a:srgbClr val="000000"/>
                </a:solidFill>
              </a:rPr>
              <a:t>Venäjän talousnäkymät ja Suomen vienti: erilaiset </a:t>
            </a:r>
            <a:r>
              <a:rPr lang="fi-FI" altLang="fi-FI" sz="3000" b="1" dirty="0" smtClean="0">
                <a:solidFill>
                  <a:srgbClr val="000000"/>
                </a:solidFill>
              </a:rPr>
              <a:t>aikahorisontit</a:t>
            </a:r>
            <a:endParaRPr lang="fi-FI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114"/>
            <a:ext cx="8496944" cy="453717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2200" b="1" dirty="0">
                <a:solidFill>
                  <a:srgbClr val="000000"/>
                </a:solidFill>
              </a:rPr>
              <a:t>3) </a:t>
            </a:r>
            <a:r>
              <a:rPr lang="fi-FI" altLang="fi-FI" sz="2200" b="1" u="sng" dirty="0">
                <a:solidFill>
                  <a:srgbClr val="000000"/>
                </a:solidFill>
              </a:rPr>
              <a:t>Pitkä aikaväli</a:t>
            </a:r>
            <a:r>
              <a:rPr lang="fi-FI" altLang="fi-FI" sz="2200" b="1" dirty="0">
                <a:solidFill>
                  <a:srgbClr val="000000"/>
                </a:solidFill>
              </a:rPr>
              <a:t> (tässä tutkimuksessa </a:t>
            </a:r>
            <a:r>
              <a:rPr lang="fi-FI" altLang="fi-FI" sz="2200" b="1" dirty="0" smtClean="0">
                <a:solidFill>
                  <a:srgbClr val="000000"/>
                </a:solidFill>
              </a:rPr>
              <a:t>5-15 </a:t>
            </a:r>
            <a:r>
              <a:rPr lang="fi-FI" altLang="fi-FI" sz="2200" b="1" dirty="0">
                <a:solidFill>
                  <a:srgbClr val="000000"/>
                </a:solidFill>
              </a:rPr>
              <a:t>vuotta)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altLang="fi-FI" sz="2200" dirty="0" smtClean="0">
                <a:solidFill>
                  <a:srgbClr val="000000"/>
                </a:solidFill>
              </a:rPr>
              <a:t>Energian </a:t>
            </a:r>
            <a:r>
              <a:rPr lang="fi-FI" altLang="fi-FI" sz="2200" dirty="0">
                <a:solidFill>
                  <a:srgbClr val="000000"/>
                </a:solidFill>
              </a:rPr>
              <a:t>hinta, uudistukset (innovaatiot, tuottavuus</a:t>
            </a:r>
            <a:r>
              <a:rPr lang="fi-FI" altLang="fi-FI" sz="2200" dirty="0" smtClean="0">
                <a:solidFill>
                  <a:srgbClr val="000000"/>
                </a:solidFill>
              </a:rPr>
              <a:t>), väestökehitys → </a:t>
            </a:r>
            <a:r>
              <a:rPr lang="fi-FI" altLang="fi-FI" sz="2200" dirty="0">
                <a:solidFill>
                  <a:srgbClr val="000000"/>
                </a:solidFill>
              </a:rPr>
              <a:t>myös mahdollisuuksia</a:t>
            </a:r>
            <a:r>
              <a:rPr lang="fi-FI" altLang="fi-FI" sz="2200" dirty="0" smtClean="0">
                <a:solidFill>
                  <a:srgbClr val="000000"/>
                </a:solidFill>
              </a:rPr>
              <a:t>.</a:t>
            </a:r>
            <a:endParaRPr lang="fi-FI" altLang="fi-FI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altLang="fi-FI" sz="2200" dirty="0" smtClean="0">
                <a:solidFill>
                  <a:srgbClr val="000000"/>
                </a:solidFill>
              </a:rPr>
              <a:t>Pitkän </a:t>
            </a:r>
            <a:r>
              <a:rPr lang="fi-FI" altLang="fi-FI" sz="2200" dirty="0">
                <a:solidFill>
                  <a:srgbClr val="000000"/>
                </a:solidFill>
              </a:rPr>
              <a:t>aikavälin kokonaistuotannon kasvuarviot: 2-4 % vuodessa </a:t>
            </a:r>
            <a:r>
              <a:rPr lang="fi-FI" altLang="fi-FI" sz="2200" dirty="0" smtClean="0">
                <a:solidFill>
                  <a:srgbClr val="000000"/>
                </a:solidFill>
              </a:rPr>
              <a:t>riippuen </a:t>
            </a:r>
            <a:r>
              <a:rPr lang="fi-FI" altLang="fi-FI" sz="2200" dirty="0">
                <a:solidFill>
                  <a:srgbClr val="000000"/>
                </a:solidFill>
              </a:rPr>
              <a:t>edellä mainituista </a:t>
            </a:r>
            <a:r>
              <a:rPr lang="fi-FI" altLang="fi-FI" sz="2200" dirty="0" smtClean="0">
                <a:solidFill>
                  <a:srgbClr val="000000"/>
                </a:solidFill>
              </a:rPr>
              <a:t>tekijöistä.</a:t>
            </a:r>
            <a:endParaRPr lang="fi-FI" altLang="fi-FI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altLang="fi-FI" sz="2200" dirty="0" smtClean="0">
                <a:solidFill>
                  <a:srgbClr val="000000"/>
                </a:solidFill>
              </a:rPr>
              <a:t>Venäjän </a:t>
            </a:r>
            <a:r>
              <a:rPr lang="fi-FI" altLang="fi-FI" sz="2200" dirty="0">
                <a:solidFill>
                  <a:srgbClr val="000000"/>
                </a:solidFill>
              </a:rPr>
              <a:t>talouskasvu määrittää kysynnän suunnan, suomalaisten </a:t>
            </a:r>
            <a:r>
              <a:rPr lang="fi-FI" altLang="fi-FI" sz="2200" dirty="0" smtClean="0">
                <a:solidFill>
                  <a:srgbClr val="000000"/>
                </a:solidFill>
              </a:rPr>
              <a:t>yritysten </a:t>
            </a:r>
            <a:r>
              <a:rPr lang="fi-FI" altLang="fi-FI" sz="2200" dirty="0">
                <a:solidFill>
                  <a:srgbClr val="000000"/>
                </a:solidFill>
              </a:rPr>
              <a:t>reaalinen ja kustannuskilpailukyky  määrittävät 	markkinaosuuden (etsittävä ”markkinarakoja”, muista maista ja </a:t>
            </a:r>
            <a:r>
              <a:rPr lang="fi-FI" altLang="fi-FI" sz="2200" dirty="0" smtClean="0">
                <a:solidFill>
                  <a:srgbClr val="000000"/>
                </a:solidFill>
              </a:rPr>
              <a:t>Venäjältä </a:t>
            </a:r>
            <a:r>
              <a:rPr lang="fi-FI" altLang="fi-FI" sz="2200" dirty="0">
                <a:solidFill>
                  <a:srgbClr val="000000"/>
                </a:solidFill>
              </a:rPr>
              <a:t>tuleva kilpailu kiristyy</a:t>
            </a:r>
            <a:r>
              <a:rPr lang="fi-FI" altLang="fi-FI" sz="2200" dirty="0" smtClean="0">
                <a:solidFill>
                  <a:srgbClr val="000000"/>
                </a:solidFill>
              </a:rPr>
              <a:t>).</a:t>
            </a:r>
            <a:endParaRPr lang="fi-FI" altLang="fi-FI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altLang="fi-FI" sz="2200" dirty="0" smtClean="0">
                <a:solidFill>
                  <a:srgbClr val="000000"/>
                </a:solidFill>
              </a:rPr>
              <a:t>Suomen </a:t>
            </a:r>
            <a:r>
              <a:rPr lang="fi-FI" altLang="fi-FI" sz="2200" dirty="0">
                <a:solidFill>
                  <a:srgbClr val="000000"/>
                </a:solidFill>
              </a:rPr>
              <a:t>läheinen sijainti on etu Venäjän </a:t>
            </a:r>
            <a:r>
              <a:rPr lang="fi-FI" altLang="fi-FI" sz="2200" dirty="0" smtClean="0">
                <a:solidFill>
                  <a:srgbClr val="000000"/>
                </a:solidFill>
              </a:rPr>
              <a:t>markkinoilla (ulkomaankaupan </a:t>
            </a:r>
            <a:r>
              <a:rPr lang="fi-FI" altLang="fi-FI" sz="2200" dirty="0">
                <a:solidFill>
                  <a:srgbClr val="000000"/>
                </a:solidFill>
              </a:rPr>
              <a:t>gravitaatiomallit</a:t>
            </a:r>
            <a:r>
              <a:rPr lang="fi-FI" altLang="fi-FI" sz="2200" dirty="0" smtClean="0">
                <a:solidFill>
                  <a:srgbClr val="000000"/>
                </a:solidFill>
              </a:rPr>
              <a:t>).</a:t>
            </a:r>
            <a:endParaRPr lang="fi-FI" altLang="fi-FI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5976664" cy="936104"/>
          </a:xfrm>
        </p:spPr>
        <p:txBody>
          <a:bodyPr/>
          <a:lstStyle/>
          <a:p>
            <a:r>
              <a:rPr lang="fi-FI" sz="3000" b="1" dirty="0" smtClean="0"/>
              <a:t>Venäjän kokonaistuotanto kasvoi nopeasti 1998-2008</a:t>
            </a:r>
            <a:endParaRPr lang="fi-FI" sz="3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4" y="1484784"/>
            <a:ext cx="3888432" cy="4968552"/>
          </a:xfrm>
        </p:spPr>
        <p:txBody>
          <a:bodyPr>
            <a:noAutofit/>
          </a:bodyPr>
          <a:lstStyle/>
          <a:p>
            <a:r>
              <a:rPr lang="fi-FI" sz="2200" dirty="0" smtClean="0"/>
              <a:t>Vuosina </a:t>
            </a:r>
            <a:r>
              <a:rPr lang="fi-FI" sz="2200" dirty="0"/>
              <a:t>1998-2008 Venäjän </a:t>
            </a:r>
            <a:r>
              <a:rPr lang="fi-FI" sz="2200" dirty="0" smtClean="0"/>
              <a:t>bkt:n määrä kasvoi 6,9 % vuodessa.</a:t>
            </a:r>
          </a:p>
          <a:p>
            <a:r>
              <a:rPr lang="fi-FI" sz="2200" dirty="0" smtClean="0"/>
              <a:t>Näinä vuosina päävientituotteen, raakaöljyn, nimellinen </a:t>
            </a:r>
            <a:r>
              <a:rPr lang="fi-FI" sz="2200" dirty="0" err="1" smtClean="0"/>
              <a:t>USD-hinta</a:t>
            </a:r>
            <a:r>
              <a:rPr lang="fi-FI" sz="2200" dirty="0" smtClean="0"/>
              <a:t> nousi 20 % vuodessa. Tämä tuki investointeja ja kulutusta.</a:t>
            </a:r>
          </a:p>
          <a:p>
            <a:r>
              <a:rPr lang="fi-FI" sz="2200" dirty="0" smtClean="0"/>
              <a:t>Venäjän viennin arvo (ja tuontiostovoima) ovat tämän yhden heilahtelevan hintakortin varassa.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56741"/>
              </p:ext>
            </p:extLst>
          </p:nvPr>
        </p:nvGraphicFramePr>
        <p:xfrm>
          <a:off x="3923928" y="1586989"/>
          <a:ext cx="509410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8602" y="5517232"/>
            <a:ext cx="3619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Lähteet</a:t>
            </a:r>
            <a:r>
              <a:rPr lang="en-GB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UNCTAD, </a:t>
            </a:r>
            <a:r>
              <a:rPr lang="en-GB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Bank </a:t>
            </a:r>
            <a:r>
              <a:rPr lang="en-GB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(World Development Indicators</a:t>
            </a:r>
            <a:r>
              <a:rPr lang="en-GB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fi-FI" sz="1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/>
          <p:cNvSpPr>
            <a:spLocks noChangeArrowheads="1"/>
          </p:cNvSpPr>
          <p:nvPr/>
        </p:nvSpPr>
        <p:spPr bwMode="auto">
          <a:xfrm>
            <a:off x="323850" y="1412875"/>
            <a:ext cx="882015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i-FI" sz="1800" smtClean="0">
              <a:solidFill>
                <a:srgbClr val="000000"/>
              </a:solidFill>
            </a:endParaRPr>
          </a:p>
        </p:txBody>
      </p:sp>
      <p:sp>
        <p:nvSpPr>
          <p:cNvPr id="152579" name="Rectangle 6"/>
          <p:cNvSpPr>
            <a:spLocks noChangeArrowheads="1"/>
          </p:cNvSpPr>
          <p:nvPr/>
        </p:nvSpPr>
        <p:spPr bwMode="auto">
          <a:xfrm>
            <a:off x="755650" y="652463"/>
            <a:ext cx="7848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mtClean="0">
                <a:solidFill>
                  <a:srgbClr val="000000"/>
                </a:solidFill>
              </a:rPr>
              <a:t>Venäjän talouskehitys sekä Suomen vienti Venäjälle vuoteen 2030</a:t>
            </a:r>
            <a:endParaRPr lang="en-US" altLang="fi-FI" smtClean="0">
              <a:solidFill>
                <a:srgbClr val="000000"/>
              </a:solidFill>
            </a:endParaRP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9880600" cy="45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1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264275" cy="792510"/>
          </a:xfrm>
        </p:spPr>
        <p:txBody>
          <a:bodyPr/>
          <a:lstStyle/>
          <a:p>
            <a:r>
              <a:rPr lang="fi-FI" sz="3000" b="1" dirty="0" smtClean="0"/>
              <a:t>Venäjän-kaupan ominaispiirteitä</a:t>
            </a:r>
            <a:endParaRPr lang="fi-FI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489825" cy="4105275"/>
          </a:xfrm>
        </p:spPr>
        <p:txBody>
          <a:bodyPr/>
          <a:lstStyle/>
          <a:p>
            <a:r>
              <a:rPr lang="fi-FI" sz="2200" dirty="0" smtClean="0"/>
              <a:t>Kauppa kannattaa, sitä on </a:t>
            </a:r>
            <a:r>
              <a:rPr lang="fi-FI" sz="2200" dirty="0"/>
              <a:t>tehtävä kaikkiin </a:t>
            </a:r>
            <a:r>
              <a:rPr lang="fi-FI" sz="2200" dirty="0" smtClean="0"/>
              <a:t>suuntiin.</a:t>
            </a:r>
            <a:endParaRPr lang="fi-FI" sz="2200" dirty="0"/>
          </a:p>
          <a:p>
            <a:r>
              <a:rPr lang="fi-FI" sz="2200" dirty="0"/>
              <a:t>Venäjän-kaupassa </a:t>
            </a:r>
            <a:r>
              <a:rPr lang="fi-FI" sz="2200" u="sng" dirty="0" smtClean="0"/>
              <a:t>positiivista</a:t>
            </a:r>
            <a:r>
              <a:rPr lang="fi-FI" sz="2200" dirty="0" smtClean="0"/>
              <a:t>: 1) maan läheisyys, 2) suhteellinen etu kaupassa, 3) öljyn hintaan liittyvä suhdanneautomatiikka, 4) todennäköisesti Venäjän talous kasvaa nopeammin kuin Länsi-Euroopan talous</a:t>
            </a:r>
          </a:p>
          <a:p>
            <a:r>
              <a:rPr lang="fi-FI" sz="2200" u="sng" dirty="0" smtClean="0"/>
              <a:t>Negatiivista</a:t>
            </a:r>
            <a:r>
              <a:rPr lang="fi-FI" sz="2200" dirty="0" smtClean="0"/>
              <a:t>: poliittinen riski, johon on varauduttava erityisesti yritystasolla.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41668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132856"/>
            <a:ext cx="7056363" cy="2808312"/>
          </a:xfrm>
        </p:spPr>
        <p:txBody>
          <a:bodyPr/>
          <a:lstStyle/>
          <a:p>
            <a:r>
              <a:rPr lang="fi-FI" sz="3600" dirty="0" smtClean="0"/>
              <a:t>Kiitos mielenkiinnostanne</a:t>
            </a:r>
            <a:br>
              <a:rPr lang="fi-FI" sz="3600" dirty="0" smtClean="0"/>
            </a:b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 err="1" smtClean="0">
                <a:hlinkClick r:id="rId2"/>
              </a:rPr>
              <a:t>ville.kaitila@etla.fi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err="1" smtClean="0">
                <a:hlinkClick r:id="rId3"/>
              </a:rPr>
              <a:t>markku.kotilainen@etla.fi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0247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272808" cy="1080542"/>
          </a:xfrm>
        </p:spPr>
        <p:txBody>
          <a:bodyPr/>
          <a:lstStyle/>
          <a:p>
            <a:r>
              <a:rPr lang="fi-FI" sz="3000" b="1" dirty="0" smtClean="0"/>
              <a:t>Suomen tavaraviennin arvo on viime vuosina jäänyt jälkeen Venäjän bkt:stä</a:t>
            </a:r>
            <a:endParaRPr lang="fi-FI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3168352" cy="4536653"/>
          </a:xfrm>
        </p:spPr>
        <p:txBody>
          <a:bodyPr/>
          <a:lstStyle/>
          <a:p>
            <a:r>
              <a:rPr lang="fi-FI" sz="2200" dirty="0" smtClean="0"/>
              <a:t>Viennin arvon kasvu oli nopeampaa kuin Venäjän koko tavaratuonnin tai bkt:n arvon kasvu vuosina 1995-2008 ja hitaampaa sen jälkeen.</a:t>
            </a:r>
            <a:endParaRPr lang="fi-FI" sz="2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505545"/>
              </p:ext>
            </p:extLst>
          </p:nvPr>
        </p:nvGraphicFramePr>
        <p:xfrm>
          <a:off x="3491880" y="1628800"/>
          <a:ext cx="5406130" cy="4731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32630" y="6114201"/>
            <a:ext cx="35878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Lähteet</a:t>
            </a:r>
            <a:r>
              <a:rPr lang="en-GB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UNCTAD, </a:t>
            </a:r>
            <a:r>
              <a:rPr lang="en-GB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Bank (World </a:t>
            </a:r>
            <a:r>
              <a:rPr lang="en-GB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Indicators</a:t>
            </a:r>
            <a:r>
              <a:rPr lang="en-GB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fi-FI" sz="1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045" y="342206"/>
            <a:ext cx="6264275" cy="926554"/>
          </a:xfrm>
        </p:spPr>
        <p:txBody>
          <a:bodyPr/>
          <a:lstStyle/>
          <a:p>
            <a:r>
              <a:rPr lang="fi-FI" sz="3000" b="1" dirty="0" smtClean="0"/>
              <a:t>Suomen markkinaosuus Venäjällä on laskenut</a:t>
            </a:r>
            <a:endParaRPr lang="fi-FI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484784"/>
            <a:ext cx="3312367" cy="4249142"/>
          </a:xfrm>
        </p:spPr>
        <p:txBody>
          <a:bodyPr/>
          <a:lstStyle/>
          <a:p>
            <a:r>
              <a:rPr lang="fi-FI" sz="2200" dirty="0" smtClean="0"/>
              <a:t>Suomen osuus Venäjän tavaratuonnista on laskenut enemmän kuin minkään muun maan.</a:t>
            </a:r>
            <a:endParaRPr lang="fi-FI" sz="2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722433"/>
              </p:ext>
            </p:extLst>
          </p:nvPr>
        </p:nvGraphicFramePr>
        <p:xfrm>
          <a:off x="3851920" y="1412776"/>
          <a:ext cx="5040560" cy="477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5946023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Lähde: UNCTAD.</a:t>
            </a:r>
            <a:endParaRPr lang="fi-FI" sz="1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5832227" cy="936526"/>
          </a:xfrm>
        </p:spPr>
        <p:txBody>
          <a:bodyPr/>
          <a:lstStyle/>
          <a:p>
            <a:r>
              <a:rPr lang="fi-FI" sz="3000" b="1" dirty="0" smtClean="0"/>
              <a:t>Jälleenvienti </a:t>
            </a:r>
            <a:r>
              <a:rPr lang="fi-FI" sz="3000" b="1" dirty="0"/>
              <a:t>on ollut tärkeää Suomen </a:t>
            </a:r>
            <a:r>
              <a:rPr lang="fi-FI" sz="3000" b="1" dirty="0" smtClean="0"/>
              <a:t>viennissä Venäjälle</a:t>
            </a:r>
            <a:endParaRPr lang="fi-FI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3600400" cy="4608511"/>
          </a:xfrm>
        </p:spPr>
        <p:txBody>
          <a:bodyPr/>
          <a:lstStyle/>
          <a:p>
            <a:r>
              <a:rPr lang="fi-FI" sz="2200" dirty="0" smtClean="0"/>
              <a:t>Jälleenvienti on paisuttanut Suomen vientilukuja.</a:t>
            </a:r>
          </a:p>
          <a:p>
            <a:r>
              <a:rPr lang="fi-FI" sz="2200" dirty="0" smtClean="0"/>
              <a:t>Vuonna 2008 tärkeimmät jälleenvientituotteet olivat henkilöautot ja matkapuhelimet.</a:t>
            </a:r>
          </a:p>
          <a:p>
            <a:r>
              <a:rPr lang="fi-FI" sz="2200" dirty="0" smtClean="0"/>
              <a:t>Suurin osa Venäjän-viennin laskusta johtui jälleenviennin vähenemisestä.</a:t>
            </a:r>
            <a:endParaRPr lang="fi-FI" sz="2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635187"/>
              </p:ext>
            </p:extLst>
          </p:nvPr>
        </p:nvGraphicFramePr>
        <p:xfrm>
          <a:off x="3851920" y="1412776"/>
          <a:ext cx="504056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16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6840760" cy="1008534"/>
          </a:xfrm>
        </p:spPr>
        <p:txBody>
          <a:bodyPr/>
          <a:lstStyle/>
          <a:p>
            <a:r>
              <a:rPr lang="fi-FI" sz="3000" b="1" dirty="0" smtClean="0"/>
              <a:t>Suomi on erikoistunut Venäjän-viennissä lopputuotteisiin</a:t>
            </a:r>
            <a:endParaRPr lang="fi-FI" sz="30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98228"/>
              </p:ext>
            </p:extLst>
          </p:nvPr>
        </p:nvGraphicFramePr>
        <p:xfrm>
          <a:off x="4572000" y="2174551"/>
          <a:ext cx="4032449" cy="195090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944216"/>
                <a:gridCol w="1152128"/>
                <a:gridCol w="936105"/>
              </a:tblGrid>
              <a:tr h="540060"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Vienti Venäjälle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Koko vienti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5373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Välituotteiksi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936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Lopputuotteiksi 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Kotitalouksille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936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Investointeihin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Julkiselle </a:t>
                      </a:r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sektorille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68344" y="4149080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Lähde: WIOD.</a:t>
            </a:r>
            <a:endParaRPr lang="fi-FI" sz="1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722288"/>
            <a:ext cx="4104456" cy="428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2200" b="0" dirty="0" smtClean="0"/>
              <a:t>Tärkeimmät tuotoksensa viejät 2011: 1) kone- </a:t>
            </a:r>
            <a:r>
              <a:rPr lang="fi-FI" sz="2200" b="0" dirty="0"/>
              <a:t>ja </a:t>
            </a:r>
            <a:r>
              <a:rPr lang="fi-FI" sz="2200" b="0" dirty="0" smtClean="0"/>
              <a:t>laiteteollisuus, 2) kemianteollisuus, 3) metallien jalostus </a:t>
            </a:r>
            <a:r>
              <a:rPr lang="fi-FI" sz="2200" b="0" dirty="0"/>
              <a:t>ja </a:t>
            </a:r>
            <a:r>
              <a:rPr lang="fi-FI" sz="2200" b="0" dirty="0" smtClean="0"/>
              <a:t>metallituoteteollisuus.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2200" b="0" dirty="0" smtClean="0"/>
              <a:t>Elintarviketeollisuus tärkein kotitalouksille vievä ala.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2200" b="0" dirty="0" smtClean="0"/>
              <a:t>Tuotoksen vienti hajaantuu laajasti eri toimialoille ja eri käyttöön, mikä pienentää riskejä.</a:t>
            </a:r>
            <a:endParaRPr lang="fi-FI" sz="22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5508104" y="1703933"/>
            <a:ext cx="250260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fi-FI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tuotoksen viennistä</a:t>
            </a:r>
            <a:endParaRPr lang="fi-FI" sz="1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327923" cy="648494"/>
          </a:xfrm>
        </p:spPr>
        <p:txBody>
          <a:bodyPr/>
          <a:lstStyle/>
          <a:p>
            <a:r>
              <a:rPr lang="fi-FI" sz="3000" b="1" dirty="0" smtClean="0"/>
              <a:t>Arvonlisäyksen vienti</a:t>
            </a:r>
            <a:endParaRPr lang="fi-FI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5"/>
            <a:ext cx="8208912" cy="4465166"/>
          </a:xfrm>
        </p:spPr>
        <p:txBody>
          <a:bodyPr/>
          <a:lstStyle/>
          <a:p>
            <a:r>
              <a:rPr lang="fi-FI" sz="2200" dirty="0" smtClean="0"/>
              <a:t>Vuonna 2009 arvonlisäyksen vienti Suomesta </a:t>
            </a:r>
            <a:r>
              <a:rPr lang="fi-FI" sz="2200" dirty="0"/>
              <a:t>oli 28 </a:t>
            </a:r>
            <a:r>
              <a:rPr lang="fi-FI" sz="2200" dirty="0" smtClean="0"/>
              <a:t>% tuotetusta arvonlisäyksestä; tehdasteollisuudessa </a:t>
            </a:r>
            <a:r>
              <a:rPr lang="fi-FI" sz="2200" dirty="0"/>
              <a:t>64 % (lähde: OECD-WTO).</a:t>
            </a:r>
            <a:endParaRPr lang="fi-FI" sz="2200" dirty="0" smtClean="0"/>
          </a:p>
          <a:p>
            <a:r>
              <a:rPr lang="fi-FI" sz="2200" dirty="0" smtClean="0"/>
              <a:t>Suoraan </a:t>
            </a:r>
            <a:r>
              <a:rPr lang="fi-FI" sz="2200" dirty="0"/>
              <a:t>ja epäsuoraan Venäjälle viedyn arvonlisäyksen osuus oli vastaavasti 1,9 </a:t>
            </a:r>
            <a:r>
              <a:rPr lang="fi-FI" sz="2200" dirty="0" smtClean="0"/>
              <a:t>% kaikesta </a:t>
            </a:r>
            <a:r>
              <a:rPr lang="fi-FI" sz="2200" dirty="0"/>
              <a:t>Suomessa tuotetusta arvonlisäyksestä ja tehdasteollisuudessa 4,2 </a:t>
            </a:r>
            <a:r>
              <a:rPr lang="fi-FI" sz="2200" dirty="0" smtClean="0"/>
              <a:t>%.</a:t>
            </a:r>
          </a:p>
          <a:p>
            <a:r>
              <a:rPr lang="fi-FI" sz="2200" dirty="0" smtClean="0"/>
              <a:t>Venäjän osuus arvonlisäyksen viennistä on ollut 7-8 %.</a:t>
            </a:r>
          </a:p>
        </p:txBody>
      </p:sp>
    </p:spTree>
    <p:extLst>
      <p:ext uri="{BB962C8B-B14F-4D97-AF65-F5344CB8AC3E}">
        <p14:creationId xmlns:p14="http://schemas.microsoft.com/office/powerpoint/2010/main" val="37441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672"/>
            <a:ext cx="7057032" cy="504056"/>
          </a:xfrm>
        </p:spPr>
        <p:txBody>
          <a:bodyPr/>
          <a:lstStyle/>
          <a:p>
            <a:r>
              <a:rPr lang="fi-FI" sz="3000" b="1" dirty="0" smtClean="0"/>
              <a:t>Arvonlisäyksen vienti Venäjälle 2009</a:t>
            </a:r>
            <a:endParaRPr lang="fi-FI" sz="3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695362"/>
              </p:ext>
            </p:extLst>
          </p:nvPr>
        </p:nvGraphicFramePr>
        <p:xfrm>
          <a:off x="251520" y="1268413"/>
          <a:ext cx="8568953" cy="4733744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4176464"/>
                <a:gridCol w="1512168"/>
                <a:gridCol w="1440160"/>
                <a:gridCol w="1440161"/>
              </a:tblGrid>
              <a:tr h="720427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Venäjän-viennin osuus arvonlisäyksestä, </a:t>
                      </a:r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Venäjän osuus </a:t>
                      </a:r>
                      <a:r>
                        <a:rPr lang="fi-FI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arvonlisäyksen </a:t>
                      </a:r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koko </a:t>
                      </a:r>
                      <a:r>
                        <a:rPr lang="fi-FI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viennistä, </a:t>
                      </a:r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%, 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Venäjälle viedyn </a:t>
                      </a:r>
                      <a:r>
                        <a:rPr lang="fi-FI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arvonlisäyksen </a:t>
                      </a:r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rakenne, %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Maa-, riista-, metsä- ja kalatalous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Tehdasteollisuus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76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Elintarvikkeet</a:t>
                      </a:r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juomat ja tupakka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2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76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Tekstiilit</a:t>
                      </a:r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tekstiilituotteet, nahka ja jalkineet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2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39,8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76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Kemikaalit </a:t>
                      </a:r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 ei-metalliset mineraalituotteet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2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23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Koneet </a:t>
                      </a:r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 laitteet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2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76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Elektroniikka- </a:t>
                      </a:r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 sähkötuotteet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2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23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Kulkuneuvojen </a:t>
                      </a:r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valmistus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2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23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Muu </a:t>
                      </a:r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valmistus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2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Sähkö, kaasu, vesi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23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Rakentaminen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384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Kauppa</a:t>
                      </a:r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majoitus- ja ravitsemistoiminta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76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Kuljetus, varastointi ja tietoliikenne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23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Liike-elämän palvelut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7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Yhteensä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5" marR="5385" marT="5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32040" y="6021288"/>
            <a:ext cx="417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Lähteet:</a:t>
            </a:r>
            <a:r>
              <a:rPr lang="en-US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OECD-WTO: Statistics on Trade in Value Added, </a:t>
            </a:r>
            <a:r>
              <a:rPr lang="en-US" sz="1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omat</a:t>
            </a:r>
            <a:r>
              <a:rPr lang="en-US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laskelmat</a:t>
            </a:r>
            <a:r>
              <a:rPr lang="en-US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i-FI" sz="1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73" y="476672"/>
            <a:ext cx="7056363" cy="720080"/>
          </a:xfrm>
        </p:spPr>
        <p:txBody>
          <a:bodyPr/>
          <a:lstStyle/>
          <a:p>
            <a:r>
              <a:rPr lang="fi-FI" sz="3000" b="1" dirty="0" smtClean="0"/>
              <a:t>Venäjän osuus Suomen viennistä, %</a:t>
            </a:r>
            <a:endParaRPr lang="fi-FI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4104456" cy="4968552"/>
          </a:xfrm>
        </p:spPr>
        <p:txBody>
          <a:bodyPr/>
          <a:lstStyle/>
          <a:p>
            <a:r>
              <a:rPr lang="fi-FI" sz="2200" dirty="0" smtClean="0"/>
              <a:t>Kun jälleenvienti poistetaan, Venäjän osuus on ollut 8 % Suomen viennistä. Arvonlisäyksessä 7-8 %.</a:t>
            </a:r>
          </a:p>
          <a:p>
            <a:r>
              <a:rPr lang="fi-FI" sz="2200" dirty="0" smtClean="0"/>
              <a:t>Yleinen reaalinen ja hintakilpailukykyongelma sekä Suomen pieni koko selittävät em. markkinaosuuden laskua</a:t>
            </a:r>
          </a:p>
          <a:p>
            <a:r>
              <a:rPr lang="fi-FI" sz="2200" dirty="0" smtClean="0"/>
              <a:t>Matkailupalvelujen </a:t>
            </a:r>
            <a:r>
              <a:rPr lang="fi-FI" sz="2200" dirty="0"/>
              <a:t>viennissä </a:t>
            </a:r>
            <a:r>
              <a:rPr lang="fi-FI" sz="2200" dirty="0" smtClean="0"/>
              <a:t>23 % vuonna 2004 ja 45 % vuonna 2012. Ne mukaan lukien Venäjän osuus palvelujen viennistä 9,4 %.</a:t>
            </a:r>
            <a:endParaRPr lang="fi-FI" sz="2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042640"/>
              </p:ext>
            </p:extLst>
          </p:nvPr>
        </p:nvGraphicFramePr>
        <p:xfrm>
          <a:off x="4211960" y="1340768"/>
          <a:ext cx="48368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8104" y="594928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Lähteet: Tulli, </a:t>
            </a:r>
            <a:r>
              <a:rPr lang="en-US" sz="1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Tilastokeskus</a:t>
            </a:r>
            <a:r>
              <a:rPr lang="en-US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OECD-WTO: Statistics on Trade in Value Added, </a:t>
            </a:r>
            <a:r>
              <a:rPr lang="en-US" sz="1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omat</a:t>
            </a:r>
            <a:r>
              <a:rPr lang="en-US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laskelmat</a:t>
            </a:r>
            <a:r>
              <a:rPr lang="en-US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i-FI" sz="1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LA_uusi_pp_pohja">
  <a:themeElements>
    <a:clrScheme name="ETLA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T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T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ukautettu suunnittelumalli">
  <a:themeElements>
    <a:clrScheme name="Mukautettu suunnittelumall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ukautettu suunnittelumall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ukautettu suunnittelumal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TLA">
  <a:themeElements>
    <a:clrScheme name="ETLA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T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T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Theme_ETLA">
  <a:themeElements>
    <a:clrScheme name="ETLA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T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T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ETLA_uusi_pp_pohja</Template>
  <TotalTime>6544</TotalTime>
  <Words>1180</Words>
  <Application>Microsoft Office PowerPoint</Application>
  <PresentationFormat>On-screen Show (4:3)</PresentationFormat>
  <Paragraphs>200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ETLA_uusi_pp_pohja</vt:lpstr>
      <vt:lpstr>Mukautettu suunnittelumalli</vt:lpstr>
      <vt:lpstr>ETLA</vt:lpstr>
      <vt:lpstr>7_Theme_ETLA</vt:lpstr>
      <vt:lpstr>Öljy ja uudistukset ratkaisevat Venäjän merkitys Suomen elinkeinoelämälle</vt:lpstr>
      <vt:lpstr>Venäjän kokonaistuotanto kasvoi nopeasti 1998-2008</vt:lpstr>
      <vt:lpstr>Suomen tavaraviennin arvo on viime vuosina jäänyt jälkeen Venäjän bkt:stä</vt:lpstr>
      <vt:lpstr>Suomen markkinaosuus Venäjällä on laskenut</vt:lpstr>
      <vt:lpstr>Jälleenvienti on ollut tärkeää Suomen viennissä Venäjälle</vt:lpstr>
      <vt:lpstr>Suomi on erikoistunut Venäjän-viennissä lopputuotteisiin</vt:lpstr>
      <vt:lpstr>Arvonlisäyksen vienti</vt:lpstr>
      <vt:lpstr>Arvonlisäyksen vienti Venäjälle 2009</vt:lpstr>
      <vt:lpstr>Venäjän osuus Suomen viennistä, %</vt:lpstr>
      <vt:lpstr>Venäjän WTO-jäsenyys tukee Suomen vientiä</vt:lpstr>
      <vt:lpstr>Venäjän bkt:n kasvua rajoittaa moni tekijä</vt:lpstr>
      <vt:lpstr>Skenaarioita Venäjän tulevalle talouskasvulle</vt:lpstr>
      <vt:lpstr>Venäjän bkt:n kasvuvauhti eri skenaarioissa</vt:lpstr>
      <vt:lpstr>Yrityskysely (1/2)</vt:lpstr>
      <vt:lpstr>Yrityskysely (2/2)</vt:lpstr>
      <vt:lpstr>Venäjän talousnäkymät ja Suomen vienti: erilaiset aikahorisontit</vt:lpstr>
      <vt:lpstr>Öljyn hinnan pysyvän 40 %:n laskun vaikutukset eri maihin, % perusurasta</vt:lpstr>
      <vt:lpstr>Venäjän talousnäkymät ja Suomen vienti: erilaiset aikahorisontit</vt:lpstr>
      <vt:lpstr>Venäjän talousnäkymät ja Suomen vienti: erilaiset aikahorisontit</vt:lpstr>
      <vt:lpstr>PowerPoint Presentation</vt:lpstr>
      <vt:lpstr>Venäjän-kaupan ominaispiirteitä</vt:lpstr>
      <vt:lpstr>Kiitos mielenkiinnostanne   ville.kaitila@etla.fi markku.kotilainen@etla.fi</vt:lpstr>
    </vt:vector>
  </TitlesOfParts>
  <Company>ETLA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Ville Kaitila</dc:creator>
  <cp:lastModifiedBy>Kaija Hyvönen-Rajecki</cp:lastModifiedBy>
  <cp:revision>647</cp:revision>
  <cp:lastPrinted>2015-02-25T06:45:53Z</cp:lastPrinted>
  <dcterms:created xsi:type="dcterms:W3CDTF">2013-02-18T09:38:53Z</dcterms:created>
  <dcterms:modified xsi:type="dcterms:W3CDTF">2015-02-25T09:28:40Z</dcterms:modified>
</cp:coreProperties>
</file>