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302" r:id="rId3"/>
    <p:sldId id="307" r:id="rId4"/>
    <p:sldId id="308" r:id="rId5"/>
    <p:sldId id="311" r:id="rId6"/>
    <p:sldId id="313" r:id="rId7"/>
    <p:sldId id="312" r:id="rId8"/>
    <p:sldId id="315" r:id="rId9"/>
    <p:sldId id="316" r:id="rId10"/>
    <p:sldId id="287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4F88C7"/>
    <a:srgbClr val="7A8A90"/>
    <a:srgbClr val="CDF2FD"/>
    <a:srgbClr val="9CCCF1"/>
    <a:srgbClr val="077BC0"/>
    <a:srgbClr val="FFFFFF"/>
    <a:srgbClr val="EBF6F9"/>
    <a:srgbClr val="DCDCDC"/>
    <a:srgbClr val="D7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C7A50-F1E8-4335-A42F-CEC984FFC123}" v="2" dt="2021-04-12T06:54:44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7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ääotsikko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 userDrawn="1"/>
        </p:nvSpPr>
        <p:spPr bwMode="hidden">
          <a:xfrm>
            <a:off x="287999" y="288000"/>
            <a:ext cx="8568000" cy="629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10" y="2327151"/>
            <a:ext cx="7223682" cy="1641909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76710" y="4412343"/>
            <a:ext cx="5855530" cy="143370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  <p:grpSp>
        <p:nvGrpSpPr>
          <p:cNvPr id="39" name="Ryhmä 38"/>
          <p:cNvGrpSpPr/>
          <p:nvPr userDrawn="1"/>
        </p:nvGrpSpPr>
        <p:grpSpPr bwMode="ltGray">
          <a:xfrm>
            <a:off x="288000" y="288000"/>
            <a:ext cx="3738563" cy="1381125"/>
            <a:chOff x="2787650" y="1428750"/>
            <a:chExt cx="3738563" cy="1381125"/>
          </a:xfrm>
        </p:grpSpPr>
        <p:sp>
          <p:nvSpPr>
            <p:cNvPr id="8" name="Freeform 6"/>
            <p:cNvSpPr>
              <a:spLocks/>
            </p:cNvSpPr>
            <p:nvPr userDrawn="1"/>
          </p:nvSpPr>
          <p:spPr bwMode="ltGray">
            <a:xfrm>
              <a:off x="4579938" y="1990725"/>
              <a:ext cx="1392238" cy="447675"/>
            </a:xfrm>
            <a:custGeom>
              <a:avLst/>
              <a:gdLst>
                <a:gd name="T0" fmla="*/ 339 w 877"/>
                <a:gd name="T1" fmla="*/ 282 h 282"/>
                <a:gd name="T2" fmla="*/ 877 w 877"/>
                <a:gd name="T3" fmla="*/ 56 h 282"/>
                <a:gd name="T4" fmla="*/ 0 w 877"/>
                <a:gd name="T5" fmla="*/ 0 h 282"/>
                <a:gd name="T6" fmla="*/ 339 w 877"/>
                <a:gd name="T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7" h="282">
                  <a:moveTo>
                    <a:pt x="339" y="282"/>
                  </a:moveTo>
                  <a:lnTo>
                    <a:pt x="877" y="56"/>
                  </a:lnTo>
                  <a:lnTo>
                    <a:pt x="0" y="0"/>
                  </a:lnTo>
                  <a:lnTo>
                    <a:pt x="339" y="282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4579938" y="1428750"/>
              <a:ext cx="1392238" cy="650875"/>
            </a:xfrm>
            <a:custGeom>
              <a:avLst/>
              <a:gdLst>
                <a:gd name="T0" fmla="*/ 207 w 877"/>
                <a:gd name="T1" fmla="*/ 0 h 410"/>
                <a:gd name="T2" fmla="*/ 0 w 877"/>
                <a:gd name="T3" fmla="*/ 354 h 410"/>
                <a:gd name="T4" fmla="*/ 877 w 877"/>
                <a:gd name="T5" fmla="*/ 410 h 410"/>
                <a:gd name="T6" fmla="*/ 535 w 877"/>
                <a:gd name="T7" fmla="*/ 0 h 410"/>
                <a:gd name="T8" fmla="*/ 207 w 877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7" h="410">
                  <a:moveTo>
                    <a:pt x="207" y="0"/>
                  </a:moveTo>
                  <a:lnTo>
                    <a:pt x="0" y="354"/>
                  </a:lnTo>
                  <a:lnTo>
                    <a:pt x="877" y="410"/>
                  </a:lnTo>
                  <a:lnTo>
                    <a:pt x="535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3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ltGray">
            <a:xfrm>
              <a:off x="4203700" y="1428750"/>
              <a:ext cx="704850" cy="561975"/>
            </a:xfrm>
            <a:custGeom>
              <a:avLst/>
              <a:gdLst>
                <a:gd name="T0" fmla="*/ 190 w 444"/>
                <a:gd name="T1" fmla="*/ 0 h 354"/>
                <a:gd name="T2" fmla="*/ 0 w 444"/>
                <a:gd name="T3" fmla="*/ 113 h 354"/>
                <a:gd name="T4" fmla="*/ 237 w 444"/>
                <a:gd name="T5" fmla="*/ 354 h 354"/>
                <a:gd name="T6" fmla="*/ 444 w 444"/>
                <a:gd name="T7" fmla="*/ 0 h 354"/>
                <a:gd name="T8" fmla="*/ 190 w 444"/>
                <a:gd name="T9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354">
                  <a:moveTo>
                    <a:pt x="190" y="0"/>
                  </a:moveTo>
                  <a:lnTo>
                    <a:pt x="0" y="113"/>
                  </a:lnTo>
                  <a:lnTo>
                    <a:pt x="237" y="354"/>
                  </a:lnTo>
                  <a:lnTo>
                    <a:pt x="4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ltGray">
            <a:xfrm>
              <a:off x="5972175" y="1428750"/>
              <a:ext cx="554038" cy="650875"/>
            </a:xfrm>
            <a:custGeom>
              <a:avLst/>
              <a:gdLst>
                <a:gd name="T0" fmla="*/ 73 w 349"/>
                <a:gd name="T1" fmla="*/ 0 h 410"/>
                <a:gd name="T2" fmla="*/ 0 w 349"/>
                <a:gd name="T3" fmla="*/ 410 h 410"/>
                <a:gd name="T4" fmla="*/ 349 w 349"/>
                <a:gd name="T5" fmla="*/ 0 h 410"/>
                <a:gd name="T6" fmla="*/ 73 w 349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9" h="410">
                  <a:moveTo>
                    <a:pt x="73" y="0"/>
                  </a:moveTo>
                  <a:lnTo>
                    <a:pt x="0" y="410"/>
                  </a:lnTo>
                  <a:lnTo>
                    <a:pt x="349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FC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ltGray">
            <a:xfrm>
              <a:off x="5429250" y="1428750"/>
              <a:ext cx="658813" cy="650875"/>
            </a:xfrm>
            <a:custGeom>
              <a:avLst/>
              <a:gdLst>
                <a:gd name="T0" fmla="*/ 0 w 415"/>
                <a:gd name="T1" fmla="*/ 0 h 410"/>
                <a:gd name="T2" fmla="*/ 342 w 415"/>
                <a:gd name="T3" fmla="*/ 410 h 410"/>
                <a:gd name="T4" fmla="*/ 415 w 415"/>
                <a:gd name="T5" fmla="*/ 0 h 410"/>
                <a:gd name="T6" fmla="*/ 0 w 415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10">
                  <a:moveTo>
                    <a:pt x="0" y="0"/>
                  </a:moveTo>
                  <a:lnTo>
                    <a:pt x="342" y="410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ltGray">
            <a:xfrm>
              <a:off x="3324225" y="1608138"/>
              <a:ext cx="879475" cy="833438"/>
            </a:xfrm>
            <a:custGeom>
              <a:avLst/>
              <a:gdLst>
                <a:gd name="T0" fmla="*/ 341 w 554"/>
                <a:gd name="T1" fmla="*/ 525 h 525"/>
                <a:gd name="T2" fmla="*/ 554 w 554"/>
                <a:gd name="T3" fmla="*/ 0 h 525"/>
                <a:gd name="T4" fmla="*/ 0 w 554"/>
                <a:gd name="T5" fmla="*/ 245 h 525"/>
                <a:gd name="T6" fmla="*/ 341 w 554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4" h="525">
                  <a:moveTo>
                    <a:pt x="341" y="525"/>
                  </a:moveTo>
                  <a:lnTo>
                    <a:pt x="554" y="0"/>
                  </a:lnTo>
                  <a:lnTo>
                    <a:pt x="0" y="245"/>
                  </a:lnTo>
                  <a:lnTo>
                    <a:pt x="341" y="525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ltGray">
            <a:xfrm>
              <a:off x="3324225" y="1428750"/>
              <a:ext cx="879475" cy="568325"/>
            </a:xfrm>
            <a:custGeom>
              <a:avLst/>
              <a:gdLst>
                <a:gd name="T0" fmla="*/ 101 w 554"/>
                <a:gd name="T1" fmla="*/ 0 h 358"/>
                <a:gd name="T2" fmla="*/ 0 w 554"/>
                <a:gd name="T3" fmla="*/ 358 h 358"/>
                <a:gd name="T4" fmla="*/ 554 w 554"/>
                <a:gd name="T5" fmla="*/ 113 h 358"/>
                <a:gd name="T6" fmla="*/ 253 w 554"/>
                <a:gd name="T7" fmla="*/ 0 h 358"/>
                <a:gd name="T8" fmla="*/ 101 w 554"/>
                <a:gd name="T9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358">
                  <a:moveTo>
                    <a:pt x="101" y="0"/>
                  </a:moveTo>
                  <a:lnTo>
                    <a:pt x="0" y="358"/>
                  </a:lnTo>
                  <a:lnTo>
                    <a:pt x="554" y="113"/>
                  </a:lnTo>
                  <a:lnTo>
                    <a:pt x="253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ltGray">
            <a:xfrm>
              <a:off x="2790825" y="1428750"/>
              <a:ext cx="693738" cy="568325"/>
            </a:xfrm>
            <a:custGeom>
              <a:avLst/>
              <a:gdLst>
                <a:gd name="T0" fmla="*/ 0 w 437"/>
                <a:gd name="T1" fmla="*/ 0 h 358"/>
                <a:gd name="T2" fmla="*/ 336 w 437"/>
                <a:gd name="T3" fmla="*/ 358 h 358"/>
                <a:gd name="T4" fmla="*/ 437 w 437"/>
                <a:gd name="T5" fmla="*/ 0 h 358"/>
                <a:gd name="T6" fmla="*/ 0 w 437"/>
                <a:gd name="T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" h="358">
                  <a:moveTo>
                    <a:pt x="0" y="0"/>
                  </a:moveTo>
                  <a:lnTo>
                    <a:pt x="336" y="358"/>
                  </a:lnTo>
                  <a:lnTo>
                    <a:pt x="4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ltGray">
            <a:xfrm>
              <a:off x="2787650" y="1997075"/>
              <a:ext cx="566738" cy="812800"/>
            </a:xfrm>
            <a:custGeom>
              <a:avLst/>
              <a:gdLst>
                <a:gd name="T0" fmla="*/ 0 w 357"/>
                <a:gd name="T1" fmla="*/ 512 h 512"/>
                <a:gd name="T2" fmla="*/ 338 w 357"/>
                <a:gd name="T3" fmla="*/ 0 h 512"/>
                <a:gd name="T4" fmla="*/ 357 w 357"/>
                <a:gd name="T5" fmla="*/ 355 h 512"/>
                <a:gd name="T6" fmla="*/ 0 w 357"/>
                <a:gd name="T7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" h="512">
                  <a:moveTo>
                    <a:pt x="0" y="512"/>
                  </a:moveTo>
                  <a:lnTo>
                    <a:pt x="338" y="0"/>
                  </a:lnTo>
                  <a:lnTo>
                    <a:pt x="357" y="355"/>
                  </a:lnTo>
                  <a:lnTo>
                    <a:pt x="0" y="512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ltGray">
            <a:xfrm>
              <a:off x="3324225" y="1997075"/>
              <a:ext cx="541338" cy="563563"/>
            </a:xfrm>
            <a:custGeom>
              <a:avLst/>
              <a:gdLst>
                <a:gd name="T0" fmla="*/ 341 w 341"/>
                <a:gd name="T1" fmla="*/ 280 h 355"/>
                <a:gd name="T2" fmla="*/ 0 w 341"/>
                <a:gd name="T3" fmla="*/ 0 h 355"/>
                <a:gd name="T4" fmla="*/ 19 w 341"/>
                <a:gd name="T5" fmla="*/ 355 h 355"/>
                <a:gd name="T6" fmla="*/ 341 w 341"/>
                <a:gd name="T7" fmla="*/ 28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55">
                  <a:moveTo>
                    <a:pt x="341" y="280"/>
                  </a:moveTo>
                  <a:lnTo>
                    <a:pt x="0" y="0"/>
                  </a:lnTo>
                  <a:lnTo>
                    <a:pt x="19" y="355"/>
                  </a:lnTo>
                  <a:lnTo>
                    <a:pt x="341" y="28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ltGray">
            <a:xfrm>
              <a:off x="4579938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3 w 3"/>
                <a:gd name="T5" fmla="*/ 1 h 1"/>
                <a:gd name="T6" fmla="*/ 3 w 3"/>
                <a:gd name="T7" fmla="*/ 1 h 1"/>
                <a:gd name="T8" fmla="*/ 3 w 3"/>
                <a:gd name="T9" fmla="*/ 1 h 1"/>
                <a:gd name="T10" fmla="*/ 3 w 3"/>
                <a:gd name="T11" fmla="*/ 1 h 1"/>
                <a:gd name="T12" fmla="*/ 1 w 3"/>
                <a:gd name="T13" fmla="*/ 1 h 1"/>
                <a:gd name="T14" fmla="*/ 1 w 3"/>
                <a:gd name="T15" fmla="*/ 0 h 1"/>
                <a:gd name="T16" fmla="*/ 0 w 3"/>
                <a:gd name="T1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ltGray">
            <a:xfrm>
              <a:off x="4576763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2 w 3"/>
                <a:gd name="T3" fmla="*/ 1 h 1"/>
                <a:gd name="T4" fmla="*/ 3 w 3"/>
                <a:gd name="T5" fmla="*/ 0 h 1"/>
                <a:gd name="T6" fmla="*/ 2 w 3"/>
                <a:gd name="T7" fmla="*/ 0 h 1"/>
                <a:gd name="T8" fmla="*/ 0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ltGray">
            <a:xfrm>
              <a:off x="3865563" y="1990725"/>
              <a:ext cx="1252538" cy="450850"/>
            </a:xfrm>
            <a:custGeom>
              <a:avLst/>
              <a:gdLst>
                <a:gd name="T0" fmla="*/ 789 w 789"/>
                <a:gd name="T1" fmla="*/ 282 h 284"/>
                <a:gd name="T2" fmla="*/ 0 w 789"/>
                <a:gd name="T3" fmla="*/ 284 h 284"/>
                <a:gd name="T4" fmla="*/ 450 w 789"/>
                <a:gd name="T5" fmla="*/ 0 h 284"/>
                <a:gd name="T6" fmla="*/ 789 w 789"/>
                <a:gd name="T7" fmla="*/ 28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" h="284">
                  <a:moveTo>
                    <a:pt x="789" y="282"/>
                  </a:moveTo>
                  <a:lnTo>
                    <a:pt x="0" y="284"/>
                  </a:lnTo>
                  <a:lnTo>
                    <a:pt x="450" y="0"/>
                  </a:lnTo>
                  <a:lnTo>
                    <a:pt x="789" y="282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19"/>
            <p:cNvSpPr>
              <a:spLocks/>
            </p:cNvSpPr>
            <p:nvPr userDrawn="1"/>
          </p:nvSpPr>
          <p:spPr bwMode="ltGray">
            <a:xfrm>
              <a:off x="3865563" y="1608138"/>
              <a:ext cx="714375" cy="833438"/>
            </a:xfrm>
            <a:custGeom>
              <a:avLst/>
              <a:gdLst>
                <a:gd name="T0" fmla="*/ 0 w 450"/>
                <a:gd name="T1" fmla="*/ 525 h 525"/>
                <a:gd name="T2" fmla="*/ 213 w 450"/>
                <a:gd name="T3" fmla="*/ 0 h 525"/>
                <a:gd name="T4" fmla="*/ 450 w 450"/>
                <a:gd name="T5" fmla="*/ 241 h 525"/>
                <a:gd name="T6" fmla="*/ 0 w 450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525">
                  <a:moveTo>
                    <a:pt x="0" y="525"/>
                  </a:moveTo>
                  <a:lnTo>
                    <a:pt x="213" y="0"/>
                  </a:lnTo>
                  <a:lnTo>
                    <a:pt x="450" y="241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0"/>
            <p:cNvSpPr>
              <a:spLocks/>
            </p:cNvSpPr>
            <p:nvPr userDrawn="1"/>
          </p:nvSpPr>
          <p:spPr bwMode="ltGray">
            <a:xfrm>
              <a:off x="3725863" y="1428750"/>
              <a:ext cx="779463" cy="179388"/>
            </a:xfrm>
            <a:custGeom>
              <a:avLst/>
              <a:gdLst>
                <a:gd name="T0" fmla="*/ 0 w 491"/>
                <a:gd name="T1" fmla="*/ 0 h 113"/>
                <a:gd name="T2" fmla="*/ 301 w 491"/>
                <a:gd name="T3" fmla="*/ 113 h 113"/>
                <a:gd name="T4" fmla="*/ 491 w 491"/>
                <a:gd name="T5" fmla="*/ 0 h 113"/>
                <a:gd name="T6" fmla="*/ 0 w 491"/>
                <a:gd name="T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1" h="113">
                  <a:moveTo>
                    <a:pt x="0" y="0"/>
                  </a:moveTo>
                  <a:lnTo>
                    <a:pt x="301" y="113"/>
                  </a:lnTo>
                  <a:lnTo>
                    <a:pt x="4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1"/>
            <p:cNvSpPr>
              <a:spLocks/>
            </p:cNvSpPr>
            <p:nvPr userDrawn="1"/>
          </p:nvSpPr>
          <p:spPr bwMode="ltGray">
            <a:xfrm>
              <a:off x="2787650" y="1428750"/>
              <a:ext cx="536575" cy="1381125"/>
            </a:xfrm>
            <a:custGeom>
              <a:avLst/>
              <a:gdLst>
                <a:gd name="T0" fmla="*/ 0 w 338"/>
                <a:gd name="T1" fmla="*/ 870 h 870"/>
                <a:gd name="T2" fmla="*/ 338 w 338"/>
                <a:gd name="T3" fmla="*/ 358 h 870"/>
                <a:gd name="T4" fmla="*/ 2 w 338"/>
                <a:gd name="T5" fmla="*/ 0 h 870"/>
                <a:gd name="T6" fmla="*/ 0 w 338"/>
                <a:gd name="T7" fmla="*/ 0 h 870"/>
                <a:gd name="T8" fmla="*/ 0 w 33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70">
                  <a:moveTo>
                    <a:pt x="0" y="870"/>
                  </a:moveTo>
                  <a:lnTo>
                    <a:pt x="338" y="358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581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15579-84B4-416B-8306-956CF815AB91}" type="datetime1">
              <a:rPr lang="fi-FI" smtClean="0"/>
              <a:t>13.4.2021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8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sivu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0" hasCustomPrompt="1"/>
          </p:nvPr>
        </p:nvSpPr>
        <p:spPr>
          <a:xfrm>
            <a:off x="288000" y="288000"/>
            <a:ext cx="8568000" cy="62964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fi-FI" sz="1800" b="0" i="0" u="none" strike="noStrike" baseline="0" smtClean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Lisää kuva napsauttamalla kuvaketta.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(Kopioi kuvituselementti ja tunnus tästä sivusta</a:t>
            </a:r>
            <a:br>
              <a:rPr lang="fi-FI" dirty="0"/>
            </a:br>
            <a:r>
              <a:rPr lang="fi-FI" dirty="0"/>
              <a:t>ja varmistu että ne sijoittuvat kuvan päälle)</a:t>
            </a:r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89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Ryhmä 56"/>
          <p:cNvGrpSpPr/>
          <p:nvPr userDrawn="1"/>
        </p:nvGrpSpPr>
        <p:grpSpPr>
          <a:xfrm>
            <a:off x="290513" y="4064000"/>
            <a:ext cx="8566151" cy="2492376"/>
            <a:chOff x="290513" y="4064000"/>
            <a:chExt cx="8566151" cy="2492376"/>
          </a:xfrm>
        </p:grpSpPr>
        <p:sp>
          <p:nvSpPr>
            <p:cNvPr id="47" name="Freeform 20"/>
            <p:cNvSpPr>
              <a:spLocks/>
            </p:cNvSpPr>
            <p:nvPr userDrawn="1"/>
          </p:nvSpPr>
          <p:spPr bwMode="auto">
            <a:xfrm>
              <a:off x="4810126" y="6096000"/>
              <a:ext cx="1703388" cy="460375"/>
            </a:xfrm>
            <a:custGeom>
              <a:avLst/>
              <a:gdLst>
                <a:gd name="T0" fmla="*/ 1073 w 1073"/>
                <a:gd name="T1" fmla="*/ 290 h 290"/>
                <a:gd name="T2" fmla="*/ 952 w 1073"/>
                <a:gd name="T3" fmla="*/ 0 h 290"/>
                <a:gd name="T4" fmla="*/ 0 w 1073"/>
                <a:gd name="T5" fmla="*/ 235 h 290"/>
                <a:gd name="T6" fmla="*/ 132 w 1073"/>
                <a:gd name="T7" fmla="*/ 290 h 290"/>
                <a:gd name="T8" fmla="*/ 1073 w 1073"/>
                <a:gd name="T9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3" h="290">
                  <a:moveTo>
                    <a:pt x="1073" y="290"/>
                  </a:moveTo>
                  <a:lnTo>
                    <a:pt x="952" y="0"/>
                  </a:lnTo>
                  <a:lnTo>
                    <a:pt x="0" y="235"/>
                  </a:lnTo>
                  <a:lnTo>
                    <a:pt x="132" y="290"/>
                  </a:lnTo>
                  <a:lnTo>
                    <a:pt x="1073" y="29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21"/>
            <p:cNvSpPr>
              <a:spLocks/>
            </p:cNvSpPr>
            <p:nvPr userDrawn="1"/>
          </p:nvSpPr>
          <p:spPr bwMode="auto">
            <a:xfrm>
              <a:off x="7308851" y="5691188"/>
              <a:ext cx="725488" cy="865188"/>
            </a:xfrm>
            <a:custGeom>
              <a:avLst/>
              <a:gdLst>
                <a:gd name="T0" fmla="*/ 344 w 457"/>
                <a:gd name="T1" fmla="*/ 0 h 545"/>
                <a:gd name="T2" fmla="*/ 0 w 457"/>
                <a:gd name="T3" fmla="*/ 545 h 545"/>
                <a:gd name="T4" fmla="*/ 457 w 457"/>
                <a:gd name="T5" fmla="*/ 545 h 545"/>
                <a:gd name="T6" fmla="*/ 344 w 457"/>
                <a:gd name="T7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545">
                  <a:moveTo>
                    <a:pt x="344" y="0"/>
                  </a:moveTo>
                  <a:lnTo>
                    <a:pt x="0" y="545"/>
                  </a:lnTo>
                  <a:lnTo>
                    <a:pt x="457" y="545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22"/>
            <p:cNvSpPr>
              <a:spLocks/>
            </p:cNvSpPr>
            <p:nvPr userDrawn="1"/>
          </p:nvSpPr>
          <p:spPr bwMode="auto">
            <a:xfrm>
              <a:off x="7854951" y="5691188"/>
              <a:ext cx="1001713" cy="865188"/>
            </a:xfrm>
            <a:custGeom>
              <a:avLst/>
              <a:gdLst>
                <a:gd name="T0" fmla="*/ 631 w 631"/>
                <a:gd name="T1" fmla="*/ 313 h 545"/>
                <a:gd name="T2" fmla="*/ 0 w 631"/>
                <a:gd name="T3" fmla="*/ 0 h 545"/>
                <a:gd name="T4" fmla="*/ 111 w 631"/>
                <a:gd name="T5" fmla="*/ 545 h 545"/>
                <a:gd name="T6" fmla="*/ 631 w 631"/>
                <a:gd name="T7" fmla="*/ 545 h 545"/>
                <a:gd name="T8" fmla="*/ 631 w 631"/>
                <a:gd name="T9" fmla="*/ 313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545">
                  <a:moveTo>
                    <a:pt x="631" y="313"/>
                  </a:moveTo>
                  <a:lnTo>
                    <a:pt x="0" y="0"/>
                  </a:lnTo>
                  <a:lnTo>
                    <a:pt x="111" y="545"/>
                  </a:lnTo>
                  <a:lnTo>
                    <a:pt x="631" y="545"/>
                  </a:lnTo>
                  <a:lnTo>
                    <a:pt x="631" y="313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23"/>
            <p:cNvSpPr>
              <a:spLocks/>
            </p:cNvSpPr>
            <p:nvPr userDrawn="1"/>
          </p:nvSpPr>
          <p:spPr bwMode="auto">
            <a:xfrm>
              <a:off x="7854951" y="4064000"/>
              <a:ext cx="1001713" cy="1627188"/>
            </a:xfrm>
            <a:custGeom>
              <a:avLst/>
              <a:gdLst>
                <a:gd name="T0" fmla="*/ 631 w 631"/>
                <a:gd name="T1" fmla="*/ 0 h 1025"/>
                <a:gd name="T2" fmla="*/ 0 w 631"/>
                <a:gd name="T3" fmla="*/ 1025 h 1025"/>
                <a:gd name="T4" fmla="*/ 631 w 631"/>
                <a:gd name="T5" fmla="*/ 910 h 1025"/>
                <a:gd name="T6" fmla="*/ 631 w 631"/>
                <a:gd name="T7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1" h="1025">
                  <a:moveTo>
                    <a:pt x="631" y="0"/>
                  </a:moveTo>
                  <a:lnTo>
                    <a:pt x="0" y="1025"/>
                  </a:lnTo>
                  <a:lnTo>
                    <a:pt x="631" y="910"/>
                  </a:lnTo>
                  <a:lnTo>
                    <a:pt x="631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24"/>
            <p:cNvSpPr>
              <a:spLocks/>
            </p:cNvSpPr>
            <p:nvPr userDrawn="1"/>
          </p:nvSpPr>
          <p:spPr bwMode="auto">
            <a:xfrm>
              <a:off x="7854951" y="5508625"/>
              <a:ext cx="1001713" cy="682625"/>
            </a:xfrm>
            <a:custGeom>
              <a:avLst/>
              <a:gdLst>
                <a:gd name="T0" fmla="*/ 631 w 631"/>
                <a:gd name="T1" fmla="*/ 0 h 430"/>
                <a:gd name="T2" fmla="*/ 0 w 631"/>
                <a:gd name="T3" fmla="*/ 115 h 430"/>
                <a:gd name="T4" fmla="*/ 631 w 631"/>
                <a:gd name="T5" fmla="*/ 430 h 430"/>
                <a:gd name="T6" fmla="*/ 631 w 631"/>
                <a:gd name="T7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1" h="430">
                  <a:moveTo>
                    <a:pt x="631" y="0"/>
                  </a:moveTo>
                  <a:lnTo>
                    <a:pt x="0" y="115"/>
                  </a:lnTo>
                  <a:lnTo>
                    <a:pt x="631" y="430"/>
                  </a:lnTo>
                  <a:lnTo>
                    <a:pt x="63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25"/>
            <p:cNvSpPr>
              <a:spLocks/>
            </p:cNvSpPr>
            <p:nvPr userDrawn="1"/>
          </p:nvSpPr>
          <p:spPr bwMode="auto">
            <a:xfrm>
              <a:off x="1503363" y="5327650"/>
              <a:ext cx="1219200" cy="1228725"/>
            </a:xfrm>
            <a:custGeom>
              <a:avLst/>
              <a:gdLst>
                <a:gd name="T0" fmla="*/ 357 w 768"/>
                <a:gd name="T1" fmla="*/ 0 h 774"/>
                <a:gd name="T2" fmla="*/ 0 w 768"/>
                <a:gd name="T3" fmla="*/ 774 h 774"/>
                <a:gd name="T4" fmla="*/ 768 w 768"/>
                <a:gd name="T5" fmla="*/ 774 h 774"/>
                <a:gd name="T6" fmla="*/ 357 w 768"/>
                <a:gd name="T7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" h="774">
                  <a:moveTo>
                    <a:pt x="357" y="0"/>
                  </a:moveTo>
                  <a:lnTo>
                    <a:pt x="0" y="774"/>
                  </a:lnTo>
                  <a:lnTo>
                    <a:pt x="768" y="774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26"/>
            <p:cNvSpPr>
              <a:spLocks/>
            </p:cNvSpPr>
            <p:nvPr userDrawn="1"/>
          </p:nvSpPr>
          <p:spPr bwMode="auto">
            <a:xfrm>
              <a:off x="290513" y="5327650"/>
              <a:ext cx="1779588" cy="1228725"/>
            </a:xfrm>
            <a:custGeom>
              <a:avLst/>
              <a:gdLst>
                <a:gd name="T0" fmla="*/ 0 w 1121"/>
                <a:gd name="T1" fmla="*/ 774 h 774"/>
                <a:gd name="T2" fmla="*/ 768 w 1121"/>
                <a:gd name="T3" fmla="*/ 774 h 774"/>
                <a:gd name="T4" fmla="*/ 1121 w 1121"/>
                <a:gd name="T5" fmla="*/ 0 h 774"/>
                <a:gd name="T6" fmla="*/ 0 w 1121"/>
                <a:gd name="T7" fmla="*/ 548 h 774"/>
                <a:gd name="T8" fmla="*/ 0 w 1121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774">
                  <a:moveTo>
                    <a:pt x="0" y="774"/>
                  </a:moveTo>
                  <a:lnTo>
                    <a:pt x="768" y="774"/>
                  </a:lnTo>
                  <a:lnTo>
                    <a:pt x="1121" y="0"/>
                  </a:lnTo>
                  <a:lnTo>
                    <a:pt x="0" y="548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27"/>
            <p:cNvSpPr>
              <a:spLocks/>
            </p:cNvSpPr>
            <p:nvPr userDrawn="1"/>
          </p:nvSpPr>
          <p:spPr bwMode="auto">
            <a:xfrm>
              <a:off x="2070101" y="5327650"/>
              <a:ext cx="2740025" cy="1228725"/>
            </a:xfrm>
            <a:custGeom>
              <a:avLst/>
              <a:gdLst>
                <a:gd name="T0" fmla="*/ 409 w 1726"/>
                <a:gd name="T1" fmla="*/ 774 h 774"/>
                <a:gd name="T2" fmla="*/ 1628 w 1726"/>
                <a:gd name="T3" fmla="*/ 774 h 774"/>
                <a:gd name="T4" fmla="*/ 1726 w 1726"/>
                <a:gd name="T5" fmla="*/ 719 h 774"/>
                <a:gd name="T6" fmla="*/ 0 w 1726"/>
                <a:gd name="T7" fmla="*/ 0 h 774"/>
                <a:gd name="T8" fmla="*/ 409 w 1726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774">
                  <a:moveTo>
                    <a:pt x="409" y="774"/>
                  </a:moveTo>
                  <a:lnTo>
                    <a:pt x="1628" y="774"/>
                  </a:lnTo>
                  <a:lnTo>
                    <a:pt x="1726" y="719"/>
                  </a:lnTo>
                  <a:lnTo>
                    <a:pt x="0" y="0"/>
                  </a:lnTo>
                  <a:lnTo>
                    <a:pt x="409" y="774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28"/>
            <p:cNvSpPr>
              <a:spLocks/>
            </p:cNvSpPr>
            <p:nvPr userDrawn="1"/>
          </p:nvSpPr>
          <p:spPr bwMode="auto">
            <a:xfrm>
              <a:off x="4654551" y="6469063"/>
              <a:ext cx="365125" cy="87313"/>
            </a:xfrm>
            <a:custGeom>
              <a:avLst/>
              <a:gdLst>
                <a:gd name="T0" fmla="*/ 98 w 230"/>
                <a:gd name="T1" fmla="*/ 0 h 55"/>
                <a:gd name="T2" fmla="*/ 0 w 230"/>
                <a:gd name="T3" fmla="*/ 55 h 55"/>
                <a:gd name="T4" fmla="*/ 230 w 230"/>
                <a:gd name="T5" fmla="*/ 55 h 55"/>
                <a:gd name="T6" fmla="*/ 98 w 230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55">
                  <a:moveTo>
                    <a:pt x="98" y="0"/>
                  </a:moveTo>
                  <a:lnTo>
                    <a:pt x="0" y="55"/>
                  </a:lnTo>
                  <a:lnTo>
                    <a:pt x="23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9"/>
            <p:cNvSpPr>
              <a:spLocks/>
            </p:cNvSpPr>
            <p:nvPr userDrawn="1"/>
          </p:nvSpPr>
          <p:spPr bwMode="auto">
            <a:xfrm>
              <a:off x="6321426" y="5691188"/>
              <a:ext cx="1533525" cy="865188"/>
            </a:xfrm>
            <a:custGeom>
              <a:avLst/>
              <a:gdLst>
                <a:gd name="T0" fmla="*/ 119 w 966"/>
                <a:gd name="T1" fmla="*/ 545 h 545"/>
                <a:gd name="T2" fmla="*/ 624 w 966"/>
                <a:gd name="T3" fmla="*/ 545 h 545"/>
                <a:gd name="T4" fmla="*/ 966 w 966"/>
                <a:gd name="T5" fmla="*/ 0 h 545"/>
                <a:gd name="T6" fmla="*/ 0 w 966"/>
                <a:gd name="T7" fmla="*/ 255 h 545"/>
                <a:gd name="T8" fmla="*/ 119 w 966"/>
                <a:gd name="T9" fmla="*/ 545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545">
                  <a:moveTo>
                    <a:pt x="119" y="545"/>
                  </a:moveTo>
                  <a:lnTo>
                    <a:pt x="624" y="545"/>
                  </a:lnTo>
                  <a:lnTo>
                    <a:pt x="966" y="0"/>
                  </a:lnTo>
                  <a:lnTo>
                    <a:pt x="0" y="255"/>
                  </a:lnTo>
                  <a:lnTo>
                    <a:pt x="119" y="54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07142" y="3140969"/>
            <a:ext cx="7337265" cy="79208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5" name="Tekstiruutu 4"/>
          <p:cNvSpPr txBox="1"/>
          <p:nvPr userDrawn="1"/>
        </p:nvSpPr>
        <p:spPr>
          <a:xfrm>
            <a:off x="894227" y="2348880"/>
            <a:ext cx="32403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400" dirty="0">
                <a:solidFill>
                  <a:schemeClr val="tx2"/>
                </a:solidFill>
              </a:rPr>
              <a:t>Kiitos!</a:t>
            </a:r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4221163"/>
            <a:ext cx="6696075" cy="936625"/>
          </a:xfrm>
          <a:noFill/>
          <a:ln w="34925">
            <a:noFill/>
            <a:prstDash val="sysDash"/>
          </a:ln>
        </p:spPr>
        <p:txBody>
          <a:bodyPr anchor="ctr" anchorCtr="0"/>
          <a:lstStyle>
            <a:lvl1pPr marL="0" indent="0" algn="ctr">
              <a:buNone/>
              <a:defRPr lang="fi-FI" sz="1800" b="0" i="0" u="none" strike="noStrike" baseline="0" smtClean="0"/>
            </a:lvl1pPr>
          </a:lstStyle>
          <a:p>
            <a:r>
              <a:rPr lang="fi-FI" sz="1800" b="0" i="0" u="none" strike="noStrike" baseline="0" dirty="0">
                <a:solidFill>
                  <a:srgbClr val="000000"/>
                </a:solidFill>
                <a:latin typeface="+mn-lt"/>
              </a:rPr>
              <a:t>Tälle alueelle sijoitetaan kaikki mahdollisten toimijoiden logot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43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ääotsikk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10" y="2327151"/>
            <a:ext cx="7223682" cy="1641909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76710" y="4412343"/>
            <a:ext cx="5855530" cy="143370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760"/>
            <a:ext cx="2219605" cy="297752"/>
          </a:xfrm>
          <a:prstGeom prst="rect">
            <a:avLst/>
          </a:prstGeom>
        </p:spPr>
      </p:pic>
      <p:grpSp>
        <p:nvGrpSpPr>
          <p:cNvPr id="39" name="Ryhmä 38"/>
          <p:cNvGrpSpPr/>
          <p:nvPr userDrawn="1"/>
        </p:nvGrpSpPr>
        <p:grpSpPr bwMode="ltGray">
          <a:xfrm>
            <a:off x="288000" y="288000"/>
            <a:ext cx="3738563" cy="1381125"/>
            <a:chOff x="2787650" y="1428750"/>
            <a:chExt cx="3738563" cy="1381125"/>
          </a:xfrm>
        </p:grpSpPr>
        <p:sp>
          <p:nvSpPr>
            <p:cNvPr id="8" name="Freeform 6"/>
            <p:cNvSpPr>
              <a:spLocks/>
            </p:cNvSpPr>
            <p:nvPr userDrawn="1"/>
          </p:nvSpPr>
          <p:spPr bwMode="ltGray">
            <a:xfrm>
              <a:off x="4579938" y="1990725"/>
              <a:ext cx="1392238" cy="447675"/>
            </a:xfrm>
            <a:custGeom>
              <a:avLst/>
              <a:gdLst>
                <a:gd name="T0" fmla="*/ 339 w 877"/>
                <a:gd name="T1" fmla="*/ 282 h 282"/>
                <a:gd name="T2" fmla="*/ 877 w 877"/>
                <a:gd name="T3" fmla="*/ 56 h 282"/>
                <a:gd name="T4" fmla="*/ 0 w 877"/>
                <a:gd name="T5" fmla="*/ 0 h 282"/>
                <a:gd name="T6" fmla="*/ 339 w 877"/>
                <a:gd name="T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7" h="282">
                  <a:moveTo>
                    <a:pt x="339" y="282"/>
                  </a:moveTo>
                  <a:lnTo>
                    <a:pt x="877" y="56"/>
                  </a:lnTo>
                  <a:lnTo>
                    <a:pt x="0" y="0"/>
                  </a:lnTo>
                  <a:lnTo>
                    <a:pt x="339" y="282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4579938" y="1428750"/>
              <a:ext cx="1392238" cy="650875"/>
            </a:xfrm>
            <a:custGeom>
              <a:avLst/>
              <a:gdLst>
                <a:gd name="T0" fmla="*/ 207 w 877"/>
                <a:gd name="T1" fmla="*/ 0 h 410"/>
                <a:gd name="T2" fmla="*/ 0 w 877"/>
                <a:gd name="T3" fmla="*/ 354 h 410"/>
                <a:gd name="T4" fmla="*/ 877 w 877"/>
                <a:gd name="T5" fmla="*/ 410 h 410"/>
                <a:gd name="T6" fmla="*/ 535 w 877"/>
                <a:gd name="T7" fmla="*/ 0 h 410"/>
                <a:gd name="T8" fmla="*/ 207 w 877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7" h="410">
                  <a:moveTo>
                    <a:pt x="207" y="0"/>
                  </a:moveTo>
                  <a:lnTo>
                    <a:pt x="0" y="354"/>
                  </a:lnTo>
                  <a:lnTo>
                    <a:pt x="877" y="410"/>
                  </a:lnTo>
                  <a:lnTo>
                    <a:pt x="535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3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ltGray">
            <a:xfrm>
              <a:off x="4203700" y="1428750"/>
              <a:ext cx="704850" cy="561975"/>
            </a:xfrm>
            <a:custGeom>
              <a:avLst/>
              <a:gdLst>
                <a:gd name="T0" fmla="*/ 190 w 444"/>
                <a:gd name="T1" fmla="*/ 0 h 354"/>
                <a:gd name="T2" fmla="*/ 0 w 444"/>
                <a:gd name="T3" fmla="*/ 113 h 354"/>
                <a:gd name="T4" fmla="*/ 237 w 444"/>
                <a:gd name="T5" fmla="*/ 354 h 354"/>
                <a:gd name="T6" fmla="*/ 444 w 444"/>
                <a:gd name="T7" fmla="*/ 0 h 354"/>
                <a:gd name="T8" fmla="*/ 190 w 444"/>
                <a:gd name="T9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354">
                  <a:moveTo>
                    <a:pt x="190" y="0"/>
                  </a:moveTo>
                  <a:lnTo>
                    <a:pt x="0" y="113"/>
                  </a:lnTo>
                  <a:lnTo>
                    <a:pt x="237" y="354"/>
                  </a:lnTo>
                  <a:lnTo>
                    <a:pt x="4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ltGray">
            <a:xfrm>
              <a:off x="5972175" y="1428750"/>
              <a:ext cx="554038" cy="650875"/>
            </a:xfrm>
            <a:custGeom>
              <a:avLst/>
              <a:gdLst>
                <a:gd name="T0" fmla="*/ 73 w 349"/>
                <a:gd name="T1" fmla="*/ 0 h 410"/>
                <a:gd name="T2" fmla="*/ 0 w 349"/>
                <a:gd name="T3" fmla="*/ 410 h 410"/>
                <a:gd name="T4" fmla="*/ 349 w 349"/>
                <a:gd name="T5" fmla="*/ 0 h 410"/>
                <a:gd name="T6" fmla="*/ 73 w 349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9" h="410">
                  <a:moveTo>
                    <a:pt x="73" y="0"/>
                  </a:moveTo>
                  <a:lnTo>
                    <a:pt x="0" y="410"/>
                  </a:lnTo>
                  <a:lnTo>
                    <a:pt x="349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FC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ltGray">
            <a:xfrm>
              <a:off x="5429250" y="1428750"/>
              <a:ext cx="658813" cy="650875"/>
            </a:xfrm>
            <a:custGeom>
              <a:avLst/>
              <a:gdLst>
                <a:gd name="T0" fmla="*/ 0 w 415"/>
                <a:gd name="T1" fmla="*/ 0 h 410"/>
                <a:gd name="T2" fmla="*/ 342 w 415"/>
                <a:gd name="T3" fmla="*/ 410 h 410"/>
                <a:gd name="T4" fmla="*/ 415 w 415"/>
                <a:gd name="T5" fmla="*/ 0 h 410"/>
                <a:gd name="T6" fmla="*/ 0 w 415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10">
                  <a:moveTo>
                    <a:pt x="0" y="0"/>
                  </a:moveTo>
                  <a:lnTo>
                    <a:pt x="342" y="410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ltGray">
            <a:xfrm>
              <a:off x="3324225" y="1608138"/>
              <a:ext cx="879475" cy="833438"/>
            </a:xfrm>
            <a:custGeom>
              <a:avLst/>
              <a:gdLst>
                <a:gd name="T0" fmla="*/ 341 w 554"/>
                <a:gd name="T1" fmla="*/ 525 h 525"/>
                <a:gd name="T2" fmla="*/ 554 w 554"/>
                <a:gd name="T3" fmla="*/ 0 h 525"/>
                <a:gd name="T4" fmla="*/ 0 w 554"/>
                <a:gd name="T5" fmla="*/ 245 h 525"/>
                <a:gd name="T6" fmla="*/ 341 w 554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4" h="525">
                  <a:moveTo>
                    <a:pt x="341" y="525"/>
                  </a:moveTo>
                  <a:lnTo>
                    <a:pt x="554" y="0"/>
                  </a:lnTo>
                  <a:lnTo>
                    <a:pt x="0" y="245"/>
                  </a:lnTo>
                  <a:lnTo>
                    <a:pt x="341" y="525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ltGray">
            <a:xfrm>
              <a:off x="3324225" y="1428750"/>
              <a:ext cx="879475" cy="568325"/>
            </a:xfrm>
            <a:custGeom>
              <a:avLst/>
              <a:gdLst>
                <a:gd name="T0" fmla="*/ 101 w 554"/>
                <a:gd name="T1" fmla="*/ 0 h 358"/>
                <a:gd name="T2" fmla="*/ 0 w 554"/>
                <a:gd name="T3" fmla="*/ 358 h 358"/>
                <a:gd name="T4" fmla="*/ 554 w 554"/>
                <a:gd name="T5" fmla="*/ 113 h 358"/>
                <a:gd name="T6" fmla="*/ 253 w 554"/>
                <a:gd name="T7" fmla="*/ 0 h 358"/>
                <a:gd name="T8" fmla="*/ 101 w 554"/>
                <a:gd name="T9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358">
                  <a:moveTo>
                    <a:pt x="101" y="0"/>
                  </a:moveTo>
                  <a:lnTo>
                    <a:pt x="0" y="358"/>
                  </a:lnTo>
                  <a:lnTo>
                    <a:pt x="554" y="113"/>
                  </a:lnTo>
                  <a:lnTo>
                    <a:pt x="253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ltGray">
            <a:xfrm>
              <a:off x="2790825" y="1428750"/>
              <a:ext cx="693738" cy="568325"/>
            </a:xfrm>
            <a:custGeom>
              <a:avLst/>
              <a:gdLst>
                <a:gd name="T0" fmla="*/ 0 w 437"/>
                <a:gd name="T1" fmla="*/ 0 h 358"/>
                <a:gd name="T2" fmla="*/ 336 w 437"/>
                <a:gd name="T3" fmla="*/ 358 h 358"/>
                <a:gd name="T4" fmla="*/ 437 w 437"/>
                <a:gd name="T5" fmla="*/ 0 h 358"/>
                <a:gd name="T6" fmla="*/ 0 w 437"/>
                <a:gd name="T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" h="358">
                  <a:moveTo>
                    <a:pt x="0" y="0"/>
                  </a:moveTo>
                  <a:lnTo>
                    <a:pt x="336" y="358"/>
                  </a:lnTo>
                  <a:lnTo>
                    <a:pt x="4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ltGray">
            <a:xfrm>
              <a:off x="2787650" y="1997075"/>
              <a:ext cx="566738" cy="812800"/>
            </a:xfrm>
            <a:custGeom>
              <a:avLst/>
              <a:gdLst>
                <a:gd name="T0" fmla="*/ 0 w 357"/>
                <a:gd name="T1" fmla="*/ 512 h 512"/>
                <a:gd name="T2" fmla="*/ 338 w 357"/>
                <a:gd name="T3" fmla="*/ 0 h 512"/>
                <a:gd name="T4" fmla="*/ 357 w 357"/>
                <a:gd name="T5" fmla="*/ 355 h 512"/>
                <a:gd name="T6" fmla="*/ 0 w 357"/>
                <a:gd name="T7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" h="512">
                  <a:moveTo>
                    <a:pt x="0" y="512"/>
                  </a:moveTo>
                  <a:lnTo>
                    <a:pt x="338" y="0"/>
                  </a:lnTo>
                  <a:lnTo>
                    <a:pt x="357" y="355"/>
                  </a:lnTo>
                  <a:lnTo>
                    <a:pt x="0" y="512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ltGray">
            <a:xfrm>
              <a:off x="3324225" y="1997075"/>
              <a:ext cx="541338" cy="563563"/>
            </a:xfrm>
            <a:custGeom>
              <a:avLst/>
              <a:gdLst>
                <a:gd name="T0" fmla="*/ 341 w 341"/>
                <a:gd name="T1" fmla="*/ 280 h 355"/>
                <a:gd name="T2" fmla="*/ 0 w 341"/>
                <a:gd name="T3" fmla="*/ 0 h 355"/>
                <a:gd name="T4" fmla="*/ 19 w 341"/>
                <a:gd name="T5" fmla="*/ 355 h 355"/>
                <a:gd name="T6" fmla="*/ 341 w 341"/>
                <a:gd name="T7" fmla="*/ 28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55">
                  <a:moveTo>
                    <a:pt x="341" y="280"/>
                  </a:moveTo>
                  <a:lnTo>
                    <a:pt x="0" y="0"/>
                  </a:lnTo>
                  <a:lnTo>
                    <a:pt x="19" y="355"/>
                  </a:lnTo>
                  <a:lnTo>
                    <a:pt x="341" y="28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ltGray">
            <a:xfrm>
              <a:off x="4579938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3 w 3"/>
                <a:gd name="T5" fmla="*/ 1 h 1"/>
                <a:gd name="T6" fmla="*/ 3 w 3"/>
                <a:gd name="T7" fmla="*/ 1 h 1"/>
                <a:gd name="T8" fmla="*/ 3 w 3"/>
                <a:gd name="T9" fmla="*/ 1 h 1"/>
                <a:gd name="T10" fmla="*/ 3 w 3"/>
                <a:gd name="T11" fmla="*/ 1 h 1"/>
                <a:gd name="T12" fmla="*/ 1 w 3"/>
                <a:gd name="T13" fmla="*/ 1 h 1"/>
                <a:gd name="T14" fmla="*/ 1 w 3"/>
                <a:gd name="T15" fmla="*/ 0 h 1"/>
                <a:gd name="T16" fmla="*/ 0 w 3"/>
                <a:gd name="T1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ltGray">
            <a:xfrm>
              <a:off x="4576763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2 w 3"/>
                <a:gd name="T3" fmla="*/ 1 h 1"/>
                <a:gd name="T4" fmla="*/ 3 w 3"/>
                <a:gd name="T5" fmla="*/ 0 h 1"/>
                <a:gd name="T6" fmla="*/ 2 w 3"/>
                <a:gd name="T7" fmla="*/ 0 h 1"/>
                <a:gd name="T8" fmla="*/ 0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ltGray">
            <a:xfrm>
              <a:off x="3865563" y="1990725"/>
              <a:ext cx="1252538" cy="450850"/>
            </a:xfrm>
            <a:custGeom>
              <a:avLst/>
              <a:gdLst>
                <a:gd name="T0" fmla="*/ 789 w 789"/>
                <a:gd name="T1" fmla="*/ 282 h 284"/>
                <a:gd name="T2" fmla="*/ 0 w 789"/>
                <a:gd name="T3" fmla="*/ 284 h 284"/>
                <a:gd name="T4" fmla="*/ 450 w 789"/>
                <a:gd name="T5" fmla="*/ 0 h 284"/>
                <a:gd name="T6" fmla="*/ 789 w 789"/>
                <a:gd name="T7" fmla="*/ 28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" h="284">
                  <a:moveTo>
                    <a:pt x="789" y="282"/>
                  </a:moveTo>
                  <a:lnTo>
                    <a:pt x="0" y="284"/>
                  </a:lnTo>
                  <a:lnTo>
                    <a:pt x="450" y="0"/>
                  </a:lnTo>
                  <a:lnTo>
                    <a:pt x="789" y="282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19"/>
            <p:cNvSpPr>
              <a:spLocks/>
            </p:cNvSpPr>
            <p:nvPr userDrawn="1"/>
          </p:nvSpPr>
          <p:spPr bwMode="ltGray">
            <a:xfrm>
              <a:off x="3865563" y="1608138"/>
              <a:ext cx="714375" cy="833438"/>
            </a:xfrm>
            <a:custGeom>
              <a:avLst/>
              <a:gdLst>
                <a:gd name="T0" fmla="*/ 0 w 450"/>
                <a:gd name="T1" fmla="*/ 525 h 525"/>
                <a:gd name="T2" fmla="*/ 213 w 450"/>
                <a:gd name="T3" fmla="*/ 0 h 525"/>
                <a:gd name="T4" fmla="*/ 450 w 450"/>
                <a:gd name="T5" fmla="*/ 241 h 525"/>
                <a:gd name="T6" fmla="*/ 0 w 450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525">
                  <a:moveTo>
                    <a:pt x="0" y="525"/>
                  </a:moveTo>
                  <a:lnTo>
                    <a:pt x="213" y="0"/>
                  </a:lnTo>
                  <a:lnTo>
                    <a:pt x="450" y="241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0"/>
            <p:cNvSpPr>
              <a:spLocks/>
            </p:cNvSpPr>
            <p:nvPr userDrawn="1"/>
          </p:nvSpPr>
          <p:spPr bwMode="ltGray">
            <a:xfrm>
              <a:off x="3725863" y="1428750"/>
              <a:ext cx="779463" cy="179388"/>
            </a:xfrm>
            <a:custGeom>
              <a:avLst/>
              <a:gdLst>
                <a:gd name="T0" fmla="*/ 0 w 491"/>
                <a:gd name="T1" fmla="*/ 0 h 113"/>
                <a:gd name="T2" fmla="*/ 301 w 491"/>
                <a:gd name="T3" fmla="*/ 113 h 113"/>
                <a:gd name="T4" fmla="*/ 491 w 491"/>
                <a:gd name="T5" fmla="*/ 0 h 113"/>
                <a:gd name="T6" fmla="*/ 0 w 491"/>
                <a:gd name="T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1" h="113">
                  <a:moveTo>
                    <a:pt x="0" y="0"/>
                  </a:moveTo>
                  <a:lnTo>
                    <a:pt x="301" y="113"/>
                  </a:lnTo>
                  <a:lnTo>
                    <a:pt x="4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1"/>
            <p:cNvSpPr>
              <a:spLocks/>
            </p:cNvSpPr>
            <p:nvPr userDrawn="1"/>
          </p:nvSpPr>
          <p:spPr bwMode="ltGray">
            <a:xfrm>
              <a:off x="2787650" y="1428750"/>
              <a:ext cx="536575" cy="1381125"/>
            </a:xfrm>
            <a:custGeom>
              <a:avLst/>
              <a:gdLst>
                <a:gd name="T0" fmla="*/ 0 w 338"/>
                <a:gd name="T1" fmla="*/ 870 h 870"/>
                <a:gd name="T2" fmla="*/ 338 w 338"/>
                <a:gd name="T3" fmla="*/ 358 h 870"/>
                <a:gd name="T4" fmla="*/ 2 w 338"/>
                <a:gd name="T5" fmla="*/ 0 h 870"/>
                <a:gd name="T6" fmla="*/ 0 w 338"/>
                <a:gd name="T7" fmla="*/ 0 h 870"/>
                <a:gd name="T8" fmla="*/ 0 w 33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70">
                  <a:moveTo>
                    <a:pt x="0" y="870"/>
                  </a:moveTo>
                  <a:lnTo>
                    <a:pt x="338" y="358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3" name="Kuva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2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siv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 userDrawn="1"/>
        </p:nvSpPr>
        <p:spPr bwMode="hidden">
          <a:xfrm>
            <a:off x="287999" y="288000"/>
            <a:ext cx="8568000" cy="629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4" name="Ryhmä 23"/>
          <p:cNvGrpSpPr/>
          <p:nvPr userDrawn="1"/>
        </p:nvGrpSpPr>
        <p:grpSpPr bwMode="ltGray">
          <a:xfrm>
            <a:off x="5078413" y="4583113"/>
            <a:ext cx="3778250" cy="2003426"/>
            <a:chOff x="5092700" y="4597400"/>
            <a:chExt cx="3778250" cy="2003426"/>
          </a:xfrm>
        </p:grpSpPr>
        <p:sp>
          <p:nvSpPr>
            <p:cNvPr id="25" name="Freeform 6"/>
            <p:cNvSpPr>
              <a:spLocks/>
            </p:cNvSpPr>
            <p:nvPr userDrawn="1"/>
          </p:nvSpPr>
          <p:spPr bwMode="ltGray">
            <a:xfrm>
              <a:off x="5092700" y="6235700"/>
              <a:ext cx="1641475" cy="365125"/>
            </a:xfrm>
            <a:custGeom>
              <a:avLst/>
              <a:gdLst>
                <a:gd name="T0" fmla="*/ 937 w 1034"/>
                <a:gd name="T1" fmla="*/ 0 h 230"/>
                <a:gd name="T2" fmla="*/ 0 w 1034"/>
                <a:gd name="T3" fmla="*/ 230 h 230"/>
                <a:gd name="T4" fmla="*/ 1034 w 1034"/>
                <a:gd name="T5" fmla="*/ 230 h 230"/>
                <a:gd name="T6" fmla="*/ 937 w 1034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4" h="230">
                  <a:moveTo>
                    <a:pt x="937" y="0"/>
                  </a:moveTo>
                  <a:lnTo>
                    <a:pt x="0" y="230"/>
                  </a:lnTo>
                  <a:lnTo>
                    <a:pt x="1034" y="230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ltGray">
            <a:xfrm>
              <a:off x="6580188" y="5830888"/>
              <a:ext cx="1535113" cy="769938"/>
            </a:xfrm>
            <a:custGeom>
              <a:avLst/>
              <a:gdLst>
                <a:gd name="T0" fmla="*/ 97 w 967"/>
                <a:gd name="T1" fmla="*/ 485 h 485"/>
                <a:gd name="T2" fmla="*/ 658 w 967"/>
                <a:gd name="T3" fmla="*/ 485 h 485"/>
                <a:gd name="T4" fmla="*/ 967 w 967"/>
                <a:gd name="T5" fmla="*/ 0 h 485"/>
                <a:gd name="T6" fmla="*/ 0 w 967"/>
                <a:gd name="T7" fmla="*/ 255 h 485"/>
                <a:gd name="T8" fmla="*/ 97 w 967"/>
                <a:gd name="T9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7" h="485">
                  <a:moveTo>
                    <a:pt x="97" y="485"/>
                  </a:moveTo>
                  <a:lnTo>
                    <a:pt x="658" y="485"/>
                  </a:lnTo>
                  <a:lnTo>
                    <a:pt x="967" y="0"/>
                  </a:lnTo>
                  <a:lnTo>
                    <a:pt x="0" y="255"/>
                  </a:lnTo>
                  <a:lnTo>
                    <a:pt x="97" y="48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ltGray">
            <a:xfrm>
              <a:off x="7624763" y="5830888"/>
              <a:ext cx="649288" cy="769938"/>
            </a:xfrm>
            <a:custGeom>
              <a:avLst/>
              <a:gdLst>
                <a:gd name="T0" fmla="*/ 309 w 409"/>
                <a:gd name="T1" fmla="*/ 0 h 485"/>
                <a:gd name="T2" fmla="*/ 0 w 409"/>
                <a:gd name="T3" fmla="*/ 485 h 485"/>
                <a:gd name="T4" fmla="*/ 409 w 409"/>
                <a:gd name="T5" fmla="*/ 485 h 485"/>
                <a:gd name="T6" fmla="*/ 309 w 409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485">
                  <a:moveTo>
                    <a:pt x="309" y="0"/>
                  </a:moveTo>
                  <a:lnTo>
                    <a:pt x="0" y="485"/>
                  </a:lnTo>
                  <a:lnTo>
                    <a:pt x="409" y="485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ltGray">
            <a:xfrm>
              <a:off x="8115300" y="5830888"/>
              <a:ext cx="755650" cy="769938"/>
            </a:xfrm>
            <a:custGeom>
              <a:avLst/>
              <a:gdLst>
                <a:gd name="T0" fmla="*/ 476 w 476"/>
                <a:gd name="T1" fmla="*/ 238 h 485"/>
                <a:gd name="T2" fmla="*/ 0 w 476"/>
                <a:gd name="T3" fmla="*/ 0 h 485"/>
                <a:gd name="T4" fmla="*/ 100 w 476"/>
                <a:gd name="T5" fmla="*/ 485 h 485"/>
                <a:gd name="T6" fmla="*/ 476 w 476"/>
                <a:gd name="T7" fmla="*/ 485 h 485"/>
                <a:gd name="T8" fmla="*/ 476 w 476"/>
                <a:gd name="T9" fmla="*/ 23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485">
                  <a:moveTo>
                    <a:pt x="476" y="238"/>
                  </a:moveTo>
                  <a:lnTo>
                    <a:pt x="0" y="0"/>
                  </a:lnTo>
                  <a:lnTo>
                    <a:pt x="100" y="485"/>
                  </a:lnTo>
                  <a:lnTo>
                    <a:pt x="476" y="485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ltGray">
            <a:xfrm>
              <a:off x="8115300" y="5691188"/>
              <a:ext cx="755650" cy="517525"/>
            </a:xfrm>
            <a:custGeom>
              <a:avLst/>
              <a:gdLst>
                <a:gd name="T0" fmla="*/ 476 w 476"/>
                <a:gd name="T1" fmla="*/ 0 h 326"/>
                <a:gd name="T2" fmla="*/ 0 w 476"/>
                <a:gd name="T3" fmla="*/ 88 h 326"/>
                <a:gd name="T4" fmla="*/ 476 w 476"/>
                <a:gd name="T5" fmla="*/ 326 h 326"/>
                <a:gd name="T6" fmla="*/ 476 w 476"/>
                <a:gd name="T7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326">
                  <a:moveTo>
                    <a:pt x="476" y="0"/>
                  </a:moveTo>
                  <a:lnTo>
                    <a:pt x="0" y="88"/>
                  </a:lnTo>
                  <a:lnTo>
                    <a:pt x="476" y="326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ltGray">
            <a:xfrm>
              <a:off x="8115300" y="4597400"/>
              <a:ext cx="755650" cy="1233488"/>
            </a:xfrm>
            <a:custGeom>
              <a:avLst/>
              <a:gdLst>
                <a:gd name="T0" fmla="*/ 476 w 476"/>
                <a:gd name="T1" fmla="*/ 0 h 777"/>
                <a:gd name="T2" fmla="*/ 0 w 476"/>
                <a:gd name="T3" fmla="*/ 777 h 777"/>
                <a:gd name="T4" fmla="*/ 476 w 476"/>
                <a:gd name="T5" fmla="*/ 689 h 777"/>
                <a:gd name="T6" fmla="*/ 476 w 476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777">
                  <a:moveTo>
                    <a:pt x="476" y="0"/>
                  </a:moveTo>
                  <a:lnTo>
                    <a:pt x="0" y="777"/>
                  </a:lnTo>
                  <a:lnTo>
                    <a:pt x="476" y="689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09" y="2852936"/>
            <a:ext cx="7238591" cy="1116124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02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siv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/>
          <p:cNvGrpSpPr/>
          <p:nvPr userDrawn="1"/>
        </p:nvGrpSpPr>
        <p:grpSpPr bwMode="gray">
          <a:xfrm>
            <a:off x="5092700" y="4597400"/>
            <a:ext cx="3778250" cy="2003426"/>
            <a:chOff x="5092700" y="4597400"/>
            <a:chExt cx="3778250" cy="2003426"/>
          </a:xfrm>
        </p:grpSpPr>
        <p:sp>
          <p:nvSpPr>
            <p:cNvPr id="25" name="Freeform 6"/>
            <p:cNvSpPr>
              <a:spLocks/>
            </p:cNvSpPr>
            <p:nvPr userDrawn="1"/>
          </p:nvSpPr>
          <p:spPr bwMode="gray">
            <a:xfrm>
              <a:off x="5092700" y="6235700"/>
              <a:ext cx="1641475" cy="365125"/>
            </a:xfrm>
            <a:custGeom>
              <a:avLst/>
              <a:gdLst>
                <a:gd name="T0" fmla="*/ 937 w 1034"/>
                <a:gd name="T1" fmla="*/ 0 h 230"/>
                <a:gd name="T2" fmla="*/ 0 w 1034"/>
                <a:gd name="T3" fmla="*/ 230 h 230"/>
                <a:gd name="T4" fmla="*/ 1034 w 1034"/>
                <a:gd name="T5" fmla="*/ 230 h 230"/>
                <a:gd name="T6" fmla="*/ 937 w 1034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4" h="230">
                  <a:moveTo>
                    <a:pt x="937" y="0"/>
                  </a:moveTo>
                  <a:lnTo>
                    <a:pt x="0" y="230"/>
                  </a:lnTo>
                  <a:lnTo>
                    <a:pt x="1034" y="230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gray">
            <a:xfrm>
              <a:off x="6580188" y="5830888"/>
              <a:ext cx="1535113" cy="769938"/>
            </a:xfrm>
            <a:custGeom>
              <a:avLst/>
              <a:gdLst>
                <a:gd name="T0" fmla="*/ 97 w 967"/>
                <a:gd name="T1" fmla="*/ 485 h 485"/>
                <a:gd name="T2" fmla="*/ 658 w 967"/>
                <a:gd name="T3" fmla="*/ 485 h 485"/>
                <a:gd name="T4" fmla="*/ 967 w 967"/>
                <a:gd name="T5" fmla="*/ 0 h 485"/>
                <a:gd name="T6" fmla="*/ 0 w 967"/>
                <a:gd name="T7" fmla="*/ 255 h 485"/>
                <a:gd name="T8" fmla="*/ 97 w 967"/>
                <a:gd name="T9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7" h="485">
                  <a:moveTo>
                    <a:pt x="97" y="485"/>
                  </a:moveTo>
                  <a:lnTo>
                    <a:pt x="658" y="485"/>
                  </a:lnTo>
                  <a:lnTo>
                    <a:pt x="967" y="0"/>
                  </a:lnTo>
                  <a:lnTo>
                    <a:pt x="0" y="255"/>
                  </a:lnTo>
                  <a:lnTo>
                    <a:pt x="97" y="48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gray">
            <a:xfrm>
              <a:off x="7624763" y="5830888"/>
              <a:ext cx="649288" cy="769938"/>
            </a:xfrm>
            <a:custGeom>
              <a:avLst/>
              <a:gdLst>
                <a:gd name="T0" fmla="*/ 309 w 409"/>
                <a:gd name="T1" fmla="*/ 0 h 485"/>
                <a:gd name="T2" fmla="*/ 0 w 409"/>
                <a:gd name="T3" fmla="*/ 485 h 485"/>
                <a:gd name="T4" fmla="*/ 409 w 409"/>
                <a:gd name="T5" fmla="*/ 485 h 485"/>
                <a:gd name="T6" fmla="*/ 309 w 409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485">
                  <a:moveTo>
                    <a:pt x="309" y="0"/>
                  </a:moveTo>
                  <a:lnTo>
                    <a:pt x="0" y="485"/>
                  </a:lnTo>
                  <a:lnTo>
                    <a:pt x="409" y="485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gray">
            <a:xfrm>
              <a:off x="8115300" y="5830888"/>
              <a:ext cx="755650" cy="769938"/>
            </a:xfrm>
            <a:custGeom>
              <a:avLst/>
              <a:gdLst>
                <a:gd name="T0" fmla="*/ 476 w 476"/>
                <a:gd name="T1" fmla="*/ 238 h 485"/>
                <a:gd name="T2" fmla="*/ 0 w 476"/>
                <a:gd name="T3" fmla="*/ 0 h 485"/>
                <a:gd name="T4" fmla="*/ 100 w 476"/>
                <a:gd name="T5" fmla="*/ 485 h 485"/>
                <a:gd name="T6" fmla="*/ 476 w 476"/>
                <a:gd name="T7" fmla="*/ 485 h 485"/>
                <a:gd name="T8" fmla="*/ 476 w 476"/>
                <a:gd name="T9" fmla="*/ 23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485">
                  <a:moveTo>
                    <a:pt x="476" y="238"/>
                  </a:moveTo>
                  <a:lnTo>
                    <a:pt x="0" y="0"/>
                  </a:lnTo>
                  <a:lnTo>
                    <a:pt x="100" y="485"/>
                  </a:lnTo>
                  <a:lnTo>
                    <a:pt x="476" y="485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gray">
            <a:xfrm>
              <a:off x="8115300" y="5691188"/>
              <a:ext cx="755650" cy="517525"/>
            </a:xfrm>
            <a:custGeom>
              <a:avLst/>
              <a:gdLst>
                <a:gd name="T0" fmla="*/ 476 w 476"/>
                <a:gd name="T1" fmla="*/ 0 h 326"/>
                <a:gd name="T2" fmla="*/ 0 w 476"/>
                <a:gd name="T3" fmla="*/ 88 h 326"/>
                <a:gd name="T4" fmla="*/ 476 w 476"/>
                <a:gd name="T5" fmla="*/ 326 h 326"/>
                <a:gd name="T6" fmla="*/ 476 w 476"/>
                <a:gd name="T7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326">
                  <a:moveTo>
                    <a:pt x="476" y="0"/>
                  </a:moveTo>
                  <a:lnTo>
                    <a:pt x="0" y="88"/>
                  </a:lnTo>
                  <a:lnTo>
                    <a:pt x="476" y="326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gray">
            <a:xfrm>
              <a:off x="8115300" y="4597400"/>
              <a:ext cx="755650" cy="1233488"/>
            </a:xfrm>
            <a:custGeom>
              <a:avLst/>
              <a:gdLst>
                <a:gd name="T0" fmla="*/ 476 w 476"/>
                <a:gd name="T1" fmla="*/ 0 h 777"/>
                <a:gd name="T2" fmla="*/ 0 w 476"/>
                <a:gd name="T3" fmla="*/ 777 h 777"/>
                <a:gd name="T4" fmla="*/ 476 w 476"/>
                <a:gd name="T5" fmla="*/ 689 h 777"/>
                <a:gd name="T6" fmla="*/ 476 w 476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777">
                  <a:moveTo>
                    <a:pt x="476" y="0"/>
                  </a:moveTo>
                  <a:lnTo>
                    <a:pt x="0" y="777"/>
                  </a:lnTo>
                  <a:lnTo>
                    <a:pt x="476" y="689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09" y="2852936"/>
            <a:ext cx="7238591" cy="1116124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780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8400" y="1699201"/>
            <a:ext cx="3891592" cy="4466104"/>
          </a:xfrm>
        </p:spPr>
        <p:txBody>
          <a:bodyPr/>
          <a:lstStyle>
            <a:lvl1pPr marL="268288" indent="-268288"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99201"/>
            <a:ext cx="4038600" cy="4466104"/>
          </a:xfrm>
        </p:spPr>
        <p:txBody>
          <a:bodyPr/>
          <a:lstStyle>
            <a:lvl1pPr marL="268288" indent="-268288"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5E3F-E881-4FEB-93B5-FB25D930D01D}" type="datetime1">
              <a:rPr lang="fi-FI" smtClean="0"/>
              <a:t>13.4.2021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F5E5-3D4F-4C60-9B30-819F2474C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807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 ja 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283F-25D0-450D-AB4C-8EDCEB7F6FF3}" type="datetime1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7" name="Kaavion paikkamerkki 6"/>
          <p:cNvSpPr>
            <a:spLocks noGrp="1"/>
          </p:cNvSpPr>
          <p:nvPr>
            <p:ph type="chart" sz="quarter" idx="13"/>
          </p:nvPr>
        </p:nvSpPr>
        <p:spPr>
          <a:xfrm>
            <a:off x="608400" y="2347272"/>
            <a:ext cx="7995600" cy="29539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435429" y="5419402"/>
            <a:ext cx="8169019" cy="60188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25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set elemen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898E-736D-4598-814B-B7BF289912D4}" type="datetime1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435429" y="5419402"/>
            <a:ext cx="8169019" cy="60188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lipArt-paikkamerkki 8"/>
          <p:cNvSpPr>
            <a:spLocks noGrp="1"/>
          </p:cNvSpPr>
          <p:nvPr>
            <p:ph type="clipArt" sz="quarter" idx="15"/>
          </p:nvPr>
        </p:nvSpPr>
        <p:spPr>
          <a:xfrm>
            <a:off x="611188" y="2348881"/>
            <a:ext cx="8064500" cy="295232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/>
              <a:t>Click icon to add online image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14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19C9-818D-445F-B749-CB2F4828A97D}" type="datetime1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467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Ryhmä 15"/>
          <p:cNvGrpSpPr/>
          <p:nvPr userDrawn="1"/>
        </p:nvGrpSpPr>
        <p:grpSpPr bwMode="ltGray">
          <a:xfrm>
            <a:off x="288000" y="288000"/>
            <a:ext cx="2551112" cy="738187"/>
            <a:chOff x="3297238" y="3062288"/>
            <a:chExt cx="2551112" cy="738187"/>
          </a:xfrm>
        </p:grpSpPr>
        <p:sp>
          <p:nvSpPr>
            <p:cNvPr id="11" name="Freeform 8"/>
            <p:cNvSpPr>
              <a:spLocks/>
            </p:cNvSpPr>
            <p:nvPr userDrawn="1"/>
          </p:nvSpPr>
          <p:spPr bwMode="ltGray">
            <a:xfrm>
              <a:off x="4857750" y="3062288"/>
              <a:ext cx="990600" cy="738187"/>
            </a:xfrm>
            <a:custGeom>
              <a:avLst/>
              <a:gdLst>
                <a:gd name="T0" fmla="*/ 624 w 624"/>
                <a:gd name="T1" fmla="*/ 0 h 465"/>
                <a:gd name="T2" fmla="*/ 115 w 624"/>
                <a:gd name="T3" fmla="*/ 0 h 465"/>
                <a:gd name="T4" fmla="*/ 0 w 624"/>
                <a:gd name="T5" fmla="*/ 465 h 465"/>
                <a:gd name="T6" fmla="*/ 624 w 624"/>
                <a:gd name="T7" fmla="*/ 0 h 465"/>
                <a:gd name="connsiteX0" fmla="*/ 10000 w 10000"/>
                <a:gd name="connsiteY0" fmla="*/ 0 h 10000"/>
                <a:gd name="connsiteX1" fmla="*/ 1675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1675" y="0"/>
                  </a:lnTo>
                  <a:lnTo>
                    <a:pt x="0" y="10000"/>
                  </a:lnTo>
                  <a:lnTo>
                    <a:pt x="10000" y="0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9"/>
            <p:cNvSpPr>
              <a:spLocks/>
            </p:cNvSpPr>
            <p:nvPr userDrawn="1"/>
          </p:nvSpPr>
          <p:spPr bwMode="ltGray">
            <a:xfrm>
              <a:off x="3297238" y="3062288"/>
              <a:ext cx="1560512" cy="738187"/>
            </a:xfrm>
            <a:custGeom>
              <a:avLst/>
              <a:gdLst>
                <a:gd name="T0" fmla="*/ 0 w 983"/>
                <a:gd name="T1" fmla="*/ 257 h 465"/>
                <a:gd name="T2" fmla="*/ 983 w 983"/>
                <a:gd name="T3" fmla="*/ 465 h 465"/>
                <a:gd name="T4" fmla="*/ 612 w 983"/>
                <a:gd name="T5" fmla="*/ 0 h 465"/>
                <a:gd name="T6" fmla="*/ 0 w 983"/>
                <a:gd name="T7" fmla="*/ 0 h 465"/>
                <a:gd name="T8" fmla="*/ 0 w 983"/>
                <a:gd name="T9" fmla="*/ 257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3" h="465">
                  <a:moveTo>
                    <a:pt x="0" y="257"/>
                  </a:moveTo>
                  <a:lnTo>
                    <a:pt x="983" y="465"/>
                  </a:lnTo>
                  <a:lnTo>
                    <a:pt x="612" y="0"/>
                  </a:lnTo>
                  <a:lnTo>
                    <a:pt x="0" y="0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ltGray">
            <a:xfrm>
              <a:off x="4268788" y="3062288"/>
              <a:ext cx="771525" cy="738187"/>
            </a:xfrm>
            <a:custGeom>
              <a:avLst/>
              <a:gdLst>
                <a:gd name="T0" fmla="*/ 486 w 486"/>
                <a:gd name="T1" fmla="*/ 0 h 465"/>
                <a:gd name="T2" fmla="*/ 0 w 486"/>
                <a:gd name="T3" fmla="*/ 0 h 465"/>
                <a:gd name="T4" fmla="*/ 371 w 486"/>
                <a:gd name="T5" fmla="*/ 465 h 465"/>
                <a:gd name="T6" fmla="*/ 486 w 486"/>
                <a:gd name="T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6" h="465">
                  <a:moveTo>
                    <a:pt x="486" y="0"/>
                  </a:moveTo>
                  <a:lnTo>
                    <a:pt x="0" y="0"/>
                  </a:lnTo>
                  <a:lnTo>
                    <a:pt x="371" y="465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3542" y="1268760"/>
            <a:ext cx="8233257" cy="93610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3542" y="2296972"/>
            <a:ext cx="8233257" cy="3829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40000" y="6237312"/>
            <a:ext cx="827112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7B088EDA-919D-4355-B3A0-77EFF6FB980D}" type="datetime1">
              <a:rPr lang="fi-FI" smtClean="0"/>
              <a:t>13.4.2021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3848" y="6237312"/>
            <a:ext cx="2736304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Alatunnisteteksti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244408" y="6237312"/>
            <a:ext cx="385912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22" name="Kuva 2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2" r:id="rId2"/>
    <p:sldLayoutId id="2147483670" r:id="rId3"/>
    <p:sldLayoutId id="2147483671" r:id="rId4"/>
    <p:sldLayoutId id="2147483650" r:id="rId5"/>
    <p:sldLayoutId id="2147483669" r:id="rId6"/>
    <p:sldLayoutId id="2147483666" r:id="rId7"/>
    <p:sldLayoutId id="2147483675" r:id="rId8"/>
    <p:sldLayoutId id="2147483668" r:id="rId9"/>
    <p:sldLayoutId id="2147483655" r:id="rId10"/>
    <p:sldLayoutId id="2147483673" r:id="rId11"/>
    <p:sldLayoutId id="2147483663" r:id="rId12"/>
  </p:sldLayoutIdLs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Vihreät toimet - ilmastopolitiikan vaikutuksia työllisyyteen</a:t>
            </a:r>
            <a:br>
              <a:rPr lang="fi-FI" b="1" dirty="0"/>
            </a:br>
            <a:r>
              <a:rPr lang="fi-FI" sz="1200" b="1" dirty="0">
                <a:solidFill>
                  <a:schemeClr val="tx1"/>
                </a:solidFill>
              </a:rPr>
              <a:t>Tero Kuusi, Johanna Pohjola, Tuuli Kaskinen, Ville Kaitila, Santtu Karhinen, Antti Kauhanen, Jussi Lintunen, Tapio Reinikainen, Hannu Savolainen, Otso Sillanaukee, Henrik Suikkanen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14.4.2021    I    Tero Kuusi, tutkimusjohtaja, Etla</a:t>
            </a:r>
          </a:p>
          <a:p>
            <a:r>
              <a:rPr lang="fi-FI" dirty="0"/>
              <a:t>Julkistusseminaari</a:t>
            </a:r>
          </a:p>
        </p:txBody>
      </p:sp>
    </p:spTree>
    <p:extLst>
      <p:ext uri="{BB962C8B-B14F-4D97-AF65-F5344CB8AC3E}">
        <p14:creationId xmlns:p14="http://schemas.microsoft.com/office/powerpoint/2010/main" val="73536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4AB9D-DDDB-4A59-BA88-AC7E86855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 huomiostanne!</a:t>
            </a:r>
            <a:br>
              <a:rPr lang="fi-FI" dirty="0"/>
            </a:br>
            <a:r>
              <a:rPr lang="fi-FI" sz="1800" dirty="0">
                <a:solidFill>
                  <a:schemeClr val="tx1"/>
                </a:solidFill>
              </a:rPr>
              <a:t>tero.kuusi@etla.fi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4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92FA28-AAA3-4A77-A4CF-545FDF19B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Suomi pyrkii yhdistämään muuta EU:ta kunniahimoisemmat </a:t>
            </a:r>
            <a:r>
              <a:rPr lang="fi-FI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ilmastotavoitteet sekä 75 prosentin työllisyysasteen</a:t>
            </a:r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. </a:t>
            </a:r>
          </a:p>
          <a:p>
            <a:pPr lvl="1"/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Ilmastopolitiikan tiedetään osaltaan kiihdyttävän talouden ja työn rakennemuutosta, jossa työmarkkinoilla syntyy sekä kokonaan uusia työnkuvia että entistä vihreämpiä ammatteja. </a:t>
            </a:r>
          </a:p>
          <a:p>
            <a:pPr lvl="1"/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Samalla erityisesti fossiiliseen energiaan suoraan tai välillisesti kytköksissä olevia työpaikkoja katoaa. </a:t>
            </a:r>
          </a:p>
          <a:p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VN TEAS hanke tutki, </a:t>
            </a:r>
            <a:r>
              <a:rPr lang="fi-FI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millaisten mekanismien ja vaikutuskanavia kautta ilmastopolitiikka vaikuttaa työllisyyteen</a:t>
            </a:r>
            <a:r>
              <a:rPr lang="fi-FI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.</a:t>
            </a:r>
          </a:p>
          <a:p>
            <a:pPr lvl="1"/>
            <a:r>
              <a:rPr lang="fi-FI" dirty="0"/>
              <a:t>Konsortiossa mukana Etla, Syke ja </a:t>
            </a:r>
            <a:r>
              <a:rPr lang="fi-FI" dirty="0" err="1"/>
              <a:t>Demos</a:t>
            </a:r>
            <a:r>
              <a:rPr lang="fi-FI" dirty="0"/>
              <a:t> Helsinki.</a:t>
            </a:r>
          </a:p>
          <a:p>
            <a:pPr lvl="1"/>
            <a:r>
              <a:rPr lang="fi-FI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Monitieteinen hanke, jossa kuultiin myös yhteiskunnallisia sidosryhmiä laajasti.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9A07D-8D8E-4CDD-9AA3-3C6191D3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91F21-19B6-4C96-9967-F50879D1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Vihreät toimet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B848E-8F6C-42A7-B589-55376E2A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2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184ADA2-F342-48C8-B06F-5DA99DE8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65" y="1268760"/>
            <a:ext cx="8233257" cy="936104"/>
          </a:xfrm>
        </p:spPr>
        <p:txBody>
          <a:bodyPr/>
          <a:lstStyle/>
          <a:p>
            <a:r>
              <a:rPr lang="fi-FI" dirty="0"/>
              <a:t>Johdanto</a:t>
            </a:r>
          </a:p>
        </p:txBody>
      </p:sp>
    </p:spTree>
    <p:extLst>
      <p:ext uri="{BB962C8B-B14F-4D97-AF65-F5344CB8AC3E}">
        <p14:creationId xmlns:p14="http://schemas.microsoft.com/office/powerpoint/2010/main" val="145195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FC4D3C-8E69-4AA4-A0D1-98B4DD51B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817" y="2296972"/>
            <a:ext cx="7918706" cy="3829189"/>
          </a:xfrm>
          <a:prstGeom prst="rect">
            <a:avLst/>
          </a:prstGeom>
          <a:noFill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90DAD2-2C0A-4943-9646-74D0314F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0000" y="6237312"/>
            <a:ext cx="827112" cy="2293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21214BE-0CCA-4029-97B0-B807BA015D5A}" type="datetime1">
              <a:rPr lang="fi-FI" smtClean="0"/>
              <a:pPr>
                <a:spcAft>
                  <a:spcPts val="600"/>
                </a:spcAft>
              </a:pPr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C4B3D-5A29-4978-9F1F-90EEC807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3848" y="6237312"/>
            <a:ext cx="2736304" cy="2293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1940A-E717-4232-AB03-D8C5F296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4408" y="6237312"/>
            <a:ext cx="385912" cy="2293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EA1DD0D-7089-48C5-B116-A19F892CF1D9}" type="slidenum">
              <a:rPr lang="fi-FI" smtClean="0"/>
              <a:pPr>
                <a:spcAft>
                  <a:spcPts val="600"/>
                </a:spcAft>
              </a:pPr>
              <a:t>3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E512AEE-9A49-4D32-9550-725FD4BAB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542" y="1268760"/>
            <a:ext cx="8233257" cy="936104"/>
          </a:xfrm>
        </p:spPr>
        <p:txBody>
          <a:bodyPr anchor="ctr">
            <a:normAutofit/>
          </a:bodyPr>
          <a:lstStyle/>
          <a:p>
            <a:r>
              <a:rPr lang="fi-FI" dirty="0"/>
              <a:t>Hankkeen rakenne</a:t>
            </a:r>
          </a:p>
        </p:txBody>
      </p:sp>
    </p:spTree>
    <p:extLst>
      <p:ext uri="{BB962C8B-B14F-4D97-AF65-F5344CB8AC3E}">
        <p14:creationId xmlns:p14="http://schemas.microsoft.com/office/powerpoint/2010/main" val="244037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9B8FFA-3B58-4938-A8BD-E2E0E5B05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Mallilaskelmien valossa ilmastopolitiikan vaikutuksen ennustetaan olevan </a:t>
            </a:r>
            <a:r>
              <a:rPr lang="fi-FI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pitkällä aikavälillä kokonaistyöllisyyttä lievästi heikentävä</a:t>
            </a:r>
            <a:r>
              <a:rPr lang="fi-FI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fi-FI" sz="1400" dirty="0"/>
              <a:t>Tuntuvimmat </a:t>
            </a:r>
            <a:r>
              <a:rPr lang="fi-FI" sz="1400" b="1" dirty="0">
                <a:solidFill>
                  <a:schemeClr val="tx2"/>
                </a:solidFill>
              </a:rPr>
              <a:t>työllisyysvaikutukset kohdistuivat välillisesti </a:t>
            </a:r>
            <a:r>
              <a:rPr lang="fi-FI" sz="1400" dirty="0"/>
              <a:t>aloille, jotka käyttävät paljon työvoimaa tai joissa työvoimakustannusten osuus on suuri.</a:t>
            </a:r>
          </a:p>
          <a:p>
            <a:pPr lvl="1"/>
            <a:r>
              <a:rPr lang="fi-FI" sz="1400" dirty="0"/>
              <a:t>Työvoiman siirtymät olivat </a:t>
            </a:r>
            <a:r>
              <a:rPr lang="fi-FI" sz="1400" b="1" dirty="0">
                <a:solidFill>
                  <a:schemeClr val="tx2"/>
                </a:solidFill>
              </a:rPr>
              <a:t>suurimmat matalimman koulutustason työtehtävissä ja vähäisimmät korkeimman koulutuksen työtehtävissä</a:t>
            </a:r>
            <a:endParaRPr lang="fi-FI" dirty="0">
              <a:effectLst/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fi-FI" sz="22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Positiivisia työllisyysvaikutuksia voidaan edistää </a:t>
            </a:r>
            <a:r>
              <a:rPr lang="fi-FI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lähivuosikymmeninä mm. veroratkaisuilla, työvoimapolitiikalla ja koulutuksella. </a:t>
            </a:r>
          </a:p>
          <a:p>
            <a:r>
              <a:rPr lang="fi-FI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Lisäksi ilmastonmuutoksen hillintään liittyvien ns. vihreiden tuotteiden vienti voi tarjota Suomelle aivan </a:t>
            </a:r>
            <a:r>
              <a:rPr lang="fi-FI" sz="22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uusia menestymis- ja työllisyysmahdollisuuksia</a:t>
            </a:r>
            <a:r>
              <a:rPr lang="fi-FI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fi-FI" sz="32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5C475-C5A9-4CB1-9A24-D3460D684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10E96-E180-45B7-A809-CDFB30B8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5C7B7-82EB-4B44-ABE4-EDB84EE8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4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B314D91-43BB-4ACC-A3CD-F8B2D5156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Tulosten kokonaiskuva</a:t>
            </a:r>
          </a:p>
        </p:txBody>
      </p:sp>
    </p:spTree>
    <p:extLst>
      <p:ext uri="{BB962C8B-B14F-4D97-AF65-F5344CB8AC3E}">
        <p14:creationId xmlns:p14="http://schemas.microsoft.com/office/powerpoint/2010/main" val="226208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8E657F-976C-4AFF-9603-DDE5A39DF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078789"/>
            <a:ext cx="8640960" cy="4169666"/>
          </a:xfrm>
        </p:spPr>
        <p:txBody>
          <a:bodyPr>
            <a:normAutofit fontScale="92500" lnSpcReduction="10000"/>
          </a:bodyPr>
          <a:lstStyle/>
          <a:p>
            <a:r>
              <a:rPr lang="fi-FI" sz="1600" dirty="0"/>
              <a:t>Ilmastopolitiikan aiheuttamaa </a:t>
            </a:r>
            <a:r>
              <a:rPr lang="fi-FI" sz="1600" b="1" dirty="0">
                <a:solidFill>
                  <a:schemeClr val="tx2"/>
                </a:solidFill>
              </a:rPr>
              <a:t>rakennemuutosta olisi pyrittävä tukemaan</a:t>
            </a:r>
            <a:endParaRPr lang="fi-FI" sz="1600" dirty="0"/>
          </a:p>
          <a:p>
            <a:pPr lvl="1"/>
            <a:r>
              <a:rPr lang="fi-FI" sz="1200" dirty="0"/>
              <a:t>ennakoivalla työvoimapolitiikalla (mm. äkillisen rakennemuutoksen tuki, työnhaun tehostaminen)</a:t>
            </a:r>
          </a:p>
          <a:p>
            <a:pPr lvl="1"/>
            <a:r>
              <a:rPr lang="fi-FI" sz="1200" dirty="0"/>
              <a:t> koulutuspanostuksilla (yleinen koulutustason nosto ja ympäristökoulutus).</a:t>
            </a:r>
          </a:p>
          <a:p>
            <a:r>
              <a:rPr lang="fi-FI" sz="1600" dirty="0"/>
              <a:t>Päästöverotulojen hyödyntäminen työmarkkinoita </a:t>
            </a:r>
            <a:r>
              <a:rPr lang="fi-FI" sz="1600" b="1" dirty="0">
                <a:solidFill>
                  <a:schemeClr val="tx2"/>
                </a:solidFill>
              </a:rPr>
              <a:t>vääristävän verokiilan </a:t>
            </a:r>
            <a:r>
              <a:rPr lang="fi-FI" sz="1600" dirty="0"/>
              <a:t>pienentämiseksi vaikuttaisi parantavan työllisyyttä. </a:t>
            </a:r>
          </a:p>
          <a:p>
            <a:pPr lvl="1"/>
            <a:r>
              <a:rPr lang="fi-FI" sz="1200" dirty="0"/>
              <a:t>Työllisyyttä voitaisiinkin tukea siirtämällä verotuksen painopistettä työn verotuksesta ympäristöhaittoja aiheuttavan tuotannon ja kulutuksen verotukseen. </a:t>
            </a:r>
          </a:p>
          <a:p>
            <a:pPr lvl="1"/>
            <a:r>
              <a:rPr lang="fi-FI" sz="1200" dirty="0"/>
              <a:t>Työllisyyttä tukevalla päästömaksujen kohdentamisella ei tutkimuksessa havaittu olevan merkittävää vaikutusta. </a:t>
            </a:r>
          </a:p>
          <a:p>
            <a:r>
              <a:rPr lang="fi-FI" sz="1600" dirty="0"/>
              <a:t>Ilmastopolitiikan synnyttämä</a:t>
            </a:r>
            <a:r>
              <a:rPr lang="fi-FI" sz="1600" b="1" dirty="0">
                <a:solidFill>
                  <a:schemeClr val="tx2"/>
                </a:solidFill>
              </a:rPr>
              <a:t> tuottavuuden kasvu </a:t>
            </a:r>
            <a:r>
              <a:rPr lang="fi-FI" sz="1600" dirty="0"/>
              <a:t>voisi parantaa työllisyysvaikutusta. </a:t>
            </a:r>
          </a:p>
          <a:p>
            <a:pPr lvl="1"/>
            <a:r>
              <a:rPr lang="fi-FI" sz="1200" dirty="0"/>
              <a:t>Realistisesti odotettavissa oleva tuottavuusvaikutus ei kuitenkaan kumoa negatiivista työllisyysvaikutusta kokonaisuudessaan. </a:t>
            </a:r>
          </a:p>
          <a:p>
            <a:r>
              <a:rPr lang="fi-FI" sz="1600" dirty="0"/>
              <a:t>Ilmastotavoitteiden saavuttamiseksi tarvittavat </a:t>
            </a:r>
            <a:r>
              <a:rPr lang="fi-FI" sz="1600" b="1" dirty="0">
                <a:solidFill>
                  <a:schemeClr val="tx2"/>
                </a:solidFill>
              </a:rPr>
              <a:t>julkiset investoinnit</a:t>
            </a:r>
            <a:r>
              <a:rPr lang="fi-FI" sz="1600" dirty="0"/>
              <a:t>, jotka voidaan toteuttaa nykyisillä tuotantorakenteilla ja osaamisella, tukevat osaltaan siirtymävaiheen työllisyyttä. </a:t>
            </a:r>
          </a:p>
          <a:p>
            <a:pPr lvl="1"/>
            <a:r>
              <a:rPr lang="fi-FI" sz="1200" dirty="0"/>
              <a:t>Hankkeessa tunnistettiin kotimaisten työllisyysvaikutusten kannalta parhaita kohteita</a:t>
            </a:r>
          </a:p>
          <a:p>
            <a:endParaRPr lang="fi-FI" sz="11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4130F-4641-4FCD-AF93-9E6BB160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3C39D0-5CF4-4D2A-8E71-E97225E9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82A19D-667F-4704-9151-564D5336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5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26765AF-078F-4CBD-B6BF-68A438C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052736"/>
            <a:ext cx="8233257" cy="936104"/>
          </a:xfrm>
        </p:spPr>
        <p:txBody>
          <a:bodyPr/>
          <a:lstStyle/>
          <a:p>
            <a:r>
              <a:rPr lang="fi-FI" dirty="0"/>
              <a:t>Työmarkkinoita koskevia johtopäätöksiä</a:t>
            </a:r>
          </a:p>
        </p:txBody>
      </p:sp>
    </p:spTree>
    <p:extLst>
      <p:ext uri="{BB962C8B-B14F-4D97-AF65-F5344CB8AC3E}">
        <p14:creationId xmlns:p14="http://schemas.microsoft.com/office/powerpoint/2010/main" val="392327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89FCB8-5E0D-4291-87AB-CC7FF6C6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Hankkeessa tutkittiin ilmastonmuutoksen torjuntaan tähtäävien, vihreiden tuotteiden markkinoita kolmella tavalla</a:t>
            </a:r>
          </a:p>
          <a:p>
            <a:pPr lvl="1"/>
            <a:r>
              <a:rPr lang="fi-FI" sz="1800" dirty="0"/>
              <a:t>Kansainvälisen kaupan tilastoista tunnistettiin tuotteita ja </a:t>
            </a:r>
            <a:r>
              <a:rPr lang="fi-FI" sz="1800" b="1" dirty="0">
                <a:solidFill>
                  <a:schemeClr val="tx2"/>
                </a:solidFill>
              </a:rPr>
              <a:t>kuvailtiin</a:t>
            </a:r>
            <a:r>
              <a:rPr lang="fi-FI" sz="1800" dirty="0"/>
              <a:t>, miten niiden globaali kauppa on kehittynyt tällä vuosisadalla, mitkä ovat tärkeimmät viejämaat ja tuontimarkkinat</a:t>
            </a:r>
          </a:p>
          <a:p>
            <a:pPr lvl="1"/>
            <a:r>
              <a:rPr lang="fi-FI" sz="1800" dirty="0"/>
              <a:t>Sääntelyn ja innovatiivisuuden yhteyksiä vihreiden tuotteiden viennin kilpailukykyyn </a:t>
            </a:r>
            <a:r>
              <a:rPr lang="fi-FI" sz="1800" b="1" dirty="0">
                <a:solidFill>
                  <a:schemeClr val="tx2"/>
                </a:solidFill>
              </a:rPr>
              <a:t>mallinnettiin tilastollisesti</a:t>
            </a:r>
            <a:r>
              <a:rPr lang="fi-FI" sz="1800" dirty="0"/>
              <a:t> ns. gravitaatiomallia käyttäen</a:t>
            </a:r>
          </a:p>
          <a:p>
            <a:pPr lvl="1"/>
            <a:r>
              <a:rPr lang="fi-FI" sz="1800" dirty="0"/>
              <a:t>Selvitettiin </a:t>
            </a:r>
            <a:r>
              <a:rPr lang="fi-FI" sz="1800" b="1" dirty="0">
                <a:solidFill>
                  <a:schemeClr val="tx2"/>
                </a:solidFill>
              </a:rPr>
              <a:t>kyselyssä ja haastatteluissa</a:t>
            </a:r>
            <a:r>
              <a:rPr lang="fi-FI" sz="1800" dirty="0"/>
              <a:t> ympäristöratkaisujen vientiä harjoittavien ja siihen tähtäävien yritysten innovaatioihin johtaneita tekijöitä ja globaalin markkinamenestyksen koettuja edellytyksiä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54E154-4CC7-4F28-B259-42746DC64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64BA2-6BBD-489B-B3D1-AA1F3486C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0F7A-E909-4B53-A3D3-DBE1D62A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6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0805FB-5B5A-4439-A5F0-058EDD043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Erityisteema: </a:t>
            </a:r>
            <a:r>
              <a:rPr lang="fi-FI" dirty="0"/>
              <a:t>Kiristyvä ilmastopolitiikka, kilpailukyky ja innovaatiot</a:t>
            </a:r>
          </a:p>
        </p:txBody>
      </p:sp>
    </p:spTree>
    <p:extLst>
      <p:ext uri="{BB962C8B-B14F-4D97-AF65-F5344CB8AC3E}">
        <p14:creationId xmlns:p14="http://schemas.microsoft.com/office/powerpoint/2010/main" val="84741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54169E-8F57-4BD9-8C5C-8A42D2722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42" y="2394282"/>
            <a:ext cx="8233257" cy="3829189"/>
          </a:xfrm>
        </p:spPr>
        <p:txBody>
          <a:bodyPr>
            <a:normAutofit/>
          </a:bodyPr>
          <a:lstStyle/>
          <a:p>
            <a:r>
              <a:rPr lang="fi-FI" dirty="0"/>
              <a:t>Ilmastonmuutoksen hillintään liittyvien tuotteiden eli ns. </a:t>
            </a:r>
            <a:r>
              <a:rPr lang="fi-FI" b="1" dirty="0">
                <a:solidFill>
                  <a:schemeClr val="tx2"/>
                </a:solidFill>
              </a:rPr>
              <a:t>vihreiden tuotteiden osuus on kasvanut tasaisesti </a:t>
            </a:r>
            <a:r>
              <a:rPr lang="fi-FI" dirty="0"/>
              <a:t>maailmankaupassa. </a:t>
            </a:r>
          </a:p>
          <a:p>
            <a:pPr lvl="1"/>
            <a:r>
              <a:rPr lang="fi-FI" dirty="0"/>
              <a:t>EU-maiden osuus vihreiden tuotteiden tavarakaupasta on noin 35 prosenttia, Suomen osuus noin puoli prosenttia. </a:t>
            </a:r>
          </a:p>
          <a:p>
            <a:pPr lvl="1"/>
            <a:r>
              <a:rPr lang="fi-FI" dirty="0"/>
              <a:t>Suomella on suhteellinen etu vihreiden tuotteiden viennissä, joskin se on heikko. </a:t>
            </a:r>
          </a:p>
          <a:p>
            <a:pPr lvl="1"/>
            <a:r>
              <a:rPr lang="fi-FI" dirty="0"/>
              <a:t>Vihreiden tuotteiden määrittely ei ole suoraviivaista, palveluissa Suomella korkeampi osuus. </a:t>
            </a:r>
          </a:p>
          <a:p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66363-9B37-4C02-9C14-35CA72D2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BF006-65E6-4998-9BCA-BE68D564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E0F08-E182-4AC9-A425-35F61363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7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2C525AB-CE3C-4D5E-9F2A-35BC720A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Vihreillä tuotteilla mahdollisuuksia, mutta se vaatii yhteistyötä ja panostuksia </a:t>
            </a:r>
          </a:p>
        </p:txBody>
      </p:sp>
    </p:spTree>
    <p:extLst>
      <p:ext uri="{BB962C8B-B14F-4D97-AF65-F5344CB8AC3E}">
        <p14:creationId xmlns:p14="http://schemas.microsoft.com/office/powerpoint/2010/main" val="314465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7678DA-7AAA-4C97-9FD9-11CD4490C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Löysimme näyttöä kansainvälisestä maa-aineistosta siitä, että paljon patenttisitaatteja keräävät, </a:t>
            </a:r>
            <a:r>
              <a:rPr lang="fi-FI" b="1" dirty="0">
                <a:solidFill>
                  <a:schemeClr val="tx2"/>
                </a:solidFill>
              </a:rPr>
              <a:t>laadukkaat patentit </a:t>
            </a:r>
            <a:r>
              <a:rPr lang="fi-FI" dirty="0"/>
              <a:t>ennustavat hyvää vientimenestystä vihreissä tuotteissa. </a:t>
            </a:r>
          </a:p>
          <a:p>
            <a:pPr lvl="1"/>
            <a:r>
              <a:rPr lang="fi-FI" dirty="0"/>
              <a:t>Menestyksellinen innovointi ei selity suoraan innovaatiopanostuksilla, vaan juuri laadukkailla tutkimustuotoksilla. </a:t>
            </a:r>
          </a:p>
          <a:p>
            <a:pPr lvl="1"/>
            <a:r>
              <a:rPr lang="fi-FI" dirty="0"/>
              <a:t>Vertailu Tanskaan ja Saksaan, osoittaa, että patenttisitaateilla arvioituna Suomi ei tuota aivan yhtä paljon kilpailukykyä tukevia innovaatioita suhteessa keskeisiin verrokkimaihin.</a:t>
            </a:r>
          </a:p>
          <a:p>
            <a:r>
              <a:rPr lang="fi-FI" dirty="0"/>
              <a:t>Tarkastelimme lisäksi </a:t>
            </a:r>
            <a:r>
              <a:rPr lang="fi-FI" b="1" dirty="0">
                <a:solidFill>
                  <a:schemeClr val="tx2"/>
                </a:solidFill>
              </a:rPr>
              <a:t>sääntelyn</a:t>
            </a:r>
            <a:r>
              <a:rPr lang="fi-FI" dirty="0"/>
              <a:t> vaikutuksia kilpailukykyyn vihreiden tuotteiden viennissä. </a:t>
            </a:r>
          </a:p>
          <a:p>
            <a:pPr lvl="1"/>
            <a:r>
              <a:rPr lang="fi-FI" dirty="0"/>
              <a:t>Aikaisemman kirjallisuuden perusteella sääntely lisää innovaatioaktiivisuutta, mutta selvää näyttöä sääntelyn positiivisesta kilpailukykyvaikutuksesta ei tässä tutkimuksessa löytynyt. </a:t>
            </a:r>
          </a:p>
          <a:p>
            <a:pPr lvl="1"/>
            <a:r>
              <a:rPr lang="fi-FI" dirty="0"/>
              <a:t>Toisaalta mallinnuksemme mukaan vienti- ja tuontimaiden yhteinen kireä sääntely johti keskinäisen kaupankäynnin lisääntymiseen. Yhteinen sääntely siis lisää yhteisiä markkinoita. </a:t>
            </a:r>
          </a:p>
          <a:p>
            <a:pPr lvl="1"/>
            <a:r>
              <a:rPr lang="fi-FI" dirty="0"/>
              <a:t>Yhteisten sääntelyn merkitykseen viittaavat myös tulokset koskien yksittäisiä sääntelyinstrumentteja.</a:t>
            </a:r>
          </a:p>
          <a:p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FAA3F3-4531-4EED-B28F-A820DF3EA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065074-1809-436B-B287-D2BF1438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75D6C-F409-4173-AB17-DE1C414A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8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F6A71D6-CCBE-4DED-84E9-4A81D90F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Tuloksia mallinnuksesta</a:t>
            </a:r>
          </a:p>
        </p:txBody>
      </p:sp>
    </p:spTree>
    <p:extLst>
      <p:ext uri="{BB962C8B-B14F-4D97-AF65-F5344CB8AC3E}">
        <p14:creationId xmlns:p14="http://schemas.microsoft.com/office/powerpoint/2010/main" val="1468401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CB3AED-C142-4399-A7A6-551373FE6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Kyselystä, haastatteluista ja sidosryhmäkeskusteluista ilmeni yhteneväinen käsitys siitä, että ilmastonmuutoksen torjunnassa ollaan </a:t>
            </a:r>
            <a:r>
              <a:rPr lang="fi-FI" sz="1800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vedenjakajalla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fi-FI" sz="14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Vientiyritykset kaipaavat Suomelle uskottavaa brändiä ilmasto- ja ympäristöteknologian osaajana. </a:t>
            </a:r>
          </a:p>
          <a:p>
            <a:r>
              <a:rPr lang="fi-FI" sz="1800" spc="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Syytä kehittää </a:t>
            </a:r>
            <a:r>
              <a:rPr lang="fi-FI" sz="1800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kokonaisuuden hallintaa </a:t>
            </a:r>
            <a:r>
              <a:rPr lang="fi-FI" sz="1800" spc="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 yhdessä tekemisen eetosta ilmastopolitiikan toimeenpanossa. Onnistuneen ilmastopolitiikan kokonaisuus on enemmän kuin osiensa summa. </a:t>
            </a:r>
          </a:p>
          <a:p>
            <a:pPr lvl="1"/>
            <a:r>
              <a:rPr lang="fi-FI" sz="1400" spc="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fi-FI" sz="1400" spc="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ritykset, tutkimuslaitokset ja yliopistot sekä vientituki- ja rahoitusorganisaatiot voisivat edesauttaa yhdessä uusien teknologisten innovaatioiden vientimenestystä.</a:t>
            </a:r>
            <a:endParaRPr lang="fi-FI" sz="1400" spc="5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Myriad Pro"/>
            </a:endParaRPr>
          </a:p>
          <a:p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Haastatellut yritykset peräänkuuluttivat </a:t>
            </a:r>
            <a:r>
              <a:rPr lang="fi-FI" sz="1800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pitkäjänteisyyttä 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ja</a:t>
            </a:r>
            <a:r>
              <a:rPr lang="fi-FI" sz="1800" b="1" spc="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ennustettavuutta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ilmastopolitiikassa. </a:t>
            </a:r>
          </a:p>
          <a:p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86724-6938-4253-9DE6-6C5D30BA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14BE-0CCA-4029-97B0-B807BA015D5A}" type="datetime1">
              <a:rPr lang="fi-FI" smtClean="0"/>
              <a:t>13.4.2021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DF097-C895-4DDB-97BC-251C18CF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A92A7-2940-4ED6-9133-D57C3930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9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CBC98BF-E2F9-48AA-A0DA-414154EA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Syventävät kysely, haastattelut ja keskustelut</a:t>
            </a:r>
          </a:p>
        </p:txBody>
      </p:sp>
    </p:spTree>
    <p:extLst>
      <p:ext uri="{BB962C8B-B14F-4D97-AF65-F5344CB8AC3E}">
        <p14:creationId xmlns:p14="http://schemas.microsoft.com/office/powerpoint/2010/main" val="898073422"/>
      </p:ext>
    </p:extLst>
  </p:cSld>
  <p:clrMapOvr>
    <a:masterClrMapping/>
  </p:clrMapOvr>
</p:sld>
</file>

<file path=ppt/theme/theme1.xml><?xml version="1.0" encoding="utf-8"?>
<a:theme xmlns:a="http://schemas.openxmlformats.org/drawingml/2006/main" name="TEAS_FI-teema">
  <a:themeElements>
    <a:clrScheme name="Valtioneuvosto">
      <a:dk1>
        <a:sysClr val="windowText" lastClr="000000"/>
      </a:dk1>
      <a:lt1>
        <a:sysClr val="window" lastClr="FFFFFF"/>
      </a:lt1>
      <a:dk2>
        <a:srgbClr val="006FB9"/>
      </a:dk2>
      <a:lt2>
        <a:srgbClr val="7A8A90"/>
      </a:lt2>
      <a:accent1>
        <a:srgbClr val="0ABBEF"/>
      </a:accent1>
      <a:accent2>
        <a:srgbClr val="006FB9"/>
      </a:accent2>
      <a:accent3>
        <a:srgbClr val="82C4D9"/>
      </a:accent3>
      <a:accent4>
        <a:srgbClr val="BAE0EB"/>
      </a:accent4>
      <a:accent5>
        <a:srgbClr val="F7AD29"/>
      </a:accent5>
      <a:accent6>
        <a:srgbClr val="FB701D"/>
      </a:accent6>
      <a:hlink>
        <a:srgbClr val="0000FF"/>
      </a:hlink>
      <a:folHlink>
        <a:srgbClr val="800080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TEAS_pohja_FI</Template>
  <TotalTime>10946</TotalTime>
  <Words>683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TEAS_FI-teema</vt:lpstr>
      <vt:lpstr>Vihreät toimet - ilmastopolitiikan vaikutuksia työllisyyteen Tero Kuusi, Johanna Pohjola, Tuuli Kaskinen, Ville Kaitila, Santtu Karhinen, Antti Kauhanen, Jussi Lintunen, Tapio Reinikainen, Hannu Savolainen, Otso Sillanaukee, Henrik Suikkanen</vt:lpstr>
      <vt:lpstr>Johdanto</vt:lpstr>
      <vt:lpstr>Hankkeen rakenne</vt:lpstr>
      <vt:lpstr>Tulosten kokonaiskuva</vt:lpstr>
      <vt:lpstr>Työmarkkinoita koskevia johtopäätöksiä</vt:lpstr>
      <vt:lpstr>Erityisteema: Kiristyvä ilmastopolitiikka, kilpailukyky ja innovaatiot</vt:lpstr>
      <vt:lpstr>Vihreillä tuotteilla mahdollisuuksia, mutta se vaatii yhteistyötä ja panostuksia </vt:lpstr>
      <vt:lpstr>Tuloksia mallinnuksesta</vt:lpstr>
      <vt:lpstr>Syventävät kysely, haastattelut ja keskustelut</vt:lpstr>
      <vt:lpstr>Kiitos huomiostanne! tero.kuusi@etla.fi</vt:lpstr>
    </vt:vector>
  </TitlesOfParts>
  <Company>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aloitussivun otsikko Arial Regular 34/40 pt max. kolme riviä tekstiä</dc:title>
  <dc:creator>Tero Kuusi</dc:creator>
  <cp:lastModifiedBy>Justiina Airas</cp:lastModifiedBy>
  <cp:revision>47</cp:revision>
  <dcterms:created xsi:type="dcterms:W3CDTF">2019-01-21T08:05:41Z</dcterms:created>
  <dcterms:modified xsi:type="dcterms:W3CDTF">2021-04-13T07:23:51Z</dcterms:modified>
</cp:coreProperties>
</file>