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372" r:id="rId3"/>
    <p:sldId id="374" r:id="rId4"/>
    <p:sldId id="375" r:id="rId5"/>
    <p:sldId id="422" r:id="rId6"/>
    <p:sldId id="371" r:id="rId7"/>
    <p:sldId id="419" r:id="rId8"/>
    <p:sldId id="424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F88C7"/>
    <a:srgbClr val="7A8A90"/>
    <a:srgbClr val="CDF2FD"/>
    <a:srgbClr val="9CCCF1"/>
    <a:srgbClr val="077BC0"/>
    <a:srgbClr val="EBF6F9"/>
    <a:srgbClr val="DCDCDC"/>
    <a:srgbClr val="D7EDF4"/>
    <a:srgbClr val="80C4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1" autoAdjust="0"/>
    <p:restoredTop sz="94660"/>
  </p:normalViewPr>
  <p:slideViewPr>
    <p:cSldViewPr showGuides="1">
      <p:cViewPr varScale="1">
        <p:scale>
          <a:sx n="78" d="100"/>
          <a:sy n="78" d="100"/>
        </p:scale>
        <p:origin x="154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t>29.10.2020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ääotsikko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orakulmio 21"/>
          <p:cNvSpPr/>
          <p:nvPr userDrawn="1"/>
        </p:nvSpPr>
        <p:spPr bwMode="hidden">
          <a:xfrm>
            <a:off x="287999" y="288000"/>
            <a:ext cx="8568000" cy="6295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76710" y="2327151"/>
            <a:ext cx="7223682" cy="1641909"/>
          </a:xfrm>
        </p:spPr>
        <p:txBody>
          <a:bodyPr anchor="b" anchorCtr="0">
            <a:noAutofit/>
          </a:bodyPr>
          <a:lstStyle>
            <a:lvl1pPr algn="l">
              <a:defRPr sz="3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76710" y="4412343"/>
            <a:ext cx="5855530" cy="143370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pic>
        <p:nvPicPr>
          <p:cNvPr id="20" name="Kuva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408116" y="612760"/>
            <a:ext cx="2219605" cy="297752"/>
          </a:xfrm>
          <a:prstGeom prst="rect">
            <a:avLst/>
          </a:prstGeom>
        </p:spPr>
      </p:pic>
      <p:grpSp>
        <p:nvGrpSpPr>
          <p:cNvPr id="39" name="Ryhmä 38"/>
          <p:cNvGrpSpPr/>
          <p:nvPr userDrawn="1"/>
        </p:nvGrpSpPr>
        <p:grpSpPr bwMode="ltGray">
          <a:xfrm>
            <a:off x="288000" y="288000"/>
            <a:ext cx="3738563" cy="1381125"/>
            <a:chOff x="2787650" y="1428750"/>
            <a:chExt cx="3738563" cy="1381125"/>
          </a:xfrm>
        </p:grpSpPr>
        <p:sp>
          <p:nvSpPr>
            <p:cNvPr id="8" name="Freeform 6"/>
            <p:cNvSpPr>
              <a:spLocks/>
            </p:cNvSpPr>
            <p:nvPr userDrawn="1"/>
          </p:nvSpPr>
          <p:spPr bwMode="ltGray">
            <a:xfrm>
              <a:off x="4579938" y="1990725"/>
              <a:ext cx="1392238" cy="447675"/>
            </a:xfrm>
            <a:custGeom>
              <a:avLst/>
              <a:gdLst>
                <a:gd name="T0" fmla="*/ 339 w 877"/>
                <a:gd name="T1" fmla="*/ 282 h 282"/>
                <a:gd name="T2" fmla="*/ 877 w 877"/>
                <a:gd name="T3" fmla="*/ 56 h 282"/>
                <a:gd name="T4" fmla="*/ 0 w 877"/>
                <a:gd name="T5" fmla="*/ 0 h 282"/>
                <a:gd name="T6" fmla="*/ 339 w 877"/>
                <a:gd name="T7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7" h="282">
                  <a:moveTo>
                    <a:pt x="339" y="282"/>
                  </a:moveTo>
                  <a:lnTo>
                    <a:pt x="877" y="56"/>
                  </a:lnTo>
                  <a:lnTo>
                    <a:pt x="0" y="0"/>
                  </a:lnTo>
                  <a:lnTo>
                    <a:pt x="339" y="282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4579938" y="1428750"/>
              <a:ext cx="1392238" cy="650875"/>
            </a:xfrm>
            <a:custGeom>
              <a:avLst/>
              <a:gdLst>
                <a:gd name="T0" fmla="*/ 207 w 877"/>
                <a:gd name="T1" fmla="*/ 0 h 410"/>
                <a:gd name="T2" fmla="*/ 0 w 877"/>
                <a:gd name="T3" fmla="*/ 354 h 410"/>
                <a:gd name="T4" fmla="*/ 877 w 877"/>
                <a:gd name="T5" fmla="*/ 410 h 410"/>
                <a:gd name="T6" fmla="*/ 535 w 877"/>
                <a:gd name="T7" fmla="*/ 0 h 410"/>
                <a:gd name="T8" fmla="*/ 207 w 877"/>
                <a:gd name="T9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7" h="410">
                  <a:moveTo>
                    <a:pt x="207" y="0"/>
                  </a:moveTo>
                  <a:lnTo>
                    <a:pt x="0" y="354"/>
                  </a:lnTo>
                  <a:lnTo>
                    <a:pt x="877" y="410"/>
                  </a:lnTo>
                  <a:lnTo>
                    <a:pt x="535" y="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E9F3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ltGray">
            <a:xfrm>
              <a:off x="4203700" y="1428750"/>
              <a:ext cx="704850" cy="561975"/>
            </a:xfrm>
            <a:custGeom>
              <a:avLst/>
              <a:gdLst>
                <a:gd name="T0" fmla="*/ 190 w 444"/>
                <a:gd name="T1" fmla="*/ 0 h 354"/>
                <a:gd name="T2" fmla="*/ 0 w 444"/>
                <a:gd name="T3" fmla="*/ 113 h 354"/>
                <a:gd name="T4" fmla="*/ 237 w 444"/>
                <a:gd name="T5" fmla="*/ 354 h 354"/>
                <a:gd name="T6" fmla="*/ 444 w 444"/>
                <a:gd name="T7" fmla="*/ 0 h 354"/>
                <a:gd name="T8" fmla="*/ 190 w 444"/>
                <a:gd name="T9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354">
                  <a:moveTo>
                    <a:pt x="190" y="0"/>
                  </a:moveTo>
                  <a:lnTo>
                    <a:pt x="0" y="113"/>
                  </a:lnTo>
                  <a:lnTo>
                    <a:pt x="237" y="354"/>
                  </a:lnTo>
                  <a:lnTo>
                    <a:pt x="4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ltGray">
            <a:xfrm>
              <a:off x="5972175" y="1428750"/>
              <a:ext cx="554038" cy="650875"/>
            </a:xfrm>
            <a:custGeom>
              <a:avLst/>
              <a:gdLst>
                <a:gd name="T0" fmla="*/ 73 w 349"/>
                <a:gd name="T1" fmla="*/ 0 h 410"/>
                <a:gd name="T2" fmla="*/ 0 w 349"/>
                <a:gd name="T3" fmla="*/ 410 h 410"/>
                <a:gd name="T4" fmla="*/ 349 w 349"/>
                <a:gd name="T5" fmla="*/ 0 h 410"/>
                <a:gd name="T6" fmla="*/ 73 w 349"/>
                <a:gd name="T7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9" h="410">
                  <a:moveTo>
                    <a:pt x="73" y="0"/>
                  </a:moveTo>
                  <a:lnTo>
                    <a:pt x="0" y="410"/>
                  </a:lnTo>
                  <a:lnTo>
                    <a:pt x="349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2FC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ltGray">
            <a:xfrm>
              <a:off x="5429250" y="1428750"/>
              <a:ext cx="658813" cy="650875"/>
            </a:xfrm>
            <a:custGeom>
              <a:avLst/>
              <a:gdLst>
                <a:gd name="T0" fmla="*/ 0 w 415"/>
                <a:gd name="T1" fmla="*/ 0 h 410"/>
                <a:gd name="T2" fmla="*/ 342 w 415"/>
                <a:gd name="T3" fmla="*/ 410 h 410"/>
                <a:gd name="T4" fmla="*/ 415 w 415"/>
                <a:gd name="T5" fmla="*/ 0 h 410"/>
                <a:gd name="T6" fmla="*/ 0 w 415"/>
                <a:gd name="T7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5" h="410">
                  <a:moveTo>
                    <a:pt x="0" y="0"/>
                  </a:moveTo>
                  <a:lnTo>
                    <a:pt x="342" y="410"/>
                  </a:lnTo>
                  <a:lnTo>
                    <a:pt x="4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ltGray">
            <a:xfrm>
              <a:off x="3324225" y="1608138"/>
              <a:ext cx="879475" cy="833438"/>
            </a:xfrm>
            <a:custGeom>
              <a:avLst/>
              <a:gdLst>
                <a:gd name="T0" fmla="*/ 341 w 554"/>
                <a:gd name="T1" fmla="*/ 525 h 525"/>
                <a:gd name="T2" fmla="*/ 554 w 554"/>
                <a:gd name="T3" fmla="*/ 0 h 525"/>
                <a:gd name="T4" fmla="*/ 0 w 554"/>
                <a:gd name="T5" fmla="*/ 245 h 525"/>
                <a:gd name="T6" fmla="*/ 341 w 554"/>
                <a:gd name="T7" fmla="*/ 52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4" h="525">
                  <a:moveTo>
                    <a:pt x="341" y="525"/>
                  </a:moveTo>
                  <a:lnTo>
                    <a:pt x="554" y="0"/>
                  </a:lnTo>
                  <a:lnTo>
                    <a:pt x="0" y="245"/>
                  </a:lnTo>
                  <a:lnTo>
                    <a:pt x="341" y="525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ltGray">
            <a:xfrm>
              <a:off x="3324225" y="1428750"/>
              <a:ext cx="879475" cy="568325"/>
            </a:xfrm>
            <a:custGeom>
              <a:avLst/>
              <a:gdLst>
                <a:gd name="T0" fmla="*/ 101 w 554"/>
                <a:gd name="T1" fmla="*/ 0 h 358"/>
                <a:gd name="T2" fmla="*/ 0 w 554"/>
                <a:gd name="T3" fmla="*/ 358 h 358"/>
                <a:gd name="T4" fmla="*/ 554 w 554"/>
                <a:gd name="T5" fmla="*/ 113 h 358"/>
                <a:gd name="T6" fmla="*/ 253 w 554"/>
                <a:gd name="T7" fmla="*/ 0 h 358"/>
                <a:gd name="T8" fmla="*/ 101 w 554"/>
                <a:gd name="T9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358">
                  <a:moveTo>
                    <a:pt x="101" y="0"/>
                  </a:moveTo>
                  <a:lnTo>
                    <a:pt x="0" y="358"/>
                  </a:lnTo>
                  <a:lnTo>
                    <a:pt x="554" y="113"/>
                  </a:lnTo>
                  <a:lnTo>
                    <a:pt x="253" y="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ltGray">
            <a:xfrm>
              <a:off x="2790825" y="1428750"/>
              <a:ext cx="693738" cy="568325"/>
            </a:xfrm>
            <a:custGeom>
              <a:avLst/>
              <a:gdLst>
                <a:gd name="T0" fmla="*/ 0 w 437"/>
                <a:gd name="T1" fmla="*/ 0 h 358"/>
                <a:gd name="T2" fmla="*/ 336 w 437"/>
                <a:gd name="T3" fmla="*/ 358 h 358"/>
                <a:gd name="T4" fmla="*/ 437 w 437"/>
                <a:gd name="T5" fmla="*/ 0 h 358"/>
                <a:gd name="T6" fmla="*/ 0 w 437"/>
                <a:gd name="T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" h="358">
                  <a:moveTo>
                    <a:pt x="0" y="0"/>
                  </a:moveTo>
                  <a:lnTo>
                    <a:pt x="336" y="358"/>
                  </a:lnTo>
                  <a:lnTo>
                    <a:pt x="4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ltGray">
            <a:xfrm>
              <a:off x="2787650" y="1997075"/>
              <a:ext cx="566738" cy="812800"/>
            </a:xfrm>
            <a:custGeom>
              <a:avLst/>
              <a:gdLst>
                <a:gd name="T0" fmla="*/ 0 w 357"/>
                <a:gd name="T1" fmla="*/ 512 h 512"/>
                <a:gd name="T2" fmla="*/ 338 w 357"/>
                <a:gd name="T3" fmla="*/ 0 h 512"/>
                <a:gd name="T4" fmla="*/ 357 w 357"/>
                <a:gd name="T5" fmla="*/ 355 h 512"/>
                <a:gd name="T6" fmla="*/ 0 w 357"/>
                <a:gd name="T7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7" h="512">
                  <a:moveTo>
                    <a:pt x="0" y="512"/>
                  </a:moveTo>
                  <a:lnTo>
                    <a:pt x="338" y="0"/>
                  </a:lnTo>
                  <a:lnTo>
                    <a:pt x="357" y="355"/>
                  </a:lnTo>
                  <a:lnTo>
                    <a:pt x="0" y="512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ltGray">
            <a:xfrm>
              <a:off x="3324225" y="1997075"/>
              <a:ext cx="541338" cy="563563"/>
            </a:xfrm>
            <a:custGeom>
              <a:avLst/>
              <a:gdLst>
                <a:gd name="T0" fmla="*/ 341 w 341"/>
                <a:gd name="T1" fmla="*/ 280 h 355"/>
                <a:gd name="T2" fmla="*/ 0 w 341"/>
                <a:gd name="T3" fmla="*/ 0 h 355"/>
                <a:gd name="T4" fmla="*/ 19 w 341"/>
                <a:gd name="T5" fmla="*/ 355 h 355"/>
                <a:gd name="T6" fmla="*/ 341 w 341"/>
                <a:gd name="T7" fmla="*/ 280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355">
                  <a:moveTo>
                    <a:pt x="341" y="280"/>
                  </a:moveTo>
                  <a:lnTo>
                    <a:pt x="0" y="0"/>
                  </a:lnTo>
                  <a:lnTo>
                    <a:pt x="19" y="355"/>
                  </a:lnTo>
                  <a:lnTo>
                    <a:pt x="341" y="280"/>
                  </a:lnTo>
                  <a:close/>
                </a:path>
              </a:pathLst>
            </a:custGeom>
            <a:solidFill>
              <a:srgbClr val="006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ltGray">
            <a:xfrm>
              <a:off x="4579938" y="1989138"/>
              <a:ext cx="4763" cy="1588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3 w 3"/>
                <a:gd name="T5" fmla="*/ 1 h 1"/>
                <a:gd name="T6" fmla="*/ 3 w 3"/>
                <a:gd name="T7" fmla="*/ 1 h 1"/>
                <a:gd name="T8" fmla="*/ 3 w 3"/>
                <a:gd name="T9" fmla="*/ 1 h 1"/>
                <a:gd name="T10" fmla="*/ 3 w 3"/>
                <a:gd name="T11" fmla="*/ 1 h 1"/>
                <a:gd name="T12" fmla="*/ 1 w 3"/>
                <a:gd name="T13" fmla="*/ 1 h 1"/>
                <a:gd name="T14" fmla="*/ 1 w 3"/>
                <a:gd name="T15" fmla="*/ 0 h 1"/>
                <a:gd name="T16" fmla="*/ 0 w 3"/>
                <a:gd name="T1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89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ltGray">
            <a:xfrm>
              <a:off x="4576763" y="1989138"/>
              <a:ext cx="4763" cy="1588"/>
            </a:xfrm>
            <a:custGeom>
              <a:avLst/>
              <a:gdLst>
                <a:gd name="T0" fmla="*/ 0 w 3"/>
                <a:gd name="T1" fmla="*/ 1 h 1"/>
                <a:gd name="T2" fmla="*/ 2 w 3"/>
                <a:gd name="T3" fmla="*/ 1 h 1"/>
                <a:gd name="T4" fmla="*/ 3 w 3"/>
                <a:gd name="T5" fmla="*/ 0 h 1"/>
                <a:gd name="T6" fmla="*/ 2 w 3"/>
                <a:gd name="T7" fmla="*/ 0 h 1"/>
                <a:gd name="T8" fmla="*/ 0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2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ltGray">
            <a:xfrm>
              <a:off x="3865563" y="1990725"/>
              <a:ext cx="1252538" cy="450850"/>
            </a:xfrm>
            <a:custGeom>
              <a:avLst/>
              <a:gdLst>
                <a:gd name="T0" fmla="*/ 789 w 789"/>
                <a:gd name="T1" fmla="*/ 282 h 284"/>
                <a:gd name="T2" fmla="*/ 0 w 789"/>
                <a:gd name="T3" fmla="*/ 284 h 284"/>
                <a:gd name="T4" fmla="*/ 450 w 789"/>
                <a:gd name="T5" fmla="*/ 0 h 284"/>
                <a:gd name="T6" fmla="*/ 789 w 789"/>
                <a:gd name="T7" fmla="*/ 28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" h="284">
                  <a:moveTo>
                    <a:pt x="789" y="282"/>
                  </a:moveTo>
                  <a:lnTo>
                    <a:pt x="0" y="284"/>
                  </a:lnTo>
                  <a:lnTo>
                    <a:pt x="450" y="0"/>
                  </a:lnTo>
                  <a:lnTo>
                    <a:pt x="789" y="282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19"/>
            <p:cNvSpPr>
              <a:spLocks/>
            </p:cNvSpPr>
            <p:nvPr userDrawn="1"/>
          </p:nvSpPr>
          <p:spPr bwMode="ltGray">
            <a:xfrm>
              <a:off x="3865563" y="1608138"/>
              <a:ext cx="714375" cy="833438"/>
            </a:xfrm>
            <a:custGeom>
              <a:avLst/>
              <a:gdLst>
                <a:gd name="T0" fmla="*/ 0 w 450"/>
                <a:gd name="T1" fmla="*/ 525 h 525"/>
                <a:gd name="T2" fmla="*/ 213 w 450"/>
                <a:gd name="T3" fmla="*/ 0 h 525"/>
                <a:gd name="T4" fmla="*/ 450 w 450"/>
                <a:gd name="T5" fmla="*/ 241 h 525"/>
                <a:gd name="T6" fmla="*/ 0 w 450"/>
                <a:gd name="T7" fmla="*/ 52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525">
                  <a:moveTo>
                    <a:pt x="0" y="525"/>
                  </a:moveTo>
                  <a:lnTo>
                    <a:pt x="213" y="0"/>
                  </a:lnTo>
                  <a:lnTo>
                    <a:pt x="450" y="241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20"/>
            <p:cNvSpPr>
              <a:spLocks/>
            </p:cNvSpPr>
            <p:nvPr userDrawn="1"/>
          </p:nvSpPr>
          <p:spPr bwMode="ltGray">
            <a:xfrm>
              <a:off x="3725863" y="1428750"/>
              <a:ext cx="779463" cy="179388"/>
            </a:xfrm>
            <a:custGeom>
              <a:avLst/>
              <a:gdLst>
                <a:gd name="T0" fmla="*/ 0 w 491"/>
                <a:gd name="T1" fmla="*/ 0 h 113"/>
                <a:gd name="T2" fmla="*/ 301 w 491"/>
                <a:gd name="T3" fmla="*/ 113 h 113"/>
                <a:gd name="T4" fmla="*/ 491 w 491"/>
                <a:gd name="T5" fmla="*/ 0 h 113"/>
                <a:gd name="T6" fmla="*/ 0 w 491"/>
                <a:gd name="T7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1" h="113">
                  <a:moveTo>
                    <a:pt x="0" y="0"/>
                  </a:moveTo>
                  <a:lnTo>
                    <a:pt x="301" y="113"/>
                  </a:lnTo>
                  <a:lnTo>
                    <a:pt x="4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21"/>
            <p:cNvSpPr>
              <a:spLocks/>
            </p:cNvSpPr>
            <p:nvPr userDrawn="1"/>
          </p:nvSpPr>
          <p:spPr bwMode="ltGray">
            <a:xfrm>
              <a:off x="2787650" y="1428750"/>
              <a:ext cx="536575" cy="1381125"/>
            </a:xfrm>
            <a:custGeom>
              <a:avLst/>
              <a:gdLst>
                <a:gd name="T0" fmla="*/ 0 w 338"/>
                <a:gd name="T1" fmla="*/ 870 h 870"/>
                <a:gd name="T2" fmla="*/ 338 w 338"/>
                <a:gd name="T3" fmla="*/ 358 h 870"/>
                <a:gd name="T4" fmla="*/ 2 w 338"/>
                <a:gd name="T5" fmla="*/ 0 h 870"/>
                <a:gd name="T6" fmla="*/ 0 w 338"/>
                <a:gd name="T7" fmla="*/ 0 h 870"/>
                <a:gd name="T8" fmla="*/ 0 w 338"/>
                <a:gd name="T9" fmla="*/ 87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" h="870">
                  <a:moveTo>
                    <a:pt x="0" y="870"/>
                  </a:moveTo>
                  <a:lnTo>
                    <a:pt x="338" y="358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870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15811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E9B3-E8CD-49A5-A762-95AABE73ACCB}" type="datetime1">
              <a:rPr lang="fi-FI" smtClean="0"/>
              <a:t>29.10.2020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3845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sivu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5"/>
          <p:cNvSpPr>
            <a:spLocks noGrp="1"/>
          </p:cNvSpPr>
          <p:nvPr>
            <p:ph type="pic" sz="quarter" idx="10" hasCustomPrompt="1"/>
          </p:nvPr>
        </p:nvSpPr>
        <p:spPr>
          <a:xfrm>
            <a:off x="288000" y="288000"/>
            <a:ext cx="8568000" cy="629640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lang="fi-FI" sz="1800" b="0" i="0" u="none" strike="noStrike" baseline="0" smtClean="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Lisää kuva napsauttamalla kuvaketta.</a:t>
            </a:r>
            <a:br>
              <a:rPr lang="fi-FI" dirty="0"/>
            </a:br>
            <a:br>
              <a:rPr lang="fi-FI" dirty="0"/>
            </a:br>
            <a:br>
              <a:rPr lang="fi-FI" dirty="0"/>
            </a:br>
            <a:r>
              <a:rPr lang="fi-FI" dirty="0"/>
              <a:t>(Kopioi kuvituselementti ja tunnus tästä sivusta</a:t>
            </a:r>
            <a:br>
              <a:rPr lang="fi-FI" dirty="0"/>
            </a:br>
            <a:r>
              <a:rPr lang="fi-FI" dirty="0"/>
              <a:t>ja varmistu että ne sijoittuvat kuvan päälle)</a:t>
            </a:r>
          </a:p>
        </p:txBody>
      </p:sp>
      <p:pic>
        <p:nvPicPr>
          <p:cNvPr id="14" name="Kuva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408116" y="612760"/>
            <a:ext cx="2219605" cy="29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989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Ryhmä 56"/>
          <p:cNvGrpSpPr/>
          <p:nvPr userDrawn="1"/>
        </p:nvGrpSpPr>
        <p:grpSpPr>
          <a:xfrm>
            <a:off x="290513" y="4064000"/>
            <a:ext cx="8566151" cy="2492376"/>
            <a:chOff x="290513" y="4064000"/>
            <a:chExt cx="8566151" cy="2492376"/>
          </a:xfrm>
        </p:grpSpPr>
        <p:sp>
          <p:nvSpPr>
            <p:cNvPr id="47" name="Freeform 20"/>
            <p:cNvSpPr>
              <a:spLocks/>
            </p:cNvSpPr>
            <p:nvPr userDrawn="1"/>
          </p:nvSpPr>
          <p:spPr bwMode="auto">
            <a:xfrm>
              <a:off x="4810126" y="6096000"/>
              <a:ext cx="1703388" cy="460375"/>
            </a:xfrm>
            <a:custGeom>
              <a:avLst/>
              <a:gdLst>
                <a:gd name="T0" fmla="*/ 1073 w 1073"/>
                <a:gd name="T1" fmla="*/ 290 h 290"/>
                <a:gd name="T2" fmla="*/ 952 w 1073"/>
                <a:gd name="T3" fmla="*/ 0 h 290"/>
                <a:gd name="T4" fmla="*/ 0 w 1073"/>
                <a:gd name="T5" fmla="*/ 235 h 290"/>
                <a:gd name="T6" fmla="*/ 132 w 1073"/>
                <a:gd name="T7" fmla="*/ 290 h 290"/>
                <a:gd name="T8" fmla="*/ 1073 w 1073"/>
                <a:gd name="T9" fmla="*/ 29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3" h="290">
                  <a:moveTo>
                    <a:pt x="1073" y="290"/>
                  </a:moveTo>
                  <a:lnTo>
                    <a:pt x="952" y="0"/>
                  </a:lnTo>
                  <a:lnTo>
                    <a:pt x="0" y="235"/>
                  </a:lnTo>
                  <a:lnTo>
                    <a:pt x="132" y="290"/>
                  </a:lnTo>
                  <a:lnTo>
                    <a:pt x="1073" y="29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Freeform 21"/>
            <p:cNvSpPr>
              <a:spLocks/>
            </p:cNvSpPr>
            <p:nvPr userDrawn="1"/>
          </p:nvSpPr>
          <p:spPr bwMode="auto">
            <a:xfrm>
              <a:off x="7308851" y="5691188"/>
              <a:ext cx="725488" cy="865188"/>
            </a:xfrm>
            <a:custGeom>
              <a:avLst/>
              <a:gdLst>
                <a:gd name="T0" fmla="*/ 344 w 457"/>
                <a:gd name="T1" fmla="*/ 0 h 545"/>
                <a:gd name="T2" fmla="*/ 0 w 457"/>
                <a:gd name="T3" fmla="*/ 545 h 545"/>
                <a:gd name="T4" fmla="*/ 457 w 457"/>
                <a:gd name="T5" fmla="*/ 545 h 545"/>
                <a:gd name="T6" fmla="*/ 344 w 457"/>
                <a:gd name="T7" fmla="*/ 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7" h="545">
                  <a:moveTo>
                    <a:pt x="344" y="0"/>
                  </a:moveTo>
                  <a:lnTo>
                    <a:pt x="0" y="545"/>
                  </a:lnTo>
                  <a:lnTo>
                    <a:pt x="457" y="545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9" name="Freeform 22"/>
            <p:cNvSpPr>
              <a:spLocks/>
            </p:cNvSpPr>
            <p:nvPr userDrawn="1"/>
          </p:nvSpPr>
          <p:spPr bwMode="auto">
            <a:xfrm>
              <a:off x="7854951" y="5691188"/>
              <a:ext cx="1001713" cy="865188"/>
            </a:xfrm>
            <a:custGeom>
              <a:avLst/>
              <a:gdLst>
                <a:gd name="T0" fmla="*/ 631 w 631"/>
                <a:gd name="T1" fmla="*/ 313 h 545"/>
                <a:gd name="T2" fmla="*/ 0 w 631"/>
                <a:gd name="T3" fmla="*/ 0 h 545"/>
                <a:gd name="T4" fmla="*/ 111 w 631"/>
                <a:gd name="T5" fmla="*/ 545 h 545"/>
                <a:gd name="T6" fmla="*/ 631 w 631"/>
                <a:gd name="T7" fmla="*/ 545 h 545"/>
                <a:gd name="T8" fmla="*/ 631 w 631"/>
                <a:gd name="T9" fmla="*/ 313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1" h="545">
                  <a:moveTo>
                    <a:pt x="631" y="313"/>
                  </a:moveTo>
                  <a:lnTo>
                    <a:pt x="0" y="0"/>
                  </a:lnTo>
                  <a:lnTo>
                    <a:pt x="111" y="545"/>
                  </a:lnTo>
                  <a:lnTo>
                    <a:pt x="631" y="545"/>
                  </a:lnTo>
                  <a:lnTo>
                    <a:pt x="631" y="313"/>
                  </a:lnTo>
                  <a:close/>
                </a:path>
              </a:pathLst>
            </a:custGeom>
            <a:solidFill>
              <a:srgbClr val="589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0" name="Freeform 23"/>
            <p:cNvSpPr>
              <a:spLocks/>
            </p:cNvSpPr>
            <p:nvPr userDrawn="1"/>
          </p:nvSpPr>
          <p:spPr bwMode="auto">
            <a:xfrm>
              <a:off x="7854951" y="4064000"/>
              <a:ext cx="1001713" cy="1627188"/>
            </a:xfrm>
            <a:custGeom>
              <a:avLst/>
              <a:gdLst>
                <a:gd name="T0" fmla="*/ 631 w 631"/>
                <a:gd name="T1" fmla="*/ 0 h 1025"/>
                <a:gd name="T2" fmla="*/ 0 w 631"/>
                <a:gd name="T3" fmla="*/ 1025 h 1025"/>
                <a:gd name="T4" fmla="*/ 631 w 631"/>
                <a:gd name="T5" fmla="*/ 910 h 1025"/>
                <a:gd name="T6" fmla="*/ 631 w 631"/>
                <a:gd name="T7" fmla="*/ 0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1" h="1025">
                  <a:moveTo>
                    <a:pt x="631" y="0"/>
                  </a:moveTo>
                  <a:lnTo>
                    <a:pt x="0" y="1025"/>
                  </a:lnTo>
                  <a:lnTo>
                    <a:pt x="631" y="910"/>
                  </a:lnTo>
                  <a:lnTo>
                    <a:pt x="631" y="0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1" name="Freeform 24"/>
            <p:cNvSpPr>
              <a:spLocks/>
            </p:cNvSpPr>
            <p:nvPr userDrawn="1"/>
          </p:nvSpPr>
          <p:spPr bwMode="auto">
            <a:xfrm>
              <a:off x="7854951" y="5508625"/>
              <a:ext cx="1001713" cy="682625"/>
            </a:xfrm>
            <a:custGeom>
              <a:avLst/>
              <a:gdLst>
                <a:gd name="T0" fmla="*/ 631 w 631"/>
                <a:gd name="T1" fmla="*/ 0 h 430"/>
                <a:gd name="T2" fmla="*/ 0 w 631"/>
                <a:gd name="T3" fmla="*/ 115 h 430"/>
                <a:gd name="T4" fmla="*/ 631 w 631"/>
                <a:gd name="T5" fmla="*/ 430 h 430"/>
                <a:gd name="T6" fmla="*/ 631 w 631"/>
                <a:gd name="T7" fmla="*/ 0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1" h="430">
                  <a:moveTo>
                    <a:pt x="631" y="0"/>
                  </a:moveTo>
                  <a:lnTo>
                    <a:pt x="0" y="115"/>
                  </a:lnTo>
                  <a:lnTo>
                    <a:pt x="631" y="430"/>
                  </a:lnTo>
                  <a:lnTo>
                    <a:pt x="631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2" name="Freeform 25"/>
            <p:cNvSpPr>
              <a:spLocks/>
            </p:cNvSpPr>
            <p:nvPr userDrawn="1"/>
          </p:nvSpPr>
          <p:spPr bwMode="auto">
            <a:xfrm>
              <a:off x="1503363" y="5327650"/>
              <a:ext cx="1219200" cy="1228725"/>
            </a:xfrm>
            <a:custGeom>
              <a:avLst/>
              <a:gdLst>
                <a:gd name="T0" fmla="*/ 357 w 768"/>
                <a:gd name="T1" fmla="*/ 0 h 774"/>
                <a:gd name="T2" fmla="*/ 0 w 768"/>
                <a:gd name="T3" fmla="*/ 774 h 774"/>
                <a:gd name="T4" fmla="*/ 768 w 768"/>
                <a:gd name="T5" fmla="*/ 774 h 774"/>
                <a:gd name="T6" fmla="*/ 357 w 768"/>
                <a:gd name="T7" fmla="*/ 0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8" h="774">
                  <a:moveTo>
                    <a:pt x="357" y="0"/>
                  </a:moveTo>
                  <a:lnTo>
                    <a:pt x="0" y="774"/>
                  </a:lnTo>
                  <a:lnTo>
                    <a:pt x="768" y="774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rgbClr val="006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3" name="Freeform 26"/>
            <p:cNvSpPr>
              <a:spLocks/>
            </p:cNvSpPr>
            <p:nvPr userDrawn="1"/>
          </p:nvSpPr>
          <p:spPr bwMode="auto">
            <a:xfrm>
              <a:off x="290513" y="5327650"/>
              <a:ext cx="1779588" cy="1228725"/>
            </a:xfrm>
            <a:custGeom>
              <a:avLst/>
              <a:gdLst>
                <a:gd name="T0" fmla="*/ 0 w 1121"/>
                <a:gd name="T1" fmla="*/ 774 h 774"/>
                <a:gd name="T2" fmla="*/ 768 w 1121"/>
                <a:gd name="T3" fmla="*/ 774 h 774"/>
                <a:gd name="T4" fmla="*/ 1121 w 1121"/>
                <a:gd name="T5" fmla="*/ 0 h 774"/>
                <a:gd name="T6" fmla="*/ 0 w 1121"/>
                <a:gd name="T7" fmla="*/ 548 h 774"/>
                <a:gd name="T8" fmla="*/ 0 w 1121"/>
                <a:gd name="T9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774">
                  <a:moveTo>
                    <a:pt x="0" y="774"/>
                  </a:moveTo>
                  <a:lnTo>
                    <a:pt x="768" y="774"/>
                  </a:lnTo>
                  <a:lnTo>
                    <a:pt x="1121" y="0"/>
                  </a:lnTo>
                  <a:lnTo>
                    <a:pt x="0" y="548"/>
                  </a:lnTo>
                  <a:lnTo>
                    <a:pt x="0" y="774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4" name="Freeform 27"/>
            <p:cNvSpPr>
              <a:spLocks/>
            </p:cNvSpPr>
            <p:nvPr userDrawn="1"/>
          </p:nvSpPr>
          <p:spPr bwMode="auto">
            <a:xfrm>
              <a:off x="2070101" y="5327650"/>
              <a:ext cx="2740025" cy="1228725"/>
            </a:xfrm>
            <a:custGeom>
              <a:avLst/>
              <a:gdLst>
                <a:gd name="T0" fmla="*/ 409 w 1726"/>
                <a:gd name="T1" fmla="*/ 774 h 774"/>
                <a:gd name="T2" fmla="*/ 1628 w 1726"/>
                <a:gd name="T3" fmla="*/ 774 h 774"/>
                <a:gd name="T4" fmla="*/ 1726 w 1726"/>
                <a:gd name="T5" fmla="*/ 719 h 774"/>
                <a:gd name="T6" fmla="*/ 0 w 1726"/>
                <a:gd name="T7" fmla="*/ 0 h 774"/>
                <a:gd name="T8" fmla="*/ 409 w 1726"/>
                <a:gd name="T9" fmla="*/ 774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774">
                  <a:moveTo>
                    <a:pt x="409" y="774"/>
                  </a:moveTo>
                  <a:lnTo>
                    <a:pt x="1628" y="774"/>
                  </a:lnTo>
                  <a:lnTo>
                    <a:pt x="1726" y="719"/>
                  </a:lnTo>
                  <a:lnTo>
                    <a:pt x="0" y="0"/>
                  </a:lnTo>
                  <a:lnTo>
                    <a:pt x="409" y="774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5" name="Freeform 28"/>
            <p:cNvSpPr>
              <a:spLocks/>
            </p:cNvSpPr>
            <p:nvPr userDrawn="1"/>
          </p:nvSpPr>
          <p:spPr bwMode="auto">
            <a:xfrm>
              <a:off x="4654551" y="6469063"/>
              <a:ext cx="365125" cy="87313"/>
            </a:xfrm>
            <a:custGeom>
              <a:avLst/>
              <a:gdLst>
                <a:gd name="T0" fmla="*/ 98 w 230"/>
                <a:gd name="T1" fmla="*/ 0 h 55"/>
                <a:gd name="T2" fmla="*/ 0 w 230"/>
                <a:gd name="T3" fmla="*/ 55 h 55"/>
                <a:gd name="T4" fmla="*/ 230 w 230"/>
                <a:gd name="T5" fmla="*/ 55 h 55"/>
                <a:gd name="T6" fmla="*/ 98 w 230"/>
                <a:gd name="T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0" h="55">
                  <a:moveTo>
                    <a:pt x="98" y="0"/>
                  </a:moveTo>
                  <a:lnTo>
                    <a:pt x="0" y="55"/>
                  </a:lnTo>
                  <a:lnTo>
                    <a:pt x="230" y="55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56" name="Freeform 29"/>
            <p:cNvSpPr>
              <a:spLocks/>
            </p:cNvSpPr>
            <p:nvPr userDrawn="1"/>
          </p:nvSpPr>
          <p:spPr bwMode="auto">
            <a:xfrm>
              <a:off x="6321426" y="5691188"/>
              <a:ext cx="1533525" cy="865188"/>
            </a:xfrm>
            <a:custGeom>
              <a:avLst/>
              <a:gdLst>
                <a:gd name="T0" fmla="*/ 119 w 966"/>
                <a:gd name="T1" fmla="*/ 545 h 545"/>
                <a:gd name="T2" fmla="*/ 624 w 966"/>
                <a:gd name="T3" fmla="*/ 545 h 545"/>
                <a:gd name="T4" fmla="*/ 966 w 966"/>
                <a:gd name="T5" fmla="*/ 0 h 545"/>
                <a:gd name="T6" fmla="*/ 0 w 966"/>
                <a:gd name="T7" fmla="*/ 255 h 545"/>
                <a:gd name="T8" fmla="*/ 119 w 966"/>
                <a:gd name="T9" fmla="*/ 545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6" h="545">
                  <a:moveTo>
                    <a:pt x="119" y="545"/>
                  </a:moveTo>
                  <a:lnTo>
                    <a:pt x="624" y="545"/>
                  </a:lnTo>
                  <a:lnTo>
                    <a:pt x="966" y="0"/>
                  </a:lnTo>
                  <a:lnTo>
                    <a:pt x="0" y="255"/>
                  </a:lnTo>
                  <a:lnTo>
                    <a:pt x="119" y="545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907142" y="3140969"/>
            <a:ext cx="7337265" cy="79208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5" name="Tekstiruutu 4"/>
          <p:cNvSpPr txBox="1"/>
          <p:nvPr userDrawn="1"/>
        </p:nvSpPr>
        <p:spPr>
          <a:xfrm>
            <a:off x="894227" y="2348880"/>
            <a:ext cx="32403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400" dirty="0">
                <a:solidFill>
                  <a:schemeClr val="tx2"/>
                </a:solidFill>
              </a:rPr>
              <a:t>Kiitos!</a:t>
            </a:r>
          </a:p>
        </p:txBody>
      </p:sp>
      <p:pic>
        <p:nvPicPr>
          <p:cNvPr id="20" name="Kuva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16" y="612000"/>
            <a:ext cx="2219605" cy="299273"/>
          </a:xfrm>
          <a:prstGeom prst="rect">
            <a:avLst/>
          </a:prstGeom>
        </p:spPr>
      </p:pic>
      <p:sp>
        <p:nvSpPr>
          <p:cNvPr id="7" name="Kuvan paikkamerkki 6"/>
          <p:cNvSpPr>
            <a:spLocks noGrp="1"/>
          </p:cNvSpPr>
          <p:nvPr>
            <p:ph type="pic" sz="quarter" idx="10" hasCustomPrompt="1"/>
          </p:nvPr>
        </p:nvSpPr>
        <p:spPr>
          <a:xfrm>
            <a:off x="971550" y="4221163"/>
            <a:ext cx="6696075" cy="936625"/>
          </a:xfrm>
          <a:noFill/>
          <a:ln w="34925">
            <a:noFill/>
            <a:prstDash val="sysDash"/>
          </a:ln>
        </p:spPr>
        <p:txBody>
          <a:bodyPr anchor="ctr" anchorCtr="0"/>
          <a:lstStyle>
            <a:lvl1pPr marL="0" indent="0" algn="ctr">
              <a:buNone/>
              <a:defRPr lang="fi-FI" sz="1800" b="0" i="0" u="none" strike="noStrike" baseline="0" smtClean="0"/>
            </a:lvl1pPr>
          </a:lstStyle>
          <a:p>
            <a:r>
              <a:rPr lang="fi-FI" sz="1800" b="0" i="0" u="none" strike="noStrike" baseline="0" dirty="0">
                <a:solidFill>
                  <a:srgbClr val="000000"/>
                </a:solidFill>
                <a:latin typeface="+mn-lt"/>
              </a:rPr>
              <a:t>Tälle alueelle sijoitetaan kaikki mahdollisten toimijoiden logot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20437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35C79-B07F-4C9E-B3E1-CBA0A765E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ADA81-FE8B-4371-9147-C253BA1E2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D9308-9C2D-4109-A568-60FEBA241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EA48-5964-4EAF-8584-537F631F3093}" type="datetime1">
              <a:rPr lang="fi-FI" smtClean="0"/>
              <a:t>29.10.2020</a:t>
            </a:fld>
            <a:endParaRPr lang="fi-FI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1C868-AFC4-40E6-9960-E1511E3EA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D795D-B2C3-402F-BEB3-8D2E6F053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9F68-F8A8-4F23-9335-A14782F93667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476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ääotsikko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76710" y="2327151"/>
            <a:ext cx="7223682" cy="1641909"/>
          </a:xfrm>
        </p:spPr>
        <p:txBody>
          <a:bodyPr anchor="b" anchorCtr="0">
            <a:noAutofit/>
          </a:bodyPr>
          <a:lstStyle>
            <a:lvl1pPr algn="l">
              <a:defRPr sz="3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76710" y="4412343"/>
            <a:ext cx="5855530" cy="143370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pic>
        <p:nvPicPr>
          <p:cNvPr id="20" name="Kuva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16" y="612760"/>
            <a:ext cx="2219605" cy="297752"/>
          </a:xfrm>
          <a:prstGeom prst="rect">
            <a:avLst/>
          </a:prstGeom>
        </p:spPr>
      </p:pic>
      <p:grpSp>
        <p:nvGrpSpPr>
          <p:cNvPr id="39" name="Ryhmä 38"/>
          <p:cNvGrpSpPr/>
          <p:nvPr userDrawn="1"/>
        </p:nvGrpSpPr>
        <p:grpSpPr bwMode="ltGray">
          <a:xfrm>
            <a:off x="288000" y="288000"/>
            <a:ext cx="3738563" cy="1381125"/>
            <a:chOff x="2787650" y="1428750"/>
            <a:chExt cx="3738563" cy="1381125"/>
          </a:xfrm>
        </p:grpSpPr>
        <p:sp>
          <p:nvSpPr>
            <p:cNvPr id="8" name="Freeform 6"/>
            <p:cNvSpPr>
              <a:spLocks/>
            </p:cNvSpPr>
            <p:nvPr userDrawn="1"/>
          </p:nvSpPr>
          <p:spPr bwMode="ltGray">
            <a:xfrm>
              <a:off x="4579938" y="1990725"/>
              <a:ext cx="1392238" cy="447675"/>
            </a:xfrm>
            <a:custGeom>
              <a:avLst/>
              <a:gdLst>
                <a:gd name="T0" fmla="*/ 339 w 877"/>
                <a:gd name="T1" fmla="*/ 282 h 282"/>
                <a:gd name="T2" fmla="*/ 877 w 877"/>
                <a:gd name="T3" fmla="*/ 56 h 282"/>
                <a:gd name="T4" fmla="*/ 0 w 877"/>
                <a:gd name="T5" fmla="*/ 0 h 282"/>
                <a:gd name="T6" fmla="*/ 339 w 877"/>
                <a:gd name="T7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7" h="282">
                  <a:moveTo>
                    <a:pt x="339" y="282"/>
                  </a:moveTo>
                  <a:lnTo>
                    <a:pt x="877" y="56"/>
                  </a:lnTo>
                  <a:lnTo>
                    <a:pt x="0" y="0"/>
                  </a:lnTo>
                  <a:lnTo>
                    <a:pt x="339" y="282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4579938" y="1428750"/>
              <a:ext cx="1392238" cy="650875"/>
            </a:xfrm>
            <a:custGeom>
              <a:avLst/>
              <a:gdLst>
                <a:gd name="T0" fmla="*/ 207 w 877"/>
                <a:gd name="T1" fmla="*/ 0 h 410"/>
                <a:gd name="T2" fmla="*/ 0 w 877"/>
                <a:gd name="T3" fmla="*/ 354 h 410"/>
                <a:gd name="T4" fmla="*/ 877 w 877"/>
                <a:gd name="T5" fmla="*/ 410 h 410"/>
                <a:gd name="T6" fmla="*/ 535 w 877"/>
                <a:gd name="T7" fmla="*/ 0 h 410"/>
                <a:gd name="T8" fmla="*/ 207 w 877"/>
                <a:gd name="T9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7" h="410">
                  <a:moveTo>
                    <a:pt x="207" y="0"/>
                  </a:moveTo>
                  <a:lnTo>
                    <a:pt x="0" y="354"/>
                  </a:lnTo>
                  <a:lnTo>
                    <a:pt x="877" y="410"/>
                  </a:lnTo>
                  <a:lnTo>
                    <a:pt x="535" y="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E9F3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ltGray">
            <a:xfrm>
              <a:off x="4203700" y="1428750"/>
              <a:ext cx="704850" cy="561975"/>
            </a:xfrm>
            <a:custGeom>
              <a:avLst/>
              <a:gdLst>
                <a:gd name="T0" fmla="*/ 190 w 444"/>
                <a:gd name="T1" fmla="*/ 0 h 354"/>
                <a:gd name="T2" fmla="*/ 0 w 444"/>
                <a:gd name="T3" fmla="*/ 113 h 354"/>
                <a:gd name="T4" fmla="*/ 237 w 444"/>
                <a:gd name="T5" fmla="*/ 354 h 354"/>
                <a:gd name="T6" fmla="*/ 444 w 444"/>
                <a:gd name="T7" fmla="*/ 0 h 354"/>
                <a:gd name="T8" fmla="*/ 190 w 444"/>
                <a:gd name="T9" fmla="*/ 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354">
                  <a:moveTo>
                    <a:pt x="190" y="0"/>
                  </a:moveTo>
                  <a:lnTo>
                    <a:pt x="0" y="113"/>
                  </a:lnTo>
                  <a:lnTo>
                    <a:pt x="237" y="354"/>
                  </a:lnTo>
                  <a:lnTo>
                    <a:pt x="4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ltGray">
            <a:xfrm>
              <a:off x="5972175" y="1428750"/>
              <a:ext cx="554038" cy="650875"/>
            </a:xfrm>
            <a:custGeom>
              <a:avLst/>
              <a:gdLst>
                <a:gd name="T0" fmla="*/ 73 w 349"/>
                <a:gd name="T1" fmla="*/ 0 h 410"/>
                <a:gd name="T2" fmla="*/ 0 w 349"/>
                <a:gd name="T3" fmla="*/ 410 h 410"/>
                <a:gd name="T4" fmla="*/ 349 w 349"/>
                <a:gd name="T5" fmla="*/ 0 h 410"/>
                <a:gd name="T6" fmla="*/ 73 w 349"/>
                <a:gd name="T7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9" h="410">
                  <a:moveTo>
                    <a:pt x="73" y="0"/>
                  </a:moveTo>
                  <a:lnTo>
                    <a:pt x="0" y="410"/>
                  </a:lnTo>
                  <a:lnTo>
                    <a:pt x="349" y="0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2FC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ltGray">
            <a:xfrm>
              <a:off x="5429250" y="1428750"/>
              <a:ext cx="658813" cy="650875"/>
            </a:xfrm>
            <a:custGeom>
              <a:avLst/>
              <a:gdLst>
                <a:gd name="T0" fmla="*/ 0 w 415"/>
                <a:gd name="T1" fmla="*/ 0 h 410"/>
                <a:gd name="T2" fmla="*/ 342 w 415"/>
                <a:gd name="T3" fmla="*/ 410 h 410"/>
                <a:gd name="T4" fmla="*/ 415 w 415"/>
                <a:gd name="T5" fmla="*/ 0 h 410"/>
                <a:gd name="T6" fmla="*/ 0 w 415"/>
                <a:gd name="T7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5" h="410">
                  <a:moveTo>
                    <a:pt x="0" y="0"/>
                  </a:moveTo>
                  <a:lnTo>
                    <a:pt x="342" y="410"/>
                  </a:lnTo>
                  <a:lnTo>
                    <a:pt x="41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ltGray">
            <a:xfrm>
              <a:off x="3324225" y="1608138"/>
              <a:ext cx="879475" cy="833438"/>
            </a:xfrm>
            <a:custGeom>
              <a:avLst/>
              <a:gdLst>
                <a:gd name="T0" fmla="*/ 341 w 554"/>
                <a:gd name="T1" fmla="*/ 525 h 525"/>
                <a:gd name="T2" fmla="*/ 554 w 554"/>
                <a:gd name="T3" fmla="*/ 0 h 525"/>
                <a:gd name="T4" fmla="*/ 0 w 554"/>
                <a:gd name="T5" fmla="*/ 245 h 525"/>
                <a:gd name="T6" fmla="*/ 341 w 554"/>
                <a:gd name="T7" fmla="*/ 52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4" h="525">
                  <a:moveTo>
                    <a:pt x="341" y="525"/>
                  </a:moveTo>
                  <a:lnTo>
                    <a:pt x="554" y="0"/>
                  </a:lnTo>
                  <a:lnTo>
                    <a:pt x="0" y="245"/>
                  </a:lnTo>
                  <a:lnTo>
                    <a:pt x="341" y="525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ltGray">
            <a:xfrm>
              <a:off x="3324225" y="1428750"/>
              <a:ext cx="879475" cy="568325"/>
            </a:xfrm>
            <a:custGeom>
              <a:avLst/>
              <a:gdLst>
                <a:gd name="T0" fmla="*/ 101 w 554"/>
                <a:gd name="T1" fmla="*/ 0 h 358"/>
                <a:gd name="T2" fmla="*/ 0 w 554"/>
                <a:gd name="T3" fmla="*/ 358 h 358"/>
                <a:gd name="T4" fmla="*/ 554 w 554"/>
                <a:gd name="T5" fmla="*/ 113 h 358"/>
                <a:gd name="T6" fmla="*/ 253 w 554"/>
                <a:gd name="T7" fmla="*/ 0 h 358"/>
                <a:gd name="T8" fmla="*/ 101 w 554"/>
                <a:gd name="T9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4" h="358">
                  <a:moveTo>
                    <a:pt x="101" y="0"/>
                  </a:moveTo>
                  <a:lnTo>
                    <a:pt x="0" y="358"/>
                  </a:lnTo>
                  <a:lnTo>
                    <a:pt x="554" y="113"/>
                  </a:lnTo>
                  <a:lnTo>
                    <a:pt x="253" y="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ltGray">
            <a:xfrm>
              <a:off x="2790825" y="1428750"/>
              <a:ext cx="693738" cy="568325"/>
            </a:xfrm>
            <a:custGeom>
              <a:avLst/>
              <a:gdLst>
                <a:gd name="T0" fmla="*/ 0 w 437"/>
                <a:gd name="T1" fmla="*/ 0 h 358"/>
                <a:gd name="T2" fmla="*/ 336 w 437"/>
                <a:gd name="T3" fmla="*/ 358 h 358"/>
                <a:gd name="T4" fmla="*/ 437 w 437"/>
                <a:gd name="T5" fmla="*/ 0 h 358"/>
                <a:gd name="T6" fmla="*/ 0 w 437"/>
                <a:gd name="T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7" h="358">
                  <a:moveTo>
                    <a:pt x="0" y="0"/>
                  </a:moveTo>
                  <a:lnTo>
                    <a:pt x="336" y="358"/>
                  </a:lnTo>
                  <a:lnTo>
                    <a:pt x="43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ltGray">
            <a:xfrm>
              <a:off x="2787650" y="1997075"/>
              <a:ext cx="566738" cy="812800"/>
            </a:xfrm>
            <a:custGeom>
              <a:avLst/>
              <a:gdLst>
                <a:gd name="T0" fmla="*/ 0 w 357"/>
                <a:gd name="T1" fmla="*/ 512 h 512"/>
                <a:gd name="T2" fmla="*/ 338 w 357"/>
                <a:gd name="T3" fmla="*/ 0 h 512"/>
                <a:gd name="T4" fmla="*/ 357 w 357"/>
                <a:gd name="T5" fmla="*/ 355 h 512"/>
                <a:gd name="T6" fmla="*/ 0 w 357"/>
                <a:gd name="T7" fmla="*/ 51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7" h="512">
                  <a:moveTo>
                    <a:pt x="0" y="512"/>
                  </a:moveTo>
                  <a:lnTo>
                    <a:pt x="338" y="0"/>
                  </a:lnTo>
                  <a:lnTo>
                    <a:pt x="357" y="355"/>
                  </a:lnTo>
                  <a:lnTo>
                    <a:pt x="0" y="512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ltGray">
            <a:xfrm>
              <a:off x="3324225" y="1997075"/>
              <a:ext cx="541338" cy="563563"/>
            </a:xfrm>
            <a:custGeom>
              <a:avLst/>
              <a:gdLst>
                <a:gd name="T0" fmla="*/ 341 w 341"/>
                <a:gd name="T1" fmla="*/ 280 h 355"/>
                <a:gd name="T2" fmla="*/ 0 w 341"/>
                <a:gd name="T3" fmla="*/ 0 h 355"/>
                <a:gd name="T4" fmla="*/ 19 w 341"/>
                <a:gd name="T5" fmla="*/ 355 h 355"/>
                <a:gd name="T6" fmla="*/ 341 w 341"/>
                <a:gd name="T7" fmla="*/ 280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1" h="355">
                  <a:moveTo>
                    <a:pt x="341" y="280"/>
                  </a:moveTo>
                  <a:lnTo>
                    <a:pt x="0" y="0"/>
                  </a:lnTo>
                  <a:lnTo>
                    <a:pt x="19" y="355"/>
                  </a:lnTo>
                  <a:lnTo>
                    <a:pt x="341" y="280"/>
                  </a:lnTo>
                  <a:close/>
                </a:path>
              </a:pathLst>
            </a:custGeom>
            <a:solidFill>
              <a:srgbClr val="006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ltGray">
            <a:xfrm>
              <a:off x="4579938" y="1989138"/>
              <a:ext cx="4763" cy="1588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3 w 3"/>
                <a:gd name="T5" fmla="*/ 1 h 1"/>
                <a:gd name="T6" fmla="*/ 3 w 3"/>
                <a:gd name="T7" fmla="*/ 1 h 1"/>
                <a:gd name="T8" fmla="*/ 3 w 3"/>
                <a:gd name="T9" fmla="*/ 1 h 1"/>
                <a:gd name="T10" fmla="*/ 3 w 3"/>
                <a:gd name="T11" fmla="*/ 1 h 1"/>
                <a:gd name="T12" fmla="*/ 1 w 3"/>
                <a:gd name="T13" fmla="*/ 1 h 1"/>
                <a:gd name="T14" fmla="*/ 1 w 3"/>
                <a:gd name="T15" fmla="*/ 0 h 1"/>
                <a:gd name="T16" fmla="*/ 0 w 3"/>
                <a:gd name="T1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589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ltGray">
            <a:xfrm>
              <a:off x="4576763" y="1989138"/>
              <a:ext cx="4763" cy="1588"/>
            </a:xfrm>
            <a:custGeom>
              <a:avLst/>
              <a:gdLst>
                <a:gd name="T0" fmla="*/ 0 w 3"/>
                <a:gd name="T1" fmla="*/ 1 h 1"/>
                <a:gd name="T2" fmla="*/ 2 w 3"/>
                <a:gd name="T3" fmla="*/ 1 h 1"/>
                <a:gd name="T4" fmla="*/ 3 w 3"/>
                <a:gd name="T5" fmla="*/ 0 h 1"/>
                <a:gd name="T6" fmla="*/ 2 w 3"/>
                <a:gd name="T7" fmla="*/ 0 h 1"/>
                <a:gd name="T8" fmla="*/ 0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2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8"/>
            <p:cNvSpPr>
              <a:spLocks/>
            </p:cNvSpPr>
            <p:nvPr userDrawn="1"/>
          </p:nvSpPr>
          <p:spPr bwMode="ltGray">
            <a:xfrm>
              <a:off x="3865563" y="1990725"/>
              <a:ext cx="1252538" cy="450850"/>
            </a:xfrm>
            <a:custGeom>
              <a:avLst/>
              <a:gdLst>
                <a:gd name="T0" fmla="*/ 789 w 789"/>
                <a:gd name="T1" fmla="*/ 282 h 284"/>
                <a:gd name="T2" fmla="*/ 0 w 789"/>
                <a:gd name="T3" fmla="*/ 284 h 284"/>
                <a:gd name="T4" fmla="*/ 450 w 789"/>
                <a:gd name="T5" fmla="*/ 0 h 284"/>
                <a:gd name="T6" fmla="*/ 789 w 789"/>
                <a:gd name="T7" fmla="*/ 282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9" h="284">
                  <a:moveTo>
                    <a:pt x="789" y="282"/>
                  </a:moveTo>
                  <a:lnTo>
                    <a:pt x="0" y="284"/>
                  </a:lnTo>
                  <a:lnTo>
                    <a:pt x="450" y="0"/>
                  </a:lnTo>
                  <a:lnTo>
                    <a:pt x="789" y="282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Freeform 19"/>
            <p:cNvSpPr>
              <a:spLocks/>
            </p:cNvSpPr>
            <p:nvPr userDrawn="1"/>
          </p:nvSpPr>
          <p:spPr bwMode="ltGray">
            <a:xfrm>
              <a:off x="3865563" y="1608138"/>
              <a:ext cx="714375" cy="833438"/>
            </a:xfrm>
            <a:custGeom>
              <a:avLst/>
              <a:gdLst>
                <a:gd name="T0" fmla="*/ 0 w 450"/>
                <a:gd name="T1" fmla="*/ 525 h 525"/>
                <a:gd name="T2" fmla="*/ 213 w 450"/>
                <a:gd name="T3" fmla="*/ 0 h 525"/>
                <a:gd name="T4" fmla="*/ 450 w 450"/>
                <a:gd name="T5" fmla="*/ 241 h 525"/>
                <a:gd name="T6" fmla="*/ 0 w 450"/>
                <a:gd name="T7" fmla="*/ 52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0" h="525">
                  <a:moveTo>
                    <a:pt x="0" y="525"/>
                  </a:moveTo>
                  <a:lnTo>
                    <a:pt x="213" y="0"/>
                  </a:lnTo>
                  <a:lnTo>
                    <a:pt x="450" y="241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Freeform 20"/>
            <p:cNvSpPr>
              <a:spLocks/>
            </p:cNvSpPr>
            <p:nvPr userDrawn="1"/>
          </p:nvSpPr>
          <p:spPr bwMode="ltGray">
            <a:xfrm>
              <a:off x="3725863" y="1428750"/>
              <a:ext cx="779463" cy="179388"/>
            </a:xfrm>
            <a:custGeom>
              <a:avLst/>
              <a:gdLst>
                <a:gd name="T0" fmla="*/ 0 w 491"/>
                <a:gd name="T1" fmla="*/ 0 h 113"/>
                <a:gd name="T2" fmla="*/ 301 w 491"/>
                <a:gd name="T3" fmla="*/ 113 h 113"/>
                <a:gd name="T4" fmla="*/ 491 w 491"/>
                <a:gd name="T5" fmla="*/ 0 h 113"/>
                <a:gd name="T6" fmla="*/ 0 w 491"/>
                <a:gd name="T7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1" h="113">
                  <a:moveTo>
                    <a:pt x="0" y="0"/>
                  </a:moveTo>
                  <a:lnTo>
                    <a:pt x="301" y="113"/>
                  </a:lnTo>
                  <a:lnTo>
                    <a:pt x="49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Freeform 21"/>
            <p:cNvSpPr>
              <a:spLocks/>
            </p:cNvSpPr>
            <p:nvPr userDrawn="1"/>
          </p:nvSpPr>
          <p:spPr bwMode="ltGray">
            <a:xfrm>
              <a:off x="2787650" y="1428750"/>
              <a:ext cx="536575" cy="1381125"/>
            </a:xfrm>
            <a:custGeom>
              <a:avLst/>
              <a:gdLst>
                <a:gd name="T0" fmla="*/ 0 w 338"/>
                <a:gd name="T1" fmla="*/ 870 h 870"/>
                <a:gd name="T2" fmla="*/ 338 w 338"/>
                <a:gd name="T3" fmla="*/ 358 h 870"/>
                <a:gd name="T4" fmla="*/ 2 w 338"/>
                <a:gd name="T5" fmla="*/ 0 h 870"/>
                <a:gd name="T6" fmla="*/ 0 w 338"/>
                <a:gd name="T7" fmla="*/ 0 h 870"/>
                <a:gd name="T8" fmla="*/ 0 w 338"/>
                <a:gd name="T9" fmla="*/ 870 h 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8" h="870">
                  <a:moveTo>
                    <a:pt x="0" y="870"/>
                  </a:moveTo>
                  <a:lnTo>
                    <a:pt x="338" y="358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870"/>
                  </a:lnTo>
                  <a:close/>
                </a:path>
              </a:pathLst>
            </a:custGeom>
            <a:solidFill>
              <a:srgbClr val="0AB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23" name="Kuva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16" y="612000"/>
            <a:ext cx="2219605" cy="29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21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siv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uorakulmio 21"/>
          <p:cNvSpPr/>
          <p:nvPr userDrawn="1"/>
        </p:nvSpPr>
        <p:spPr bwMode="hidden">
          <a:xfrm>
            <a:off x="287999" y="288000"/>
            <a:ext cx="8568000" cy="62956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grpSp>
        <p:nvGrpSpPr>
          <p:cNvPr id="24" name="Ryhmä 23"/>
          <p:cNvGrpSpPr/>
          <p:nvPr userDrawn="1"/>
        </p:nvGrpSpPr>
        <p:grpSpPr bwMode="ltGray">
          <a:xfrm>
            <a:off x="5078413" y="4583113"/>
            <a:ext cx="3778250" cy="2003426"/>
            <a:chOff x="5092700" y="4597400"/>
            <a:chExt cx="3778250" cy="2003426"/>
          </a:xfrm>
        </p:grpSpPr>
        <p:sp>
          <p:nvSpPr>
            <p:cNvPr id="25" name="Freeform 6"/>
            <p:cNvSpPr>
              <a:spLocks/>
            </p:cNvSpPr>
            <p:nvPr userDrawn="1"/>
          </p:nvSpPr>
          <p:spPr bwMode="ltGray">
            <a:xfrm>
              <a:off x="5092700" y="6235700"/>
              <a:ext cx="1641475" cy="365125"/>
            </a:xfrm>
            <a:custGeom>
              <a:avLst/>
              <a:gdLst>
                <a:gd name="T0" fmla="*/ 937 w 1034"/>
                <a:gd name="T1" fmla="*/ 0 h 230"/>
                <a:gd name="T2" fmla="*/ 0 w 1034"/>
                <a:gd name="T3" fmla="*/ 230 h 230"/>
                <a:gd name="T4" fmla="*/ 1034 w 1034"/>
                <a:gd name="T5" fmla="*/ 230 h 230"/>
                <a:gd name="T6" fmla="*/ 937 w 1034"/>
                <a:gd name="T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4" h="230">
                  <a:moveTo>
                    <a:pt x="937" y="0"/>
                  </a:moveTo>
                  <a:lnTo>
                    <a:pt x="0" y="230"/>
                  </a:lnTo>
                  <a:lnTo>
                    <a:pt x="1034" y="230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ltGray">
            <a:xfrm>
              <a:off x="6580188" y="5830888"/>
              <a:ext cx="1535113" cy="769938"/>
            </a:xfrm>
            <a:custGeom>
              <a:avLst/>
              <a:gdLst>
                <a:gd name="T0" fmla="*/ 97 w 967"/>
                <a:gd name="T1" fmla="*/ 485 h 485"/>
                <a:gd name="T2" fmla="*/ 658 w 967"/>
                <a:gd name="T3" fmla="*/ 485 h 485"/>
                <a:gd name="T4" fmla="*/ 967 w 967"/>
                <a:gd name="T5" fmla="*/ 0 h 485"/>
                <a:gd name="T6" fmla="*/ 0 w 967"/>
                <a:gd name="T7" fmla="*/ 255 h 485"/>
                <a:gd name="T8" fmla="*/ 97 w 967"/>
                <a:gd name="T9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7" h="485">
                  <a:moveTo>
                    <a:pt x="97" y="485"/>
                  </a:moveTo>
                  <a:lnTo>
                    <a:pt x="658" y="485"/>
                  </a:lnTo>
                  <a:lnTo>
                    <a:pt x="967" y="0"/>
                  </a:lnTo>
                  <a:lnTo>
                    <a:pt x="0" y="255"/>
                  </a:lnTo>
                  <a:lnTo>
                    <a:pt x="97" y="485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8"/>
            <p:cNvSpPr>
              <a:spLocks/>
            </p:cNvSpPr>
            <p:nvPr userDrawn="1"/>
          </p:nvSpPr>
          <p:spPr bwMode="ltGray">
            <a:xfrm>
              <a:off x="7624763" y="5830888"/>
              <a:ext cx="649288" cy="769938"/>
            </a:xfrm>
            <a:custGeom>
              <a:avLst/>
              <a:gdLst>
                <a:gd name="T0" fmla="*/ 309 w 409"/>
                <a:gd name="T1" fmla="*/ 0 h 485"/>
                <a:gd name="T2" fmla="*/ 0 w 409"/>
                <a:gd name="T3" fmla="*/ 485 h 485"/>
                <a:gd name="T4" fmla="*/ 409 w 409"/>
                <a:gd name="T5" fmla="*/ 485 h 485"/>
                <a:gd name="T6" fmla="*/ 309 w 409"/>
                <a:gd name="T7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" h="485">
                  <a:moveTo>
                    <a:pt x="309" y="0"/>
                  </a:moveTo>
                  <a:lnTo>
                    <a:pt x="0" y="485"/>
                  </a:lnTo>
                  <a:lnTo>
                    <a:pt x="409" y="485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9"/>
            <p:cNvSpPr>
              <a:spLocks/>
            </p:cNvSpPr>
            <p:nvPr userDrawn="1"/>
          </p:nvSpPr>
          <p:spPr bwMode="ltGray">
            <a:xfrm>
              <a:off x="8115300" y="5830888"/>
              <a:ext cx="755650" cy="769938"/>
            </a:xfrm>
            <a:custGeom>
              <a:avLst/>
              <a:gdLst>
                <a:gd name="T0" fmla="*/ 476 w 476"/>
                <a:gd name="T1" fmla="*/ 238 h 485"/>
                <a:gd name="T2" fmla="*/ 0 w 476"/>
                <a:gd name="T3" fmla="*/ 0 h 485"/>
                <a:gd name="T4" fmla="*/ 100 w 476"/>
                <a:gd name="T5" fmla="*/ 485 h 485"/>
                <a:gd name="T6" fmla="*/ 476 w 476"/>
                <a:gd name="T7" fmla="*/ 485 h 485"/>
                <a:gd name="T8" fmla="*/ 476 w 476"/>
                <a:gd name="T9" fmla="*/ 238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" h="485">
                  <a:moveTo>
                    <a:pt x="476" y="238"/>
                  </a:moveTo>
                  <a:lnTo>
                    <a:pt x="0" y="0"/>
                  </a:lnTo>
                  <a:lnTo>
                    <a:pt x="100" y="485"/>
                  </a:lnTo>
                  <a:lnTo>
                    <a:pt x="476" y="485"/>
                  </a:lnTo>
                  <a:lnTo>
                    <a:pt x="476" y="238"/>
                  </a:lnTo>
                  <a:close/>
                </a:path>
              </a:pathLst>
            </a:custGeom>
            <a:solidFill>
              <a:srgbClr val="589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10"/>
            <p:cNvSpPr>
              <a:spLocks/>
            </p:cNvSpPr>
            <p:nvPr userDrawn="1"/>
          </p:nvSpPr>
          <p:spPr bwMode="ltGray">
            <a:xfrm>
              <a:off x="8115300" y="5691188"/>
              <a:ext cx="755650" cy="517525"/>
            </a:xfrm>
            <a:custGeom>
              <a:avLst/>
              <a:gdLst>
                <a:gd name="T0" fmla="*/ 476 w 476"/>
                <a:gd name="T1" fmla="*/ 0 h 326"/>
                <a:gd name="T2" fmla="*/ 0 w 476"/>
                <a:gd name="T3" fmla="*/ 88 h 326"/>
                <a:gd name="T4" fmla="*/ 476 w 476"/>
                <a:gd name="T5" fmla="*/ 326 h 326"/>
                <a:gd name="T6" fmla="*/ 476 w 476"/>
                <a:gd name="T7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" h="326">
                  <a:moveTo>
                    <a:pt x="476" y="0"/>
                  </a:moveTo>
                  <a:lnTo>
                    <a:pt x="0" y="88"/>
                  </a:lnTo>
                  <a:lnTo>
                    <a:pt x="476" y="326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ltGray">
            <a:xfrm>
              <a:off x="8115300" y="4597400"/>
              <a:ext cx="755650" cy="1233488"/>
            </a:xfrm>
            <a:custGeom>
              <a:avLst/>
              <a:gdLst>
                <a:gd name="T0" fmla="*/ 476 w 476"/>
                <a:gd name="T1" fmla="*/ 0 h 777"/>
                <a:gd name="T2" fmla="*/ 0 w 476"/>
                <a:gd name="T3" fmla="*/ 777 h 777"/>
                <a:gd name="T4" fmla="*/ 476 w 476"/>
                <a:gd name="T5" fmla="*/ 689 h 777"/>
                <a:gd name="T6" fmla="*/ 476 w 476"/>
                <a:gd name="T7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" h="777">
                  <a:moveTo>
                    <a:pt x="476" y="0"/>
                  </a:moveTo>
                  <a:lnTo>
                    <a:pt x="0" y="777"/>
                  </a:lnTo>
                  <a:lnTo>
                    <a:pt x="476" y="689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76709" y="2852936"/>
            <a:ext cx="7238591" cy="1116124"/>
          </a:xfrm>
        </p:spPr>
        <p:txBody>
          <a:bodyPr anchor="b" anchorCtr="0">
            <a:noAutofit/>
          </a:bodyPr>
          <a:lstStyle>
            <a:lvl1pPr algn="l">
              <a:defRPr sz="3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20" name="Kuva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6408116" y="612760"/>
            <a:ext cx="2219605" cy="29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02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siv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Ryhmä 23"/>
          <p:cNvGrpSpPr/>
          <p:nvPr userDrawn="1"/>
        </p:nvGrpSpPr>
        <p:grpSpPr bwMode="gray">
          <a:xfrm>
            <a:off x="5092700" y="4597400"/>
            <a:ext cx="3778250" cy="2003426"/>
            <a:chOff x="5092700" y="4597400"/>
            <a:chExt cx="3778250" cy="2003426"/>
          </a:xfrm>
        </p:grpSpPr>
        <p:sp>
          <p:nvSpPr>
            <p:cNvPr id="25" name="Freeform 6"/>
            <p:cNvSpPr>
              <a:spLocks/>
            </p:cNvSpPr>
            <p:nvPr userDrawn="1"/>
          </p:nvSpPr>
          <p:spPr bwMode="gray">
            <a:xfrm>
              <a:off x="5092700" y="6235700"/>
              <a:ext cx="1641475" cy="365125"/>
            </a:xfrm>
            <a:custGeom>
              <a:avLst/>
              <a:gdLst>
                <a:gd name="T0" fmla="*/ 937 w 1034"/>
                <a:gd name="T1" fmla="*/ 0 h 230"/>
                <a:gd name="T2" fmla="*/ 0 w 1034"/>
                <a:gd name="T3" fmla="*/ 230 h 230"/>
                <a:gd name="T4" fmla="*/ 1034 w 1034"/>
                <a:gd name="T5" fmla="*/ 230 h 230"/>
                <a:gd name="T6" fmla="*/ 937 w 1034"/>
                <a:gd name="T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34" h="230">
                  <a:moveTo>
                    <a:pt x="937" y="0"/>
                  </a:moveTo>
                  <a:lnTo>
                    <a:pt x="0" y="230"/>
                  </a:lnTo>
                  <a:lnTo>
                    <a:pt x="1034" y="230"/>
                  </a:lnTo>
                  <a:lnTo>
                    <a:pt x="937" y="0"/>
                  </a:lnTo>
                  <a:close/>
                </a:path>
              </a:pathLst>
            </a:custGeom>
            <a:solidFill>
              <a:srgbClr val="C5E0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Freeform 7"/>
            <p:cNvSpPr>
              <a:spLocks/>
            </p:cNvSpPr>
            <p:nvPr userDrawn="1"/>
          </p:nvSpPr>
          <p:spPr bwMode="gray">
            <a:xfrm>
              <a:off x="6580188" y="5830888"/>
              <a:ext cx="1535113" cy="769938"/>
            </a:xfrm>
            <a:custGeom>
              <a:avLst/>
              <a:gdLst>
                <a:gd name="T0" fmla="*/ 97 w 967"/>
                <a:gd name="T1" fmla="*/ 485 h 485"/>
                <a:gd name="T2" fmla="*/ 658 w 967"/>
                <a:gd name="T3" fmla="*/ 485 h 485"/>
                <a:gd name="T4" fmla="*/ 967 w 967"/>
                <a:gd name="T5" fmla="*/ 0 h 485"/>
                <a:gd name="T6" fmla="*/ 0 w 967"/>
                <a:gd name="T7" fmla="*/ 255 h 485"/>
                <a:gd name="T8" fmla="*/ 97 w 967"/>
                <a:gd name="T9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7" h="485">
                  <a:moveTo>
                    <a:pt x="97" y="485"/>
                  </a:moveTo>
                  <a:lnTo>
                    <a:pt x="658" y="485"/>
                  </a:lnTo>
                  <a:lnTo>
                    <a:pt x="967" y="0"/>
                  </a:lnTo>
                  <a:lnTo>
                    <a:pt x="0" y="255"/>
                  </a:lnTo>
                  <a:lnTo>
                    <a:pt x="97" y="485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Freeform 8"/>
            <p:cNvSpPr>
              <a:spLocks/>
            </p:cNvSpPr>
            <p:nvPr userDrawn="1"/>
          </p:nvSpPr>
          <p:spPr bwMode="gray">
            <a:xfrm>
              <a:off x="7624763" y="5830888"/>
              <a:ext cx="649288" cy="769938"/>
            </a:xfrm>
            <a:custGeom>
              <a:avLst/>
              <a:gdLst>
                <a:gd name="T0" fmla="*/ 309 w 409"/>
                <a:gd name="T1" fmla="*/ 0 h 485"/>
                <a:gd name="T2" fmla="*/ 0 w 409"/>
                <a:gd name="T3" fmla="*/ 485 h 485"/>
                <a:gd name="T4" fmla="*/ 409 w 409"/>
                <a:gd name="T5" fmla="*/ 485 h 485"/>
                <a:gd name="T6" fmla="*/ 309 w 409"/>
                <a:gd name="T7" fmla="*/ 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9" h="485">
                  <a:moveTo>
                    <a:pt x="309" y="0"/>
                  </a:moveTo>
                  <a:lnTo>
                    <a:pt x="0" y="485"/>
                  </a:lnTo>
                  <a:lnTo>
                    <a:pt x="409" y="485"/>
                  </a:lnTo>
                  <a:lnTo>
                    <a:pt x="309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Freeform 9"/>
            <p:cNvSpPr>
              <a:spLocks/>
            </p:cNvSpPr>
            <p:nvPr userDrawn="1"/>
          </p:nvSpPr>
          <p:spPr bwMode="gray">
            <a:xfrm>
              <a:off x="8115300" y="5830888"/>
              <a:ext cx="755650" cy="769938"/>
            </a:xfrm>
            <a:custGeom>
              <a:avLst/>
              <a:gdLst>
                <a:gd name="T0" fmla="*/ 476 w 476"/>
                <a:gd name="T1" fmla="*/ 238 h 485"/>
                <a:gd name="T2" fmla="*/ 0 w 476"/>
                <a:gd name="T3" fmla="*/ 0 h 485"/>
                <a:gd name="T4" fmla="*/ 100 w 476"/>
                <a:gd name="T5" fmla="*/ 485 h 485"/>
                <a:gd name="T6" fmla="*/ 476 w 476"/>
                <a:gd name="T7" fmla="*/ 485 h 485"/>
                <a:gd name="T8" fmla="*/ 476 w 476"/>
                <a:gd name="T9" fmla="*/ 238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" h="485">
                  <a:moveTo>
                    <a:pt x="476" y="238"/>
                  </a:moveTo>
                  <a:lnTo>
                    <a:pt x="0" y="0"/>
                  </a:lnTo>
                  <a:lnTo>
                    <a:pt x="100" y="485"/>
                  </a:lnTo>
                  <a:lnTo>
                    <a:pt x="476" y="485"/>
                  </a:lnTo>
                  <a:lnTo>
                    <a:pt x="476" y="238"/>
                  </a:lnTo>
                  <a:close/>
                </a:path>
              </a:pathLst>
            </a:custGeom>
            <a:solidFill>
              <a:srgbClr val="589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Freeform 10"/>
            <p:cNvSpPr>
              <a:spLocks/>
            </p:cNvSpPr>
            <p:nvPr userDrawn="1"/>
          </p:nvSpPr>
          <p:spPr bwMode="gray">
            <a:xfrm>
              <a:off x="8115300" y="5691188"/>
              <a:ext cx="755650" cy="517525"/>
            </a:xfrm>
            <a:custGeom>
              <a:avLst/>
              <a:gdLst>
                <a:gd name="T0" fmla="*/ 476 w 476"/>
                <a:gd name="T1" fmla="*/ 0 h 326"/>
                <a:gd name="T2" fmla="*/ 0 w 476"/>
                <a:gd name="T3" fmla="*/ 88 h 326"/>
                <a:gd name="T4" fmla="*/ 476 w 476"/>
                <a:gd name="T5" fmla="*/ 326 h 326"/>
                <a:gd name="T6" fmla="*/ 476 w 476"/>
                <a:gd name="T7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" h="326">
                  <a:moveTo>
                    <a:pt x="476" y="0"/>
                  </a:moveTo>
                  <a:lnTo>
                    <a:pt x="0" y="88"/>
                  </a:lnTo>
                  <a:lnTo>
                    <a:pt x="476" y="326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Freeform 11"/>
            <p:cNvSpPr>
              <a:spLocks/>
            </p:cNvSpPr>
            <p:nvPr userDrawn="1"/>
          </p:nvSpPr>
          <p:spPr bwMode="gray">
            <a:xfrm>
              <a:off x="8115300" y="4597400"/>
              <a:ext cx="755650" cy="1233488"/>
            </a:xfrm>
            <a:custGeom>
              <a:avLst/>
              <a:gdLst>
                <a:gd name="T0" fmla="*/ 476 w 476"/>
                <a:gd name="T1" fmla="*/ 0 h 777"/>
                <a:gd name="T2" fmla="*/ 0 w 476"/>
                <a:gd name="T3" fmla="*/ 777 h 777"/>
                <a:gd name="T4" fmla="*/ 476 w 476"/>
                <a:gd name="T5" fmla="*/ 689 h 777"/>
                <a:gd name="T6" fmla="*/ 476 w 476"/>
                <a:gd name="T7" fmla="*/ 0 h 7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6" h="777">
                  <a:moveTo>
                    <a:pt x="476" y="0"/>
                  </a:moveTo>
                  <a:lnTo>
                    <a:pt x="0" y="777"/>
                  </a:lnTo>
                  <a:lnTo>
                    <a:pt x="476" y="689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D9EB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76709" y="2852936"/>
            <a:ext cx="7238591" cy="1116124"/>
          </a:xfrm>
        </p:spPr>
        <p:txBody>
          <a:bodyPr anchor="b" anchorCtr="0">
            <a:noAutofit/>
          </a:bodyPr>
          <a:lstStyle>
            <a:lvl1pPr algn="l">
              <a:defRPr sz="3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pic>
        <p:nvPicPr>
          <p:cNvPr id="13" name="Kuva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16" y="612000"/>
            <a:ext cx="2219605" cy="29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240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179C4-9520-4256-B9C0-ED1975A4D466}" type="datetime1">
              <a:rPr lang="fi-FI" smtClean="0"/>
              <a:t>29.10.2020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780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8400" y="1699201"/>
            <a:ext cx="3891592" cy="4466104"/>
          </a:xfrm>
        </p:spPr>
        <p:txBody>
          <a:bodyPr/>
          <a:lstStyle>
            <a:lvl1pPr marL="268288" indent="-268288"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99201"/>
            <a:ext cx="4038600" cy="4466104"/>
          </a:xfrm>
        </p:spPr>
        <p:txBody>
          <a:bodyPr/>
          <a:lstStyle>
            <a:lvl1pPr marL="268288" indent="-268288"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DBA0-5C6B-4136-8369-3C1E416261C8}" type="datetime1">
              <a:rPr lang="fi-FI" smtClean="0"/>
              <a:t>29.10.2020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7CF5E5-3D4F-4C60-9B30-819F2474C1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807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 ja 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C495-0CCE-4392-A094-5C551BBDC633}" type="datetime1">
              <a:rPr lang="fi-FI" smtClean="0"/>
              <a:t>29.10.2020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7" name="Kaavion paikkamerkki 6"/>
          <p:cNvSpPr>
            <a:spLocks noGrp="1"/>
          </p:cNvSpPr>
          <p:nvPr>
            <p:ph type="chart" sz="quarter" idx="13"/>
          </p:nvPr>
        </p:nvSpPr>
        <p:spPr>
          <a:xfrm>
            <a:off x="608400" y="2347272"/>
            <a:ext cx="7995600" cy="295393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</a:lstStyle>
          <a:p>
            <a:r>
              <a:rPr lang="en-US"/>
              <a:t>Click icon to add chart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435429" y="5419402"/>
            <a:ext cx="8169019" cy="60188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2562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afiset element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A608F-AED4-4734-BA4A-BE99F59A7EB3}" type="datetime1">
              <a:rPr lang="fi-FI" smtClean="0"/>
              <a:t>29.10.2020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435429" y="5419402"/>
            <a:ext cx="8169019" cy="60188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ClipArt-paikkamerkki 8"/>
          <p:cNvSpPr>
            <a:spLocks noGrp="1"/>
          </p:cNvSpPr>
          <p:nvPr>
            <p:ph type="clipArt" sz="quarter" idx="15"/>
          </p:nvPr>
        </p:nvSpPr>
        <p:spPr>
          <a:xfrm>
            <a:off x="611188" y="2348881"/>
            <a:ext cx="8064500" cy="2952328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/>
              <a:t>Click icon to add online image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814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D731C-6487-4034-A026-E424619456AF}" type="datetime1">
              <a:rPr lang="fi-FI" smtClean="0"/>
              <a:t>29.10.2020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467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Ryhmä 15"/>
          <p:cNvGrpSpPr/>
          <p:nvPr userDrawn="1"/>
        </p:nvGrpSpPr>
        <p:grpSpPr bwMode="ltGray">
          <a:xfrm>
            <a:off x="288000" y="288000"/>
            <a:ext cx="2551112" cy="738187"/>
            <a:chOff x="3297238" y="3062288"/>
            <a:chExt cx="2551112" cy="738187"/>
          </a:xfrm>
        </p:grpSpPr>
        <p:sp>
          <p:nvSpPr>
            <p:cNvPr id="11" name="Freeform 8"/>
            <p:cNvSpPr>
              <a:spLocks/>
            </p:cNvSpPr>
            <p:nvPr userDrawn="1"/>
          </p:nvSpPr>
          <p:spPr bwMode="ltGray">
            <a:xfrm>
              <a:off x="4857750" y="3062288"/>
              <a:ext cx="990600" cy="738187"/>
            </a:xfrm>
            <a:custGeom>
              <a:avLst/>
              <a:gdLst>
                <a:gd name="T0" fmla="*/ 624 w 624"/>
                <a:gd name="T1" fmla="*/ 0 h 465"/>
                <a:gd name="T2" fmla="*/ 115 w 624"/>
                <a:gd name="T3" fmla="*/ 0 h 465"/>
                <a:gd name="T4" fmla="*/ 0 w 624"/>
                <a:gd name="T5" fmla="*/ 465 h 465"/>
                <a:gd name="T6" fmla="*/ 624 w 624"/>
                <a:gd name="T7" fmla="*/ 0 h 465"/>
                <a:gd name="connsiteX0" fmla="*/ 10000 w 10000"/>
                <a:gd name="connsiteY0" fmla="*/ 0 h 10000"/>
                <a:gd name="connsiteX1" fmla="*/ 1675 w 10000"/>
                <a:gd name="connsiteY1" fmla="*/ 0 h 10000"/>
                <a:gd name="connsiteX2" fmla="*/ 0 w 10000"/>
                <a:gd name="connsiteY2" fmla="*/ 10000 h 10000"/>
                <a:gd name="connsiteX3" fmla="*/ 10000 w 10000"/>
                <a:gd name="connsiteY3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00" h="10000">
                  <a:moveTo>
                    <a:pt x="10000" y="0"/>
                  </a:moveTo>
                  <a:lnTo>
                    <a:pt x="1675" y="0"/>
                  </a:lnTo>
                  <a:lnTo>
                    <a:pt x="0" y="10000"/>
                  </a:lnTo>
                  <a:lnTo>
                    <a:pt x="10000" y="0"/>
                  </a:lnTo>
                  <a:close/>
                </a:path>
              </a:pathLst>
            </a:custGeom>
            <a:solidFill>
              <a:srgbClr val="4F88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9"/>
            <p:cNvSpPr>
              <a:spLocks/>
            </p:cNvSpPr>
            <p:nvPr userDrawn="1"/>
          </p:nvSpPr>
          <p:spPr bwMode="ltGray">
            <a:xfrm>
              <a:off x="3297238" y="3062288"/>
              <a:ext cx="1560512" cy="738187"/>
            </a:xfrm>
            <a:custGeom>
              <a:avLst/>
              <a:gdLst>
                <a:gd name="T0" fmla="*/ 0 w 983"/>
                <a:gd name="T1" fmla="*/ 257 h 465"/>
                <a:gd name="T2" fmla="*/ 983 w 983"/>
                <a:gd name="T3" fmla="*/ 465 h 465"/>
                <a:gd name="T4" fmla="*/ 612 w 983"/>
                <a:gd name="T5" fmla="*/ 0 h 465"/>
                <a:gd name="T6" fmla="*/ 0 w 983"/>
                <a:gd name="T7" fmla="*/ 0 h 465"/>
                <a:gd name="T8" fmla="*/ 0 w 983"/>
                <a:gd name="T9" fmla="*/ 257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3" h="465">
                  <a:moveTo>
                    <a:pt x="0" y="257"/>
                  </a:moveTo>
                  <a:lnTo>
                    <a:pt x="983" y="465"/>
                  </a:lnTo>
                  <a:lnTo>
                    <a:pt x="612" y="0"/>
                  </a:lnTo>
                  <a:lnTo>
                    <a:pt x="0" y="0"/>
                  </a:lnTo>
                  <a:lnTo>
                    <a:pt x="0" y="257"/>
                  </a:lnTo>
                  <a:close/>
                </a:path>
              </a:pathLst>
            </a:custGeom>
            <a:solidFill>
              <a:srgbClr val="9CCC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7"/>
            <p:cNvSpPr>
              <a:spLocks/>
            </p:cNvSpPr>
            <p:nvPr userDrawn="1"/>
          </p:nvSpPr>
          <p:spPr bwMode="ltGray">
            <a:xfrm>
              <a:off x="4268788" y="3062288"/>
              <a:ext cx="771525" cy="738187"/>
            </a:xfrm>
            <a:custGeom>
              <a:avLst/>
              <a:gdLst>
                <a:gd name="T0" fmla="*/ 486 w 486"/>
                <a:gd name="T1" fmla="*/ 0 h 465"/>
                <a:gd name="T2" fmla="*/ 0 w 486"/>
                <a:gd name="T3" fmla="*/ 0 h 465"/>
                <a:gd name="T4" fmla="*/ 371 w 486"/>
                <a:gd name="T5" fmla="*/ 465 h 465"/>
                <a:gd name="T6" fmla="*/ 486 w 486"/>
                <a:gd name="T7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6" h="465">
                  <a:moveTo>
                    <a:pt x="486" y="0"/>
                  </a:moveTo>
                  <a:lnTo>
                    <a:pt x="0" y="0"/>
                  </a:lnTo>
                  <a:lnTo>
                    <a:pt x="371" y="465"/>
                  </a:lnTo>
                  <a:lnTo>
                    <a:pt x="486" y="0"/>
                  </a:lnTo>
                  <a:close/>
                </a:path>
              </a:pathLst>
            </a:custGeom>
            <a:solidFill>
              <a:srgbClr val="006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3542" y="1268760"/>
            <a:ext cx="8233257" cy="936104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3542" y="2296972"/>
            <a:ext cx="8233257" cy="38291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40000" y="6237312"/>
            <a:ext cx="827112" cy="2293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84A06ECE-D485-4C4B-AB46-5A28F49BB40C}" type="datetime1">
              <a:rPr lang="fi-FI" smtClean="0"/>
              <a:t>29.10.2020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3848" y="6237312"/>
            <a:ext cx="2736304" cy="2293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244408" y="6237312"/>
            <a:ext cx="385912" cy="2293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22" name="Kuva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116" y="612000"/>
            <a:ext cx="2219605" cy="29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72" r:id="rId2"/>
    <p:sldLayoutId id="2147483670" r:id="rId3"/>
    <p:sldLayoutId id="2147483671" r:id="rId4"/>
    <p:sldLayoutId id="2147483650" r:id="rId5"/>
    <p:sldLayoutId id="2147483669" r:id="rId6"/>
    <p:sldLayoutId id="2147483666" r:id="rId7"/>
    <p:sldLayoutId id="2147483675" r:id="rId8"/>
    <p:sldLayoutId id="2147483668" r:id="rId9"/>
    <p:sldLayoutId id="2147483655" r:id="rId10"/>
    <p:sldLayoutId id="2147483673" r:id="rId11"/>
    <p:sldLayoutId id="2147483663" r:id="rId12"/>
    <p:sldLayoutId id="2147483676" r:id="rId13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rgbClr val="077BC0"/>
        </a:buClr>
        <a:buFont typeface="Calibri" panose="020F050202020403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rgbClr val="077BC0"/>
        </a:buClr>
        <a:buFont typeface="Calibri" panose="020F050202020403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rgbClr val="077BC0"/>
        </a:buClr>
        <a:buFont typeface="Calibri" panose="020F050202020403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rgbClr val="077BC0"/>
        </a:buClr>
        <a:buFont typeface="Calibri" panose="020F050202020403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rgbClr val="077BC0"/>
        </a:buClr>
        <a:buFont typeface="Calibri" panose="020F050202020403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Hiilitullimekanismit ja niiden taloudelliset vaikutukset Suomessa ja EU:ssa</a:t>
            </a:r>
            <a:br>
              <a:rPr lang="fi-FI" b="1" dirty="0"/>
            </a:br>
            <a:r>
              <a:rPr lang="fi-FI" sz="1400" b="1" dirty="0">
                <a:solidFill>
                  <a:schemeClr val="tx1"/>
                </a:solidFill>
              </a:rPr>
              <a:t>Tero Kuusi, Martin Björklund, Ville Kaitila, Kai Kokko, Markku Lehmus, Michael </a:t>
            </a:r>
            <a:r>
              <a:rPr lang="fi-FI" sz="1400" b="1" dirty="0" err="1">
                <a:solidFill>
                  <a:schemeClr val="tx1"/>
                </a:solidFill>
              </a:rPr>
              <a:t>Mehling</a:t>
            </a:r>
            <a:r>
              <a:rPr lang="fi-FI" sz="1400" b="1" dirty="0">
                <a:solidFill>
                  <a:schemeClr val="tx1"/>
                </a:solidFill>
              </a:rPr>
              <a:t>, Tuuli Oikarinen, Johanna Pohjola, Sampo Soimakallio, ja Maria Wang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29.10.2020    I    Tero Kuusi, tutkimusjohtaja, Etla</a:t>
            </a:r>
          </a:p>
          <a:p>
            <a:r>
              <a:rPr lang="fi-FI" dirty="0"/>
              <a:t>Raportin julkistamistilaisuus</a:t>
            </a:r>
          </a:p>
        </p:txBody>
      </p:sp>
    </p:spTree>
    <p:extLst>
      <p:ext uri="{BB962C8B-B14F-4D97-AF65-F5344CB8AC3E}">
        <p14:creationId xmlns:p14="http://schemas.microsoft.com/office/powerpoint/2010/main" val="735367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9A1A7-A6B5-44DC-99A6-3E7A66175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Taustaksi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0A64C-23AA-4F8E-A7A7-04EE08495C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542" y="2296972"/>
            <a:ext cx="8438938" cy="4444396"/>
          </a:xfrm>
        </p:spPr>
        <p:txBody>
          <a:bodyPr>
            <a:normAutofit lnSpcReduction="10000"/>
          </a:bodyPr>
          <a:lstStyle/>
          <a:p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fi-FI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iilitullimekanismia</a:t>
            </a: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(CBAM, </a:t>
            </a:r>
            <a:r>
              <a:rPr lang="fi-FI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carbon</a:t>
            </a: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border</a:t>
            </a: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adjustment</a:t>
            </a: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mechanism</a:t>
            </a: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on ehdotettu ratkaisuksi EU:n tiukemman ilmastopolitiikan mahdollisesti kärjistämään hiilivuoto-ongelmaan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/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Hiilivuodolla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tarkoitetaan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saastuttavan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tuotannon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investointien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polttoaineenkulutuksen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siirtymistä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maihin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joissa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ei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harjoiteta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yhtä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voimakasta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5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ilmastopolitiikkaa</a:t>
            </a:r>
            <a:r>
              <a:rPr lang="en-GB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EU:n ulkopuolisista maista tuotaviin tuotteisiin käytettävä hiilitulli</a:t>
            </a:r>
            <a:r>
              <a:rPr lang="fi-FI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saanut enenevästi suosiota </a:t>
            </a: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toteutustapana.</a:t>
            </a:r>
          </a:p>
          <a:p>
            <a:pPr lvl="1"/>
            <a:r>
              <a:rPr lang="fi-FI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CBAM mekanismin käyttöönotto todettiin Euroopan vihreän kehityksen </a:t>
            </a:r>
            <a:r>
              <a:rPr lang="fi-FI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Green </a:t>
            </a:r>
            <a:r>
              <a:rPr lang="fi-FI" sz="15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deal</a:t>
            </a:r>
            <a:r>
              <a:rPr lang="fi-FI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-ohjelmassa keinoksi auttaa siirtymistä kohti vihreämpää ja kestävämpää taloutta. </a:t>
            </a:r>
          </a:p>
          <a:p>
            <a:pPr lvl="1"/>
            <a:r>
              <a:rPr lang="fi-FI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Lisäksi komission </a:t>
            </a:r>
            <a:r>
              <a:rPr lang="fi-FI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Euroopan elvytyssuunnitelmassa </a:t>
            </a:r>
            <a:r>
              <a:rPr lang="fi-FI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todettiin, että vihreät omat varat – mukaan lukien mekanismin tulot – voivat edistää EU:n tulevan talousarvion rahoittamista ja sitä kautta elpymistä ja kasvua covid-19-pandemian jälkeen.</a:t>
            </a:r>
          </a:p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885EAF-43D1-4238-99DA-D5BEAD3D7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9F68-F8A8-4F23-9335-A14782F93667}" type="slidenum">
              <a:rPr lang="fi-FI" smtClean="0"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55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627DD-E684-4F1B-B0B5-60395EFCC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Tutkimus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3CC6E-384E-4C75-8D4A-6C2C53661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Arvioimme tässä tutkimuksessa </a:t>
            </a:r>
            <a:r>
              <a:rPr lang="fi-FI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mekanismin käytettävyyttä </a:t>
            </a: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 </a:t>
            </a:r>
            <a:r>
              <a:rPr lang="fi-FI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 taloudellisia vaikutuksia</a:t>
            </a:r>
          </a:p>
          <a:p>
            <a:pPr lvl="1"/>
            <a:r>
              <a:rPr lang="fi-FI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Periaatteessa Hiilitullimekanismin on katsottu toimivan hyvin muun muassa keinona, jolla EU:n ulkopuolisia maita pyritään painostamaan vähentämään saastuttavaa tuotantoaan</a:t>
            </a:r>
          </a:p>
          <a:p>
            <a:pPr lvl="1"/>
            <a:r>
              <a:rPr lang="fi-FI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Hiilitullia on kuitenkin aikaisemmin tarkasteltu lähinnä teoreettisesti, kun taas meidän lähtökohtamme on arvioida niitä käytännön ongelmia ja epävarmuuksia, joita liittyy hiilitullien käyttöönottoon.</a:t>
            </a:r>
          </a:p>
          <a:p>
            <a:r>
              <a:rPr lang="fi-FI" dirty="0">
                <a:latin typeface="Calibri" panose="020F0502020204030204" pitchFamily="34" charset="0"/>
                <a:cs typeface="Times New Roman" panose="02020603050405020304" pitchFamily="18" charset="0"/>
              </a:rPr>
              <a:t>Tuomme esiin </a:t>
            </a:r>
            <a:r>
              <a:rPr lang="fi-FI" b="1" dirty="0">
                <a:latin typeface="Calibri" panose="020F0502020204030204" pitchFamily="34" charset="0"/>
                <a:cs typeface="Times New Roman" panose="02020603050405020304" pitchFamily="18" charset="0"/>
              </a:rPr>
              <a:t>taloustieteeseen</a:t>
            </a:r>
            <a:r>
              <a:rPr lang="fi-FI" dirty="0"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i-FI" b="1" dirty="0">
                <a:latin typeface="Calibri" panose="020F0502020204030204" pitchFamily="34" charset="0"/>
                <a:cs typeface="Times New Roman" panose="02020603050405020304" pitchFamily="18" charset="0"/>
              </a:rPr>
              <a:t>ympäristötieteeseen</a:t>
            </a:r>
            <a:r>
              <a:rPr lang="fi-FI" dirty="0">
                <a:latin typeface="Calibri" panose="020F0502020204030204" pitchFamily="34" charset="0"/>
                <a:cs typeface="Times New Roman" panose="02020603050405020304" pitchFamily="18" charset="0"/>
              </a:rPr>
              <a:t> ja </a:t>
            </a:r>
            <a:r>
              <a:rPr lang="fi-FI" b="1" dirty="0">
                <a:latin typeface="Calibri" panose="020F0502020204030204" pitchFamily="34" charset="0"/>
                <a:cs typeface="Times New Roman" panose="02020603050405020304" pitchFamily="18" charset="0"/>
              </a:rPr>
              <a:t>kansainväliseen oikeuteen </a:t>
            </a:r>
            <a:r>
              <a:rPr lang="fi-FI" dirty="0">
                <a:latin typeface="Calibri" panose="020F0502020204030204" pitchFamily="34" charset="0"/>
                <a:cs typeface="Times New Roman" panose="02020603050405020304" pitchFamily="18" charset="0"/>
              </a:rPr>
              <a:t>liittyviä näkökohtia</a:t>
            </a:r>
          </a:p>
          <a:p>
            <a:pPr lvl="1"/>
            <a:r>
              <a:rPr lang="fi-FI" sz="1500" dirty="0">
                <a:latin typeface="Calibri" panose="020F0502020204030204" pitchFamily="34" charset="0"/>
                <a:cs typeface="Times New Roman" panose="02020603050405020304" pitchFamily="18" charset="0"/>
              </a:rPr>
              <a:t>Tutkijoita osallistui hankkeeseen Etlasta, </a:t>
            </a:r>
            <a:r>
              <a:rPr lang="fi-FI" sz="15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Sykestä</a:t>
            </a:r>
            <a:r>
              <a:rPr lang="fi-FI" sz="1500" dirty="0">
                <a:latin typeface="Calibri" panose="020F0502020204030204" pitchFamily="34" charset="0"/>
                <a:cs typeface="Times New Roman" panose="02020603050405020304" pitchFamily="18" charset="0"/>
              </a:rPr>
              <a:t>, Helsingin yliopiston oikeustieteellisestä tiedekunnasta, sekä </a:t>
            </a:r>
            <a:r>
              <a:rPr lang="fi-FI" sz="15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MIT:stä</a:t>
            </a:r>
            <a:r>
              <a:rPr lang="fi-FI" sz="15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82E089-B371-4D25-827B-68C0C88A3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9F68-F8A8-4F23-9335-A14782F93667}" type="slidenum">
              <a:rPr lang="fi-FI" smtClean="0"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671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2280-9454-43D8-8956-D05980D74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effectLst/>
                <a:latin typeface="Segoe UI Web (West European)"/>
              </a:rPr>
              <a:t>Lähestymistapa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E6853-D7E0-4EA6-82D8-A4B60BE48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8"/>
            <a:ext cx="8335838" cy="4010843"/>
          </a:xfrm>
        </p:spPr>
        <p:txBody>
          <a:bodyPr>
            <a:normAutofit fontScale="85000" lnSpcReduction="20000"/>
          </a:bodyPr>
          <a:lstStyle/>
          <a:p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Laadimme </a:t>
            </a:r>
            <a:r>
              <a:rPr lang="fi-FI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useita skenaarioita</a:t>
            </a: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joiden kautta tarkastelemme hiilitullimekanismin käyttöönottoon ja vaikutuksiin liittyviä kysymyksiä</a:t>
            </a:r>
          </a:p>
          <a:p>
            <a:pPr lvl="1"/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Arvioitavana toteutustapojen t</a:t>
            </a:r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ekninen toteutettavuus, kansainvälisoikeudelliset haasteet ja vaikutukset tuontiin, arvoketjuihin ja koko talouteen eri aloilla ja maissa, sekä näyttö hiilivuodosta.</a:t>
            </a:r>
          </a:p>
          <a:p>
            <a:r>
              <a:rPr lang="fi-FI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Ensimmäistä skenaariota mekanismin toteuttamistavasta kutsumme ”</a:t>
            </a:r>
            <a:r>
              <a:rPr lang="fi-FI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toteuttamiskelpoiseksi”</a:t>
            </a:r>
            <a:endParaRPr lang="fi-FI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Laadimme helpoimmin toteutettavan vaihtoehdon, jossa mm. </a:t>
            </a: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rajataan mukaan otettavia tuotteita voimakkaasti 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sekä </a:t>
            </a: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tehdään kompromisseja teknisessä toteutuksessa</a:t>
            </a: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i-FI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Vaihtoehtoista skenaariota toteuttamistavasta kutsumme ”</a:t>
            </a:r>
            <a:r>
              <a:rPr lang="fi-FI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tehokkaaksi”</a:t>
            </a:r>
            <a:endParaRPr lang="fi-FI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r>
              <a:rPr lang="fi-FI" spc="4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Arvioimme </a:t>
            </a:r>
            <a:r>
              <a:rPr lang="fi-FI" b="1" spc="4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laajaa 14 päästöintensiivisen toimialan hiilitullimekanismia </a:t>
            </a:r>
            <a:r>
              <a:rPr lang="fi-FI" spc="4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ja </a:t>
            </a:r>
            <a:r>
              <a:rPr lang="fi-FI" b="1" spc="4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yksityiskohtaisempaa hiilitullin mittaustapaa</a:t>
            </a:r>
            <a:endParaRPr lang="fi-FI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52BE29-711D-4C21-9227-31D201AA3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9F68-F8A8-4F23-9335-A14782F93667}" type="slidenum">
              <a:rPr lang="fi-FI" smtClean="0"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7568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17AF83B-8AFB-498B-929B-D77ED538E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548810"/>
              </p:ext>
            </p:extLst>
          </p:nvPr>
        </p:nvGraphicFramePr>
        <p:xfrm>
          <a:off x="251520" y="1756902"/>
          <a:ext cx="8784976" cy="491245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85549">
                  <a:extLst>
                    <a:ext uri="{9D8B030D-6E8A-4147-A177-3AD203B41FA5}">
                      <a16:colId xmlns:a16="http://schemas.microsoft.com/office/drawing/2014/main" val="271465635"/>
                    </a:ext>
                  </a:extLst>
                </a:gridCol>
                <a:gridCol w="1189018">
                  <a:extLst>
                    <a:ext uri="{9D8B030D-6E8A-4147-A177-3AD203B41FA5}">
                      <a16:colId xmlns:a16="http://schemas.microsoft.com/office/drawing/2014/main" val="1329428053"/>
                    </a:ext>
                  </a:extLst>
                </a:gridCol>
                <a:gridCol w="1572255">
                  <a:extLst>
                    <a:ext uri="{9D8B030D-6E8A-4147-A177-3AD203B41FA5}">
                      <a16:colId xmlns:a16="http://schemas.microsoft.com/office/drawing/2014/main" val="3207378993"/>
                    </a:ext>
                  </a:extLst>
                </a:gridCol>
                <a:gridCol w="2358382">
                  <a:extLst>
                    <a:ext uri="{9D8B030D-6E8A-4147-A177-3AD203B41FA5}">
                      <a16:colId xmlns:a16="http://schemas.microsoft.com/office/drawing/2014/main" val="1775139519"/>
                    </a:ext>
                  </a:extLst>
                </a:gridCol>
                <a:gridCol w="2279772">
                  <a:extLst>
                    <a:ext uri="{9D8B030D-6E8A-4147-A177-3AD203B41FA5}">
                      <a16:colId xmlns:a16="http://schemas.microsoft.com/office/drawing/2014/main" val="267803851"/>
                    </a:ext>
                  </a:extLst>
                </a:gridCol>
              </a:tblGrid>
              <a:tr h="279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i-FI" sz="11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i-F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Harkintaperuste</a:t>
                      </a:r>
                      <a:endParaRPr lang="fi-FI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</a:t>
                      </a:r>
                      <a:r>
                        <a:rPr lang="en-GB" sz="14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Toteuttamiskelpoinen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”</a:t>
                      </a:r>
                      <a:endParaRPr lang="fi-FI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</a:t>
                      </a:r>
                      <a:r>
                        <a:rPr lang="en-GB" sz="1400" b="1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Tehokas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”</a:t>
                      </a:r>
                      <a:endParaRPr lang="fi-FI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5807583"/>
                  </a:ext>
                </a:extLst>
              </a:tr>
              <a:tr h="521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Soveltamisala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kattavuus</a:t>
                      </a:r>
                      <a:endParaRPr lang="fi-FI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Tuontia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vientiä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koskevuus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fi-F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WTO-yhteensopivuus</a:t>
                      </a:r>
                      <a:endParaRPr lang="fi-FI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Tuonti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Tuonti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2792271"/>
                  </a:ext>
                </a:extLst>
              </a:tr>
              <a:tr h="9072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i-FI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Toimialat</a:t>
                      </a:r>
                      <a:endParaRPr lang="fi-F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Tuotteet ovat päästöintensiivisiä, päästöt voidaan mitata helposti. </a:t>
                      </a:r>
                      <a:endParaRPr lang="fi-FI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Toteuttamiskelpoinen 1: sementti (ml. kalkki ja kipsi)
Toteuttamiskelpoinen 2: sementti (ml. kalkki ja kipsi), alumiini, rauta ja teräs</a:t>
                      </a:r>
                      <a:endParaRPr lang="fi-FI" sz="11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 suuripäästöisintä teollisuustuotetta, joilla käydään kauppaa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8821941"/>
                  </a:ext>
                </a:extLst>
              </a:tr>
              <a:tr h="279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i-FI" sz="14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Maat</a:t>
                      </a:r>
                      <a:endParaRPr lang="fi-F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Ei syrjintää</a:t>
                      </a:r>
                      <a:endParaRPr lang="fi-FI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Kaikki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EU:n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ulkopuoliset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Kaikki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EU:n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ulkopuoliset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2525063"/>
                  </a:ext>
                </a:extLst>
              </a:tr>
              <a:tr h="1048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Hiili-intensiteetin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määrittäminen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</a:t>
                      </a:r>
                      <a:r>
                        <a:rPr lang="en-GB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sisältö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fi-FI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Päästöjen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laajuus</a:t>
                      </a:r>
                      <a:endParaRPr lang="fi-F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Mittaamis- ja oikeudelliset rajoitteet</a:t>
                      </a:r>
                      <a:endParaRPr lang="fi-FI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Suora + epäsuora kotimainen sähkö/lämpö (vain CO2)
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Tehokas 1: Suora + kaikki epäsuorat (lukuun ottamatta tuontia EU:sta) (vain CO2)
Tehokas 2: Suora + epäsuora kotimainen sähkö/lämpö (vain CO2)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66144550"/>
                  </a:ext>
                </a:extLst>
              </a:tr>
              <a:tr h="6541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i-FI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Päästöjen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määrä</a:t>
                      </a:r>
                      <a:endParaRPr lang="fi-F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Mittaamisrajoitteet</a:t>
                      </a:r>
                      <a:endParaRPr lang="fi-FI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EU:n keskiarvot (painotettuna tuotantoarvon mukaan tuoteryhmien yhdistelyn tapauksessa)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Maa-/aluekohtaiset keskiarvot (EU:hun tulevan tuonnin painottama, jos tuoteryhmät on yhdistelty)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54381603"/>
                  </a:ext>
                </a:extLst>
              </a:tr>
              <a:tr h="5213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Mukautustason</a:t>
                      </a: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määrittäminen</a:t>
                      </a:r>
                      <a:endParaRPr lang="fi-FI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Hiilen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hinta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EU:ssa</a:t>
                      </a:r>
                      <a:endParaRPr lang="fi-F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Reiluus</a:t>
                      </a:r>
                      <a:endParaRPr lang="fi-FI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 tai 50 euroa/tCO2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i-FI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 tai 50 euroa/tCO2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28269109"/>
                  </a:ext>
                </a:extLst>
              </a:tr>
              <a:tr h="453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i-FI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Hiilen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hinta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ulkomailla</a:t>
                      </a:r>
                      <a:endParaRPr lang="fi-F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Mittaamisen rajoitteet</a:t>
                      </a:r>
                      <a:endParaRPr lang="fi-FI" sz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EUR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 EUR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8200428"/>
                  </a:ext>
                </a:extLst>
              </a:tr>
              <a:tr h="246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fi-FI" sz="110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Tulojen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käyttö</a:t>
                      </a:r>
                      <a:endParaRPr lang="fi-F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fi-FI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Ei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määritelty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6252" marR="46252" marT="23126" marB="2312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Ei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määritelty</a:t>
                      </a:r>
                      <a:endParaRPr lang="fi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630842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0C72141-E0A4-4A1A-B3BC-56CF9D7A1584}"/>
              </a:ext>
            </a:extLst>
          </p:cNvPr>
          <p:cNvSpPr txBox="1"/>
          <p:nvPr/>
        </p:nvSpPr>
        <p:spPr>
          <a:xfrm>
            <a:off x="28364" y="1268760"/>
            <a:ext cx="7281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dirty="0">
                <a:solidFill>
                  <a:schemeClr val="bg2"/>
                </a:solidFill>
              </a:rPr>
              <a:t>Taulukko. </a:t>
            </a:r>
            <a:r>
              <a:rPr lang="fi-FI" sz="2000" dirty="0">
                <a:solidFill>
                  <a:schemeClr val="bg2"/>
                </a:solidFill>
              </a:rPr>
              <a:t>Skenaarioiden hiilitullimekanismien piirteitä kootusti</a:t>
            </a:r>
            <a:r>
              <a:rPr lang="fi-FI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350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51A67-3C7B-4F7B-9728-472ECDBC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Pienimuotoinen toteutustapa todennäköisin lähtökohta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C0D01-B5D6-42E0-BB6C-66646CD97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492896"/>
            <a:ext cx="8136904" cy="4176464"/>
          </a:xfrm>
        </p:spPr>
        <p:txBody>
          <a:bodyPr>
            <a:normAutofit lnSpcReduction="10000"/>
          </a:bodyPr>
          <a:lstStyle/>
          <a:p>
            <a:pPr marL="621030">
              <a:lnSpc>
                <a:spcPct val="107000"/>
              </a:lnSpc>
              <a:spcAft>
                <a:spcPts val="600"/>
              </a:spcAft>
            </a:pPr>
            <a:r>
              <a:rPr lang="fi-FI" sz="1800" dirty="0"/>
              <a:t>EU:n kansainvälisten velvoitteiden, tehokkuuden, tasapuolisuuden ja teknisten haasteiden näkökulmasta </a:t>
            </a:r>
            <a:r>
              <a:rPr lang="fi-FI" sz="1800" b="1" dirty="0"/>
              <a:t>siirtymä hiilitullimekanismin täydelliseen käyttöönottoon tullee olemaan asteittainen ja hankala</a:t>
            </a:r>
            <a:endParaRPr lang="fi-FI" sz="1800" dirty="0"/>
          </a:p>
          <a:p>
            <a:pPr marL="621030">
              <a:lnSpc>
                <a:spcPct val="107000"/>
              </a:lnSpc>
              <a:spcAft>
                <a:spcPts val="600"/>
              </a:spcAft>
            </a:pPr>
            <a:r>
              <a:rPr lang="fi-FI" sz="1800" dirty="0"/>
              <a:t>Aiempien ehdotusten perusteella todennäköisin lähestymistapa olisi testata </a:t>
            </a:r>
            <a:r>
              <a:rPr lang="fi-FI" sz="1800" b="1" dirty="0"/>
              <a:t>mekanismin käyttöä rajoitetulla määrällä päästöintensiivisiä tuotteita</a:t>
            </a:r>
            <a:r>
              <a:rPr lang="fi-FI" sz="1800" dirty="0"/>
              <a:t>, jotka ovat helppoja hallinnoida ja yksinkertaisia tuottaa</a:t>
            </a:r>
          </a:p>
          <a:p>
            <a:pPr marL="1071880" lvl="1">
              <a:lnSpc>
                <a:spcPct val="107000"/>
              </a:lnSpc>
              <a:spcAft>
                <a:spcPts val="600"/>
              </a:spcAft>
            </a:pPr>
            <a:r>
              <a:rPr lang="fi-FI" sz="1600" dirty="0"/>
              <a:t>Tulostemme mukaan tällaisen toteuttamiskelpoisen hiilitullimekanismin </a:t>
            </a:r>
            <a:r>
              <a:rPr lang="fi-FI" sz="1600" b="1" dirty="0"/>
              <a:t>taloudellinen ja ympäristöllinen vaikutus olisi todennäköisesti hyvin pieni </a:t>
            </a:r>
            <a:r>
              <a:rPr lang="fi-FI" sz="1600" dirty="0"/>
              <a:t>niin Suomessa kuin Euroopassakin</a:t>
            </a:r>
          </a:p>
          <a:p>
            <a:pPr marL="1071880" lvl="1">
              <a:lnSpc>
                <a:spcPct val="107000"/>
              </a:lnSpc>
              <a:spcAft>
                <a:spcPts val="600"/>
              </a:spcAft>
            </a:pPr>
            <a:r>
              <a:rPr lang="fi-FI" sz="1600" dirty="0"/>
              <a:t>Suppean hiilitullimekanismin toteuttaminen olisi siten enemmän </a:t>
            </a:r>
            <a:r>
              <a:rPr lang="fi-FI" sz="1600" b="1" dirty="0"/>
              <a:t>signaali EU:n päättäväisyydestä vastata ilmasto- ja hiilivuoto-ongelmaan </a:t>
            </a:r>
            <a:r>
              <a:rPr lang="fi-FI" sz="1600" dirty="0"/>
              <a:t>kuin varsinainen ratkaisu niiden korjaamiseksi</a:t>
            </a:r>
          </a:p>
          <a:p>
            <a:pPr marL="621030">
              <a:lnSpc>
                <a:spcPct val="107000"/>
              </a:lnSpc>
              <a:spcAft>
                <a:spcPts val="600"/>
              </a:spcAft>
            </a:pPr>
            <a:endParaRPr lang="fi-FI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DCFCF7-41CA-4DE7-A235-374BFA4B0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9F68-F8A8-4F23-9335-A14782F93667}" type="slidenum">
              <a:rPr lang="fi-FI" smtClean="0"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6601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51A67-3C7B-4F7B-9728-472ECDBC3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272" y="1213890"/>
            <a:ext cx="8233257" cy="936104"/>
          </a:xfrm>
        </p:spPr>
        <p:txBody>
          <a:bodyPr/>
          <a:lstStyle/>
          <a:p>
            <a:r>
              <a:rPr lang="fi-FI" dirty="0"/>
              <a:t>”Tehokkaan” mekanismin vaikutukset ja haasteet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C0D01-B5D6-42E0-BB6C-66646CD97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2125572"/>
            <a:ext cx="8640960" cy="473242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Taloudelliset </a:t>
            </a: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nettokokonaisvaikutukset olisivat lievästi negatiivisia 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päästöintensiivisimmissä EU:n kauppakumppanimaissa, ja vähäisiä myös Suomessa ja EU:ssa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Tullialojen tuottajat EU:ssa hyötyjiä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ja </a:t>
            </a: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häviäjiä EU:n ulkopuolelta tulevia välituotteita hyödyntävät yritykset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erityisesti, jos niiden markkinat ovat EU:n ulkopuolella 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EU:n tuontituotteiden päästöt vähenisivät merkittävästi, mutta vaikutus kompensoituisi osittain markkinoiden sopeutuessa</a:t>
            </a:r>
            <a:endParaRPr lang="fi-FI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Joka tapauksessa järjestelmällinen ja kunnianhimoinen hiilitullimekanismi</a:t>
            </a: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vaatii huomattavan työn päästödatan keräämisessä ja hallinnoinnissa 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Ajantasaista tietoa EU:n tuomista päästöistä ei tällä hetkellä ole.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Mekanismi olisi rakennettava silti oikeudenmukaisella ja tehokkaalla tavalla, jotta vältettäisiin ristiriitoja WTO-lainsäädännön kanssa ja tuotannon vääristymiä.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Mekanismia on täydennettävä 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kannustamalla</a:t>
            </a:r>
            <a:r>
              <a:rPr lang="fi-FI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yritysten itseraportointia, sekä mahdollisesti hyödyntämällä teknologiatukia ja esimerkiksi päästönlisäveron kaltaisia veroinstrumentteja ilmaisjakojen korvaamiseksi.</a:t>
            </a:r>
            <a:endParaRPr lang="fi-F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fi-FI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1030">
              <a:lnSpc>
                <a:spcPct val="107000"/>
              </a:lnSpc>
              <a:spcAft>
                <a:spcPts val="600"/>
              </a:spcAft>
            </a:pPr>
            <a:endParaRPr lang="fi-FI" sz="1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59623-2B12-4E2B-8EDF-5CF675526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9F68-F8A8-4F23-9335-A14782F93667}" type="slidenum">
              <a:rPr lang="fi-FI" smtClean="0"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7262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58CDE-0E78-4C9B-B51D-DF5BBBA88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0728"/>
            <a:ext cx="7886700" cy="994172"/>
          </a:xfrm>
        </p:spPr>
        <p:txBody>
          <a:bodyPr/>
          <a:lstStyle/>
          <a:p>
            <a:r>
              <a:rPr lang="fi-FI" dirty="0"/>
              <a:t>Kansainvälinen näkökulma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3D2E5-F2D8-44C7-8694-9F68B1CAF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916832"/>
            <a:ext cx="8335838" cy="452230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Riippumatta siitä, kuinka hyvin mekanismi rakennetaan ja tiedotetaan EU:n kauppakumppaneille, se kohtaa </a:t>
            </a:r>
            <a:r>
              <a:rPr lang="fi-FI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todennäköisesti kohdemaiden vastarintaan</a:t>
            </a:r>
          </a:p>
          <a:p>
            <a:pPr marL="621030">
              <a:lnSpc>
                <a:spcPct val="107000"/>
              </a:lnSpc>
              <a:spcAft>
                <a:spcPts val="600"/>
              </a:spcAft>
            </a:pPr>
            <a:r>
              <a:rPr lang="en-US" sz="15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Tulosten</a:t>
            </a:r>
            <a:r>
              <a:rPr lang="fi-FI" sz="15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mukaan </a:t>
            </a:r>
            <a:r>
              <a:rPr lang="fi-FI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hiilitullit koskettaisivat erityisesti Kiinaa</a:t>
            </a:r>
            <a:r>
              <a:rPr lang="fi-FI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jos tullit asetettaisiin koskemaan toimialoja laajasti. Vastatoimet ja välttämistoimenpiteet kuten vientitukiaiset alkuperämaissa neutraloisivat nopeasti hiilitullien mahdolliset taloudelliset hyödyt.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Siksi olisi oltava varovainen erityisesti silloin, kun hiilitullimekanismia tarkastellaan mahdollisena </a:t>
            </a:r>
            <a:r>
              <a:rPr lang="fi-FI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EU:n omien varojen lähteenä</a:t>
            </a:r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621030">
              <a:lnSpc>
                <a:spcPct val="107000"/>
              </a:lnSpc>
              <a:spcAft>
                <a:spcPts val="600"/>
              </a:spcAft>
            </a:pPr>
            <a:r>
              <a:rPr lang="fi-FI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Jos EU ottaa käyttöön hiilitullimekanismin rahoittaakseen elpymispakettia tai jostain muusta ilmastoon liittymättömästä syystä, joka on WTO:n sääntöjen vastainen, se </a:t>
            </a:r>
            <a:r>
              <a:rPr lang="fi-FI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heikentää EU:n uskottavuutta kansainvälisessä ilmastoyhteistyössä.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 sijaan EU:n pitäisi suunnitella hiilitullimekanismia niin, että se </a:t>
            </a:r>
            <a:r>
              <a:rPr lang="fi-FI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vahvistaa monenkeskistä yhteistyötä ilmastomuutosta</a:t>
            </a:r>
            <a:r>
              <a:rPr lang="fi-FI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vastaan ottamatta käyttöön menetelmiä, jotka vaikuttavat olevan kansainvälisten velvoitteiden ja sääntöpohjaisen kansainvälisen järjestelmän vastaisia.</a:t>
            </a:r>
          </a:p>
          <a:p>
            <a:endParaRPr lang="fi-FI" sz="4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559C09-0E3C-4733-BA44-0825CD82B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C9F68-F8A8-4F23-9335-A14782F93667}" type="slidenum">
              <a:rPr lang="fi-FI" smtClean="0"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6605878"/>
      </p:ext>
    </p:extLst>
  </p:cSld>
  <p:clrMapOvr>
    <a:masterClrMapping/>
  </p:clrMapOvr>
</p:sld>
</file>

<file path=ppt/theme/theme1.xml><?xml version="1.0" encoding="utf-8"?>
<a:theme xmlns:a="http://schemas.openxmlformats.org/drawingml/2006/main" name="TEAS_FI-teema">
  <a:themeElements>
    <a:clrScheme name="Valtioneuvosto">
      <a:dk1>
        <a:sysClr val="windowText" lastClr="000000"/>
      </a:dk1>
      <a:lt1>
        <a:sysClr val="window" lastClr="FFFFFF"/>
      </a:lt1>
      <a:dk2>
        <a:srgbClr val="006FB9"/>
      </a:dk2>
      <a:lt2>
        <a:srgbClr val="7A8A90"/>
      </a:lt2>
      <a:accent1>
        <a:srgbClr val="0ABBEF"/>
      </a:accent1>
      <a:accent2>
        <a:srgbClr val="006FB9"/>
      </a:accent2>
      <a:accent3>
        <a:srgbClr val="82C4D9"/>
      </a:accent3>
      <a:accent4>
        <a:srgbClr val="BAE0EB"/>
      </a:accent4>
      <a:accent5>
        <a:srgbClr val="F7AD29"/>
      </a:accent5>
      <a:accent6>
        <a:srgbClr val="FB701D"/>
      </a:accent6>
      <a:hlink>
        <a:srgbClr val="0000FF"/>
      </a:hlink>
      <a:folHlink>
        <a:srgbClr val="800080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6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VN TEAS_pohja_FI</Template>
  <TotalTime>653</TotalTime>
  <Words>874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Segoe UI Web (West European)</vt:lpstr>
      <vt:lpstr>TEAS_FI-teema</vt:lpstr>
      <vt:lpstr>Hiilitullimekanismit ja niiden taloudelliset vaikutukset Suomessa ja EU:ssa Tero Kuusi, Martin Björklund, Ville Kaitila, Kai Kokko, Markku Lehmus, Michael Mehling, Tuuli Oikarinen, Johanna Pohjola, Sampo Soimakallio, ja Maria Wang</vt:lpstr>
      <vt:lpstr>Taustaksi</vt:lpstr>
      <vt:lpstr>Tutkimus</vt:lpstr>
      <vt:lpstr>Lähestymistapa</vt:lpstr>
      <vt:lpstr>PowerPoint Presentation</vt:lpstr>
      <vt:lpstr>Pienimuotoinen toteutustapa todennäköisin lähtökohta</vt:lpstr>
      <vt:lpstr>”Tehokkaan” mekanismin vaikutukset ja haasteet</vt:lpstr>
      <vt:lpstr>Kansainvälinen näkökulma</vt:lpstr>
    </vt:vector>
  </TitlesOfParts>
  <Company>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aloitussivun otsikko Arial Regular 34/40 pt max. kolme riviä tekstiä</dc:title>
  <dc:creator>Tero Kuusi</dc:creator>
  <cp:lastModifiedBy>Justiina Airas</cp:lastModifiedBy>
  <cp:revision>48</cp:revision>
  <dcterms:created xsi:type="dcterms:W3CDTF">2019-01-21T08:05:41Z</dcterms:created>
  <dcterms:modified xsi:type="dcterms:W3CDTF">2020-10-29T09:40:17Z</dcterms:modified>
</cp:coreProperties>
</file>