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0" r:id="rId3"/>
    <p:sldMasterId id="2147483712" r:id="rId4"/>
    <p:sldMasterId id="2147483724" r:id="rId5"/>
    <p:sldMasterId id="2147483736" r:id="rId6"/>
    <p:sldMasterId id="2147483748" r:id="rId7"/>
  </p:sldMasterIdLst>
  <p:notesMasterIdLst>
    <p:notesMasterId r:id="rId37"/>
  </p:notesMasterIdLst>
  <p:handoutMasterIdLst>
    <p:handoutMasterId r:id="rId38"/>
  </p:handoutMasterIdLst>
  <p:sldIdLst>
    <p:sldId id="256" r:id="rId8"/>
    <p:sldId id="329" r:id="rId9"/>
    <p:sldId id="278" r:id="rId10"/>
    <p:sldId id="343" r:id="rId11"/>
    <p:sldId id="344" r:id="rId12"/>
    <p:sldId id="327" r:id="rId13"/>
    <p:sldId id="282" r:id="rId14"/>
    <p:sldId id="330" r:id="rId15"/>
    <p:sldId id="345" r:id="rId16"/>
    <p:sldId id="331" r:id="rId17"/>
    <p:sldId id="332" r:id="rId18"/>
    <p:sldId id="333" r:id="rId19"/>
    <p:sldId id="285" r:id="rId20"/>
    <p:sldId id="334" r:id="rId21"/>
    <p:sldId id="336" r:id="rId22"/>
    <p:sldId id="335" r:id="rId23"/>
    <p:sldId id="337" r:id="rId24"/>
    <p:sldId id="338" r:id="rId25"/>
    <p:sldId id="339" r:id="rId26"/>
    <p:sldId id="340" r:id="rId27"/>
    <p:sldId id="341" r:id="rId28"/>
    <p:sldId id="273" r:id="rId29"/>
    <p:sldId id="342" r:id="rId30"/>
    <p:sldId id="328" r:id="rId31"/>
    <p:sldId id="289" r:id="rId32"/>
    <p:sldId id="271" r:id="rId33"/>
    <p:sldId id="274" r:id="rId34"/>
    <p:sldId id="284" r:id="rId35"/>
    <p:sldId id="279" r:id="rId36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2848" autoAdjust="0"/>
  </p:normalViewPr>
  <p:slideViewPr>
    <p:cSldViewPr>
      <p:cViewPr>
        <p:scale>
          <a:sx n="100" d="100"/>
          <a:sy n="100" d="100"/>
        </p:scale>
        <p:origin x="-9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90" d="100"/>
          <a:sy n="90" d="100"/>
        </p:scale>
        <p:origin x="-2059" y="1253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3F235-87A7-4CA9-A0EA-01F021A3BD80}" type="datetimeFigureOut">
              <a:rPr lang="nb-NO" smtClean="0"/>
              <a:pPr/>
              <a:t>13.08.2018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8D12A-A84D-446C-8C1D-501DCE5869D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4780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83BDD-B2DE-4522-8550-0C91F33B4B87}" type="datetimeFigureOut">
              <a:rPr lang="nb-NO" smtClean="0"/>
              <a:pPr/>
              <a:t>13.08.2018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B9E7F-5764-4151-8C88-C6A060099DA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886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151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784670"/>
          </a:xfrm>
        </p:spPr>
        <p:txBody>
          <a:bodyPr>
            <a:noAutofit/>
          </a:bodyPr>
          <a:lstStyle/>
          <a:p>
            <a:endParaRPr lang="nb-NO" sz="1600" dirty="0">
              <a:latin typeface="Calibri Light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521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800" dirty="0">
              <a:latin typeface="Calibri Light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592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8">
              <a:buFontTx/>
              <a:buNone/>
            </a:pPr>
            <a:endParaRPr lang="nb-NO" sz="1800" dirty="0">
              <a:latin typeface="Calibri Light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5BDE4-4F24-4AC9-8D7F-05285D95667C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0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800" dirty="0">
              <a:latin typeface="Calibri Light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5510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88A61-2733-4DF7-A0D1-2DF10630A012}" type="slidenum">
              <a:rPr lang="nb-NO" smtClean="0">
                <a:solidFill>
                  <a:prstClr val="black"/>
                </a:solidFill>
              </a:rPr>
              <a:pPr/>
              <a:t>6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3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928686"/>
          </a:xfrm>
        </p:spPr>
        <p:txBody>
          <a:bodyPr>
            <a:normAutofit/>
          </a:bodyPr>
          <a:lstStyle/>
          <a:p>
            <a:endParaRPr lang="nb-NO" sz="1800" dirty="0">
              <a:latin typeface="Calibri Light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3EC4-81FB-47B4-B06A-394DC00FBA80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460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6603" y="4728805"/>
            <a:ext cx="5438140" cy="4768443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700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076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773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860266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B9E7F-5764-4151-8C88-C6A060099DAA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578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jpe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jpe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7126560" cy="864096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5896744" cy="11521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6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4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541983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d-susk\Desktop\Kapittelillustrasjoner\kap4_toppstripe_18.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48787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2310533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5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42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3186523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d-susk\Desktop\Kapittelillustrasjoner\kap5_toppstripe_18.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42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43102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2822094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6_toppstripe_13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80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2336509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d-susk\Desktop\Kapittelillustrasjoner\kap6_toppstripe_13.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80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52200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42829982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7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8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09390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d-susk\Desktop\Kapittelillustrasjoner\kap3_toppstripe_4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6934"/>
            <a:ext cx="8280920" cy="1053834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d-susk\Desktop\Kapittelillustrasjoner\kap7_toppstripe_18.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8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74771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723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lippet_4-deltdiamant_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4895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89805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d-susk\Desktop\Kapittelillustrasjoner\Klippet_4-deltdiamant_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4313"/>
            <a:ext cx="65532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9276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lippet_NyFigur_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96302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09382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d-susk\Desktop\Kapittelillustrasjoner\Klippet_NyFigur_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825500"/>
            <a:ext cx="8963025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600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387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Klippet_4-deltdiamant_8.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1650"/>
            <a:ext cx="40322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519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pic>
        <p:nvPicPr>
          <p:cNvPr id="6" name="Picture 2" descr="C:\Users\kd-susk\Desktop\Kapittelillustrasjoner\kap3_toppstripe_4.5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86934"/>
            <a:ext cx="8280920" cy="105383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d-susk\Desktop\Kapittelillustrasjoner\kap4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93556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pic>
        <p:nvPicPr>
          <p:cNvPr id="6" name="Picture 2" descr="C:\Users\kd-susk\Desktop\Kapittelillustrasjoner\kap4_toppstripe_18.5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208912" cy="10935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d-susk\Desktop\Kapittelillustrasjoner\kap5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5526" cy="1087785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pic>
        <p:nvPicPr>
          <p:cNvPr id="6" name="Picture 2" descr="C:\Users\kd-susk\Desktop\Kapittelillustrasjoner\kap5_toppstripe_18.5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205526" cy="10877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 smtClean="0"/>
              <a:t>Fremtidens skole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Fornyelse av fag og kompetanser</a:t>
            </a:r>
          </a:p>
        </p:txBody>
      </p:sp>
      <p:pic>
        <p:nvPicPr>
          <p:cNvPr id="9" name="Bilde 8" descr="Forside19.5_kont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39691" y="458432"/>
            <a:ext cx="5496605" cy="4122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d-susk\Desktop\Kapittelillustrasjoner\kap6_toppstripe_13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1070335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pic>
        <p:nvPicPr>
          <p:cNvPr id="6" name="Picture 2" descr="C:\Users\kd-susk\Desktop\Kapittelillustrasjoner\kap6_toppstripe_13.5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280920" cy="107033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d-susk\Desktop\Kapittelillustrasjoner\kap7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1152462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pic>
        <p:nvPicPr>
          <p:cNvPr id="6" name="Picture 2" descr="C:\Users\kd-susk\Desktop\Kapittelillustrasjoner\kap7_toppstripe_18.5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280920" cy="11524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smtClean="0"/>
              <a:t>Fire kompetanseområder</a:t>
            </a:r>
            <a:endParaRPr lang="nb-NO" dirty="0"/>
          </a:p>
        </p:txBody>
      </p:sp>
      <p:pic>
        <p:nvPicPr>
          <p:cNvPr id="10242" name="Picture 2" descr="C:\Users\kd-susk\Desktop\Kapittelillustrasjoner\Klippet_4-deltdiamant_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199" y="1628800"/>
            <a:ext cx="4897057" cy="48245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d-susk\Desktop\Kapittelillustrasjoner\Klippet_4-deltdiamant_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672"/>
            <a:ext cx="6552728" cy="64556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smtClean="0"/>
              <a:t>Fagfornyelse</a:t>
            </a:r>
            <a:endParaRPr lang="nb-NO" dirty="0"/>
          </a:p>
        </p:txBody>
      </p:sp>
      <p:pic>
        <p:nvPicPr>
          <p:cNvPr id="13314" name="Picture 2" descr="C:\Users\kd-susk\Desktop\Kapittelillustrasjoner\Klippet_NyFigur_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8963026" cy="51958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d-susk\Desktop\Kapittelillustrasjoner\Klippet_NyFigur_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71" y="825400"/>
            <a:ext cx="8963025" cy="51958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6500" y="5157192"/>
            <a:ext cx="1919979" cy="14401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pic>
        <p:nvPicPr>
          <p:cNvPr id="8" name="Bilde 7" descr="Klippet_4-deltdiamant_8.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44008" y="1771737"/>
            <a:ext cx="4032448" cy="3972105"/>
          </a:xfrm>
          <a:prstGeom prst="rect">
            <a:avLst/>
          </a:prstGeom>
        </p:spPr>
      </p:pic>
      <p:pic>
        <p:nvPicPr>
          <p:cNvPr id="9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84" y="2564904"/>
            <a:ext cx="8564488" cy="144015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05064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679871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43003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F6C4B3-6F86-4AED-93A8-F1D80F3C4198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AF2E9-5204-4D50-9720-EF892704BF35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439161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FFD80-388A-4665-8053-F2837F32F720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9DE556-430B-4E98-A5A5-917B27FD5185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129225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6B27C-158D-4E60-BBD3-81133FB4D2C6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75D7C-2B82-4BAE-8E7C-7BADF0C0AF51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657586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8D9D8-3D14-46F2-91C7-CFFA936A7F41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F2B46F-6436-455B-8058-039340924129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96928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464E7-07B6-49E3-93B7-E1FB99829521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47F39-1D91-45E5-B946-10771A9A4A14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677473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95A8C-19FB-4DE5-87B8-5F8CD273F11F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315DA0-F29B-4BCB-8456-D0796A2E725D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453675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A4F06-FBC4-46D7-A6A0-945251CDF594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8804A3-4E58-4CF3-B841-36F5A92890E5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409573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B8A426-20F9-4F01-AAEC-5DC6057BEA94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DFEA2-BD51-4ABA-811B-223F4C9A0FD4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676172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19AABE-3E7B-4470-A84C-C446363C8067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D3D696-BED5-4E5B-A406-2A260010C619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239100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84" y="2564904"/>
            <a:ext cx="8564488" cy="144015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05064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4090892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87816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9B5AE-5D7D-400B-8005-2B5EAF5E4714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B3290-289D-4BF0-A203-D12821B64CFF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07495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4B17C0-44D4-4135-8CEE-51197867ED4D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B9C91-0D73-4909-A4D9-E804E0797B73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37748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4DB201-9CD8-4BD3-A744-08326DC5EC28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80F1CA-0F96-419B-A1C7-FFFCF38BD810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89084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961118-D6CC-436A-B415-C0D4F9EC208A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5D2CA8-B41F-4014-999C-6DF3BA486FA6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7859550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6041E2-1E35-4925-B4C9-D1097E3ADB2C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EC2ED-7105-4636-961D-D5D9108E3B20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687125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51B64-3959-4949-911E-061DBDE24A46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A47957-6F89-42F4-9771-2D05163DDD55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729959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E0520-6CFA-4E8F-BC58-C658999FE60D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87A00-7A5B-4538-8234-60ECD561C716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58792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CC5A2-1FBE-4886-B4F2-3BCF7CDF8EB7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49BD0-135B-4D65-92E3-F63D619BDDF1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528349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0F403F-4A10-4C53-AB89-ED56601B970E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304D07-A5C5-4C7F-A6C9-D187CD48E705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55762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84" y="2564904"/>
            <a:ext cx="8564488" cy="144015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05064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454631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31772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74077-3A2F-4F93-AAAB-874A753B72AA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AAABC-EB40-4368-97BD-062D2B3552D6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662248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F5321C-4FB3-4DB0-BE48-7266E1FA9B68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A1EEF-1C87-40AD-AD81-E93FDA98B790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67964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65F74E-22C3-4D4D-A843-BFCB1B7C28EE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CE798A-2C26-46A5-8267-EB10EFC9E3FD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305892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3B0CC-9660-4982-9B98-D63FC3551284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9B906-B259-445D-A9A2-9F822DBD507C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747255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pic>
        <p:nvPicPr>
          <p:cNvPr id="6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999463" y="5157192"/>
            <a:ext cx="1694052" cy="1440160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A2E03-E2E5-40AE-84D0-339B84E00222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3DA16-0847-4141-9B27-BB82E714AB28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4466937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BAFF0E-BCC0-4E5E-B6A2-2DC413AED6EE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526B9-7B71-49D5-9532-0FB7E0F3D002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880530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DD3DD8-6975-491A-B9BA-A04A53D2B7DA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4026AF-BF74-4758-9873-CEC91EAB3ABD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4255225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386E1-C121-400A-A4E2-D00E88CACEB6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0E1D55-D8DB-4137-9BD1-3580D61CBEB1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186128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49F390-9949-4D2D-A50A-F908BC3D7231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579BE-4564-4B31-A5E3-23B10F2D7208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813267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82E59C-09E1-4684-B946-32699B3B6078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C3A1EE-EEDD-4FBA-9275-9A8EF407630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3528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42D380-D241-445A-8D01-161F02D7FE85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3A37B9-C548-433A-8815-CD668C6313B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0398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1A0248-6343-442A-BCD3-4E8DFDE9FF23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176134-3A05-4911-97DE-0D4BDBDAA0C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183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12581B-BE92-44A3-AF0E-26F027074CDF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A63C07-3CC8-4787-A5D9-F3A043A1805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2694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4025FD-56B0-4B37-AD79-530E8FB99B47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B7CE0B-9E4D-47FC-A75F-EF0C2B1B50C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582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26E0881-CA5C-4719-957A-0A3553A904C2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B4EBF5-CBBA-404A-8204-C8060309287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428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E1152D-08C6-4865-B2B8-AA2BBB1ECDB2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701183-4598-4BAB-ABA1-8AF2C58F835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7093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BB60EB-1D95-4C82-8B17-D6B1B4560FFC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4B09C-E180-4DD4-B82E-D31DB0371EB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95463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AB5862-4A35-4115-948B-493916BBDF2E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A0221F-092C-482D-84A4-E6A7F846501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8734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C776DE-CD54-4A60-9961-0D44946EC8E2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087208-7E15-4396-80AB-9A33F9024C9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198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F46B32-62B7-4DA3-85D8-B3D58781F70D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C2DBF5-7A7C-4854-894C-6B51DD46ADD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3551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648DC1E-BD04-4BAA-BD93-05E6B7F37FF7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B410AB-9DCF-4303-B759-D12744247F64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4267382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FABCDE-CA36-4CA6-9457-28AA605F0FB1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011F20E-0B88-4A28-8824-4CF175BA8BFB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3262328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6EEB095-8165-497A-BA29-9BA4366AB3A4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6879C59-BA96-4587-8198-E30D9BEF29AD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874092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668EBD2-AB25-4F80-8856-F7445ED587FF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19B0ED0-D2AD-4E0E-8E36-E1027B89A75F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52465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1031097"/>
          </a:xfrm>
          <a:prstGeom prst="rect">
            <a:avLst/>
          </a:prstGeom>
          <a:noFill/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5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7AA1EA-00D6-4B39-A7A3-8D0E6BA50B32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A59010-37FB-41AC-91C7-8A7640799FAC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4104221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079974F-E4B8-4362-BFCE-FF278876F2BB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7B90F2E-EEFC-450A-9560-7D7B30B71B42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171900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0775C37-5C8C-4F1E-B94B-4A4A48477795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E63FFB-AEC7-4D76-8002-60AE62BFB388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428481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00D0BA6-F2DC-4057-8766-85189B694308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9AA4A7-BB8F-4B57-A8A6-3FE95F27E453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867422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034B742-5E1D-464E-82F2-979ADF8503BF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931BDC6-FD16-4EE1-88CC-34F119A64727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30419952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4759A9E-264F-4928-B458-68F2AEAFF127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6C24701-6FF2-4DE6-AE95-7AA165C07BD6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138219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E5B168-3977-42B0-86C7-43D138E06FF0}" type="datetimeFigureOut">
              <a:rPr lang="nb-NO" altLang="nb-NO"/>
              <a:pPr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81EC13-3A31-482E-8A94-96D02ECBC36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771954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7126560" cy="864096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5896744" cy="11521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7306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Forside19.5_kont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458788"/>
            <a:ext cx="5495925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202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157788"/>
            <a:ext cx="1919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414390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49588" cy="105712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6381683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21298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952188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7599074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2055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89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571093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d-susk\Desktop\Kapittelillustrasjoner\kap3_toppstripe_4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7338"/>
            <a:ext cx="8280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4962782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d-susk\Desktop\Kapittelillustrasjoner\kap1_toppstripe_18.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d-susk\Desktop\Kapittelillustrasjoner\kap2_toppstripe_18.5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48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d-susk\Desktop\Kapittelillustrasjoner\kap3_toppstripe_4.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7338"/>
            <a:ext cx="8280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51785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6221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d-susk\Desktop\Kapittelillustrasjoner\Forside19.5_kont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157788"/>
            <a:ext cx="1693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54014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28.jpeg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6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8.jpeg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6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3"/>
            <a:r>
              <a:rPr lang="nb-NO" dirty="0" smtClean="0"/>
              <a:t>Tredje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4" r:id="rId3"/>
    <p:sldLayoutId id="2147483650" r:id="rId4"/>
    <p:sldLayoutId id="2147483679" r:id="rId5"/>
    <p:sldLayoutId id="2147483674" r:id="rId6"/>
    <p:sldLayoutId id="2147483660" r:id="rId7"/>
    <p:sldLayoutId id="2147483681" r:id="rId8"/>
    <p:sldLayoutId id="2147483680" r:id="rId9"/>
    <p:sldLayoutId id="2147483678" r:id="rId10"/>
    <p:sldLayoutId id="2147483662" r:id="rId11"/>
    <p:sldLayoutId id="2147483682" r:id="rId12"/>
    <p:sldLayoutId id="2147483677" r:id="rId13"/>
    <p:sldLayoutId id="2147483661" r:id="rId14"/>
    <p:sldLayoutId id="2147483683" r:id="rId15"/>
    <p:sldLayoutId id="2147483676" r:id="rId16"/>
    <p:sldLayoutId id="2147483663" r:id="rId17"/>
    <p:sldLayoutId id="2147483684" r:id="rId18"/>
    <p:sldLayoutId id="2147483675" r:id="rId19"/>
    <p:sldLayoutId id="2147483666" r:id="rId20"/>
    <p:sldLayoutId id="2147483685" r:id="rId21"/>
    <p:sldLayoutId id="2147483672" r:id="rId22"/>
    <p:sldLayoutId id="2147483665" r:id="rId23"/>
    <p:sldLayoutId id="2147483686" r:id="rId24"/>
    <p:sldLayoutId id="2147483673" r:id="rId25"/>
    <p:sldLayoutId id="2147483668" r:id="rId26"/>
    <p:sldLayoutId id="2147483670" r:id="rId27"/>
    <p:sldLayoutId id="2147483667" r:id="rId28"/>
    <p:sldLayoutId id="2147483669" r:id="rId29"/>
    <p:sldLayoutId id="2147483671" r:id="rId30"/>
    <p:sldLayoutId id="2147483687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250825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  <a:endParaRPr lang="nb-NO" altLang="nb-NO" smtClean="0"/>
          </a:p>
        </p:txBody>
      </p:sp>
      <p:pic>
        <p:nvPicPr>
          <p:cNvPr id="3075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7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3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250825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  <a:endParaRPr lang="nb-NO" altLang="nb-NO" smtClean="0"/>
          </a:p>
        </p:txBody>
      </p:sp>
      <p:pic>
        <p:nvPicPr>
          <p:cNvPr id="8195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7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50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50825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  <a:endParaRPr lang="nb-NO" altLang="nb-NO" smtClean="0"/>
          </a:p>
        </p:txBody>
      </p:sp>
      <p:pic>
        <p:nvPicPr>
          <p:cNvPr id="4099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55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</a:p>
        </p:txBody>
      </p:sp>
      <p:sp>
        <p:nvSpPr>
          <p:cNvPr id="512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38E2ED3-23F5-41D2-9201-B942C28D4813}" type="datetimeFigureOut">
              <a:rPr lang="nb-NO"/>
              <a:pPr>
                <a:defRPr/>
              </a:pPr>
              <a:t>13.08.2018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02D16DD-3448-4DA2-A4F9-99F3A79ABE9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791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  <a:endParaRPr lang="nb-NO" altLang="nb-NO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  <a:endParaRPr lang="nb-NO" altLang="nb-N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F8E6F-5030-4CB9-848C-048BADADBDA6}" type="datetimeFigureOut">
              <a:rPr lang="nb-NO" alt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13.08.2018</a:t>
            </a:fld>
            <a:endParaRPr lang="nb-NO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2A4905-C213-43CA-AA61-5DA9DC7ABC9D}" type="slidenum">
              <a:rPr lang="nb-NO" altLang="nb-N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28713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921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3"/>
            <a:r>
              <a:rPr lang="nb-NO" altLang="nb-NO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60605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2.xls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Calibri Light" pitchFamily="34" charset="0"/>
              </a:rPr>
              <a:t>NOU 2015: 8 The Future of schooling </a:t>
            </a:r>
            <a:endParaRPr lang="en-US" sz="2800" dirty="0">
              <a:latin typeface="Calibri Light" pitchFamily="34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>
                <a:latin typeface="Calibri Light" pitchFamily="34" charset="0"/>
              </a:rPr>
              <a:t>Renewal of subjects and competences </a:t>
            </a:r>
            <a:endParaRPr lang="en-US" sz="2800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nb-NO" altLang="en-US" sz="4000" smtClean="0"/>
              <a:t>Multiplicity – students perspetices  </a:t>
            </a:r>
            <a:endParaRPr lang="en-US" altLang="en-US" sz="4000" smtClean="0"/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 bwMode="auto">
          <a:xfrm>
            <a:off x="539750" y="17002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charset="0"/>
              <a:buNone/>
            </a:pPr>
            <a:endParaRPr lang="en-US" altLang="en-US" smtClean="0"/>
          </a:p>
        </p:txBody>
      </p:sp>
      <p:pic>
        <p:nvPicPr>
          <p:cNvPr id="102404" name="Picture 2" descr="C:\Users\stenl\Pictures\et_bredt_kompetansebegre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83693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593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nb-NO" altLang="en-US" smtClean="0"/>
              <a:t>Learning metaphors - </a:t>
            </a:r>
            <a:br>
              <a:rPr lang="nb-NO" altLang="en-US" smtClean="0"/>
            </a:br>
            <a:r>
              <a:rPr lang="nb-NO" altLang="en-US" smtClean="0"/>
              <a:t>	Distributed cognition </a:t>
            </a:r>
            <a:endParaRPr lang="en-US" altLang="en-US" smtClean="0"/>
          </a:p>
        </p:txBody>
      </p:sp>
      <p:pic>
        <p:nvPicPr>
          <p:cNvPr id="983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20938"/>
            <a:ext cx="72009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31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en-US" altLang="en-US" smtClean="0"/>
              <a:t>	Curriculum overload  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 bwMode="auto">
          <a:xfrm>
            <a:off x="539750" y="17002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Curriculum «A mile wide and an inch deep» (Smith et al., 1996, s. 68)</a:t>
            </a:r>
          </a:p>
          <a:p>
            <a:pPr lvl="1"/>
            <a:r>
              <a:rPr lang="en-US" altLang="en-US" smtClean="0"/>
              <a:t>Information overload </a:t>
            </a:r>
          </a:p>
          <a:p>
            <a:pPr lvl="1"/>
            <a:r>
              <a:rPr lang="en-US" altLang="en-US" smtClean="0"/>
              <a:t>Inquiry takes to much time</a:t>
            </a:r>
          </a:p>
          <a:p>
            <a:pPr lvl="1"/>
            <a:r>
              <a:rPr lang="en-US" altLang="en-US" smtClean="0"/>
              <a:t>Experiment is relevant, but one can’t be sure if the experiences become transformed to concepts </a:t>
            </a:r>
          </a:p>
          <a:p>
            <a:pPr lvl="1"/>
            <a:r>
              <a:rPr lang="en-US" altLang="en-US" smtClean="0"/>
              <a:t>Forms of assessment</a:t>
            </a:r>
          </a:p>
          <a:p>
            <a:endParaRPr lang="nb-NO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5173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44584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alibri Light" pitchFamily="34" charset="0"/>
              </a:rPr>
              <a:t>Curriculum overload </a:t>
            </a:r>
          </a:p>
          <a:p>
            <a:r>
              <a:rPr lang="en-US" sz="3000" dirty="0" smtClean="0">
                <a:latin typeface="Calibri Light" pitchFamily="34" charset="0"/>
              </a:rPr>
              <a:t>Increased weight on building blocks in the construction of the subject curriculum </a:t>
            </a:r>
          </a:p>
          <a:p>
            <a:pPr lvl="1"/>
            <a:r>
              <a:rPr lang="en-US" sz="2400" dirty="0" smtClean="0">
                <a:latin typeface="Calibri Light" pitchFamily="34" charset="0"/>
              </a:rPr>
              <a:t>Methods, ways of reason, concepts and conceptual systems principles and contexts</a:t>
            </a:r>
          </a:p>
          <a:p>
            <a:endParaRPr lang="nb-NO" sz="2800" dirty="0" smtClean="0">
              <a:latin typeface="Calibri Light" pitchFamily="34" charset="0"/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Calibri Light" pitchFamily="34" charset="0"/>
              </a:rPr>
              <a:t>Building blocks in the subject curriculum </a:t>
            </a:r>
            <a:endParaRPr lang="en-US" sz="4000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nb-NO" altLang="en-US" smtClean="0"/>
              <a:t>	</a:t>
            </a:r>
            <a:r>
              <a:rPr lang="en-US" altLang="en-US" smtClean="0"/>
              <a:t>Design based research  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 bwMode="auto">
          <a:xfrm>
            <a:off x="539750" y="17002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Designing for in-depth orientation</a:t>
            </a:r>
          </a:p>
          <a:p>
            <a:endParaRPr lang="en-US" altLang="en-US" smtClean="0"/>
          </a:p>
          <a:p>
            <a:pPr lvl="1"/>
            <a:r>
              <a:rPr lang="en-US" altLang="en-US" smtClean="0"/>
              <a:t>Hard-to-learn problems </a:t>
            </a:r>
          </a:p>
          <a:p>
            <a:pPr lvl="1"/>
            <a:r>
              <a:rPr lang="nb-NO" altLang="en-US" smtClean="0"/>
              <a:t>Generative ideas and principles </a:t>
            </a:r>
            <a:endParaRPr lang="en-US" altLang="en-US" smtClean="0"/>
          </a:p>
          <a:p>
            <a:pPr lvl="1"/>
            <a:r>
              <a:rPr lang="en-US" altLang="en-US" smtClean="0"/>
              <a:t>Over several weeks </a:t>
            </a:r>
          </a:p>
        </p:txBody>
      </p:sp>
    </p:spTree>
    <p:extLst>
      <p:ext uri="{BB962C8B-B14F-4D97-AF65-F5344CB8AC3E}">
        <p14:creationId xmlns:p14="http://schemas.microsoft.com/office/powerpoint/2010/main" val="3931690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can time mean for learning concepts – within a conceptual systems  </a:t>
            </a:r>
          </a:p>
          <a:p>
            <a:pPr lvl="1" eaLnBrk="1" hangingPunct="1"/>
            <a:r>
              <a:rPr lang="en-US" altLang="en-US" smtClean="0"/>
              <a:t>Problem: Overload with regards to themes – and relation between themes (prior knowledge, connecting, transfer ….)</a:t>
            </a:r>
          </a:p>
          <a:p>
            <a:pPr lvl="1" eaLnBrk="1" hangingPunct="1"/>
            <a:r>
              <a:rPr lang="en-US" altLang="en-US" smtClean="0"/>
              <a:t>Natural science </a:t>
            </a:r>
          </a:p>
          <a:p>
            <a:pPr lvl="1" eaLnBrk="1" hangingPunct="1"/>
            <a:r>
              <a:rPr lang="en-US" altLang="en-US" smtClean="0"/>
              <a:t>US 65 themes grade  8 </a:t>
            </a:r>
          </a:p>
          <a:p>
            <a:pPr lvl="1" eaLnBrk="1" hangingPunct="1"/>
            <a:r>
              <a:rPr lang="en-US" altLang="en-US" smtClean="0"/>
              <a:t>Japan 5 themes  grade 8  </a:t>
            </a:r>
          </a:p>
          <a:p>
            <a:pPr lvl="1" eaLnBrk="1" hangingPunct="1"/>
            <a:r>
              <a:rPr lang="en-US" altLang="en-US" smtClean="0"/>
              <a:t>Norge – closer to the US than Japan </a:t>
            </a:r>
          </a:p>
          <a:p>
            <a:pPr eaLnBrk="1" hangingPunct="1"/>
            <a:endParaRPr lang="nb-NO" altLang="en-US" smtClean="0"/>
          </a:p>
        </p:txBody>
      </p:sp>
    </p:spTree>
    <p:extLst>
      <p:ext uri="{BB962C8B-B14F-4D97-AF65-F5344CB8AC3E}">
        <p14:creationId xmlns:p14="http://schemas.microsoft.com/office/powerpoint/2010/main" val="7943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863600"/>
          </a:xfrm>
        </p:spPr>
        <p:txBody>
          <a:bodyPr/>
          <a:lstStyle/>
          <a:p>
            <a:pPr eaLnBrk="1" hangingPunct="1"/>
            <a:r>
              <a:rPr lang="nb-NO" altLang="en-US" smtClean="0"/>
              <a:t>Deep versus surface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 smtClean="0"/>
              <a:t>Design  (M. Linn et al)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/>
              <a:t>13 </a:t>
            </a:r>
            <a:r>
              <a:rPr lang="nb-NO" dirty="0" err="1" smtClean="0"/>
              <a:t>weeks</a:t>
            </a:r>
            <a:r>
              <a:rPr lang="nb-NO" dirty="0" smtClean="0"/>
              <a:t>  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/>
              <a:t>10 </a:t>
            </a:r>
            <a:r>
              <a:rPr lang="nb-NO" dirty="0" err="1" smtClean="0"/>
              <a:t>weeks</a:t>
            </a:r>
            <a:r>
              <a:rPr lang="nb-NO" dirty="0" smtClean="0"/>
              <a:t> 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/>
              <a:t>8 </a:t>
            </a:r>
            <a:r>
              <a:rPr lang="nb-NO" dirty="0" err="1" smtClean="0"/>
              <a:t>weeks</a:t>
            </a:r>
            <a:r>
              <a:rPr lang="nb-NO" dirty="0" smtClean="0"/>
              <a:t> 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/>
              <a:t>6 </a:t>
            </a:r>
            <a:r>
              <a:rPr lang="nb-NO" dirty="0" err="1" smtClean="0"/>
              <a:t>weeks</a:t>
            </a:r>
            <a:r>
              <a:rPr lang="nb-NO" dirty="0" smtClean="0"/>
              <a:t>  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 err="1" smtClean="0"/>
              <a:t>Recommmendation</a:t>
            </a:r>
            <a:r>
              <a:rPr lang="nb-NO" dirty="0" smtClean="0"/>
              <a:t> 1-2 </a:t>
            </a:r>
            <a:r>
              <a:rPr lang="nb-NO" dirty="0" err="1" smtClean="0"/>
              <a:t>weeks</a:t>
            </a:r>
            <a:r>
              <a:rPr lang="nb-NO" dirty="0" smtClean="0"/>
              <a:t> </a:t>
            </a: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/>
              <a:t>3000 </a:t>
            </a:r>
            <a:r>
              <a:rPr lang="nb-NO" dirty="0" smtClean="0"/>
              <a:t>students – multiple </a:t>
            </a:r>
            <a:r>
              <a:rPr lang="nb-NO" dirty="0" err="1" smtClean="0"/>
              <a:t>choice</a:t>
            </a:r>
            <a:r>
              <a:rPr lang="nb-NO" dirty="0" smtClean="0"/>
              <a:t>, </a:t>
            </a:r>
            <a:r>
              <a:rPr lang="nb-NO" dirty="0" err="1" smtClean="0"/>
              <a:t>knowledge</a:t>
            </a:r>
            <a:r>
              <a:rPr lang="nb-NO" dirty="0" smtClean="0"/>
              <a:t> </a:t>
            </a:r>
            <a:r>
              <a:rPr lang="nb-NO" dirty="0" err="1" smtClean="0"/>
              <a:t>integration</a:t>
            </a:r>
            <a:r>
              <a:rPr lang="nb-NO" dirty="0" smtClean="0"/>
              <a:t> </a:t>
            </a:r>
            <a:r>
              <a:rPr lang="nb-NO" dirty="0" err="1" smtClean="0"/>
              <a:t>items</a:t>
            </a:r>
            <a:r>
              <a:rPr lang="nb-NO" dirty="0" smtClean="0"/>
              <a:t> and </a:t>
            </a:r>
            <a:r>
              <a:rPr lang="nb-NO" dirty="0" err="1" smtClean="0"/>
              <a:t>qualitative</a:t>
            </a:r>
            <a:r>
              <a:rPr lang="nb-NO" dirty="0" smtClean="0"/>
              <a:t> </a:t>
            </a:r>
            <a:r>
              <a:rPr lang="nb-NO" dirty="0" err="1" smtClean="0"/>
              <a:t>methods</a:t>
            </a:r>
            <a:r>
              <a:rPr lang="nb-NO" dirty="0" smtClean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93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Theme: thermodynamic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Insulation, conduction and heat flow </a:t>
            </a:r>
          </a:p>
          <a:p>
            <a:pPr eaLnBrk="1" hangingPunct="1"/>
            <a:r>
              <a:rPr lang="en-US" altLang="en-US" smtClean="0"/>
              <a:t>Heat, energy and temperature </a:t>
            </a:r>
          </a:p>
          <a:p>
            <a:pPr eaLnBrk="1" hangingPunct="1"/>
            <a:r>
              <a:rPr lang="en-US" altLang="en-US" smtClean="0"/>
              <a:t>Thermal equilibrium</a:t>
            </a:r>
          </a:p>
        </p:txBody>
      </p:sp>
    </p:spTree>
    <p:extLst>
      <p:ext uri="{BB962C8B-B14F-4D97-AF65-F5344CB8AC3E}">
        <p14:creationId xmlns:p14="http://schemas.microsoft.com/office/powerpoint/2010/main" val="36623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863600"/>
          </a:xfrm>
        </p:spPr>
        <p:txBody>
          <a:bodyPr/>
          <a:lstStyle/>
          <a:p>
            <a:pPr eaLnBrk="1" hangingPunct="1"/>
            <a:r>
              <a:rPr lang="nb-NO" altLang="en-US" smtClean="0"/>
              <a:t>Deep versus surface  </a:t>
            </a:r>
          </a:p>
        </p:txBody>
      </p:sp>
      <p:pic>
        <p:nvPicPr>
          <p:cNvPr id="1126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4825"/>
            <a:ext cx="822960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b-NO" smtClean="0"/>
              <a:t>Deep versus surface </a:t>
            </a:r>
            <a:br>
              <a:rPr lang="en-US" altLang="nb-NO" smtClean="0"/>
            </a:br>
            <a:r>
              <a:rPr lang="en-US" altLang="nb-NO" smtClean="0"/>
              <a:t>Heat, energy and temperature </a:t>
            </a:r>
            <a:endParaRPr lang="en-US" altLang="nb-NO" sz="2800" smtClean="0"/>
          </a:p>
        </p:txBody>
      </p:sp>
      <p:graphicFrame>
        <p:nvGraphicFramePr>
          <p:cNvPr id="113667" name="Content Placeholder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6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71084"/>
            <a:ext cx="2592288" cy="36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065966"/>
            <a:ext cx="2376264" cy="364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065966"/>
            <a:ext cx="2376264" cy="364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1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mtClean="0"/>
              <a:t>Deep versus surface </a:t>
            </a:r>
            <a:br>
              <a:rPr lang="nb-NO" altLang="nb-NO" smtClean="0"/>
            </a:br>
            <a:r>
              <a:rPr lang="en-US" altLang="nb-NO" sz="3200" smtClean="0"/>
              <a:t>Insulation, conduction and heat flow </a:t>
            </a:r>
            <a:r>
              <a:rPr lang="en-US" altLang="nb-NO" smtClean="0"/>
              <a:t/>
            </a:r>
            <a:br>
              <a:rPr lang="en-US" altLang="nb-NO" smtClean="0"/>
            </a:br>
            <a:endParaRPr lang="nb-NO" altLang="nb-NO" sz="2800" smtClean="0"/>
          </a:p>
        </p:txBody>
      </p:sp>
      <p:graphicFrame>
        <p:nvGraphicFramePr>
          <p:cNvPr id="114691" name="Content Placeholder 3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08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863600"/>
          </a:xfrm>
        </p:spPr>
        <p:txBody>
          <a:bodyPr/>
          <a:lstStyle/>
          <a:p>
            <a:pPr eaLnBrk="1" hangingPunct="1"/>
            <a:r>
              <a:rPr lang="nb-NO" altLang="en-US" smtClean="0"/>
              <a:t>Deep versus surface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Summary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Study of one student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12 weeks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’Thermodynamics’ – 70-90%  of the students develops normative ideas within the themes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Reduction of time with 50% then the reduction goes down…..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 develop good normative understanding – approx. 8 weeks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Students patterns can continue ….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2" indent="-342900"/>
            <a:r>
              <a:rPr lang="en-US" sz="3000" dirty="0" smtClean="0">
                <a:latin typeface="Calibri Light" pitchFamily="34" charset="0"/>
              </a:rPr>
              <a:t>Robust and flexible understanding </a:t>
            </a:r>
          </a:p>
          <a:p>
            <a:pPr marL="342900" lvl="2" indent="-342900"/>
            <a:r>
              <a:rPr lang="en-US" sz="3000" dirty="0" smtClean="0">
                <a:latin typeface="Calibri Light" pitchFamily="34" charset="0"/>
              </a:rPr>
              <a:t>Transfer to new situations and settings  </a:t>
            </a:r>
          </a:p>
          <a:p>
            <a:pPr marL="342900" lvl="2" indent="-342900"/>
            <a:r>
              <a:rPr lang="en-US" sz="3000" dirty="0" smtClean="0">
                <a:latin typeface="Calibri Light" pitchFamily="34" charset="0"/>
              </a:rPr>
              <a:t>Understanding of relationship between concepts and how to use them </a:t>
            </a:r>
          </a:p>
          <a:p>
            <a:pPr marL="342900" lvl="2" indent="-342900"/>
            <a:r>
              <a:rPr lang="en-US" sz="3000" dirty="0" smtClean="0">
                <a:latin typeface="Calibri Light" pitchFamily="34" charset="0"/>
              </a:rPr>
              <a:t>Reflections over the learning processes and outcomes </a:t>
            </a:r>
          </a:p>
          <a:p>
            <a:pPr marL="342900" lvl="2" indent="-342900"/>
            <a:r>
              <a:rPr lang="en-US" sz="3000" dirty="0" smtClean="0">
                <a:latin typeface="Calibri Light" pitchFamily="34" charset="0"/>
              </a:rPr>
              <a:t>Development over time – learning trajectories</a:t>
            </a:r>
            <a:endParaRPr lang="en-US" sz="2800" dirty="0" smtClean="0">
              <a:latin typeface="Calibri Light" pitchFamily="34" charset="0"/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 Light" pitchFamily="34" charset="0"/>
              </a:rPr>
              <a:t>In-depth learning and progression</a:t>
            </a:r>
            <a:endParaRPr lang="en-US" sz="4000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In-depth learning</a:t>
            </a:r>
          </a:p>
          <a:p>
            <a:pPr lvl="1"/>
            <a:r>
              <a:rPr lang="en-US" dirty="0" smtClean="0"/>
              <a:t>Cognitive dimension </a:t>
            </a:r>
          </a:p>
          <a:p>
            <a:pPr lvl="1"/>
            <a:r>
              <a:rPr lang="en-US" dirty="0" smtClean="0"/>
              <a:t>Self-regulation </a:t>
            </a:r>
          </a:p>
          <a:p>
            <a:pPr lvl="1"/>
            <a:r>
              <a:rPr lang="en-US" dirty="0" smtClean="0"/>
              <a:t>Dialogues – advanced talk </a:t>
            </a:r>
          </a:p>
          <a:p>
            <a:pPr lvl="1"/>
            <a:r>
              <a:rPr lang="en-US" dirty="0" smtClean="0"/>
              <a:t>Validation of arguments in different knowledge domains</a:t>
            </a:r>
          </a:p>
          <a:p>
            <a:pPr lvl="1"/>
            <a:r>
              <a:rPr lang="en-US" dirty="0" smtClean="0"/>
              <a:t>Generic and domain specific competences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In-depth learning and progression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62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Framework for social, emotional and cognitive competences </a:t>
            </a:r>
            <a:r>
              <a:rPr lang="en-US" sz="1600" dirty="0" smtClean="0"/>
              <a:t>(source, OECD 2015)</a:t>
            </a:r>
            <a:endParaRPr lang="en-US" sz="1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104456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  <a:p>
            <a:pPr>
              <a:buNone/>
            </a:pPr>
            <a:endParaRPr lang="nb-NO" sz="2200" i="1" dirty="0" smtClean="0"/>
          </a:p>
          <a:p>
            <a:pPr>
              <a:buNone/>
            </a:pPr>
            <a:endParaRPr lang="nb-NO" sz="2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484784"/>
            <a:ext cx="6048672" cy="42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000" dirty="0" err="1" smtClean="0">
                <a:latin typeface="Calibri Light" panose="020F0302020204030204" pitchFamily="34" charset="0"/>
              </a:rPr>
              <a:t>Involves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solving</a:t>
            </a:r>
            <a:r>
              <a:rPr lang="nb-NO" sz="3000" dirty="0" smtClean="0">
                <a:latin typeface="Calibri Light" panose="020F0302020204030204" pitchFamily="34" charset="0"/>
              </a:rPr>
              <a:t> problems and </a:t>
            </a:r>
            <a:r>
              <a:rPr lang="nb-NO" sz="3000" dirty="0" err="1" smtClean="0">
                <a:latin typeface="Calibri Light" panose="020F0302020204030204" pitchFamily="34" charset="0"/>
              </a:rPr>
              <a:t>dealing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with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challenges</a:t>
            </a:r>
            <a:r>
              <a:rPr lang="nb-NO" sz="3000" dirty="0" smtClean="0">
                <a:latin typeface="Calibri Light" panose="020F0302020204030204" pitchFamily="34" charset="0"/>
              </a:rPr>
              <a:t> in different </a:t>
            </a:r>
            <a:r>
              <a:rPr lang="nb-NO" sz="3000" dirty="0" err="1" smtClean="0">
                <a:latin typeface="Calibri Light" panose="020F0302020204030204" pitchFamily="34" charset="0"/>
              </a:rPr>
              <a:t>context</a:t>
            </a:r>
            <a:r>
              <a:rPr lang="nb-NO" sz="3000" dirty="0" smtClean="0">
                <a:latin typeface="Calibri Light" panose="020F0302020204030204" pitchFamily="34" charset="0"/>
              </a:rPr>
              <a:t>, </a:t>
            </a:r>
            <a:r>
              <a:rPr lang="nb-NO" sz="3000" dirty="0" err="1" smtClean="0">
                <a:latin typeface="Calibri Light" panose="020F0302020204030204" pitchFamily="34" charset="0"/>
              </a:rPr>
              <a:t>including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cognitive</a:t>
            </a:r>
            <a:r>
              <a:rPr lang="nb-NO" sz="3000" dirty="0" smtClean="0">
                <a:latin typeface="Calibri Light" panose="020F0302020204030204" pitchFamily="34" charset="0"/>
              </a:rPr>
              <a:t>, </a:t>
            </a:r>
            <a:r>
              <a:rPr lang="nb-NO" sz="3000" dirty="0" err="1" smtClean="0">
                <a:latin typeface="Calibri Light" panose="020F0302020204030204" pitchFamily="34" charset="0"/>
              </a:rPr>
              <a:t>practical</a:t>
            </a:r>
            <a:r>
              <a:rPr lang="nb-NO" sz="3000" dirty="0" smtClean="0">
                <a:latin typeface="Calibri Light" panose="020F0302020204030204" pitchFamily="34" charset="0"/>
              </a:rPr>
              <a:t>, </a:t>
            </a:r>
            <a:r>
              <a:rPr lang="nb-NO" sz="3000" dirty="0" err="1" smtClean="0">
                <a:latin typeface="Calibri Light" panose="020F0302020204030204" pitchFamily="34" charset="0"/>
              </a:rPr>
              <a:t>social</a:t>
            </a:r>
            <a:r>
              <a:rPr lang="nb-NO" sz="3000" dirty="0" smtClean="0">
                <a:latin typeface="Calibri Light" panose="020F0302020204030204" pitchFamily="34" charset="0"/>
              </a:rPr>
              <a:t> and </a:t>
            </a:r>
            <a:r>
              <a:rPr lang="nb-NO" sz="3000" dirty="0" err="1" smtClean="0">
                <a:latin typeface="Calibri Light" panose="020F0302020204030204" pitchFamily="34" charset="0"/>
              </a:rPr>
              <a:t>emotional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aspects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of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pupils`s</a:t>
            </a:r>
            <a:r>
              <a:rPr lang="nb-NO" sz="3000" dirty="0" smtClean="0">
                <a:latin typeface="Calibri Light" panose="020F0302020204030204" pitchFamily="34" charset="0"/>
              </a:rPr>
              <a:t> </a:t>
            </a:r>
            <a:r>
              <a:rPr lang="nb-NO" sz="3000" dirty="0" err="1" smtClean="0">
                <a:latin typeface="Calibri Light" panose="020F0302020204030204" pitchFamily="34" charset="0"/>
              </a:rPr>
              <a:t>learning</a:t>
            </a:r>
            <a:endParaRPr lang="nb-NO" sz="3000" dirty="0">
              <a:latin typeface="Calibri Light" panose="020F0302020204030204" pitchFamily="34" charset="0"/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latin typeface="Calibri Light" panose="020F0302020204030204" pitchFamily="34" charset="0"/>
              </a:rPr>
              <a:t>A </a:t>
            </a:r>
            <a:r>
              <a:rPr lang="nb-NO" sz="4000" dirty="0" err="1" smtClean="0">
                <a:latin typeface="Calibri Light" panose="020F0302020204030204" pitchFamily="34" charset="0"/>
              </a:rPr>
              <a:t>broad</a:t>
            </a:r>
            <a:r>
              <a:rPr lang="nb-NO" sz="4000" dirty="0" smtClean="0">
                <a:latin typeface="Calibri Light" panose="020F0302020204030204" pitchFamily="34" charset="0"/>
              </a:rPr>
              <a:t> </a:t>
            </a:r>
            <a:r>
              <a:rPr lang="nb-NO" sz="4000" dirty="0" err="1" smtClean="0">
                <a:latin typeface="Calibri Light" panose="020F0302020204030204" pitchFamily="34" charset="0"/>
              </a:rPr>
              <a:t>concept</a:t>
            </a:r>
            <a:r>
              <a:rPr lang="nb-NO" sz="4000" dirty="0" smtClean="0">
                <a:latin typeface="Calibri Light" panose="020F0302020204030204" pitchFamily="34" charset="0"/>
              </a:rPr>
              <a:t> </a:t>
            </a:r>
            <a:r>
              <a:rPr lang="nb-NO" sz="4000" dirty="0" err="1" smtClean="0">
                <a:latin typeface="Calibri Light" panose="020F0302020204030204" pitchFamily="34" charset="0"/>
              </a:rPr>
              <a:t>of</a:t>
            </a:r>
            <a:r>
              <a:rPr lang="nb-NO" sz="4000" dirty="0" smtClean="0">
                <a:latin typeface="Calibri Light" panose="020F0302020204030204" pitchFamily="34" charset="0"/>
              </a:rPr>
              <a:t> </a:t>
            </a:r>
            <a:r>
              <a:rPr lang="nb-NO" sz="4000" dirty="0" err="1" smtClean="0">
                <a:latin typeface="Calibri Light" panose="020F0302020204030204" pitchFamily="34" charset="0"/>
              </a:rPr>
              <a:t>competence</a:t>
            </a:r>
            <a:endParaRPr lang="nb-NO" sz="4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000" dirty="0" smtClean="0">
                <a:latin typeface="Calibri Light" pitchFamily="34" charset="0"/>
              </a:rPr>
              <a:t>Four areas of competences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000" dirty="0" smtClean="0">
                <a:latin typeface="Calibri Light" pitchFamily="34" charset="0"/>
              </a:rPr>
              <a:t>In-depth learning and learning progression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000" dirty="0" smtClean="0">
                <a:latin typeface="Calibri Light" pitchFamily="34" charset="0"/>
              </a:rPr>
              <a:t>Building blocks in the subjects 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3000" dirty="0" smtClean="0">
              <a:latin typeface="Calibri Light" pitchFamily="34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000" dirty="0" smtClean="0">
                <a:latin typeface="Calibri Light" pitchFamily="34" charset="0"/>
              </a:rPr>
              <a:t>Cross curriculum themes: </a:t>
            </a:r>
          </a:p>
          <a:p>
            <a:pPr marL="742950" lvl="2" indent="-342900"/>
            <a:r>
              <a:rPr lang="en-US" sz="2600" dirty="0" smtClean="0">
                <a:latin typeface="Calibri Light" pitchFamily="34" charset="0"/>
              </a:rPr>
              <a:t>Multicultural society, sustainable development and health and well-being</a:t>
            </a:r>
          </a:p>
          <a:p>
            <a:pPr marL="342900" lvl="1" indent="-342900">
              <a:buNone/>
            </a:pP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>
                <a:latin typeface="Calibri Light" pitchFamily="34" charset="0"/>
              </a:rPr>
              <a:t/>
            </a:r>
            <a:br>
              <a:rPr lang="nb-NO" b="1" dirty="0" smtClean="0">
                <a:latin typeface="Calibri Light" pitchFamily="34" charset="0"/>
              </a:rPr>
            </a:br>
            <a:r>
              <a:rPr lang="nb-NO" dirty="0" err="1" smtClean="0">
                <a:latin typeface="Calibri Light" pitchFamily="34" charset="0"/>
              </a:rPr>
              <a:t>Subject</a:t>
            </a:r>
            <a:r>
              <a:rPr lang="nb-NO" dirty="0" smtClean="0">
                <a:latin typeface="Calibri Light" pitchFamily="34" charset="0"/>
              </a:rPr>
              <a:t> </a:t>
            </a:r>
            <a:r>
              <a:rPr lang="nb-NO" dirty="0" err="1" smtClean="0">
                <a:latin typeface="Calibri Light" pitchFamily="34" charset="0"/>
              </a:rPr>
              <a:t>renewal</a:t>
            </a:r>
            <a:r>
              <a:rPr lang="nb-NO" dirty="0" smtClean="0">
                <a:latin typeface="Calibri Light" pitchFamily="34" charset="0"/>
              </a:rPr>
              <a:t>  </a:t>
            </a:r>
            <a:br>
              <a:rPr lang="nb-NO" dirty="0" smtClean="0">
                <a:latin typeface="Calibri Light" pitchFamily="34" charset="0"/>
              </a:rPr>
            </a:b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4248472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latin typeface="Calibri Light" pitchFamily="34" charset="0"/>
              </a:rPr>
              <a:t>Implementation strategy – “all” institutions and actors engaged and involved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latin typeface="Calibri Light" pitchFamily="34" charset="0"/>
              </a:rPr>
              <a:t>Increased focus on curriculum development and developmental work for municipalities and schools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latin typeface="Calibri Light" pitchFamily="34" charset="0"/>
              </a:rPr>
              <a:t>Development of competences and capacity building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latin typeface="Calibri Light" pitchFamily="34" charset="0"/>
              </a:rPr>
              <a:t>Research-based knowledge as foundation for further development </a:t>
            </a:r>
          </a:p>
          <a:p>
            <a:pPr lvl="1">
              <a:buFont typeface="Arial" pitchFamily="34" charset="0"/>
              <a:buChar char="•"/>
            </a:pPr>
            <a:endParaRPr lang="nb-NO" dirty="0" smtClean="0">
              <a:latin typeface="Calibri Light" pitchFamily="34" charset="0"/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latin typeface="Calibri Light" pitchFamily="34" charset="0"/>
              </a:rPr>
              <a:t>How to </a:t>
            </a:r>
            <a:r>
              <a:rPr lang="nb-NO" sz="4000" dirty="0" err="1" smtClean="0">
                <a:latin typeface="Calibri Light" pitchFamily="34" charset="0"/>
              </a:rPr>
              <a:t>create</a:t>
            </a:r>
            <a:r>
              <a:rPr lang="nb-NO" sz="4000" dirty="0" smtClean="0">
                <a:latin typeface="Calibri Light" pitchFamily="34" charset="0"/>
              </a:rPr>
              <a:t> </a:t>
            </a:r>
            <a:r>
              <a:rPr lang="nb-NO" sz="4000" dirty="0" err="1" smtClean="0">
                <a:latin typeface="Calibri Light" pitchFamily="34" charset="0"/>
              </a:rPr>
              <a:t>change</a:t>
            </a:r>
            <a:r>
              <a:rPr lang="nb-NO" sz="4000" dirty="0">
                <a:latin typeface="Calibri Light" pitchFamily="34" charset="0"/>
              </a:rPr>
              <a:t>?</a:t>
            </a:r>
            <a:endParaRPr lang="nb-NO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latin typeface="Calibri Light" pitchFamily="34" charset="0"/>
              </a:rPr>
              <a:t>Four areas of competences </a:t>
            </a:r>
            <a:endParaRPr lang="en-US" dirty="0">
              <a:latin typeface="Calibri Light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584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None/>
            </a:pPr>
            <a:r>
              <a:rPr lang="en-US" sz="5500" b="1" dirty="0" smtClean="0">
                <a:latin typeface="Calibri Light" pitchFamily="34" charset="0"/>
              </a:rPr>
              <a:t>Competences in the subjects/knowledge domains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5500" dirty="0" smtClean="0">
                <a:latin typeface="Calibri Light" pitchFamily="34" charset="0"/>
              </a:rPr>
              <a:t>Mathematics, science and technology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5500" dirty="0" smtClean="0">
                <a:latin typeface="Calibri Light" pitchFamily="34" charset="0"/>
              </a:rPr>
              <a:t>Languages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5500" dirty="0" smtClean="0">
                <a:latin typeface="Calibri Light" pitchFamily="34" charset="0"/>
              </a:rPr>
              <a:t>Social science and ethics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5500" dirty="0" smtClean="0">
                <a:latin typeface="Calibri Light" pitchFamily="34" charset="0"/>
              </a:rPr>
              <a:t>Art, design, craft, music, physical education, health and nutrition</a:t>
            </a:r>
          </a:p>
          <a:p>
            <a:pPr marL="514350" indent="-514350">
              <a:spcBef>
                <a:spcPts val="1200"/>
              </a:spcBef>
              <a:buNone/>
            </a:pPr>
            <a:r>
              <a:rPr lang="en-US" sz="5500" b="1" dirty="0" smtClean="0">
                <a:latin typeface="Calibri Light" pitchFamily="34" charset="0"/>
              </a:rPr>
              <a:t>Competences to learn – generic and domain specific 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en-US" sz="5500" dirty="0" smtClean="0">
                <a:solidFill>
                  <a:prstClr val="black"/>
                </a:solidFill>
                <a:latin typeface="Calibri Light" pitchFamily="34" charset="0"/>
              </a:rPr>
              <a:t>metacognition and self regulation </a:t>
            </a:r>
          </a:p>
          <a:p>
            <a:pPr marL="514350" indent="-514350">
              <a:spcBef>
                <a:spcPts val="1200"/>
              </a:spcBef>
              <a:buNone/>
            </a:pPr>
            <a:r>
              <a:rPr lang="en-US" sz="5500" b="1" dirty="0" smtClean="0">
                <a:latin typeface="Calibri Light" pitchFamily="34" charset="0"/>
              </a:rPr>
              <a:t>To communicate, collaborate  and participate – generic and domain specific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en-US" sz="5500" dirty="0" smtClean="0">
                <a:solidFill>
                  <a:prstClr val="black"/>
                </a:solidFill>
                <a:latin typeface="Calibri Light" pitchFamily="34" charset="0"/>
              </a:rPr>
              <a:t>Competences in reading, writing and oral communication 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en-US" sz="5500" dirty="0" smtClean="0">
                <a:solidFill>
                  <a:prstClr val="black"/>
                </a:solidFill>
                <a:latin typeface="Calibri Light" pitchFamily="34" charset="0"/>
              </a:rPr>
              <a:t>Collaboration, participation and democratic competences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nb-NO" sz="5500" dirty="0" smtClean="0">
                <a:solidFill>
                  <a:prstClr val="black"/>
                </a:solidFill>
                <a:latin typeface="Calibri Light" pitchFamily="34" charset="0"/>
              </a:rPr>
              <a:t>Digital </a:t>
            </a:r>
            <a:r>
              <a:rPr lang="nb-NO" sz="5500" dirty="0" err="1" smtClean="0">
                <a:solidFill>
                  <a:prstClr val="black"/>
                </a:solidFill>
                <a:latin typeface="Calibri Light" pitchFamily="34" charset="0"/>
              </a:rPr>
              <a:t>competences</a:t>
            </a:r>
            <a:endParaRPr lang="en-US" sz="5500" dirty="0" smtClean="0">
              <a:solidFill>
                <a:prstClr val="black"/>
              </a:solidFill>
              <a:latin typeface="Calibri Light" pitchFamily="34" charset="0"/>
            </a:endParaRPr>
          </a:p>
          <a:p>
            <a:pPr marL="514350" indent="-514350">
              <a:spcBef>
                <a:spcPts val="1200"/>
              </a:spcBef>
              <a:buNone/>
            </a:pPr>
            <a:r>
              <a:rPr lang="en-US" sz="5500" b="1" dirty="0" smtClean="0">
                <a:latin typeface="Calibri Light" pitchFamily="34" charset="0"/>
              </a:rPr>
              <a:t>To explore, inquire, create –generic and domain specific 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en-US" sz="5500" dirty="0" smtClean="0">
                <a:solidFill>
                  <a:prstClr val="black"/>
                </a:solidFill>
                <a:latin typeface="Calibri Light" pitchFamily="34" charset="0"/>
              </a:rPr>
              <a:t>Creativity and innovation </a:t>
            </a:r>
          </a:p>
          <a:p>
            <a:pPr marL="514350" lvl="0" indent="-514350">
              <a:buFont typeface="Calibri" pitchFamily="34" charset="0"/>
              <a:buChar char="–"/>
            </a:pPr>
            <a:r>
              <a:rPr lang="en-US" sz="5500" dirty="0" smtClean="0">
                <a:solidFill>
                  <a:prstClr val="black"/>
                </a:solidFill>
                <a:latin typeface="Calibri Light" pitchFamily="34" charset="0"/>
              </a:rPr>
              <a:t>Critical thinking and problem solving </a:t>
            </a:r>
            <a:r>
              <a:rPr lang="nb-NO" sz="5500" dirty="0" smtClean="0">
                <a:latin typeface="Calibri Light" pitchFamily="34" charset="0"/>
              </a:rPr>
              <a:t> </a:t>
            </a:r>
          </a:p>
          <a:p>
            <a:endParaRPr lang="nb-NO" dirty="0"/>
          </a:p>
        </p:txBody>
      </p:sp>
      <p:pic>
        <p:nvPicPr>
          <p:cNvPr id="4" name="Bilde 3" descr="Klippet_4-deltdiamant_8.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20272" y="4672892"/>
            <a:ext cx="2026798" cy="1996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9248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b-NO" sz="2900" dirty="0" smtClean="0">
                <a:latin typeface="Calibri Light" pitchFamily="34" charset="0"/>
              </a:rPr>
              <a:t>	</a:t>
            </a:r>
            <a:r>
              <a:rPr lang="nb-NO" dirty="0" smtClean="0">
                <a:latin typeface="Calibri Light" pitchFamily="34" charset="0"/>
              </a:rPr>
              <a:t>Professor Sten Ludvigsen, head </a:t>
            </a:r>
            <a:r>
              <a:rPr lang="nb-NO" dirty="0" err="1" smtClean="0">
                <a:latin typeface="Calibri Light" pitchFamily="34" charset="0"/>
              </a:rPr>
              <a:t>of</a:t>
            </a:r>
            <a:r>
              <a:rPr lang="nb-NO" dirty="0" smtClean="0">
                <a:latin typeface="Calibri Light" pitchFamily="34" charset="0"/>
              </a:rPr>
              <a:t> </a:t>
            </a:r>
            <a:r>
              <a:rPr lang="nb-NO" dirty="0" err="1" smtClean="0">
                <a:latin typeface="Calibri Light" pitchFamily="34" charset="0"/>
              </a:rPr>
              <a:t>the</a:t>
            </a:r>
            <a:r>
              <a:rPr lang="nb-NO" dirty="0" smtClean="0">
                <a:latin typeface="Calibri Light" pitchFamily="34" charset="0"/>
              </a:rPr>
              <a:t> </a:t>
            </a:r>
            <a:r>
              <a:rPr lang="nb-NO" dirty="0" err="1" smtClean="0">
                <a:latin typeface="Calibri Light" pitchFamily="34" charset="0"/>
              </a:rPr>
              <a:t>committee</a:t>
            </a: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Chief </a:t>
            </a:r>
            <a:r>
              <a:rPr lang="nb-NO" dirty="0" err="1" smtClean="0">
                <a:latin typeface="Calibri Light" pitchFamily="34" charset="0"/>
              </a:rPr>
              <a:t>municipal</a:t>
            </a:r>
            <a:r>
              <a:rPr lang="nb-NO" dirty="0" smtClean="0">
                <a:latin typeface="Calibri Light" pitchFamily="34" charset="0"/>
              </a:rPr>
              <a:t> </a:t>
            </a:r>
            <a:r>
              <a:rPr lang="nb-NO" dirty="0" err="1" smtClean="0">
                <a:latin typeface="Calibri Light" pitchFamily="34" charset="0"/>
              </a:rPr>
              <a:t>education</a:t>
            </a:r>
            <a:r>
              <a:rPr lang="nb-NO" dirty="0" smtClean="0">
                <a:latin typeface="Calibri Light" pitchFamily="34" charset="0"/>
              </a:rPr>
              <a:t> </a:t>
            </a:r>
            <a:r>
              <a:rPr lang="nb-NO" dirty="0" err="1" smtClean="0">
                <a:latin typeface="Calibri Light" pitchFamily="34" charset="0"/>
              </a:rPr>
              <a:t>officer</a:t>
            </a:r>
            <a:r>
              <a:rPr lang="nb-NO" dirty="0" smtClean="0">
                <a:latin typeface="Calibri Light" pitchFamily="34" charset="0"/>
              </a:rPr>
              <a:t> Eli Gundersen</a:t>
            </a:r>
          </a:p>
          <a:p>
            <a:pPr>
              <a:buNone/>
            </a:pPr>
            <a:r>
              <a:rPr lang="nn-NO" dirty="0" smtClean="0">
                <a:latin typeface="Calibri Light" pitchFamily="34" charset="0"/>
              </a:rPr>
              <a:t>	Journalist Sigve Indregard</a:t>
            </a: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r>
              <a:rPr lang="nn-NO" dirty="0" smtClean="0">
                <a:latin typeface="Calibri Light" pitchFamily="34" charset="0"/>
              </a:rPr>
              <a:t>	Dr.med. Bushra Ishaq</a:t>
            </a: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</a:t>
            </a:r>
            <a:r>
              <a:rPr lang="nb-NO" dirty="0" err="1" smtClean="0">
                <a:latin typeface="Calibri Light" pitchFamily="34" charset="0"/>
              </a:rPr>
              <a:t>Chairman</a:t>
            </a:r>
            <a:r>
              <a:rPr lang="nb-NO" dirty="0" smtClean="0">
                <a:latin typeface="Calibri Light" pitchFamily="34" charset="0"/>
              </a:rPr>
              <a:t> Kjersti Kleven</a:t>
            </a: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Principal Tormod Korpås </a:t>
            </a: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Professor Jens Rasmussen</a:t>
            </a:r>
          </a:p>
          <a:p>
            <a:pPr>
              <a:buNone/>
            </a:pPr>
            <a:r>
              <a:rPr lang="nn-NO" dirty="0" smtClean="0">
                <a:latin typeface="Calibri Light" pitchFamily="34" charset="0"/>
              </a:rPr>
              <a:t>	Professor Mari Rege</a:t>
            </a: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r>
              <a:rPr lang="nn-NO" dirty="0" smtClean="0">
                <a:latin typeface="Calibri Light" pitchFamily="34" charset="0"/>
              </a:rPr>
              <a:t>	</a:t>
            </a:r>
            <a:r>
              <a:rPr lang="nn-NO" dirty="0" err="1" smtClean="0">
                <a:latin typeface="Calibri Light" pitchFamily="34" charset="0"/>
              </a:rPr>
              <a:t>Phd</a:t>
            </a:r>
            <a:r>
              <a:rPr lang="nn-NO" dirty="0" smtClean="0">
                <a:latin typeface="Calibri Light" pitchFamily="34" charset="0"/>
              </a:rPr>
              <a:t>-student Sunniva Rose</a:t>
            </a:r>
            <a:endParaRPr lang="nb-NO" dirty="0" smtClean="0">
              <a:latin typeface="Calibri Light" pitchFamily="34" charset="0"/>
            </a:endParaRP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Professor Daniel Sundberg</a:t>
            </a:r>
          </a:p>
          <a:p>
            <a:pPr>
              <a:buNone/>
            </a:pPr>
            <a:r>
              <a:rPr lang="nb-NO" dirty="0" smtClean="0">
                <a:latin typeface="Calibri Light" pitchFamily="34" charset="0"/>
              </a:rPr>
              <a:t>	Project manager Helge Øye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 Light" pitchFamily="34" charset="0"/>
              </a:rPr>
              <a:t>T</a:t>
            </a:r>
            <a:r>
              <a:rPr lang="en-US" sz="4000" dirty="0" smtClean="0">
                <a:latin typeface="Calibri Light" pitchFamily="34" charset="0"/>
              </a:rPr>
              <a:t>he </a:t>
            </a:r>
            <a:r>
              <a:rPr lang="en-US" sz="4000" dirty="0">
                <a:latin typeface="Calibri Light" pitchFamily="34" charset="0"/>
              </a:rPr>
              <a:t>C</a:t>
            </a:r>
            <a:r>
              <a:rPr lang="en-US" sz="4000" dirty="0" smtClean="0">
                <a:latin typeface="Calibri Light" pitchFamily="34" charset="0"/>
              </a:rPr>
              <a:t>ommittee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4248472"/>
          </a:xfrm>
        </p:spPr>
        <p:txBody>
          <a:bodyPr>
            <a:normAutofit fontScale="92500"/>
          </a:bodyPr>
          <a:lstStyle/>
          <a:p>
            <a:r>
              <a:rPr lang="en-US" sz="3000" dirty="0" smtClean="0">
                <a:latin typeface="Calibri Light" pitchFamily="34" charset="0"/>
              </a:rPr>
              <a:t>Which competences will become important for the students in their school activities, in further education and work life, and as responsible citizens? </a:t>
            </a:r>
          </a:p>
          <a:p>
            <a:r>
              <a:rPr lang="en-US" sz="3000" dirty="0" smtClean="0">
                <a:latin typeface="Calibri Light" pitchFamily="34" charset="0"/>
              </a:rPr>
              <a:t>Which changes are needed in the subjects in order for the students to be able to develop these competences? </a:t>
            </a:r>
          </a:p>
          <a:p>
            <a:r>
              <a:rPr lang="en-US" sz="3000" dirty="0" smtClean="0">
                <a:latin typeface="Calibri Light" pitchFamily="34" charset="0"/>
              </a:rPr>
              <a:t>What are the demands for different institutions and actors in the educational system to insure that subject renewal will lead to in-depth learning?  </a:t>
            </a:r>
            <a:endParaRPr lang="en-US" sz="3000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dirty="0" smtClean="0">
                <a:latin typeface="Calibri Light" pitchFamily="34" charset="0"/>
              </a:rPr>
              <a:t/>
            </a:r>
            <a:br>
              <a:rPr lang="nb-NO" sz="3600" dirty="0" smtClean="0">
                <a:latin typeface="Calibri Light" pitchFamily="34" charset="0"/>
              </a:rPr>
            </a:br>
            <a:r>
              <a:rPr lang="nb-NO" sz="3600" dirty="0" smtClean="0">
                <a:latin typeface="Calibri Light" pitchFamily="34" charset="0"/>
              </a:rPr>
              <a:t/>
            </a:r>
            <a:br>
              <a:rPr lang="nb-NO" sz="3600" dirty="0" smtClean="0">
                <a:latin typeface="Calibri Light" pitchFamily="34" charset="0"/>
              </a:rPr>
            </a:br>
            <a:r>
              <a:rPr lang="nb-NO" dirty="0" smtClean="0">
                <a:latin typeface="Calibri Light" pitchFamily="34" charset="0"/>
              </a:rPr>
              <a:t>Key questions in </a:t>
            </a:r>
            <a:r>
              <a:rPr lang="nb-NO" dirty="0" err="1" smtClean="0">
                <a:latin typeface="Calibri Light" pitchFamily="34" charset="0"/>
              </a:rPr>
              <a:t>the</a:t>
            </a:r>
            <a:r>
              <a:rPr lang="nb-NO" dirty="0" smtClean="0">
                <a:latin typeface="Calibri Light" pitchFamily="34" charset="0"/>
              </a:rPr>
              <a:t> report</a:t>
            </a:r>
            <a:r>
              <a:rPr lang="nb-NO" b="1" dirty="0" smtClean="0">
                <a:latin typeface="Calibri Light" pitchFamily="34" charset="0"/>
              </a:rPr>
              <a:t/>
            </a:r>
            <a:br>
              <a:rPr lang="nb-NO" b="1" dirty="0" smtClean="0">
                <a:latin typeface="Calibri Light" pitchFamily="34" charset="0"/>
              </a:rPr>
            </a:b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313" y="2420938"/>
            <a:ext cx="8229600" cy="35179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What types of evidence?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Evidence at different levels – research designs and generalizations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Evidence in microstructures and interactions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Measurement, processes, abstraction - and the context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Aggregation and </a:t>
            </a:r>
            <a:r>
              <a:rPr lang="en-US" i="1" dirty="0" smtClean="0"/>
              <a:t>transformation of practices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Knowledge organizing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Differences: 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i="1" dirty="0" smtClean="0"/>
              <a:t>Abstracting; sorting key factors 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i="1" dirty="0" smtClean="0"/>
              <a:t>Integrated in sequences actions   </a:t>
            </a:r>
            <a:endParaRPr lang="en-US" i="1" dirty="0"/>
          </a:p>
        </p:txBody>
      </p:sp>
      <p:sp>
        <p:nvSpPr>
          <p:cNvPr id="175107" name="Title 2"/>
          <p:cNvSpPr>
            <a:spLocks noGrp="1"/>
          </p:cNvSpPr>
          <p:nvPr>
            <p:ph type="title"/>
          </p:nvPr>
        </p:nvSpPr>
        <p:spPr>
          <a:xfrm>
            <a:off x="457200" y="1277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b-NO" smtClean="0"/>
              <a:t>Building evidence for learning </a:t>
            </a:r>
          </a:p>
        </p:txBody>
      </p:sp>
    </p:spTree>
    <p:extLst>
      <p:ext uri="{BB962C8B-B14F-4D97-AF65-F5344CB8AC3E}">
        <p14:creationId xmlns:p14="http://schemas.microsoft.com/office/powerpoint/2010/main" val="29928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313" y="2349500"/>
            <a:ext cx="8229600" cy="35179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What works – what is what and what does work means?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1=1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Limitation – the boundaries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move from empirical results to normative assumption as guidelines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should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i="1" dirty="0" smtClean="0"/>
              <a:t>not</a:t>
            </a:r>
            <a:r>
              <a:rPr lang="nb-NO" dirty="0" smtClean="0"/>
              <a:t> do – from single studies to policy or </a:t>
            </a:r>
            <a:r>
              <a:rPr lang="nb-NO" dirty="0" err="1" smtClean="0"/>
              <a:t>systemic</a:t>
            </a:r>
            <a:r>
              <a:rPr lang="nb-NO" dirty="0" smtClean="0"/>
              <a:t> </a:t>
            </a:r>
            <a:r>
              <a:rPr lang="nb-NO" dirty="0" err="1" smtClean="0"/>
              <a:t>changes</a:t>
            </a:r>
            <a:endParaRPr lang="en-US" dirty="0"/>
          </a:p>
        </p:txBody>
      </p:sp>
      <p:sp>
        <p:nvSpPr>
          <p:cNvPr id="176131" name="Title 2"/>
          <p:cNvSpPr>
            <a:spLocks noGrp="1"/>
          </p:cNvSpPr>
          <p:nvPr>
            <p:ph type="title"/>
          </p:nvPr>
        </p:nvSpPr>
        <p:spPr>
          <a:xfrm>
            <a:off x="457200" y="1277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b-NO" smtClean="0"/>
              <a:t>Using evidence for change </a:t>
            </a:r>
          </a:p>
        </p:txBody>
      </p:sp>
    </p:spTree>
    <p:extLst>
      <p:ext uri="{BB962C8B-B14F-4D97-AF65-F5344CB8AC3E}">
        <p14:creationId xmlns:p14="http://schemas.microsoft.com/office/powerpoint/2010/main" val="24235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4248472" cy="430993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>
                <a:latin typeface="Calibri Light" panose="020F0302020204030204" pitchFamily="34" charset="0"/>
              </a:rPr>
              <a:t>Future learning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Connecting multiple resources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Interpretation of data </a:t>
            </a:r>
            <a:r>
              <a:rPr lang="en-US" sz="3100" dirty="0" smtClean="0">
                <a:latin typeface="Calibri Light" pitchFamily="34" charset="0"/>
              </a:rPr>
              <a:t>(visual</a:t>
            </a:r>
            <a:r>
              <a:rPr lang="en-US" sz="3100" dirty="0" smtClean="0">
                <a:latin typeface="Calibri Light" pitchFamily="34" charset="0"/>
              </a:rPr>
              <a:t>, figures, tables etc.)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Scientific methods and ways of reasoning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Critical thinking and reasoning and ethical considerations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Problem solving in digital environments </a:t>
            </a:r>
          </a:p>
          <a:p>
            <a:pPr marL="514350" indent="-514350">
              <a:buFont typeface="Calibri" pitchFamily="34" charset="0"/>
              <a:buChar char="–"/>
            </a:pPr>
            <a:r>
              <a:rPr lang="en-US" sz="3100" dirty="0" smtClean="0">
                <a:latin typeface="Calibri Light" pitchFamily="34" charset="0"/>
              </a:rPr>
              <a:t>Knowledge integration as condition for becoming a involved and participating citizen </a:t>
            </a:r>
          </a:p>
          <a:p>
            <a:pPr marL="914400" lvl="1" indent="-514350">
              <a:buFont typeface="Calibri" pitchFamily="34" charset="0"/>
              <a:buChar char="–"/>
            </a:pPr>
            <a:r>
              <a:rPr lang="en-US" sz="2700" dirty="0" smtClean="0">
                <a:latin typeface="Calibri Light" pitchFamily="34" charset="0"/>
              </a:rPr>
              <a:t>In-depth learning and learning progression </a:t>
            </a:r>
            <a:endParaRPr lang="en-US" sz="2700" dirty="0">
              <a:latin typeface="Calibri Light" pitchFamily="34" charset="0"/>
            </a:endParaRPr>
          </a:p>
        </p:txBody>
      </p:sp>
      <p:pic>
        <p:nvPicPr>
          <p:cNvPr id="11" name="Picture 2" descr="https://fbcdn-sphotos-b-a.akamaihd.net/hphotos-ak-xfa1/t31.0-8/c0.426.851.315/p851x315/477994_481559761863296_1775411699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56" y="3140968"/>
            <a:ext cx="2571352" cy="12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55" y="4293096"/>
            <a:ext cx="257135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56" y="1844824"/>
            <a:ext cx="2571352" cy="1496917"/>
          </a:xfrm>
          <a:prstGeom prst="rect">
            <a:avLst/>
          </a:prstGeom>
        </p:spPr>
      </p:pic>
      <p:pic>
        <p:nvPicPr>
          <p:cNvPr id="7" name="Picture 2" descr="https://fbcdn-sphotos-b-a.akamaihd.net/hphotos-ak-xfa1/t31.0-8/c0.426.851.315/p851x315/477994_481559761863296_1775411699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56" y="3269733"/>
            <a:ext cx="2571352" cy="12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55" y="4421861"/>
            <a:ext cx="257135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7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nb-NO" dirty="0" smtClean="0"/>
          </a:p>
          <a:p>
            <a:pPr>
              <a:buNone/>
            </a:pPr>
            <a:endParaRPr lang="nb-NO" dirty="0" smtClean="0"/>
          </a:p>
          <a:p>
            <a:r>
              <a:rPr lang="en-US" sz="3000" dirty="0" smtClean="0">
                <a:latin typeface="Calibri Light" pitchFamily="34" charset="0"/>
              </a:rPr>
              <a:t>Deep trends in the society </a:t>
            </a:r>
          </a:p>
          <a:p>
            <a:r>
              <a:rPr lang="en-US" sz="3000" dirty="0" smtClean="0">
                <a:latin typeface="Calibri Light" pitchFamily="34" charset="0"/>
              </a:rPr>
              <a:t>The knowledge foundation </a:t>
            </a:r>
          </a:p>
          <a:p>
            <a:r>
              <a:rPr lang="en-US" sz="3000" dirty="0" smtClean="0">
                <a:latin typeface="Calibri Light" pitchFamily="34" charset="0"/>
              </a:rPr>
              <a:t>The objects clause for the </a:t>
            </a:r>
            <a:r>
              <a:rPr lang="en-US" sz="3000" dirty="0">
                <a:latin typeface="Calibri Light" pitchFamily="34" charset="0"/>
              </a:rPr>
              <a:t>N</a:t>
            </a:r>
            <a:r>
              <a:rPr lang="en-US" sz="3000" dirty="0" smtClean="0">
                <a:latin typeface="Calibri Light" pitchFamily="34" charset="0"/>
              </a:rPr>
              <a:t>orwegian school system</a:t>
            </a:r>
            <a:endParaRPr lang="en-US" sz="3000" dirty="0">
              <a:latin typeface="Calibri Light" pitchFamily="34" charset="0"/>
            </a:endParaRPr>
          </a:p>
        </p:txBody>
      </p:sp>
      <p:sp>
        <p:nvSpPr>
          <p:cNvPr id="3" name="Tittel 2"/>
          <p:cNvSpPr txBox="1">
            <a:spLocks/>
          </p:cNvSpPr>
          <p:nvPr/>
        </p:nvSpPr>
        <p:spPr>
          <a:xfrm>
            <a:off x="457200" y="12778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nb-NO" sz="4000" dirty="0" smtClean="0"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en-US" sz="4000" dirty="0" smtClean="0">
                <a:latin typeface="Calibri Light" pitchFamily="34" charset="0"/>
                <a:ea typeface="+mj-ea"/>
                <a:cs typeface="+mj-cs"/>
              </a:rPr>
              <a:t>The need for subject renewal  </a:t>
            </a:r>
            <a:endParaRPr lang="en-US" sz="4000" dirty="0">
              <a:latin typeface="Calibri Ligh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en-US" altLang="en-US" smtClean="0"/>
              <a:t>	Learning metaphors</a:t>
            </a:r>
          </a:p>
        </p:txBody>
      </p:sp>
      <p:pic>
        <p:nvPicPr>
          <p:cNvPr id="1013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6985000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66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558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838"/>
            <a:ext cx="44640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838"/>
            <a:ext cx="4321175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342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789</Words>
  <Application>Microsoft Office PowerPoint</Application>
  <PresentationFormat>On-screen Show (4:3)</PresentationFormat>
  <Paragraphs>179</Paragraphs>
  <Slides>29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Kontortema</vt:lpstr>
      <vt:lpstr>5_Office Theme</vt:lpstr>
      <vt:lpstr>2_Office Theme</vt:lpstr>
      <vt:lpstr>7_Office Theme</vt:lpstr>
      <vt:lpstr>Office-tema</vt:lpstr>
      <vt:lpstr>8_Office Theme</vt:lpstr>
      <vt:lpstr>1_Kontortema</vt:lpstr>
      <vt:lpstr>Microsoft Excel Chart</vt:lpstr>
      <vt:lpstr>NOU 2015: 8 The Future of schooling </vt:lpstr>
      <vt:lpstr>PowerPoint Presentation</vt:lpstr>
      <vt:lpstr>  Key questions in the report </vt:lpstr>
      <vt:lpstr>Building evidence for learning </vt:lpstr>
      <vt:lpstr>Using evidence for change </vt:lpstr>
      <vt:lpstr>PowerPoint Presentation</vt:lpstr>
      <vt:lpstr>PowerPoint Presentation</vt:lpstr>
      <vt:lpstr> Learning metaphors</vt:lpstr>
      <vt:lpstr>PowerPoint Presentation</vt:lpstr>
      <vt:lpstr>Multiplicity – students perspetices  </vt:lpstr>
      <vt:lpstr>Learning metaphors -   Distributed cognition </vt:lpstr>
      <vt:lpstr> Curriculum overload  </vt:lpstr>
      <vt:lpstr>Building blocks in the subject curriculum </vt:lpstr>
      <vt:lpstr> Design based research  </vt:lpstr>
      <vt:lpstr>PowerPoint Presentation</vt:lpstr>
      <vt:lpstr>Deep versus surface </vt:lpstr>
      <vt:lpstr>PowerPoint Presentation</vt:lpstr>
      <vt:lpstr>Deep versus surface  </vt:lpstr>
      <vt:lpstr>Deep versus surface  Heat, energy and temperature </vt:lpstr>
      <vt:lpstr>Deep versus surface  Insulation, conduction and heat flow  </vt:lpstr>
      <vt:lpstr>Deep versus surface </vt:lpstr>
      <vt:lpstr>In-depth learning and progression</vt:lpstr>
      <vt:lpstr>In-depth learning and progression </vt:lpstr>
      <vt:lpstr>Framework for social, emotional and cognitive competences (source, OECD 2015)</vt:lpstr>
      <vt:lpstr>A broad concept of competence</vt:lpstr>
      <vt:lpstr> Subject renewal   </vt:lpstr>
      <vt:lpstr>How to create change?</vt:lpstr>
      <vt:lpstr>Four areas of competences </vt:lpstr>
      <vt:lpstr>The Committee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Skjørberg Susanne</dc:creator>
  <cp:lastModifiedBy>Sten Runar Ludvigsen</cp:lastModifiedBy>
  <cp:revision>208</cp:revision>
  <dcterms:created xsi:type="dcterms:W3CDTF">2015-05-21T08:23:41Z</dcterms:created>
  <dcterms:modified xsi:type="dcterms:W3CDTF">2018-08-13T09:24:08Z</dcterms:modified>
</cp:coreProperties>
</file>