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7" r:id="rId2"/>
    <p:sldId id="659" r:id="rId3"/>
    <p:sldId id="679" r:id="rId4"/>
    <p:sldId id="697" r:id="rId5"/>
    <p:sldId id="633" r:id="rId6"/>
    <p:sldId id="698" r:id="rId7"/>
    <p:sldId id="696" r:id="rId8"/>
    <p:sldId id="640" r:id="rId9"/>
    <p:sldId id="67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  <a:srgbClr val="00AFBD"/>
    <a:srgbClr val="09EDFF"/>
    <a:srgbClr val="89F7FF"/>
    <a:srgbClr val="000000"/>
    <a:srgbClr val="0B6EB1"/>
    <a:srgbClr val="0C7BC6"/>
    <a:srgbClr val="E7E6E6"/>
    <a:srgbClr val="00487E"/>
    <a:srgbClr val="0E9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9" y="6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24"/>
    </p:cViewPr>
  </p:sorterViewPr>
  <p:notesViewPr>
    <p:cSldViewPr snapToGrid="0">
      <p:cViewPr varScale="1">
        <p:scale>
          <a:sx n="54" d="100"/>
          <a:sy n="54" d="100"/>
        </p:scale>
        <p:origin x="1708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7777759006449"/>
          <c:y val="0.14382727938060938"/>
          <c:w val="0.77653276963043605"/>
          <c:h val="0.65218067485844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Itäinen blokki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0.0\ %</c:formatCode>
                <c:ptCount val="3"/>
                <c:pt idx="0">
                  <c:v>6.0203011795590136E-2</c:v>
                </c:pt>
                <c:pt idx="1">
                  <c:v>6.2934702288968095E-2</c:v>
                </c:pt>
                <c:pt idx="2">
                  <c:v>7.722614313648575E-2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A-43F3-822C-DD2B294E4A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-27"/>
        <c:axId val="1143502112"/>
        <c:axId val="1143502592"/>
      </c:barChart>
      <c:catAx>
        <c:axId val="11435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3502592"/>
        <c:crosses val="autoZero"/>
        <c:auto val="1"/>
        <c:lblAlgn val="ctr"/>
        <c:lblOffset val="100"/>
        <c:noMultiLvlLbl val="0"/>
      </c:catAx>
      <c:valAx>
        <c:axId val="1143502592"/>
        <c:scaling>
          <c:orientation val="minMax"/>
          <c:max val="0.1"/>
          <c:min val="0"/>
        </c:scaling>
        <c:delete val="1"/>
        <c:axPos val="l"/>
        <c:numFmt formatCode="0.0\ %" sourceLinked="1"/>
        <c:majorTickMark val="out"/>
        <c:minorTickMark val="none"/>
        <c:tickLblPos val="nextTo"/>
        <c:crossAx val="11435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7777759006449"/>
          <c:y val="0.14382727938060938"/>
          <c:w val="0.77653276963043605"/>
          <c:h val="0.65218067485844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Venäjä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0.0\ %</c:formatCode>
                <c:ptCount val="3"/>
                <c:pt idx="0">
                  <c:v>9.5246637501106998E-2</c:v>
                </c:pt>
                <c:pt idx="1">
                  <c:v>3.089137798613379E-2</c:v>
                </c:pt>
                <c:pt idx="2">
                  <c:v>2.138340333751429E-2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00E-BDDD-6A75B2F8E7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-27"/>
        <c:axId val="1143502112"/>
        <c:axId val="1143502592"/>
      </c:barChart>
      <c:catAx>
        <c:axId val="11435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3502592"/>
        <c:crosses val="autoZero"/>
        <c:auto val="1"/>
        <c:lblAlgn val="ctr"/>
        <c:lblOffset val="100"/>
        <c:noMultiLvlLbl val="0"/>
      </c:catAx>
      <c:valAx>
        <c:axId val="1143502592"/>
        <c:scaling>
          <c:orientation val="minMax"/>
          <c:max val="0.1"/>
          <c:min val="0"/>
        </c:scaling>
        <c:delete val="1"/>
        <c:axPos val="l"/>
        <c:numFmt formatCode="0.0\ %" sourceLinked="1"/>
        <c:majorTickMark val="out"/>
        <c:minorTickMark val="none"/>
        <c:tickLblPos val="nextTo"/>
        <c:crossAx val="11435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7777759006449"/>
          <c:y val="0.14382727938060938"/>
          <c:w val="0.77653276963043605"/>
          <c:h val="0.65218067485844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Muu itäinen blokki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0.0\ %</c:formatCode>
                <c:ptCount val="3"/>
                <c:pt idx="0">
                  <c:v>1.041090186863336E-2</c:v>
                </c:pt>
                <c:pt idx="1">
                  <c:v>1.1009883170706287E-2</c:v>
                </c:pt>
                <c:pt idx="2">
                  <c:v>1.0261529329122082E-2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0-4ECD-93F9-50AEA3C7D0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-27"/>
        <c:axId val="1143502112"/>
        <c:axId val="1143502592"/>
      </c:barChart>
      <c:catAx>
        <c:axId val="11435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3502592"/>
        <c:crosses val="autoZero"/>
        <c:auto val="1"/>
        <c:lblAlgn val="ctr"/>
        <c:lblOffset val="100"/>
        <c:noMultiLvlLbl val="0"/>
      </c:catAx>
      <c:valAx>
        <c:axId val="1143502592"/>
        <c:scaling>
          <c:orientation val="minMax"/>
          <c:max val="0.1"/>
          <c:min val="0"/>
        </c:scaling>
        <c:delete val="1"/>
        <c:axPos val="l"/>
        <c:numFmt formatCode="0.0\ %" sourceLinked="1"/>
        <c:majorTickMark val="out"/>
        <c:minorTickMark val="none"/>
        <c:tickLblPos val="nextTo"/>
        <c:crossAx val="11435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191D5-E5F8-6E6D-843E-CE1B79269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C1935-F40D-4865-053C-1CA0C8AF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7E7C9-6063-43C5-82CF-D16F9132F2F7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5D9E4-5236-285C-32E7-616F10BEFD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BAF48-DA36-8CCD-F5A6-F529CC4D36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AAA8A-E681-452E-9BCA-D3CFBF82B4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EF89-10E8-4F1D-A09D-DF2313348DA2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88DFC-40E1-4FC4-B81F-4CAF8EE1EB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37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AA7A-B548-4D0B-9509-3601C11F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8A249-FCC9-4B41-952F-9DCCEB7A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822B2-CD76-46B8-A86F-930DE59E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64538-3AB7-436D-8982-DC699C69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57A4-5766-426C-AB49-3E4A6E28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49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C192-A8CC-4632-826E-D1AFED89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48D94-F669-486E-9CE6-3566852D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052F-8809-409C-A73D-30D64CDF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F8E07-7F00-45AC-896C-28E469DC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F0EFB-880F-4E9F-A88E-8D380669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422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C1324-118D-40E6-9901-45F175F30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ACEA3-1C3A-4F82-AD21-07F9F6DC0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05C72-CF90-4CD6-997A-477ED93F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C638-CF8B-4F36-B4C9-062CE9CF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91B1-3240-4234-B42C-CD3800C9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44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50D3-01AF-414C-B4D3-FD320F33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BA10-6606-4683-87DF-4F215F5CE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CD864-8A30-485B-B255-362351F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5621-CB88-4B1D-BBE7-F04D8347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C93C7-B965-4568-962A-4AF4EB1B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43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4AB0-7B3A-4819-9FB2-64E71E08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D5551-5ADC-472B-B02B-EDC18FEE2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56BC-50C3-43D0-8579-6A84AE34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A3BE-83C8-4E74-A033-EB451A27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8E91B-CE69-44AB-876C-95110001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1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7C4C-1ECC-4473-B6F9-33CFA45F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67F3-2262-4AC0-9FBC-F223B95E2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89C34-1B01-41A8-9B7F-A2FCA4EB8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5323A-051A-4F9C-8FC1-A945BEC7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B6921-1F04-46A5-928E-065C0CA81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8CFCC-0DA8-4363-A032-49106824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3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48B9-5091-4E89-AC76-EF6F3646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E7D4A-E58E-454E-BCD6-8C21C9FA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63F67-7B49-4BDF-BBAE-984ADB758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BFA53-A050-44E5-83FD-AD1966DB8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4F8FF-97C1-42B9-9D73-B5008B449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26B1E-4435-4666-BEB6-1FA50830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97C15-0AA4-4856-A93D-03A07621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987E5-20D4-4137-87B8-348D31DA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9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CE7C-89D7-447D-BA06-DF3F280F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CD46C-B64F-4C93-92D3-AB63F6C2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67831-8241-4FA9-8C74-17AFF46D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5D81D-6433-45EB-AC06-266C6F0E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1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020C1-F674-4137-A21B-56021EBC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4A69-1D25-4335-8A31-8E8B4706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BD89-BCF4-4F44-94B5-3E5A29D4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90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C9A4-317E-4305-B4B3-D69A44D5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28B0-4021-4DAB-8648-86422552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1F493-F46A-473A-A760-2B068CD8B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250C1-BFF9-4022-85FA-33BDEFBB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B157C-F84F-4E2D-AC63-054B7B76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8A18D-282F-4ABB-B4D1-3DB4304F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4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0227-9428-4AFD-B9F5-106CE316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596EF-8EFC-493F-81BE-FF09E992B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5684A-0150-48E7-A61E-4CD60298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E70F3-D8B4-48C3-B25E-3F75B116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EE76-ED89-4D95-BF8B-AAC78477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E5F9A-F9BE-4D51-B7CD-565D0861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73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01D53-FF5B-4D72-A6D5-F950F508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37136-3485-40B2-902F-FCB379449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B768-4E41-4F3A-87FF-CAB1D3ED7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65BA1-3344-46C1-BEFF-A817C3323B9A}" type="datetimeFigureOut">
              <a:rPr lang="fi-FI" smtClean="0"/>
              <a:t>17.6.2025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45BA4-17AE-4394-8183-8E4149046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DE5F-46C9-40F0-A455-B9C6B078F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3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17C52B-BA03-B234-E07C-24BAD0A6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5"/>
            <a:ext cx="12192000" cy="68552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EB218A-4306-B0A6-3F76-ED9469D6D890}"/>
              </a:ext>
            </a:extLst>
          </p:cNvPr>
          <p:cNvSpPr/>
          <p:nvPr/>
        </p:nvSpPr>
        <p:spPr>
          <a:xfrm>
            <a:off x="-942392" y="-895740"/>
            <a:ext cx="6000003" cy="6000003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88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52F13B8-B6E7-4EC5-815B-F4B217FB54F2}"/>
              </a:ext>
            </a:extLst>
          </p:cNvPr>
          <p:cNvSpPr txBox="1">
            <a:spLocks/>
          </p:cNvSpPr>
          <p:nvPr/>
        </p:nvSpPr>
        <p:spPr>
          <a:xfrm>
            <a:off x="255455" y="606698"/>
            <a:ext cx="4802156" cy="3582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Geopolitiikka mu</a:t>
            </a:r>
            <a:r>
              <a:rPr lang="fi-FI" sz="4200" b="1" dirty="0" err="1">
                <a:solidFill>
                  <a:prstClr val="white"/>
                </a:solidFill>
                <a:latin typeface="Calibri" panose="020F0502020204030204"/>
              </a:rPr>
              <a:t>uttaa</a:t>
            </a:r>
            <a:r>
              <a:rPr kumimoji="0" lang="fi-FI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fi-FI" sz="4200" b="1" dirty="0">
                <a:solidFill>
                  <a:prstClr val="white"/>
                </a:solidFill>
                <a:latin typeface="Calibri" panose="020F0502020204030204"/>
              </a:rPr>
              <a:t>toimintaympäristöä</a:t>
            </a:r>
            <a:endParaRPr kumimoji="0" lang="fi-FI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fi-FI" sz="3000" b="1" dirty="0">
                <a:solidFill>
                  <a:prstClr val="white"/>
                </a:solidFill>
                <a:latin typeface="Calibri" panose="020F0502020204030204"/>
              </a:rPr>
              <a:t>Jyrki Ali-Yrkkö </a:t>
            </a: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3000" b="1" dirty="0">
                <a:solidFill>
                  <a:schemeClr val="bg1"/>
                </a:solidFill>
                <a:latin typeface="Calibri" panose="020F0502020204030204"/>
              </a:rPr>
              <a:t>ETLA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920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D714B-78D8-E587-EE78-5A7E6A19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09CD212B-2746-33BB-6D2A-81AF4DB7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" y="783770"/>
            <a:ext cx="10835296" cy="60948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639157-175E-47AB-4788-CE2F4680604B}"/>
              </a:ext>
            </a:extLst>
          </p:cNvPr>
          <p:cNvSpPr txBox="1">
            <a:spLocks/>
          </p:cNvSpPr>
          <p:nvPr/>
        </p:nvSpPr>
        <p:spPr>
          <a:xfrm>
            <a:off x="6086491" y="263939"/>
            <a:ext cx="6103224" cy="4585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“The geopolitical situation is the thing that most concerns 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we don’t know the effect of that in the economy”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Jamie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Dimon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JPMorgan Chase, 26.9.2023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69F976-AFE1-763C-C57C-2F4FFB5B5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84BCC5-C305-92C7-96E2-94391752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705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47F6F4-B0B5-C95B-EAF9-60ACC18E0796}"/>
              </a:ext>
            </a:extLst>
          </p:cNvPr>
          <p:cNvSpPr/>
          <p:nvPr/>
        </p:nvSpPr>
        <p:spPr>
          <a:xfrm>
            <a:off x="682389" y="661237"/>
            <a:ext cx="5250109" cy="5478104"/>
          </a:xfrm>
          <a:prstGeom prst="roundRect">
            <a:avLst/>
          </a:prstGeom>
          <a:solidFill>
            <a:srgbClr val="00A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51F24D-E172-3EB0-30BE-21E8DCB01474}"/>
              </a:ext>
            </a:extLst>
          </p:cNvPr>
          <p:cNvSpPr/>
          <p:nvPr/>
        </p:nvSpPr>
        <p:spPr>
          <a:xfrm>
            <a:off x="6179077" y="661237"/>
            <a:ext cx="5250109" cy="5478104"/>
          </a:xfrm>
          <a:prstGeom prst="roundRect">
            <a:avLst/>
          </a:prstGeom>
          <a:solidFill>
            <a:srgbClr val="00A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E6F35-A3C6-962C-7BEC-E0E216AA37FA}"/>
              </a:ext>
            </a:extLst>
          </p:cNvPr>
          <p:cNvSpPr txBox="1"/>
          <p:nvPr/>
        </p:nvSpPr>
        <p:spPr>
          <a:xfrm>
            <a:off x="682386" y="820897"/>
            <a:ext cx="5250109" cy="10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Globalisaation </a:t>
            </a:r>
          </a:p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aikakausi</a:t>
            </a:r>
            <a:endParaRPr kumimoji="0" lang="fi-FI" sz="4000" b="1" i="0" u="none" strike="noStrike" kern="1200" cap="none" spc="2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>
                <a:solidFill>
                  <a:srgbClr val="000000"/>
                </a:solidFill>
              </a:uFill>
              <a:latin typeface="Arial Narrow" panose="020B0606020202030204" pitchFamily="34" charset="0"/>
              <a:ea typeface="Times New Roman" panose="02020603050405020304" pitchFamily="18" charset="0"/>
              <a:cs typeface="Myriad Pro C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4D2DB-0A0C-E836-E39A-2E52BBA6B1A4}"/>
              </a:ext>
            </a:extLst>
          </p:cNvPr>
          <p:cNvSpPr txBox="1"/>
          <p:nvPr/>
        </p:nvSpPr>
        <p:spPr>
          <a:xfrm>
            <a:off x="6179074" y="820897"/>
            <a:ext cx="5250110" cy="10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Geotalouden</a:t>
            </a:r>
            <a:r>
              <a:rPr kumimoji="0" lang="fi-FI" sz="40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aikakausi</a:t>
            </a:r>
            <a:endParaRPr kumimoji="0" lang="fi-FI" sz="4000" b="1" i="0" u="none" strike="noStrike" kern="1200" cap="none" spc="2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>
                <a:solidFill>
                  <a:srgbClr val="000000"/>
                </a:solidFill>
              </a:uFill>
              <a:latin typeface="Arial Narrow" panose="020B0606020202030204" pitchFamily="34" charset="0"/>
              <a:ea typeface="Times New Roman" panose="02020603050405020304" pitchFamily="18" charset="0"/>
              <a:cs typeface="Myriad Pro C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5316A-324B-5974-4414-61ED08297175}"/>
              </a:ext>
            </a:extLst>
          </p:cNvPr>
          <p:cNvSpPr txBox="1"/>
          <p:nvPr/>
        </p:nvSpPr>
        <p:spPr>
          <a:xfrm>
            <a:off x="926589" y="2008730"/>
            <a:ext cx="500591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Oletettiin, että kaikki maat noudattavat sovittuja sääntöjä.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Vapautettiin kv. kauppaa ja pääomaliikkeitä sekä parannettiin yleistä liiketoimintaympäristöä.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Seurauksena globaali erikoistuminen ja osaamisen siirto.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89508-5769-AFA4-472A-50EF891FEB0A}"/>
              </a:ext>
            </a:extLst>
          </p:cNvPr>
          <p:cNvSpPr txBox="1"/>
          <p:nvPr/>
        </p:nvSpPr>
        <p:spPr>
          <a:xfrm>
            <a:off x="6466058" y="2008730"/>
            <a:ext cx="484435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Talouden toimet ovat osa suurvaltapolitiikkaa.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Kv. riippuvuuksia pyritään purkamaan ja yrityksiä tuetaan teollisuuspolitiikalla.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Seurauksena maailmantalouden osittainen eriytyminen.</a:t>
            </a:r>
          </a:p>
        </p:txBody>
      </p:sp>
    </p:spTree>
    <p:extLst>
      <p:ext uri="{BB962C8B-B14F-4D97-AF65-F5344CB8AC3E}">
        <p14:creationId xmlns:p14="http://schemas.microsoft.com/office/powerpoint/2010/main" val="9492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B745D8-4820-FD98-691D-44B48BF1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24B918-7F48-F797-F262-14600D8B7F53}"/>
              </a:ext>
            </a:extLst>
          </p:cNvPr>
          <p:cNvSpPr/>
          <p:nvPr/>
        </p:nvSpPr>
        <p:spPr>
          <a:xfrm>
            <a:off x="1453088" y="1038841"/>
            <a:ext cx="2227582" cy="22275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C3E30-1779-622C-7E5B-0CFFEB051E2C}"/>
              </a:ext>
            </a:extLst>
          </p:cNvPr>
          <p:cNvSpPr/>
          <p:nvPr/>
        </p:nvSpPr>
        <p:spPr>
          <a:xfrm>
            <a:off x="1453088" y="3296861"/>
            <a:ext cx="2227582" cy="22275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2E4AF-8C9A-49F1-334A-F750E39D0950}"/>
              </a:ext>
            </a:extLst>
          </p:cNvPr>
          <p:cNvSpPr txBox="1"/>
          <p:nvPr/>
        </p:nvSpPr>
        <p:spPr>
          <a:xfrm>
            <a:off x="868929" y="4364415"/>
            <a:ext cx="461665" cy="260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5173B-4DCF-9FD1-B387-BB59CC91D1DD}"/>
              </a:ext>
            </a:extLst>
          </p:cNvPr>
          <p:cNvSpPr txBox="1"/>
          <p:nvPr/>
        </p:nvSpPr>
        <p:spPr>
          <a:xfrm>
            <a:off x="868929" y="1975911"/>
            <a:ext cx="461665" cy="5447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Kyllä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77EEA-D6A6-312B-31A8-8DA0FAA828B1}"/>
              </a:ext>
            </a:extLst>
          </p:cNvPr>
          <p:cNvSpPr txBox="1"/>
          <p:nvPr/>
        </p:nvSpPr>
        <p:spPr>
          <a:xfrm rot="16200000">
            <a:off x="-1845192" y="3163833"/>
            <a:ext cx="510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Onko markkinoiden toiminnassa puutteita?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6A19-E6E5-920F-99EE-410F4EC1C99A}"/>
              </a:ext>
            </a:extLst>
          </p:cNvPr>
          <p:cNvSpPr txBox="1"/>
          <p:nvPr/>
        </p:nvSpPr>
        <p:spPr>
          <a:xfrm>
            <a:off x="817469" y="461550"/>
            <a:ext cx="3798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Globalisaation aikakausi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054AB-0448-D0E4-F982-DE53168DDDAE}"/>
              </a:ext>
            </a:extLst>
          </p:cNvPr>
          <p:cNvSpPr txBox="1"/>
          <p:nvPr/>
        </p:nvSpPr>
        <p:spPr>
          <a:xfrm>
            <a:off x="1363057" y="4100612"/>
            <a:ext cx="231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Ei erityistä tarvetta politiikkatoimille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600C0-7376-F34C-F7F8-F9A38A2A7563}"/>
              </a:ext>
            </a:extLst>
          </p:cNvPr>
          <p:cNvSpPr txBox="1"/>
          <p:nvPr/>
        </p:nvSpPr>
        <p:spPr>
          <a:xfrm>
            <a:off x="1371186" y="1742741"/>
            <a:ext cx="2317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Markkinapuutteita paikkaavat politiikkatoimet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5D12DA-77C4-B543-3E22-F56F92E297FF}"/>
              </a:ext>
            </a:extLst>
          </p:cNvPr>
          <p:cNvGrpSpPr/>
          <p:nvPr/>
        </p:nvGrpSpPr>
        <p:grpSpPr>
          <a:xfrm>
            <a:off x="4186377" y="462526"/>
            <a:ext cx="6353265" cy="5764905"/>
            <a:chOff x="4186377" y="991913"/>
            <a:chExt cx="6353265" cy="576490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4D3DC65-211C-3083-1ED9-42206EA1B025}"/>
                </a:ext>
              </a:extLst>
            </p:cNvPr>
            <p:cNvSpPr/>
            <p:nvPr/>
          </p:nvSpPr>
          <p:spPr>
            <a:xfrm>
              <a:off x="5970219" y="1568228"/>
              <a:ext cx="2227582" cy="22275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0D40830-B8F3-D44B-C791-6455CE369D95}"/>
                </a:ext>
              </a:extLst>
            </p:cNvPr>
            <p:cNvSpPr/>
            <p:nvPr/>
          </p:nvSpPr>
          <p:spPr>
            <a:xfrm>
              <a:off x="8248524" y="1553581"/>
              <a:ext cx="2227582" cy="22275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D96E953-E605-835C-3233-F8A24C96C557}"/>
                </a:ext>
              </a:extLst>
            </p:cNvPr>
            <p:cNvSpPr/>
            <p:nvPr/>
          </p:nvSpPr>
          <p:spPr>
            <a:xfrm>
              <a:off x="5970219" y="3826248"/>
              <a:ext cx="2227582" cy="22275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1AD1519-742B-5091-AEB2-4E36FD23419A}"/>
                </a:ext>
              </a:extLst>
            </p:cNvPr>
            <p:cNvSpPr/>
            <p:nvPr/>
          </p:nvSpPr>
          <p:spPr>
            <a:xfrm>
              <a:off x="8248524" y="3826248"/>
              <a:ext cx="2227582" cy="22275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B02C52-170D-E8B1-3222-C6A70120B652}"/>
                </a:ext>
              </a:extLst>
            </p:cNvPr>
            <p:cNvSpPr txBox="1"/>
            <p:nvPr/>
          </p:nvSpPr>
          <p:spPr>
            <a:xfrm>
              <a:off x="6513943" y="6500594"/>
              <a:ext cx="3257367" cy="256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Onko </a:t>
              </a:r>
              <a:r>
                <a:rPr kumimoji="0" lang="fi-FI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geotaloudellista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riskiä?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12E20A-664E-F56F-3594-BA94D14132BE}"/>
                </a:ext>
              </a:extLst>
            </p:cNvPr>
            <p:cNvSpPr txBox="1"/>
            <p:nvPr/>
          </p:nvSpPr>
          <p:spPr>
            <a:xfrm>
              <a:off x="6820921" y="6064847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6E461D-4354-F7F7-ED3A-BED0157538CB}"/>
                </a:ext>
              </a:extLst>
            </p:cNvPr>
            <p:cNvSpPr txBox="1"/>
            <p:nvPr/>
          </p:nvSpPr>
          <p:spPr>
            <a:xfrm>
              <a:off x="8946742" y="6064847"/>
              <a:ext cx="637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Kyllä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9839A2-B5FB-E97E-DD86-C84D8F5BB9DE}"/>
                </a:ext>
              </a:extLst>
            </p:cNvPr>
            <p:cNvSpPr txBox="1"/>
            <p:nvPr/>
          </p:nvSpPr>
          <p:spPr>
            <a:xfrm>
              <a:off x="5483496" y="4956818"/>
              <a:ext cx="461665" cy="26064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Ei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8A3978-2891-182E-3AE7-DB18163A12C6}"/>
                </a:ext>
              </a:extLst>
            </p:cNvPr>
            <p:cNvSpPr txBox="1"/>
            <p:nvPr/>
          </p:nvSpPr>
          <p:spPr>
            <a:xfrm>
              <a:off x="5450015" y="2506550"/>
              <a:ext cx="461665" cy="5447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Kyllä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82EE23-29B7-9622-BC24-FB3814F53C58}"/>
                </a:ext>
              </a:extLst>
            </p:cNvPr>
            <p:cNvSpPr txBox="1"/>
            <p:nvPr/>
          </p:nvSpPr>
          <p:spPr>
            <a:xfrm rot="16200000">
              <a:off x="2700960" y="3693220"/>
              <a:ext cx="5102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Onko markkinoiden toiminnassa puutteita?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61CD25C-DB5C-C117-67F7-C221AB24EC95}"/>
                </a:ext>
              </a:extLst>
            </p:cNvPr>
            <p:cNvSpPr/>
            <p:nvPr/>
          </p:nvSpPr>
          <p:spPr>
            <a:xfrm>
              <a:off x="4186377" y="3351525"/>
              <a:ext cx="564395" cy="56192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C8718B-04B3-53DF-2F73-1FC9B6F74713}"/>
                </a:ext>
              </a:extLst>
            </p:cNvPr>
            <p:cNvSpPr txBox="1"/>
            <p:nvPr/>
          </p:nvSpPr>
          <p:spPr>
            <a:xfrm>
              <a:off x="6444563" y="991913"/>
              <a:ext cx="35900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Geotalouden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aikakausi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7CA87B-99D4-37DF-71E8-75F3FE8B45B2}"/>
                </a:ext>
              </a:extLst>
            </p:cNvPr>
            <p:cNvSpPr txBox="1"/>
            <p:nvPr/>
          </p:nvSpPr>
          <p:spPr>
            <a:xfrm>
              <a:off x="5933977" y="4629999"/>
              <a:ext cx="2280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Ei erityistä tarvetta politiikkatoimille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FD3ACB-56BC-9852-2447-CE53A7595885}"/>
                </a:ext>
              </a:extLst>
            </p:cNvPr>
            <p:cNvSpPr txBox="1"/>
            <p:nvPr/>
          </p:nvSpPr>
          <p:spPr>
            <a:xfrm>
              <a:off x="8240503" y="3801286"/>
              <a:ext cx="229913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Sellaisiin kohteisiin vaikuttavat toimet, joihin liittyy erityisen suuria </a:t>
              </a:r>
              <a:r>
                <a:rPr kumimoji="0" lang="fi-FI" sz="1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geotaloudellisia</a:t>
              </a: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riskejä ja haittavaikutuksia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22A869-7A9A-707E-AB6A-4309BFA3DB44}"/>
                </a:ext>
              </a:extLst>
            </p:cNvPr>
            <p:cNvSpPr txBox="1"/>
            <p:nvPr/>
          </p:nvSpPr>
          <p:spPr>
            <a:xfrm>
              <a:off x="8227227" y="1661955"/>
              <a:ext cx="231241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Priorisoitavat markkinapuutteita paikkaavat toimet, jotka pienentävät </a:t>
              </a:r>
              <a:r>
                <a:rPr kumimoji="0" lang="fi-FI" sz="1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geotaloudellisia</a:t>
              </a: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riskejä tai haittavaikutuksia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0F54F2-12AC-A820-0231-1F473E84913D}"/>
                </a:ext>
              </a:extLst>
            </p:cNvPr>
            <p:cNvSpPr txBox="1"/>
            <p:nvPr/>
          </p:nvSpPr>
          <p:spPr>
            <a:xfrm>
              <a:off x="5900645" y="2280015"/>
              <a:ext cx="2317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Markkinapuutteita paikkaavat politiikkatoimet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757549-5CB5-C773-6D64-0DE1BD91A006}"/>
              </a:ext>
            </a:extLst>
          </p:cNvPr>
          <p:cNvSpPr txBox="1"/>
          <p:nvPr/>
        </p:nvSpPr>
        <p:spPr>
          <a:xfrm>
            <a:off x="132889" y="6628841"/>
            <a:ext cx="63887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Lähde: Ali-Yrkkö ja Kuusi (2025) </a:t>
            </a:r>
          </a:p>
        </p:txBody>
      </p:sp>
    </p:spTree>
    <p:extLst>
      <p:ext uri="{BB962C8B-B14F-4D97-AF65-F5344CB8AC3E}">
        <p14:creationId xmlns:p14="http://schemas.microsoft.com/office/powerpoint/2010/main" val="23966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D8BAF-8D06-0FDD-7CFA-120E28035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gear with a circle&#10;&#10;AI-generated content may be incorrect.">
            <a:extLst>
              <a:ext uri="{FF2B5EF4-FFF2-40B4-BE49-F238E27FC236}">
                <a16:creationId xmlns:a16="http://schemas.microsoft.com/office/drawing/2014/main" id="{B5E58841-581A-2BC7-0593-5B10956E0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6" y="397933"/>
            <a:ext cx="1568211" cy="15725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41411E-F939-D138-DA6E-324A6A1E1F0E}"/>
              </a:ext>
            </a:extLst>
          </p:cNvPr>
          <p:cNvGrpSpPr/>
          <p:nvPr/>
        </p:nvGrpSpPr>
        <p:grpSpPr>
          <a:xfrm>
            <a:off x="920041" y="488366"/>
            <a:ext cx="971605" cy="1354218"/>
            <a:chOff x="683480" y="213430"/>
            <a:chExt cx="1200002" cy="167255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1E11E7-9D02-F3E0-39E7-428231323CB9}"/>
                </a:ext>
              </a:extLst>
            </p:cNvPr>
            <p:cNvSpPr/>
            <p:nvPr/>
          </p:nvSpPr>
          <p:spPr>
            <a:xfrm>
              <a:off x="683480" y="467698"/>
              <a:ext cx="1200002" cy="1200002"/>
            </a:xfrm>
            <a:prstGeom prst="ellipse">
              <a:avLst/>
            </a:prstGeom>
            <a:solidFill>
              <a:srgbClr val="00AF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EB51B-1611-1224-95E5-ED8AF67D1823}"/>
                </a:ext>
              </a:extLst>
            </p:cNvPr>
            <p:cNvSpPr txBox="1"/>
            <p:nvPr/>
          </p:nvSpPr>
          <p:spPr>
            <a:xfrm>
              <a:off x="861543" y="213430"/>
              <a:ext cx="693175" cy="167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entury Schoolbook" panose="020406040505050203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8CE8846-ADBA-FE9F-C348-E59E276F675D}"/>
              </a:ext>
            </a:extLst>
          </p:cNvPr>
          <p:cNvSpPr txBox="1"/>
          <p:nvPr/>
        </p:nvSpPr>
        <p:spPr>
          <a:xfrm>
            <a:off x="2790784" y="635554"/>
            <a:ext cx="8584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 teollisuuspolitiikka on vastaus, mikä  ongelma sillä ratkaistiin?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4E0656-C90C-BEC8-E670-2C60CB4BBE68}"/>
              </a:ext>
            </a:extLst>
          </p:cNvPr>
          <p:cNvGrpSpPr/>
          <p:nvPr/>
        </p:nvGrpSpPr>
        <p:grpSpPr>
          <a:xfrm>
            <a:off x="656804" y="4732093"/>
            <a:ext cx="10718486" cy="1498080"/>
            <a:chOff x="656804" y="4732093"/>
            <a:chExt cx="10718486" cy="149808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FC0B18-2E13-C17B-AACB-6E81D07B7820}"/>
                </a:ext>
              </a:extLst>
            </p:cNvPr>
            <p:cNvGrpSpPr/>
            <p:nvPr/>
          </p:nvGrpSpPr>
          <p:grpSpPr>
            <a:xfrm>
              <a:off x="656804" y="4732093"/>
              <a:ext cx="1498080" cy="1498080"/>
              <a:chOff x="656804" y="4732093"/>
              <a:chExt cx="1498080" cy="149808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ED2F53D-9E26-ACCF-5727-7C694B07B751}"/>
                  </a:ext>
                </a:extLst>
              </p:cNvPr>
              <p:cNvSpPr/>
              <p:nvPr/>
            </p:nvSpPr>
            <p:spPr>
              <a:xfrm>
                <a:off x="656804" y="4732093"/>
                <a:ext cx="1498080" cy="1498080"/>
              </a:xfrm>
              <a:prstGeom prst="ellipse">
                <a:avLst/>
              </a:prstGeom>
              <a:solidFill>
                <a:srgbClr val="00AFBD"/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" name="Picture 5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8C7129D9-9DB2-5E23-E54D-694820F63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968" y="4873403"/>
                <a:ext cx="1330154" cy="1215028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44DAA8-4BB3-F17F-D69E-DBBA5BDE275D}"/>
                </a:ext>
              </a:extLst>
            </p:cNvPr>
            <p:cNvSpPr txBox="1"/>
            <p:nvPr/>
          </p:nvSpPr>
          <p:spPr>
            <a:xfrm>
              <a:off x="2790784" y="4970395"/>
              <a:ext cx="85845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Mikä olisi tehokkain tapa ratkaista ongelma?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7CBA24-EE31-7244-B1F2-A594A98346B7}"/>
              </a:ext>
            </a:extLst>
          </p:cNvPr>
          <p:cNvGrpSpPr/>
          <p:nvPr/>
        </p:nvGrpSpPr>
        <p:grpSpPr>
          <a:xfrm>
            <a:off x="626533" y="2602315"/>
            <a:ext cx="10938934" cy="1498080"/>
            <a:chOff x="626533" y="2602315"/>
            <a:chExt cx="10938934" cy="14980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AA6E46-EE0C-821A-0604-EB737C1C7647}"/>
                </a:ext>
              </a:extLst>
            </p:cNvPr>
            <p:cNvSpPr txBox="1"/>
            <p:nvPr/>
          </p:nvSpPr>
          <p:spPr>
            <a:xfrm>
              <a:off x="2790784" y="2752965"/>
              <a:ext cx="877468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Miksi ongelma EI ratkea ilman politiikka-toimia eli yksityisten markkinoiden toimin?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04A2583-2687-2FCD-538E-9BFDBB1E85F2}"/>
                </a:ext>
              </a:extLst>
            </p:cNvPr>
            <p:cNvGrpSpPr/>
            <p:nvPr/>
          </p:nvGrpSpPr>
          <p:grpSpPr>
            <a:xfrm>
              <a:off x="626533" y="2602315"/>
              <a:ext cx="1498080" cy="1498080"/>
              <a:chOff x="1064214" y="2916155"/>
              <a:chExt cx="1498080" cy="149808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9339C95-7DFA-C0B5-44E5-AD786593044A}"/>
                  </a:ext>
                </a:extLst>
              </p:cNvPr>
              <p:cNvSpPr/>
              <p:nvPr/>
            </p:nvSpPr>
            <p:spPr>
              <a:xfrm>
                <a:off x="1064214" y="2916155"/>
                <a:ext cx="1498080" cy="1498080"/>
              </a:xfrm>
              <a:prstGeom prst="ellipse">
                <a:avLst/>
              </a:prstGeom>
              <a:solidFill>
                <a:srgbClr val="00AFBD"/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7" descr="A white puzzle with a black piece missing&#10;&#10;Description automatically generated">
                <a:extLst>
                  <a:ext uri="{FF2B5EF4-FFF2-40B4-BE49-F238E27FC236}">
                    <a16:creationId xmlns:a16="http://schemas.microsoft.com/office/drawing/2014/main" id="{E7155258-2EEA-A35E-D57F-F160C885F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520" y="3009900"/>
                <a:ext cx="1322806" cy="1322806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661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E1AD4E-AF30-27EE-57E7-AE3D2E61F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7B66D1-443B-34EC-C8F2-98B84D5007FD}"/>
              </a:ext>
            </a:extLst>
          </p:cNvPr>
          <p:cNvSpPr txBox="1"/>
          <p:nvPr/>
        </p:nvSpPr>
        <p:spPr>
          <a:xfrm>
            <a:off x="363666" y="94428"/>
            <a:ext cx="110983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Välituotteiden tuonnin Kiina-riippuvuus on kasvanut 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2022-6/2024</a:t>
            </a:r>
          </a:p>
        </p:txBody>
      </p:sp>
      <p:pic>
        <p:nvPicPr>
          <p:cNvPr id="4" name="Picture 3" descr="A flag on a ball&#10;&#10;Description automatically generated">
            <a:extLst>
              <a:ext uri="{FF2B5EF4-FFF2-40B4-BE49-F238E27FC236}">
                <a16:creationId xmlns:a16="http://schemas.microsoft.com/office/drawing/2014/main" id="{AEF6ABF3-FFA0-A19F-7C3E-287B1D4E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8" y="4538682"/>
            <a:ext cx="2309905" cy="173242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06A143-8143-C0AB-5F32-88B8415B3F2D}"/>
              </a:ext>
            </a:extLst>
          </p:cNvPr>
          <p:cNvGraphicFramePr/>
          <p:nvPr/>
        </p:nvGraphicFramePr>
        <p:xfrm>
          <a:off x="26350" y="2071437"/>
          <a:ext cx="3723245" cy="233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6D641F-276B-68E9-6192-3EA1F2DD0C9E}"/>
              </a:ext>
            </a:extLst>
          </p:cNvPr>
          <p:cNvGraphicFramePr/>
          <p:nvPr/>
        </p:nvGraphicFramePr>
        <p:xfrm>
          <a:off x="4116893" y="2071437"/>
          <a:ext cx="3723245" cy="233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A red white and blue flag&#10;&#10;Description automatically generated">
            <a:extLst>
              <a:ext uri="{FF2B5EF4-FFF2-40B4-BE49-F238E27FC236}">
                <a16:creationId xmlns:a16="http://schemas.microsoft.com/office/drawing/2014/main" id="{313C4C1B-8317-6E4B-533C-7C8307810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04" y="4538682"/>
            <a:ext cx="2309905" cy="1732429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4A2418-5FDB-48CC-F780-B35E4E1CC487}"/>
              </a:ext>
            </a:extLst>
          </p:cNvPr>
          <p:cNvGraphicFramePr/>
          <p:nvPr/>
        </p:nvGraphicFramePr>
        <p:xfrm>
          <a:off x="8323500" y="2071437"/>
          <a:ext cx="3723245" cy="233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06DCD7E-AD2A-4D91-4599-5B6C0BB19D6E}"/>
              </a:ext>
            </a:extLst>
          </p:cNvPr>
          <p:cNvSpPr/>
          <p:nvPr/>
        </p:nvSpPr>
        <p:spPr>
          <a:xfrm>
            <a:off x="9688902" y="4538682"/>
            <a:ext cx="1586429" cy="15864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F6AB2-FF15-4B50-6FE3-4ADA022A6A62}"/>
              </a:ext>
            </a:extLst>
          </p:cNvPr>
          <p:cNvSpPr txBox="1"/>
          <p:nvPr/>
        </p:nvSpPr>
        <p:spPr>
          <a:xfrm>
            <a:off x="9688902" y="4672526"/>
            <a:ext cx="1586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 itäinen blokki</a:t>
            </a:r>
          </a:p>
        </p:txBody>
      </p:sp>
    </p:spTree>
    <p:extLst>
      <p:ext uri="{BB962C8B-B14F-4D97-AF65-F5344CB8AC3E}">
        <p14:creationId xmlns:p14="http://schemas.microsoft.com/office/powerpoint/2010/main" val="312057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B86D1-ECE8-49E2-9ECD-CDE2B558D1AF}"/>
              </a:ext>
            </a:extLst>
          </p:cNvPr>
          <p:cNvSpPr txBox="1"/>
          <p:nvPr/>
        </p:nvSpPr>
        <p:spPr>
          <a:xfrm>
            <a:off x="148891" y="68040"/>
            <a:ext cx="111874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Neljäsosa Suomen välituotetuonnista on haavoittuvaa,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(9/2024)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8C4447-62F4-6EE7-853E-4C4506F570AE}"/>
              </a:ext>
            </a:extLst>
          </p:cNvPr>
          <p:cNvSpPr/>
          <p:nvPr/>
        </p:nvSpPr>
        <p:spPr>
          <a:xfrm>
            <a:off x="607457" y="2262745"/>
            <a:ext cx="3783568" cy="3783568"/>
          </a:xfrm>
          <a:prstGeom prst="ellipse">
            <a:avLst/>
          </a:prstGeom>
          <a:solidFill>
            <a:srgbClr val="FC98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B2F1F1-5E43-E1B2-6490-9D90C7E77941}"/>
              </a:ext>
            </a:extLst>
          </p:cNvPr>
          <p:cNvSpPr txBox="1">
            <a:spLocks/>
          </p:cNvSpPr>
          <p:nvPr/>
        </p:nvSpPr>
        <p:spPr>
          <a:xfrm>
            <a:off x="3476625" y="4087583"/>
            <a:ext cx="600076" cy="65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0CE656-E40F-4F19-8D36-EB7EDFEE8232}"/>
              </a:ext>
            </a:extLst>
          </p:cNvPr>
          <p:cNvSpPr txBox="1">
            <a:spLocks/>
          </p:cNvSpPr>
          <p:nvPr/>
        </p:nvSpPr>
        <p:spPr>
          <a:xfrm>
            <a:off x="1047750" y="3506557"/>
            <a:ext cx="2600325" cy="1548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0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26,0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FDE49-A795-E846-9853-26E1F75F9EBD}"/>
              </a:ext>
            </a:extLst>
          </p:cNvPr>
          <p:cNvSpPr txBox="1">
            <a:spLocks/>
          </p:cNvSpPr>
          <p:nvPr/>
        </p:nvSpPr>
        <p:spPr>
          <a:xfrm>
            <a:off x="0" y="6406127"/>
            <a:ext cx="3896535" cy="33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Laskettu seuraavasti: Haavoittuvien välituotteiden tuonnin arvo/Välituotteiden tuonti yht.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AB01C7-008B-7959-9030-C353B5246E8F}"/>
              </a:ext>
            </a:extLst>
          </p:cNvPr>
          <p:cNvSpPr/>
          <p:nvPr/>
        </p:nvSpPr>
        <p:spPr>
          <a:xfrm>
            <a:off x="8314688" y="3464670"/>
            <a:ext cx="1754326" cy="1754326"/>
          </a:xfrm>
          <a:prstGeom prst="ellipse">
            <a:avLst/>
          </a:prstGeom>
          <a:solidFill>
            <a:srgbClr val="FF6D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4A3B68-9981-6FB3-1384-385CDD49CEEA}"/>
              </a:ext>
            </a:extLst>
          </p:cNvPr>
          <p:cNvSpPr txBox="1">
            <a:spLocks/>
          </p:cNvSpPr>
          <p:nvPr/>
        </p:nvSpPr>
        <p:spPr>
          <a:xfrm>
            <a:off x="9013543" y="4514157"/>
            <a:ext cx="278237" cy="30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0C0EF2-1E4D-4CE8-30CF-F9A191583867}"/>
              </a:ext>
            </a:extLst>
          </p:cNvPr>
          <p:cNvSpPr txBox="1">
            <a:spLocks/>
          </p:cNvSpPr>
          <p:nvPr/>
        </p:nvSpPr>
        <p:spPr>
          <a:xfrm>
            <a:off x="8560100" y="3860342"/>
            <a:ext cx="1754326" cy="37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20,4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8B529-2D8D-AD85-27A1-660E00549BB5}"/>
              </a:ext>
            </a:extLst>
          </p:cNvPr>
          <p:cNvSpPr txBox="1"/>
          <p:nvPr/>
        </p:nvSpPr>
        <p:spPr>
          <a:xfrm>
            <a:off x="7092812" y="1978036"/>
            <a:ext cx="41196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Haavoittuvasta välituote-tuonnista viidesosa tulee Itäisestä blokista 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40DCE1-DB54-1D49-8A98-5F69BBBE53F9}"/>
              </a:ext>
            </a:extLst>
          </p:cNvPr>
          <p:cNvSpPr txBox="1">
            <a:spLocks/>
          </p:cNvSpPr>
          <p:nvPr/>
        </p:nvSpPr>
        <p:spPr>
          <a:xfrm>
            <a:off x="7304623" y="6265842"/>
            <a:ext cx="4887377" cy="497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Laskettu seuraavasti: Itäisestä blokista Suomeen tuotujen haavoittuvien välituotteiden tuonnin arvo/Suomeen tuotujen haavoittuvien välituotteiden tuonnin arvo yht.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88684C-1876-2449-7D32-99B905B8B8E3}"/>
              </a:ext>
            </a:extLst>
          </p:cNvPr>
          <p:cNvSpPr/>
          <p:nvPr/>
        </p:nvSpPr>
        <p:spPr>
          <a:xfrm>
            <a:off x="4821148" y="3759261"/>
            <a:ext cx="2750589" cy="114176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35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56AD2-CAF2-67F5-7E35-072B7804F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sign in front of a microphone&#10;&#10;AI-generated content may be incorrect.">
            <a:extLst>
              <a:ext uri="{FF2B5EF4-FFF2-40B4-BE49-F238E27FC236}">
                <a16:creationId xmlns:a16="http://schemas.microsoft.com/office/drawing/2014/main" id="{D67725C1-F9B7-C0B9-FE28-F54DACDE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6" y="0"/>
            <a:ext cx="11430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0A64BB-DAE2-CFFB-2E14-D63433683654}"/>
              </a:ext>
            </a:extLst>
          </p:cNvPr>
          <p:cNvSpPr/>
          <p:nvPr/>
        </p:nvSpPr>
        <p:spPr>
          <a:xfrm>
            <a:off x="0" y="0"/>
            <a:ext cx="4108404" cy="6858000"/>
          </a:xfrm>
          <a:prstGeom prst="rect">
            <a:avLst/>
          </a:prstGeom>
          <a:gradFill flip="none" rotWithShape="1">
            <a:gsLst>
              <a:gs pos="0">
                <a:srgbClr val="09EDFF"/>
              </a:gs>
              <a:gs pos="34000">
                <a:srgbClr val="00A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B3FF6FC-1D08-02B0-FAAA-7A6ADB925916}"/>
              </a:ext>
            </a:extLst>
          </p:cNvPr>
          <p:cNvSpPr txBox="1">
            <a:spLocks/>
          </p:cNvSpPr>
          <p:nvPr/>
        </p:nvSpPr>
        <p:spPr>
          <a:xfrm>
            <a:off x="-76200" y="2628900"/>
            <a:ext cx="3947160" cy="1112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Tulleilla </a:t>
            </a:r>
            <a:r>
              <a:rPr lang="fi-FI" sz="3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uhkailu murentaa luottamusta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7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AFA2F-4660-ED7B-40CE-E197038E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9FFED-F3E1-605F-79AA-941157CA7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04" y="213232"/>
            <a:ext cx="8083596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Globalisaatiosta siirrytty </a:t>
            </a:r>
            <a:r>
              <a:rPr kumimoji="0" lang="fi-FI" altLang="fi-FI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geotalouden</a:t>
            </a: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aikakauteen.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Haavoittuvasta tuonnista viidesosa tulee itäisestä blokista.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Geotaloudelliset</a:t>
            </a: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riskit tulleet  perusteluksi politiikkatoimille.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Valikoivan elinkeinopolitiikan riskit  koskevat lupaavimpiakin aloja.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Luottamuksen mureneminen: </a:t>
            </a:r>
            <a:r>
              <a:rPr kumimoji="0" lang="fi-FI" altLang="fi-FI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fi-FI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 has no permanent friends or enemies, only interests"</a:t>
            </a:r>
            <a:endParaRPr kumimoji="0" lang="fi-FI" altLang="fi-FI" sz="3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626BD0-42D2-A17C-6828-F8760851E306}"/>
              </a:ext>
            </a:extLst>
          </p:cNvPr>
          <p:cNvSpPr/>
          <p:nvPr/>
        </p:nvSpPr>
        <p:spPr>
          <a:xfrm>
            <a:off x="0" y="0"/>
            <a:ext cx="4108404" cy="6858000"/>
          </a:xfrm>
          <a:prstGeom prst="rect">
            <a:avLst/>
          </a:prstGeom>
          <a:gradFill flip="none" rotWithShape="1">
            <a:gsLst>
              <a:gs pos="0">
                <a:srgbClr val="09EDFF"/>
              </a:gs>
              <a:gs pos="34000">
                <a:srgbClr val="00A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A6800-9549-331D-41FA-FF429C62BB80}"/>
              </a:ext>
            </a:extLst>
          </p:cNvPr>
          <p:cNvSpPr txBox="1">
            <a:spLocks/>
          </p:cNvSpPr>
          <p:nvPr/>
        </p:nvSpPr>
        <p:spPr>
          <a:xfrm>
            <a:off x="-76200" y="2628900"/>
            <a:ext cx="3947160" cy="1112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Yhteenveto ja johtopäätökset</a:t>
            </a:r>
            <a:endParaRPr kumimoji="0" lang="fi-FI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5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11085</TotalTime>
  <Words>295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Arial Narrow</vt:lpstr>
      <vt:lpstr>Calibri</vt:lpstr>
      <vt:lpstr>Calibri Light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Jyrki Ali-Yrkkö</dc:creator>
  <cp:lastModifiedBy>Jyrki Ali-Yrkkö</cp:lastModifiedBy>
  <cp:revision>194</cp:revision>
  <dcterms:created xsi:type="dcterms:W3CDTF">2020-08-12T08:47:11Z</dcterms:created>
  <dcterms:modified xsi:type="dcterms:W3CDTF">2025-06-17T08:29:47Z</dcterms:modified>
</cp:coreProperties>
</file>