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94" r:id="rId2"/>
    <p:sldId id="638" r:id="rId3"/>
    <p:sldId id="696" r:id="rId4"/>
    <p:sldId id="286" r:id="rId5"/>
    <p:sldId id="302" r:id="rId6"/>
    <p:sldId id="698" r:id="rId7"/>
    <p:sldId id="697" r:id="rId8"/>
    <p:sldId id="694" r:id="rId9"/>
    <p:sldId id="695" r:id="rId10"/>
    <p:sldId id="686" r:id="rId11"/>
    <p:sldId id="699" r:id="rId12"/>
    <p:sldId id="280" r:id="rId13"/>
  </p:sldIdLst>
  <p:sldSz cx="12192000" cy="6858000"/>
  <p:notesSz cx="6811963" cy="99425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AFBD"/>
    <a:srgbClr val="B3FAFF"/>
    <a:srgbClr val="65F4FF"/>
    <a:srgbClr val="005BAB"/>
    <a:srgbClr val="895A27"/>
    <a:srgbClr val="000000"/>
    <a:srgbClr val="F7ADC3"/>
    <a:srgbClr val="9AD3B7"/>
    <a:srgbClr val="60C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446"/>
    </p:cViewPr>
  </p:sorterViewPr>
  <p:notesViewPr>
    <p:cSldViewPr snapToGrid="0">
      <p:cViewPr varScale="1">
        <p:scale>
          <a:sx n="54" d="100"/>
          <a:sy n="54" d="100"/>
        </p:scale>
        <p:origin x="1708" y="4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17777759006449"/>
          <c:y val="0"/>
          <c:w val="0.77653276963043605"/>
          <c:h val="0.80508289698063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Kiina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0.0\ %</c:formatCode>
                <c:ptCount val="3"/>
                <c:pt idx="0">
                  <c:v>2.5060285833745085E-2</c:v>
                </c:pt>
                <c:pt idx="1">
                  <c:v>5.6793177380298494E-2</c:v>
                </c:pt>
                <c:pt idx="2">
                  <c:v>6.285883454403228E-2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6A-43F3-822C-DD2B294E4A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"/>
        <c:overlap val="-27"/>
        <c:axId val="1143502112"/>
        <c:axId val="1143502592"/>
      </c:barChart>
      <c:catAx>
        <c:axId val="114350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43502592"/>
        <c:crosses val="autoZero"/>
        <c:auto val="1"/>
        <c:lblAlgn val="ctr"/>
        <c:lblOffset val="100"/>
        <c:noMultiLvlLbl val="0"/>
      </c:catAx>
      <c:valAx>
        <c:axId val="1143502592"/>
        <c:scaling>
          <c:orientation val="minMax"/>
          <c:max val="0.1"/>
          <c:min val="0"/>
        </c:scaling>
        <c:delete val="1"/>
        <c:axPos val="l"/>
        <c:numFmt formatCode="0.0\ %" sourceLinked="1"/>
        <c:majorTickMark val="out"/>
        <c:minorTickMark val="none"/>
        <c:tickLblPos val="nextTo"/>
        <c:crossAx val="114350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17777759006449"/>
          <c:y val="0"/>
          <c:w val="0.77653276963043605"/>
          <c:h val="0.80508289698063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0.0\ %</c:formatCode>
                <c:ptCount val="3"/>
                <c:pt idx="0">
                  <c:v>2.0098873961776911E-2</c:v>
                </c:pt>
                <c:pt idx="1">
                  <c:v>4.8294220676167086E-2</c:v>
                </c:pt>
                <c:pt idx="2">
                  <c:v>6.4954135449594969E-2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C-4C5F-BFF1-FFE5263966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"/>
        <c:overlap val="-27"/>
        <c:axId val="1143502112"/>
        <c:axId val="1143502592"/>
      </c:barChart>
      <c:catAx>
        <c:axId val="114350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43502592"/>
        <c:crosses val="autoZero"/>
        <c:auto val="1"/>
        <c:lblAlgn val="ctr"/>
        <c:lblOffset val="100"/>
        <c:noMultiLvlLbl val="0"/>
      </c:catAx>
      <c:valAx>
        <c:axId val="1143502592"/>
        <c:scaling>
          <c:orientation val="minMax"/>
          <c:max val="0.1"/>
          <c:min val="0"/>
        </c:scaling>
        <c:delete val="1"/>
        <c:axPos val="l"/>
        <c:numFmt formatCode="0.0\ %" sourceLinked="1"/>
        <c:majorTickMark val="out"/>
        <c:minorTickMark val="none"/>
        <c:tickLblPos val="nextTo"/>
        <c:crossAx val="114350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17777759006449"/>
          <c:y val="0"/>
          <c:w val="0.77653276963043605"/>
          <c:h val="0.80508289698063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Kiina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0.0\ %</c:formatCode>
                <c:ptCount val="3"/>
                <c:pt idx="0">
                  <c:v>3.9668540273042251E-2</c:v>
                </c:pt>
                <c:pt idx="1">
                  <c:v>5.8581387857801377E-2</c:v>
                </c:pt>
                <c:pt idx="2">
                  <c:v>5.2387668713886858E-2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06-4E84-B5B4-C73D765A4A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"/>
        <c:overlap val="-27"/>
        <c:axId val="1143502112"/>
        <c:axId val="1143502592"/>
      </c:barChart>
      <c:catAx>
        <c:axId val="114350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43502592"/>
        <c:crosses val="autoZero"/>
        <c:auto val="1"/>
        <c:lblAlgn val="ctr"/>
        <c:lblOffset val="100"/>
        <c:noMultiLvlLbl val="0"/>
      </c:catAx>
      <c:valAx>
        <c:axId val="1143502592"/>
        <c:scaling>
          <c:orientation val="minMax"/>
          <c:max val="0.1"/>
          <c:min val="0"/>
        </c:scaling>
        <c:delete val="1"/>
        <c:axPos val="l"/>
        <c:numFmt formatCode="0.0\ %" sourceLinked="1"/>
        <c:majorTickMark val="out"/>
        <c:minorTickMark val="none"/>
        <c:tickLblPos val="nextTo"/>
        <c:crossAx val="114350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17777759006449"/>
          <c:y val="0"/>
          <c:w val="0.77653276963043605"/>
          <c:h val="0.80508289698063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0.0\ %</c:formatCode>
                <c:ptCount val="3"/>
                <c:pt idx="0">
                  <c:v>3.0649736938549964E-2</c:v>
                </c:pt>
                <c:pt idx="1">
                  <c:v>5.2266249063316367E-2</c:v>
                </c:pt>
                <c:pt idx="2">
                  <c:v>5.4896164780692452E-2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B-429D-940C-866A183FE1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"/>
        <c:overlap val="-27"/>
        <c:axId val="1143502112"/>
        <c:axId val="1143502592"/>
      </c:barChart>
      <c:catAx>
        <c:axId val="114350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43502592"/>
        <c:crosses val="autoZero"/>
        <c:auto val="1"/>
        <c:lblAlgn val="ctr"/>
        <c:lblOffset val="100"/>
        <c:noMultiLvlLbl val="0"/>
      </c:catAx>
      <c:valAx>
        <c:axId val="1143502592"/>
        <c:scaling>
          <c:orientation val="minMax"/>
          <c:max val="0.1"/>
          <c:min val="0"/>
        </c:scaling>
        <c:delete val="1"/>
        <c:axPos val="l"/>
        <c:numFmt formatCode="0.0\ %" sourceLinked="1"/>
        <c:majorTickMark val="out"/>
        <c:minorTickMark val="none"/>
        <c:tickLblPos val="nextTo"/>
        <c:crossAx val="114350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E191D5-E5F8-6E6D-843E-CE1B79269F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C1935-F40D-4865-053C-1CA0C8AF26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7E7C9-6063-43C5-82CF-D16F9132F2F7}" type="datetimeFigureOut">
              <a:rPr lang="fi-FI" smtClean="0"/>
              <a:t>11.2.2025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5D9E4-5236-285C-32E7-616F10BEFD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BAF48-DA36-8CCD-F5A6-F529CC4D36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AAA8A-E681-452E-9BCA-D3CFBF82B4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4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5EF89-10E8-4F1D-A09D-DF2313348DA2}" type="datetimeFigureOut">
              <a:rPr lang="fi-FI" smtClean="0"/>
              <a:t>11.2.2025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88DFC-40E1-4FC4-B81F-4CAF8EE1EB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837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9AA7A-B548-4D0B-9509-3601C11F7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8A249-FCC9-4B41-952F-9DCCEB7A5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822B2-CD76-46B8-A86F-930DE59E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BA1-3344-46C1-BEFF-A817C3323B9A}" type="datetimeFigureOut">
              <a:rPr lang="fi-FI" smtClean="0"/>
              <a:t>11.2.2025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64538-3AB7-436D-8982-DC699C69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157A4-5766-426C-AB49-3E4A6E28A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749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9C192-A8CC-4632-826E-D1AFED89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48D94-F669-486E-9CE6-3566852D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F052F-8809-409C-A73D-30D64CDFA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BA1-3344-46C1-BEFF-A817C3323B9A}" type="datetimeFigureOut">
              <a:rPr lang="fi-FI" smtClean="0"/>
              <a:t>11.2.2025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F8E07-7F00-45AC-896C-28E469DC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F0EFB-880F-4E9F-A88E-8D380669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422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C1324-118D-40E6-9901-45F175F30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ACEA3-1C3A-4F82-AD21-07F9F6DC0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05C72-CF90-4CD6-997A-477ED93FE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BA1-3344-46C1-BEFF-A817C3323B9A}" type="datetimeFigureOut">
              <a:rPr lang="fi-FI" smtClean="0"/>
              <a:t>11.2.2025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4C638-CF8B-4F36-B4C9-062CE9CF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91B1-3240-4234-B42C-CD3800C9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44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450D3-01AF-414C-B4D3-FD320F33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ABA10-6606-4683-87DF-4F215F5CE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CD864-8A30-485B-B255-362351FD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BA1-3344-46C1-BEFF-A817C3323B9A}" type="datetimeFigureOut">
              <a:rPr lang="fi-FI" smtClean="0"/>
              <a:t>11.2.2025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C5621-CB88-4B1D-BBE7-F04D8347D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C93C7-B965-4568-962A-4AF4EB1B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43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4AB0-7B3A-4819-9FB2-64E71E08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D5551-5ADC-472B-B02B-EDC18FEE2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256BC-50C3-43D0-8579-6A84AE34C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BA1-3344-46C1-BEFF-A817C3323B9A}" type="datetimeFigureOut">
              <a:rPr lang="fi-FI" smtClean="0"/>
              <a:t>11.2.2025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2A3BE-83C8-4E74-A033-EB451A27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8E91B-CE69-44AB-876C-95110001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13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7C4C-1ECC-4473-B6F9-33CFA45F0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67F3-2262-4AC0-9FBC-F223B95E2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89C34-1B01-41A8-9B7F-A2FCA4EB8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5323A-051A-4F9C-8FC1-A945BEC7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BA1-3344-46C1-BEFF-A817C3323B9A}" type="datetimeFigureOut">
              <a:rPr lang="fi-FI" smtClean="0"/>
              <a:t>11.2.2025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B6921-1F04-46A5-928E-065C0CA81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8CFCC-0DA8-4363-A032-49106824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438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48B9-5091-4E89-AC76-EF6F3646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E7D4A-E58E-454E-BCD6-8C21C9FA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63F67-7B49-4BDF-BBAE-984ADB758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BFA53-A050-44E5-83FD-AD1966DB8F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4F8FF-97C1-42B9-9D73-B5008B449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026B1E-4435-4666-BEB6-1FA50830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BA1-3344-46C1-BEFF-A817C3323B9A}" type="datetimeFigureOut">
              <a:rPr lang="fi-FI" smtClean="0"/>
              <a:t>11.2.2025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B97C15-0AA4-4856-A93D-03A076210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7987E5-20D4-4137-87B8-348D31DA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9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CE7C-89D7-447D-BA06-DF3F280F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CD46C-B64F-4C93-92D3-AB63F6C2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BA1-3344-46C1-BEFF-A817C3323B9A}" type="datetimeFigureOut">
              <a:rPr lang="fi-FI" smtClean="0"/>
              <a:t>11.2.2025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67831-8241-4FA9-8C74-17AFF46D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5D81D-6433-45EB-AC06-266C6F0E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21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020C1-F674-4137-A21B-56021EBC8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BA1-3344-46C1-BEFF-A817C3323B9A}" type="datetimeFigureOut">
              <a:rPr lang="fi-FI" smtClean="0"/>
              <a:t>11.2.2025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84A69-1D25-4335-8A31-8E8B4706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3BD89-BCF4-4F44-94B5-3E5A29D4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790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8C9A4-317E-4305-B4B3-D69A44D5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928B0-4021-4DAB-8648-86422552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1F493-F46A-473A-A760-2B068CD8B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250C1-BFF9-4022-85FA-33BDEFBB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BA1-3344-46C1-BEFF-A817C3323B9A}" type="datetimeFigureOut">
              <a:rPr lang="fi-FI" smtClean="0"/>
              <a:t>11.2.2025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B157C-F84F-4E2D-AC63-054B7B76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8A18D-282F-4ABB-B4D1-3DB4304F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44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50227-9428-4AFD-B9F5-106CE316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596EF-8EFC-493F-81BE-FF09E992B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5684A-0150-48E7-A61E-4CD602987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E70F3-D8B4-48C3-B25E-3F75B116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5BA1-3344-46C1-BEFF-A817C3323B9A}" type="datetimeFigureOut">
              <a:rPr lang="fi-FI" smtClean="0"/>
              <a:t>11.2.2025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5EE76-ED89-4D95-BF8B-AAC784776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E5F9A-F9BE-4D51-B7CD-565D0861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773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101D53-FF5B-4D72-A6D5-F950F508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37136-3485-40B2-902F-FCB379449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EB768-4E41-4F3A-87FF-CAB1D3ED7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65BA1-3344-46C1-BEFF-A817C3323B9A}" type="datetimeFigureOut">
              <a:rPr lang="fi-FI" smtClean="0"/>
              <a:t>11.2.2025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45BA4-17AE-4394-8183-8E4149046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1DE5F-46C9-40F0-A455-B9C6B078F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082ED-BC21-4E5D-851C-8921BC904E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23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tool on top of a globe&#10;&#10;Description automatically generated">
            <a:extLst>
              <a:ext uri="{FF2B5EF4-FFF2-40B4-BE49-F238E27FC236}">
                <a16:creationId xmlns:a16="http://schemas.microsoft.com/office/drawing/2014/main" id="{2A87F206-C86F-EA83-B105-813142E9B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BEB218A-4306-B0A6-3F76-ED9469D6D890}"/>
              </a:ext>
            </a:extLst>
          </p:cNvPr>
          <p:cNvSpPr/>
          <p:nvPr/>
        </p:nvSpPr>
        <p:spPr>
          <a:xfrm>
            <a:off x="-942392" y="-895740"/>
            <a:ext cx="5355771" cy="5355771"/>
          </a:xfrm>
          <a:prstGeom prst="ellipse">
            <a:avLst/>
          </a:prstGeom>
          <a:gradFill flip="none" rotWithShape="1">
            <a:gsLst>
              <a:gs pos="22000">
                <a:schemeClr val="bg1">
                  <a:lumMod val="85000"/>
                </a:schemeClr>
              </a:gs>
              <a:gs pos="88000">
                <a:schemeClr val="tx1"/>
              </a:gs>
            </a:gsLst>
            <a:path path="circle">
              <a:fillToRect r="100000" b="100000"/>
            </a:path>
            <a:tileRect l="-100000" t="-100000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52F13B8-B6E7-4EC5-815B-F4B217FB54F2}"/>
              </a:ext>
            </a:extLst>
          </p:cNvPr>
          <p:cNvSpPr txBox="1">
            <a:spLocks/>
          </p:cNvSpPr>
          <p:nvPr/>
        </p:nvSpPr>
        <p:spPr>
          <a:xfrm>
            <a:off x="370126" y="96487"/>
            <a:ext cx="3917394" cy="3582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Geoeconomy</a:t>
            </a:r>
            <a:r>
              <a:rPr kumimoji="0" lang="fi-FI" sz="4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and </a:t>
            </a:r>
            <a:r>
              <a:rPr kumimoji="0" lang="fi-FI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economic</a:t>
            </a:r>
            <a:r>
              <a:rPr kumimoji="0" lang="fi-FI" sz="4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fi-FI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affairs</a:t>
            </a:r>
            <a:r>
              <a:rPr kumimoji="0" lang="fi-FI" sz="4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fi-FI" sz="4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policy</a:t>
            </a:r>
            <a:endParaRPr kumimoji="0" lang="fi-FI" sz="4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sz="2200" b="1" dirty="0">
                <a:solidFill>
                  <a:prstClr val="white"/>
                </a:solidFill>
                <a:latin typeface="Calibri" panose="020F0502020204030204"/>
              </a:rPr>
              <a:t>Jyrki Ali-Yrkkö and Tero Kuusi</a:t>
            </a:r>
            <a:endParaRPr kumimoji="0" lang="fi-FI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4704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398DEE-492E-8E51-67F8-B70387FD4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4BBDAD-3734-86AB-40B8-E5E027DE03E9}"/>
              </a:ext>
            </a:extLst>
          </p:cNvPr>
          <p:cNvSpPr/>
          <p:nvPr/>
        </p:nvSpPr>
        <p:spPr>
          <a:xfrm>
            <a:off x="0" y="-4288"/>
            <a:ext cx="39497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2DECD6-47D3-1933-9A6B-29AB804B14A6}"/>
              </a:ext>
            </a:extLst>
          </p:cNvPr>
          <p:cNvSpPr txBox="1"/>
          <p:nvPr/>
        </p:nvSpPr>
        <p:spPr>
          <a:xfrm>
            <a:off x="609601" y="2035483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</a:t>
            </a:r>
            <a:r>
              <a:rPr kumimoji="0" lang="fi-FI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Remarks</a:t>
            </a:r>
            <a:endParaRPr kumimoji="0" lang="fi-FI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ACDCE9-DBED-7D8A-331D-FC43DB623F21}"/>
              </a:ext>
            </a:extLst>
          </p:cNvPr>
          <p:cNvSpPr txBox="1"/>
          <p:nvPr/>
        </p:nvSpPr>
        <p:spPr>
          <a:xfrm>
            <a:off x="4241802" y="1270640"/>
            <a:ext cx="7924798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Geoeconomic risks have become a new justification for the policy of economic affairs.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Selective industrial policy involves risks and they also apply to the most promising sectors.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Hard to see signs that geopolitical tensions will ease in the next few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833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AFF136-ABE1-CBFF-101A-1909D2CA7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62ACB47-44B1-3C9A-75F9-20C244169AEC}"/>
              </a:ext>
            </a:extLst>
          </p:cNvPr>
          <p:cNvSpPr txBox="1"/>
          <p:nvPr/>
        </p:nvSpPr>
        <p:spPr>
          <a:xfrm>
            <a:off x="2834640" y="2020243"/>
            <a:ext cx="65227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17044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F9CE1C-03FD-5C61-6C60-B2314FE1A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6D760A-CBF5-B4FA-9B63-82B74E7C4ED9}"/>
              </a:ext>
            </a:extLst>
          </p:cNvPr>
          <p:cNvSpPr/>
          <p:nvPr/>
        </p:nvSpPr>
        <p:spPr>
          <a:xfrm>
            <a:off x="1083126" y="2136856"/>
            <a:ext cx="2893130" cy="156176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D7071B-43F7-1F18-F12C-831918FF4CAD}"/>
              </a:ext>
            </a:extLst>
          </p:cNvPr>
          <p:cNvSpPr/>
          <p:nvPr/>
        </p:nvSpPr>
        <p:spPr>
          <a:xfrm>
            <a:off x="1083126" y="929954"/>
            <a:ext cx="2893130" cy="113565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AFDFE1-CFFC-C3B6-A122-2C206F688AAD}"/>
              </a:ext>
            </a:extLst>
          </p:cNvPr>
          <p:cNvSpPr/>
          <p:nvPr/>
        </p:nvSpPr>
        <p:spPr>
          <a:xfrm>
            <a:off x="1083126" y="3769864"/>
            <a:ext cx="2893130" cy="156176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4F64F1-8AFC-C5D3-DEC9-912DB31B3F50}"/>
              </a:ext>
            </a:extLst>
          </p:cNvPr>
          <p:cNvSpPr txBox="1">
            <a:spLocks/>
          </p:cNvSpPr>
          <p:nvPr/>
        </p:nvSpPr>
        <p:spPr>
          <a:xfrm>
            <a:off x="259702" y="-313876"/>
            <a:ext cx="12103748" cy="11518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Vulnerable</a:t>
            </a: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fi-FI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imported</a:t>
            </a: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fi-FI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goods</a:t>
            </a: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Arial" panose="020B0604020202020204" pitchFamily="34" charset="0"/>
              </a:rPr>
              <a:t>definition (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Arial" panose="020B0604020202020204" pitchFamily="34" charset="0"/>
              </a:rPr>
              <a:t>Arjona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Arial" panose="020B0604020202020204" pitchFamily="34" charset="0"/>
              </a:rPr>
              <a:t> et.al., 2023)</a:t>
            </a:r>
            <a:endParaRPr kumimoji="0" lang="fi-FI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44A07AB-3F05-8909-193E-7F7483C574C4}"/>
              </a:ext>
            </a:extLst>
          </p:cNvPr>
          <p:cNvSpPr txBox="1">
            <a:spLocks/>
          </p:cNvSpPr>
          <p:nvPr/>
        </p:nvSpPr>
        <p:spPr>
          <a:xfrm>
            <a:off x="1083125" y="1052477"/>
            <a:ext cx="2893130" cy="956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Imports</a:t>
            </a:r>
            <a:r>
              <a:rPr kumimoji="0" lang="fi-FI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is </a:t>
            </a:r>
            <a:r>
              <a:rPr kumimoji="0" lang="fi-FI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concentrated</a:t>
            </a:r>
            <a:r>
              <a:rPr kumimoji="0" lang="fi-FI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5D1F23-7022-CE0E-F861-598D2F685527}"/>
              </a:ext>
            </a:extLst>
          </p:cNvPr>
          <p:cNvSpPr txBox="1">
            <a:spLocks/>
          </p:cNvSpPr>
          <p:nvPr/>
        </p:nvSpPr>
        <p:spPr>
          <a:xfrm>
            <a:off x="1083125" y="2316355"/>
            <a:ext cx="27940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kumimoji="0" lang="fi-FI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i-FI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share</a:t>
            </a:r>
            <a:r>
              <a:rPr kumimoji="0" lang="fi-FI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of Extra-EU </a:t>
            </a:r>
            <a:r>
              <a:rPr kumimoji="0" lang="fi-FI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imports</a:t>
            </a:r>
            <a:r>
              <a:rPr kumimoji="0" lang="fi-FI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is </a:t>
            </a:r>
            <a:r>
              <a:rPr kumimoji="0" lang="fi-FI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large</a:t>
            </a:r>
            <a:endParaRPr kumimoji="0" lang="fi-FI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8D0EB9-EE24-2E8C-A7C1-432F3EE5BA5D}"/>
              </a:ext>
            </a:extLst>
          </p:cNvPr>
          <p:cNvSpPr txBox="1">
            <a:spLocks/>
          </p:cNvSpPr>
          <p:nvPr/>
        </p:nvSpPr>
        <p:spPr>
          <a:xfrm>
            <a:off x="1083125" y="3841733"/>
            <a:ext cx="2893129" cy="1539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Imports can hardly be replaced by domestic ones</a:t>
            </a:r>
            <a:endParaRPr kumimoji="0" lang="fi-FI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3DE789-231B-36C2-066E-10E0F9F54494}"/>
              </a:ext>
            </a:extLst>
          </p:cNvPr>
          <p:cNvGrpSpPr/>
          <p:nvPr/>
        </p:nvGrpSpPr>
        <p:grpSpPr>
          <a:xfrm>
            <a:off x="1083125" y="1073782"/>
            <a:ext cx="10945588" cy="5680307"/>
            <a:chOff x="1083125" y="1073782"/>
            <a:chExt cx="10945588" cy="56803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A2B2B1B-FA10-D2B1-6E06-5037E405DCFF}"/>
                    </a:ext>
                  </a:extLst>
                </p:cNvPr>
                <p:cNvSpPr txBox="1"/>
                <p:nvPr/>
              </p:nvSpPr>
              <p:spPr>
                <a:xfrm>
                  <a:off x="4182338" y="1073782"/>
                  <a:ext cx="2588016" cy="10922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i-FI" sz="2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𝐻𝐻𝐼</m:t>
                        </m:r>
                        <m:r>
                          <a:rPr kumimoji="0" lang="fi-FI" sz="2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_</m:t>
                        </m:r>
                        <m:r>
                          <a:rPr kumimoji="0" lang="fi-FI" sz="2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  <m:r>
                          <a:rPr kumimoji="0" lang="fi-FI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kumimoji="0" lang="fi-FI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fi-FI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fi-FI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fi-FI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p>
                          <m:e>
                            <m:r>
                              <a:rPr kumimoji="0" lang="fi-FI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kumimoji="0" lang="fi-FI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fi-FI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fi-FI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kumimoji="0" lang="fi-FI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kumimoji="0" lang="fi-FI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fi-FI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A2B2B1B-FA10-D2B1-6E06-5037E405DC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2338" y="1073782"/>
                  <a:ext cx="2588016" cy="10922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5A8837C-62EF-F7F7-35F6-29175EDC0FB6}"/>
                    </a:ext>
                  </a:extLst>
                </p:cNvPr>
                <p:cNvSpPr txBox="1"/>
                <p:nvPr/>
              </p:nvSpPr>
              <p:spPr>
                <a:xfrm>
                  <a:off x="4182338" y="2571170"/>
                  <a:ext cx="4399218" cy="8165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i-FI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𝐸𝑋𝑇</m:t>
                        </m:r>
                        <m:r>
                          <a:rPr kumimoji="0" lang="fi-FI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_</m:t>
                        </m:r>
                        <m:r>
                          <a:rPr kumimoji="0" lang="fi-FI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𝐸𝑈</m:t>
                        </m:r>
                        <m:r>
                          <a:rPr kumimoji="0" lang="fi-FI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fi-FI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fi-FI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𝐸𝑥𝑡𝑟𝑎𝐸𝑈</m:t>
                            </m:r>
                            <m:r>
                              <a:rPr kumimoji="0" lang="fi-FI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fi-FI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𝑖𝑚𝑝𝑜𝑟𝑡𝑠</m:t>
                            </m:r>
                          </m:num>
                          <m:den>
                            <m:r>
                              <a:rPr kumimoji="0" lang="fi-FI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𝑇𝑜𝑡𝑎𝑙</m:t>
                            </m:r>
                            <m:r>
                              <a:rPr kumimoji="0" lang="fi-FI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fi-FI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𝑖𝑚𝑝𝑜𝑟𝑡𝑠</m:t>
                            </m:r>
                          </m:den>
                        </m:f>
                      </m:oMath>
                    </m:oMathPara>
                  </a14:m>
                  <a:endParaRPr kumimoji="0" lang="fi-FI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5A8837C-62EF-F7F7-35F6-29175EDC0F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2338" y="2571170"/>
                  <a:ext cx="4399218" cy="81650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DEB829C-9F70-7EC1-73D1-E110D1674C42}"/>
                    </a:ext>
                  </a:extLst>
                </p:cNvPr>
                <p:cNvSpPr txBox="1"/>
                <p:nvPr/>
              </p:nvSpPr>
              <p:spPr>
                <a:xfrm>
                  <a:off x="4182338" y="4046325"/>
                  <a:ext cx="4178260" cy="8165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i-FI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𝑆𝑈𝐵𝑆𝑇</m:t>
                        </m:r>
                        <m:r>
                          <a:rPr kumimoji="0" lang="fi-FI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fi-FI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fi-FI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𝐸𝑥𝑡𝑟𝑎</m:t>
                            </m:r>
                            <m:r>
                              <a:rPr kumimoji="0" lang="fi-FI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fi-FI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𝐸𝑈</m:t>
                            </m:r>
                            <m:r>
                              <a:rPr kumimoji="0" lang="fi-FI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fi-FI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𝑖𝑚𝑝𝑜𝑟𝑡𝑠</m:t>
                            </m:r>
                          </m:num>
                          <m:den>
                            <m:r>
                              <a:rPr kumimoji="0" lang="fi-FI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𝑇𝑜𝑡𝑎𝑙</m:t>
                            </m:r>
                            <m:r>
                              <a:rPr kumimoji="0" lang="fi-FI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fi-FI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𝑒𝑥𝑝𝑜𝑟𝑡𝑠</m:t>
                            </m:r>
                          </m:den>
                        </m:f>
                      </m:oMath>
                    </m:oMathPara>
                  </a14:m>
                  <a:endParaRPr kumimoji="0" lang="fi-FI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DEB829C-9F70-7EC1-73D1-E110D1674C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2338" y="4046325"/>
                  <a:ext cx="4178260" cy="8165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ontent Placeholder 2">
                  <a:extLst>
                    <a:ext uri="{FF2B5EF4-FFF2-40B4-BE49-F238E27FC236}">
                      <a16:creationId xmlns:a16="http://schemas.microsoft.com/office/drawing/2014/main" id="{A5213BD7-8F5D-75C2-673D-0E7FB894185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966856" y="1139182"/>
                  <a:ext cx="5061857" cy="55898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60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fi-FI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kumimoji="0" lang="fi-FI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where</a:t>
                  </a:r>
                  <a:r>
                    <a:rPr kumimoji="0" lang="fi-FI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fi-FI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fi-FI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b>
                          <m:r>
                            <a:rPr kumimoji="0" lang="fi-FI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kumimoji="0" lang="fi-FI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 is </a:t>
                  </a:r>
                  <a:r>
                    <a:rPr kumimoji="0" lang="fi-FI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the</a:t>
                  </a:r>
                  <a:r>
                    <a:rPr kumimoji="0" lang="fi-FI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fi-FI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share</a:t>
                  </a:r>
                  <a:r>
                    <a:rPr kumimoji="0" lang="fi-FI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 of </a:t>
                  </a:r>
                  <a:r>
                    <a:rPr kumimoji="0" lang="fi-FI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exporter</a:t>
                  </a:r>
                  <a:r>
                    <a:rPr kumimoji="0" lang="fi-FI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 country </a:t>
                  </a:r>
                  <a:r>
                    <a:rPr kumimoji="0" lang="fi-FI" sz="2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kumimoji="0" lang="fi-FI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 of </a:t>
                  </a:r>
                  <a:r>
                    <a:rPr kumimoji="0" lang="fi-FI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the</a:t>
                  </a:r>
                  <a:r>
                    <a:rPr kumimoji="0" lang="fi-FI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fi-FI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product</a:t>
                  </a:r>
                  <a:r>
                    <a:rPr kumimoji="0" lang="fi-FI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’s </a:t>
                  </a:r>
                  <a:r>
                    <a:rPr kumimoji="0" lang="fi-FI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total</a:t>
                  </a:r>
                  <a:r>
                    <a:rPr kumimoji="0" lang="fi-FI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fi-FI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Arial" panose="020B0604020202020204" pitchFamily="34" charset="0"/>
                    </a:rPr>
                    <a:t>imports</a:t>
                  </a:r>
                  <a:endParaRPr kumimoji="0" lang="fi-FI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Content Placeholder 2">
                  <a:extLst>
                    <a:ext uri="{FF2B5EF4-FFF2-40B4-BE49-F238E27FC236}">
                      <a16:creationId xmlns:a16="http://schemas.microsoft.com/office/drawing/2014/main" id="{A5213BD7-8F5D-75C2-673D-0E7FB89418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6856" y="1139182"/>
                  <a:ext cx="5061857" cy="558985"/>
                </a:xfrm>
                <a:prstGeom prst="rect">
                  <a:avLst/>
                </a:prstGeom>
                <a:blipFill>
                  <a:blip r:embed="rId5"/>
                  <a:stretch>
                    <a:fillRect l="-2530" t="-18478" r="-1928" b="-153261"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31409CFE-BDC4-2A13-C975-54FDDDAE8787}"/>
                </a:ext>
              </a:extLst>
            </p:cNvPr>
            <p:cNvSpPr txBox="1">
              <a:spLocks/>
            </p:cNvSpPr>
            <p:nvPr/>
          </p:nvSpPr>
          <p:spPr>
            <a:xfrm>
              <a:off x="1083125" y="5487974"/>
              <a:ext cx="8469401" cy="1266115"/>
            </a:xfrm>
            <a:prstGeom prst="rect">
              <a:avLst/>
            </a:prstGeom>
            <a:solidFill>
              <a:srgbClr val="FF0000"/>
            </a:solidFill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>
                  <a:tab pos="2154238" algn="l"/>
                </a:tabLst>
                <a:defRPr/>
              </a:pPr>
              <a:r>
                <a:rPr kumimoji="0" lang="fi-FI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rPr>
                <a:t>Vulnerable</a:t>
              </a:r>
              <a:r>
                <a:rPr kumimoji="0" lang="fi-FI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fi-FI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rPr>
                <a:t>if</a:t>
              </a:r>
              <a:r>
                <a:rPr kumimoji="0" lang="fi-FI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rPr>
                <a:t> s: 	a) </a:t>
              </a:r>
              <a:r>
                <a:rPr kumimoji="0" lang="fi-FI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rPr>
                <a:t>Concentration</a:t>
              </a:r>
              <a:r>
                <a:rPr kumimoji="0" lang="fi-FI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rPr>
                <a:t> (</a:t>
              </a:r>
              <a:r>
                <a:rPr kumimoji="0" lang="fi-FI" sz="3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HHI_M </a:t>
              </a:r>
              <a:r>
                <a:rPr kumimoji="0" lang="fi-FI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)</a:t>
              </a:r>
              <a:r>
                <a:rPr kumimoji="0" lang="fi-FI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rPr>
                <a:t>&gt; 0.4)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>
                  <a:tab pos="2154238" algn="l"/>
                </a:tabLst>
                <a:defRPr/>
              </a:pPr>
              <a:r>
                <a:rPr kumimoji="0" lang="fi-FI" sz="3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	</a:t>
              </a:r>
              <a:r>
                <a:rPr kumimoji="0" lang="fi-FI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b)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More than half from outside the EU </a:t>
              </a:r>
              <a:r>
                <a:rPr kumimoji="0" lang="fi-FI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kumimoji="0" lang="fi-FI" sz="3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EXT_EU </a:t>
              </a:r>
              <a:r>
                <a:rPr kumimoji="0" lang="fi-FI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rPr>
                <a:t>&gt; 50 %)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>
                  <a:tab pos="2154238" algn="l"/>
                </a:tabLst>
                <a:defRPr/>
              </a:pPr>
              <a:r>
                <a:rPr kumimoji="0" lang="fi-FI" sz="3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	</a:t>
              </a:r>
              <a:r>
                <a:rPr kumimoji="0" lang="fi-FI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c) </a:t>
              </a:r>
              <a:r>
                <a:rPr kumimoji="0" lang="fi-FI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Not</a:t>
              </a:r>
              <a:r>
                <a:rPr kumimoji="0" lang="fi-FI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fi-FI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replaceable</a:t>
              </a:r>
              <a:r>
                <a:rPr kumimoji="0" lang="fi-FI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kumimoji="0" lang="fi-FI" sz="3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SUBST </a:t>
              </a:r>
              <a:r>
                <a:rPr kumimoji="0" lang="fi-FI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rPr>
                <a:t>&gt; 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0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3D714B-78D8-E587-EE78-5A7E6A193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09CD212B-2746-33BB-6D2A-81AF4DB74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" y="783770"/>
            <a:ext cx="10835296" cy="60948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6639157-175E-47AB-4788-CE2F4680604B}"/>
              </a:ext>
            </a:extLst>
          </p:cNvPr>
          <p:cNvSpPr txBox="1">
            <a:spLocks/>
          </p:cNvSpPr>
          <p:nvPr/>
        </p:nvSpPr>
        <p:spPr>
          <a:xfrm>
            <a:off x="6086491" y="263939"/>
            <a:ext cx="6103224" cy="4585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“The geopolitical situation is the thing that most concerns me,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and we don’t know the effect of that in the economy”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Jamie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Dimon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JPMorgan Chase, 26.9.2023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5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C81938-8372-7A06-E854-5980379FE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D85E74-8552-D2ED-4196-564566F9C9D0}"/>
              </a:ext>
            </a:extLst>
          </p:cNvPr>
          <p:cNvSpPr/>
          <p:nvPr/>
        </p:nvSpPr>
        <p:spPr>
          <a:xfrm>
            <a:off x="7855535" y="123413"/>
            <a:ext cx="3856219" cy="660031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D23EC9A-BA64-B883-7D90-B31CC5FD12F1}"/>
              </a:ext>
            </a:extLst>
          </p:cNvPr>
          <p:cNvSpPr/>
          <p:nvPr/>
        </p:nvSpPr>
        <p:spPr>
          <a:xfrm>
            <a:off x="3006229" y="123413"/>
            <a:ext cx="3856219" cy="660031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96BB4-5F38-8E67-BD37-B1938FDC460C}"/>
              </a:ext>
            </a:extLst>
          </p:cNvPr>
          <p:cNvSpPr txBox="1"/>
          <p:nvPr/>
        </p:nvSpPr>
        <p:spPr>
          <a:xfrm>
            <a:off x="3006229" y="77207"/>
            <a:ext cx="38562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/>
                <a:ea typeface="+mn-ea"/>
                <a:cs typeface="+mn-cs"/>
              </a:rPr>
              <a:t>Era of G</a:t>
            </a:r>
            <a:r>
              <a:rPr kumimoji="0" lang="fi-FI" sz="3600" b="1" i="0" u="none" strike="noStrike" kern="1200" cap="none" spc="2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/>
                <a:ea typeface="+mn-ea"/>
                <a:cs typeface="+mn-cs"/>
              </a:rPr>
              <a:t>lobalization</a:t>
            </a:r>
            <a:endParaRPr kumimoji="0" lang="fi-FI" sz="3600" b="1" i="0" u="none" strike="noStrike" kern="1200" cap="none" spc="2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>
                <a:solidFill>
                  <a:srgbClr val="000000"/>
                </a:solidFill>
              </a:uFill>
              <a:latin typeface="Arial Narrow" panose="020B0606020202030204" pitchFamily="34" charset="0"/>
              <a:ea typeface="Times New Roman" panose="02020603050405020304" pitchFamily="18" charset="0"/>
              <a:cs typeface="Myriad Pro Con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AEF50B-5F14-39DB-5FC3-68A43AC99EDA}"/>
              </a:ext>
            </a:extLst>
          </p:cNvPr>
          <p:cNvSpPr txBox="1"/>
          <p:nvPr/>
        </p:nvSpPr>
        <p:spPr>
          <a:xfrm>
            <a:off x="7850881" y="77207"/>
            <a:ext cx="39059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/>
                <a:ea typeface="+mn-ea"/>
                <a:cs typeface="+mn-cs"/>
              </a:rPr>
              <a:t>Era of </a:t>
            </a:r>
            <a:r>
              <a:rPr kumimoji="0" lang="fi-FI" sz="3600" b="1" i="0" u="none" strike="noStrike" kern="1200" cap="none" spc="2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/>
                <a:ea typeface="+mn-ea"/>
                <a:cs typeface="+mn-cs"/>
              </a:rPr>
              <a:t>Geoeconomy</a:t>
            </a:r>
            <a:endParaRPr kumimoji="0" lang="fi-FI" sz="3600" b="1" i="0" u="none" strike="noStrike" kern="1200" cap="none" spc="2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>
                <a:solidFill>
                  <a:srgbClr val="000000"/>
                </a:solidFill>
              </a:uFill>
              <a:latin typeface="Arial Narrow" panose="020B0606020202030204" pitchFamily="34" charset="0"/>
              <a:ea typeface="Times New Roman" panose="02020603050405020304" pitchFamily="18" charset="0"/>
              <a:cs typeface="Myriad Pro Con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BC120A-5A95-AE75-C7B0-382AEF336D1C}"/>
              </a:ext>
            </a:extLst>
          </p:cNvPr>
          <p:cNvSpPr txBox="1"/>
          <p:nvPr/>
        </p:nvSpPr>
        <p:spPr>
          <a:xfrm>
            <a:off x="7868073" y="1912161"/>
            <a:ext cx="3905937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4800"/>
              </a:spcAft>
              <a:defRPr/>
            </a:pPr>
            <a:r>
              <a:rPr lang="en-US" sz="2600" dirty="0">
                <a:solidFill>
                  <a:prstClr val="white"/>
                </a:solidFill>
              </a:rPr>
              <a:t>Trade and investment can be part of power politics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Finding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a balance between security of supply and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commercial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interests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Fragmentation of the world economy.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C5F1EC-ADB2-0FC5-2F36-4FC68BB235D6}"/>
              </a:ext>
            </a:extLst>
          </p:cNvPr>
          <p:cNvGrpSpPr/>
          <p:nvPr/>
        </p:nvGrpSpPr>
        <p:grpSpPr>
          <a:xfrm>
            <a:off x="141611" y="1912161"/>
            <a:ext cx="6753263" cy="4124206"/>
            <a:chOff x="141611" y="1912161"/>
            <a:chExt cx="6753263" cy="41242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B111CE-4CE0-7B13-019E-574351EFC9B0}"/>
                </a:ext>
              </a:extLst>
            </p:cNvPr>
            <p:cNvSpPr txBox="1"/>
            <p:nvPr/>
          </p:nvSpPr>
          <p:spPr>
            <a:xfrm>
              <a:off x="3038655" y="1912161"/>
              <a:ext cx="3856219" cy="4124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All countries follow </a:t>
              </a:r>
              <a:r>
                <a:rPr lang="en-US" sz="2600" dirty="0">
                  <a:solidFill>
                    <a:prstClr val="white"/>
                  </a:solidFill>
                  <a:latin typeface="Calibri" panose="020F0502020204030204"/>
                </a:rPr>
                <a:t>rules and t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rade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 prevents wars      </a:t>
              </a:r>
              <a:endParaRPr lang="en-US" sz="2600" dirty="0">
                <a:solidFill>
                  <a:srgbClr val="00B0F0"/>
                </a:solidFill>
                <a:latin typeface="Calibri" panose="020F050202020403020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00" dirty="0">
                  <a:solidFill>
                    <a:prstClr val="white"/>
                  </a:solidFill>
                  <a:latin typeface="Calibri" panose="020F0502020204030204"/>
                </a:rPr>
                <a:t>Liberalization of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cross-border trade 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and </a:t>
              </a:r>
              <a:r>
                <a:rPr lang="en-US" sz="2600" dirty="0">
                  <a:solidFill>
                    <a:prstClr val="white"/>
                  </a:solidFill>
                  <a:latin typeface="Calibri" panose="020F0502020204030204"/>
                </a:rPr>
                <a:t>investment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Global specialization and knowledge transfer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4607FE4-8D8D-D830-AACB-9064DEE8720A}"/>
                </a:ext>
              </a:extLst>
            </p:cNvPr>
            <p:cNvSpPr txBox="1"/>
            <p:nvPr/>
          </p:nvSpPr>
          <p:spPr>
            <a:xfrm>
              <a:off x="141611" y="1955291"/>
              <a:ext cx="25691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3000" b="1" spc="20" dirty="0">
                  <a:solidFill>
                    <a:prstClr val="white"/>
                  </a:solidFill>
                  <a:uFill>
                    <a:solidFill>
                      <a:srgbClr val="000000"/>
                    </a:solidFill>
                  </a:uFill>
                  <a:latin typeface="Calibri" panose="020F0502020204030204"/>
                </a:rPr>
                <a:t>A</a:t>
              </a:r>
              <a:r>
                <a:rPr kumimoji="0" lang="fi-FI" sz="3000" b="1" i="0" u="none" strike="noStrike" kern="1200" cap="none" spc="2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 panose="020F0502020204030204"/>
                  <a:ea typeface="+mn-ea"/>
                  <a:cs typeface="+mn-cs"/>
                </a:rPr>
                <a:t>ssumptions</a:t>
              </a:r>
              <a:endParaRPr kumimoji="0" lang="fi-FI" sz="3000" b="1" i="0" u="none" strike="noStrike" kern="1200" cap="none" spc="2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 Narrow" panose="020B0606020202030204" pitchFamily="34" charset="0"/>
                <a:ea typeface="Times New Roman" panose="02020603050405020304" pitchFamily="18" charset="0"/>
                <a:cs typeface="Myriad Pro Cond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8BEC2A-583F-9602-5613-E00457C85F6E}"/>
                </a:ext>
              </a:extLst>
            </p:cNvPr>
            <p:cNvSpPr txBox="1"/>
            <p:nvPr/>
          </p:nvSpPr>
          <p:spPr>
            <a:xfrm>
              <a:off x="248082" y="3280218"/>
              <a:ext cx="233463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kern="100" dirty="0">
                  <a:solidFill>
                    <a:schemeClr val="bg1"/>
                  </a:solidFill>
                  <a:effectLst/>
                  <a:latin typeface="+mn-lt"/>
                  <a:ea typeface="Aptos" panose="020B0004020202020204" pitchFamily="34" charset="0"/>
                  <a:cs typeface="Times New Roman" panose="02020603050405020304" pitchFamily="18" charset="0"/>
                </a:rPr>
                <a:t>Foreign </a:t>
              </a:r>
              <a:r>
                <a:rPr lang="en-US" sz="3000" b="1" kern="100" dirty="0">
                  <a:solidFill>
                    <a:schemeClr val="bg1"/>
                  </a:solidFill>
                  <a:ea typeface="Aptos" panose="020B0004020202020204" pitchFamily="34" charset="0"/>
                  <a:cs typeface="Times New Roman" panose="02020603050405020304" pitchFamily="18" charset="0"/>
                </a:rPr>
                <a:t>A</a:t>
              </a:r>
              <a:r>
                <a:rPr lang="en-US" sz="3000" b="1" kern="100" dirty="0">
                  <a:solidFill>
                    <a:schemeClr val="bg1"/>
                  </a:solidFill>
                  <a:effectLst/>
                  <a:latin typeface="+mn-lt"/>
                  <a:ea typeface="Aptos" panose="020B0004020202020204" pitchFamily="34" charset="0"/>
                  <a:cs typeface="Times New Roman" panose="02020603050405020304" pitchFamily="18" charset="0"/>
                </a:rPr>
                <a:t>ffairs’ Policy</a:t>
              </a:r>
              <a:endParaRPr lang="fi-FI" sz="30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B3D78E-BB07-9DB1-7954-E1C07C120285}"/>
                </a:ext>
              </a:extLst>
            </p:cNvPr>
            <p:cNvSpPr txBox="1"/>
            <p:nvPr/>
          </p:nvSpPr>
          <p:spPr>
            <a:xfrm>
              <a:off x="248082" y="5215580"/>
              <a:ext cx="245190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kern="100" dirty="0">
                  <a:solidFill>
                    <a:schemeClr val="bg1"/>
                  </a:solidFill>
                  <a:effectLst/>
                  <a:latin typeface="+mn-lt"/>
                  <a:ea typeface="Aptos" panose="020B0004020202020204" pitchFamily="34" charset="0"/>
                  <a:cs typeface="Times New Roman" panose="02020603050405020304" pitchFamily="18" charset="0"/>
                </a:rPr>
                <a:t>Consequences</a:t>
              </a:r>
            </a:p>
          </p:txBody>
        </p:sp>
      </p:grpSp>
      <p:sp>
        <p:nvSpPr>
          <p:cNvPr id="4" name="Arrow: Right 3">
            <a:extLst>
              <a:ext uri="{FF2B5EF4-FFF2-40B4-BE49-F238E27FC236}">
                <a16:creationId xmlns:a16="http://schemas.microsoft.com/office/drawing/2014/main" id="{2A2B97E1-097E-211F-0FF4-CFAC300F21F1}"/>
              </a:ext>
            </a:extLst>
          </p:cNvPr>
          <p:cNvSpPr/>
          <p:nvPr/>
        </p:nvSpPr>
        <p:spPr>
          <a:xfrm>
            <a:off x="7073551" y="3564245"/>
            <a:ext cx="564395" cy="56192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B86D1-ECE8-49E2-9ECD-CDE2B558D1AF}"/>
              </a:ext>
            </a:extLst>
          </p:cNvPr>
          <p:cNvSpPr txBox="1"/>
          <p:nvPr/>
        </p:nvSpPr>
        <p:spPr>
          <a:xfrm>
            <a:off x="287466" y="-19872"/>
            <a:ext cx="11098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Intermediate</a:t>
            </a: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fi-FI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imports</a:t>
            </a: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fi-FI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from</a:t>
            </a: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China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</a:t>
            </a: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U.S. </a:t>
            </a:r>
            <a:r>
              <a:rPr kumimoji="0" lang="fi-FI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have</a:t>
            </a: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fi-FI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increased</a:t>
            </a: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shares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of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imported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intermediates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C3FFD37-85EE-94C1-EAF2-28D60B85E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941551"/>
              </p:ext>
            </p:extLst>
          </p:nvPr>
        </p:nvGraphicFramePr>
        <p:xfrm>
          <a:off x="2362313" y="2176604"/>
          <a:ext cx="2994547" cy="207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3430EBB-22C8-3089-4739-30387C06B129}"/>
              </a:ext>
            </a:extLst>
          </p:cNvPr>
          <p:cNvSpPr txBox="1"/>
          <p:nvPr/>
        </p:nvSpPr>
        <p:spPr>
          <a:xfrm>
            <a:off x="114300" y="2707020"/>
            <a:ext cx="25691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sz="3000" b="1" spc="20" dirty="0" err="1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</a:rPr>
              <a:t>Imports</a:t>
            </a:r>
            <a:r>
              <a:rPr lang="fi-FI" sz="3000" b="1" spc="20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</a:rPr>
              <a:t> </a:t>
            </a:r>
            <a:r>
              <a:rPr lang="fi-FI" sz="3000" b="1" spc="20" dirty="0" err="1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</a:rPr>
              <a:t>share</a:t>
            </a:r>
            <a:r>
              <a:rPr lang="fi-FI" sz="3000" b="1" spc="20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</a:rPr>
              <a:t> </a:t>
            </a:r>
            <a:r>
              <a:rPr lang="fi-FI" sz="3000" b="1" spc="20" dirty="0" err="1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</a:rPr>
              <a:t>from</a:t>
            </a:r>
            <a:r>
              <a:rPr lang="fi-FI" sz="3000" b="1" spc="20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</a:rPr>
              <a:t> China</a:t>
            </a:r>
            <a:endParaRPr kumimoji="0" lang="fi-FI" sz="3000" b="1" i="0" u="none" strike="noStrike" kern="1200" cap="none" spc="2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>
                <a:solidFill>
                  <a:srgbClr val="000000"/>
                </a:solidFill>
              </a:uFill>
              <a:latin typeface="Arial Narrow" panose="020B0606020202030204" pitchFamily="34" charset="0"/>
              <a:ea typeface="Times New Roman" panose="02020603050405020304" pitchFamily="18" charset="0"/>
              <a:cs typeface="Myriad Pro Co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28CB3-F856-557B-DF58-1B5B2B92C10E}"/>
              </a:ext>
            </a:extLst>
          </p:cNvPr>
          <p:cNvSpPr txBox="1"/>
          <p:nvPr/>
        </p:nvSpPr>
        <p:spPr>
          <a:xfrm>
            <a:off x="3478365" y="1848754"/>
            <a:ext cx="15512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sz="3000" b="1" spc="20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</a:rPr>
              <a:t>Finland</a:t>
            </a:r>
            <a:endParaRPr kumimoji="0" lang="fi-FI" sz="3000" b="1" i="0" u="none" strike="noStrike" kern="1200" cap="none" spc="2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>
                <a:solidFill>
                  <a:srgbClr val="000000"/>
                </a:solidFill>
              </a:uFill>
              <a:latin typeface="Arial Narrow" panose="020B0606020202030204" pitchFamily="34" charset="0"/>
              <a:ea typeface="Times New Roman" panose="02020603050405020304" pitchFamily="18" charset="0"/>
              <a:cs typeface="Myriad Pro C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C5951-44F6-0AF9-A683-58704E3960BB}"/>
              </a:ext>
            </a:extLst>
          </p:cNvPr>
          <p:cNvSpPr txBox="1"/>
          <p:nvPr/>
        </p:nvSpPr>
        <p:spPr>
          <a:xfrm>
            <a:off x="114300" y="5374201"/>
            <a:ext cx="25691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sz="3000" b="1" spc="20" dirty="0" err="1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</a:rPr>
              <a:t>Imports</a:t>
            </a:r>
            <a:r>
              <a:rPr lang="fi-FI" sz="3000" b="1" spc="20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</a:rPr>
              <a:t> </a:t>
            </a:r>
            <a:r>
              <a:rPr lang="fi-FI" sz="3000" b="1" spc="20" dirty="0" err="1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</a:rPr>
              <a:t>share</a:t>
            </a:r>
            <a:r>
              <a:rPr lang="fi-FI" sz="3000" b="1" spc="20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</a:rPr>
              <a:t> </a:t>
            </a:r>
            <a:r>
              <a:rPr lang="fi-FI" sz="3000" b="1" spc="20" dirty="0" err="1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</a:rPr>
              <a:t>from</a:t>
            </a:r>
            <a:r>
              <a:rPr lang="fi-FI" sz="3000" b="1" spc="20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</a:rPr>
              <a:t> </a:t>
            </a:r>
            <a:r>
              <a:rPr lang="fi-FI" sz="3000" b="1" spc="20" dirty="0" err="1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</a:rPr>
              <a:t>the</a:t>
            </a:r>
            <a:r>
              <a:rPr lang="fi-FI" sz="3000" b="1" spc="20" dirty="0">
                <a:solidFill>
                  <a:prstClr val="white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</a:rPr>
              <a:t> U.S.</a:t>
            </a:r>
            <a:endParaRPr kumimoji="0" lang="fi-FI" sz="3000" b="1" i="0" u="none" strike="noStrike" kern="1200" cap="none" spc="2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>
                <a:solidFill>
                  <a:srgbClr val="000000"/>
                </a:solidFill>
              </a:uFill>
              <a:latin typeface="Arial Narrow" panose="020B0606020202030204" pitchFamily="34" charset="0"/>
              <a:ea typeface="Times New Roman" panose="02020603050405020304" pitchFamily="18" charset="0"/>
              <a:cs typeface="Myriad Pro Cond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9651D14-9EFC-BE74-E89F-50E6DCA9C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4822956"/>
              </p:ext>
            </p:extLst>
          </p:nvPr>
        </p:nvGraphicFramePr>
        <p:xfrm>
          <a:off x="2362313" y="4633739"/>
          <a:ext cx="2994547" cy="207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7AD1AF1A-0190-504F-7A3A-F0C2FD9ADC52}"/>
              </a:ext>
            </a:extLst>
          </p:cNvPr>
          <p:cNvGrpSpPr/>
          <p:nvPr/>
        </p:nvGrpSpPr>
        <p:grpSpPr>
          <a:xfrm>
            <a:off x="6835140" y="1848754"/>
            <a:ext cx="2994547" cy="4861478"/>
            <a:chOff x="6835140" y="1848754"/>
            <a:chExt cx="2994547" cy="4861478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F93490BE-9500-E774-57CF-5336E86F4E1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69035922"/>
                </p:ext>
              </p:extLst>
            </p:nvPr>
          </p:nvGraphicFramePr>
          <p:xfrm>
            <a:off x="6835140" y="2176604"/>
            <a:ext cx="2994547" cy="20764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943626-284B-86DD-A709-892F555A8328}"/>
                </a:ext>
              </a:extLst>
            </p:cNvPr>
            <p:cNvSpPr txBox="1"/>
            <p:nvPr/>
          </p:nvSpPr>
          <p:spPr>
            <a:xfrm>
              <a:off x="7951192" y="1848754"/>
              <a:ext cx="155127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3000" b="1" spc="20" dirty="0" err="1">
                  <a:solidFill>
                    <a:prstClr val="white"/>
                  </a:solidFill>
                  <a:uFill>
                    <a:solidFill>
                      <a:srgbClr val="000000"/>
                    </a:solidFill>
                  </a:uFill>
                  <a:latin typeface="Calibri" panose="020F0502020204030204"/>
                </a:rPr>
                <a:t>Sweden</a:t>
              </a:r>
              <a:endParaRPr kumimoji="0" lang="fi-FI" sz="3000" b="1" i="0" u="none" strike="noStrike" kern="1200" cap="none" spc="2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 Narrow" panose="020B0606020202030204" pitchFamily="34" charset="0"/>
                <a:ea typeface="Times New Roman" panose="02020603050405020304" pitchFamily="18" charset="0"/>
                <a:cs typeface="Myriad Pro Cond"/>
              </a:endParaRPr>
            </a:p>
          </p:txBody>
        </p:sp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9E9D8403-3716-5360-4A43-50129C27B19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02301056"/>
                </p:ext>
              </p:extLst>
            </p:nvPr>
          </p:nvGraphicFramePr>
          <p:xfrm>
            <a:off x="6835140" y="4633739"/>
            <a:ext cx="2994547" cy="20764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CC8DBC0-32C0-F46A-7136-4AC10FCFCE32}"/>
              </a:ext>
            </a:extLst>
          </p:cNvPr>
          <p:cNvSpPr txBox="1"/>
          <p:nvPr/>
        </p:nvSpPr>
        <p:spPr>
          <a:xfrm>
            <a:off x="46740" y="6616060"/>
            <a:ext cx="3768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</a:rPr>
              <a:t>Data </a:t>
            </a:r>
            <a:r>
              <a:rPr lang="fi-FI" sz="1000" dirty="0" err="1">
                <a:solidFill>
                  <a:schemeClr val="bg1"/>
                </a:solidFill>
              </a:rPr>
              <a:t>sources</a:t>
            </a:r>
            <a:r>
              <a:rPr lang="fi-FI" sz="1000" dirty="0">
                <a:solidFill>
                  <a:schemeClr val="bg1"/>
                </a:solidFill>
              </a:rPr>
              <a:t>: Finland: </a:t>
            </a:r>
            <a:r>
              <a:rPr lang="fi-FI" sz="1000" dirty="0" err="1">
                <a:solidFill>
                  <a:schemeClr val="bg1"/>
                </a:solidFill>
              </a:rPr>
              <a:t>Customs</a:t>
            </a:r>
            <a:r>
              <a:rPr lang="fi-FI" sz="1000" dirty="0">
                <a:solidFill>
                  <a:schemeClr val="bg1"/>
                </a:solidFill>
              </a:rPr>
              <a:t>, </a:t>
            </a:r>
            <a:r>
              <a:rPr lang="fi-FI" sz="1000" dirty="0" err="1">
                <a:solidFill>
                  <a:schemeClr val="bg1"/>
                </a:solidFill>
              </a:rPr>
              <a:t>Sweden</a:t>
            </a:r>
            <a:r>
              <a:rPr lang="fi-FI" sz="1000" dirty="0">
                <a:solidFill>
                  <a:schemeClr val="bg1"/>
                </a:solidFill>
              </a:rPr>
              <a:t>: COMTRADE, United </a:t>
            </a:r>
            <a:r>
              <a:rPr lang="fi-FI" sz="1000" dirty="0" err="1">
                <a:solidFill>
                  <a:schemeClr val="bg1"/>
                </a:solidFill>
              </a:rPr>
              <a:t>Nations</a:t>
            </a:r>
            <a:endParaRPr lang="fi-FI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5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B86D1-ECE8-49E2-9ECD-CDE2B558D1AF}"/>
              </a:ext>
            </a:extLst>
          </p:cNvPr>
          <p:cNvSpPr txBox="1"/>
          <p:nvPr/>
        </p:nvSpPr>
        <p:spPr>
          <a:xfrm>
            <a:off x="148891" y="68040"/>
            <a:ext cx="11187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Searching for import vulnerabilities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04DA4A-46F8-939E-C659-C773774F068F}"/>
              </a:ext>
            </a:extLst>
          </p:cNvPr>
          <p:cNvSpPr/>
          <p:nvPr/>
        </p:nvSpPr>
        <p:spPr>
          <a:xfrm>
            <a:off x="1113606" y="3584657"/>
            <a:ext cx="2893130" cy="12384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9B5518-EA54-7B20-EBF7-D464B4879D4B}"/>
              </a:ext>
            </a:extLst>
          </p:cNvPr>
          <p:cNvSpPr/>
          <p:nvPr/>
        </p:nvSpPr>
        <p:spPr>
          <a:xfrm>
            <a:off x="1113606" y="2301554"/>
            <a:ext cx="2893130" cy="11356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A2263-ED67-0CD2-0135-8437B03AEEE9}"/>
              </a:ext>
            </a:extLst>
          </p:cNvPr>
          <p:cNvSpPr/>
          <p:nvPr/>
        </p:nvSpPr>
        <p:spPr>
          <a:xfrm>
            <a:off x="1113606" y="4943344"/>
            <a:ext cx="2893130" cy="12440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3C8BE4F-7A4D-B2D3-649A-077F77A72CF9}"/>
              </a:ext>
            </a:extLst>
          </p:cNvPr>
          <p:cNvSpPr txBox="1">
            <a:spLocks/>
          </p:cNvSpPr>
          <p:nvPr/>
        </p:nvSpPr>
        <p:spPr>
          <a:xfrm>
            <a:off x="1113605" y="2424077"/>
            <a:ext cx="2893130" cy="956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Imports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is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concentrated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998B930-ED91-BD3B-E7AD-00C45941F0EB}"/>
              </a:ext>
            </a:extLst>
          </p:cNvPr>
          <p:cNvSpPr txBox="1">
            <a:spLocks/>
          </p:cNvSpPr>
          <p:nvPr/>
        </p:nvSpPr>
        <p:spPr>
          <a:xfrm>
            <a:off x="1113605" y="3642235"/>
            <a:ext cx="2794000" cy="11808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share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of Extra-EU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imports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is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large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95C309E-2787-8D76-66E4-D193931FD32D}"/>
              </a:ext>
            </a:extLst>
          </p:cNvPr>
          <p:cNvSpPr txBox="1">
            <a:spLocks/>
          </p:cNvSpPr>
          <p:nvPr/>
        </p:nvSpPr>
        <p:spPr>
          <a:xfrm>
            <a:off x="1113605" y="4984733"/>
            <a:ext cx="2893129" cy="11722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Imports can hardly be replaced by domestic ones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7DDC32-064B-BA5F-0683-E94B166CC58C}"/>
              </a:ext>
            </a:extLst>
          </p:cNvPr>
          <p:cNvSpPr txBox="1"/>
          <p:nvPr/>
        </p:nvSpPr>
        <p:spPr>
          <a:xfrm>
            <a:off x="746609" y="6457209"/>
            <a:ext cx="3840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Arial" panose="020B0604020202020204" pitchFamily="34" charset="0"/>
              </a:rPr>
              <a:t>(Definition: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Arial" panose="020B0604020202020204" pitchFamily="34" charset="0"/>
              </a:rPr>
              <a:t>see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Arial" panose="020B0604020202020204" pitchFamily="34" charset="0"/>
              </a:rPr>
              <a:t>Arjona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Arial" panose="020B0604020202020204" pitchFamily="34" charset="0"/>
              </a:rPr>
              <a:t> et.al., 2023)</a:t>
            </a:r>
            <a:endParaRPr lang="fi-FI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8065A8-6514-0CFA-946F-85B5589D815F}"/>
              </a:ext>
            </a:extLst>
          </p:cNvPr>
          <p:cNvSpPr txBox="1"/>
          <p:nvPr/>
        </p:nvSpPr>
        <p:spPr>
          <a:xfrm>
            <a:off x="898706" y="1280064"/>
            <a:ext cx="33227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Vulnerable if 3 conditions are met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C86BE8C-F49F-BE70-AC88-157BC239EB87}"/>
              </a:ext>
            </a:extLst>
          </p:cNvPr>
          <p:cNvGrpSpPr/>
          <p:nvPr/>
        </p:nvGrpSpPr>
        <p:grpSpPr>
          <a:xfrm>
            <a:off x="6274854" y="1280064"/>
            <a:ext cx="5473994" cy="3166049"/>
            <a:chOff x="6274854" y="1280064"/>
            <a:chExt cx="5473994" cy="31660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58B529-2D8D-AD85-27A1-660E00549BB5}"/>
                </a:ext>
              </a:extLst>
            </p:cNvPr>
            <p:cNvSpPr txBox="1"/>
            <p:nvPr/>
          </p:nvSpPr>
          <p:spPr>
            <a:xfrm>
              <a:off x="6681332" y="1280064"/>
              <a:ext cx="466103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prstClr val="white"/>
                  </a:solidFill>
                  <a:latin typeface="Calibri" pitchFamily="34" charset="0"/>
                </a:rPr>
                <a:t>Geographical sources of vulnerable imports</a:t>
              </a:r>
              <a:endPara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27CCDEC-1D2A-F48C-75A3-97908E40F55D}"/>
                </a:ext>
              </a:extLst>
            </p:cNvPr>
            <p:cNvGrpSpPr/>
            <p:nvPr/>
          </p:nvGrpSpPr>
          <p:grpSpPr>
            <a:xfrm>
              <a:off x="6274854" y="2723201"/>
              <a:ext cx="5473994" cy="1722912"/>
              <a:chOff x="335980" y="1391641"/>
              <a:chExt cx="11179089" cy="351856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0D9A8D7-C227-9371-9B54-CACEB1474593}"/>
                  </a:ext>
                </a:extLst>
              </p:cNvPr>
              <p:cNvSpPr/>
              <p:nvPr/>
            </p:nvSpPr>
            <p:spPr>
              <a:xfrm>
                <a:off x="7996507" y="1391641"/>
                <a:ext cx="3518562" cy="3518562"/>
              </a:xfrm>
              <a:prstGeom prst="ellipse">
                <a:avLst/>
              </a:prstGeom>
              <a:solidFill>
                <a:srgbClr val="FF6D6D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0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BD71334-0CE3-4E2C-86B7-8843771F6931}"/>
                  </a:ext>
                </a:extLst>
              </p:cNvPr>
              <p:cNvSpPr/>
              <p:nvPr/>
            </p:nvSpPr>
            <p:spPr>
              <a:xfrm>
                <a:off x="4168122" y="1391641"/>
                <a:ext cx="3518562" cy="351856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0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37B05CB-75F8-071D-1B8F-42B661D4910A}"/>
                  </a:ext>
                </a:extLst>
              </p:cNvPr>
              <p:cNvSpPr/>
              <p:nvPr/>
            </p:nvSpPr>
            <p:spPr>
              <a:xfrm>
                <a:off x="335980" y="1391641"/>
                <a:ext cx="3518562" cy="3518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0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FD1191B-4BF2-304B-F235-D09DF92D6AE4}"/>
                  </a:ext>
                </a:extLst>
              </p:cNvPr>
              <p:cNvSpPr txBox="1"/>
              <p:nvPr/>
            </p:nvSpPr>
            <p:spPr>
              <a:xfrm>
                <a:off x="335980" y="2118548"/>
                <a:ext cx="3518562" cy="207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Western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bloc</a:t>
                </a:r>
                <a:endPara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(e.g. </a:t>
                </a:r>
                <a:r>
                  <a:rPr kumimoji="0" lang="fi-FI" sz="1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the</a:t>
                </a:r>
                <a:r>
                  <a:rPr kumimoji="0" lang="fi-FI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 US, EU-</a:t>
                </a:r>
                <a:r>
                  <a:rPr kumimoji="0" lang="fi-FI" sz="1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countries</a:t>
                </a:r>
                <a:r>
                  <a:rPr kumimoji="0" lang="fi-FI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, South-Korea…) </a:t>
                </a:r>
                <a:endPara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A272BC-3816-06E4-AF71-CD0406324093}"/>
                  </a:ext>
                </a:extLst>
              </p:cNvPr>
              <p:cNvSpPr txBox="1"/>
              <p:nvPr/>
            </p:nvSpPr>
            <p:spPr>
              <a:xfrm>
                <a:off x="4168122" y="2149616"/>
                <a:ext cx="3518562" cy="207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Neutral</a:t>
                </a:r>
                <a:r>
                  <a:rPr kumimoji="0" lang="fi-FI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bloc</a:t>
                </a:r>
                <a:endPara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(e.g. India, Brazil, </a:t>
                </a:r>
                <a:r>
                  <a:rPr kumimoji="0" lang="fi-FI" sz="1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Equador</a:t>
                </a:r>
                <a:r>
                  <a:rPr kumimoji="0" lang="fi-FI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, Ghana…)</a:t>
                </a:r>
                <a:endPara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C855259-E020-5103-4D43-986993FBE16F}"/>
                  </a:ext>
                </a:extLst>
              </p:cNvPr>
              <p:cNvSpPr txBox="1"/>
              <p:nvPr/>
            </p:nvSpPr>
            <p:spPr>
              <a:xfrm>
                <a:off x="8300624" y="2118548"/>
                <a:ext cx="2913820" cy="207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China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bloc</a:t>
                </a:r>
                <a:endPara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(e.g. China, </a:t>
                </a:r>
                <a:r>
                  <a:rPr kumimoji="0" lang="fi-FI" sz="1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Russia</a:t>
                </a:r>
                <a:r>
                  <a:rPr kumimoji="0" lang="fi-FI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,  Indonesia…)</a:t>
                </a:r>
                <a:endPara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339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D85A97-3B4D-8F40-60D3-BDAF6BD35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54888-D0CB-45B2-5E78-1CFCEB6CE1DB}"/>
              </a:ext>
            </a:extLst>
          </p:cNvPr>
          <p:cNvSpPr txBox="1"/>
          <p:nvPr/>
        </p:nvSpPr>
        <p:spPr>
          <a:xfrm>
            <a:off x="148891" y="68040"/>
            <a:ext cx="111874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quarter of Finland's intermediate product imports are vulnerable</a:t>
            </a:r>
            <a:r>
              <a:rPr kumimoji="0" lang="fi-FI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(6/2024)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78D333E-D9F1-2289-FFAF-888AD4E1D851}"/>
              </a:ext>
            </a:extLst>
          </p:cNvPr>
          <p:cNvSpPr/>
          <p:nvPr/>
        </p:nvSpPr>
        <p:spPr>
          <a:xfrm>
            <a:off x="607457" y="2262745"/>
            <a:ext cx="3783568" cy="37835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F995FD-E25E-AF40-3EA0-72AD343F4BD9}"/>
              </a:ext>
            </a:extLst>
          </p:cNvPr>
          <p:cNvSpPr txBox="1">
            <a:spLocks/>
          </p:cNvSpPr>
          <p:nvPr/>
        </p:nvSpPr>
        <p:spPr>
          <a:xfrm>
            <a:off x="3476625" y="4087583"/>
            <a:ext cx="600076" cy="659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EE2BBF-D0F2-45C2-E88C-B8C1907E603D}"/>
              </a:ext>
            </a:extLst>
          </p:cNvPr>
          <p:cNvSpPr txBox="1">
            <a:spLocks/>
          </p:cNvSpPr>
          <p:nvPr/>
        </p:nvSpPr>
        <p:spPr>
          <a:xfrm>
            <a:off x="1047750" y="3506557"/>
            <a:ext cx="2600325" cy="1548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24,1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7ED683-B758-7B7B-41BE-1C85308ABF4A}"/>
              </a:ext>
            </a:extLst>
          </p:cNvPr>
          <p:cNvSpPr txBox="1">
            <a:spLocks/>
          </p:cNvSpPr>
          <p:nvPr/>
        </p:nvSpPr>
        <p:spPr>
          <a:xfrm>
            <a:off x="0" y="6298499"/>
            <a:ext cx="4735286" cy="361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Calculation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value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imports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vulnerable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intermediate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products /Total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imports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intermediate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products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228BACF-8DEA-1008-3EB5-375244970FC9}"/>
              </a:ext>
            </a:extLst>
          </p:cNvPr>
          <p:cNvSpPr/>
          <p:nvPr/>
        </p:nvSpPr>
        <p:spPr>
          <a:xfrm>
            <a:off x="8314688" y="3464670"/>
            <a:ext cx="1754326" cy="1754326"/>
          </a:xfrm>
          <a:prstGeom prst="ellipse">
            <a:avLst/>
          </a:prstGeom>
          <a:solidFill>
            <a:srgbClr val="FF6D6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7F9966-8361-919E-03E0-50FBE1C22480}"/>
              </a:ext>
            </a:extLst>
          </p:cNvPr>
          <p:cNvSpPr txBox="1">
            <a:spLocks/>
          </p:cNvSpPr>
          <p:nvPr/>
        </p:nvSpPr>
        <p:spPr>
          <a:xfrm>
            <a:off x="9013543" y="4514157"/>
            <a:ext cx="278237" cy="305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C14E1D-5EB4-5B1E-696D-7F6A5E404A03}"/>
              </a:ext>
            </a:extLst>
          </p:cNvPr>
          <p:cNvSpPr txBox="1">
            <a:spLocks/>
          </p:cNvSpPr>
          <p:nvPr/>
        </p:nvSpPr>
        <p:spPr>
          <a:xfrm>
            <a:off x="8560100" y="3860342"/>
            <a:ext cx="1754326" cy="378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20,4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641822-0098-7840-5C50-FA70565251DB}"/>
              </a:ext>
            </a:extLst>
          </p:cNvPr>
          <p:cNvSpPr txBox="1"/>
          <p:nvPr/>
        </p:nvSpPr>
        <p:spPr>
          <a:xfrm>
            <a:off x="7092812" y="2035186"/>
            <a:ext cx="46610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One fifth of vulnerable intermediate product imports come from the China Bloc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CE590D-8675-D6A0-62F5-04338204DE76}"/>
              </a:ext>
            </a:extLst>
          </p:cNvPr>
          <p:cNvSpPr txBox="1">
            <a:spLocks/>
          </p:cNvSpPr>
          <p:nvPr/>
        </p:nvSpPr>
        <p:spPr>
          <a:xfrm>
            <a:off x="7728857" y="6298498"/>
            <a:ext cx="4463143" cy="559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Calculation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Imports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vulnerable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intermediate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products’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imports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China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bloc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/Total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imports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vulnerable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intermediate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products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983A4D7-650E-7D34-6C74-5C4445C5FC99}"/>
              </a:ext>
            </a:extLst>
          </p:cNvPr>
          <p:cNvSpPr/>
          <p:nvPr/>
        </p:nvSpPr>
        <p:spPr>
          <a:xfrm>
            <a:off x="4821148" y="3759261"/>
            <a:ext cx="2750589" cy="114176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83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0DA51D-B349-93D6-9DDE-C5934A67A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>
            <a:extLst>
              <a:ext uri="{FF2B5EF4-FFF2-40B4-BE49-F238E27FC236}">
                <a16:creationId xmlns:a16="http://schemas.microsoft.com/office/drawing/2014/main" id="{8A44F71F-D39E-7CB1-5C93-6F5A69A01AB5}"/>
              </a:ext>
            </a:extLst>
          </p:cNvPr>
          <p:cNvSpPr txBox="1">
            <a:spLocks/>
          </p:cNvSpPr>
          <p:nvPr/>
        </p:nvSpPr>
        <p:spPr>
          <a:xfrm>
            <a:off x="5270513" y="1039915"/>
            <a:ext cx="7215404" cy="4185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75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fi-FI" sz="6600" b="1" dirty="0" err="1">
                <a:solidFill>
                  <a:prstClr val="white"/>
                </a:solidFill>
                <a:latin typeface="Calibri" panose="020F0502020204030204"/>
              </a:rPr>
              <a:t>Selective</a:t>
            </a:r>
            <a:r>
              <a:rPr lang="fi-FI" sz="66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fi-FI" sz="6600" b="1" dirty="0" err="1">
                <a:solidFill>
                  <a:prstClr val="white"/>
                </a:solidFill>
                <a:latin typeface="Calibri" panose="020F0502020204030204"/>
              </a:rPr>
              <a:t>industrial</a:t>
            </a:r>
            <a:r>
              <a:rPr lang="fi-FI" sz="66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fi-FI" sz="6600" b="1" dirty="0" err="1">
                <a:solidFill>
                  <a:prstClr val="white"/>
                </a:solidFill>
                <a:latin typeface="Calibri" panose="020F0502020204030204"/>
              </a:rPr>
              <a:t>policy</a:t>
            </a:r>
            <a:r>
              <a:rPr lang="fi-FI" sz="66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fi-FI" sz="6600" b="1" dirty="0" err="1">
                <a:solidFill>
                  <a:prstClr val="white"/>
                </a:solidFill>
                <a:latin typeface="Calibri" panose="020F0502020204030204"/>
              </a:rPr>
              <a:t>has</a:t>
            </a:r>
            <a:r>
              <a:rPr lang="fi-FI" sz="6600" b="1" dirty="0">
                <a:solidFill>
                  <a:prstClr val="white"/>
                </a:solidFill>
                <a:latin typeface="Calibri" panose="020F0502020204030204"/>
              </a:rPr>
              <a:t> made </a:t>
            </a:r>
          </a:p>
          <a:p>
            <a:pPr marL="0" marR="0" lvl="0" indent="0" algn="l" defTabSz="914400" rtl="0" eaLnBrk="1" fontAlgn="auto" latinLnBrk="0" hangingPunct="1">
              <a:lnSpc>
                <a:spcPts val="75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fi-FI" sz="6600" b="1" dirty="0">
                <a:solidFill>
                  <a:prstClr val="white"/>
                </a:solidFill>
                <a:latin typeface="Calibri" panose="020F0502020204030204"/>
              </a:rPr>
              <a:t>a comeback</a:t>
            </a:r>
            <a:endParaRPr kumimoji="0" lang="fi-FI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F55FE7B-4EF4-944E-1D5F-35620803A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10343" y="1110342"/>
            <a:ext cx="6858001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6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01AD38-75F6-CDE1-11FA-F953BE95E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E25C353-6C4C-428E-69CA-DCC63C10AA49}"/>
              </a:ext>
            </a:extLst>
          </p:cNvPr>
          <p:cNvSpPr/>
          <p:nvPr/>
        </p:nvSpPr>
        <p:spPr>
          <a:xfrm>
            <a:off x="1453088" y="1570710"/>
            <a:ext cx="2227582" cy="222758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3D8710D-3476-35F0-3955-C4A643490F0C}"/>
              </a:ext>
            </a:extLst>
          </p:cNvPr>
          <p:cNvSpPr/>
          <p:nvPr/>
        </p:nvSpPr>
        <p:spPr>
          <a:xfrm>
            <a:off x="1453088" y="3828730"/>
            <a:ext cx="2227582" cy="222758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18B28-E12A-4E7B-ED10-18ACC3E41898}"/>
              </a:ext>
            </a:extLst>
          </p:cNvPr>
          <p:cNvSpPr txBox="1"/>
          <p:nvPr/>
        </p:nvSpPr>
        <p:spPr>
          <a:xfrm>
            <a:off x="148891" y="-65310"/>
            <a:ext cx="120431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New </a:t>
            </a:r>
            <a:r>
              <a:rPr kumimoji="0" lang="fi-FI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Justification</a:t>
            </a: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 for </a:t>
            </a:r>
            <a:r>
              <a:rPr kumimoji="0" lang="fi-FI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the</a:t>
            </a: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lang="fi-FI" sz="4000" b="1" dirty="0" err="1">
                <a:solidFill>
                  <a:prstClr val="white"/>
                </a:solidFill>
                <a:latin typeface="Calibri" pitchFamily="34" charset="0"/>
              </a:rPr>
              <a:t>Policy</a:t>
            </a:r>
            <a:r>
              <a:rPr lang="fi-FI" sz="4000" b="1" dirty="0">
                <a:solidFill>
                  <a:prstClr val="white"/>
                </a:solidFill>
                <a:latin typeface="Calibri" pitchFamily="34" charset="0"/>
              </a:rPr>
              <a:t> of </a:t>
            </a:r>
            <a:r>
              <a:rPr lang="fi-FI" sz="4000" b="1" dirty="0" err="1">
                <a:solidFill>
                  <a:prstClr val="white"/>
                </a:solidFill>
                <a:latin typeface="Calibri" pitchFamily="34" charset="0"/>
              </a:rPr>
              <a:t>Economic</a:t>
            </a:r>
            <a:r>
              <a:rPr lang="fi-FI" sz="40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fi-FI" sz="4000" b="1" dirty="0" err="1">
                <a:solidFill>
                  <a:prstClr val="white"/>
                </a:solidFill>
                <a:latin typeface="Calibri" pitchFamily="34" charset="0"/>
              </a:rPr>
              <a:t>Affairs</a:t>
            </a:r>
            <a:endParaRPr kumimoji="0" lang="fi-FI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97A851-719F-CD85-014D-A521362FBF87}"/>
              </a:ext>
            </a:extLst>
          </p:cNvPr>
          <p:cNvSpPr/>
          <p:nvPr/>
        </p:nvSpPr>
        <p:spPr>
          <a:xfrm>
            <a:off x="191594" y="802388"/>
            <a:ext cx="12411741" cy="5595050"/>
          </a:xfrm>
          <a:prstGeom prst="rect">
            <a:avLst/>
          </a:prstGeom>
        </p:spPr>
        <p:txBody>
          <a:bodyPr wrap="square" lIns="91440" tIns="45720" rIns="91440" bIns="45720" anchor="t">
            <a:noAutofit/>
          </a:bodyPr>
          <a:lstStyle/>
          <a:p>
            <a:pPr marL="18351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86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BB3E8E-07CF-EF59-A5F8-60669BA73EF8}"/>
              </a:ext>
            </a:extLst>
          </p:cNvPr>
          <p:cNvSpPr txBox="1"/>
          <p:nvPr/>
        </p:nvSpPr>
        <p:spPr>
          <a:xfrm>
            <a:off x="868929" y="4793692"/>
            <a:ext cx="461665" cy="36324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0E44E7-8340-8FA5-598A-63D7C777E2D8}"/>
              </a:ext>
            </a:extLst>
          </p:cNvPr>
          <p:cNvSpPr txBox="1"/>
          <p:nvPr/>
        </p:nvSpPr>
        <p:spPr>
          <a:xfrm>
            <a:off x="868929" y="2579150"/>
            <a:ext cx="461665" cy="39318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40B77A-8312-B6E4-09E1-DCA28A8A48D4}"/>
              </a:ext>
            </a:extLst>
          </p:cNvPr>
          <p:cNvSpPr txBox="1"/>
          <p:nvPr/>
        </p:nvSpPr>
        <p:spPr>
          <a:xfrm rot="16200000">
            <a:off x="-1845192" y="3695702"/>
            <a:ext cx="5102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market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failures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5E5045-6790-F2DF-1E0F-EAED78113164}"/>
              </a:ext>
            </a:extLst>
          </p:cNvPr>
          <p:cNvSpPr txBox="1"/>
          <p:nvPr/>
        </p:nvSpPr>
        <p:spPr>
          <a:xfrm>
            <a:off x="817469" y="993419"/>
            <a:ext cx="3094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Era of 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Globalization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CBB759-0079-2B96-DA28-2381A8742C5A}"/>
              </a:ext>
            </a:extLst>
          </p:cNvPr>
          <p:cNvSpPr txBox="1"/>
          <p:nvPr/>
        </p:nvSpPr>
        <p:spPr>
          <a:xfrm>
            <a:off x="1363057" y="4632481"/>
            <a:ext cx="2317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policy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actions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CBAA6B-98E3-E216-42B8-F2FFA21DE272}"/>
              </a:ext>
            </a:extLst>
          </p:cNvPr>
          <p:cNvSpPr txBox="1"/>
          <p:nvPr/>
        </p:nvSpPr>
        <p:spPr>
          <a:xfrm>
            <a:off x="1371186" y="2274610"/>
            <a:ext cx="2317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Policy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actions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fix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market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failures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2192BF-A0D8-E204-5DC5-47F7DC4FC75E}"/>
              </a:ext>
            </a:extLst>
          </p:cNvPr>
          <p:cNvGrpSpPr/>
          <p:nvPr/>
        </p:nvGrpSpPr>
        <p:grpSpPr>
          <a:xfrm>
            <a:off x="4186377" y="997403"/>
            <a:ext cx="6353265" cy="5764905"/>
            <a:chOff x="4186377" y="991913"/>
            <a:chExt cx="6353265" cy="5764905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C61C402-2E7D-BA7D-1763-C5716FD9B8C2}"/>
                </a:ext>
              </a:extLst>
            </p:cNvPr>
            <p:cNvSpPr/>
            <p:nvPr/>
          </p:nvSpPr>
          <p:spPr>
            <a:xfrm>
              <a:off x="5970219" y="1568228"/>
              <a:ext cx="2227582" cy="2227582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11BA759-8E8E-A39A-918C-2644783DE128}"/>
                </a:ext>
              </a:extLst>
            </p:cNvPr>
            <p:cNvSpPr/>
            <p:nvPr/>
          </p:nvSpPr>
          <p:spPr>
            <a:xfrm>
              <a:off x="8248524" y="1553581"/>
              <a:ext cx="2227582" cy="2227582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20CE911-4AE6-FE6E-9BB9-5919B6AA028C}"/>
                </a:ext>
              </a:extLst>
            </p:cNvPr>
            <p:cNvSpPr/>
            <p:nvPr/>
          </p:nvSpPr>
          <p:spPr>
            <a:xfrm>
              <a:off x="5970219" y="3826248"/>
              <a:ext cx="2227582" cy="2227582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7C60466-ECEB-87DE-163D-DA8BAB04E12B}"/>
                </a:ext>
              </a:extLst>
            </p:cNvPr>
            <p:cNvSpPr/>
            <p:nvPr/>
          </p:nvSpPr>
          <p:spPr>
            <a:xfrm>
              <a:off x="8248524" y="3826248"/>
              <a:ext cx="2227582" cy="2227582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5D9AA9-A8E8-0255-2ABA-E6D22A38A795}"/>
                </a:ext>
              </a:extLst>
            </p:cNvPr>
            <p:cNvSpPr txBox="1"/>
            <p:nvPr/>
          </p:nvSpPr>
          <p:spPr>
            <a:xfrm>
              <a:off x="6770615" y="6500594"/>
              <a:ext cx="3263457" cy="256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Are</a:t>
              </a: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fi-FI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there</a:t>
              </a: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fi-FI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geoeconomic</a:t>
              </a: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fi-FI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risks</a:t>
              </a: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B056F9-E987-B8E1-22D1-EF974D0B264C}"/>
                </a:ext>
              </a:extLst>
            </p:cNvPr>
            <p:cNvSpPr txBox="1"/>
            <p:nvPr/>
          </p:nvSpPr>
          <p:spPr>
            <a:xfrm>
              <a:off x="6820921" y="6064847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No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D4E3FD-E3B1-6429-F6A5-810D48F1BE27}"/>
                </a:ext>
              </a:extLst>
            </p:cNvPr>
            <p:cNvSpPr txBox="1"/>
            <p:nvPr/>
          </p:nvSpPr>
          <p:spPr>
            <a:xfrm>
              <a:off x="8946742" y="6064847"/>
              <a:ext cx="485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Yes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51BF36-3277-4DBD-B996-6E4FD34ABE52}"/>
                </a:ext>
              </a:extLst>
            </p:cNvPr>
            <p:cNvSpPr txBox="1"/>
            <p:nvPr/>
          </p:nvSpPr>
          <p:spPr>
            <a:xfrm>
              <a:off x="5483496" y="4854226"/>
              <a:ext cx="461665" cy="363241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dirty="0">
                  <a:solidFill>
                    <a:prstClr val="white"/>
                  </a:solidFill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No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829D01-A442-997A-6C6F-73B2C9F6219A}"/>
                </a:ext>
              </a:extLst>
            </p:cNvPr>
            <p:cNvSpPr txBox="1"/>
            <p:nvPr/>
          </p:nvSpPr>
          <p:spPr>
            <a:xfrm>
              <a:off x="5450015" y="2529794"/>
              <a:ext cx="461665" cy="39318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dirty="0" err="1">
                  <a:solidFill>
                    <a:prstClr val="white"/>
                  </a:solidFill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Yes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46CE2B-1828-61FF-1A51-7CA9FB3BE98B}"/>
                </a:ext>
              </a:extLst>
            </p:cNvPr>
            <p:cNvSpPr txBox="1"/>
            <p:nvPr/>
          </p:nvSpPr>
          <p:spPr>
            <a:xfrm rot="16200000">
              <a:off x="2700960" y="3693220"/>
              <a:ext cx="51026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fi-FI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Are</a:t>
              </a: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fi-FI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there</a:t>
              </a: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market </a:t>
              </a:r>
              <a:r>
                <a:rPr kumimoji="0" lang="fi-FI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failures</a:t>
              </a: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EBA93389-86FB-C942-49E9-FDEF4298C0EE}"/>
                </a:ext>
              </a:extLst>
            </p:cNvPr>
            <p:cNvSpPr/>
            <p:nvPr/>
          </p:nvSpPr>
          <p:spPr>
            <a:xfrm>
              <a:off x="4186377" y="3351525"/>
              <a:ext cx="564395" cy="561923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0F65DB-595E-7EF2-D59A-B69186F3C95F}"/>
                </a:ext>
              </a:extLst>
            </p:cNvPr>
            <p:cNvSpPr txBox="1"/>
            <p:nvPr/>
          </p:nvSpPr>
          <p:spPr>
            <a:xfrm>
              <a:off x="6444563" y="991913"/>
              <a:ext cx="318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Era of </a:t>
              </a:r>
              <a:r>
                <a:rPr kumimoji="0" lang="fi-FI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Geoeconomy</a:t>
              </a:r>
              <a:endPara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F7A9B8-B4EB-2D5F-F19F-C9AF7F78E937}"/>
                </a:ext>
              </a:extLst>
            </p:cNvPr>
            <p:cNvSpPr txBox="1"/>
            <p:nvPr/>
          </p:nvSpPr>
          <p:spPr>
            <a:xfrm>
              <a:off x="5933977" y="4629999"/>
              <a:ext cx="22809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No </a:t>
              </a: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need</a:t>
              </a: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 for </a:t>
              </a: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specific</a:t>
              </a: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policy</a:t>
              </a: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actions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CF2511-15EB-7247-3B19-2009B0D0CB81}"/>
                </a:ext>
              </a:extLst>
            </p:cNvPr>
            <p:cNvSpPr txBox="1"/>
            <p:nvPr/>
          </p:nvSpPr>
          <p:spPr>
            <a:xfrm>
              <a:off x="8240503" y="3952536"/>
              <a:ext cx="229913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Actions affecting targets with a particularly high probability of a geoeconomic shock or its significant adverse effects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20C522-4FD1-8BE3-D756-50D4B08298F8}"/>
                </a:ext>
              </a:extLst>
            </p:cNvPr>
            <p:cNvSpPr txBox="1"/>
            <p:nvPr/>
          </p:nvSpPr>
          <p:spPr>
            <a:xfrm>
              <a:off x="8227227" y="1766228"/>
              <a:ext cx="23124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Prioritize</a:t>
              </a: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policy</a:t>
              </a: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actions</a:t>
              </a: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that</a:t>
              </a: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fi-FI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both</a:t>
              </a: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 market </a:t>
              </a: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failures</a:t>
              </a: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 and </a:t>
              </a: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reduce</a:t>
              </a: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likelihood</a:t>
              </a: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or</a:t>
              </a: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impact</a:t>
              </a: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 of </a:t>
              </a: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geoeconomic</a:t>
              </a: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shock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FAB490-84B5-C3EA-4BBB-CE4BB50C5145}"/>
                </a:ext>
              </a:extLst>
            </p:cNvPr>
            <p:cNvSpPr txBox="1"/>
            <p:nvPr/>
          </p:nvSpPr>
          <p:spPr>
            <a:xfrm>
              <a:off x="5900645" y="2280015"/>
              <a:ext cx="2317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Policy</a:t>
              </a: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actions</a:t>
              </a: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that</a:t>
              </a: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fix</a:t>
              </a: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 market </a:t>
              </a: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failures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41C188-3556-8D95-030B-D54C9FA5B53C}"/>
              </a:ext>
            </a:extLst>
          </p:cNvPr>
          <p:cNvSpPr txBox="1"/>
          <p:nvPr/>
        </p:nvSpPr>
        <p:spPr>
          <a:xfrm>
            <a:off x="46740" y="6616060"/>
            <a:ext cx="40430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err="1">
                <a:solidFill>
                  <a:schemeClr val="bg1"/>
                </a:solidFill>
              </a:rPr>
              <a:t>Source</a:t>
            </a:r>
            <a:r>
              <a:rPr lang="fi-FI" sz="1000" dirty="0">
                <a:solidFill>
                  <a:schemeClr val="bg1"/>
                </a:solidFill>
              </a:rPr>
              <a:t>: Ali-Yrkkö and Kuusi (2025).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Geoeconomy</a:t>
            </a:r>
            <a:r>
              <a:rPr lang="en-US" sz="1000" dirty="0">
                <a:solidFill>
                  <a:schemeClr val="bg1"/>
                </a:solidFill>
              </a:rPr>
              <a:t> changes economic policy</a:t>
            </a:r>
            <a:endParaRPr lang="fi-FI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0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3742F9-FC50-BA14-E126-5AE21BCF0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EC5F49-B2FF-AD8A-DE68-A7705079CC90}"/>
              </a:ext>
            </a:extLst>
          </p:cNvPr>
          <p:cNvSpPr txBox="1"/>
          <p:nvPr/>
        </p:nvSpPr>
        <p:spPr>
          <a:xfrm>
            <a:off x="148890" y="68040"/>
            <a:ext cx="109001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Calibri" pitchFamily="34" charset="0"/>
              </a:rPr>
              <a:t>Policy makers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should take into account the risks of selective industrial policy</a:t>
            </a:r>
            <a:endParaRPr kumimoji="0" lang="fi-FI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F502D5-DEC8-28A0-AFD8-7620431431F5}"/>
              </a:ext>
            </a:extLst>
          </p:cNvPr>
          <p:cNvSpPr/>
          <p:nvPr/>
        </p:nvSpPr>
        <p:spPr>
          <a:xfrm>
            <a:off x="191594" y="1011938"/>
            <a:ext cx="12411741" cy="5595050"/>
          </a:xfrm>
          <a:prstGeom prst="rect">
            <a:avLst/>
          </a:prstGeom>
        </p:spPr>
        <p:txBody>
          <a:bodyPr wrap="square" lIns="91440" tIns="45720" rIns="91440" bIns="45720" anchor="t">
            <a:noAutofit/>
          </a:bodyPr>
          <a:lstStyle/>
          <a:p>
            <a:pPr marL="18351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86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4CE1D62-9894-26E0-1F28-BFDE0FC02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21" y="2576516"/>
            <a:ext cx="8133947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551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fi-FI" sz="28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kumimoji="0" lang="en-US" alt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industries and companies may be wrongly selected.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propensity to the influence of interest </a:t>
            </a:r>
            <a:r>
              <a:rPr lang="en-US" altLang="fi-FI" sz="28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kumimoji="0" lang="en-US" alt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which can make the scale of subsidies too large.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industrial policy action must be credibly and openly justified.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58C0DD-0F1F-B1DE-53D0-3BCB366645AB}"/>
              </a:ext>
            </a:extLst>
          </p:cNvPr>
          <p:cNvSpPr txBox="1"/>
          <p:nvPr/>
        </p:nvSpPr>
        <p:spPr>
          <a:xfrm rot="21097921">
            <a:off x="8587682" y="2195253"/>
            <a:ext cx="3434844" cy="2308324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announced support for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Northvolt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also includes up to USD 1.9 billion in capital commitments, or construction support. </a:t>
            </a:r>
            <a:endParaRPr lang="fi-FI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PBO Canada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17/11/2023 </a:t>
            </a:r>
          </a:p>
        </p:txBody>
      </p:sp>
    </p:spTree>
    <p:extLst>
      <p:ext uri="{BB962C8B-B14F-4D97-AF65-F5344CB8AC3E}">
        <p14:creationId xmlns:p14="http://schemas.microsoft.com/office/powerpoint/2010/main" val="371938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12926</TotalTime>
  <Words>628</Words>
  <Application>Microsoft Office PowerPoint</Application>
  <PresentationFormat>Laajakuva</PresentationFormat>
  <Paragraphs>93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Aptos</vt:lpstr>
      <vt:lpstr>Arial</vt:lpstr>
      <vt:lpstr>Arial Narrow</vt:lpstr>
      <vt:lpstr>Calibri</vt:lpstr>
      <vt:lpstr>Calibri Light</vt:lpstr>
      <vt:lpstr>Cambria Math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Jyrki Ali-Yrkkö</dc:creator>
  <cp:lastModifiedBy>Tytti Sulander</cp:lastModifiedBy>
  <cp:revision>228</cp:revision>
  <cp:lastPrinted>2024-09-04T10:44:37Z</cp:lastPrinted>
  <dcterms:created xsi:type="dcterms:W3CDTF">2020-08-12T08:47:11Z</dcterms:created>
  <dcterms:modified xsi:type="dcterms:W3CDTF">2025-02-11T13:03:39Z</dcterms:modified>
</cp:coreProperties>
</file>