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100" r:id="rId2"/>
    <p:sldMasterId id="2147486089" r:id="rId3"/>
  </p:sldMasterIdLst>
  <p:notesMasterIdLst>
    <p:notesMasterId r:id="rId33"/>
  </p:notesMasterIdLst>
  <p:handoutMasterIdLst>
    <p:handoutMasterId r:id="rId34"/>
  </p:handoutMasterIdLst>
  <p:sldIdLst>
    <p:sldId id="290" r:id="rId4"/>
    <p:sldId id="307" r:id="rId5"/>
    <p:sldId id="308" r:id="rId6"/>
    <p:sldId id="332" r:id="rId7"/>
    <p:sldId id="309" r:id="rId8"/>
    <p:sldId id="344" r:id="rId9"/>
    <p:sldId id="345" r:id="rId10"/>
    <p:sldId id="333" r:id="rId11"/>
    <p:sldId id="338" r:id="rId12"/>
    <p:sldId id="342" r:id="rId13"/>
    <p:sldId id="343" r:id="rId14"/>
    <p:sldId id="329" r:id="rId15"/>
    <p:sldId id="337" r:id="rId16"/>
    <p:sldId id="331" r:id="rId17"/>
    <p:sldId id="321" r:id="rId18"/>
    <p:sldId id="339" r:id="rId19"/>
    <p:sldId id="316" r:id="rId20"/>
    <p:sldId id="317" r:id="rId21"/>
    <p:sldId id="318" r:id="rId22"/>
    <p:sldId id="346" r:id="rId23"/>
    <p:sldId id="320" r:id="rId24"/>
    <p:sldId id="319" r:id="rId25"/>
    <p:sldId id="323" r:id="rId26"/>
    <p:sldId id="322" r:id="rId27"/>
    <p:sldId id="324" r:id="rId28"/>
    <p:sldId id="325" r:id="rId29"/>
    <p:sldId id="326" r:id="rId30"/>
    <p:sldId id="327" r:id="rId31"/>
    <p:sldId id="328" r:id="rId32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9C5BCD"/>
    <a:srgbClr val="9BBB59"/>
    <a:srgbClr val="FD8003"/>
    <a:srgbClr val="DF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6" autoAdjust="0"/>
  </p:normalViewPr>
  <p:slideViewPr>
    <p:cSldViewPr>
      <p:cViewPr>
        <p:scale>
          <a:sx n="60" d="100"/>
          <a:sy n="60" d="100"/>
        </p:scale>
        <p:origin x="-1618" y="-5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453610586946575E-2"/>
          <c:y val="0.23847828822164263"/>
          <c:w val="0.88133443146246027"/>
          <c:h val="0.6607359653554864"/>
        </c:manualLayout>
      </c:layout>
      <c:lineChart>
        <c:grouping val="standard"/>
        <c:varyColors val="0"/>
        <c:ser>
          <c:idx val="2"/>
          <c:order val="0"/>
          <c:tx>
            <c:v>Ruotsi</c:v>
          </c:tx>
          <c:spPr>
            <a:ln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dat!$AE$58:$BB$58</c:f>
              <c:strCache>
                <c:ptCount val="24"/>
                <c:pt idx="0">
                  <c:v>2007/1</c:v>
                </c:pt>
                <c:pt idx="1">
                  <c:v>2007/2</c:v>
                </c:pt>
                <c:pt idx="2">
                  <c:v>2007/3</c:v>
                </c:pt>
                <c:pt idx="3">
                  <c:v>2007/4</c:v>
                </c:pt>
                <c:pt idx="4">
                  <c:v>2008/1</c:v>
                </c:pt>
                <c:pt idx="5">
                  <c:v>2008/2</c:v>
                </c:pt>
                <c:pt idx="6">
                  <c:v>2008/3</c:v>
                </c:pt>
                <c:pt idx="7">
                  <c:v>2008/4</c:v>
                </c:pt>
                <c:pt idx="8">
                  <c:v>2009/1</c:v>
                </c:pt>
                <c:pt idx="9">
                  <c:v>2009/2</c:v>
                </c:pt>
                <c:pt idx="10">
                  <c:v>2009/3</c:v>
                </c:pt>
                <c:pt idx="11">
                  <c:v>2009/4</c:v>
                </c:pt>
                <c:pt idx="12">
                  <c:v>2010/1</c:v>
                </c:pt>
                <c:pt idx="13">
                  <c:v>2010/2</c:v>
                </c:pt>
                <c:pt idx="14">
                  <c:v>2010/3</c:v>
                </c:pt>
                <c:pt idx="15">
                  <c:v>2010/4</c:v>
                </c:pt>
                <c:pt idx="16">
                  <c:v>2011/1</c:v>
                </c:pt>
                <c:pt idx="17">
                  <c:v>2011/2</c:v>
                </c:pt>
                <c:pt idx="18">
                  <c:v>2011/3</c:v>
                </c:pt>
                <c:pt idx="19">
                  <c:v>2011/4</c:v>
                </c:pt>
                <c:pt idx="20">
                  <c:v>2012/1</c:v>
                </c:pt>
                <c:pt idx="21">
                  <c:v>2012/2</c:v>
                </c:pt>
                <c:pt idx="22">
                  <c:v>2012/3</c:v>
                </c:pt>
                <c:pt idx="23">
                  <c:v>2012/4</c:v>
                </c:pt>
              </c:strCache>
            </c:strRef>
          </c:cat>
          <c:val>
            <c:numRef>
              <c:f>dat!$AE$88:$BB$88</c:f>
              <c:numCache>
                <c:formatCode>General</c:formatCode>
                <c:ptCount val="24"/>
                <c:pt idx="0">
                  <c:v>98.786602916339646</c:v>
                </c:pt>
                <c:pt idx="1">
                  <c:v>99.264611432241566</c:v>
                </c:pt>
                <c:pt idx="2">
                  <c:v>99.927924070505981</c:v>
                </c:pt>
                <c:pt idx="3">
                  <c:v>101.41118960964822</c:v>
                </c:pt>
                <c:pt idx="4">
                  <c:v>100.14546016793931</c:v>
                </c:pt>
                <c:pt idx="5">
                  <c:v>100</c:v>
                </c:pt>
                <c:pt idx="6">
                  <c:v>99.968243773638775</c:v>
                </c:pt>
                <c:pt idx="7">
                  <c:v>96.2192250053522</c:v>
                </c:pt>
                <c:pt idx="8">
                  <c:v>93.727372202002911</c:v>
                </c:pt>
                <c:pt idx="9">
                  <c:v>93.939080377744446</c:v>
                </c:pt>
                <c:pt idx="10">
                  <c:v>93.945146173791002</c:v>
                </c:pt>
                <c:pt idx="11">
                  <c:v>95.000118937177419</c:v>
                </c:pt>
                <c:pt idx="12">
                  <c:v>97.330336116463357</c:v>
                </c:pt>
                <c:pt idx="13">
                  <c:v>99.400199814458048</c:v>
                </c:pt>
                <c:pt idx="14">
                  <c:v>100.86348390779995</c:v>
                </c:pt>
                <c:pt idx="15">
                  <c:v>102.62993886629081</c:v>
                </c:pt>
                <c:pt idx="16">
                  <c:v>103.1096125026761</c:v>
                </c:pt>
                <c:pt idx="17">
                  <c:v>104.00247389328962</c:v>
                </c:pt>
                <c:pt idx="18">
                  <c:v>105.02128975475152</c:v>
                </c:pt>
                <c:pt idx="19">
                  <c:v>103.85344561002877</c:v>
                </c:pt>
                <c:pt idx="20">
                  <c:v>104.53566925949711</c:v>
                </c:pt>
                <c:pt idx="21">
                  <c:v>105.31042603296936</c:v>
                </c:pt>
                <c:pt idx="22">
                  <c:v>105.83697816313419</c:v>
                </c:pt>
              </c:numCache>
            </c:numRef>
          </c:val>
          <c:smooth val="0"/>
        </c:ser>
        <c:ser>
          <c:idx val="3"/>
          <c:order val="1"/>
          <c:tx>
            <c:v>Saksa</c:v>
          </c:tx>
          <c:spPr>
            <a:ln w="25400">
              <a:solidFill>
                <a:sysClr val="windowText" lastClr="000000"/>
              </a:solidFill>
              <a:prstDash val="sysDash"/>
            </a:ln>
          </c:spPr>
          <c:marker>
            <c:symbol val="none"/>
          </c:marker>
          <c:cat>
            <c:strRef>
              <c:f>dat!$AE$58:$BB$58</c:f>
              <c:strCache>
                <c:ptCount val="24"/>
                <c:pt idx="0">
                  <c:v>2007/1</c:v>
                </c:pt>
                <c:pt idx="1">
                  <c:v>2007/2</c:v>
                </c:pt>
                <c:pt idx="2">
                  <c:v>2007/3</c:v>
                </c:pt>
                <c:pt idx="3">
                  <c:v>2007/4</c:v>
                </c:pt>
                <c:pt idx="4">
                  <c:v>2008/1</c:v>
                </c:pt>
                <c:pt idx="5">
                  <c:v>2008/2</c:v>
                </c:pt>
                <c:pt idx="6">
                  <c:v>2008/3</c:v>
                </c:pt>
                <c:pt idx="7">
                  <c:v>2008/4</c:v>
                </c:pt>
                <c:pt idx="8">
                  <c:v>2009/1</c:v>
                </c:pt>
                <c:pt idx="9">
                  <c:v>2009/2</c:v>
                </c:pt>
                <c:pt idx="10">
                  <c:v>2009/3</c:v>
                </c:pt>
                <c:pt idx="11">
                  <c:v>2009/4</c:v>
                </c:pt>
                <c:pt idx="12">
                  <c:v>2010/1</c:v>
                </c:pt>
                <c:pt idx="13">
                  <c:v>2010/2</c:v>
                </c:pt>
                <c:pt idx="14">
                  <c:v>2010/3</c:v>
                </c:pt>
                <c:pt idx="15">
                  <c:v>2010/4</c:v>
                </c:pt>
                <c:pt idx="16">
                  <c:v>2011/1</c:v>
                </c:pt>
                <c:pt idx="17">
                  <c:v>2011/2</c:v>
                </c:pt>
                <c:pt idx="18">
                  <c:v>2011/3</c:v>
                </c:pt>
                <c:pt idx="19">
                  <c:v>2011/4</c:v>
                </c:pt>
                <c:pt idx="20">
                  <c:v>2012/1</c:v>
                </c:pt>
                <c:pt idx="21">
                  <c:v>2012/2</c:v>
                </c:pt>
                <c:pt idx="22">
                  <c:v>2012/3</c:v>
                </c:pt>
                <c:pt idx="23">
                  <c:v>2012/4</c:v>
                </c:pt>
              </c:strCache>
            </c:strRef>
          </c:cat>
          <c:val>
            <c:numRef>
              <c:f>dat!$AE$69:$BB$69</c:f>
              <c:numCache>
                <c:formatCode>General</c:formatCode>
                <c:ptCount val="24"/>
                <c:pt idx="0">
                  <c:v>97.717468253937085</c:v>
                </c:pt>
                <c:pt idx="1">
                  <c:v>98.232355160476743</c:v>
                </c:pt>
                <c:pt idx="2">
                  <c:v>99.078234533349445</c:v>
                </c:pt>
                <c:pt idx="3">
                  <c:v>99.43681562989309</c:v>
                </c:pt>
                <c:pt idx="4">
                  <c:v>100.4413387201762</c:v>
                </c:pt>
                <c:pt idx="5">
                  <c:v>100</c:v>
                </c:pt>
                <c:pt idx="6">
                  <c:v>99.604630756375656</c:v>
                </c:pt>
                <c:pt idx="7">
                  <c:v>97.581829942301113</c:v>
                </c:pt>
                <c:pt idx="8">
                  <c:v>93.602866942463649</c:v>
                </c:pt>
                <c:pt idx="9">
                  <c:v>93.832735819421657</c:v>
                </c:pt>
                <c:pt idx="10">
                  <c:v>94.57751144371781</c:v>
                </c:pt>
                <c:pt idx="11">
                  <c:v>95.4418262251275</c:v>
                </c:pt>
                <c:pt idx="12">
                  <c:v>96.073924301765445</c:v>
                </c:pt>
                <c:pt idx="13">
                  <c:v>98.197863585813877</c:v>
                </c:pt>
                <c:pt idx="14">
                  <c:v>98.887458642889015</c:v>
                </c:pt>
                <c:pt idx="15">
                  <c:v>99.485103173061106</c:v>
                </c:pt>
                <c:pt idx="16">
                  <c:v>100.7079775568162</c:v>
                </c:pt>
                <c:pt idx="17">
                  <c:v>101.16771200393266</c:v>
                </c:pt>
                <c:pt idx="18">
                  <c:v>101.53548765714675</c:v>
                </c:pt>
                <c:pt idx="19">
                  <c:v>101.38837475042128</c:v>
                </c:pt>
                <c:pt idx="20">
                  <c:v>101.89407371389007</c:v>
                </c:pt>
                <c:pt idx="21">
                  <c:v>102.16991206740002</c:v>
                </c:pt>
                <c:pt idx="22">
                  <c:v>102.40896888742895</c:v>
                </c:pt>
              </c:numCache>
            </c:numRef>
          </c:val>
          <c:smooth val="0"/>
        </c:ser>
        <c:ser>
          <c:idx val="1"/>
          <c:order val="2"/>
          <c:tx>
            <c:v>Euroalue</c:v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4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strRef>
              <c:f>dat!$AE$58:$BB$58</c:f>
              <c:strCache>
                <c:ptCount val="24"/>
                <c:pt idx="0">
                  <c:v>2007/1</c:v>
                </c:pt>
                <c:pt idx="1">
                  <c:v>2007/2</c:v>
                </c:pt>
                <c:pt idx="2">
                  <c:v>2007/3</c:v>
                </c:pt>
                <c:pt idx="3">
                  <c:v>2007/4</c:v>
                </c:pt>
                <c:pt idx="4">
                  <c:v>2008/1</c:v>
                </c:pt>
                <c:pt idx="5">
                  <c:v>2008/2</c:v>
                </c:pt>
                <c:pt idx="6">
                  <c:v>2008/3</c:v>
                </c:pt>
                <c:pt idx="7">
                  <c:v>2008/4</c:v>
                </c:pt>
                <c:pt idx="8">
                  <c:v>2009/1</c:v>
                </c:pt>
                <c:pt idx="9">
                  <c:v>2009/2</c:v>
                </c:pt>
                <c:pt idx="10">
                  <c:v>2009/3</c:v>
                </c:pt>
                <c:pt idx="11">
                  <c:v>2009/4</c:v>
                </c:pt>
                <c:pt idx="12">
                  <c:v>2010/1</c:v>
                </c:pt>
                <c:pt idx="13">
                  <c:v>2010/2</c:v>
                </c:pt>
                <c:pt idx="14">
                  <c:v>2010/3</c:v>
                </c:pt>
                <c:pt idx="15">
                  <c:v>2010/4</c:v>
                </c:pt>
                <c:pt idx="16">
                  <c:v>2011/1</c:v>
                </c:pt>
                <c:pt idx="17">
                  <c:v>2011/2</c:v>
                </c:pt>
                <c:pt idx="18">
                  <c:v>2011/3</c:v>
                </c:pt>
                <c:pt idx="19">
                  <c:v>2011/4</c:v>
                </c:pt>
                <c:pt idx="20">
                  <c:v>2012/1</c:v>
                </c:pt>
                <c:pt idx="21">
                  <c:v>2012/2</c:v>
                </c:pt>
                <c:pt idx="22">
                  <c:v>2012/3</c:v>
                </c:pt>
                <c:pt idx="23">
                  <c:v>2012/4</c:v>
                </c:pt>
              </c:strCache>
            </c:strRef>
          </c:cat>
          <c:val>
            <c:numRef>
              <c:f>dat!$AE$93:$BB$93</c:f>
              <c:numCache>
                <c:formatCode>General</c:formatCode>
                <c:ptCount val="24"/>
                <c:pt idx="0">
                  <c:v>98.351507844259586</c:v>
                </c:pt>
                <c:pt idx="1">
                  <c:v>98.795272657006024</c:v>
                </c:pt>
                <c:pt idx="2">
                  <c:v>99.419050308075853</c:v>
                </c:pt>
                <c:pt idx="3">
                  <c:v>99.848148763524563</c:v>
                </c:pt>
                <c:pt idx="4">
                  <c:v>100.36265610566953</c:v>
                </c:pt>
                <c:pt idx="5">
                  <c:v>100</c:v>
                </c:pt>
                <c:pt idx="6">
                  <c:v>99.403395824397563</c:v>
                </c:pt>
                <c:pt idx="7">
                  <c:v>97.715740011506199</c:v>
                </c:pt>
                <c:pt idx="8">
                  <c:v>94.98123291822273</c:v>
                </c:pt>
                <c:pt idx="9">
                  <c:v>94.713496415663059</c:v>
                </c:pt>
                <c:pt idx="10">
                  <c:v>95.065909859451907</c:v>
                </c:pt>
                <c:pt idx="11">
                  <c:v>95.442825177752994</c:v>
                </c:pt>
                <c:pt idx="12">
                  <c:v>95.89517205110154</c:v>
                </c:pt>
                <c:pt idx="13">
                  <c:v>96.879876586674854</c:v>
                </c:pt>
                <c:pt idx="14">
                  <c:v>97.24252354302601</c:v>
                </c:pt>
                <c:pt idx="15">
                  <c:v>97.579804014281777</c:v>
                </c:pt>
                <c:pt idx="16">
                  <c:v>98.206015384029868</c:v>
                </c:pt>
                <c:pt idx="17">
                  <c:v>98.437955178587444</c:v>
                </c:pt>
                <c:pt idx="18">
                  <c:v>98.515079357527597</c:v>
                </c:pt>
                <c:pt idx="19">
                  <c:v>98.181787989067672</c:v>
                </c:pt>
                <c:pt idx="20">
                  <c:v>98.171632245711251</c:v>
                </c:pt>
                <c:pt idx="21">
                  <c:v>97.996354179628284</c:v>
                </c:pt>
                <c:pt idx="22">
                  <c:v>97.898355830897174</c:v>
                </c:pt>
              </c:numCache>
            </c:numRef>
          </c:val>
          <c:smooth val="0"/>
        </c:ser>
        <c:ser>
          <c:idx val="4"/>
          <c:order val="3"/>
          <c:tx>
            <c:v>Suomi</c:v>
          </c:tx>
          <c:spPr>
            <a:ln w="12700">
              <a:solidFill>
                <a:srgbClr val="0070C0"/>
              </a:solidFill>
            </a:ln>
          </c:spPr>
          <c:marker>
            <c:symbol val="square"/>
            <c:size val="5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strRef>
              <c:f>dat!$AE$58:$BB$58</c:f>
              <c:strCache>
                <c:ptCount val="24"/>
                <c:pt idx="0">
                  <c:v>2007/1</c:v>
                </c:pt>
                <c:pt idx="1">
                  <c:v>2007/2</c:v>
                </c:pt>
                <c:pt idx="2">
                  <c:v>2007/3</c:v>
                </c:pt>
                <c:pt idx="3">
                  <c:v>2007/4</c:v>
                </c:pt>
                <c:pt idx="4">
                  <c:v>2008/1</c:v>
                </c:pt>
                <c:pt idx="5">
                  <c:v>2008/2</c:v>
                </c:pt>
                <c:pt idx="6">
                  <c:v>2008/3</c:v>
                </c:pt>
                <c:pt idx="7">
                  <c:v>2008/4</c:v>
                </c:pt>
                <c:pt idx="8">
                  <c:v>2009/1</c:v>
                </c:pt>
                <c:pt idx="9">
                  <c:v>2009/2</c:v>
                </c:pt>
                <c:pt idx="10">
                  <c:v>2009/3</c:v>
                </c:pt>
                <c:pt idx="11">
                  <c:v>2009/4</c:v>
                </c:pt>
                <c:pt idx="12">
                  <c:v>2010/1</c:v>
                </c:pt>
                <c:pt idx="13">
                  <c:v>2010/2</c:v>
                </c:pt>
                <c:pt idx="14">
                  <c:v>2010/3</c:v>
                </c:pt>
                <c:pt idx="15">
                  <c:v>2010/4</c:v>
                </c:pt>
                <c:pt idx="16">
                  <c:v>2011/1</c:v>
                </c:pt>
                <c:pt idx="17">
                  <c:v>2011/2</c:v>
                </c:pt>
                <c:pt idx="18">
                  <c:v>2011/3</c:v>
                </c:pt>
                <c:pt idx="19">
                  <c:v>2011/4</c:v>
                </c:pt>
                <c:pt idx="20">
                  <c:v>2012/1</c:v>
                </c:pt>
                <c:pt idx="21">
                  <c:v>2012/2</c:v>
                </c:pt>
                <c:pt idx="22">
                  <c:v>2012/3</c:v>
                </c:pt>
                <c:pt idx="23">
                  <c:v>2012/4</c:v>
                </c:pt>
              </c:strCache>
            </c:strRef>
          </c:cat>
          <c:val>
            <c:numRef>
              <c:f>dat!$AE$67:$BB$67</c:f>
              <c:numCache>
                <c:formatCode>General</c:formatCode>
                <c:ptCount val="24"/>
                <c:pt idx="0">
                  <c:v>97.327277073870405</c:v>
                </c:pt>
                <c:pt idx="1">
                  <c:v>98.670810423141262</c:v>
                </c:pt>
                <c:pt idx="2">
                  <c:v>99.289983265598863</c:v>
                </c:pt>
                <c:pt idx="3">
                  <c:v>100.4781257470715</c:v>
                </c:pt>
                <c:pt idx="4">
                  <c:v>99.851781018407848</c:v>
                </c:pt>
                <c:pt idx="5">
                  <c:v>100</c:v>
                </c:pt>
                <c:pt idx="6">
                  <c:v>99.662921348314669</c:v>
                </c:pt>
                <c:pt idx="7">
                  <c:v>97.413339708343287</c:v>
                </c:pt>
                <c:pt idx="8">
                  <c:v>91.004064068850099</c:v>
                </c:pt>
                <c:pt idx="9">
                  <c:v>90.098015778149687</c:v>
                </c:pt>
                <c:pt idx="10">
                  <c:v>91.245517571121283</c:v>
                </c:pt>
                <c:pt idx="11">
                  <c:v>90.688501075782966</c:v>
                </c:pt>
                <c:pt idx="12">
                  <c:v>91.338752091800146</c:v>
                </c:pt>
                <c:pt idx="13">
                  <c:v>94.389194358116214</c:v>
                </c:pt>
                <c:pt idx="14">
                  <c:v>93.650490078890769</c:v>
                </c:pt>
                <c:pt idx="15">
                  <c:v>95.72316519244562</c:v>
                </c:pt>
                <c:pt idx="16">
                  <c:v>95.577336839588867</c:v>
                </c:pt>
                <c:pt idx="17">
                  <c:v>96.153478364809999</c:v>
                </c:pt>
                <c:pt idx="18">
                  <c:v>97.162323691130823</c:v>
                </c:pt>
                <c:pt idx="19">
                  <c:v>96.490557016495345</c:v>
                </c:pt>
                <c:pt idx="20">
                  <c:v>97.320105187664339</c:v>
                </c:pt>
                <c:pt idx="21">
                  <c:v>96.26822854410716</c:v>
                </c:pt>
                <c:pt idx="22">
                  <c:v>96.171960315563055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111936"/>
        <c:axId val="143986048"/>
      </c:lineChart>
      <c:catAx>
        <c:axId val="14711193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200" b="1"/>
            </a:pPr>
            <a:endParaRPr lang="fi-FI"/>
          </a:p>
        </c:txPr>
        <c:crossAx val="143986048"/>
        <c:crosses val="autoZero"/>
        <c:auto val="1"/>
        <c:lblAlgn val="ctr"/>
        <c:lblOffset val="100"/>
        <c:tickLblSkip val="8"/>
        <c:tickMarkSkip val="4"/>
        <c:noMultiLvlLbl val="0"/>
      </c:catAx>
      <c:valAx>
        <c:axId val="143986048"/>
        <c:scaling>
          <c:orientation val="minMax"/>
          <c:max val="110"/>
          <c:min val="9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="1"/>
            </a:pPr>
            <a:endParaRPr lang="fi-FI"/>
          </a:p>
        </c:txPr>
        <c:crossAx val="147111936"/>
        <c:crosses val="autoZero"/>
        <c:crossBetween val="between"/>
        <c:majorUnit val="5"/>
      </c:valAx>
      <c:spPr>
        <a:ln w="12700" cmpd="dbl">
          <a:solidFill>
            <a:srgbClr val="00000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1303141056501795"/>
          <c:y val="0.16949425808291838"/>
          <c:w val="0.62394586736326541"/>
          <c:h val="4.7978535913806075E-2"/>
        </c:manualLayout>
      </c:layout>
      <c:overlay val="0"/>
      <c:txPr>
        <a:bodyPr/>
        <a:lstStyle/>
        <a:p>
          <a:pPr>
            <a:defRPr sz="1600" b="1"/>
          </a:pPr>
          <a:endParaRPr lang="fi-FI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Sheet1!$B$2:$B$24</c:f>
              <c:numCache>
                <c:formatCode>0.00</c:formatCode>
                <c:ptCount val="23"/>
                <c:pt idx="0">
                  <c:v>77.867144816067452</c:v>
                </c:pt>
                <c:pt idx="1">
                  <c:v>80.31258359129869</c:v>
                </c:pt>
                <c:pt idx="2">
                  <c:v>81.246907623177108</c:v>
                </c:pt>
                <c:pt idx="3">
                  <c:v>84.118552617291485</c:v>
                </c:pt>
                <c:pt idx="4">
                  <c:v>85.110029109429576</c:v>
                </c:pt>
                <c:pt idx="5">
                  <c:v>86.893777969905884</c:v>
                </c:pt>
                <c:pt idx="6">
                  <c:v>83.554055319085137</c:v>
                </c:pt>
                <c:pt idx="7">
                  <c:v>88.79389178699661</c:v>
                </c:pt>
                <c:pt idx="8">
                  <c:v>95.287486707627039</c:v>
                </c:pt>
                <c:pt idx="9">
                  <c:v>100.43764606122791</c:v>
                </c:pt>
                <c:pt idx="10">
                  <c:v>100.62197934722492</c:v>
                </c:pt>
                <c:pt idx="11">
                  <c:v>100.02858640856354</c:v>
                </c:pt>
                <c:pt idx="12">
                  <c:v>102.67489271545675</c:v>
                </c:pt>
                <c:pt idx="13">
                  <c:v>103.1093019401913</c:v>
                </c:pt>
                <c:pt idx="14">
                  <c:v>103.94839239484948</c:v>
                </c:pt>
                <c:pt idx="15">
                  <c:v>107.64086542768925</c:v>
                </c:pt>
                <c:pt idx="16">
                  <c:v>115.19047225930412</c:v>
                </c:pt>
                <c:pt idx="17">
                  <c:v>110.34237735114205</c:v>
                </c:pt>
                <c:pt idx="18">
                  <c:v>107.70611196519755</c:v>
                </c:pt>
                <c:pt idx="19">
                  <c:v>110.62601930192677</c:v>
                </c:pt>
                <c:pt idx="20">
                  <c:v>107</c:v>
                </c:pt>
                <c:pt idx="21">
                  <c:v>112.64310730158805</c:v>
                </c:pt>
                <c:pt idx="22">
                  <c:v>114.1327850231074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8" formatCode="0.00">
                  <c:v>80.492968747544921</c:v>
                </c:pt>
                <c:pt idx="9" formatCode="0.00">
                  <c:v>83.178714153728166</c:v>
                </c:pt>
                <c:pt idx="10" formatCode="0.00">
                  <c:v>84.792197117681397</c:v>
                </c:pt>
                <c:pt idx="11" formatCode="0.00">
                  <c:v>81.914875191243055</c:v>
                </c:pt>
                <c:pt idx="12" formatCode="0.00">
                  <c:v>83.081963221968081</c:v>
                </c:pt>
                <c:pt idx="13" formatCode="0.00">
                  <c:v>82.590607585797059</c:v>
                </c:pt>
                <c:pt idx="14" formatCode="0.00">
                  <c:v>84.344590979384392</c:v>
                </c:pt>
                <c:pt idx="15" formatCode="0.00">
                  <c:v>88.513701552428415</c:v>
                </c:pt>
                <c:pt idx="16" formatCode="0.00">
                  <c:v>88.689668678635471</c:v>
                </c:pt>
                <c:pt idx="17" formatCode="0.00">
                  <c:v>86.960547838368669</c:v>
                </c:pt>
                <c:pt idx="18" formatCode="0.00">
                  <c:v>86.406022271184227</c:v>
                </c:pt>
                <c:pt idx="19" formatCode="0.00">
                  <c:v>85.463392893286752</c:v>
                </c:pt>
                <c:pt idx="20" formatCode="0.00">
                  <c:v>85</c:v>
                </c:pt>
                <c:pt idx="21" formatCode="0.00">
                  <c:v>88.684961365551459</c:v>
                </c:pt>
                <c:pt idx="22" formatCode="0.00">
                  <c:v>87.533568286531775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Sheet1!$D$2:$D$24</c:f>
              <c:numCache>
                <c:formatCode>General</c:formatCode>
                <c:ptCount val="23"/>
                <c:pt idx="6" formatCode="0.00">
                  <c:v>96.038321400359081</c:v>
                </c:pt>
                <c:pt idx="7" formatCode="0.00">
                  <c:v>92.799532072479607</c:v>
                </c:pt>
                <c:pt idx="8" formatCode="0.00">
                  <c:v>90.828984278410346</c:v>
                </c:pt>
                <c:pt idx="9" formatCode="0.00">
                  <c:v>93.004102814976847</c:v>
                </c:pt>
                <c:pt idx="10" formatCode="0.00">
                  <c:v>95.513455951352128</c:v>
                </c:pt>
                <c:pt idx="11" formatCode="0.00">
                  <c:v>97.493031417479969</c:v>
                </c:pt>
                <c:pt idx="12" formatCode="0.00">
                  <c:v>101.21192355753684</c:v>
                </c:pt>
                <c:pt idx="13" formatCode="0.00">
                  <c:v>98.594327959162669</c:v>
                </c:pt>
                <c:pt idx="14" formatCode="0.00">
                  <c:v>97.394432225011457</c:v>
                </c:pt>
                <c:pt idx="15" formatCode="0.00">
                  <c:v>102.77875635079656</c:v>
                </c:pt>
                <c:pt idx="16" formatCode="0.00">
                  <c:v>108.55593096186887</c:v>
                </c:pt>
                <c:pt idx="17" formatCode="0.00">
                  <c:v>100.66168601960943</c:v>
                </c:pt>
                <c:pt idx="18" formatCode="0.00">
                  <c:v>97.901578959577947</c:v>
                </c:pt>
                <c:pt idx="19" formatCode="0.00">
                  <c:v>95.836938193571939</c:v>
                </c:pt>
                <c:pt idx="20" formatCode="0.00">
                  <c:v>97</c:v>
                </c:pt>
                <c:pt idx="21" formatCode="0.00">
                  <c:v>101.70552556749766</c:v>
                </c:pt>
                <c:pt idx="22" formatCode="0.00">
                  <c:v>99.722324752917231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Italia</c:v>
                </c:pt>
              </c:strCache>
            </c:strRef>
          </c:tx>
          <c:spPr>
            <a:ln w="50800">
              <a:solidFill>
                <a:srgbClr val="F58220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Sheet1!$E$2:$E$24</c:f>
              <c:numCache>
                <c:formatCode>0.00</c:formatCode>
                <c:ptCount val="23"/>
                <c:pt idx="0">
                  <c:v>85.782734417326722</c:v>
                </c:pt>
                <c:pt idx="1">
                  <c:v>86.682988132487864</c:v>
                </c:pt>
                <c:pt idx="2">
                  <c:v>85.587900736398353</c:v>
                </c:pt>
                <c:pt idx="3">
                  <c:v>87.384864251110642</c:v>
                </c:pt>
                <c:pt idx="4">
                  <c:v>90.125404727825583</c:v>
                </c:pt>
                <c:pt idx="5">
                  <c:v>91.276566252233479</c:v>
                </c:pt>
                <c:pt idx="6">
                  <c:v>91.732788925697179</c:v>
                </c:pt>
                <c:pt idx="7">
                  <c:v>92.488695954317933</c:v>
                </c:pt>
                <c:pt idx="8">
                  <c:v>91.74692923816086</c:v>
                </c:pt>
                <c:pt idx="9">
                  <c:v>95.407690339542512</c:v>
                </c:pt>
                <c:pt idx="10">
                  <c:v>100.39098080638409</c:v>
                </c:pt>
                <c:pt idx="11">
                  <c:v>99.881809525909077</c:v>
                </c:pt>
                <c:pt idx="12">
                  <c:v>100.12972961567068</c:v>
                </c:pt>
                <c:pt idx="13">
                  <c:v>97.570325992868291</c:v>
                </c:pt>
                <c:pt idx="14">
                  <c:v>95.582484250231602</c:v>
                </c:pt>
                <c:pt idx="15">
                  <c:v>98.241113141176925</c:v>
                </c:pt>
                <c:pt idx="16">
                  <c:v>99.373836004312878</c:v>
                </c:pt>
                <c:pt idx="17">
                  <c:v>91.804000426443778</c:v>
                </c:pt>
                <c:pt idx="18">
                  <c:v>86.995631632126376</c:v>
                </c:pt>
                <c:pt idx="19">
                  <c:v>83.719511134304838</c:v>
                </c:pt>
                <c:pt idx="20">
                  <c:v>82</c:v>
                </c:pt>
                <c:pt idx="21">
                  <c:v>82.031934323496031</c:v>
                </c:pt>
                <c:pt idx="22">
                  <c:v>81.649559784580759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Espanja</c:v>
                </c:pt>
              </c:strCache>
            </c:strRef>
          </c:tx>
          <c:spPr>
            <a:ln w="508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Sheet1!$F$2:$F$24</c:f>
              <c:numCache>
                <c:formatCode>0.00</c:formatCode>
                <c:ptCount val="23"/>
                <c:pt idx="0">
                  <c:v>77.457090409929279</c:v>
                </c:pt>
                <c:pt idx="1">
                  <c:v>81.856843439587394</c:v>
                </c:pt>
                <c:pt idx="2">
                  <c:v>79.832099217702947</c:v>
                </c:pt>
                <c:pt idx="3">
                  <c:v>80.716892291982163</c:v>
                </c:pt>
                <c:pt idx="4">
                  <c:v>80.363840420789529</c:v>
                </c:pt>
                <c:pt idx="5">
                  <c:v>79.908728302910845</c:v>
                </c:pt>
                <c:pt idx="6">
                  <c:v>82.080076905617943</c:v>
                </c:pt>
                <c:pt idx="7">
                  <c:v>78.343471235257482</c:v>
                </c:pt>
                <c:pt idx="8">
                  <c:v>74.898405552780588</c:v>
                </c:pt>
                <c:pt idx="9">
                  <c:v>75.090501081767172</c:v>
                </c:pt>
                <c:pt idx="10">
                  <c:v>78.584265112032242</c:v>
                </c:pt>
                <c:pt idx="11">
                  <c:v>76.08068662115079</c:v>
                </c:pt>
                <c:pt idx="12">
                  <c:v>76.222091446666653</c:v>
                </c:pt>
                <c:pt idx="13">
                  <c:v>75.664311716754156</c:v>
                </c:pt>
                <c:pt idx="14">
                  <c:v>75.226420505765617</c:v>
                </c:pt>
                <c:pt idx="15">
                  <c:v>75.255987512618788</c:v>
                </c:pt>
                <c:pt idx="16">
                  <c:v>78.133066953570619</c:v>
                </c:pt>
                <c:pt idx="17">
                  <c:v>72.896300960815509</c:v>
                </c:pt>
                <c:pt idx="18">
                  <c:v>70.507464787630866</c:v>
                </c:pt>
                <c:pt idx="19">
                  <c:v>67.294836429677957</c:v>
                </c:pt>
                <c:pt idx="20">
                  <c:v>65</c:v>
                </c:pt>
                <c:pt idx="21">
                  <c:v>63.689482113040583</c:v>
                </c:pt>
                <c:pt idx="22">
                  <c:v>63.702343026223154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Sheet1!$G$2:$G$24</c:f>
              <c:numCache>
                <c:formatCode>0.00</c:formatCode>
                <c:ptCount val="2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567808"/>
        <c:axId val="64691520"/>
      </c:lineChart>
      <c:catAx>
        <c:axId val="645678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64691520"/>
        <c:crosses val="autoZero"/>
        <c:auto val="1"/>
        <c:lblAlgn val="ctr"/>
        <c:lblOffset val="100"/>
        <c:tickLblSkip val="2"/>
        <c:noMultiLvlLbl val="0"/>
      </c:catAx>
      <c:valAx>
        <c:axId val="64691520"/>
        <c:scaling>
          <c:orientation val="minMax"/>
          <c:max val="120"/>
          <c:min val="6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64567808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i-FI" dirty="0"/>
              <a:t>Julkinen</a:t>
            </a:r>
            <a:r>
              <a:rPr lang="fi-FI" baseline="0" dirty="0"/>
              <a:t> alijäämä ja velka 2012</a:t>
            </a:r>
            <a:endParaRPr lang="fi-FI" dirty="0"/>
          </a:p>
        </c:rich>
      </c:tx>
      <c:layout>
        <c:manualLayout>
          <c:xMode val="edge"/>
          <c:yMode val="edge"/>
          <c:x val="0.2911667642989163"/>
          <c:y val="3.12902817581241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306028375014859E-2"/>
          <c:y val="0.15696194346461503"/>
          <c:w val="0.79771460578454245"/>
          <c:h val="0.7312440544800578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</c:marker>
          <c:dPt>
            <c:idx val="16"/>
            <c:marker>
              <c:symbol val="circle"/>
              <c:size val="9"/>
              <c:spPr>
                <a:solidFill>
                  <a:srgbClr val="FF0000"/>
                </a:solidFill>
              </c:spPr>
            </c:marker>
            <c:bubble3D val="0"/>
          </c:dPt>
          <c:dPt>
            <c:idx val="17"/>
            <c:marker>
              <c:symbol val="circle"/>
              <c:size val="9"/>
              <c:spPr>
                <a:solidFill>
                  <a:srgbClr val="FFC000"/>
                </a:solidFill>
              </c:spPr>
            </c:marker>
            <c:bubble3D val="0"/>
          </c:dPt>
          <c:xVal>
            <c:numRef>
              <c:f>'Julk_velka&amp;alij'!$B$4:$B$33</c:f>
              <c:numCache>
                <c:formatCode>General</c:formatCode>
                <c:ptCount val="30"/>
                <c:pt idx="0">
                  <c:v>-3</c:v>
                </c:pt>
                <c:pt idx="1">
                  <c:v>-0.2</c:v>
                </c:pt>
                <c:pt idx="2">
                  <c:v>-1.1000000000000001</c:v>
                </c:pt>
                <c:pt idx="3">
                  <c:v>-8.4</c:v>
                </c:pt>
                <c:pt idx="4">
                  <c:v>-6.8</c:v>
                </c:pt>
                <c:pt idx="5">
                  <c:v>-8</c:v>
                </c:pt>
                <c:pt idx="6">
                  <c:v>-4.5</c:v>
                </c:pt>
                <c:pt idx="7">
                  <c:v>-2.9</c:v>
                </c:pt>
                <c:pt idx="8">
                  <c:v>-5.3</c:v>
                </c:pt>
                <c:pt idx="9">
                  <c:v>-1.9</c:v>
                </c:pt>
                <c:pt idx="10">
                  <c:v>-2.6</c:v>
                </c:pt>
                <c:pt idx="11">
                  <c:v>-3.7</c:v>
                </c:pt>
                <c:pt idx="12">
                  <c:v>-3.2</c:v>
                </c:pt>
                <c:pt idx="13">
                  <c:v>-5</c:v>
                </c:pt>
                <c:pt idx="14">
                  <c:v>-4.4000000000000004</c:v>
                </c:pt>
                <c:pt idx="15">
                  <c:v>-4.9000000000000004</c:v>
                </c:pt>
                <c:pt idx="16">
                  <c:v>-1.8</c:v>
                </c:pt>
                <c:pt idx="17">
                  <c:v>-3.3</c:v>
                </c:pt>
                <c:pt idx="18">
                  <c:v>-1.5</c:v>
                </c:pt>
                <c:pt idx="19">
                  <c:v>-3.5</c:v>
                </c:pt>
                <c:pt idx="20">
                  <c:v>-3.9</c:v>
                </c:pt>
                <c:pt idx="21">
                  <c:v>-1.7</c:v>
                </c:pt>
                <c:pt idx="22">
                  <c:v>-3.2</c:v>
                </c:pt>
                <c:pt idx="23">
                  <c:v>-2.5</c:v>
                </c:pt>
                <c:pt idx="24">
                  <c:v>-3.4</c:v>
                </c:pt>
                <c:pt idx="25">
                  <c:v>-2.8</c:v>
                </c:pt>
                <c:pt idx="26">
                  <c:v>0</c:v>
                </c:pt>
                <c:pt idx="27">
                  <c:v>-6.2</c:v>
                </c:pt>
                <c:pt idx="28">
                  <c:v>-3.6</c:v>
                </c:pt>
                <c:pt idx="29">
                  <c:v>-4.4000000000000004</c:v>
                </c:pt>
              </c:numCache>
            </c:numRef>
          </c:xVal>
          <c:yVal>
            <c:numRef>
              <c:f>'Julk_velka&amp;alij'!$C$4:$C$33</c:f>
              <c:numCache>
                <c:formatCode>General</c:formatCode>
                <c:ptCount val="30"/>
                <c:pt idx="0">
                  <c:v>99.9</c:v>
                </c:pt>
                <c:pt idx="1">
                  <c:v>81.7</c:v>
                </c:pt>
                <c:pt idx="2">
                  <c:v>10.5</c:v>
                </c:pt>
                <c:pt idx="3">
                  <c:v>117.6</c:v>
                </c:pt>
                <c:pt idx="4">
                  <c:v>176.7</c:v>
                </c:pt>
                <c:pt idx="5">
                  <c:v>86.1</c:v>
                </c:pt>
                <c:pt idx="6">
                  <c:v>90</c:v>
                </c:pt>
                <c:pt idx="7">
                  <c:v>126.5</c:v>
                </c:pt>
                <c:pt idx="8">
                  <c:v>89.7</c:v>
                </c:pt>
                <c:pt idx="9">
                  <c:v>21.3</c:v>
                </c:pt>
                <c:pt idx="10">
                  <c:v>72.3</c:v>
                </c:pt>
                <c:pt idx="11">
                  <c:v>68.8</c:v>
                </c:pt>
                <c:pt idx="12">
                  <c:v>74.599999999999994</c:v>
                </c:pt>
                <c:pt idx="13">
                  <c:v>119.1</c:v>
                </c:pt>
                <c:pt idx="14">
                  <c:v>54</c:v>
                </c:pt>
                <c:pt idx="15">
                  <c:v>51.7</c:v>
                </c:pt>
                <c:pt idx="16">
                  <c:v>53.1</c:v>
                </c:pt>
                <c:pt idx="17">
                  <c:v>92.9</c:v>
                </c:pt>
                <c:pt idx="18">
                  <c:v>19.5</c:v>
                </c:pt>
                <c:pt idx="19">
                  <c:v>45.1</c:v>
                </c:pt>
                <c:pt idx="20">
                  <c:v>45.4</c:v>
                </c:pt>
                <c:pt idx="21">
                  <c:v>41.9</c:v>
                </c:pt>
                <c:pt idx="22">
                  <c:v>41.6</c:v>
                </c:pt>
                <c:pt idx="23">
                  <c:v>78.400000000000006</c:v>
                </c:pt>
                <c:pt idx="24">
                  <c:v>55.5</c:v>
                </c:pt>
                <c:pt idx="25">
                  <c:v>34.6</c:v>
                </c:pt>
                <c:pt idx="26">
                  <c:v>37.4</c:v>
                </c:pt>
                <c:pt idx="27">
                  <c:v>88.7</c:v>
                </c:pt>
                <c:pt idx="28">
                  <c:v>86.8</c:v>
                </c:pt>
                <c:pt idx="29">
                  <c:v>53.8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340480"/>
        <c:axId val="129341056"/>
      </c:scatterChart>
      <c:valAx>
        <c:axId val="129340480"/>
        <c:scaling>
          <c:orientation val="minMax"/>
          <c:min val="-9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200"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29341056"/>
        <c:crosses val="autoZero"/>
        <c:crossBetween val="midCat"/>
      </c:valAx>
      <c:valAx>
        <c:axId val="1293410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high"/>
        <c:txPr>
          <a:bodyPr/>
          <a:lstStyle/>
          <a:p>
            <a:pPr>
              <a:defRPr sz="1200"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2934048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fi-FI" sz="1800" dirty="0"/>
              <a:t>Tavaroiden ja palvelusten vienti</a:t>
            </a:r>
          </a:p>
        </c:rich>
      </c:tx>
      <c:layout>
        <c:manualLayout>
          <c:xMode val="edge"/>
          <c:yMode val="edge"/>
          <c:x val="0.26978753643464637"/>
          <c:y val="1.13862778317538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725547918125476"/>
          <c:y val="0.22805561137804412"/>
          <c:w val="0.77190601438912754"/>
          <c:h val="0.67526657775666687"/>
        </c:manualLayout>
      </c:layout>
      <c:lineChart>
        <c:grouping val="standard"/>
        <c:varyColors val="0"/>
        <c:ser>
          <c:idx val="0"/>
          <c:order val="0"/>
          <c:tx>
            <c:strRef>
              <c:f>Sheet1!$G$5</c:f>
              <c:strCache>
                <c:ptCount val="1"/>
                <c:pt idx="0">
                  <c:v>Germany </c:v>
                </c:pt>
              </c:strCache>
            </c:strRef>
          </c:tx>
          <c:marker>
            <c:symbol val="none"/>
          </c:marker>
          <c:cat>
            <c:strRef>
              <c:f>Sheet1!$F$6:$F$28</c:f>
              <c:strCache>
                <c:ptCount val="23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</c:strCache>
            </c:strRef>
          </c:cat>
          <c:val>
            <c:numRef>
              <c:f>Sheet1!$G$6:$G$28</c:f>
              <c:numCache>
                <c:formatCode>General</c:formatCode>
                <c:ptCount val="23"/>
                <c:pt idx="0">
                  <c:v>93.331644338150355</c:v>
                </c:pt>
                <c:pt idx="1">
                  <c:v>94.841774931257902</c:v>
                </c:pt>
                <c:pt idx="2">
                  <c:v>96.657106953930978</c:v>
                </c:pt>
                <c:pt idx="3">
                  <c:v>98.754095813318742</c:v>
                </c:pt>
                <c:pt idx="4">
                  <c:v>100</c:v>
                </c:pt>
                <c:pt idx="5">
                  <c:v>99.710506225636252</c:v>
                </c:pt>
                <c:pt idx="6">
                  <c:v>99.295824128309604</c:v>
                </c:pt>
                <c:pt idx="7">
                  <c:v>93.31819993649377</c:v>
                </c:pt>
                <c:pt idx="8">
                  <c:v>83.932622604160329</c:v>
                </c:pt>
                <c:pt idx="9">
                  <c:v>83.392718403967109</c:v>
                </c:pt>
                <c:pt idx="10">
                  <c:v>86.092138065222244</c:v>
                </c:pt>
                <c:pt idx="11">
                  <c:v>88.713323469601448</c:v>
                </c:pt>
                <c:pt idx="12">
                  <c:v>91.367646959470875</c:v>
                </c:pt>
                <c:pt idx="13">
                  <c:v>97.337805792577882</c:v>
                </c:pt>
                <c:pt idx="14">
                  <c:v>98.597559739759618</c:v>
                </c:pt>
                <c:pt idx="15">
                  <c:v>100.57719721383354</c:v>
                </c:pt>
                <c:pt idx="16">
                  <c:v>103.33515744813096</c:v>
                </c:pt>
                <c:pt idx="17">
                  <c:v>103.83594451988623</c:v>
                </c:pt>
                <c:pt idx="18">
                  <c:v>106.01123519595723</c:v>
                </c:pt>
                <c:pt idx="19">
                  <c:v>105.52612199950006</c:v>
                </c:pt>
                <c:pt idx="20">
                  <c:v>106.29295959247924</c:v>
                </c:pt>
                <c:pt idx="21">
                  <c:v>109.77502584162632</c:v>
                </c:pt>
                <c:pt idx="22">
                  <c:v>111.36345825141707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Sheet1!$H$5</c:f>
              <c:strCache>
                <c:ptCount val="1"/>
                <c:pt idx="0">
                  <c:v>Finland</c:v>
                </c:pt>
              </c:strCache>
            </c:strRef>
          </c:tx>
          <c:marker>
            <c:symbol val="none"/>
          </c:marker>
          <c:cat>
            <c:strRef>
              <c:f>Sheet1!$F$6:$F$28</c:f>
              <c:strCache>
                <c:ptCount val="23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</c:strCache>
            </c:strRef>
          </c:cat>
          <c:val>
            <c:numRef>
              <c:f>Sheet1!$H$6:$H$28</c:f>
              <c:numCache>
                <c:formatCode>General</c:formatCode>
                <c:ptCount val="23"/>
                <c:pt idx="0">
                  <c:v>89.860234445446352</c:v>
                </c:pt>
                <c:pt idx="1">
                  <c:v>93.805229936880067</c:v>
                </c:pt>
                <c:pt idx="2">
                  <c:v>99.138863841298473</c:v>
                </c:pt>
                <c:pt idx="3">
                  <c:v>93.327321911632097</c:v>
                </c:pt>
                <c:pt idx="4">
                  <c:v>100</c:v>
                </c:pt>
                <c:pt idx="5">
                  <c:v>105.97835888187556</c:v>
                </c:pt>
                <c:pt idx="6">
                  <c:v>102.4346257889991</c:v>
                </c:pt>
                <c:pt idx="7">
                  <c:v>89.603246167718666</c:v>
                </c:pt>
                <c:pt idx="8">
                  <c:v>76.70874661857529</c:v>
                </c:pt>
                <c:pt idx="9">
                  <c:v>73.273219116321016</c:v>
                </c:pt>
                <c:pt idx="10">
                  <c:v>75.969341749323718</c:v>
                </c:pt>
                <c:pt idx="11">
                  <c:v>87.25879170423805</c:v>
                </c:pt>
                <c:pt idx="12">
                  <c:v>74.310189359783593</c:v>
                </c:pt>
                <c:pt idx="13">
                  <c:v>85.725879170423809</c:v>
                </c:pt>
                <c:pt idx="14">
                  <c:v>86.226330027051404</c:v>
                </c:pt>
                <c:pt idx="15">
                  <c:v>90.455365193868346</c:v>
                </c:pt>
                <c:pt idx="16">
                  <c:v>88.381424706943193</c:v>
                </c:pt>
                <c:pt idx="17">
                  <c:v>83.66997294860235</c:v>
                </c:pt>
                <c:pt idx="18">
                  <c:v>88.399458972046887</c:v>
                </c:pt>
                <c:pt idx="19">
                  <c:v>85.166816952209203</c:v>
                </c:pt>
                <c:pt idx="20">
                  <c:v>85.532010820559066</c:v>
                </c:pt>
                <c:pt idx="21">
                  <c:v>84.864743011722268</c:v>
                </c:pt>
                <c:pt idx="22">
                  <c:v>86.866546438232646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Sheet1!$I$5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Sheet1!$F$6:$F$28</c:f>
              <c:strCache>
                <c:ptCount val="23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</c:strCache>
            </c:strRef>
          </c:cat>
          <c:val>
            <c:numRef>
              <c:f>Sheet1!$I$6:$I$28</c:f>
              <c:numCache>
                <c:formatCode>General</c:formatCode>
                <c:ptCount val="23"/>
                <c:pt idx="0">
                  <c:v>92.859405890404005</c:v>
                </c:pt>
                <c:pt idx="1">
                  <c:v>95.400128419594125</c:v>
                </c:pt>
                <c:pt idx="2">
                  <c:v>96.085103327081328</c:v>
                </c:pt>
                <c:pt idx="3">
                  <c:v>97.951834203545047</c:v>
                </c:pt>
                <c:pt idx="4">
                  <c:v>100</c:v>
                </c:pt>
                <c:pt idx="5">
                  <c:v>97.714849360436617</c:v>
                </c:pt>
                <c:pt idx="6">
                  <c:v>95.352815937547518</c:v>
                </c:pt>
                <c:pt idx="7">
                  <c:v>90.678807387506126</c:v>
                </c:pt>
                <c:pt idx="8">
                  <c:v>85.411914296818225</c:v>
                </c:pt>
                <c:pt idx="9">
                  <c:v>83.129087038069656</c:v>
                </c:pt>
                <c:pt idx="10">
                  <c:v>83.133311366823818</c:v>
                </c:pt>
                <c:pt idx="11">
                  <c:v>84.24283131410418</c:v>
                </c:pt>
                <c:pt idx="12">
                  <c:v>87.566533177878014</c:v>
                </c:pt>
                <c:pt idx="13">
                  <c:v>91.600344705226334</c:v>
                </c:pt>
                <c:pt idx="14">
                  <c:v>93.11941332522261</c:v>
                </c:pt>
                <c:pt idx="15">
                  <c:v>97.111403997904731</c:v>
                </c:pt>
                <c:pt idx="16">
                  <c:v>98.064201348405732</c:v>
                </c:pt>
                <c:pt idx="17">
                  <c:v>98.525286831922401</c:v>
                </c:pt>
                <c:pt idx="18">
                  <c:v>102.04563119920245</c:v>
                </c:pt>
                <c:pt idx="19">
                  <c:v>98.177413359017251</c:v>
                </c:pt>
                <c:pt idx="20">
                  <c:v>98.988695696253856</c:v>
                </c:pt>
                <c:pt idx="21">
                  <c:v>100.25430459100049</c:v>
                </c:pt>
                <c:pt idx="22">
                  <c:v>100.38018958787448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115008"/>
        <c:axId val="143983744"/>
      </c:lineChart>
      <c:catAx>
        <c:axId val="147115008"/>
        <c:scaling>
          <c:orientation val="minMax"/>
        </c:scaling>
        <c:delete val="0"/>
        <c:axPos val="b"/>
        <c:majorTickMark val="in"/>
        <c:minorTickMark val="none"/>
        <c:tickLblPos val="nextTo"/>
        <c:crossAx val="14398374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43983744"/>
        <c:scaling>
          <c:orientation val="minMax"/>
          <c:min val="6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fi-FI"/>
                  <a:t>2008Q1=100</a:t>
                </a:r>
              </a:p>
            </c:rich>
          </c:tx>
          <c:layout>
            <c:manualLayout>
              <c:xMode val="edge"/>
              <c:yMode val="edge"/>
              <c:x val="1.7000603913466351E-2"/>
              <c:y val="0.14250210616254641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crossAx val="14711500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fi-FI" sz="1800" dirty="0"/>
              <a:t>Kotimainen kysyntä</a:t>
            </a:r>
          </a:p>
        </c:rich>
      </c:tx>
      <c:layout>
        <c:manualLayout>
          <c:xMode val="edge"/>
          <c:yMode val="edge"/>
          <c:x val="0.35471363547910945"/>
          <c:y val="7.446708393642387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559572458505976"/>
          <c:y val="0.22776135581660184"/>
          <c:w val="0.76404968366295989"/>
          <c:h val="0.682568402847555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Germany </c:v>
                </c:pt>
              </c:strCache>
            </c:strRef>
          </c:tx>
          <c:marker>
            <c:symbol val="none"/>
          </c:marker>
          <c:cat>
            <c:strRef>
              <c:f>Sheet1!$A$6:$A$28</c:f>
              <c:strCache>
                <c:ptCount val="23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</c:strCache>
            </c:strRef>
          </c:cat>
          <c:val>
            <c:numRef>
              <c:f>Sheet1!$B$6:$B$28</c:f>
              <c:numCache>
                <c:formatCode>General</c:formatCode>
                <c:ptCount val="23"/>
                <c:pt idx="0">
                  <c:v>98.469137126997765</c:v>
                </c:pt>
                <c:pt idx="1">
                  <c:v>98.066192591469971</c:v>
                </c:pt>
                <c:pt idx="2">
                  <c:v>98.885361219903643</c:v>
                </c:pt>
                <c:pt idx="3">
                  <c:v>98.59478649829137</c:v>
                </c:pt>
                <c:pt idx="4">
                  <c:v>100</c:v>
                </c:pt>
                <c:pt idx="5">
                  <c:v>99.142549483700947</c:v>
                </c:pt>
                <c:pt idx="6">
                  <c:v>99.761680711799258</c:v>
                </c:pt>
                <c:pt idx="7">
                  <c:v>99.084685875633951</c:v>
                </c:pt>
                <c:pt idx="8">
                  <c:v>98.02618511140291</c:v>
                </c:pt>
                <c:pt idx="9">
                  <c:v>96.373592962434785</c:v>
                </c:pt>
                <c:pt idx="10">
                  <c:v>97.314040712346966</c:v>
                </c:pt>
                <c:pt idx="11">
                  <c:v>96.704550292853625</c:v>
                </c:pt>
                <c:pt idx="12">
                  <c:v>98.306312497620269</c:v>
                </c:pt>
                <c:pt idx="13">
                  <c:v>99.849629644773714</c:v>
                </c:pt>
                <c:pt idx="14">
                  <c:v>100.02070710642006</c:v>
                </c:pt>
                <c:pt idx="15">
                  <c:v>100.3667258557296</c:v>
                </c:pt>
                <c:pt idx="16">
                  <c:v>101.32339792362491</c:v>
                </c:pt>
                <c:pt idx="17">
                  <c:v>102.60853271582138</c:v>
                </c:pt>
                <c:pt idx="18">
                  <c:v>102.67676863353542</c:v>
                </c:pt>
                <c:pt idx="19">
                  <c:v>102.56306711259471</c:v>
                </c:pt>
                <c:pt idx="20">
                  <c:v>102.3394153581082</c:v>
                </c:pt>
                <c:pt idx="21">
                  <c:v>101.90940528402592</c:v>
                </c:pt>
                <c:pt idx="22">
                  <c:v>101.8624579222782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Finland</c:v>
                </c:pt>
              </c:strCache>
            </c:strRef>
          </c:tx>
          <c:marker>
            <c:symbol val="none"/>
          </c:marker>
          <c:cat>
            <c:strRef>
              <c:f>Sheet1!$A$6:$A$28</c:f>
              <c:strCache>
                <c:ptCount val="23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</c:strCache>
            </c:strRef>
          </c:cat>
          <c:val>
            <c:numRef>
              <c:f>Sheet1!$C$6:$C$28</c:f>
              <c:numCache>
                <c:formatCode>General</c:formatCode>
                <c:ptCount val="23"/>
                <c:pt idx="0">
                  <c:v>98.118864420270626</c:v>
                </c:pt>
                <c:pt idx="1">
                  <c:v>99.522419739984088</c:v>
                </c:pt>
                <c:pt idx="2">
                  <c:v>97.649243831254978</c:v>
                </c:pt>
                <c:pt idx="3">
                  <c:v>100.11939506500399</c:v>
                </c:pt>
                <c:pt idx="4">
                  <c:v>100</c:v>
                </c:pt>
                <c:pt idx="5">
                  <c:v>99.546298752984882</c:v>
                </c:pt>
                <c:pt idx="6">
                  <c:v>99.869992040328995</c:v>
                </c:pt>
                <c:pt idx="7">
                  <c:v>98.763597771292126</c:v>
                </c:pt>
                <c:pt idx="8">
                  <c:v>95.428495622180947</c:v>
                </c:pt>
                <c:pt idx="9">
                  <c:v>92.902626691430086</c:v>
                </c:pt>
                <c:pt idx="10">
                  <c:v>93.810029185460337</c:v>
                </c:pt>
                <c:pt idx="11">
                  <c:v>91.289466702042986</c:v>
                </c:pt>
                <c:pt idx="12">
                  <c:v>92.695675245423189</c:v>
                </c:pt>
                <c:pt idx="13">
                  <c:v>97.410453701247022</c:v>
                </c:pt>
                <c:pt idx="14">
                  <c:v>97.47413106924914</c:v>
                </c:pt>
                <c:pt idx="15">
                  <c:v>96.683470416556119</c:v>
                </c:pt>
                <c:pt idx="16">
                  <c:v>98.689307508622974</c:v>
                </c:pt>
                <c:pt idx="17">
                  <c:v>100.80127354736004</c:v>
                </c:pt>
                <c:pt idx="18">
                  <c:v>99.694879278323157</c:v>
                </c:pt>
                <c:pt idx="19">
                  <c:v>103.02732820376758</c:v>
                </c:pt>
                <c:pt idx="20">
                  <c:v>99.785088882992838</c:v>
                </c:pt>
                <c:pt idx="21">
                  <c:v>97.527195542584238</c:v>
                </c:pt>
                <c:pt idx="22">
                  <c:v>98.182541788272758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Sheet1!$A$6:$A$28</c:f>
              <c:strCache>
                <c:ptCount val="23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</c:strCache>
            </c:strRef>
          </c:cat>
          <c:val>
            <c:numRef>
              <c:f>Sheet1!$D$6:$D$28</c:f>
              <c:numCache>
                <c:formatCode>General</c:formatCode>
                <c:ptCount val="23"/>
                <c:pt idx="0">
                  <c:v>98.262580038715143</c:v>
                </c:pt>
                <c:pt idx="1">
                  <c:v>98.427044549613456</c:v>
                </c:pt>
                <c:pt idx="2">
                  <c:v>100.08719747848288</c:v>
                </c:pt>
                <c:pt idx="3">
                  <c:v>101.44957305883584</c:v>
                </c:pt>
                <c:pt idx="4">
                  <c:v>100</c:v>
                </c:pt>
                <c:pt idx="5">
                  <c:v>100.77933596603515</c:v>
                </c:pt>
                <c:pt idx="6">
                  <c:v>99.94626676442941</c:v>
                </c:pt>
                <c:pt idx="7">
                  <c:v>96.809742175692719</c:v>
                </c:pt>
                <c:pt idx="8">
                  <c:v>94.771280061704815</c:v>
                </c:pt>
                <c:pt idx="9">
                  <c:v>93.726542722003288</c:v>
                </c:pt>
                <c:pt idx="10">
                  <c:v>94.979275295090687</c:v>
                </c:pt>
                <c:pt idx="11">
                  <c:v>96.162766812721301</c:v>
                </c:pt>
                <c:pt idx="12">
                  <c:v>98.447585609287287</c:v>
                </c:pt>
                <c:pt idx="13">
                  <c:v>99.972793298445268</c:v>
                </c:pt>
                <c:pt idx="14">
                  <c:v>102.26427773689215</c:v>
                </c:pt>
                <c:pt idx="15">
                  <c:v>102.55212463934114</c:v>
                </c:pt>
                <c:pt idx="16">
                  <c:v>103.5379594701767</c:v>
                </c:pt>
                <c:pt idx="17">
                  <c:v>104.73899931031011</c:v>
                </c:pt>
                <c:pt idx="18">
                  <c:v>103.65399605230759</c:v>
                </c:pt>
                <c:pt idx="19">
                  <c:v>104.02631976308405</c:v>
                </c:pt>
                <c:pt idx="20">
                  <c:v>104.20452365826752</c:v>
                </c:pt>
                <c:pt idx="21">
                  <c:v>105.27184256025944</c:v>
                </c:pt>
                <c:pt idx="22">
                  <c:v>105.3504699277526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773504"/>
        <c:axId val="143988928"/>
      </c:lineChart>
      <c:catAx>
        <c:axId val="146773504"/>
        <c:scaling>
          <c:orientation val="minMax"/>
        </c:scaling>
        <c:delete val="0"/>
        <c:axPos val="b"/>
        <c:majorTickMark val="in"/>
        <c:minorTickMark val="none"/>
        <c:tickLblPos val="nextTo"/>
        <c:crossAx val="143988928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43988928"/>
        <c:scaling>
          <c:orientation val="minMax"/>
          <c:min val="8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fi-FI"/>
                  <a:t>2008Q1=100</a:t>
                </a:r>
              </a:p>
            </c:rich>
          </c:tx>
          <c:layout>
            <c:manualLayout>
              <c:xMode val="edge"/>
              <c:yMode val="edge"/>
              <c:x val="1.4466546112115732E-2"/>
              <c:y val="0.1506237497812163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4677350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846637214292333E-2"/>
          <c:y val="2.3829250965999544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Jalostus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Sheet1!$B$2:$B$28</c:f>
              <c:numCache>
                <c:formatCode>0.00</c:formatCode>
                <c:ptCount val="27"/>
                <c:pt idx="0">
                  <c:v>34.150513112884838</c:v>
                </c:pt>
                <c:pt idx="1">
                  <c:v>35.868015963511972</c:v>
                </c:pt>
                <c:pt idx="2">
                  <c:v>37.756556442417335</c:v>
                </c:pt>
                <c:pt idx="3">
                  <c:v>39.196123147092365</c:v>
                </c:pt>
                <c:pt idx="4">
                  <c:v>40.84948688711517</c:v>
                </c:pt>
                <c:pt idx="5">
                  <c:v>42.35319270239453</c:v>
                </c:pt>
                <c:pt idx="6">
                  <c:v>43.108608893956671</c:v>
                </c:pt>
                <c:pt idx="7">
                  <c:v>47.890535917901943</c:v>
                </c:pt>
                <c:pt idx="8">
                  <c:v>53.178449258836949</c:v>
                </c:pt>
                <c:pt idx="9">
                  <c:v>57.525655644241738</c:v>
                </c:pt>
                <c:pt idx="10">
                  <c:v>57.568415051311291</c:v>
                </c:pt>
                <c:pt idx="11">
                  <c:v>59.407069555302172</c:v>
                </c:pt>
                <c:pt idx="12">
                  <c:v>60.960661345496014</c:v>
                </c:pt>
                <c:pt idx="13">
                  <c:v>63.590364880273661</c:v>
                </c:pt>
                <c:pt idx="14">
                  <c:v>65.885119726339795</c:v>
                </c:pt>
                <c:pt idx="15">
                  <c:v>71.265678449258843</c:v>
                </c:pt>
                <c:pt idx="16">
                  <c:v>73.125712656784501</c:v>
                </c:pt>
                <c:pt idx="17">
                  <c:v>76.867160775370579</c:v>
                </c:pt>
                <c:pt idx="18">
                  <c:v>81.143101482326117</c:v>
                </c:pt>
                <c:pt idx="19">
                  <c:v>85.561573546180171</c:v>
                </c:pt>
                <c:pt idx="20">
                  <c:v>88.048745724059302</c:v>
                </c:pt>
                <c:pt idx="21">
                  <c:v>94.412770809578092</c:v>
                </c:pt>
                <c:pt idx="22">
                  <c:v>100</c:v>
                </c:pt>
                <c:pt idx="23">
                  <c:v>95.317844925883705</c:v>
                </c:pt>
                <c:pt idx="24">
                  <c:v>85.098346636259976</c:v>
                </c:pt>
                <c:pt idx="25">
                  <c:v>92.588369441277067</c:v>
                </c:pt>
                <c:pt idx="26">
                  <c:v>92.31043329532497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Palvelut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Sheet1!$C$2:$C$28</c:f>
              <c:numCache>
                <c:formatCode>0.00</c:formatCode>
                <c:ptCount val="27"/>
                <c:pt idx="0">
                  <c:v>72.321852168137397</c:v>
                </c:pt>
                <c:pt idx="1">
                  <c:v>74.428313881772468</c:v>
                </c:pt>
                <c:pt idx="2">
                  <c:v>75.576430401366366</c:v>
                </c:pt>
                <c:pt idx="3">
                  <c:v>76.771989752348418</c:v>
                </c:pt>
                <c:pt idx="4">
                  <c:v>78.783565803207139</c:v>
                </c:pt>
                <c:pt idx="5">
                  <c:v>80.140430780909</c:v>
                </c:pt>
                <c:pt idx="6">
                  <c:v>80.311224973906448</c:v>
                </c:pt>
                <c:pt idx="7">
                  <c:v>81.345478698168705</c:v>
                </c:pt>
                <c:pt idx="8">
                  <c:v>84.144605750071165</c:v>
                </c:pt>
                <c:pt idx="9">
                  <c:v>86.17515893348515</c:v>
                </c:pt>
                <c:pt idx="10">
                  <c:v>87.883100863459532</c:v>
                </c:pt>
                <c:pt idx="11">
                  <c:v>89.040705949331056</c:v>
                </c:pt>
                <c:pt idx="12">
                  <c:v>90.179333902647315</c:v>
                </c:pt>
                <c:pt idx="13">
                  <c:v>92.541986905778543</c:v>
                </c:pt>
                <c:pt idx="14">
                  <c:v>93.13027801499193</c:v>
                </c:pt>
                <c:pt idx="15">
                  <c:v>94.885662776354494</c:v>
                </c:pt>
                <c:pt idx="16">
                  <c:v>96.128664958724741</c:v>
                </c:pt>
                <c:pt idx="17">
                  <c:v>94.724357149634685</c:v>
                </c:pt>
                <c:pt idx="18">
                  <c:v>94.306860233418732</c:v>
                </c:pt>
                <c:pt idx="19">
                  <c:v>96.593604706328875</c:v>
                </c:pt>
                <c:pt idx="20">
                  <c:v>97.390644273650253</c:v>
                </c:pt>
                <c:pt idx="21">
                  <c:v>97.722744093367496</c:v>
                </c:pt>
                <c:pt idx="22">
                  <c:v>100</c:v>
                </c:pt>
                <c:pt idx="23">
                  <c:v>100.35107695227251</c:v>
                </c:pt>
                <c:pt idx="24">
                  <c:v>96.726444634215767</c:v>
                </c:pt>
                <c:pt idx="25">
                  <c:v>97.855584021254387</c:v>
                </c:pt>
                <c:pt idx="26">
                  <c:v>98.700066419963946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Kansantalous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Sheet1!$D$2:$D$28</c:f>
              <c:numCache>
                <c:formatCode>0.00</c:formatCode>
                <c:ptCount val="27"/>
                <c:pt idx="0">
                  <c:v>52.661564625850346</c:v>
                </c:pt>
                <c:pt idx="1">
                  <c:v>54.676870748299322</c:v>
                </c:pt>
                <c:pt idx="2">
                  <c:v>55.85884353741497</c:v>
                </c:pt>
                <c:pt idx="3">
                  <c:v>57.678571428571431</c:v>
                </c:pt>
                <c:pt idx="4">
                  <c:v>60.110544217687078</c:v>
                </c:pt>
                <c:pt idx="5">
                  <c:v>62.338435374149661</c:v>
                </c:pt>
                <c:pt idx="6">
                  <c:v>62.763605442176875</c:v>
                </c:pt>
                <c:pt idx="7">
                  <c:v>65.144557823129261</c:v>
                </c:pt>
                <c:pt idx="8">
                  <c:v>69.022108843537424</c:v>
                </c:pt>
                <c:pt idx="9">
                  <c:v>72.176870748299322</c:v>
                </c:pt>
                <c:pt idx="10">
                  <c:v>73.673469387755105</c:v>
                </c:pt>
                <c:pt idx="11">
                  <c:v>75.340136054421777</c:v>
                </c:pt>
                <c:pt idx="12">
                  <c:v>77.457482993197289</c:v>
                </c:pt>
                <c:pt idx="13">
                  <c:v>80.153061224489804</c:v>
                </c:pt>
                <c:pt idx="14">
                  <c:v>81.258503401360542</c:v>
                </c:pt>
                <c:pt idx="15">
                  <c:v>85.034013605442183</c:v>
                </c:pt>
                <c:pt idx="16">
                  <c:v>86.77721088435375</c:v>
                </c:pt>
                <c:pt idx="17">
                  <c:v>87.610544217687078</c:v>
                </c:pt>
                <c:pt idx="18">
                  <c:v>88.937074829931973</c:v>
                </c:pt>
                <c:pt idx="19">
                  <c:v>91.913265306122454</c:v>
                </c:pt>
                <c:pt idx="20">
                  <c:v>93.571428571428569</c:v>
                </c:pt>
                <c:pt idx="21">
                  <c:v>96.173469387755105</c:v>
                </c:pt>
                <c:pt idx="22">
                  <c:v>100</c:v>
                </c:pt>
                <c:pt idx="23">
                  <c:v>98.86904761904762</c:v>
                </c:pt>
                <c:pt idx="24">
                  <c:v>93.120748299319729</c:v>
                </c:pt>
                <c:pt idx="25">
                  <c:v>95.952380952380963</c:v>
                </c:pt>
                <c:pt idx="26">
                  <c:v>96.751700680272108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Julkisyhteisöt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Sheet1!$E$2:$E$28</c:f>
              <c:numCache>
                <c:formatCode>0.00</c:formatCode>
                <c:ptCount val="27"/>
                <c:pt idx="0">
                  <c:v>99.708989006251343</c:v>
                </c:pt>
                <c:pt idx="1">
                  <c:v>99.892218150463464</c:v>
                </c:pt>
                <c:pt idx="2">
                  <c:v>100.5820219874973</c:v>
                </c:pt>
                <c:pt idx="3">
                  <c:v>100.47424013796076</c:v>
                </c:pt>
                <c:pt idx="4">
                  <c:v>101.36882948911403</c:v>
                </c:pt>
                <c:pt idx="5">
                  <c:v>103.2442336710498</c:v>
                </c:pt>
                <c:pt idx="6">
                  <c:v>102.73765897822807</c:v>
                </c:pt>
                <c:pt idx="7">
                  <c:v>103.38435007544729</c:v>
                </c:pt>
                <c:pt idx="8">
                  <c:v>104.26816124164691</c:v>
                </c:pt>
                <c:pt idx="9">
                  <c:v>103.36279370553999</c:v>
                </c:pt>
                <c:pt idx="10">
                  <c:v>104.16037939211037</c:v>
                </c:pt>
                <c:pt idx="11">
                  <c:v>106.48846734209958</c:v>
                </c:pt>
                <c:pt idx="12">
                  <c:v>106.72558741107997</c:v>
                </c:pt>
                <c:pt idx="13">
                  <c:v>108.78422073722786</c:v>
                </c:pt>
                <c:pt idx="14">
                  <c:v>107.10282388445786</c:v>
                </c:pt>
                <c:pt idx="15">
                  <c:v>107.78184953653805</c:v>
                </c:pt>
                <c:pt idx="16">
                  <c:v>105.21664151756843</c:v>
                </c:pt>
                <c:pt idx="17">
                  <c:v>103.07178271179133</c:v>
                </c:pt>
                <c:pt idx="18">
                  <c:v>102.34964431989653</c:v>
                </c:pt>
                <c:pt idx="19">
                  <c:v>101.22871308471653</c:v>
                </c:pt>
                <c:pt idx="20">
                  <c:v>101.77840051735288</c:v>
                </c:pt>
                <c:pt idx="21">
                  <c:v>100.89458935115327</c:v>
                </c:pt>
                <c:pt idx="22">
                  <c:v>100</c:v>
                </c:pt>
                <c:pt idx="23">
                  <c:v>98.986850614356541</c:v>
                </c:pt>
                <c:pt idx="24">
                  <c:v>97.58568657038154</c:v>
                </c:pt>
                <c:pt idx="25">
                  <c:v>96.626428109506364</c:v>
                </c:pt>
                <c:pt idx="26">
                  <c:v>96.0336279370554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982272"/>
        <c:axId val="37456704"/>
      </c:lineChart>
      <c:catAx>
        <c:axId val="369822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7456704"/>
        <c:crosses val="autoZero"/>
        <c:auto val="1"/>
        <c:lblAlgn val="ctr"/>
        <c:lblOffset val="100"/>
        <c:tickLblSkip val="5"/>
        <c:noMultiLvlLbl val="0"/>
      </c:catAx>
      <c:valAx>
        <c:axId val="37456704"/>
        <c:scaling>
          <c:orientation val="minMax"/>
          <c:max val="120"/>
          <c:min val="2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6982272"/>
        <c:crosses val="autoZero"/>
        <c:crossBetween val="between"/>
        <c:majorUnit val="20"/>
        <c:minorUnit val="10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846637214292333E-2"/>
          <c:y val="2.3829250965999544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Jalostus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Sheet1!$B$2:$B$28</c:f>
              <c:numCache>
                <c:formatCode>0.00</c:formatCode>
                <c:ptCount val="27"/>
                <c:pt idx="0">
                  <c:v>120.6675567423231</c:v>
                </c:pt>
                <c:pt idx="1">
                  <c:v>117.36537605696485</c:v>
                </c:pt>
                <c:pt idx="2">
                  <c:v>117.23186470850023</c:v>
                </c:pt>
                <c:pt idx="3">
                  <c:v>118.33555852247441</c:v>
                </c:pt>
                <c:pt idx="4">
                  <c:v>120.38273253226524</c:v>
                </c:pt>
                <c:pt idx="5">
                  <c:v>115.7454383622608</c:v>
                </c:pt>
                <c:pt idx="6">
                  <c:v>101.45082331998219</c:v>
                </c:pt>
                <c:pt idx="7">
                  <c:v>89.888740542946152</c:v>
                </c:pt>
                <c:pt idx="8">
                  <c:v>82.340898976413001</c:v>
                </c:pt>
                <c:pt idx="9">
                  <c:v>82.412105028927456</c:v>
                </c:pt>
                <c:pt idx="10">
                  <c:v>84.984423676012455</c:v>
                </c:pt>
                <c:pt idx="11">
                  <c:v>86.248331108144185</c:v>
                </c:pt>
                <c:pt idx="12">
                  <c:v>91.651090342679126</c:v>
                </c:pt>
                <c:pt idx="13">
                  <c:v>94.864263462394305</c:v>
                </c:pt>
                <c:pt idx="14">
                  <c:v>96.813529149977754</c:v>
                </c:pt>
                <c:pt idx="15">
                  <c:v>98.744993324432571</c:v>
                </c:pt>
                <c:pt idx="16">
                  <c:v>98.460169114374722</c:v>
                </c:pt>
                <c:pt idx="17">
                  <c:v>96.777926123720519</c:v>
                </c:pt>
                <c:pt idx="18">
                  <c:v>94.606141522029375</c:v>
                </c:pt>
                <c:pt idx="19">
                  <c:v>94.0809968847352</c:v>
                </c:pt>
                <c:pt idx="20">
                  <c:v>95.086782376502001</c:v>
                </c:pt>
                <c:pt idx="21">
                  <c:v>97.365376056964848</c:v>
                </c:pt>
                <c:pt idx="22">
                  <c:v>100</c:v>
                </c:pt>
                <c:pt idx="23">
                  <c:v>100.6764574988874</c:v>
                </c:pt>
                <c:pt idx="24">
                  <c:v>90.814419225634182</c:v>
                </c:pt>
                <c:pt idx="25">
                  <c:v>90.511793502447702</c:v>
                </c:pt>
                <c:pt idx="26">
                  <c:v>92.434356920338232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Palvelut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Sheet1!$C$2:$C$28</c:f>
              <c:numCache>
                <c:formatCode>0.00</c:formatCode>
                <c:ptCount val="27"/>
                <c:pt idx="0">
                  <c:v>84.350969205145475</c:v>
                </c:pt>
                <c:pt idx="1">
                  <c:v>84.786845742230412</c:v>
                </c:pt>
                <c:pt idx="2">
                  <c:v>87.175307416988559</c:v>
                </c:pt>
                <c:pt idx="3">
                  <c:v>89.262553598639215</c:v>
                </c:pt>
                <c:pt idx="4">
                  <c:v>91.215138736312412</c:v>
                </c:pt>
                <c:pt idx="5">
                  <c:v>90.921010666572172</c:v>
                </c:pt>
                <c:pt idx="6">
                  <c:v>87.25326907402814</c:v>
                </c:pt>
                <c:pt idx="7">
                  <c:v>82.724405542365076</c:v>
                </c:pt>
                <c:pt idx="8">
                  <c:v>78.542825755696512</c:v>
                </c:pt>
                <c:pt idx="9">
                  <c:v>78.698749069775687</c:v>
                </c:pt>
                <c:pt idx="10">
                  <c:v>80.846238350047841</c:v>
                </c:pt>
                <c:pt idx="11">
                  <c:v>82.738580389099539</c:v>
                </c:pt>
                <c:pt idx="12">
                  <c:v>85.332577341507502</c:v>
                </c:pt>
                <c:pt idx="13">
                  <c:v>86.611857259293387</c:v>
                </c:pt>
                <c:pt idx="14">
                  <c:v>89.032212339204079</c:v>
                </c:pt>
                <c:pt idx="15">
                  <c:v>90.460328147701901</c:v>
                </c:pt>
                <c:pt idx="16">
                  <c:v>91.679364966866302</c:v>
                </c:pt>
                <c:pt idx="17">
                  <c:v>93.571707005918</c:v>
                </c:pt>
                <c:pt idx="18">
                  <c:v>94.266274495907012</c:v>
                </c:pt>
                <c:pt idx="19">
                  <c:v>95.566816683794613</c:v>
                </c:pt>
                <c:pt idx="20">
                  <c:v>96.714979269286644</c:v>
                </c:pt>
                <c:pt idx="21">
                  <c:v>97.962365781919985</c:v>
                </c:pt>
                <c:pt idx="22">
                  <c:v>100</c:v>
                </c:pt>
                <c:pt idx="23">
                  <c:v>102.39909280980899</c:v>
                </c:pt>
                <c:pt idx="24">
                  <c:v>101.20486197242992</c:v>
                </c:pt>
                <c:pt idx="25">
                  <c:v>101.59112654594422</c:v>
                </c:pt>
                <c:pt idx="26">
                  <c:v>102.98734894928948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Kansantalous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Sheet1!$D$2:$D$28</c:f>
              <c:numCache>
                <c:formatCode>0.00</c:formatCode>
                <c:ptCount val="27"/>
                <c:pt idx="0">
                  <c:v>104.24072415256235</c:v>
                </c:pt>
                <c:pt idx="1">
                  <c:v>102.7202866437226</c:v>
                </c:pt>
                <c:pt idx="2">
                  <c:v>103.61840554429305</c:v>
                </c:pt>
                <c:pt idx="3">
                  <c:v>105.13412851822167</c:v>
                </c:pt>
                <c:pt idx="4">
                  <c:v>105.89316863891378</c:v>
                </c:pt>
                <c:pt idx="5">
                  <c:v>103.4439677525812</c:v>
                </c:pt>
                <c:pt idx="6">
                  <c:v>96.416953467540424</c:v>
                </c:pt>
                <c:pt idx="7">
                  <c:v>89.894394417990668</c:v>
                </c:pt>
                <c:pt idx="8">
                  <c:v>84.647117061901838</c:v>
                </c:pt>
                <c:pt idx="9">
                  <c:v>84.397246711611899</c:v>
                </c:pt>
                <c:pt idx="10">
                  <c:v>85.941256895007314</c:v>
                </c:pt>
                <c:pt idx="11">
                  <c:v>87.105747018056675</c:v>
                </c:pt>
                <c:pt idx="12">
                  <c:v>89.854320871246045</c:v>
                </c:pt>
                <c:pt idx="13">
                  <c:v>91.004667389562016</c:v>
                </c:pt>
                <c:pt idx="14">
                  <c:v>93.458582810805709</c:v>
                </c:pt>
                <c:pt idx="15">
                  <c:v>94.641931073499606</c:v>
                </c:pt>
                <c:pt idx="16">
                  <c:v>94.946018575267544</c:v>
                </c:pt>
                <c:pt idx="17">
                  <c:v>95.464617415491958</c:v>
                </c:pt>
                <c:pt idx="18">
                  <c:v>95.113384564612701</c:v>
                </c:pt>
                <c:pt idx="19">
                  <c:v>95.740417707793128</c:v>
                </c:pt>
                <c:pt idx="20">
                  <c:v>96.63382207345245</c:v>
                </c:pt>
                <c:pt idx="21">
                  <c:v>98.010466267502707</c:v>
                </c:pt>
                <c:pt idx="22">
                  <c:v>100</c:v>
                </c:pt>
                <c:pt idx="23">
                  <c:v>101.50157936919523</c:v>
                </c:pt>
                <c:pt idx="24">
                  <c:v>97.930319174013491</c:v>
                </c:pt>
                <c:pt idx="25">
                  <c:v>98.123615105369851</c:v>
                </c:pt>
                <c:pt idx="26">
                  <c:v>99.420112205930891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Julkisyhteisöt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Sheet1!$E$2:$E$28</c:f>
              <c:numCache>
                <c:formatCode>0.00</c:formatCode>
                <c:ptCount val="27"/>
                <c:pt idx="0">
                  <c:v>89.29975560514292</c:v>
                </c:pt>
                <c:pt idx="1">
                  <c:v>90.627988524067575</c:v>
                </c:pt>
                <c:pt idx="2">
                  <c:v>93.358835405376681</c:v>
                </c:pt>
                <c:pt idx="3">
                  <c:v>95.845287429603658</c:v>
                </c:pt>
                <c:pt idx="4">
                  <c:v>96.355328870470728</c:v>
                </c:pt>
                <c:pt idx="5">
                  <c:v>97.03538412496016</c:v>
                </c:pt>
                <c:pt idx="6">
                  <c:v>98.416746360641795</c:v>
                </c:pt>
                <c:pt idx="7">
                  <c:v>95.707151206035491</c:v>
                </c:pt>
                <c:pt idx="8">
                  <c:v>91.042397194772079</c:v>
                </c:pt>
                <c:pt idx="9">
                  <c:v>91.743704175964297</c:v>
                </c:pt>
                <c:pt idx="10">
                  <c:v>93.018807778131972</c:v>
                </c:pt>
                <c:pt idx="11">
                  <c:v>93.592604399107429</c:v>
                </c:pt>
                <c:pt idx="12">
                  <c:v>95.909042609712046</c:v>
                </c:pt>
                <c:pt idx="13">
                  <c:v>94.389544150462228</c:v>
                </c:pt>
                <c:pt idx="14">
                  <c:v>95.335245988736588</c:v>
                </c:pt>
                <c:pt idx="15">
                  <c:v>95.569014982467323</c:v>
                </c:pt>
                <c:pt idx="16">
                  <c:v>96.238444373605361</c:v>
                </c:pt>
                <c:pt idx="17">
                  <c:v>98.969291254914467</c:v>
                </c:pt>
                <c:pt idx="18">
                  <c:v>99.596217192646904</c:v>
                </c:pt>
                <c:pt idx="19">
                  <c:v>99.94687068324302</c:v>
                </c:pt>
                <c:pt idx="20">
                  <c:v>99.840612049729046</c:v>
                </c:pt>
                <c:pt idx="21">
                  <c:v>100.15938795027095</c:v>
                </c:pt>
                <c:pt idx="22">
                  <c:v>100</c:v>
                </c:pt>
                <c:pt idx="23">
                  <c:v>100.775688024652</c:v>
                </c:pt>
                <c:pt idx="24">
                  <c:v>100.70130698119222</c:v>
                </c:pt>
                <c:pt idx="25">
                  <c:v>100.04250345340559</c:v>
                </c:pt>
                <c:pt idx="26">
                  <c:v>100.48878971416427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375808"/>
        <c:axId val="64688640"/>
      </c:lineChart>
      <c:catAx>
        <c:axId val="643758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64688640"/>
        <c:crosses val="autoZero"/>
        <c:auto val="1"/>
        <c:lblAlgn val="ctr"/>
        <c:lblOffset val="100"/>
        <c:tickLblSkip val="5"/>
        <c:noMultiLvlLbl val="0"/>
      </c:catAx>
      <c:valAx>
        <c:axId val="64688640"/>
        <c:scaling>
          <c:orientation val="minMax"/>
          <c:max val="130"/>
          <c:min val="7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64375808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Sheet1!$B$2:$B$20</c:f>
              <c:numCache>
                <c:formatCode>0.00</c:formatCode>
                <c:ptCount val="19"/>
                <c:pt idx="0">
                  <c:v>98.307450335061105</c:v>
                </c:pt>
                <c:pt idx="1">
                  <c:v>99.407511318727856</c:v>
                </c:pt>
                <c:pt idx="2">
                  <c:v>98.925071194371725</c:v>
                </c:pt>
                <c:pt idx="3">
                  <c:v>98.734556983414492</c:v>
                </c:pt>
                <c:pt idx="4">
                  <c:v>100</c:v>
                </c:pt>
                <c:pt idx="5">
                  <c:v>104.8835263647218</c:v>
                </c:pt>
                <c:pt idx="6">
                  <c:v>106.04766461517336</c:v>
                </c:pt>
                <c:pt idx="7">
                  <c:v>103.63345741531919</c:v>
                </c:pt>
                <c:pt idx="8">
                  <c:v>103.71414138837804</c:v>
                </c:pt>
                <c:pt idx="9">
                  <c:v>104.03786802139959</c:v>
                </c:pt>
                <c:pt idx="10">
                  <c:v>108.05774622975972</c:v>
                </c:pt>
                <c:pt idx="11">
                  <c:v>108.54409650556234</c:v>
                </c:pt>
                <c:pt idx="12">
                  <c:v>108.5737621686134</c:v>
                </c:pt>
                <c:pt idx="13">
                  <c:v>107.16914705336421</c:v>
                </c:pt>
                <c:pt idx="14">
                  <c:v>109.1434422728441</c:v>
                </c:pt>
                <c:pt idx="15">
                  <c:v>111.78973183167341</c:v>
                </c:pt>
                <c:pt idx="16">
                  <c:v>115.1471822854524</c:v>
                </c:pt>
                <c:pt idx="17">
                  <c:v>114.60253062668752</c:v>
                </c:pt>
                <c:pt idx="18">
                  <c:v>114.65400467416484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Sheet1!$D$2:$D$20</c:f>
              <c:numCache>
                <c:formatCode>0.00</c:formatCode>
                <c:ptCount val="19"/>
                <c:pt idx="0">
                  <c:v>93.855956211662871</c:v>
                </c:pt>
                <c:pt idx="1">
                  <c:v>96.457868266185017</c:v>
                </c:pt>
                <c:pt idx="2">
                  <c:v>97.735073372143404</c:v>
                </c:pt>
                <c:pt idx="3">
                  <c:v>99.802281417540399</c:v>
                </c:pt>
                <c:pt idx="4">
                  <c:v>100</c:v>
                </c:pt>
                <c:pt idx="5">
                  <c:v>100.39375217657131</c:v>
                </c:pt>
                <c:pt idx="6">
                  <c:v>98.212849677943211</c:v>
                </c:pt>
                <c:pt idx="7">
                  <c:v>98.287253167702815</c:v>
                </c:pt>
                <c:pt idx="8">
                  <c:v>98.070715191911674</c:v>
                </c:pt>
                <c:pt idx="9">
                  <c:v>96.682684213539915</c:v>
                </c:pt>
                <c:pt idx="10">
                  <c:v>96.346940955735263</c:v>
                </c:pt>
                <c:pt idx="11">
                  <c:v>95.305228942957925</c:v>
                </c:pt>
                <c:pt idx="12">
                  <c:v>92.600693269149062</c:v>
                </c:pt>
                <c:pt idx="13">
                  <c:v>91.749976078390347</c:v>
                </c:pt>
                <c:pt idx="14">
                  <c:v>91.264214710475756</c:v>
                </c:pt>
                <c:pt idx="15">
                  <c:v>92.788661784882279</c:v>
                </c:pt>
                <c:pt idx="16">
                  <c:v>91.467950164829148</c:v>
                </c:pt>
                <c:pt idx="17">
                  <c:v>90.899162616182778</c:v>
                </c:pt>
                <c:pt idx="18">
                  <c:v>90.60981736108306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Sheet1!$E$2:$E$20</c:f>
              <c:numCache>
                <c:formatCode>0.00</c:formatCode>
                <c:ptCount val="19"/>
                <c:pt idx="0">
                  <c:v>106.9026950037308</c:v>
                </c:pt>
                <c:pt idx="1">
                  <c:v>107.93847177675642</c:v>
                </c:pt>
                <c:pt idx="2">
                  <c:v>105.94688825701303</c:v>
                </c:pt>
                <c:pt idx="3">
                  <c:v>103.81204395729121</c:v>
                </c:pt>
                <c:pt idx="4">
                  <c:v>100</c:v>
                </c:pt>
                <c:pt idx="5">
                  <c:v>94.88095740363444</c:v>
                </c:pt>
                <c:pt idx="6">
                  <c:v>90.120764187298278</c:v>
                </c:pt>
                <c:pt idx="7">
                  <c:v>86.848001523411781</c:v>
                </c:pt>
                <c:pt idx="8">
                  <c:v>85.823886862878098</c:v>
                </c:pt>
                <c:pt idx="9">
                  <c:v>84.471149624680194</c:v>
                </c:pt>
                <c:pt idx="10">
                  <c:v>84.242733029058854</c:v>
                </c:pt>
                <c:pt idx="11">
                  <c:v>85.108128436079056</c:v>
                </c:pt>
                <c:pt idx="12">
                  <c:v>86.970322576987655</c:v>
                </c:pt>
                <c:pt idx="13">
                  <c:v>88.986341007938492</c:v>
                </c:pt>
                <c:pt idx="14">
                  <c:v>86.749275989061985</c:v>
                </c:pt>
                <c:pt idx="15">
                  <c:v>87.077222214996425</c:v>
                </c:pt>
                <c:pt idx="16">
                  <c:v>87.387446454552688</c:v>
                </c:pt>
                <c:pt idx="17">
                  <c:v>86.919736096581715</c:v>
                </c:pt>
                <c:pt idx="18">
                  <c:v>86.712016174916613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Japani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Sheet1!$F$2:$F$20</c:f>
              <c:numCache>
                <c:formatCode>0.00</c:formatCode>
                <c:ptCount val="19"/>
                <c:pt idx="0">
                  <c:v>111.01852325141407</c:v>
                </c:pt>
                <c:pt idx="1">
                  <c:v>112.34223394319054</c:v>
                </c:pt>
                <c:pt idx="2">
                  <c:v>108.46643350822895</c:v>
                </c:pt>
                <c:pt idx="3">
                  <c:v>102.34192401815451</c:v>
                </c:pt>
                <c:pt idx="4">
                  <c:v>100</c:v>
                </c:pt>
                <c:pt idx="5">
                  <c:v>94.189946100580926</c:v>
                </c:pt>
                <c:pt idx="6">
                  <c:v>94.672574178383414</c:v>
                </c:pt>
                <c:pt idx="7">
                  <c:v>94.566749579449947</c:v>
                </c:pt>
                <c:pt idx="8">
                  <c:v>94.399095235834437</c:v>
                </c:pt>
                <c:pt idx="9">
                  <c:v>92.0241826027776</c:v>
                </c:pt>
                <c:pt idx="10">
                  <c:v>92.116459330718328</c:v>
                </c:pt>
                <c:pt idx="11">
                  <c:v>92.317879000786476</c:v>
                </c:pt>
                <c:pt idx="12">
                  <c:v>90.604236579761803</c:v>
                </c:pt>
                <c:pt idx="13">
                  <c:v>75.156689565220631</c:v>
                </c:pt>
                <c:pt idx="14">
                  <c:v>80.804768618680797</c:v>
                </c:pt>
                <c:pt idx="15">
                  <c:v>75.785581084633577</c:v>
                </c:pt>
                <c:pt idx="16">
                  <c:v>73.756797773031607</c:v>
                </c:pt>
                <c:pt idx="17">
                  <c:v>70.487883345662169</c:v>
                </c:pt>
                <c:pt idx="18">
                  <c:v>69.088684165890669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Sheet1!$G$1</c:f>
              <c:strCache>
                <c:ptCount val="1"/>
                <c:pt idx="0">
                  <c:v>Italia</c:v>
                </c:pt>
              </c:strCache>
            </c:strRef>
          </c:tx>
          <c:spPr>
            <a:ln w="50800">
              <a:solidFill>
                <a:srgbClr val="F58220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Sheet1!$G$2:$G$20</c:f>
              <c:numCache>
                <c:formatCode>0.00</c:formatCode>
                <c:ptCount val="19"/>
                <c:pt idx="0">
                  <c:v>117.21244950401987</c:v>
                </c:pt>
                <c:pt idx="1">
                  <c:v>112.27357403713901</c:v>
                </c:pt>
                <c:pt idx="2">
                  <c:v>106.18166851206544</c:v>
                </c:pt>
                <c:pt idx="3">
                  <c:v>99.054321507000779</c:v>
                </c:pt>
                <c:pt idx="4">
                  <c:v>100</c:v>
                </c:pt>
                <c:pt idx="5">
                  <c:v>100.37434294331797</c:v>
                </c:pt>
                <c:pt idx="6">
                  <c:v>94.62180266850342</c:v>
                </c:pt>
                <c:pt idx="7">
                  <c:v>89.078896818161894</c:v>
                </c:pt>
                <c:pt idx="8">
                  <c:v>85.578167502001421</c:v>
                </c:pt>
                <c:pt idx="9">
                  <c:v>82.542709699307878</c:v>
                </c:pt>
                <c:pt idx="10">
                  <c:v>81.839981968608058</c:v>
                </c:pt>
                <c:pt idx="11">
                  <c:v>79.609338255204435</c:v>
                </c:pt>
                <c:pt idx="12">
                  <c:v>74.960605877409279</c:v>
                </c:pt>
                <c:pt idx="13">
                  <c:v>69.371888792887958</c:v>
                </c:pt>
                <c:pt idx="14">
                  <c:v>69.802396515469894</c:v>
                </c:pt>
                <c:pt idx="15">
                  <c:v>70.483556432740301</c:v>
                </c:pt>
                <c:pt idx="16">
                  <c:v>69.731890388556437</c:v>
                </c:pt>
                <c:pt idx="17">
                  <c:v>68.830253442178872</c:v>
                </c:pt>
                <c:pt idx="18">
                  <c:v>67.602163368982843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Sheet1!$H$1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Sheet1!$H$2:$H$20</c:f>
              <c:numCache>
                <c:formatCode>0.00</c:formatCode>
                <c:ptCount val="19"/>
                <c:pt idx="0">
                  <c:v>83.748077537612531</c:v>
                </c:pt>
                <c:pt idx="1">
                  <c:v>86.778879529180983</c:v>
                </c:pt>
                <c:pt idx="2">
                  <c:v>89.711385350387403</c:v>
                </c:pt>
                <c:pt idx="3">
                  <c:v>96.216962812799537</c:v>
                </c:pt>
                <c:pt idx="4">
                  <c:v>100</c:v>
                </c:pt>
                <c:pt idx="5">
                  <c:v>99.380927041128771</c:v>
                </c:pt>
                <c:pt idx="6">
                  <c:v>99.084531771064292</c:v>
                </c:pt>
                <c:pt idx="7">
                  <c:v>91.296187964193777</c:v>
                </c:pt>
                <c:pt idx="8">
                  <c:v>89.046308271914199</c:v>
                </c:pt>
                <c:pt idx="9">
                  <c:v>87.078154277051354</c:v>
                </c:pt>
                <c:pt idx="10">
                  <c:v>87.64765605709411</c:v>
                </c:pt>
                <c:pt idx="11">
                  <c:v>85.800464230432397</c:v>
                </c:pt>
                <c:pt idx="12">
                  <c:v>86.648195652641519</c:v>
                </c:pt>
                <c:pt idx="13">
                  <c:v>78.876007517628196</c:v>
                </c:pt>
                <c:pt idx="14">
                  <c:v>75.170697983034401</c:v>
                </c:pt>
                <c:pt idx="15">
                  <c:v>71.132543292089338</c:v>
                </c:pt>
                <c:pt idx="16">
                  <c:v>68.32922126371551</c:v>
                </c:pt>
                <c:pt idx="17">
                  <c:v>66.982392634172726</c:v>
                </c:pt>
                <c:pt idx="18">
                  <c:v>65.283009883557028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416000"/>
        <c:axId val="37480128"/>
      </c:lineChart>
      <c:catAx>
        <c:axId val="2124160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7480128"/>
        <c:crosses val="autoZero"/>
        <c:auto val="1"/>
        <c:lblAlgn val="ctr"/>
        <c:lblOffset val="100"/>
        <c:tickLblSkip val="2"/>
        <c:noMultiLvlLbl val="0"/>
      </c:catAx>
      <c:valAx>
        <c:axId val="37480128"/>
        <c:scaling>
          <c:orientation val="minMax"/>
          <c:max val="120"/>
          <c:min val="6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212416000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Sheet1!$B$2:$B$33</c:f>
              <c:numCache>
                <c:formatCode>0.00</c:formatCode>
                <c:ptCount val="32"/>
                <c:pt idx="0">
                  <c:v>92.23191192543932</c:v>
                </c:pt>
                <c:pt idx="1">
                  <c:v>93.109286249890246</c:v>
                </c:pt>
                <c:pt idx="2">
                  <c:v>97.787412381343032</c:v>
                </c:pt>
                <c:pt idx="3">
                  <c:v>100.08119290156557</c:v>
                </c:pt>
                <c:pt idx="4">
                  <c:v>100.57851946213412</c:v>
                </c:pt>
                <c:pt idx="5">
                  <c:v>100.12016590003405</c:v>
                </c:pt>
                <c:pt idx="6">
                  <c:v>102.61912895656631</c:v>
                </c:pt>
                <c:pt idx="7">
                  <c:v>101.52844757017034</c:v>
                </c:pt>
                <c:pt idx="8">
                  <c:v>100.9694202722029</c:v>
                </c:pt>
                <c:pt idx="9">
                  <c:v>99.44995666283063</c:v>
                </c:pt>
                <c:pt idx="10">
                  <c:v>100.76591844060901</c:v>
                </c:pt>
                <c:pt idx="11">
                  <c:v>106.06191722122156</c:v>
                </c:pt>
                <c:pt idx="12">
                  <c:v>105.36132644114947</c:v>
                </c:pt>
                <c:pt idx="13">
                  <c:v>104.45517260188296</c:v>
                </c:pt>
                <c:pt idx="14">
                  <c:v>102.24371402960747</c:v>
                </c:pt>
                <c:pt idx="15">
                  <c:v>103.98753079752663</c:v>
                </c:pt>
                <c:pt idx="16">
                  <c:v>101.21008994123723</c:v>
                </c:pt>
                <c:pt idx="17">
                  <c:v>100.49681020098525</c:v>
                </c:pt>
                <c:pt idx="18">
                  <c:v>96.801228223448803</c:v>
                </c:pt>
                <c:pt idx="19">
                  <c:v>99.746110276335358</c:v>
                </c:pt>
                <c:pt idx="20">
                  <c:v>93.034704877401182</c:v>
                </c:pt>
                <c:pt idx="21">
                  <c:v>90.391800241855194</c:v>
                </c:pt>
                <c:pt idx="22">
                  <c:v>91.809388918634355</c:v>
                </c:pt>
                <c:pt idx="23">
                  <c:v>96.388845589758319</c:v>
                </c:pt>
                <c:pt idx="24">
                  <c:v>97.470850832557559</c:v>
                </c:pt>
                <c:pt idx="25">
                  <c:v>100.41462228691775</c:v>
                </c:pt>
                <c:pt idx="26">
                  <c:v>102.18278488467914</c:v>
                </c:pt>
                <c:pt idx="27">
                  <c:v>97.260026781478956</c:v>
                </c:pt>
                <c:pt idx="28">
                  <c:v>101.36012403144524</c:v>
                </c:pt>
                <c:pt idx="29">
                  <c:v>106.23732011813004</c:v>
                </c:pt>
                <c:pt idx="30">
                  <c:v>106.05888740618171</c:v>
                </c:pt>
                <c:pt idx="31">
                  <c:v>107.78538357477991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Sheet1!$C$2:$C$33</c:f>
              <c:numCache>
                <c:formatCode>0.00</c:formatCode>
                <c:ptCount val="32"/>
                <c:pt idx="0">
                  <c:v>101.10214764657344</c:v>
                </c:pt>
                <c:pt idx="1">
                  <c:v>101.53477762317405</c:v>
                </c:pt>
                <c:pt idx="2">
                  <c:v>101.90418005645479</c:v>
                </c:pt>
                <c:pt idx="3">
                  <c:v>102.63207298074714</c:v>
                </c:pt>
                <c:pt idx="4">
                  <c:v>102.72769186213</c:v>
                </c:pt>
                <c:pt idx="5">
                  <c:v>105.36583526064202</c:v>
                </c:pt>
                <c:pt idx="6">
                  <c:v>106.08965010034895</c:v>
                </c:pt>
                <c:pt idx="7">
                  <c:v>103.74563658213472</c:v>
                </c:pt>
                <c:pt idx="8">
                  <c:v>104.57132902814334</c:v>
                </c:pt>
                <c:pt idx="9">
                  <c:v>106.2837952068074</c:v>
                </c:pt>
                <c:pt idx="10">
                  <c:v>110.87516459466931</c:v>
                </c:pt>
                <c:pt idx="11">
                  <c:v>116.37094163001942</c:v>
                </c:pt>
                <c:pt idx="12">
                  <c:v>109.85265302829038</c:v>
                </c:pt>
                <c:pt idx="13">
                  <c:v>100.56157482027059</c:v>
                </c:pt>
                <c:pt idx="14">
                  <c:v>97.301264108323934</c:v>
                </c:pt>
                <c:pt idx="15">
                  <c:v>94.279552511108037</c:v>
                </c:pt>
                <c:pt idx="16">
                  <c:v>95.232225073903592</c:v>
                </c:pt>
                <c:pt idx="17">
                  <c:v>95.310266348673309</c:v>
                </c:pt>
                <c:pt idx="18">
                  <c:v>93.278288513277033</c:v>
                </c:pt>
                <c:pt idx="19">
                  <c:v>93.184529091372752</c:v>
                </c:pt>
                <c:pt idx="20">
                  <c:v>88.704360121147587</c:v>
                </c:pt>
                <c:pt idx="21">
                  <c:v>89.072777981775644</c:v>
                </c:pt>
                <c:pt idx="22">
                  <c:v>89.945520781066833</c:v>
                </c:pt>
                <c:pt idx="23">
                  <c:v>92.927597324916036</c:v>
                </c:pt>
                <c:pt idx="24">
                  <c:v>93.487631334318579</c:v>
                </c:pt>
                <c:pt idx="25">
                  <c:v>97.263959839407804</c:v>
                </c:pt>
                <c:pt idx="26">
                  <c:v>98.911644805552569</c:v>
                </c:pt>
                <c:pt idx="27">
                  <c:v>97.672004103855386</c:v>
                </c:pt>
                <c:pt idx="28">
                  <c:v>101.20672264727247</c:v>
                </c:pt>
                <c:pt idx="29">
                  <c:v>104.42118857860716</c:v>
                </c:pt>
                <c:pt idx="30">
                  <c:v>102.33598650854211</c:v>
                </c:pt>
                <c:pt idx="31">
                  <c:v>101.84702990647388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Suomi/USA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Sheet1!$D$2:$D$33</c:f>
              <c:numCache>
                <c:formatCode>0.00</c:formatCode>
                <c:ptCount val="32"/>
                <c:pt idx="0">
                  <c:v>103.35899426466557</c:v>
                </c:pt>
                <c:pt idx="1">
                  <c:v>107.0833557622277</c:v>
                </c:pt>
                <c:pt idx="2">
                  <c:v>104.14425691948865</c:v>
                </c:pt>
                <c:pt idx="3">
                  <c:v>103.48846758102135</c:v>
                </c:pt>
                <c:pt idx="4">
                  <c:v>105.57503680751506</c:v>
                </c:pt>
                <c:pt idx="5">
                  <c:v>106.00492788869556</c:v>
                </c:pt>
                <c:pt idx="6">
                  <c:v>104.45398947782994</c:v>
                </c:pt>
                <c:pt idx="7">
                  <c:v>103.8868018210365</c:v>
                </c:pt>
                <c:pt idx="8">
                  <c:v>104.6475861350266</c:v>
                </c:pt>
                <c:pt idx="9">
                  <c:v>104.36394885649788</c:v>
                </c:pt>
                <c:pt idx="10">
                  <c:v>106.62659862069343</c:v>
                </c:pt>
                <c:pt idx="11">
                  <c:v>111.93595404751227</c:v>
                </c:pt>
                <c:pt idx="12">
                  <c:v>107.84961900033184</c:v>
                </c:pt>
                <c:pt idx="13">
                  <c:v>101.08537482599183</c:v>
                </c:pt>
                <c:pt idx="14">
                  <c:v>98.337004629493038</c:v>
                </c:pt>
                <c:pt idx="15">
                  <c:v>96.492295617699142</c:v>
                </c:pt>
                <c:pt idx="16">
                  <c:v>98.021876306245957</c:v>
                </c:pt>
                <c:pt idx="17">
                  <c:v>96.833245430608514</c:v>
                </c:pt>
                <c:pt idx="18">
                  <c:v>91.359517111941543</c:v>
                </c:pt>
                <c:pt idx="19">
                  <c:v>91.992731047917403</c:v>
                </c:pt>
                <c:pt idx="20">
                  <c:v>87.583460022900297</c:v>
                </c:pt>
                <c:pt idx="21">
                  <c:v>88.115645837511849</c:v>
                </c:pt>
                <c:pt idx="22">
                  <c:v>90.42702307720657</c:v>
                </c:pt>
                <c:pt idx="23">
                  <c:v>94.830100048411424</c:v>
                </c:pt>
                <c:pt idx="24">
                  <c:v>93.637532991760565</c:v>
                </c:pt>
                <c:pt idx="25">
                  <c:v>97.713311734394765</c:v>
                </c:pt>
                <c:pt idx="26">
                  <c:v>96.205478806172849</c:v>
                </c:pt>
                <c:pt idx="27">
                  <c:v>92.588031774100401</c:v>
                </c:pt>
                <c:pt idx="28">
                  <c:v>96.777139303816924</c:v>
                </c:pt>
                <c:pt idx="29">
                  <c:v>107.4590690511622</c:v>
                </c:pt>
                <c:pt idx="30">
                  <c:v>103.66313588307125</c:v>
                </c:pt>
                <c:pt idx="31">
                  <c:v>103.45848931705157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120896"/>
        <c:axId val="129338752"/>
      </c:lineChart>
      <c:catAx>
        <c:axId val="1431208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29338752"/>
        <c:crosses val="autoZero"/>
        <c:auto val="1"/>
        <c:lblAlgn val="ctr"/>
        <c:lblOffset val="100"/>
        <c:tickLblSkip val="5"/>
        <c:noMultiLvlLbl val="0"/>
      </c:catAx>
      <c:valAx>
        <c:axId val="129338752"/>
        <c:scaling>
          <c:orientation val="minMax"/>
          <c:max val="120"/>
          <c:min val="8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43120896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3">
                  <c:v>90.470025341512155</c:v>
                </c:pt>
                <c:pt idx="4">
                  <c:v>96.246453657767702</c:v>
                </c:pt>
                <c:pt idx="5">
                  <c:v>101.95652588707989</c:v>
                </c:pt>
                <c:pt idx="6">
                  <c:v>97.774062398836705</c:v>
                </c:pt>
                <c:pt idx="7">
                  <c:v>97.821390980460393</c:v>
                </c:pt>
                <c:pt idx="8">
                  <c:v>95.638092666532387</c:v>
                </c:pt>
                <c:pt idx="9">
                  <c:v>102.98723378308178</c:v>
                </c:pt>
                <c:pt idx="10">
                  <c:v>102.41628474655271</c:v>
                </c:pt>
                <c:pt idx="11">
                  <c:v>98.865469657277742</c:v>
                </c:pt>
                <c:pt idx="12">
                  <c:v>102.53940583880816</c:v>
                </c:pt>
                <c:pt idx="13">
                  <c:v>103.3342808341001</c:v>
                </c:pt>
                <c:pt idx="14">
                  <c:v>97.770272520093997</c:v>
                </c:pt>
                <c:pt idx="15">
                  <c:v>101.52734684632013</c:v>
                </c:pt>
                <c:pt idx="16">
                  <c:v>102.5625312724562</c:v>
                </c:pt>
                <c:pt idx="17">
                  <c:v>98.691324369030369</c:v>
                </c:pt>
                <c:pt idx="18">
                  <c:v>94.068215496163873</c:v>
                </c:pt>
                <c:pt idx="19">
                  <c:v>101.83318140765502</c:v>
                </c:pt>
                <c:pt idx="20">
                  <c:v>107.94361615083207</c:v>
                </c:pt>
                <c:pt idx="21">
                  <c:v>105.55428614543894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Sheet1!$C$2:$C$23</c:f>
              <c:numCache>
                <c:formatCode>General</c:formatCode>
                <c:ptCount val="22"/>
                <c:pt idx="1">
                  <c:v>120.62079189183372</c:v>
                </c:pt>
                <c:pt idx="2">
                  <c:v>106.54748868662035</c:v>
                </c:pt>
                <c:pt idx="3">
                  <c:v>92.066052541458305</c:v>
                </c:pt>
                <c:pt idx="4">
                  <c:v>92.405339449414555</c:v>
                </c:pt>
                <c:pt idx="5">
                  <c:v>89.501844264122695</c:v>
                </c:pt>
                <c:pt idx="6">
                  <c:v>93.699166655237889</c:v>
                </c:pt>
                <c:pt idx="7">
                  <c:v>96.103316597399868</c:v>
                </c:pt>
                <c:pt idx="8">
                  <c:v>94.543991032199926</c:v>
                </c:pt>
                <c:pt idx="9">
                  <c:v>95.289607663163238</c:v>
                </c:pt>
                <c:pt idx="10">
                  <c:v>92.61816710002708</c:v>
                </c:pt>
                <c:pt idx="11">
                  <c:v>91.608241168836301</c:v>
                </c:pt>
                <c:pt idx="12">
                  <c:v>95.564644881518049</c:v>
                </c:pt>
                <c:pt idx="13">
                  <c:v>99.951726343500169</c:v>
                </c:pt>
                <c:pt idx="14">
                  <c:v>100.32388688376255</c:v>
                </c:pt>
                <c:pt idx="15">
                  <c:v>104.77967255587669</c:v>
                </c:pt>
                <c:pt idx="16">
                  <c:v>105.8337499107321</c:v>
                </c:pt>
                <c:pt idx="17">
                  <c:v>105.45881883870405</c:v>
                </c:pt>
                <c:pt idx="18">
                  <c:v>104.97931401132375</c:v>
                </c:pt>
                <c:pt idx="19">
                  <c:v>107.73117719435089</c:v>
                </c:pt>
                <c:pt idx="20">
                  <c:v>110.37300232991751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005696"/>
        <c:axId val="149072128"/>
      </c:lineChart>
      <c:catAx>
        <c:axId val="1750056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49072128"/>
        <c:crosses val="autoZero"/>
        <c:auto val="1"/>
        <c:lblAlgn val="ctr"/>
        <c:lblOffset val="100"/>
        <c:tickLblSkip val="5"/>
        <c:noMultiLvlLbl val="0"/>
      </c:catAx>
      <c:valAx>
        <c:axId val="149072128"/>
        <c:scaling>
          <c:orientation val="minMax"/>
          <c:max val="130"/>
          <c:min val="8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75005696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3">
                  <c:v>101.09437124105828</c:v>
                </c:pt>
                <c:pt idx="4">
                  <c:v>98.578190008972669</c:v>
                </c:pt>
                <c:pt idx="5">
                  <c:v>102.54778095429492</c:v>
                </c:pt>
                <c:pt idx="6">
                  <c:v>97.692920788583578</c:v>
                </c:pt>
                <c:pt idx="7">
                  <c:v>95.399027875884656</c:v>
                </c:pt>
                <c:pt idx="8">
                  <c:v>96.727366922519451</c:v>
                </c:pt>
                <c:pt idx="9">
                  <c:v>97.031323056951805</c:v>
                </c:pt>
                <c:pt idx="10">
                  <c:v>93.60373832820494</c:v>
                </c:pt>
                <c:pt idx="11">
                  <c:v>89.008490195794693</c:v>
                </c:pt>
                <c:pt idx="12">
                  <c:v>91.401719534683281</c:v>
                </c:pt>
                <c:pt idx="13">
                  <c:v>94.691135217351771</c:v>
                </c:pt>
                <c:pt idx="14">
                  <c:v>94.523817046706412</c:v>
                </c:pt>
                <c:pt idx="15">
                  <c:v>100.9121902170285</c:v>
                </c:pt>
                <c:pt idx="16">
                  <c:v>105.80299862196567</c:v>
                </c:pt>
                <c:pt idx="17">
                  <c:v>101.91691720832132</c:v>
                </c:pt>
                <c:pt idx="18">
                  <c:v>106.53222079120304</c:v>
                </c:pt>
                <c:pt idx="19">
                  <c:v>110.16922682491777</c:v>
                </c:pt>
                <c:pt idx="20">
                  <c:v>110.88598691462495</c:v>
                </c:pt>
                <c:pt idx="21">
                  <c:v>111.48057825093217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Sheet1!$C$2:$C$23</c:f>
              <c:numCache>
                <c:formatCode>General</c:formatCode>
                <c:ptCount val="22"/>
                <c:pt idx="1">
                  <c:v>113.86950098154993</c:v>
                </c:pt>
                <c:pt idx="2">
                  <c:v>105.9959408541871</c:v>
                </c:pt>
                <c:pt idx="3">
                  <c:v>100.60284600554353</c:v>
                </c:pt>
                <c:pt idx="4">
                  <c:v>97.720057561469432</c:v>
                </c:pt>
                <c:pt idx="5">
                  <c:v>96.354265502402853</c:v>
                </c:pt>
                <c:pt idx="6">
                  <c:v>95.187021995432673</c:v>
                </c:pt>
                <c:pt idx="7">
                  <c:v>95.366287865975906</c:v>
                </c:pt>
                <c:pt idx="8">
                  <c:v>98.535132979551079</c:v>
                </c:pt>
                <c:pt idx="9">
                  <c:v>94.307761639087502</c:v>
                </c:pt>
                <c:pt idx="10">
                  <c:v>95.814790352808387</c:v>
                </c:pt>
                <c:pt idx="11">
                  <c:v>94.063504697139052</c:v>
                </c:pt>
                <c:pt idx="12">
                  <c:v>93.779740819216045</c:v>
                </c:pt>
                <c:pt idx="13">
                  <c:v>93.770031362721966</c:v>
                </c:pt>
                <c:pt idx="14">
                  <c:v>93.448886205789123</c:v>
                </c:pt>
                <c:pt idx="15">
                  <c:v>99.803860294589569</c:v>
                </c:pt>
                <c:pt idx="16">
                  <c:v>104.56290311377927</c:v>
                </c:pt>
                <c:pt idx="17">
                  <c:v>103.01598153795712</c:v>
                </c:pt>
                <c:pt idx="18">
                  <c:v>102.91078627893155</c:v>
                </c:pt>
                <c:pt idx="19">
                  <c:v>108.36124721026688</c:v>
                </c:pt>
                <c:pt idx="20">
                  <c:v>107.57412192928919</c:v>
                </c:pt>
                <c:pt idx="21">
                  <c:v>104.95533081231217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355712"/>
        <c:axId val="149074432"/>
      </c:lineChart>
      <c:catAx>
        <c:axId val="170355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49074432"/>
        <c:crosses val="autoZero"/>
        <c:auto val="1"/>
        <c:lblAlgn val="ctr"/>
        <c:lblOffset val="100"/>
        <c:tickLblSkip val="5"/>
        <c:noMultiLvlLbl val="0"/>
      </c:catAx>
      <c:valAx>
        <c:axId val="149074432"/>
        <c:scaling>
          <c:orientation val="minMax"/>
          <c:max val="115"/>
          <c:min val="85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70355712"/>
        <c:crosses val="autoZero"/>
        <c:crossBetween val="between"/>
        <c:majorUnit val="5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0.01528</cdr:x>
      <cdr:y>0.13129</cdr:y>
    </cdr:from>
    <cdr:to>
      <cdr:x>0.15864</cdr:x>
      <cdr:y>0.23428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42329" y="799224"/>
          <a:ext cx="1335690" cy="6269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fi-FI" sz="1200" b="1" dirty="0"/>
            <a:t>Indeksi, </a:t>
          </a:r>
        </a:p>
        <a:p xmlns:a="http://schemas.openxmlformats.org/drawingml/2006/main">
          <a:pPr algn="l"/>
          <a:r>
            <a:rPr lang="fi-FI" sz="1200" b="1" dirty="0"/>
            <a:t>2008/2=100</a:t>
          </a:r>
        </a:p>
      </cdr:txBody>
    </cdr:sp>
  </cdr:relSizeAnchor>
  <cdr:relSizeAnchor xmlns:cdr="http://schemas.openxmlformats.org/drawingml/2006/chartDrawing">
    <cdr:from>
      <cdr:x>0.11111</cdr:x>
      <cdr:y>0</cdr:y>
    </cdr:from>
    <cdr:to>
      <cdr:x>0.93955</cdr:x>
      <cdr:y>0.10431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-1628801"/>
          <a:ext cx="6979554" cy="450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i-FI" sz="2800" b="1" i="0" baseline="0" dirty="0">
              <a:effectLst/>
              <a:latin typeface="+mn-lt"/>
              <a:ea typeface="+mn-ea"/>
              <a:cs typeface="+mn-cs"/>
            </a:rPr>
            <a:t>Eräiden maiden kokonaistuotanto neljänneksittäin</a:t>
          </a:r>
          <a:endParaRPr lang="fi-FI" sz="2800" dirty="0">
            <a:effectLst/>
          </a:endParaRPr>
        </a:p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0.91302</cdr:x>
      <cdr:y>0.81295</cdr:y>
    </cdr:from>
    <cdr:to>
      <cdr:x>0.98117</cdr:x>
      <cdr:y>0.88489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97719" y="4940994"/>
          <a:ext cx="634291" cy="43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/>
            <a:t>OECD,</a:t>
          </a:r>
        </a:p>
        <a:p xmlns:a="http://schemas.openxmlformats.org/drawingml/2006/main">
          <a:r>
            <a:rPr lang="fi-FI" sz="1100"/>
            <a:t>ETLA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0.23774</cdr:x>
      <cdr:y>0.19328</cdr:y>
    </cdr:from>
    <cdr:to>
      <cdr:x>0.30534</cdr:x>
      <cdr:y>0.23157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20080" y="890722"/>
          <a:ext cx="574394" cy="176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Kreikka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0.09803</cdr:x>
      <cdr:y>0.40532</cdr:y>
    </cdr:from>
    <cdr:to>
      <cdr:x>0.17495</cdr:x>
      <cdr:y>0.43813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32997" y="1867943"/>
          <a:ext cx="653584" cy="151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Irlanti</a:t>
          </a:r>
        </a:p>
      </cdr:txBody>
    </cdr:sp>
  </cdr:relSizeAnchor>
  <cdr:relSizeAnchor xmlns:cdr="http://schemas.openxmlformats.org/drawingml/2006/chartDrawing">
    <cdr:from>
      <cdr:x>0.13023</cdr:x>
      <cdr:y>0.52362</cdr:y>
    </cdr:from>
    <cdr:to>
      <cdr:x>0.1955</cdr:x>
      <cdr:y>0.56403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06515" y="2413115"/>
          <a:ext cx="554596" cy="1862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Espanja</a:t>
          </a:r>
        </a:p>
      </cdr:txBody>
    </cdr:sp>
  </cdr:relSizeAnchor>
  <cdr:relSizeAnchor xmlns:cdr="http://schemas.openxmlformats.org/drawingml/2006/chartDrawing">
    <cdr:from>
      <cdr:x>0.30167</cdr:x>
      <cdr:y>0.51068</cdr:y>
    </cdr:from>
    <cdr:to>
      <cdr:x>0.34712</cdr:x>
      <cdr:y>0.54713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563277" y="2353487"/>
          <a:ext cx="386186" cy="167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UK</a:t>
          </a:r>
        </a:p>
      </cdr:txBody>
    </cdr:sp>
  </cdr:relSizeAnchor>
  <cdr:relSizeAnchor xmlns:cdr="http://schemas.openxmlformats.org/drawingml/2006/chartDrawing">
    <cdr:from>
      <cdr:x>0.39366</cdr:x>
      <cdr:y>0.39799</cdr:y>
    </cdr:from>
    <cdr:to>
      <cdr:x>0.47525</cdr:x>
      <cdr:y>0.4381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44896" y="1834132"/>
          <a:ext cx="693265" cy="184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 smtClean="0"/>
            <a:t>Portugali</a:t>
          </a:r>
          <a:endParaRPr lang="fi-FI" sz="800" dirty="0"/>
        </a:p>
      </cdr:txBody>
    </cdr:sp>
  </cdr:relSizeAnchor>
  <cdr:relSizeAnchor xmlns:cdr="http://schemas.openxmlformats.org/drawingml/2006/chartDrawing">
    <cdr:from>
      <cdr:x>0.37167</cdr:x>
      <cdr:y>0.5092</cdr:y>
    </cdr:from>
    <cdr:to>
      <cdr:x>0.44276</cdr:x>
      <cdr:y>0.54384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58036" y="2346646"/>
          <a:ext cx="604048" cy="159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Kypros</a:t>
          </a:r>
        </a:p>
      </cdr:txBody>
    </cdr:sp>
  </cdr:relSizeAnchor>
  <cdr:relSizeAnchor xmlns:cdr="http://schemas.openxmlformats.org/drawingml/2006/chartDrawing">
    <cdr:from>
      <cdr:x>0.44044</cdr:x>
      <cdr:y>0.51102</cdr:y>
    </cdr:from>
    <cdr:to>
      <cdr:x>0.50454</cdr:x>
      <cdr:y>0.54201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742396" y="2355033"/>
          <a:ext cx="544654" cy="142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Ranska</a:t>
          </a:r>
        </a:p>
      </cdr:txBody>
    </cdr:sp>
  </cdr:relSizeAnchor>
  <cdr:relSizeAnchor xmlns:cdr="http://schemas.openxmlformats.org/drawingml/2006/chartDrawing">
    <cdr:from>
      <cdr:x>0.59264</cdr:x>
      <cdr:y>0.37643</cdr:y>
    </cdr:from>
    <cdr:to>
      <cdr:x>0.65208</cdr:x>
      <cdr:y>0.41836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35588" y="1734783"/>
          <a:ext cx="505058" cy="193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Italia</a:t>
          </a:r>
        </a:p>
      </cdr:txBody>
    </cdr:sp>
  </cdr:relSizeAnchor>
  <cdr:relSizeAnchor xmlns:cdr="http://schemas.openxmlformats.org/drawingml/2006/chartDrawing">
    <cdr:from>
      <cdr:x>0.57668</cdr:x>
      <cdr:y>0.47649</cdr:y>
    </cdr:from>
    <cdr:to>
      <cdr:x>0.64311</cdr:x>
      <cdr:y>0.51113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899996" y="2195889"/>
          <a:ext cx="564452" cy="159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Belgia</a:t>
          </a:r>
        </a:p>
      </cdr:txBody>
    </cdr:sp>
  </cdr:relSizeAnchor>
  <cdr:relSizeAnchor xmlns:cdr="http://schemas.openxmlformats.org/drawingml/2006/chartDrawing">
    <cdr:from>
      <cdr:x>0.56025</cdr:x>
      <cdr:y>0.52321</cdr:y>
    </cdr:from>
    <cdr:to>
      <cdr:x>0.65251</cdr:x>
      <cdr:y>0.56988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760401" y="2411202"/>
          <a:ext cx="783928" cy="215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fi-FI" sz="1050" dirty="0">
              <a:solidFill>
                <a:srgbClr val="C00000"/>
              </a:solidFill>
            </a:rPr>
            <a:t>Euroalue</a:t>
          </a:r>
        </a:p>
      </cdr:txBody>
    </cdr:sp>
  </cdr:relSizeAnchor>
  <cdr:relSizeAnchor xmlns:cdr="http://schemas.openxmlformats.org/drawingml/2006/chartDrawing">
    <cdr:from>
      <cdr:x>0.52888</cdr:x>
      <cdr:y>0.52105</cdr:y>
    </cdr:from>
    <cdr:to>
      <cdr:x>0.57666</cdr:x>
      <cdr:y>0.55204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493902" y="2401252"/>
          <a:ext cx="405984" cy="142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EU</a:t>
          </a:r>
        </a:p>
      </cdr:txBody>
    </cdr:sp>
  </cdr:relSizeAnchor>
  <cdr:relSizeAnchor xmlns:cdr="http://schemas.openxmlformats.org/drawingml/2006/chartDrawing">
    <cdr:from>
      <cdr:x>0.62024</cdr:x>
      <cdr:y>0.55316</cdr:y>
    </cdr:from>
    <cdr:to>
      <cdr:x>0.68434</cdr:x>
      <cdr:y>0.59327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270149" y="2549259"/>
          <a:ext cx="544654" cy="184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Unkari</a:t>
          </a:r>
        </a:p>
      </cdr:txBody>
    </cdr:sp>
  </cdr:relSizeAnchor>
  <cdr:relSizeAnchor xmlns:cdr="http://schemas.openxmlformats.org/drawingml/2006/chartDrawing">
    <cdr:from>
      <cdr:x>0.61352</cdr:x>
      <cdr:y>0.62545</cdr:y>
    </cdr:from>
    <cdr:to>
      <cdr:x>0.66597</cdr:x>
      <cdr:y>0.65645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213060" y="2882386"/>
          <a:ext cx="445664" cy="142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Malta</a:t>
          </a:r>
        </a:p>
      </cdr:txBody>
    </cdr:sp>
  </cdr:relSizeAnchor>
  <cdr:relSizeAnchor xmlns:cdr="http://schemas.openxmlformats.org/drawingml/2006/chartDrawing">
    <cdr:from>
      <cdr:x>0.55392</cdr:x>
      <cdr:y>0.61119</cdr:y>
    </cdr:from>
    <cdr:to>
      <cdr:x>0.61453</cdr:x>
      <cdr:y>0.65129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4706629" y="2816680"/>
          <a:ext cx="515000" cy="184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Itävalta</a:t>
          </a:r>
        </a:p>
      </cdr:txBody>
    </cdr:sp>
  </cdr:relSizeAnchor>
  <cdr:relSizeAnchor xmlns:cdr="http://schemas.openxmlformats.org/drawingml/2006/chartDrawing">
    <cdr:from>
      <cdr:x>0.45412</cdr:x>
      <cdr:y>0.61247</cdr:y>
    </cdr:from>
    <cdr:to>
      <cdr:x>0.54153</cdr:x>
      <cdr:y>0.64893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858634" y="2822583"/>
          <a:ext cx="742718" cy="168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fi-FI" sz="800" dirty="0"/>
            <a:t>Alankomaat</a:t>
          </a:r>
        </a:p>
      </cdr:txBody>
    </cdr:sp>
  </cdr:relSizeAnchor>
  <cdr:relSizeAnchor xmlns:cdr="http://schemas.openxmlformats.org/drawingml/2006/chartDrawing">
    <cdr:from>
      <cdr:x>0.40233</cdr:x>
      <cdr:y>0.65545</cdr:y>
    </cdr:from>
    <cdr:to>
      <cdr:x>0.46993</cdr:x>
      <cdr:y>0.69374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3418571" y="3020650"/>
          <a:ext cx="574393" cy="176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Slovakia</a:t>
          </a:r>
        </a:p>
      </cdr:txBody>
    </cdr:sp>
  </cdr:relSizeAnchor>
  <cdr:relSizeAnchor xmlns:cdr="http://schemas.openxmlformats.org/drawingml/2006/chartDrawing">
    <cdr:from>
      <cdr:x>0.44608</cdr:x>
      <cdr:y>0.68883</cdr:y>
    </cdr:from>
    <cdr:to>
      <cdr:x>0.51251</cdr:x>
      <cdr:y>0.72894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790315" y="3174466"/>
          <a:ext cx="564452" cy="1848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Slovenia</a:t>
          </a:r>
        </a:p>
      </cdr:txBody>
    </cdr:sp>
  </cdr:relSizeAnchor>
  <cdr:relSizeAnchor xmlns:cdr="http://schemas.openxmlformats.org/drawingml/2006/chartDrawing">
    <cdr:from>
      <cdr:x>0.49286</cdr:x>
      <cdr:y>0.67424</cdr:y>
    </cdr:from>
    <cdr:to>
      <cdr:x>0.55579</cdr:x>
      <cdr:y>0.7107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4187815" y="3107265"/>
          <a:ext cx="534713" cy="168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Tanska</a:t>
          </a:r>
        </a:p>
      </cdr:txBody>
    </cdr:sp>
  </cdr:relSizeAnchor>
  <cdr:relSizeAnchor xmlns:cdr="http://schemas.openxmlformats.org/drawingml/2006/chartDrawing">
    <cdr:from>
      <cdr:x>0.54979</cdr:x>
      <cdr:y>0.66029</cdr:y>
    </cdr:from>
    <cdr:to>
      <cdr:x>0.61174</cdr:x>
      <cdr:y>0.70404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4671565" y="3042963"/>
          <a:ext cx="526317" cy="20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fi-FI" sz="800" dirty="0"/>
            <a:t>Puola</a:t>
          </a:r>
        </a:p>
      </cdr:txBody>
    </cdr:sp>
  </cdr:relSizeAnchor>
  <cdr:relSizeAnchor xmlns:cdr="http://schemas.openxmlformats.org/drawingml/2006/chartDrawing">
    <cdr:from>
      <cdr:x>0.51943</cdr:x>
      <cdr:y>0.72273</cdr:y>
    </cdr:from>
    <cdr:to>
      <cdr:x>0.5742</cdr:x>
      <cdr:y>0.76513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4413585" y="3330687"/>
          <a:ext cx="465378" cy="195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fi-FI" sz="800" dirty="0" err="1"/>
            <a:t>Tsekki</a:t>
          </a:r>
          <a:endParaRPr lang="fi-FI" sz="800" dirty="0"/>
        </a:p>
      </cdr:txBody>
    </cdr:sp>
  </cdr:relSizeAnchor>
  <cdr:relSizeAnchor xmlns:cdr="http://schemas.openxmlformats.org/drawingml/2006/chartDrawing">
    <cdr:from>
      <cdr:x>0.55555</cdr:x>
      <cdr:y>0.73466</cdr:y>
    </cdr:from>
    <cdr:to>
      <cdr:x>0.62548</cdr:x>
      <cdr:y>0.78024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4720479" y="3385689"/>
          <a:ext cx="594191" cy="210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Liettua</a:t>
          </a:r>
        </a:p>
      </cdr:txBody>
    </cdr:sp>
  </cdr:relSizeAnchor>
  <cdr:relSizeAnchor xmlns:cdr="http://schemas.openxmlformats.org/drawingml/2006/chartDrawing">
    <cdr:from>
      <cdr:x>0.59216</cdr:x>
      <cdr:y>0.76347</cdr:y>
    </cdr:from>
    <cdr:to>
      <cdr:x>0.66092</cdr:x>
      <cdr:y>0.79994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5031522" y="3518458"/>
          <a:ext cx="584249" cy="16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Romania</a:t>
          </a:r>
        </a:p>
      </cdr:txBody>
    </cdr:sp>
  </cdr:relSizeAnchor>
  <cdr:relSizeAnchor xmlns:cdr="http://schemas.openxmlformats.org/drawingml/2006/chartDrawing">
    <cdr:from>
      <cdr:x>0.67332</cdr:x>
      <cdr:y>0.62918</cdr:y>
    </cdr:from>
    <cdr:to>
      <cdr:x>0.75807</cdr:x>
      <cdr:y>0.67606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5721181" y="2899575"/>
          <a:ext cx="720116" cy="216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050" b="1" dirty="0" smtClean="0">
              <a:solidFill>
                <a:srgbClr val="FF0000"/>
              </a:solidFill>
            </a:rPr>
            <a:t>SUOMI</a:t>
          </a:r>
          <a:endParaRPr lang="fi-FI" sz="105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0.71504</cdr:x>
      <cdr:y>0.71023</cdr:y>
    </cdr:from>
    <cdr:to>
      <cdr:x>0.77798</cdr:x>
      <cdr:y>0.74122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6075668" y="3273092"/>
          <a:ext cx="534798" cy="142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Latvia</a:t>
          </a:r>
        </a:p>
      </cdr:txBody>
    </cdr:sp>
  </cdr:relSizeAnchor>
  <cdr:relSizeAnchor xmlns:cdr="http://schemas.openxmlformats.org/drawingml/2006/chartDrawing">
    <cdr:from>
      <cdr:x>0.8237</cdr:x>
      <cdr:y>0.53837</cdr:y>
    </cdr:from>
    <cdr:to>
      <cdr:x>0.88314</cdr:x>
      <cdr:y>0.57483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6998931" y="2481076"/>
          <a:ext cx="505058" cy="168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Saksa</a:t>
          </a:r>
        </a:p>
      </cdr:txBody>
    </cdr:sp>
  </cdr:relSizeAnchor>
  <cdr:relSizeAnchor xmlns:cdr="http://schemas.openxmlformats.org/drawingml/2006/chartDrawing">
    <cdr:from>
      <cdr:x>0.66011</cdr:x>
      <cdr:y>0.76004</cdr:y>
    </cdr:from>
    <cdr:to>
      <cdr:x>0.74649</cdr:x>
      <cdr:y>0.80379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5608943" y="3502673"/>
          <a:ext cx="733940" cy="201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Luxemburg</a:t>
          </a:r>
        </a:p>
      </cdr:txBody>
    </cdr:sp>
  </cdr:relSizeAnchor>
  <cdr:relSizeAnchor xmlns:cdr="http://schemas.openxmlformats.org/drawingml/2006/chartDrawing">
    <cdr:from>
      <cdr:x>0.7331</cdr:x>
      <cdr:y>0.79581</cdr:y>
    </cdr:from>
    <cdr:to>
      <cdr:x>0.80303</cdr:x>
      <cdr:y>0.83227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5991225" y="4157664"/>
          <a:ext cx="5715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/>
            <a:t>Bulgaria</a:t>
          </a:r>
        </a:p>
      </cdr:txBody>
    </cdr:sp>
  </cdr:relSizeAnchor>
  <cdr:relSizeAnchor xmlns:cdr="http://schemas.openxmlformats.org/drawingml/2006/chartDrawing">
    <cdr:from>
      <cdr:x>0.76908</cdr:x>
      <cdr:y>0.82605</cdr:y>
    </cdr:from>
    <cdr:to>
      <cdr:x>0.82153</cdr:x>
      <cdr:y>0.86434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6534841" y="3806844"/>
          <a:ext cx="445665" cy="176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/>
            <a:t>Viro</a:t>
          </a:r>
        </a:p>
      </cdr:txBody>
    </cdr:sp>
  </cdr:relSizeAnchor>
  <cdr:relSizeAnchor xmlns:cdr="http://schemas.openxmlformats.org/drawingml/2006/chartDrawing">
    <cdr:from>
      <cdr:x>0.81846</cdr:x>
      <cdr:y>0.72695</cdr:y>
    </cdr:from>
    <cdr:to>
      <cdr:x>0.86974</cdr:x>
      <cdr:y>0.75977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6954420" y="3350156"/>
          <a:ext cx="435723" cy="151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800" dirty="0"/>
            <a:t>Ruotsi</a:t>
          </a:r>
        </a:p>
      </cdr:txBody>
    </cdr:sp>
  </cdr:relSizeAnchor>
  <cdr:relSizeAnchor xmlns:cdr="http://schemas.openxmlformats.org/drawingml/2006/chartDrawing">
    <cdr:from>
      <cdr:x>0.01709</cdr:x>
      <cdr:y>0.94354</cdr:y>
    </cdr:from>
    <cdr:to>
      <cdr:x>0.25346</cdr:x>
      <cdr:y>0.99193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145214" y="4348299"/>
          <a:ext cx="2008422" cy="223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dirty="0"/>
            <a:t>Alijäämä, % </a:t>
          </a:r>
          <a:r>
            <a:rPr lang="fi-FI" sz="1200" dirty="0" err="1"/>
            <a:t>BKT:sta</a:t>
          </a:r>
          <a:r>
            <a:rPr lang="fi-FI" sz="1200" dirty="0"/>
            <a:t> </a:t>
          </a:r>
        </a:p>
      </cdr:txBody>
    </cdr:sp>
  </cdr:relSizeAnchor>
  <cdr:relSizeAnchor xmlns:cdr="http://schemas.openxmlformats.org/drawingml/2006/chartDrawing">
    <cdr:from>
      <cdr:x>0.80036</cdr:x>
      <cdr:y>0.04969</cdr:y>
    </cdr:from>
    <cdr:to>
      <cdr:x>0.99127</cdr:x>
      <cdr:y>0.13033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800652" y="228990"/>
          <a:ext cx="1622152" cy="371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dirty="0"/>
            <a:t>Velka, </a:t>
          </a:r>
          <a:r>
            <a:rPr lang="fi-FI" sz="1200" dirty="0" smtClean="0"/>
            <a:t>% </a:t>
          </a:r>
          <a:r>
            <a:rPr lang="fi-FI" sz="1200" dirty="0" err="1" smtClean="0"/>
            <a:t>BKT:sta</a:t>
          </a:r>
          <a:endParaRPr lang="fi-FI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2FFE2-FA89-435E-9AE4-11A2EDA16923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B1308-AAD1-4193-B945-4127F41E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49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F195D-AA2C-4F5F-9B54-FECEB2023EEF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3B680-2B0E-41AB-9CFB-F918500FE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4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au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95738" y="6453188"/>
            <a:ext cx="5148262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7" name="Picture 5" descr="etla_p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62038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453188"/>
            <a:ext cx="179388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88913" y="6424613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000" b="1">
                <a:solidFill>
                  <a:srgbClr val="164895"/>
                </a:solidFill>
              </a:rPr>
              <a:t>ELINKEINOELÄMÄN TUTKIMUSLAITOS</a:t>
            </a:r>
          </a:p>
          <a:p>
            <a:r>
              <a:rPr lang="fi-FI" sz="1000" b="1">
                <a:solidFill>
                  <a:srgbClr val="164895"/>
                </a:solidFill>
              </a:rPr>
              <a:t>THE RESEARCH INSTITUTE OF THE FINNISH ECONOMY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847012" cy="2259012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fi-FI" noProof="0" smtClean="0"/>
              <a:t>Muokkaa perustyyl. napsautt.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644900"/>
            <a:ext cx="6513512" cy="19939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Muokkaa alaotsikon perustyyliä napsautt.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59017-66A7-445C-9650-828848B48A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109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3DA0-D5D4-4BA4-AF54-E4027B0CE12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309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7300" y="476250"/>
            <a:ext cx="1979613" cy="5473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5789612" cy="5473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777E4-6DD5-4EC8-AC50-44E65429AA6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797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au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95738" y="6453188"/>
            <a:ext cx="5148262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pic>
        <p:nvPicPr>
          <p:cNvPr id="7" name="Picture 5" descr="etla_p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62038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453188"/>
            <a:ext cx="179388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88913" y="6424613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000" b="1">
                <a:solidFill>
                  <a:srgbClr val="164895"/>
                </a:solidFill>
              </a:rPr>
              <a:t>ELINKEINOELÄMÄN TUTKIMUSLAITOS</a:t>
            </a:r>
          </a:p>
          <a:p>
            <a:r>
              <a:rPr lang="fi-FI" sz="1000" b="1">
                <a:solidFill>
                  <a:srgbClr val="164895"/>
                </a:solidFill>
              </a:rPr>
              <a:t>THE RESEARCH INSTITUTE OF THE FINNISH ECONOMY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847012" cy="2259012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644900"/>
            <a:ext cx="6513512" cy="19939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A048030-1CBF-4ACF-B5FD-DD1B6F05F5E9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B9D7307-E3BB-43DD-98FE-18928FA503F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7609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1B4C9AF-A282-4332-8F6E-46A614DE6F4A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8AB0490-73AE-46D7-B5DB-140E2489AD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144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F13EEAE-0C45-42D0-9184-368AA3AE8231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89AE45F-A52C-42E5-96D1-CEB41A654B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7872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844675"/>
            <a:ext cx="3668712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668713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540C6B9-047D-4988-9E2B-CA3B9D10525C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DD6D8D-B6F6-41E2-BA5D-667301DCD1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694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A635FF9-911C-45C5-8948-C9602E080D39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CF7C7FD-F341-430C-AA8A-D7BF8C73BDC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8447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0D2C499-5687-4AE1-8EE7-3974470288BE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8395451-2EC5-4FFC-B59D-29E299710C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2700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959919-357D-4259-BF03-4BF4A8F04DAB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E8D522B-33C8-4321-9DC1-1446F8F502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477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523B4F4-1704-4BD5-9A97-A0A1353C15ED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374EE1-B7E3-4E47-86A6-C949543ACCE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124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36B97-BA3F-4BEE-86BB-5F39A329720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478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FA40598-81C7-41DA-BD73-357A9563DBE3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E6F1FE7-0346-4A54-A895-24F36D1AB7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135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8395925-36D0-4079-8DF4-62AAC7CCCDEF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4368A15-58A3-4FEE-AA24-8D878DDA6D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734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7300" y="476250"/>
            <a:ext cx="1979613" cy="5473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5789612" cy="5473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067F75E-3278-48BD-8536-51B37E4BC585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4D9EA61-200B-43D0-A129-1876954CCC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95574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au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95738" y="6453188"/>
            <a:ext cx="5148262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25" name="Picture 5" descr="etla_p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62038" cy="59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6453188"/>
            <a:ext cx="179388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847012" cy="2259012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644900"/>
            <a:ext cx="6513512" cy="19939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88913" y="6424613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1000" b="1">
                <a:solidFill>
                  <a:srgbClr val="164895"/>
                </a:solidFill>
                <a:latin typeface="Arial"/>
              </a:rPr>
              <a:t>ELINKEINOELÄMÄN TUTKIMUSLAITOS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1000" b="1">
                <a:solidFill>
                  <a:srgbClr val="164895"/>
                </a:solidFill>
                <a:latin typeface="Arial"/>
              </a:rPr>
              <a:t>THE RESEARCH INSTITUTE OF THE FINNISH ECONOMY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757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75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808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844675"/>
            <a:ext cx="3668712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668713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4880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01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699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72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A1B7-E051-40B5-B0B2-4B7B006B631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0370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45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59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104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7300" y="476250"/>
            <a:ext cx="1979613" cy="5473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5789612" cy="5473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5E1B8-BD84-43A2-B9D9-7AF4901EB03D}" type="datetimeFigureOut">
              <a:rPr lang="fi-FI" smtClean="0">
                <a:solidFill>
                  <a:srgbClr val="FFFFFF"/>
                </a:solidFill>
              </a:rPr>
              <a:pPr/>
              <a:t>15.1.2013</a:t>
            </a:fld>
            <a:endParaRPr lang="fi-FI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E2C60-0071-4022-9688-1CEE4FC4EE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38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844675"/>
            <a:ext cx="3668712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668713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BF0F2-7AF1-4CF1-B94E-50B11A1F4A9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0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92CD7-D2E7-415B-AEDD-AEBE19A32FF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152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DDE8-E49F-4F7D-8CD4-398F8B721F5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36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52D94-A0A2-4939-B7E5-9D49C9DF880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1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4E34B-0A10-4ADA-BB84-AABF20416FB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35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BBC24-BAAC-41F6-A8BD-EC274207B5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77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us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95738" y="6453188"/>
            <a:ext cx="5148262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453188"/>
            <a:ext cx="179388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6264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844675"/>
            <a:ext cx="74898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0"/>
            <a:ext cx="1655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453188"/>
            <a:ext cx="684212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92B061-C691-4A6A-B7F0-BB08CBF2601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88913" y="6424613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000" b="1">
                <a:solidFill>
                  <a:srgbClr val="164895"/>
                </a:solidFill>
              </a:rPr>
              <a:t>ELINKEINOELÄMÄN TUTKIMUSLAITOS, ETLA</a:t>
            </a:r>
          </a:p>
          <a:p>
            <a:r>
              <a:rPr lang="fi-FI" sz="1000" b="1">
                <a:solidFill>
                  <a:srgbClr val="164895"/>
                </a:solidFill>
              </a:rPr>
              <a:t>THE RESEARCH INSTITUTE OF THE FINNISH ECONOMY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524625"/>
            <a:ext cx="4032250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77" r:id="rId1"/>
    <p:sldLayoutId id="2147486067" r:id="rId2"/>
    <p:sldLayoutId id="2147486068" r:id="rId3"/>
    <p:sldLayoutId id="2147486069" r:id="rId4"/>
    <p:sldLayoutId id="2147486070" r:id="rId5"/>
    <p:sldLayoutId id="2147486071" r:id="rId6"/>
    <p:sldLayoutId id="2147486072" r:id="rId7"/>
    <p:sldLayoutId id="2147486073" r:id="rId8"/>
    <p:sldLayoutId id="2147486074" r:id="rId9"/>
    <p:sldLayoutId id="2147486075" r:id="rId10"/>
    <p:sldLayoutId id="21474860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us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95738" y="6453188"/>
            <a:ext cx="5148262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453188"/>
            <a:ext cx="179388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6264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844675"/>
            <a:ext cx="74898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0"/>
            <a:ext cx="1655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/>
              </a:defRPr>
            </a:lvl1pPr>
          </a:lstStyle>
          <a:p>
            <a:pPr>
              <a:defRPr/>
            </a:pPr>
            <a:fld id="{20C8A574-DFE1-437B-8214-C8215C5BB6F5}" type="datetimeFigureOut">
              <a:rPr lang="fi-FI"/>
              <a:pPr>
                <a:defRPr/>
              </a:pPr>
              <a:t>15.1.2013</a:t>
            </a:fld>
            <a:endParaRPr lang="fi-FI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453188"/>
            <a:ext cx="684212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FFFFF"/>
                </a:solidFill>
                <a:latin typeface="Arial"/>
              </a:defRPr>
            </a:lvl1pPr>
          </a:lstStyle>
          <a:p>
            <a:pPr>
              <a:defRPr/>
            </a:pPr>
            <a:fld id="{E0519523-0BDB-48B2-98A0-8AB4F8E923E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88913" y="6424613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000" b="1">
                <a:solidFill>
                  <a:srgbClr val="164895"/>
                </a:solidFill>
              </a:rPr>
              <a:t>ELINKEINOELÄMÄN TUTKIMUSLAITOS, ETLA</a:t>
            </a:r>
          </a:p>
          <a:p>
            <a:r>
              <a:rPr lang="fi-FI" sz="1000" b="1">
                <a:solidFill>
                  <a:srgbClr val="164895"/>
                </a:solidFill>
              </a:rPr>
              <a:t>THE RESEARCH INSTITUTE OF THE FINNISH ECONOMY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524625"/>
            <a:ext cx="4032250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/>
              </a:defRPr>
            </a:lvl1pPr>
          </a:lstStyle>
          <a:p>
            <a:pPr>
              <a:defRPr/>
            </a:pPr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78" r:id="rId1"/>
    <p:sldLayoutId id="2147486079" r:id="rId2"/>
    <p:sldLayoutId id="2147486080" r:id="rId3"/>
    <p:sldLayoutId id="2147486081" r:id="rId4"/>
    <p:sldLayoutId id="2147486082" r:id="rId5"/>
    <p:sldLayoutId id="2147486083" r:id="rId6"/>
    <p:sldLayoutId id="2147486084" r:id="rId7"/>
    <p:sldLayoutId id="2147486085" r:id="rId8"/>
    <p:sldLayoutId id="2147486086" r:id="rId9"/>
    <p:sldLayoutId id="2147486087" r:id="rId10"/>
    <p:sldLayoutId id="21474860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aust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95738" y="6453188"/>
            <a:ext cx="5148262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6453188"/>
            <a:ext cx="179388" cy="404812"/>
          </a:xfrm>
          <a:prstGeom prst="rect">
            <a:avLst/>
          </a:prstGeom>
          <a:solidFill>
            <a:srgbClr val="1648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6264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844675"/>
            <a:ext cx="74898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0"/>
            <a:ext cx="1655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825E1B8-BD84-43A2-B9D9-7AF4901EB03D}" type="datetimeFigureOut">
              <a:rPr lang="fi-FI" smtClean="0">
                <a:solidFill>
                  <a:srgbClr val="FFFFFF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15.1.2013</a:t>
            </a:fld>
            <a:endParaRPr lang="fi-FI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453188"/>
            <a:ext cx="684212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3BE2C60-0071-4022-9688-1CEE4FC4EEF7}" type="slidenum">
              <a:rPr lang="fi-FI" smtClean="0"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fi-FI">
              <a:latin typeface="Arial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88913" y="6424613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1000" b="1">
                <a:solidFill>
                  <a:srgbClr val="164895"/>
                </a:solidFill>
                <a:latin typeface="Arial"/>
              </a:rPr>
              <a:t>ELINKEINOELÄMÄN TUTKIMUSLAITOS, ETLA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1000" b="1">
                <a:solidFill>
                  <a:srgbClr val="164895"/>
                </a:solidFill>
                <a:latin typeface="Arial"/>
              </a:rPr>
              <a:t>THE RESEARCH INSTITUTE OF THE FINNISH ECONOMY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524625"/>
            <a:ext cx="4032250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068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90" r:id="rId1"/>
    <p:sldLayoutId id="2147486091" r:id="rId2"/>
    <p:sldLayoutId id="2147486092" r:id="rId3"/>
    <p:sldLayoutId id="2147486093" r:id="rId4"/>
    <p:sldLayoutId id="2147486094" r:id="rId5"/>
    <p:sldLayoutId id="2147486095" r:id="rId6"/>
    <p:sldLayoutId id="2147486096" r:id="rId7"/>
    <p:sldLayoutId id="2147486097" r:id="rId8"/>
    <p:sldLayoutId id="2147486098" r:id="rId9"/>
    <p:sldLayoutId id="2147486099" r:id="rId10"/>
    <p:sldLayoutId id="214748610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828800"/>
            <a:ext cx="914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i-FI" sz="3200" b="1" dirty="0" smtClean="0"/>
              <a:t>Talouden tilanne ja politiikan linjaustarpeet</a:t>
            </a:r>
            <a:endParaRPr lang="fi-FI" sz="3200" b="1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933825"/>
            <a:ext cx="9036496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fi-FI" dirty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i-FI" dirty="0"/>
              <a:t>Vesa </a:t>
            </a:r>
            <a:r>
              <a:rPr lang="fi-FI" dirty="0" smtClean="0"/>
              <a:t>Vihriälä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fi-FI" dirty="0" smtClean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dirty="0" smtClean="0"/>
              <a:t>16.1. 2013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4" y="404664"/>
            <a:ext cx="8748465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Arial" pitchFamily="34" charset="0"/>
                <a:cs typeface="Arial" pitchFamily="34" charset="0"/>
              </a:rPr>
              <a:t>Suomen </a:t>
            </a:r>
            <a:r>
              <a:rPr lang="fi-FI" sz="2800" dirty="0">
                <a:latin typeface="Arial" pitchFamily="34" charset="0"/>
                <a:cs typeface="Arial" pitchFamily="34" charset="0"/>
              </a:rPr>
              <a:t>kilpailukyky on </a:t>
            </a:r>
            <a:r>
              <a:rPr lang="fi-FI" sz="2800" dirty="0" smtClean="0">
                <a:latin typeface="Arial" pitchFamily="34" charset="0"/>
                <a:cs typeface="Arial" pitchFamily="34" charset="0"/>
              </a:rPr>
              <a:t>heikentynyt myös elektroniikkateollisuuden </a:t>
            </a:r>
            <a:r>
              <a:rPr lang="fi-FI" sz="2800" dirty="0">
                <a:latin typeface="Arial" pitchFamily="34" charset="0"/>
                <a:cs typeface="Arial" pitchFamily="34" charset="0"/>
              </a:rPr>
              <a:t>ulkopuolisessa </a:t>
            </a:r>
            <a:r>
              <a:rPr lang="fi-FI" sz="2800" dirty="0" smtClean="0">
                <a:latin typeface="Arial" pitchFamily="34" charset="0"/>
                <a:cs typeface="Arial" pitchFamily="34" charset="0"/>
              </a:rPr>
              <a:t>teollisuudessa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OECD ja </a:t>
            </a:r>
            <a:r>
              <a:rPr lang="fi-FI" sz="1200" dirty="0" err="1" smtClean="0"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4 (editoitu).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62952" y="1835881"/>
            <a:ext cx="7352870" cy="4385883"/>
            <a:chOff x="962952" y="1835881"/>
            <a:chExt cx="7352870" cy="438588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546990" y="4256031"/>
              <a:ext cx="658021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" name="Chart 37"/>
            <p:cNvGraphicFramePr/>
            <p:nvPr>
              <p:extLst>
                <p:ext uri="{D42A27DB-BD31-4B8C-83A1-F6EECF244321}">
                  <p14:modId xmlns:p14="http://schemas.microsoft.com/office/powerpoint/2010/main" val="884128935"/>
                </p:ext>
              </p:extLst>
            </p:nvPr>
          </p:nvGraphicFramePr>
          <p:xfrm>
            <a:off x="962952" y="1835881"/>
            <a:ext cx="7352870" cy="43858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6007185" y="3519369"/>
              <a:ext cx="122304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464986" y="4769975"/>
              <a:ext cx="131048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01890" y="1335803"/>
            <a:ext cx="684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Suhteellinen reaalinen yksikkötyökustannus tehdasteollisuudessa pl. elektroniikka, kaikkien vuosien keskiarvo = 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0077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467540"/>
            <a:ext cx="856895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Arial" pitchFamily="34" charset="0"/>
                <a:cs typeface="Arial" pitchFamily="34" charset="0"/>
              </a:rPr>
              <a:t> … ja  </a:t>
            </a:r>
            <a:r>
              <a:rPr lang="fi-FI" sz="2800" dirty="0" smtClean="0">
                <a:latin typeface="Arial" pitchFamily="34" charset="0"/>
                <a:cs typeface="Arial" pitchFamily="34" charset="0"/>
              </a:rPr>
              <a:t>yksityisissä </a:t>
            </a:r>
            <a:r>
              <a:rPr lang="fi-FI" sz="2800" dirty="0" smtClean="0">
                <a:latin typeface="Arial" pitchFamily="34" charset="0"/>
                <a:cs typeface="Arial" pitchFamily="34" charset="0"/>
              </a:rPr>
              <a:t>palveluissa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OECD ja </a:t>
            </a:r>
            <a:r>
              <a:rPr lang="fi-FI" sz="1200" dirty="0" err="1" smtClean="0"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5 (editoitu).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53311" y="1828800"/>
            <a:ext cx="7419951" cy="4406630"/>
            <a:chOff x="953311" y="1828800"/>
            <a:chExt cx="7419951" cy="440663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535725" y="3880349"/>
              <a:ext cx="659148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Chart 13"/>
            <p:cNvGraphicFramePr/>
            <p:nvPr>
              <p:extLst>
                <p:ext uri="{D42A27DB-BD31-4B8C-83A1-F6EECF244321}">
                  <p14:modId xmlns:p14="http://schemas.microsoft.com/office/powerpoint/2010/main" val="3325811271"/>
                </p:ext>
              </p:extLst>
            </p:nvPr>
          </p:nvGraphicFramePr>
          <p:xfrm>
            <a:off x="953311" y="1828800"/>
            <a:ext cx="7363106" cy="44066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7199337" y="3295650"/>
              <a:ext cx="117392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6846955" y="2114701"/>
              <a:ext cx="125784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32479" y="1124744"/>
            <a:ext cx="6374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Suhteellinen reaalinen yksikkötyökustannus yksityisissä palveluissa, kaikkien vuosien keskiarvo = 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4670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065144" cy="1143000"/>
          </a:xfrm>
        </p:spPr>
        <p:txBody>
          <a:bodyPr/>
          <a:lstStyle/>
          <a:p>
            <a:r>
              <a:rPr lang="fi-FI" sz="3200" dirty="0" smtClean="0"/>
              <a:t>Pidemmän ajan kilpailukykyedellytykset hyvät             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Toimivat instituutiot</a:t>
            </a:r>
          </a:p>
          <a:p>
            <a:r>
              <a:rPr lang="fi-FI" sz="2800" dirty="0" smtClean="0"/>
              <a:t>Hyvä koulutustaso</a:t>
            </a:r>
          </a:p>
          <a:p>
            <a:r>
              <a:rPr lang="fi-FI" sz="2800" dirty="0" smtClean="0"/>
              <a:t>Tuntuvat innovaatiopanostukset</a:t>
            </a:r>
          </a:p>
          <a:p>
            <a:r>
              <a:rPr lang="fi-FI" sz="2800" dirty="0" smtClean="0"/>
              <a:t>Hyvät tuottavuussaavutukset ennen kriisiä</a:t>
            </a:r>
          </a:p>
          <a:p>
            <a:endParaRPr lang="fi-FI" sz="2800" dirty="0"/>
          </a:p>
          <a:p>
            <a:r>
              <a:rPr lang="fi-FI" sz="2800" dirty="0" smtClean="0"/>
              <a:t>Mutta: hyvä menestys kk-mittauksissa ei ennusta kasvua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160089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1970" y="404664"/>
            <a:ext cx="8748465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Arial" pitchFamily="34" charset="0"/>
                <a:cs typeface="Arial" pitchFamily="34" charset="0"/>
              </a:rPr>
              <a:t>Rakenteellinen kilpailukyky on näkynyt teollisuuden tuottavuudessa myös </a:t>
            </a:r>
            <a:r>
              <a:rPr lang="fi-FI" sz="2800" dirty="0">
                <a:latin typeface="Arial" pitchFamily="34" charset="0"/>
                <a:cs typeface="Arial" pitchFamily="34" charset="0"/>
              </a:rPr>
              <a:t>Nokia-klusterin </a:t>
            </a:r>
            <a:r>
              <a:rPr lang="fi-FI" sz="2800" dirty="0" smtClean="0">
                <a:latin typeface="Arial" pitchFamily="34" charset="0"/>
                <a:cs typeface="Arial" pitchFamily="34" charset="0"/>
              </a:rPr>
              <a:t>ulkopuolella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err="1">
                <a:latin typeface="Calibri" pitchFamily="34" charset="0"/>
                <a:cs typeface="Calibri" pitchFamily="34" charset="0"/>
              </a:rPr>
              <a:t>Inklaar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 ja </a:t>
            </a:r>
            <a:r>
              <a:rPr lang="fi-FI" sz="1200" dirty="0" err="1">
                <a:latin typeface="Calibri" pitchFamily="34" charset="0"/>
                <a:cs typeface="Calibri" pitchFamily="34" charset="0"/>
              </a:rPr>
              <a:t>Timmer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 (2008) ja EU KLEMS -tietokanta.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7.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9552" y="2075400"/>
            <a:ext cx="7747198" cy="4144426"/>
            <a:chOff x="962026" y="1838326"/>
            <a:chExt cx="7324724" cy="4381500"/>
          </a:xfrm>
        </p:grpSpPr>
        <p:graphicFrame>
          <p:nvGraphicFramePr>
            <p:cNvPr id="21" name="Chart 20"/>
            <p:cNvGraphicFramePr/>
            <p:nvPr>
              <p:extLst>
                <p:ext uri="{D42A27DB-BD31-4B8C-83A1-F6EECF244321}">
                  <p14:modId xmlns:p14="http://schemas.microsoft.com/office/powerpoint/2010/main" val="1216047052"/>
                </p:ext>
              </p:extLst>
            </p:nvPr>
          </p:nvGraphicFramePr>
          <p:xfrm>
            <a:off x="962026" y="1838326"/>
            <a:ext cx="7324724" cy="4381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7524486" y="2031986"/>
              <a:ext cx="5804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7407406" y="5212663"/>
              <a:ext cx="78325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Espanja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7510756" y="3668157"/>
              <a:ext cx="59418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6839182" y="3526731"/>
              <a:ext cx="62710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6972795" y="2961922"/>
              <a:ext cx="49322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7614260" y="4451432"/>
              <a:ext cx="57640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Italia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331640" y="1514416"/>
            <a:ext cx="6773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Kokonaistuottavuus teollisuudessa pl. Elektroniikka, USA = 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322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1"/>
            <a:ext cx="9144000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" name="TextBox 113"/>
          <p:cNvSpPr txBox="1"/>
          <p:nvPr/>
        </p:nvSpPr>
        <p:spPr>
          <a:xfrm>
            <a:off x="223491" y="260648"/>
            <a:ext cx="85817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/>
              <a:t>Kilpailukykyindeksit eivät </a:t>
            </a:r>
            <a:r>
              <a:rPr lang="fi-FI" sz="3200" dirty="0" smtClean="0"/>
              <a:t>kuitenkaan ennusta </a:t>
            </a:r>
            <a:r>
              <a:rPr lang="fi-FI" sz="3200" dirty="0" smtClean="0"/>
              <a:t>tulevaa </a:t>
            </a:r>
            <a:r>
              <a:rPr lang="fi-FI" sz="3200" dirty="0" smtClean="0"/>
              <a:t>kasvua</a:t>
            </a:r>
            <a:endParaRPr lang="en-US" sz="3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55452" y="5445224"/>
            <a:ext cx="69168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Lähde: 	Rouvinen (2005</a:t>
            </a:r>
            <a:r>
              <a:rPr lang="fi-FI" sz="1400" dirty="0"/>
              <a:t>). Vaurauden lähteet – Kilpailukyky, talouskasvu vai molemmat? </a:t>
            </a:r>
            <a:endParaRPr lang="fi-FI" sz="1400" dirty="0" smtClean="0"/>
          </a:p>
          <a:p>
            <a:r>
              <a:rPr lang="fi-FI" sz="1400" dirty="0"/>
              <a:t>	</a:t>
            </a:r>
            <a:r>
              <a:rPr lang="fi-FI" sz="1400" dirty="0" err="1" smtClean="0"/>
              <a:t>Teokessa</a:t>
            </a:r>
            <a:r>
              <a:rPr lang="fi-FI" sz="1400" dirty="0" smtClean="0"/>
              <a:t> Hyytinen </a:t>
            </a:r>
            <a:r>
              <a:rPr lang="fi-FI" sz="1400" dirty="0"/>
              <a:t>&amp; </a:t>
            </a:r>
            <a:r>
              <a:rPr lang="fi-FI" sz="1400" dirty="0" smtClean="0"/>
              <a:t>Rouvinen (toim.), </a:t>
            </a:r>
            <a:r>
              <a:rPr lang="fi-FI" sz="1400" i="1" dirty="0"/>
              <a:t>Mistä talouskasvu syntyy? </a:t>
            </a:r>
            <a:r>
              <a:rPr lang="fi-FI" sz="1400" dirty="0" smtClean="0"/>
              <a:t>(sivut 31-48</a:t>
            </a:r>
            <a:r>
              <a:rPr lang="fi-FI" sz="1400" dirty="0"/>
              <a:t>). </a:t>
            </a:r>
            <a:endParaRPr lang="fi-FI" sz="1400" dirty="0" smtClean="0"/>
          </a:p>
          <a:p>
            <a:r>
              <a:rPr lang="fi-FI" sz="1400" dirty="0"/>
              <a:t>	</a:t>
            </a:r>
            <a:r>
              <a:rPr lang="fi-FI" sz="1400" dirty="0" smtClean="0"/>
              <a:t>Taloustieto </a:t>
            </a:r>
            <a:r>
              <a:rPr lang="fi-FI" sz="1400" dirty="0"/>
              <a:t>(ETLA B 214</a:t>
            </a:r>
            <a:r>
              <a:rPr lang="fi-FI" sz="1400" dirty="0" smtClean="0"/>
              <a:t>). Kuvion 2.1 alaosa.</a:t>
            </a:r>
            <a:endParaRPr lang="fi-FI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2949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Julkisen talouden ongelma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8209408" cy="4392488"/>
          </a:xfrm>
        </p:spPr>
        <p:txBody>
          <a:bodyPr/>
          <a:lstStyle/>
          <a:p>
            <a:r>
              <a:rPr lang="fi-FI" sz="2800" dirty="0" smtClean="0"/>
              <a:t>Lyhyen aikavälin ongelma ei ylivoimainen: Suomi saa velkaa halvalla</a:t>
            </a:r>
          </a:p>
          <a:p>
            <a:r>
              <a:rPr lang="fi-FI" sz="2800" dirty="0" smtClean="0"/>
              <a:t>Pitkän ajan kestävyysongelma kuitenkin vakava</a:t>
            </a:r>
          </a:p>
          <a:p>
            <a:r>
              <a:rPr lang="fi-FI" sz="2800" dirty="0" smtClean="0"/>
              <a:t>Kaksi tärkeää asiaa: työllisyysaste ja julkisesti rahoitetun tuotannon tehokkuus</a:t>
            </a:r>
          </a:p>
          <a:p>
            <a:r>
              <a:rPr lang="fi-FI" sz="2800" dirty="0" smtClean="0"/>
              <a:t>Työllisyysaste ei nousemassa nykypolitiikalla riittävästi; suurin potentiaali ikäryhmässä 55+</a:t>
            </a:r>
          </a:p>
          <a:p>
            <a:r>
              <a:rPr lang="fi-FI" sz="2800" dirty="0" smtClean="0"/>
              <a:t>Julkisen palvelutuotannon uudistaminen hyytymässä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783612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508674" y="2404804"/>
            <a:ext cx="0" cy="338334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77778" y="4782721"/>
            <a:ext cx="6793466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93136" cy="1143000"/>
          </a:xfrm>
        </p:spPr>
        <p:txBody>
          <a:bodyPr/>
          <a:lstStyle/>
          <a:p>
            <a:r>
              <a:rPr lang="fi-FI" sz="3200" dirty="0" smtClean="0"/>
              <a:t>Suomi EU:n parhaimmistoa julkisen alijäämän ja velan suhteen</a:t>
            </a:r>
            <a:endParaRPr lang="fi-FI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840395"/>
              </p:ext>
            </p:extLst>
          </p:nvPr>
        </p:nvGraphicFramePr>
        <p:xfrm>
          <a:off x="395536" y="1700808"/>
          <a:ext cx="84969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3801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143000"/>
          </a:xfrm>
        </p:spPr>
        <p:txBody>
          <a:bodyPr/>
          <a:lstStyle/>
          <a:p>
            <a:r>
              <a:rPr lang="fi-FI" sz="3200" dirty="0" smtClean="0"/>
              <a:t>Kestävyysvaje kiistaton, mutta suuruus epävarma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1484785"/>
            <a:ext cx="7993384" cy="4465166"/>
          </a:xfrm>
        </p:spPr>
        <p:txBody>
          <a:bodyPr/>
          <a:lstStyle/>
          <a:p>
            <a:r>
              <a:rPr lang="fi-FI" sz="2800" dirty="0" smtClean="0"/>
              <a:t>Komissio 2012					5,8 %</a:t>
            </a:r>
          </a:p>
          <a:p>
            <a:r>
              <a:rPr lang="fi-FI" sz="2800" dirty="0" smtClean="0"/>
              <a:t>Suomen Pankki 2012			4,0 %</a:t>
            </a:r>
          </a:p>
          <a:p>
            <a:r>
              <a:rPr lang="fi-FI" sz="2800" dirty="0" smtClean="0"/>
              <a:t>Valtiovarainministeriö 2012		3,5 %</a:t>
            </a:r>
          </a:p>
          <a:p>
            <a:r>
              <a:rPr lang="fi-FI" sz="2800" dirty="0" smtClean="0"/>
              <a:t>ETLA (2013)</a:t>
            </a:r>
          </a:p>
          <a:p>
            <a:pPr lvl="1"/>
            <a:r>
              <a:rPr lang="fi-FI" sz="2400" dirty="0" smtClean="0"/>
              <a:t>Hyvä vaihtoehto,  keskiarvo			</a:t>
            </a:r>
            <a:r>
              <a:rPr lang="fi-FI" dirty="0" smtClean="0"/>
              <a:t>1,0 %</a:t>
            </a:r>
          </a:p>
          <a:p>
            <a:pPr marL="914400" lvl="2" indent="0">
              <a:buNone/>
            </a:pPr>
            <a:r>
              <a:rPr lang="fi-FI" dirty="0" smtClean="0"/>
              <a:t>(25 % todennäköisyydellä yli 2 %) </a:t>
            </a:r>
          </a:p>
          <a:p>
            <a:pPr lvl="1"/>
            <a:r>
              <a:rPr lang="fi-FI" sz="2400" dirty="0" smtClean="0"/>
              <a:t>Huono vaihtoehto, keskiarvo		</a:t>
            </a:r>
            <a:r>
              <a:rPr lang="fi-FI" dirty="0" smtClean="0"/>
              <a:t>2,5 %</a:t>
            </a:r>
          </a:p>
          <a:p>
            <a:pPr marL="914400" lvl="2" indent="0">
              <a:buNone/>
            </a:pPr>
            <a:r>
              <a:rPr lang="fi-FI" dirty="0" smtClean="0"/>
              <a:t>(25 % todennäköisyydellä yli 3,5 %)</a:t>
            </a:r>
          </a:p>
          <a:p>
            <a:pPr lvl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41599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58175" cy="1143000"/>
          </a:xfrm>
        </p:spPr>
        <p:txBody>
          <a:bodyPr/>
          <a:lstStyle/>
          <a:p>
            <a:r>
              <a:rPr lang="fi-FI" sz="2800" dirty="0" smtClean="0"/>
              <a:t>Työpanos keskinkertainen työikäiseen väestöön suhteutettuna</a:t>
            </a:r>
          </a:p>
        </p:txBody>
      </p:sp>
      <p:pic>
        <p:nvPicPr>
          <p:cNvPr id="29699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875" y="1617663"/>
            <a:ext cx="8450263" cy="4792662"/>
          </a:xfrm>
        </p:spPr>
      </p:pic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2030413" y="1684338"/>
            <a:ext cx="5505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1800"/>
              <a:t>Työtunnit ja työlliset työikäistä väestöä kohden</a:t>
            </a:r>
          </a:p>
        </p:txBody>
      </p:sp>
    </p:spTree>
    <p:extLst>
      <p:ext uri="{BB962C8B-B14F-4D97-AF65-F5344CB8AC3E}">
        <p14:creationId xmlns:p14="http://schemas.microsoft.com/office/powerpoint/2010/main" val="2900880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8766175" cy="1143000"/>
          </a:xfrm>
        </p:spPr>
        <p:txBody>
          <a:bodyPr/>
          <a:lstStyle/>
          <a:p>
            <a:r>
              <a:rPr lang="fi-FI" sz="2400" smtClean="0"/>
              <a:t>Suomen osallistumis- ja työllisyysasteet Ruotsia heikompia kaikissa ikäryhmissä, eniten yli 55 v. -ryhmässä </a:t>
            </a:r>
          </a:p>
        </p:txBody>
      </p:sp>
      <p:pic>
        <p:nvPicPr>
          <p:cNvPr id="3686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5013" y="1611313"/>
            <a:ext cx="7872412" cy="4648200"/>
          </a:xfrm>
        </p:spPr>
      </p:pic>
    </p:spTree>
    <p:extLst>
      <p:ext uri="{BB962C8B-B14F-4D97-AF65-F5344CB8AC3E}">
        <p14:creationId xmlns:p14="http://schemas.microsoft.com/office/powerpoint/2010/main" val="142681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6264275" cy="864518"/>
          </a:xfrm>
        </p:spPr>
        <p:txBody>
          <a:bodyPr/>
          <a:lstStyle/>
          <a:p>
            <a:r>
              <a:rPr lang="fi-FI" dirty="0" smtClean="0"/>
              <a:t>Talouden tilanne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997" y="1268760"/>
            <a:ext cx="8388424" cy="4824536"/>
          </a:xfrm>
        </p:spPr>
        <p:txBody>
          <a:bodyPr/>
          <a:lstStyle/>
          <a:p>
            <a:r>
              <a:rPr lang="fi-FI" sz="2800" dirty="0" smtClean="0"/>
              <a:t>Toipuminen on pysähtynyt, Suomi jäänyt Ruotsin ja Saksan kelkasta</a:t>
            </a:r>
          </a:p>
          <a:p>
            <a:r>
              <a:rPr lang="fi-FI" sz="2800" dirty="0" smtClean="0"/>
              <a:t>Tuotannon matelulla kaksi dimensiota</a:t>
            </a:r>
          </a:p>
          <a:p>
            <a:pPr lvl="1"/>
            <a:r>
              <a:rPr lang="fi-FI" dirty="0" smtClean="0"/>
              <a:t>Kysyntä: vienti </a:t>
            </a:r>
            <a:r>
              <a:rPr lang="fi-FI" dirty="0" smtClean="0"/>
              <a:t>menestynyt </a:t>
            </a:r>
            <a:r>
              <a:rPr lang="fi-FI" dirty="0" smtClean="0"/>
              <a:t>heikosti</a:t>
            </a:r>
          </a:p>
          <a:p>
            <a:pPr lvl="1"/>
            <a:r>
              <a:rPr lang="fi-FI" dirty="0" smtClean="0"/>
              <a:t>Tarjonta: tuottavuus </a:t>
            </a:r>
            <a:r>
              <a:rPr lang="fi-FI" dirty="0"/>
              <a:t>notkahtanut</a:t>
            </a:r>
          </a:p>
          <a:p>
            <a:r>
              <a:rPr lang="fi-FI" sz="2800" dirty="0" smtClean="0"/>
              <a:t>Suomella </a:t>
            </a:r>
            <a:r>
              <a:rPr lang="fi-FI" sz="2800" dirty="0" smtClean="0"/>
              <a:t>on kilpailukykyongelma, vaikka monet pitkän ajan kilpailukykytekijät vahvoja</a:t>
            </a:r>
          </a:p>
          <a:p>
            <a:r>
              <a:rPr lang="fi-FI" sz="2800" dirty="0" smtClean="0"/>
              <a:t>Julkisella taloudella ei akuuttia rahoitusongelmaa, mutta pitkän ajan kestävyysongelma on vakava</a:t>
            </a:r>
          </a:p>
          <a:p>
            <a:r>
              <a:rPr lang="fi-FI" sz="2800" dirty="0" smtClean="0"/>
              <a:t>Asiat eivät korjaudu itsestään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85389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475662" cy="1143000"/>
          </a:xfrm>
        </p:spPr>
        <p:txBody>
          <a:bodyPr/>
          <a:lstStyle/>
          <a:p>
            <a:r>
              <a:rPr lang="fi-FI" sz="2400" smtClean="0"/>
              <a:t>Ruotsin osallistumisasteilla työvoima olisi noin 200 000 suurempi, mikä riittäisi työvoiman kasvuun ikääntymisestä huolimatta</a:t>
            </a:r>
          </a:p>
        </p:txBody>
      </p:sp>
      <p:pic>
        <p:nvPicPr>
          <p:cNvPr id="399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913" y="1639888"/>
            <a:ext cx="7927975" cy="4760912"/>
          </a:xfrm>
        </p:spPr>
      </p:pic>
    </p:spTree>
    <p:extLst>
      <p:ext uri="{BB962C8B-B14F-4D97-AF65-F5344CB8AC3E}">
        <p14:creationId xmlns:p14="http://schemas.microsoft.com/office/powerpoint/2010/main" val="2831684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09160" cy="864518"/>
          </a:xfrm>
        </p:spPr>
        <p:txBody>
          <a:bodyPr/>
          <a:lstStyle/>
          <a:p>
            <a:r>
              <a:rPr lang="fi-FI" sz="3200" dirty="0" smtClean="0"/>
              <a:t>Julkisen palvelutuotannon uudistaminen hyytymässä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8064896" cy="4536504"/>
          </a:xfrm>
        </p:spPr>
        <p:txBody>
          <a:bodyPr/>
          <a:lstStyle/>
          <a:p>
            <a:r>
              <a:rPr lang="fi-FI" sz="2800" dirty="0" smtClean="0"/>
              <a:t>Kuntauudistus ei </a:t>
            </a:r>
            <a:r>
              <a:rPr lang="fi-FI" sz="2800" dirty="0" smtClean="0"/>
              <a:t>yksin </a:t>
            </a:r>
            <a:r>
              <a:rPr lang="fi-FI" sz="2800" dirty="0" smtClean="0"/>
              <a:t>ratkaisu</a:t>
            </a:r>
          </a:p>
          <a:p>
            <a:pPr lvl="1"/>
            <a:r>
              <a:rPr lang="fi-FI" dirty="0" smtClean="0"/>
              <a:t>Voi helpottaa maa- ja liikennepolitiikkaa yms. keskusalueilla</a:t>
            </a:r>
          </a:p>
          <a:p>
            <a:pPr lvl="1"/>
            <a:r>
              <a:rPr lang="fi-FI" dirty="0" smtClean="0"/>
              <a:t>Mutta ei kaavaillussa mittaluokassa  paranna tehokkuutta merkittävästi</a:t>
            </a:r>
          </a:p>
          <a:p>
            <a:r>
              <a:rPr lang="fi-FI" sz="2800" dirty="0" err="1" smtClean="0"/>
              <a:t>Sote-uudistus</a:t>
            </a:r>
            <a:r>
              <a:rPr lang="fi-FI" sz="2800" dirty="0" smtClean="0"/>
              <a:t> ajautunut hyvin sekavaksi ja uhkaa romuttaa edes kohtuullisesti </a:t>
            </a:r>
            <a:r>
              <a:rPr lang="fi-FI" sz="2800" dirty="0" smtClean="0"/>
              <a:t>toimivan osan (</a:t>
            </a:r>
            <a:r>
              <a:rPr lang="fi-FI" sz="2800" dirty="0" err="1" smtClean="0"/>
              <a:t>SH-piirit</a:t>
            </a:r>
            <a:r>
              <a:rPr lang="fi-FI" sz="2800" dirty="0" smtClean="0"/>
              <a:t>)</a:t>
            </a:r>
            <a:endParaRPr lang="fi-FI" sz="2800" dirty="0" smtClean="0"/>
          </a:p>
          <a:p>
            <a:r>
              <a:rPr lang="fi-FI" sz="2800" dirty="0" smtClean="0"/>
              <a:t>Julkiselle tuottamiselle </a:t>
            </a:r>
            <a:r>
              <a:rPr lang="fi-FI" sz="2800" dirty="0" smtClean="0"/>
              <a:t>annetaan etusija, kilpailun edut sivuuttaen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454602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7921128" cy="1143000"/>
          </a:xfrm>
        </p:spPr>
        <p:txBody>
          <a:bodyPr/>
          <a:lstStyle/>
          <a:p>
            <a:r>
              <a:rPr lang="fi-FI" sz="3200" dirty="0" smtClean="0"/>
              <a:t>Asiat eivät korjaudu itsestään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1484784"/>
            <a:ext cx="8209408" cy="4680520"/>
          </a:xfrm>
        </p:spPr>
        <p:txBody>
          <a:bodyPr/>
          <a:lstStyle/>
          <a:p>
            <a:r>
              <a:rPr lang="fi-FI" sz="2800" dirty="0" smtClean="0"/>
              <a:t>Vientimarkkinoilta ei odotettavissa merkittävää vetoapua</a:t>
            </a:r>
          </a:p>
          <a:p>
            <a:r>
              <a:rPr lang="fi-FI" sz="2800" dirty="0" smtClean="0"/>
              <a:t>Menetetty tuotanto </a:t>
            </a:r>
            <a:r>
              <a:rPr lang="fi-FI" sz="2800" dirty="0" smtClean="0"/>
              <a:t>ei </a:t>
            </a:r>
            <a:r>
              <a:rPr lang="fi-FI" sz="2800" dirty="0" smtClean="0"/>
              <a:t>palaa takaisin </a:t>
            </a:r>
            <a:r>
              <a:rPr lang="fi-FI" sz="2800" dirty="0" smtClean="0"/>
              <a:t>automaattisesti, </a:t>
            </a:r>
            <a:r>
              <a:rPr lang="fi-FI" sz="2800" dirty="0" smtClean="0"/>
              <a:t>korvaava tuotanto vaatii </a:t>
            </a:r>
            <a:r>
              <a:rPr lang="fi-FI" sz="2800" dirty="0" smtClean="0"/>
              <a:t>kilpailukykyä ja voimavarojen kohdentumista uusiin käyttöihin</a:t>
            </a:r>
            <a:endParaRPr lang="fi-FI" sz="2800" dirty="0" smtClean="0"/>
          </a:p>
          <a:p>
            <a:r>
              <a:rPr lang="fi-FI" sz="2800" dirty="0" smtClean="0"/>
              <a:t>Työllisyysaste ei ole ilman uusia toimia nousemassa merkittävästi</a:t>
            </a:r>
          </a:p>
          <a:p>
            <a:r>
              <a:rPr lang="fi-FI" sz="2800" dirty="0" smtClean="0"/>
              <a:t>Julkisen talouden tehostaminen ei etene tehdyillä ja vireillä olevilla suunnitelmilla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937435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7561088" cy="1143000"/>
          </a:xfrm>
        </p:spPr>
        <p:txBody>
          <a:bodyPr/>
          <a:lstStyle/>
          <a:p>
            <a:r>
              <a:rPr lang="fi-FI" sz="3200" dirty="0" smtClean="0"/>
              <a:t>Politiikkalinjausten lähtökohta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4105275"/>
          </a:xfrm>
        </p:spPr>
        <p:txBody>
          <a:bodyPr/>
          <a:lstStyle/>
          <a:p>
            <a:r>
              <a:rPr lang="fi-FI" sz="2800" dirty="0" smtClean="0"/>
              <a:t>Ei perustetta </a:t>
            </a:r>
            <a:r>
              <a:rPr lang="fi-FI" sz="2800" dirty="0" err="1" smtClean="0"/>
              <a:t>fipo-kiristykselle</a:t>
            </a:r>
            <a:r>
              <a:rPr lang="fi-FI" sz="2800" dirty="0" smtClean="0"/>
              <a:t>, jos valmiutta parantaa kestävyyttä rakenteellisin </a:t>
            </a:r>
            <a:r>
              <a:rPr lang="fi-FI" sz="2800" dirty="0" smtClean="0"/>
              <a:t>toimin</a:t>
            </a:r>
          </a:p>
          <a:p>
            <a:r>
              <a:rPr lang="fi-FI" sz="2800" dirty="0" smtClean="0"/>
              <a:t>Mutta jos rakennetoimista ei pystytä päättämään, turvallisinta leikata menoja velka/BKT-suhteen taittamiseksi.</a:t>
            </a:r>
            <a:endParaRPr lang="fi-FI" sz="2800" dirty="0" smtClean="0"/>
          </a:p>
          <a:p>
            <a:r>
              <a:rPr lang="fi-FI" sz="2800" dirty="0" smtClean="0"/>
              <a:t>Kasvun vahvistamisessa tuottavuuden kohentaminen avainasia, mutta vie aikaa</a:t>
            </a:r>
          </a:p>
          <a:p>
            <a:r>
              <a:rPr lang="fi-FI" sz="2800" dirty="0" smtClean="0"/>
              <a:t>Tämän </a:t>
            </a:r>
            <a:r>
              <a:rPr lang="fi-FI" sz="2800" dirty="0" smtClean="0"/>
              <a:t>vuoksi palkkamaltti välttämätön lähivuosina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676336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Palkanmuodostus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Yleiskorotuksen nollan tuntumaan pariksi vuodeksi</a:t>
            </a:r>
          </a:p>
          <a:p>
            <a:endParaRPr lang="fi-FI" dirty="0"/>
          </a:p>
          <a:p>
            <a:r>
              <a:rPr lang="fi-FI" dirty="0" smtClean="0"/>
              <a:t>Ala-, yritys- ja yksilökohtaista joustoa</a:t>
            </a:r>
          </a:p>
          <a:p>
            <a:endParaRPr lang="fi-FI" dirty="0"/>
          </a:p>
          <a:p>
            <a:r>
              <a:rPr lang="fi-FI" dirty="0" smtClean="0"/>
              <a:t>Vientialat sopimussaattueen kärkeen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0111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Veropolitiikka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7993384" cy="4105275"/>
          </a:xfrm>
        </p:spPr>
        <p:txBody>
          <a:bodyPr/>
          <a:lstStyle/>
          <a:p>
            <a:r>
              <a:rPr lang="fi-FI" sz="2800" dirty="0" smtClean="0"/>
              <a:t>Yhteisöveron alennus 20 prosenttiin 2015 mennessä</a:t>
            </a:r>
          </a:p>
          <a:p>
            <a:r>
              <a:rPr lang="fi-FI" sz="2800" dirty="0" smtClean="0"/>
              <a:t>Rahoitus ALV:n (alennettujen kantojen) ja kiinteistöverojen nostolla</a:t>
            </a:r>
          </a:p>
          <a:p>
            <a:r>
              <a:rPr lang="fi-FI" sz="2800" dirty="0" smtClean="0"/>
              <a:t>Sitoutuminen kokonaisuudistukseen Hetemäen työryhmän esitysten pohjalta seuraavan hallituskauden alussa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967828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Elinkeinopolitiikka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4680520"/>
          </a:xfrm>
        </p:spPr>
        <p:txBody>
          <a:bodyPr/>
          <a:lstStyle/>
          <a:p>
            <a:r>
              <a:rPr lang="fi-FI" sz="2800" dirty="0" smtClean="0"/>
              <a:t>Innovaatioiden ja tuottavuutta lisäävän rakennemuutoksen tukeminen päätavoite</a:t>
            </a:r>
          </a:p>
          <a:p>
            <a:r>
              <a:rPr lang="fi-FI" sz="2800" dirty="0" smtClean="0"/>
              <a:t>Vältettävä vanhan pönkittämistä ja valikointia</a:t>
            </a:r>
          </a:p>
          <a:p>
            <a:r>
              <a:rPr lang="fi-FI" sz="2800" dirty="0" smtClean="0"/>
              <a:t>Kohdennetut määräaikaiset tuet (ml. verotuet) arvioitava ennen jatkoa</a:t>
            </a:r>
          </a:p>
          <a:p>
            <a:r>
              <a:rPr lang="fi-FI" sz="2800" dirty="0" smtClean="0"/>
              <a:t>Tehottomiksi arvioidut tuet lopetettava; vapautuvat voimavarat yhteisöveron alentamiseen, tutkimukseen ja kasvua tukevaan </a:t>
            </a:r>
            <a:r>
              <a:rPr lang="fi-FI" sz="2800" dirty="0" err="1" smtClean="0"/>
              <a:t>infraan</a:t>
            </a:r>
            <a:endParaRPr lang="fi-FI" sz="2800" dirty="0" smtClean="0"/>
          </a:p>
          <a:p>
            <a:r>
              <a:rPr lang="fi-FI" sz="2800" dirty="0" smtClean="0"/>
              <a:t>Terveen kilpailun ohjelmaan lisäpuhtia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8961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Eläkepolitiikka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4536504"/>
          </a:xfrm>
        </p:spPr>
        <p:txBody>
          <a:bodyPr/>
          <a:lstStyle/>
          <a:p>
            <a:r>
              <a:rPr lang="fi-FI" sz="2800" dirty="0" smtClean="0"/>
              <a:t>Heti: päätös vanhuuseläkkeelle siirtymisen ”normi-iän” asteittaisesta nostamisesta </a:t>
            </a:r>
          </a:p>
          <a:p>
            <a:r>
              <a:rPr lang="fi-FI" sz="2800" dirty="0" smtClean="0"/>
              <a:t>Valmisteluun kuluvalla hallituskaudella tehtävää päätöstä varten:</a:t>
            </a:r>
          </a:p>
          <a:p>
            <a:pPr lvl="1"/>
            <a:r>
              <a:rPr lang="fi-FI" sz="2400" dirty="0" smtClean="0"/>
              <a:t>Vanhuuseläkejärjestelmän uudistamisen yksityiskohdat</a:t>
            </a:r>
          </a:p>
          <a:p>
            <a:pPr lvl="1"/>
            <a:r>
              <a:rPr lang="fi-FI" sz="2400" dirty="0" smtClean="0"/>
              <a:t>Varhaisreittien rajoittaminen </a:t>
            </a:r>
            <a:endParaRPr lang="fi-FI" sz="2400" dirty="0" smtClean="0"/>
          </a:p>
          <a:p>
            <a:pPr lvl="1"/>
            <a:r>
              <a:rPr lang="fi-FI" sz="2400" dirty="0" smtClean="0"/>
              <a:t>Eläkemaksun </a:t>
            </a:r>
            <a:r>
              <a:rPr lang="fi-FI" sz="2400" dirty="0" smtClean="0"/>
              <a:t>nosto ja mahdollinen maksukatto ynnä menettelytavat, jos maksu ei riitä</a:t>
            </a:r>
          </a:p>
          <a:p>
            <a:r>
              <a:rPr lang="fi-FI" sz="2800" dirty="0" smtClean="0"/>
              <a:t>Kysynnän varmistamisessa palkkajoustavuus tärkeä asia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8763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Julkisen sektorin uudistus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8209408" cy="4249142"/>
          </a:xfrm>
        </p:spPr>
        <p:txBody>
          <a:bodyPr/>
          <a:lstStyle/>
          <a:p>
            <a:r>
              <a:rPr lang="fi-FI" sz="2800" dirty="0" smtClean="0"/>
              <a:t>Kuntauudistus toteutettava tavalla, joka tukee (saatavissa olevien) hyötyjen </a:t>
            </a:r>
            <a:r>
              <a:rPr lang="fi-FI" sz="2800" dirty="0" smtClean="0"/>
              <a:t>realisoitumista</a:t>
            </a:r>
            <a:endParaRPr lang="fi-FI" sz="2800" dirty="0" smtClean="0"/>
          </a:p>
          <a:p>
            <a:pPr lvl="1"/>
            <a:r>
              <a:rPr lang="fi-FI" sz="2400" dirty="0" smtClean="0"/>
              <a:t>Kasvukeskusalueiden rakenteet keskeisiä</a:t>
            </a:r>
          </a:p>
          <a:p>
            <a:pPr lvl="1"/>
            <a:r>
              <a:rPr lang="fi-FI" sz="2400" dirty="0" smtClean="0"/>
              <a:t>Tehokkuutta estävät rajoitukset pois, esim. 5-vuoden irtisanomiskarenssi</a:t>
            </a:r>
          </a:p>
          <a:p>
            <a:r>
              <a:rPr lang="fi-FI" sz="2800" dirty="0" err="1" smtClean="0"/>
              <a:t>Sote-uudistuksessa</a:t>
            </a:r>
            <a:r>
              <a:rPr lang="fi-FI" sz="2800" dirty="0" smtClean="0"/>
              <a:t> uusi lähtö</a:t>
            </a:r>
          </a:p>
          <a:p>
            <a:pPr lvl="1"/>
            <a:r>
              <a:rPr lang="fi-FI" sz="2400" dirty="0" smtClean="0"/>
              <a:t>Selkeä väliporras ainakin terveydenhuollon järjestämiseksi, tarvittaessa jopa verotusoikeudella</a:t>
            </a:r>
          </a:p>
          <a:p>
            <a:pPr lvl="1"/>
            <a:r>
              <a:rPr lang="fi-FI" sz="2400" dirty="0" smtClean="0"/>
              <a:t>Yksityinen tuotanto samalle viivalle julkisen sektorin oman tuotannon kanssa</a:t>
            </a:r>
          </a:p>
          <a:p>
            <a:pPr lvl="1"/>
            <a:endParaRPr lang="fi-FI" sz="2400" dirty="0" smtClean="0"/>
          </a:p>
          <a:p>
            <a:pPr lvl="1"/>
            <a:endParaRPr lang="fi-FI" sz="2400" dirty="0" smtClean="0"/>
          </a:p>
          <a:p>
            <a:pPr lvl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676930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264275" cy="792510"/>
          </a:xfrm>
        </p:spPr>
        <p:txBody>
          <a:bodyPr/>
          <a:lstStyle/>
          <a:p>
            <a:r>
              <a:rPr lang="fi-FI" sz="3200" dirty="0" smtClean="0"/>
              <a:t>Lopuksi</a:t>
            </a: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880" y="1052736"/>
            <a:ext cx="8209408" cy="4968552"/>
          </a:xfrm>
        </p:spPr>
        <p:txBody>
          <a:bodyPr/>
          <a:lstStyle/>
          <a:p>
            <a:r>
              <a:rPr lang="fi-FI" sz="2800" dirty="0" smtClean="0"/>
              <a:t>Kasvuongelma: lyhyt ja keskipitkä aikaväli</a:t>
            </a:r>
          </a:p>
          <a:p>
            <a:r>
              <a:rPr lang="fi-FI" sz="2800" dirty="0" smtClean="0"/>
              <a:t>Julkisen talouden ongelma: pitkä aikaväli</a:t>
            </a:r>
          </a:p>
          <a:p>
            <a:endParaRPr lang="fi-FI" sz="2800" dirty="0" smtClean="0"/>
          </a:p>
          <a:p>
            <a:r>
              <a:rPr lang="fi-FI" sz="2800" dirty="0" smtClean="0"/>
              <a:t>Päätöksiä </a:t>
            </a:r>
            <a:r>
              <a:rPr lang="fi-FI" sz="2800" dirty="0" smtClean="0"/>
              <a:t>tarvitaan </a:t>
            </a:r>
            <a:r>
              <a:rPr lang="fi-FI" sz="2800" dirty="0" smtClean="0"/>
              <a:t>kummassakin heti</a:t>
            </a:r>
            <a:endParaRPr lang="fi-FI" sz="2800" dirty="0" smtClean="0"/>
          </a:p>
          <a:p>
            <a:pPr lvl="1"/>
            <a:r>
              <a:rPr lang="fi-FI" sz="2400" dirty="0" smtClean="0"/>
              <a:t>Kasvun saamiseksi </a:t>
            </a:r>
            <a:r>
              <a:rPr lang="fi-FI" sz="2400" dirty="0" smtClean="0"/>
              <a:t>liikkeelle; hallituksen vaikutusvalta välillistä, hidasta</a:t>
            </a:r>
          </a:p>
          <a:p>
            <a:pPr lvl="1"/>
            <a:r>
              <a:rPr lang="fi-FI" sz="2400" dirty="0" smtClean="0"/>
              <a:t>Julkistalouden kestävyyden vahvistamiseksi ilman välittömiä leikkauksia; vaikutusvalta suorempi</a:t>
            </a:r>
            <a:endParaRPr lang="fi-FI" sz="2400" dirty="0" smtClean="0"/>
          </a:p>
          <a:p>
            <a:endParaRPr lang="fi-FI" sz="2800" dirty="0" smtClean="0"/>
          </a:p>
          <a:p>
            <a:r>
              <a:rPr lang="fi-FI" sz="2800" dirty="0" smtClean="0"/>
              <a:t>Tehtävä </a:t>
            </a:r>
            <a:r>
              <a:rPr lang="fi-FI" sz="2800" dirty="0" smtClean="0"/>
              <a:t>haastava, mutta ei historian ja muiden maiden kokemuksen valossa ylivoimainen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065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250"/>
            <a:ext cx="8856984" cy="936526"/>
          </a:xfrm>
        </p:spPr>
        <p:txBody>
          <a:bodyPr/>
          <a:lstStyle/>
          <a:p>
            <a:r>
              <a:rPr lang="fi-FI" sz="3200" dirty="0" smtClean="0"/>
              <a:t>Suomi pudonnut Ruotsin ja Saksan kelkasta</a:t>
            </a:r>
            <a:endParaRPr lang="fi-FI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590375"/>
              </p:ext>
            </p:extLst>
          </p:nvPr>
        </p:nvGraphicFramePr>
        <p:xfrm>
          <a:off x="323528" y="1340768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08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09160" cy="1143000"/>
          </a:xfrm>
        </p:spPr>
        <p:txBody>
          <a:bodyPr/>
          <a:lstStyle/>
          <a:p>
            <a:r>
              <a:rPr lang="fi-FI" sz="3200" dirty="0" smtClean="0"/>
              <a:t>Viennin heikkous tuotannon matelun taustalla</a:t>
            </a:r>
            <a:endParaRPr lang="fi-FI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6251573"/>
              </p:ext>
            </p:extLst>
          </p:nvPr>
        </p:nvGraphicFramePr>
        <p:xfrm>
          <a:off x="251520" y="1844675"/>
          <a:ext cx="4392488" cy="41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6166234"/>
              </p:ext>
            </p:extLst>
          </p:nvPr>
        </p:nvGraphicFramePr>
        <p:xfrm>
          <a:off x="4283968" y="1844675"/>
          <a:ext cx="4860032" cy="41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615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09160" cy="1143000"/>
          </a:xfrm>
        </p:spPr>
        <p:txBody>
          <a:bodyPr/>
          <a:lstStyle/>
          <a:p>
            <a:r>
              <a:rPr lang="fi-FI" sz="3200" dirty="0" smtClean="0"/>
              <a:t>Nykyinen kasvun notkahdus ensi sijassa </a:t>
            </a:r>
            <a:r>
              <a:rPr lang="fi-FI" sz="3200" dirty="0" smtClean="0"/>
              <a:t>tuottavuusongelma</a:t>
            </a:r>
            <a:endParaRPr lang="fi-FI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1"/>
            <a:ext cx="770485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64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404664"/>
            <a:ext cx="874846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3200" dirty="0" smtClean="0">
                <a:latin typeface="Arial" pitchFamily="34" charset="0"/>
                <a:cs typeface="Arial" pitchFamily="34" charset="0"/>
              </a:rPr>
              <a:t>Työn </a:t>
            </a:r>
            <a:r>
              <a:rPr lang="fi-FI" sz="3200" dirty="0">
                <a:latin typeface="Arial" pitchFamily="34" charset="0"/>
                <a:cs typeface="Arial" pitchFamily="34" charset="0"/>
              </a:rPr>
              <a:t>tuottavuus ja työtunnit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laskeneet erityisesti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jalostussektorilla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6300028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Lähde: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Kansantalouden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tilinpito.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2.2, kuvio 3a.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62024" y="1838325"/>
            <a:ext cx="7353301" cy="4371975"/>
            <a:chOff x="962024" y="1838325"/>
            <a:chExt cx="7353301" cy="4371975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1544516" y="2733607"/>
              <a:ext cx="658269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2" name="Chart 41"/>
            <p:cNvGraphicFramePr/>
            <p:nvPr>
              <p:extLst>
                <p:ext uri="{D42A27DB-BD31-4B8C-83A1-F6EECF244321}">
                  <p14:modId xmlns:p14="http://schemas.microsoft.com/office/powerpoint/2010/main" val="3562522668"/>
                </p:ext>
              </p:extLst>
            </p:nvPr>
          </p:nvGraphicFramePr>
          <p:xfrm>
            <a:off x="962024" y="1838325"/>
            <a:ext cx="7353301" cy="4371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785759" y="5227718"/>
              <a:ext cx="8314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Jalostus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4" name="Text Box 6"/>
            <p:cNvSpPr txBox="1">
              <a:spLocks noChangeArrowheads="1"/>
            </p:cNvSpPr>
            <p:nvPr/>
          </p:nvSpPr>
          <p:spPr bwMode="auto">
            <a:xfrm>
              <a:off x="1785759" y="3758431"/>
              <a:ext cx="71049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Palvelut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1785759" y="2776526"/>
              <a:ext cx="123806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Julkisyhteisöt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1785759" y="4519140"/>
              <a:ext cx="125644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Kansantalous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403648" y="155679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Työn tuottavuus sektoreittain, 2008 = 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351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476672"/>
            <a:ext cx="874846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Työn </a:t>
            </a:r>
            <a:r>
              <a:rPr lang="fi-FI" sz="32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tuottavuus ja työtunnit </a:t>
            </a:r>
            <a:r>
              <a:rPr lang="fi-FI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laskeneet erityisesti </a:t>
            </a:r>
            <a:r>
              <a:rPr lang="fi-FI" sz="32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jalostussektorilla</a:t>
            </a:r>
            <a:endParaRPr lang="en-US" sz="3200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Lähde: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Kansantalouden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tilinpito.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2.2, kuvio 3b.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2501" y="1838325"/>
            <a:ext cx="7353299" cy="4381500"/>
            <a:chOff x="952501" y="1838325"/>
            <a:chExt cx="7353299" cy="43815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1535744" y="3877827"/>
              <a:ext cx="659146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8" name="Chart 47"/>
            <p:cNvGraphicFramePr/>
            <p:nvPr>
              <p:extLst>
                <p:ext uri="{D42A27DB-BD31-4B8C-83A1-F6EECF244321}">
                  <p14:modId xmlns:p14="http://schemas.microsoft.com/office/powerpoint/2010/main" val="435120371"/>
                </p:ext>
              </p:extLst>
            </p:nvPr>
          </p:nvGraphicFramePr>
          <p:xfrm>
            <a:off x="952501" y="1838325"/>
            <a:ext cx="7353299" cy="4381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1786057" y="2390691"/>
              <a:ext cx="79527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Jalostus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0" name="Text Box 6"/>
            <p:cNvSpPr txBox="1">
              <a:spLocks noChangeArrowheads="1"/>
            </p:cNvSpPr>
            <p:nvPr/>
          </p:nvSpPr>
          <p:spPr bwMode="auto">
            <a:xfrm>
              <a:off x="1786057" y="4909515"/>
              <a:ext cx="6795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Palvelut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" name="Text Box 6"/>
            <p:cNvSpPr txBox="1">
              <a:spLocks noChangeArrowheads="1"/>
            </p:cNvSpPr>
            <p:nvPr/>
          </p:nvSpPr>
          <p:spPr bwMode="auto">
            <a:xfrm>
              <a:off x="1786057" y="4111688"/>
              <a:ext cx="118418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Julkisyhteisöt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1786057" y="3247014"/>
              <a:ext cx="120176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Kansantalous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35744" y="1484784"/>
            <a:ext cx="5340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Tehdyt työtunnit sektoreittain, 2008=100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8946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954141" y="1926124"/>
            <a:ext cx="7290267" cy="4260692"/>
            <a:chOff x="954141" y="1800617"/>
            <a:chExt cx="7290267" cy="438619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537957" y="3204692"/>
              <a:ext cx="659129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850176318"/>
                </p:ext>
              </p:extLst>
            </p:nvPr>
          </p:nvGraphicFramePr>
          <p:xfrm>
            <a:off x="954141" y="1800617"/>
            <a:ext cx="7290267" cy="43861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7100756" y="5316707"/>
              <a:ext cx="579296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203626" y="3221658"/>
              <a:ext cx="59299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348909" y="2006062"/>
              <a:ext cx="625855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7482520" y="4081778"/>
              <a:ext cx="492244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7399510" y="4725144"/>
              <a:ext cx="575254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Japani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221370" y="4730203"/>
              <a:ext cx="57525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Italia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9266" y="404664"/>
            <a:ext cx="830867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3200" dirty="0" smtClean="0">
                <a:latin typeface="Arial" pitchFamily="34" charset="0"/>
                <a:cs typeface="Arial" pitchFamily="34" charset="0"/>
              </a:rPr>
              <a:t>Suomi </a:t>
            </a:r>
            <a:r>
              <a:rPr lang="fi-FI" sz="3200" dirty="0">
                <a:latin typeface="Arial" pitchFamily="34" charset="0"/>
                <a:cs typeface="Arial" pitchFamily="34" charset="0"/>
              </a:rPr>
              <a:t>on menettänyt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vientimarkkina-osuuksia</a:t>
            </a:r>
            <a:br>
              <a:rPr lang="fi-FI" sz="3200" dirty="0" smtClean="0">
                <a:latin typeface="Arial" pitchFamily="34" charset="0"/>
                <a:cs typeface="Arial" pitchFamily="34" charset="0"/>
              </a:rPr>
            </a:br>
            <a:r>
              <a:rPr lang="fi-FI" sz="3200" dirty="0" smtClean="0">
                <a:latin typeface="Arial" pitchFamily="34" charset="0"/>
                <a:cs typeface="Arial" pitchFamily="34" charset="0"/>
              </a:rPr>
              <a:t>2000-luvun </a:t>
            </a:r>
            <a:r>
              <a:rPr lang="fi-FI" sz="3200" dirty="0">
                <a:latin typeface="Arial" pitchFamily="34" charset="0"/>
                <a:cs typeface="Arial" pitchFamily="34" charset="0"/>
              </a:rPr>
              <a:t>alusta 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lähtien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779" y="6300028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OECD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1.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7957" y="1556792"/>
            <a:ext cx="556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Vientimarkkinamenestys, 2000=100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720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3" y="350918"/>
            <a:ext cx="874846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Yrityssektorin kilpailukyky on melkein samassa tilanteessa kuin 1990-luvun </a:t>
            </a:r>
            <a:r>
              <a:rPr lang="fi-FI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alussa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535" y="6237312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Lähde: OECD, </a:t>
            </a:r>
            <a:r>
              <a:rPr lang="fi-FI" sz="12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ja BLS.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268090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i-FI" sz="1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Luku 2.3, kuvio 2.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60266" y="2060848"/>
            <a:ext cx="7372351" cy="4176464"/>
            <a:chOff x="962024" y="1819275"/>
            <a:chExt cx="7372351" cy="4373293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547993" y="3377849"/>
              <a:ext cx="657683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Chart 22"/>
            <p:cNvGraphicFramePr/>
            <p:nvPr>
              <p:extLst>
                <p:ext uri="{D42A27DB-BD31-4B8C-83A1-F6EECF244321}">
                  <p14:modId xmlns:p14="http://schemas.microsoft.com/office/powerpoint/2010/main" val="1469455486"/>
                </p:ext>
              </p:extLst>
            </p:nvPr>
          </p:nvGraphicFramePr>
          <p:xfrm>
            <a:off x="962024" y="1819275"/>
            <a:ext cx="7372351" cy="43732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443448" y="4331196"/>
              <a:ext cx="120299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6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4932040" y="3429000"/>
              <a:ext cx="128899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6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6684987" y="4578846"/>
              <a:ext cx="109294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6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Suomi/USA</a:t>
              </a:r>
              <a:endPara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01890" y="1335803"/>
            <a:ext cx="713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Suhteellinen reaalinen yksikkötyökustannus yrityssektorilla, kaikkien vuosien keskiarvo = 100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9833124"/>
      </p:ext>
    </p:extLst>
  </p:cSld>
  <p:clrMapOvr>
    <a:masterClrMapping/>
  </p:clrMapOvr>
</p:sld>
</file>

<file path=ppt/theme/theme1.xml><?xml version="1.0" encoding="utf-8"?>
<a:theme xmlns:a="http://schemas.openxmlformats.org/drawingml/2006/main" name="ETLA">
  <a:themeElements>
    <a:clrScheme name="ETLA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ET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T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_ETLA">
  <a:themeElements>
    <a:clrScheme name="ETLA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ET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T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heme_ETLA">
  <a:themeElements>
    <a:clrScheme name="ETLA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ET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T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L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L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etlaPS</Template>
  <TotalTime>12700</TotalTime>
  <Words>870</Words>
  <Application>Microsoft Office PowerPoint</Application>
  <PresentationFormat>On-screen Show (4:3)</PresentationFormat>
  <Paragraphs>199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ETLA</vt:lpstr>
      <vt:lpstr>Theme_ETLA</vt:lpstr>
      <vt:lpstr>1_Theme_ETLA</vt:lpstr>
      <vt:lpstr>PowerPoint Presentation</vt:lpstr>
      <vt:lpstr>Talouden tilanne</vt:lpstr>
      <vt:lpstr>Suomi pudonnut Ruotsin ja Saksan kelkasta</vt:lpstr>
      <vt:lpstr>Viennin heikkous tuotannon matelun taustalla</vt:lpstr>
      <vt:lpstr>Nykyinen kasvun notkahdus ensi sijassa tuottavuusongelma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Pidemmän ajan kilpailukykyedellytykset hyvät             </vt:lpstr>
      <vt:lpstr>PowerPoint Presentation</vt:lpstr>
      <vt:lpstr>PowerPoint Presentation</vt:lpstr>
      <vt:lpstr>Julkisen talouden ongelma</vt:lpstr>
      <vt:lpstr>Suomi EU:n parhaimmistoa julkisen alijäämän ja velan suhteen</vt:lpstr>
      <vt:lpstr>Kestävyysvaje kiistaton, mutta suuruus epävarma</vt:lpstr>
      <vt:lpstr>Työpanos keskinkertainen työikäiseen väestöön suhteutettuna</vt:lpstr>
      <vt:lpstr>Suomen osallistumis- ja työllisyysasteet Ruotsia heikompia kaikissa ikäryhmissä, eniten yli 55 v. -ryhmässä </vt:lpstr>
      <vt:lpstr>Ruotsin osallistumisasteilla työvoima olisi noin 200 000 suurempi, mikä riittäisi työvoiman kasvuun ikääntymisestä huolimatta</vt:lpstr>
      <vt:lpstr>Julkisen palvelutuotannon uudistaminen hyytymässä</vt:lpstr>
      <vt:lpstr>Asiat eivät korjaudu itsestään</vt:lpstr>
      <vt:lpstr>Politiikkalinjausten lähtökohta</vt:lpstr>
      <vt:lpstr>Palkanmuodostus</vt:lpstr>
      <vt:lpstr>Veropolitiikka</vt:lpstr>
      <vt:lpstr>Elinkeinopolitiikka</vt:lpstr>
      <vt:lpstr>Eläkepolitiikka</vt:lpstr>
      <vt:lpstr>Julkisen sektorin uudistus</vt:lpstr>
      <vt:lpstr>Lopuksi</vt:lpstr>
    </vt:vector>
  </TitlesOfParts>
  <Company>ETLA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Paavo Suni</dc:creator>
  <cp:lastModifiedBy>Vesa Vihriälä</cp:lastModifiedBy>
  <cp:revision>748</cp:revision>
  <cp:lastPrinted>2013-01-15T14:13:52Z</cp:lastPrinted>
  <dcterms:created xsi:type="dcterms:W3CDTF">2011-04-18T06:08:14Z</dcterms:created>
  <dcterms:modified xsi:type="dcterms:W3CDTF">2013-01-15T15:07:08Z</dcterms:modified>
</cp:coreProperties>
</file>