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9"/>
  </p:notesMasterIdLst>
  <p:sldIdLst>
    <p:sldId id="2145705573" r:id="rId6"/>
    <p:sldId id="2145705576" r:id="rId7"/>
    <p:sldId id="276" r:id="rId8"/>
    <p:sldId id="2145705663" r:id="rId9"/>
    <p:sldId id="2145705668" r:id="rId10"/>
    <p:sldId id="2145705671" r:id="rId11"/>
    <p:sldId id="2145705660" r:id="rId12"/>
    <p:sldId id="2145705667" r:id="rId13"/>
    <p:sldId id="2145705669" r:id="rId14"/>
    <p:sldId id="2145705578" r:id="rId15"/>
    <p:sldId id="256" r:id="rId16"/>
    <p:sldId id="259" r:id="rId17"/>
    <p:sldId id="257" r:id="rId18"/>
    <p:sldId id="2145705562" r:id="rId19"/>
    <p:sldId id="2145705564" r:id="rId20"/>
    <p:sldId id="2145705566" r:id="rId21"/>
    <p:sldId id="260" r:id="rId22"/>
    <p:sldId id="2145705569" r:id="rId23"/>
    <p:sldId id="2145705570" r:id="rId24"/>
    <p:sldId id="2145705571" r:id="rId25"/>
    <p:sldId id="2145705568" r:id="rId26"/>
    <p:sldId id="2145705574" r:id="rId27"/>
    <p:sldId id="281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F"/>
    <a:srgbClr val="00579A"/>
    <a:srgbClr val="CD3C6E"/>
    <a:srgbClr val="F7FCFF"/>
    <a:srgbClr val="E7F5FF"/>
    <a:srgbClr val="CC40BB"/>
    <a:srgbClr val="5D1955"/>
    <a:srgbClr val="D24204"/>
    <a:srgbClr val="E2CDBC"/>
    <a:srgbClr val="008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824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37524606299211E-2"/>
          <c:y val="6.4818681315199668E-3"/>
          <c:w val="0.9062208239595051"/>
          <c:h val="0.923300507625149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v2015-19</c:v>
                </c:pt>
              </c:strCache>
            </c:strRef>
          </c:tx>
          <c:spPr>
            <a:solidFill>
              <a:srgbClr val="005A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A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0F2-4C59-947C-215E5582EB41}"/>
              </c:ext>
            </c:extLst>
          </c:dPt>
          <c:dPt>
            <c:idx val="4"/>
            <c:invertIfNegative val="0"/>
            <c:bubble3D val="0"/>
            <c:spPr>
              <a:solidFill>
                <a:srgbClr val="005A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B6A-479F-8C14-78E968F48751}"/>
              </c:ext>
            </c:extLst>
          </c:dPt>
          <c:dPt>
            <c:idx val="19"/>
            <c:invertIfNegative val="0"/>
            <c:bubble3D val="0"/>
            <c:spPr>
              <a:solidFill>
                <a:srgbClr val="CD3C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8DB-461E-B5B8-CB1B10D2E4CD}"/>
              </c:ext>
            </c:extLst>
          </c:dPt>
          <c:cat>
            <c:strRef>
              <c:f>Sheet1!$A$2:$A$21</c:f>
              <c:strCache>
                <c:ptCount val="20"/>
                <c:pt idx="0">
                  <c:v>Kreikka</c:v>
                </c:pt>
                <c:pt idx="1">
                  <c:v>Romania</c:v>
                </c:pt>
                <c:pt idx="2">
                  <c:v>Portugali</c:v>
                </c:pt>
                <c:pt idx="3">
                  <c:v>Unkari</c:v>
                </c:pt>
                <c:pt idx="4">
                  <c:v>Italia</c:v>
                </c:pt>
                <c:pt idx="5">
                  <c:v>Bulgaria</c:v>
                </c:pt>
                <c:pt idx="6">
                  <c:v>Irlanti</c:v>
                </c:pt>
                <c:pt idx="7">
                  <c:v>Espanja</c:v>
                </c:pt>
                <c:pt idx="8">
                  <c:v>Tšekki</c:v>
                </c:pt>
                <c:pt idx="9">
                  <c:v>Puola</c:v>
                </c:pt>
                <c:pt idx="10">
                  <c:v>Itävalta</c:v>
                </c:pt>
                <c:pt idx="11">
                  <c:v>Ranska</c:v>
                </c:pt>
                <c:pt idx="12">
                  <c:v>Belgia</c:v>
                </c:pt>
                <c:pt idx="13">
                  <c:v>Saksa</c:v>
                </c:pt>
                <c:pt idx="14">
                  <c:v>Alankomaat</c:v>
                </c:pt>
                <c:pt idx="15">
                  <c:v>UK</c:v>
                </c:pt>
                <c:pt idx="16">
                  <c:v>Tanska</c:v>
                </c:pt>
                <c:pt idx="17">
                  <c:v>Ruotsi</c:v>
                </c:pt>
                <c:pt idx="18">
                  <c:v>Slovakia</c:v>
                </c:pt>
                <c:pt idx="19">
                  <c:v>Suomi</c:v>
                </c:pt>
              </c:strCache>
            </c:strRef>
          </c:cat>
          <c:val>
            <c:numRef>
              <c:f>Sheet1!$B$2:$B$21</c:f>
              <c:numCache>
                <c:formatCode>0</c:formatCode>
                <c:ptCount val="20"/>
                <c:pt idx="0">
                  <c:v>74.049000000000007</c:v>
                </c:pt>
                <c:pt idx="1">
                  <c:v>64.753</c:v>
                </c:pt>
                <c:pt idx="2">
                  <c:v>61.835999999999999</c:v>
                </c:pt>
                <c:pt idx="3">
                  <c:v>59.701999999999998</c:v>
                </c:pt>
                <c:pt idx="4">
                  <c:v>59.49</c:v>
                </c:pt>
                <c:pt idx="5">
                  <c:v>58.261000000000003</c:v>
                </c:pt>
                <c:pt idx="6">
                  <c:v>57.899000000000001</c:v>
                </c:pt>
                <c:pt idx="7">
                  <c:v>56.44</c:v>
                </c:pt>
                <c:pt idx="8">
                  <c:v>56.17</c:v>
                </c:pt>
                <c:pt idx="9">
                  <c:v>54.119</c:v>
                </c:pt>
                <c:pt idx="10">
                  <c:v>52.348999999999997</c:v>
                </c:pt>
                <c:pt idx="11">
                  <c:v>52.081000000000003</c:v>
                </c:pt>
                <c:pt idx="12">
                  <c:v>51.933999999999997</c:v>
                </c:pt>
                <c:pt idx="13">
                  <c:v>51.1</c:v>
                </c:pt>
                <c:pt idx="14">
                  <c:v>48.457999999999998</c:v>
                </c:pt>
                <c:pt idx="15">
                  <c:v>48.307000000000002</c:v>
                </c:pt>
                <c:pt idx="16">
                  <c:v>46.901000000000003</c:v>
                </c:pt>
                <c:pt idx="17">
                  <c:v>46.776000000000003</c:v>
                </c:pt>
                <c:pt idx="18">
                  <c:v>45.045000000000002</c:v>
                </c:pt>
                <c:pt idx="19">
                  <c:v>39.67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6A-479F-8C14-78E968F4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71451744"/>
        <c:axId val="1171455584"/>
      </c:barChart>
      <c:barChart>
        <c:barDir val="bar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v2020-23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Kreikka</c:v>
                </c:pt>
                <c:pt idx="1">
                  <c:v>Romania</c:v>
                </c:pt>
                <c:pt idx="2">
                  <c:v>Portugali</c:v>
                </c:pt>
                <c:pt idx="3">
                  <c:v>Unkari</c:v>
                </c:pt>
                <c:pt idx="4">
                  <c:v>Italia</c:v>
                </c:pt>
                <c:pt idx="5">
                  <c:v>Bulgaria</c:v>
                </c:pt>
                <c:pt idx="6">
                  <c:v>Irlanti</c:v>
                </c:pt>
                <c:pt idx="7">
                  <c:v>Espanja</c:v>
                </c:pt>
                <c:pt idx="8">
                  <c:v>Tšekki</c:v>
                </c:pt>
                <c:pt idx="9">
                  <c:v>Puola</c:v>
                </c:pt>
                <c:pt idx="10">
                  <c:v>Itävalta</c:v>
                </c:pt>
                <c:pt idx="11">
                  <c:v>Ranska</c:v>
                </c:pt>
                <c:pt idx="12">
                  <c:v>Belgia</c:v>
                </c:pt>
                <c:pt idx="13">
                  <c:v>Saksa</c:v>
                </c:pt>
                <c:pt idx="14">
                  <c:v>Alankomaat</c:v>
                </c:pt>
                <c:pt idx="15">
                  <c:v>UK</c:v>
                </c:pt>
                <c:pt idx="16">
                  <c:v>Tanska</c:v>
                </c:pt>
                <c:pt idx="17">
                  <c:v>Ruotsi</c:v>
                </c:pt>
                <c:pt idx="18">
                  <c:v>Slovakia</c:v>
                </c:pt>
                <c:pt idx="19">
                  <c:v>Suomi</c:v>
                </c:pt>
              </c:strCache>
            </c:strRef>
          </c:cat>
          <c:val>
            <c:numRef>
              <c:f>Sheet1!$C$2:$C$21</c:f>
              <c:numCache>
                <c:formatCode>0</c:formatCode>
                <c:ptCount val="20"/>
                <c:pt idx="0">
                  <c:v>63.036000000000001</c:v>
                </c:pt>
                <c:pt idx="1">
                  <c:v>67.813000000000002</c:v>
                </c:pt>
                <c:pt idx="2">
                  <c:v>59.356000000000002</c:v>
                </c:pt>
                <c:pt idx="3">
                  <c:v>54.55</c:v>
                </c:pt>
                <c:pt idx="4">
                  <c:v>54.326999999999998</c:v>
                </c:pt>
                <c:pt idx="5">
                  <c:v>60.165999999999997</c:v>
                </c:pt>
                <c:pt idx="6">
                  <c:v>49.755000000000003</c:v>
                </c:pt>
                <c:pt idx="7">
                  <c:v>57.365000000000002</c:v>
                </c:pt>
                <c:pt idx="8">
                  <c:v>50.314</c:v>
                </c:pt>
                <c:pt idx="9">
                  <c:v>52.219000000000001</c:v>
                </c:pt>
                <c:pt idx="10">
                  <c:v>50.877000000000002</c:v>
                </c:pt>
                <c:pt idx="11">
                  <c:v>46.322000000000003</c:v>
                </c:pt>
                <c:pt idx="12">
                  <c:v>49.787999999999997</c:v>
                </c:pt>
                <c:pt idx="13">
                  <c:v>49.225000000000001</c:v>
                </c:pt>
                <c:pt idx="14">
                  <c:v>40.25</c:v>
                </c:pt>
                <c:pt idx="16">
                  <c:v>42.854999999999997</c:v>
                </c:pt>
                <c:pt idx="17">
                  <c:v>41.198999999999998</c:v>
                </c:pt>
                <c:pt idx="18">
                  <c:v>46.244</c:v>
                </c:pt>
                <c:pt idx="19">
                  <c:v>39.737000000000002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6A-479F-8C14-78E968F487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VIIVA</c:v>
                </c:pt>
              </c:strCache>
            </c:strRef>
          </c:tx>
          <c:spPr>
            <a:solidFill>
              <a:srgbClr val="4FCDFF"/>
            </a:solidFill>
            <a:ln w="31750" cap="rnd">
              <a:solidFill>
                <a:srgbClr val="4FCDFF"/>
              </a:solidFill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Kreikka</c:v>
                </c:pt>
                <c:pt idx="1">
                  <c:v>Romania</c:v>
                </c:pt>
                <c:pt idx="2">
                  <c:v>Portugali</c:v>
                </c:pt>
                <c:pt idx="3">
                  <c:v>Unkari</c:v>
                </c:pt>
                <c:pt idx="4">
                  <c:v>Italia</c:v>
                </c:pt>
                <c:pt idx="5">
                  <c:v>Bulgaria</c:v>
                </c:pt>
                <c:pt idx="6">
                  <c:v>Irlanti</c:v>
                </c:pt>
                <c:pt idx="7">
                  <c:v>Espanja</c:v>
                </c:pt>
                <c:pt idx="8">
                  <c:v>Tšekki</c:v>
                </c:pt>
                <c:pt idx="9">
                  <c:v>Puola</c:v>
                </c:pt>
                <c:pt idx="10">
                  <c:v>Itävalta</c:v>
                </c:pt>
                <c:pt idx="11">
                  <c:v>Ranska</c:v>
                </c:pt>
                <c:pt idx="12">
                  <c:v>Belgia</c:v>
                </c:pt>
                <c:pt idx="13">
                  <c:v>Saksa</c:v>
                </c:pt>
                <c:pt idx="14">
                  <c:v>Alankomaat</c:v>
                </c:pt>
                <c:pt idx="15">
                  <c:v>UK</c:v>
                </c:pt>
                <c:pt idx="16">
                  <c:v>Tanska</c:v>
                </c:pt>
                <c:pt idx="17">
                  <c:v>Ruotsi</c:v>
                </c:pt>
                <c:pt idx="18">
                  <c:v>Slovakia</c:v>
                </c:pt>
                <c:pt idx="19">
                  <c:v>Suomi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B6A-479F-8C14-78E968F48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80090128"/>
        <c:axId val="1180088208"/>
      </c:barChart>
      <c:catAx>
        <c:axId val="117145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1455584"/>
        <c:crosses val="autoZero"/>
        <c:auto val="1"/>
        <c:lblAlgn val="ctr"/>
        <c:lblOffset val="0"/>
        <c:tickLblSkip val="1"/>
        <c:noMultiLvlLbl val="0"/>
      </c:catAx>
      <c:valAx>
        <c:axId val="1171455584"/>
        <c:scaling>
          <c:orientation val="minMax"/>
          <c:max val="100"/>
          <c:min val="0"/>
        </c:scaling>
        <c:delete val="0"/>
        <c:axPos val="b"/>
        <c:majorGridlines>
          <c:spPr>
            <a:ln w="9525" cap="rnd" cmpd="sng" algn="ctr">
              <a:solidFill>
                <a:srgbClr val="A6A6A6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1451744"/>
        <c:crosses val="autoZero"/>
        <c:crossBetween val="between"/>
        <c:majorUnit val="10"/>
        <c:minorUnit val="5"/>
      </c:valAx>
      <c:valAx>
        <c:axId val="11800882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80090128"/>
        <c:crosses val="max"/>
        <c:crossBetween val="between"/>
        <c:majorUnit val="10"/>
        <c:minorUnit val="5"/>
      </c:valAx>
      <c:catAx>
        <c:axId val="1180090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0088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37524606299211E-2"/>
          <c:y val="6.4818681315199668E-3"/>
          <c:w val="0.9062208239595051"/>
          <c:h val="0.923300507625149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v2015-19</c:v>
                </c:pt>
              </c:strCache>
            </c:strRef>
          </c:tx>
          <c:spPr>
            <a:solidFill>
              <a:srgbClr val="005AA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5A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9C4-40D5-8DAD-C4B7FF134B02}"/>
              </c:ext>
            </c:extLst>
          </c:dPt>
          <c:dPt>
            <c:idx val="7"/>
            <c:invertIfNegative val="0"/>
            <c:bubble3D val="0"/>
            <c:spPr>
              <a:solidFill>
                <a:srgbClr val="CD3C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E0B-4398-B21A-2393C56A7FB5}"/>
              </c:ext>
            </c:extLst>
          </c:dPt>
          <c:cat>
            <c:strRef>
              <c:f>Sheet1!$A$2:$A$21</c:f>
              <c:strCache>
                <c:ptCount val="20"/>
                <c:pt idx="0">
                  <c:v>Italia</c:v>
                </c:pt>
                <c:pt idx="1">
                  <c:v>Bulgaria</c:v>
                </c:pt>
                <c:pt idx="2">
                  <c:v>Portugali</c:v>
                </c:pt>
                <c:pt idx="3">
                  <c:v>Tšekki</c:v>
                </c:pt>
                <c:pt idx="4">
                  <c:v>Ranska</c:v>
                </c:pt>
                <c:pt idx="5">
                  <c:v>Romania</c:v>
                </c:pt>
                <c:pt idx="6">
                  <c:v>Espanja</c:v>
                </c:pt>
                <c:pt idx="7">
                  <c:v>Suomi</c:v>
                </c:pt>
                <c:pt idx="8">
                  <c:v>Ruotsi</c:v>
                </c:pt>
                <c:pt idx="9">
                  <c:v>Belgia</c:v>
                </c:pt>
                <c:pt idx="10">
                  <c:v>Saksa</c:v>
                </c:pt>
                <c:pt idx="11">
                  <c:v>Kreikka</c:v>
                </c:pt>
                <c:pt idx="12">
                  <c:v>Irlanti</c:v>
                </c:pt>
                <c:pt idx="13">
                  <c:v>Itävalta</c:v>
                </c:pt>
                <c:pt idx="14">
                  <c:v>UK</c:v>
                </c:pt>
                <c:pt idx="15">
                  <c:v>Alankomaat</c:v>
                </c:pt>
                <c:pt idx="16">
                  <c:v>Unkari</c:v>
                </c:pt>
                <c:pt idx="17">
                  <c:v>Puola</c:v>
                </c:pt>
                <c:pt idx="18">
                  <c:v>Slovakia</c:v>
                </c:pt>
                <c:pt idx="19">
                  <c:v>Tanska</c:v>
                </c:pt>
              </c:strCache>
            </c:strRef>
          </c:cat>
          <c:val>
            <c:numRef>
              <c:f>Sheet1!$B$2:$B$21</c:f>
              <c:numCache>
                <c:formatCode>0</c:formatCode>
                <c:ptCount val="20"/>
                <c:pt idx="0">
                  <c:v>15.292</c:v>
                </c:pt>
                <c:pt idx="1">
                  <c:v>17.469000000000001</c:v>
                </c:pt>
                <c:pt idx="2">
                  <c:v>25.922999999999998</c:v>
                </c:pt>
                <c:pt idx="3">
                  <c:v>27.129000000000001</c:v>
                </c:pt>
                <c:pt idx="4">
                  <c:v>27.536000000000001</c:v>
                </c:pt>
                <c:pt idx="5">
                  <c:v>33.915999999999997</c:v>
                </c:pt>
                <c:pt idx="6">
                  <c:v>40.124000000000002</c:v>
                </c:pt>
                <c:pt idx="7">
                  <c:v>41.039000000000001</c:v>
                </c:pt>
                <c:pt idx="8">
                  <c:v>44.706000000000003</c:v>
                </c:pt>
                <c:pt idx="9">
                  <c:v>45.835999999999999</c:v>
                </c:pt>
                <c:pt idx="10">
                  <c:v>45.973999999999997</c:v>
                </c:pt>
                <c:pt idx="11">
                  <c:v>46.960999999999999</c:v>
                </c:pt>
                <c:pt idx="12">
                  <c:v>48.951000000000001</c:v>
                </c:pt>
                <c:pt idx="13">
                  <c:v>50.715000000000003</c:v>
                </c:pt>
                <c:pt idx="14">
                  <c:v>50.871000000000002</c:v>
                </c:pt>
                <c:pt idx="15">
                  <c:v>56.143000000000001</c:v>
                </c:pt>
                <c:pt idx="16">
                  <c:v>59.002000000000002</c:v>
                </c:pt>
                <c:pt idx="17">
                  <c:v>64.366</c:v>
                </c:pt>
                <c:pt idx="18">
                  <c:v>64.513999999999996</c:v>
                </c:pt>
                <c:pt idx="19">
                  <c:v>72.165999999999997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C4-40D5-8DAD-C4B7FF134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171451744"/>
        <c:axId val="1171455584"/>
      </c:barChart>
      <c:barChart>
        <c:barDir val="bar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v2020-23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Italia</c:v>
                </c:pt>
                <c:pt idx="1">
                  <c:v>Bulgaria</c:v>
                </c:pt>
                <c:pt idx="2">
                  <c:v>Portugali</c:v>
                </c:pt>
                <c:pt idx="3">
                  <c:v>Tšekki</c:v>
                </c:pt>
                <c:pt idx="4">
                  <c:v>Ranska</c:v>
                </c:pt>
                <c:pt idx="5">
                  <c:v>Romania</c:v>
                </c:pt>
                <c:pt idx="6">
                  <c:v>Espanja</c:v>
                </c:pt>
                <c:pt idx="7">
                  <c:v>Suomi</c:v>
                </c:pt>
                <c:pt idx="8">
                  <c:v>Ruotsi</c:v>
                </c:pt>
                <c:pt idx="9">
                  <c:v>Belgia</c:v>
                </c:pt>
                <c:pt idx="10">
                  <c:v>Saksa</c:v>
                </c:pt>
                <c:pt idx="11">
                  <c:v>Kreikka</c:v>
                </c:pt>
                <c:pt idx="12">
                  <c:v>Irlanti</c:v>
                </c:pt>
                <c:pt idx="13">
                  <c:v>Itävalta</c:v>
                </c:pt>
                <c:pt idx="14">
                  <c:v>UK</c:v>
                </c:pt>
                <c:pt idx="15">
                  <c:v>Alankomaat</c:v>
                </c:pt>
                <c:pt idx="16">
                  <c:v>Unkari</c:v>
                </c:pt>
                <c:pt idx="17">
                  <c:v>Puola</c:v>
                </c:pt>
                <c:pt idx="18">
                  <c:v>Slovakia</c:v>
                </c:pt>
                <c:pt idx="19">
                  <c:v>Tanska</c:v>
                </c:pt>
              </c:strCache>
            </c:strRef>
          </c:cat>
          <c:val>
            <c:numRef>
              <c:f>Sheet1!$C$2:$C$21</c:f>
              <c:numCache>
                <c:formatCode>0</c:formatCode>
                <c:ptCount val="20"/>
                <c:pt idx="0">
                  <c:v>15.368</c:v>
                </c:pt>
                <c:pt idx="1">
                  <c:v>14.77</c:v>
                </c:pt>
                <c:pt idx="2">
                  <c:v>27.181999999999999</c:v>
                </c:pt>
                <c:pt idx="3">
                  <c:v>25.43</c:v>
                </c:pt>
                <c:pt idx="4">
                  <c:v>24.968</c:v>
                </c:pt>
                <c:pt idx="5">
                  <c:v>32.975000000000001</c:v>
                </c:pt>
                <c:pt idx="6">
                  <c:v>36.932000000000002</c:v>
                </c:pt>
                <c:pt idx="7">
                  <c:v>39.101999999999997</c:v>
                </c:pt>
                <c:pt idx="8">
                  <c:v>50.598999999999997</c:v>
                </c:pt>
                <c:pt idx="9">
                  <c:v>46.389000000000003</c:v>
                </c:pt>
                <c:pt idx="10">
                  <c:v>49.798000000000002</c:v>
                </c:pt>
                <c:pt idx="11">
                  <c:v>53.767000000000003</c:v>
                </c:pt>
                <c:pt idx="12">
                  <c:v>41.515999999999998</c:v>
                </c:pt>
                <c:pt idx="13">
                  <c:v>54.466000000000001</c:v>
                </c:pt>
                <c:pt idx="15">
                  <c:v>57.651000000000003</c:v>
                </c:pt>
                <c:pt idx="16">
                  <c:v>48.328000000000003</c:v>
                </c:pt>
                <c:pt idx="17">
                  <c:v>64.578999999999994</c:v>
                </c:pt>
                <c:pt idx="18">
                  <c:v>57.17</c:v>
                </c:pt>
                <c:pt idx="19">
                  <c:v>73.938999999999993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C4-40D5-8DAD-C4B7FF134B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VIIVA</c:v>
                </c:pt>
              </c:strCache>
            </c:strRef>
          </c:tx>
          <c:spPr>
            <a:solidFill>
              <a:srgbClr val="4FCDFF"/>
            </a:solidFill>
            <a:ln w="31750" cap="rnd">
              <a:solidFill>
                <a:srgbClr val="4FCDFF"/>
              </a:solidFill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Italia</c:v>
                </c:pt>
                <c:pt idx="1">
                  <c:v>Bulgaria</c:v>
                </c:pt>
                <c:pt idx="2">
                  <c:v>Portugali</c:v>
                </c:pt>
                <c:pt idx="3">
                  <c:v>Tšekki</c:v>
                </c:pt>
                <c:pt idx="4">
                  <c:v>Ranska</c:v>
                </c:pt>
                <c:pt idx="5">
                  <c:v>Romania</c:v>
                </c:pt>
                <c:pt idx="6">
                  <c:v>Espanja</c:v>
                </c:pt>
                <c:pt idx="7">
                  <c:v>Suomi</c:v>
                </c:pt>
                <c:pt idx="8">
                  <c:v>Ruotsi</c:v>
                </c:pt>
                <c:pt idx="9">
                  <c:v>Belgia</c:v>
                </c:pt>
                <c:pt idx="10">
                  <c:v>Saksa</c:v>
                </c:pt>
                <c:pt idx="11">
                  <c:v>Kreikka</c:v>
                </c:pt>
                <c:pt idx="12">
                  <c:v>Irlanti</c:v>
                </c:pt>
                <c:pt idx="13">
                  <c:v>Itävalta</c:v>
                </c:pt>
                <c:pt idx="14">
                  <c:v>UK</c:v>
                </c:pt>
                <c:pt idx="15">
                  <c:v>Alankomaat</c:v>
                </c:pt>
                <c:pt idx="16">
                  <c:v>Unkari</c:v>
                </c:pt>
                <c:pt idx="17">
                  <c:v>Puola</c:v>
                </c:pt>
                <c:pt idx="18">
                  <c:v>Slovakia</c:v>
                </c:pt>
                <c:pt idx="19">
                  <c:v>Tanska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0.01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C4-40D5-8DAD-C4B7FF134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80090128"/>
        <c:axId val="1180088208"/>
      </c:barChart>
      <c:catAx>
        <c:axId val="117145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1455584"/>
        <c:crosses val="autoZero"/>
        <c:auto val="1"/>
        <c:lblAlgn val="ctr"/>
        <c:lblOffset val="0"/>
        <c:tickLblSkip val="1"/>
        <c:noMultiLvlLbl val="0"/>
      </c:catAx>
      <c:valAx>
        <c:axId val="1171455584"/>
        <c:scaling>
          <c:orientation val="minMax"/>
          <c:max val="100"/>
          <c:min val="0"/>
        </c:scaling>
        <c:delete val="0"/>
        <c:axPos val="b"/>
        <c:majorGridlines>
          <c:spPr>
            <a:ln w="9525" cap="rnd" cmpd="sng" algn="ctr">
              <a:solidFill>
                <a:srgbClr val="A6A6A6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71451744"/>
        <c:crosses val="autoZero"/>
        <c:crossBetween val="between"/>
        <c:majorUnit val="10"/>
        <c:minorUnit val="5"/>
      </c:valAx>
      <c:valAx>
        <c:axId val="1180088208"/>
        <c:scaling>
          <c:orientation val="minMax"/>
          <c:max val="100"/>
          <c:min val="0"/>
        </c:scaling>
        <c:delete val="1"/>
        <c:axPos val="t"/>
        <c:numFmt formatCode="0" sourceLinked="1"/>
        <c:majorTickMark val="out"/>
        <c:minorTickMark val="none"/>
        <c:tickLblPos val="nextTo"/>
        <c:crossAx val="1180090128"/>
        <c:crosses val="max"/>
        <c:crossBetween val="between"/>
        <c:majorUnit val="10"/>
        <c:minorUnit val="5"/>
      </c:valAx>
      <c:catAx>
        <c:axId val="11800901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80088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0C56-E011-4194-9BE8-3728D93885D1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E4E07-3C56-4F74-A742-5BE94E581D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50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6EF7-B277-4DF5-B0D1-A0BB62E07037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421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037A1-1DC7-E489-DEAF-8AB06351D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1CBE0A-DAB4-29AC-3F77-702824616D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DABAC-9B97-9382-8DBD-1F74902BF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2999A4-20A4-8626-10A6-387EFA5F0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6EF7-B277-4DF5-B0D1-A0BB62E07037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7391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EA3C9-14F0-5E31-3617-BBABB71BB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EC23B9-95CD-D04F-884A-670D9C108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96CE42-F08F-E674-9D6A-4905565AD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1F76-5390-A9AB-8BF1-2C5B5CF4EB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16EF7-B277-4DF5-B0D1-A0BB62E07037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3747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B9E1D6-A2FC-466D-A097-01ECCFE6BA35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0797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92352-9716-A2E7-9107-225989994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EDD11A-37B7-0276-ABB6-48E36A8A6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ECF0F-78C4-0AC8-D128-19B3E83C4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58A50-7246-838A-69E6-66A196BC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A1F2B-5771-5042-7CF1-2A3F8F5EB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73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05AD-469A-A115-8C4F-1D87AC45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BC2DA-5F92-7962-AEC9-4169972EC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839F-7AC4-8EA3-D8CC-D0CAB918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4384E-2687-8A2C-1AB4-22B85DAA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382B-5402-D30D-A7D8-266C4292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19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EB5DC8-C020-0C3C-98F9-5709EACA1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8D664-F2FF-2255-1D7B-7C02E134D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51395-BBB6-9F36-AF8E-3B950D3B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4533-0641-F7A2-DB3F-DD3194549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EAA53-53F3-1324-E6E6-DB4FBBAA5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339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 sivu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65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0">
              <a:schemeClr val="accent1">
                <a:lumMod val="89000"/>
              </a:schemeClr>
            </a:gs>
            <a:gs pos="0">
              <a:srgbClr val="009CDD"/>
            </a:gs>
            <a:gs pos="100000">
              <a:schemeClr val="accent1">
                <a:lumMod val="75000"/>
              </a:schemeClr>
            </a:gs>
            <a:gs pos="77000">
              <a:srgbClr val="0058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B56C-6B97-4BE3-AD53-22E829B7D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0103" y="1648651"/>
            <a:ext cx="8963033" cy="2858383"/>
          </a:xfr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style</a:t>
            </a:r>
            <a:endParaRPr lang="fi-FI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A0F392B-E5BB-40C3-938E-EABCCC995FD7}"/>
              </a:ext>
            </a:extLst>
          </p:cNvPr>
          <p:cNvSpPr/>
          <p:nvPr userDrawn="1"/>
        </p:nvSpPr>
        <p:spPr>
          <a:xfrm flipV="1">
            <a:off x="4520224" y="6115044"/>
            <a:ext cx="186917" cy="179758"/>
          </a:xfrm>
          <a:prstGeom prst="rect">
            <a:avLst/>
          </a:prstGeom>
          <a:solidFill>
            <a:srgbClr val="00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E33C7A-107A-4BDE-BC2B-FD289AB794DC}"/>
              </a:ext>
            </a:extLst>
          </p:cNvPr>
          <p:cNvSpPr/>
          <p:nvPr userDrawn="1"/>
        </p:nvSpPr>
        <p:spPr>
          <a:xfrm>
            <a:off x="7508172" y="6549994"/>
            <a:ext cx="310206" cy="308006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51C7B-87A1-4874-8483-B56BBDD1AB13}"/>
              </a:ext>
            </a:extLst>
          </p:cNvPr>
          <p:cNvSpPr/>
          <p:nvPr userDrawn="1"/>
        </p:nvSpPr>
        <p:spPr>
          <a:xfrm>
            <a:off x="7309969" y="6341586"/>
            <a:ext cx="200025" cy="181687"/>
          </a:xfrm>
          <a:prstGeom prst="rect">
            <a:avLst/>
          </a:prstGeom>
          <a:solidFill>
            <a:srgbClr val="004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9925850-48DA-4D37-854B-12D44FC96735}"/>
              </a:ext>
            </a:extLst>
          </p:cNvPr>
          <p:cNvSpPr/>
          <p:nvPr userDrawn="1"/>
        </p:nvSpPr>
        <p:spPr>
          <a:xfrm>
            <a:off x="3311602" y="6134098"/>
            <a:ext cx="685800" cy="720587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D4E233F-CA8D-44DE-AB17-68DE8123349F}"/>
              </a:ext>
            </a:extLst>
          </p:cNvPr>
          <p:cNvSpPr/>
          <p:nvPr userDrawn="1"/>
        </p:nvSpPr>
        <p:spPr>
          <a:xfrm>
            <a:off x="5016594" y="6134097"/>
            <a:ext cx="685800" cy="720587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DD957C-178D-43EE-AB5E-FCA31A337E7C}"/>
              </a:ext>
            </a:extLst>
          </p:cNvPr>
          <p:cNvSpPr/>
          <p:nvPr userDrawn="1"/>
        </p:nvSpPr>
        <p:spPr>
          <a:xfrm>
            <a:off x="6525321" y="6135595"/>
            <a:ext cx="685801" cy="720587"/>
          </a:xfrm>
          <a:prstGeom prst="rect">
            <a:avLst/>
          </a:prstGeom>
          <a:solidFill>
            <a:srgbClr val="01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AEC7F0B-A57A-4CA4-8397-28D997CF9B2A}"/>
              </a:ext>
            </a:extLst>
          </p:cNvPr>
          <p:cNvSpPr/>
          <p:nvPr userDrawn="1"/>
        </p:nvSpPr>
        <p:spPr>
          <a:xfrm>
            <a:off x="8151748" y="6137413"/>
            <a:ext cx="685800" cy="720587"/>
          </a:xfrm>
          <a:prstGeom prst="rect">
            <a:avLst/>
          </a:prstGeom>
          <a:solidFill>
            <a:srgbClr val="0052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35DA815-6B03-4912-86D8-C9FC5A1AA851}"/>
              </a:ext>
            </a:extLst>
          </p:cNvPr>
          <p:cNvSpPr/>
          <p:nvPr userDrawn="1"/>
        </p:nvSpPr>
        <p:spPr>
          <a:xfrm>
            <a:off x="9631401" y="613741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1477488-3724-4C36-B2A6-4283CF0E9362}"/>
              </a:ext>
            </a:extLst>
          </p:cNvPr>
          <p:cNvSpPr/>
          <p:nvPr userDrawn="1"/>
        </p:nvSpPr>
        <p:spPr>
          <a:xfrm>
            <a:off x="2631121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B914870-109C-4087-9D83-38182EBE2197}"/>
              </a:ext>
            </a:extLst>
          </p:cNvPr>
          <p:cNvSpPr/>
          <p:nvPr userDrawn="1"/>
        </p:nvSpPr>
        <p:spPr>
          <a:xfrm>
            <a:off x="4715519" y="5795296"/>
            <a:ext cx="310206" cy="322034"/>
          </a:xfrm>
          <a:prstGeom prst="rect">
            <a:avLst/>
          </a:prstGeom>
          <a:solidFill>
            <a:srgbClr val="024E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A4B62A-B039-481D-BCA0-1E723E250D27}"/>
              </a:ext>
            </a:extLst>
          </p:cNvPr>
          <p:cNvSpPr/>
          <p:nvPr userDrawn="1"/>
        </p:nvSpPr>
        <p:spPr>
          <a:xfrm>
            <a:off x="4347801" y="6547471"/>
            <a:ext cx="310206" cy="30721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D7CA9F3-2E37-46D6-B019-E9FD7A29DAAB}"/>
              </a:ext>
            </a:extLst>
          </p:cNvPr>
          <p:cNvSpPr/>
          <p:nvPr userDrawn="1"/>
        </p:nvSpPr>
        <p:spPr>
          <a:xfrm>
            <a:off x="5863996" y="6326416"/>
            <a:ext cx="310206" cy="322034"/>
          </a:xfrm>
          <a:prstGeom prst="rect">
            <a:avLst/>
          </a:prstGeom>
          <a:solidFill>
            <a:srgbClr val="007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467313-787C-4832-A39F-2D15BECC656F}"/>
              </a:ext>
            </a:extLst>
          </p:cNvPr>
          <p:cNvSpPr/>
          <p:nvPr userDrawn="1"/>
        </p:nvSpPr>
        <p:spPr>
          <a:xfrm>
            <a:off x="7841542" y="5803024"/>
            <a:ext cx="310206" cy="322034"/>
          </a:xfrm>
          <a:prstGeom prst="rect">
            <a:avLst/>
          </a:prstGeom>
          <a:solidFill>
            <a:srgbClr val="003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81F730E-57BA-4358-BEDD-04CFA4A17D44}"/>
              </a:ext>
            </a:extLst>
          </p:cNvPr>
          <p:cNvSpPr/>
          <p:nvPr userDrawn="1"/>
        </p:nvSpPr>
        <p:spPr>
          <a:xfrm>
            <a:off x="8951527" y="6333373"/>
            <a:ext cx="310206" cy="322034"/>
          </a:xfrm>
          <a:prstGeom prst="rect">
            <a:avLst/>
          </a:prstGeom>
          <a:solidFill>
            <a:srgbClr val="007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B0192BE-4E0A-4CAF-81B0-C910C3C946FC}"/>
              </a:ext>
            </a:extLst>
          </p:cNvPr>
          <p:cNvSpPr/>
          <p:nvPr userDrawn="1"/>
        </p:nvSpPr>
        <p:spPr>
          <a:xfrm>
            <a:off x="10661465" y="6535966"/>
            <a:ext cx="310206" cy="322034"/>
          </a:xfrm>
          <a:prstGeom prst="rect">
            <a:avLst/>
          </a:prstGeom>
          <a:solidFill>
            <a:srgbClr val="0042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78E308-9113-4A41-BC15-11B876120BF0}"/>
              </a:ext>
            </a:extLst>
          </p:cNvPr>
          <p:cNvSpPr/>
          <p:nvPr userDrawn="1"/>
        </p:nvSpPr>
        <p:spPr>
          <a:xfrm>
            <a:off x="11031962" y="5819309"/>
            <a:ext cx="310206" cy="322034"/>
          </a:xfrm>
          <a:prstGeom prst="rect">
            <a:avLst/>
          </a:prstGeom>
          <a:solidFill>
            <a:srgbClr val="004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966888E-2EFF-4C09-B886-388008FB1DF1}"/>
              </a:ext>
            </a:extLst>
          </p:cNvPr>
          <p:cNvSpPr/>
          <p:nvPr userDrawn="1"/>
        </p:nvSpPr>
        <p:spPr>
          <a:xfrm>
            <a:off x="10461440" y="6312703"/>
            <a:ext cx="200025" cy="181687"/>
          </a:xfrm>
          <a:prstGeom prst="rect">
            <a:avLst/>
          </a:prstGeom>
          <a:solidFill>
            <a:srgbClr val="0079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00962E-EFFB-44F9-BBAD-6EC973892990}"/>
              </a:ext>
            </a:extLst>
          </p:cNvPr>
          <p:cNvSpPr/>
          <p:nvPr userDrawn="1"/>
        </p:nvSpPr>
        <p:spPr>
          <a:xfrm>
            <a:off x="9444375" y="5951184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2FC3BB6-3FF4-44A6-8E32-CD3787225408}"/>
              </a:ext>
            </a:extLst>
          </p:cNvPr>
          <p:cNvSpPr/>
          <p:nvPr userDrawn="1"/>
        </p:nvSpPr>
        <p:spPr>
          <a:xfrm>
            <a:off x="9270934" y="6676313"/>
            <a:ext cx="200025" cy="181687"/>
          </a:xfrm>
          <a:prstGeom prst="rect">
            <a:avLst/>
          </a:prstGeom>
          <a:solidFill>
            <a:srgbClr val="004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52C348-A79D-4CDC-B7E9-D49A2497EC27}"/>
              </a:ext>
            </a:extLst>
          </p:cNvPr>
          <p:cNvSpPr/>
          <p:nvPr userDrawn="1"/>
        </p:nvSpPr>
        <p:spPr>
          <a:xfrm>
            <a:off x="6199152" y="6676313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8A8C2F1-5474-42A8-BE4C-A4C8D6CB2FE9}"/>
              </a:ext>
            </a:extLst>
          </p:cNvPr>
          <p:cNvSpPr/>
          <p:nvPr userDrawn="1"/>
        </p:nvSpPr>
        <p:spPr>
          <a:xfrm>
            <a:off x="6327831" y="5965609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9ED39F-7E21-4293-AE03-7EDD2AA084DF}"/>
              </a:ext>
            </a:extLst>
          </p:cNvPr>
          <p:cNvSpPr/>
          <p:nvPr userDrawn="1"/>
        </p:nvSpPr>
        <p:spPr>
          <a:xfrm>
            <a:off x="4141315" y="6362445"/>
            <a:ext cx="200025" cy="181687"/>
          </a:xfrm>
          <a:prstGeom prst="rect">
            <a:avLst/>
          </a:prstGeom>
          <a:solidFill>
            <a:srgbClr val="007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45789A8-5FA2-4A0C-B0FC-890B26B3DEB7}"/>
              </a:ext>
            </a:extLst>
          </p:cNvPr>
          <p:cNvSpPr/>
          <p:nvPr userDrawn="1"/>
        </p:nvSpPr>
        <p:spPr>
          <a:xfrm>
            <a:off x="3109780" y="5909248"/>
            <a:ext cx="200025" cy="181687"/>
          </a:xfrm>
          <a:prstGeom prst="rect">
            <a:avLst/>
          </a:prstGeom>
          <a:solidFill>
            <a:srgbClr val="01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DFF3135-6BA8-47C4-B831-D7150C57E0B3}"/>
              </a:ext>
            </a:extLst>
          </p:cNvPr>
          <p:cNvSpPr/>
          <p:nvPr userDrawn="1"/>
        </p:nvSpPr>
        <p:spPr>
          <a:xfrm>
            <a:off x="2951256" y="6675207"/>
            <a:ext cx="200025" cy="181687"/>
          </a:xfrm>
          <a:prstGeom prst="rect">
            <a:avLst/>
          </a:prstGeom>
          <a:solidFill>
            <a:srgbClr val="0044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D882014-1DDD-4FB4-8039-72F5D9D380CA}"/>
              </a:ext>
            </a:extLst>
          </p:cNvPr>
          <p:cNvSpPr/>
          <p:nvPr userDrawn="1"/>
        </p:nvSpPr>
        <p:spPr>
          <a:xfrm>
            <a:off x="7641153" y="6141344"/>
            <a:ext cx="200025" cy="181687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FA7ADE1-05D4-4C86-8CB6-1B1A4DE80B02}"/>
              </a:ext>
            </a:extLst>
          </p:cNvPr>
          <p:cNvSpPr/>
          <p:nvPr userDrawn="1"/>
        </p:nvSpPr>
        <p:spPr>
          <a:xfrm>
            <a:off x="4489845" y="6134097"/>
            <a:ext cx="200025" cy="181687"/>
          </a:xfrm>
          <a:prstGeom prst="rect">
            <a:avLst/>
          </a:prstGeom>
          <a:solidFill>
            <a:srgbClr val="01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B20C14-4F89-4667-9624-3EBAF71D08D2}"/>
              </a:ext>
            </a:extLst>
          </p:cNvPr>
          <p:cNvSpPr/>
          <p:nvPr userDrawn="1"/>
        </p:nvSpPr>
        <p:spPr>
          <a:xfrm>
            <a:off x="10794362" y="6141343"/>
            <a:ext cx="200025" cy="181687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3919F66-AF97-48C5-A7FC-9F070023D67A}"/>
              </a:ext>
            </a:extLst>
          </p:cNvPr>
          <p:cNvSpPr/>
          <p:nvPr userDrawn="1"/>
        </p:nvSpPr>
        <p:spPr>
          <a:xfrm>
            <a:off x="11342532" y="6137413"/>
            <a:ext cx="685800" cy="720587"/>
          </a:xfrm>
          <a:prstGeom prst="rect">
            <a:avLst/>
          </a:prstGeom>
          <a:solidFill>
            <a:srgbClr val="00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1A4D8AA-72B1-405C-9D00-6361601B50DE}"/>
              </a:ext>
            </a:extLst>
          </p:cNvPr>
          <p:cNvSpPr/>
          <p:nvPr userDrawn="1"/>
        </p:nvSpPr>
        <p:spPr>
          <a:xfrm>
            <a:off x="12094502" y="6042027"/>
            <a:ext cx="97498" cy="322034"/>
          </a:xfrm>
          <a:prstGeom prst="rect">
            <a:avLst/>
          </a:prstGeom>
          <a:solidFill>
            <a:srgbClr val="006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7BD9665-56DE-4116-953F-2E9A83F0A082}"/>
              </a:ext>
            </a:extLst>
          </p:cNvPr>
          <p:cNvSpPr/>
          <p:nvPr userDrawn="1"/>
        </p:nvSpPr>
        <p:spPr>
          <a:xfrm>
            <a:off x="130729" y="6134098"/>
            <a:ext cx="685800" cy="720587"/>
          </a:xfrm>
          <a:prstGeom prst="rect">
            <a:avLst/>
          </a:prstGeom>
          <a:solidFill>
            <a:srgbClr val="006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BFC1DEB-5A56-4498-8238-FD363FBB1AE9}"/>
              </a:ext>
            </a:extLst>
          </p:cNvPr>
          <p:cNvSpPr/>
          <p:nvPr userDrawn="1"/>
        </p:nvSpPr>
        <p:spPr>
          <a:xfrm>
            <a:off x="1807527" y="6143622"/>
            <a:ext cx="685800" cy="711062"/>
          </a:xfrm>
          <a:prstGeom prst="rect">
            <a:avLst/>
          </a:prstGeom>
          <a:solidFill>
            <a:srgbClr val="015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CA0AAC1-2653-4F0E-87B3-676FB3559B11}"/>
              </a:ext>
            </a:extLst>
          </p:cNvPr>
          <p:cNvSpPr/>
          <p:nvPr userDrawn="1"/>
        </p:nvSpPr>
        <p:spPr>
          <a:xfrm>
            <a:off x="1499179" y="5797672"/>
            <a:ext cx="319731" cy="335949"/>
          </a:xfrm>
          <a:prstGeom prst="rect">
            <a:avLst/>
          </a:prstGeom>
          <a:solidFill>
            <a:srgbClr val="003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2287581-9F95-4A33-BB01-794F91057B7B}"/>
              </a:ext>
            </a:extLst>
          </p:cNvPr>
          <p:cNvSpPr/>
          <p:nvPr userDrawn="1"/>
        </p:nvSpPr>
        <p:spPr>
          <a:xfrm>
            <a:off x="1154426" y="6528262"/>
            <a:ext cx="319731" cy="326424"/>
          </a:xfrm>
          <a:prstGeom prst="rect">
            <a:avLst/>
          </a:prstGeom>
          <a:solidFill>
            <a:srgbClr val="007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B2D5DE1-A857-4A69-8A1D-50D7BEEFF231}"/>
              </a:ext>
            </a:extLst>
          </p:cNvPr>
          <p:cNvSpPr/>
          <p:nvPr userDrawn="1"/>
        </p:nvSpPr>
        <p:spPr>
          <a:xfrm>
            <a:off x="1281227" y="6134097"/>
            <a:ext cx="200025" cy="181687"/>
          </a:xfrm>
          <a:prstGeom prst="rect">
            <a:avLst/>
          </a:prstGeom>
          <a:solidFill>
            <a:srgbClr val="027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9C5AF6-FDD2-455C-9B70-C9C4256535BA}"/>
              </a:ext>
            </a:extLst>
          </p:cNvPr>
          <p:cNvSpPr/>
          <p:nvPr userDrawn="1"/>
        </p:nvSpPr>
        <p:spPr>
          <a:xfrm>
            <a:off x="950312" y="6334478"/>
            <a:ext cx="200025" cy="181687"/>
          </a:xfrm>
          <a:prstGeom prst="rect">
            <a:avLst/>
          </a:prstGeom>
          <a:solidFill>
            <a:srgbClr val="0051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B2A65EF-3E1E-48C9-829B-9C2063C336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10019" y="4864775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1A078B7-FEEF-40A4-B358-FC425340C4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78174" y="4863049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9CD87C3-99FA-427F-9055-0170D93046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79" y="0"/>
            <a:ext cx="1126878" cy="112687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DE2632-E564-449A-99BF-9284264F59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0103" y="4864775"/>
            <a:ext cx="2743200" cy="3651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 b="1">
                <a:solidFill>
                  <a:srgbClr val="009CD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300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lkkä otsikko">
    <p:bg>
      <p:bgPr>
        <a:solidFill>
          <a:srgbClr val="F0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6E5086-CD14-C304-0A4A-EBB0A416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77656863-7F95-8388-823D-CAD64C382942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C759F5-FE5F-9596-C4BE-D15640A56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CCB2D14-9339-4055-50B4-02F4EA228B07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E10D3603-B5DA-324A-3FBA-C6BEC61C0ACD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</p:spTree>
    <p:extLst>
      <p:ext uri="{BB962C8B-B14F-4D97-AF65-F5344CB8AC3E}">
        <p14:creationId xmlns:p14="http://schemas.microsoft.com/office/powerpoint/2010/main" val="2505183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7BE4B6-5D09-FDBA-FFAF-8650465A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8" y="551054"/>
            <a:ext cx="8182034" cy="100965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8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41940-0874-5670-39B9-4CEA934048C2}"/>
              </a:ext>
            </a:extLst>
          </p:cNvPr>
          <p:cNvSpPr/>
          <p:nvPr userDrawn="1"/>
        </p:nvSpPr>
        <p:spPr>
          <a:xfrm>
            <a:off x="0" y="1"/>
            <a:ext cx="12192000" cy="224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642D33-E386-4FAB-8D70-A8EC9D416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002" y="0"/>
            <a:ext cx="845598" cy="8455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0111DD-4BE7-87AA-909B-CD627F08DB6E}"/>
              </a:ext>
            </a:extLst>
          </p:cNvPr>
          <p:cNvSpPr/>
          <p:nvPr userDrawn="1"/>
        </p:nvSpPr>
        <p:spPr>
          <a:xfrm>
            <a:off x="0" y="6470652"/>
            <a:ext cx="12192000" cy="387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C53990-55D0-CEB6-67D8-23347F231609}"/>
              </a:ext>
            </a:extLst>
          </p:cNvPr>
          <p:cNvSpPr txBox="1"/>
          <p:nvPr userDrawn="1"/>
        </p:nvSpPr>
        <p:spPr>
          <a:xfrm>
            <a:off x="937028" y="6548910"/>
            <a:ext cx="2505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1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 | </a:t>
            </a:r>
            <a:r>
              <a:rPr lang="fi-FI" sz="900" b="0" dirty="0">
                <a:solidFill>
                  <a:srgbClr val="004B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Elinkeinoelämän tutkimuslaitos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FE8BBA5-7E47-B2EE-0094-7C5983D0907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028" y="1912188"/>
            <a:ext cx="8181975" cy="4130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822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8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46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59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2pPr>
            <a:lvl3pPr marL="1219194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3pPr>
            <a:lvl4pPr marL="1828791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38388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04798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657582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26717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87677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14"/>
            </a:lvl1pPr>
            <a:lvl2pPr>
              <a:defRPr sz="3238"/>
            </a:lvl2pPr>
            <a:lvl3pPr>
              <a:defRPr sz="2666"/>
            </a:lvl3pPr>
            <a:lvl4pPr>
              <a:defRPr sz="2381"/>
            </a:lvl4pPr>
            <a:lvl5pPr>
              <a:defRPr sz="2381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14"/>
            </a:lvl1pPr>
            <a:lvl2pPr>
              <a:defRPr sz="3238"/>
            </a:lvl2pPr>
            <a:lvl3pPr>
              <a:defRPr sz="2666"/>
            </a:lvl3pPr>
            <a:lvl4pPr>
              <a:defRPr sz="2381"/>
            </a:lvl4pPr>
            <a:lvl5pPr>
              <a:defRPr sz="2381"/>
            </a:lvl5pPr>
            <a:lvl6pPr>
              <a:defRPr sz="2381"/>
            </a:lvl6pPr>
            <a:lvl7pPr>
              <a:defRPr sz="2381"/>
            </a:lvl7pPr>
            <a:lvl8pPr>
              <a:defRPr sz="2381"/>
            </a:lvl8pPr>
            <a:lvl9pPr>
              <a:defRPr sz="23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5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4FD2-9B62-2B6A-9ED2-2D6039BB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94227-1B61-B83C-98EC-03BAB9F2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31153-E8F9-8827-FFB2-62F2E397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D44B0-E4E2-FC7A-7AA5-1A59A986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EB97-9932-64E1-2308-9491D66F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019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09597" indent="0">
              <a:buNone/>
              <a:defRPr sz="2666" b="1"/>
            </a:lvl2pPr>
            <a:lvl3pPr marL="1219194" indent="0">
              <a:buNone/>
              <a:defRPr sz="2381" b="1"/>
            </a:lvl3pPr>
            <a:lvl4pPr marL="1828791" indent="0">
              <a:buNone/>
              <a:defRPr sz="2095" b="1"/>
            </a:lvl4pPr>
            <a:lvl5pPr marL="2438388" indent="0">
              <a:buNone/>
              <a:defRPr sz="2095" b="1"/>
            </a:lvl5pPr>
            <a:lvl6pPr marL="3047985" indent="0">
              <a:buNone/>
              <a:defRPr sz="2095" b="1"/>
            </a:lvl6pPr>
            <a:lvl7pPr marL="3657582" indent="0">
              <a:buNone/>
              <a:defRPr sz="2095" b="1"/>
            </a:lvl7pPr>
            <a:lvl8pPr marL="4267179" indent="0">
              <a:buNone/>
              <a:defRPr sz="2095" b="1"/>
            </a:lvl8pPr>
            <a:lvl9pPr marL="4876775" indent="0">
              <a:buNone/>
              <a:defRPr sz="20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3238"/>
            </a:lvl1pPr>
            <a:lvl2pPr>
              <a:defRPr sz="2666"/>
            </a:lvl2pPr>
            <a:lvl3pPr>
              <a:defRPr sz="2381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4"/>
            <a:ext cx="5389034" cy="639762"/>
          </a:xfrm>
        </p:spPr>
        <p:txBody>
          <a:bodyPr anchor="b"/>
          <a:lstStyle>
            <a:lvl1pPr marL="0" indent="0">
              <a:buNone/>
              <a:defRPr sz="3238" b="1"/>
            </a:lvl1pPr>
            <a:lvl2pPr marL="609597" indent="0">
              <a:buNone/>
              <a:defRPr sz="2666" b="1"/>
            </a:lvl2pPr>
            <a:lvl3pPr marL="1219194" indent="0">
              <a:buNone/>
              <a:defRPr sz="2381" b="1"/>
            </a:lvl3pPr>
            <a:lvl4pPr marL="1828791" indent="0">
              <a:buNone/>
              <a:defRPr sz="2095" b="1"/>
            </a:lvl4pPr>
            <a:lvl5pPr marL="2438388" indent="0">
              <a:buNone/>
              <a:defRPr sz="2095" b="1"/>
            </a:lvl5pPr>
            <a:lvl6pPr marL="3047985" indent="0">
              <a:buNone/>
              <a:defRPr sz="2095" b="1"/>
            </a:lvl6pPr>
            <a:lvl7pPr marL="3657582" indent="0">
              <a:buNone/>
              <a:defRPr sz="2095" b="1"/>
            </a:lvl7pPr>
            <a:lvl8pPr marL="4267179" indent="0">
              <a:buNone/>
              <a:defRPr sz="2095" b="1"/>
            </a:lvl8pPr>
            <a:lvl9pPr marL="4876775" indent="0">
              <a:buNone/>
              <a:defRPr sz="20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4" cy="3951288"/>
          </a:xfrm>
        </p:spPr>
        <p:txBody>
          <a:bodyPr/>
          <a:lstStyle>
            <a:lvl1pPr>
              <a:defRPr sz="3238"/>
            </a:lvl1pPr>
            <a:lvl2pPr>
              <a:defRPr sz="2666"/>
            </a:lvl2pPr>
            <a:lvl3pPr>
              <a:defRPr sz="2381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04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09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4286"/>
            </a:lvl1pPr>
            <a:lvl2pPr>
              <a:defRPr sz="3714"/>
            </a:lvl2pPr>
            <a:lvl3pPr>
              <a:defRPr sz="3238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905"/>
            </a:lvl1pPr>
            <a:lvl2pPr marL="609597" indent="0">
              <a:buNone/>
              <a:defRPr sz="1619"/>
            </a:lvl2pPr>
            <a:lvl3pPr marL="1219194" indent="0">
              <a:buNone/>
              <a:defRPr sz="1334"/>
            </a:lvl3pPr>
            <a:lvl4pPr marL="1828791" indent="0">
              <a:buNone/>
              <a:defRPr sz="1238"/>
            </a:lvl4pPr>
            <a:lvl5pPr marL="2438388" indent="0">
              <a:buNone/>
              <a:defRPr sz="1238"/>
            </a:lvl5pPr>
            <a:lvl6pPr marL="3047985" indent="0">
              <a:buNone/>
              <a:defRPr sz="1238"/>
            </a:lvl6pPr>
            <a:lvl7pPr marL="3657582" indent="0">
              <a:buNone/>
              <a:defRPr sz="1238"/>
            </a:lvl7pPr>
            <a:lvl8pPr marL="4267179" indent="0">
              <a:buNone/>
              <a:defRPr sz="1238"/>
            </a:lvl8pPr>
            <a:lvl9pPr marL="4876775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4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86"/>
            </a:lvl1pPr>
            <a:lvl2pPr marL="609597" indent="0">
              <a:buNone/>
              <a:defRPr sz="3714"/>
            </a:lvl2pPr>
            <a:lvl3pPr marL="1219194" indent="0">
              <a:buNone/>
              <a:defRPr sz="3238"/>
            </a:lvl3pPr>
            <a:lvl4pPr marL="1828791" indent="0">
              <a:buNone/>
              <a:defRPr sz="2666"/>
            </a:lvl4pPr>
            <a:lvl5pPr marL="2438388" indent="0">
              <a:buNone/>
              <a:defRPr sz="2666"/>
            </a:lvl5pPr>
            <a:lvl6pPr marL="3047985" indent="0">
              <a:buNone/>
              <a:defRPr sz="2666"/>
            </a:lvl6pPr>
            <a:lvl7pPr marL="3657582" indent="0">
              <a:buNone/>
              <a:defRPr sz="2666"/>
            </a:lvl7pPr>
            <a:lvl8pPr marL="4267179" indent="0">
              <a:buNone/>
              <a:defRPr sz="2666"/>
            </a:lvl8pPr>
            <a:lvl9pPr marL="4876775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905"/>
            </a:lvl1pPr>
            <a:lvl2pPr marL="609597" indent="0">
              <a:buNone/>
              <a:defRPr sz="1619"/>
            </a:lvl2pPr>
            <a:lvl3pPr marL="1219194" indent="0">
              <a:buNone/>
              <a:defRPr sz="1334"/>
            </a:lvl3pPr>
            <a:lvl4pPr marL="1828791" indent="0">
              <a:buNone/>
              <a:defRPr sz="1238"/>
            </a:lvl4pPr>
            <a:lvl5pPr marL="2438388" indent="0">
              <a:buNone/>
              <a:defRPr sz="1238"/>
            </a:lvl5pPr>
            <a:lvl6pPr marL="3047985" indent="0">
              <a:buNone/>
              <a:defRPr sz="1238"/>
            </a:lvl6pPr>
            <a:lvl7pPr marL="3657582" indent="0">
              <a:buNone/>
              <a:defRPr sz="1238"/>
            </a:lvl7pPr>
            <a:lvl8pPr marL="4267179" indent="0">
              <a:buNone/>
              <a:defRPr sz="1238"/>
            </a:lvl8pPr>
            <a:lvl9pPr marL="4876775" indent="0">
              <a:buNone/>
              <a:defRPr sz="12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5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8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1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58FE-DBB1-5163-514E-E6F8305B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DB3EE-4543-897D-7185-F315CE716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DC12F-4753-5CD6-26FA-8B33D351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49CC5-4EDC-0200-7C43-77ECDEA7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F33FC-FC4F-F954-AA0C-63C8E72E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85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7D0B-14DE-3C0D-A2E2-748D1D3CB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2C6C7-4C31-EE69-F1D8-DD2C99F28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83681-2393-8689-8EC8-55E261DE5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07BCB-6F92-02EE-1F3B-5A92106C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1DBE9-3A79-B9D1-62C9-0DD3F51E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4A8B5-1998-3EF6-C005-74F0FCD0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95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8AB8-3A08-7F8A-334C-FF69BC68D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A106-F72E-B194-0F13-FA3CEF4A0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A0F52-3241-F5CF-A8E0-D2C4FA6D5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0507C-7D3F-2194-CB33-71B256440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F951AF-AF2E-440F-9990-C91D8C60F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7790C2-54D8-5FC8-5D4F-8EDC0D9B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9E994-B8BD-DBF7-A003-E7FD9B6F8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E6789-C8ED-B11B-1A17-FBE5E9F6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27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CE9AD-6830-2793-FB55-35847AAD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EFD5C1-4FE0-C759-F898-BC76A114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CF1DD-DF1A-154B-68E5-EC9DDCCE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E511F-CDA0-E6D0-F904-CE80D8B1C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109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87A0EC-A9B7-2D57-9DEE-35933C20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DB09C-907A-4962-808D-A0092B02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C9423-05B2-767E-1FDD-2FB014D5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649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54CB8-3CB2-127D-0C79-CB9B8811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36B82-ACE2-A9A8-C7F8-1C1D2639C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55721-608C-4F88-8D14-97E6E4B5E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3F0D6-8AED-7415-0C17-A54ED2E9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0D3C7-629B-0F56-5141-FF84693E2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71B87-E4B0-2B36-7258-5BBA9D769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438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B0731-7159-47AB-098C-F81C94AB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BEAB54-C0B4-0360-3C69-669D56546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98543-A162-750D-1B4F-59CC0142C4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C7928-9398-5197-C7D1-2E804A7F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6EC80-6733-CB8A-884C-934CFE52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48F3B-4CA5-D002-9F7A-4B336CB7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04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D22D80-1503-C147-C9F4-115404DB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B3EF7-46D3-1575-C9ED-4C64D5438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B6A2-66BD-6FE0-9CCB-D48CF8B132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16421C-1D82-4AAC-956F-1A0B1A1CCFA8}" type="datetimeFigureOut">
              <a:rPr lang="fi-FI" smtClean="0"/>
              <a:t>7.4.2025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262DB-C352-D7F6-E511-0E775A1D0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17327-5D6F-E204-A6F3-6FCE7772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84BB1-0231-4CD0-94C9-8ACB0263948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212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7884-43BC-426F-BE04-87A726B2DFE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DD4-8513-4702-BFC4-C372AAA3B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94" rtl="0" eaLnBrk="1" latinLnBrk="0" hangingPunct="1">
        <a:spcBef>
          <a:spcPct val="0"/>
        </a:spcBef>
        <a:buNone/>
        <a:defRPr sz="59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98" indent="-457198" algn="l" defTabSz="1219194" rtl="0" eaLnBrk="1" latinLnBrk="0" hangingPunct="1">
        <a:spcBef>
          <a:spcPct val="20000"/>
        </a:spcBef>
        <a:buFont typeface="Arial" pitchFamily="34" charset="0"/>
        <a:buChar char="•"/>
        <a:defRPr sz="4286" kern="1200">
          <a:solidFill>
            <a:schemeClr val="tx1"/>
          </a:solidFill>
          <a:latin typeface="+mn-lt"/>
          <a:ea typeface="+mn-ea"/>
          <a:cs typeface="+mn-cs"/>
        </a:defRPr>
      </a:lvl1pPr>
      <a:lvl2pPr marL="990595" indent="-380998" algn="l" defTabSz="1219194" rtl="0" eaLnBrk="1" latinLnBrk="0" hangingPunct="1">
        <a:spcBef>
          <a:spcPct val="20000"/>
        </a:spcBef>
        <a:buFont typeface="Arial" pitchFamily="34" charset="0"/>
        <a:buChar char="–"/>
        <a:defRPr sz="3714" kern="1200">
          <a:solidFill>
            <a:schemeClr val="tx1"/>
          </a:solidFill>
          <a:latin typeface="+mn-lt"/>
          <a:ea typeface="+mn-ea"/>
          <a:cs typeface="+mn-cs"/>
        </a:defRPr>
      </a:lvl2pPr>
      <a:lvl3pPr marL="1523993" indent="-304798" algn="l" defTabSz="1219194" rtl="0" eaLnBrk="1" latinLnBrk="0" hangingPunct="1">
        <a:spcBef>
          <a:spcPct val="20000"/>
        </a:spcBef>
        <a:buFont typeface="Arial" pitchFamily="34" charset="0"/>
        <a:buChar char="•"/>
        <a:defRPr sz="3238" kern="1200">
          <a:solidFill>
            <a:schemeClr val="tx1"/>
          </a:solidFill>
          <a:latin typeface="+mn-lt"/>
          <a:ea typeface="+mn-ea"/>
          <a:cs typeface="+mn-cs"/>
        </a:defRPr>
      </a:lvl3pPr>
      <a:lvl4pPr marL="2133589" indent="-304798" algn="l" defTabSz="121919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3186" indent="-304798" algn="l" defTabSz="121919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2783" indent="-304798" algn="l" defTabSz="121919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2380" indent="-304798" algn="l" defTabSz="121919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7" indent="-304798" algn="l" defTabSz="121919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4" indent="-304798" algn="l" defTabSz="121919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8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2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9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5" algn="l" defTabSz="1219194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ub.etla.fi/ETLA-Raportit-Reports-161.pdf" TargetMode="Externa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.fi/mielipide/art2000011011061.html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5EC81-BB6E-0DF8-7100-2C672115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tanding in a room&#10;&#10;AI-generated content may be incorrect.">
            <a:extLst>
              <a:ext uri="{FF2B5EF4-FFF2-40B4-BE49-F238E27FC236}">
                <a16:creationId xmlns:a16="http://schemas.microsoft.com/office/drawing/2014/main" id="{574474B5-E04D-8A57-9E28-0B9DA45FB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/>
          <a:stretch/>
        </p:blipFill>
        <p:spPr>
          <a:xfrm>
            <a:off x="575176" y="0"/>
            <a:ext cx="11616824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13961B-D47D-5962-5D2A-CDD0361C4074}"/>
              </a:ext>
            </a:extLst>
          </p:cNvPr>
          <p:cNvSpPr/>
          <p:nvPr/>
        </p:nvSpPr>
        <p:spPr>
          <a:xfrm>
            <a:off x="-11361" y="0"/>
            <a:ext cx="6915507" cy="6858000"/>
          </a:xfrm>
          <a:prstGeom prst="rect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9894A-ED4A-CD13-16AB-FCDAE7AED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560" y="276723"/>
            <a:ext cx="5976012" cy="1462343"/>
          </a:xfrm>
        </p:spPr>
        <p:txBody>
          <a:bodyPr>
            <a:normAutofit/>
          </a:bodyPr>
          <a:lstStyle/>
          <a:p>
            <a:r>
              <a:rPr lang="fi-FI" sz="2800" b="1" dirty="0">
                <a:solidFill>
                  <a:schemeClr val="bg1"/>
                </a:solidFill>
              </a:rPr>
              <a:t>Yritysten rahoitusedellytykset ja tuottavuuskehitys Suomessa</a:t>
            </a:r>
            <a:br>
              <a:rPr lang="fi-FI" sz="2800" b="1" dirty="0"/>
            </a:br>
            <a:endParaRPr lang="LID4096" sz="2800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934E6A9-2F50-9D53-23F7-E1C934908D3F}"/>
              </a:ext>
            </a:extLst>
          </p:cNvPr>
          <p:cNvSpPr/>
          <p:nvPr/>
        </p:nvSpPr>
        <p:spPr>
          <a:xfrm>
            <a:off x="6904146" y="0"/>
            <a:ext cx="2755160" cy="6858000"/>
          </a:xfrm>
          <a:prstGeom prst="rtTriangle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7E0B7-7D5A-7E96-33AB-FD8CB3139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183" y="1978517"/>
            <a:ext cx="7127115" cy="3881745"/>
          </a:xfrm>
          <a:noFill/>
        </p:spPr>
        <p:txBody>
          <a:bodyPr>
            <a:normAutofit fontScale="25000" lnSpcReduction="20000"/>
          </a:bodyPr>
          <a:lstStyle/>
          <a:p>
            <a:pPr algn="l">
              <a:buNone/>
            </a:pPr>
            <a:endParaRPr lang="fi-FI" sz="5600" b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fi-FI" sz="8000" b="1" dirty="0">
                <a:solidFill>
                  <a:schemeClr val="bg1"/>
                </a:solidFill>
              </a:rPr>
              <a:t>OHJELMA:</a:t>
            </a:r>
          </a:p>
          <a:p>
            <a:pPr algn="l">
              <a:buNone/>
            </a:pPr>
            <a:endParaRPr lang="fi-FI" sz="8000" b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fi-FI" sz="6400" dirty="0">
                <a:solidFill>
                  <a:schemeClr val="bg1"/>
                </a:solidFill>
              </a:rPr>
              <a:t>14:00 Kahvitarjoilu</a:t>
            </a:r>
          </a:p>
          <a:p>
            <a:pPr algn="l">
              <a:buNone/>
            </a:pPr>
            <a:r>
              <a:rPr lang="fi-FI" sz="6400" dirty="0">
                <a:solidFill>
                  <a:schemeClr val="bg1"/>
                </a:solidFill>
              </a:rPr>
              <a:t>14:30 Tervetuloa ja tilaisuuden avaus / toimitusjohtaja </a:t>
            </a:r>
            <a:r>
              <a:rPr lang="fi-FI" sz="6400" b="1" dirty="0">
                <a:solidFill>
                  <a:schemeClr val="bg1"/>
                </a:solidFill>
              </a:rPr>
              <a:t>Aki Kangasharju</a:t>
            </a:r>
            <a:r>
              <a:rPr lang="fi-FI" sz="6400" dirty="0">
                <a:solidFill>
                  <a:schemeClr val="bg1"/>
                </a:solidFill>
              </a:rPr>
              <a:t>, Etla</a:t>
            </a:r>
          </a:p>
          <a:p>
            <a:pPr algn="l">
              <a:buNone/>
            </a:pPr>
            <a:r>
              <a:rPr lang="fi-FI" sz="6400" dirty="0">
                <a:solidFill>
                  <a:schemeClr val="bg1"/>
                </a:solidFill>
              </a:rPr>
              <a:t>14:40 Raportin esittely / tutkimusneuvonantaja </a:t>
            </a:r>
            <a:r>
              <a:rPr lang="fi-FI" sz="6400" b="1" dirty="0">
                <a:solidFill>
                  <a:schemeClr val="bg1"/>
                </a:solidFill>
              </a:rPr>
              <a:t>Petri Rouvinen</a:t>
            </a:r>
            <a:r>
              <a:rPr lang="fi-FI" sz="6400" dirty="0">
                <a:solidFill>
                  <a:schemeClr val="bg1"/>
                </a:solidFill>
              </a:rPr>
              <a:t>, Etla</a:t>
            </a:r>
          </a:p>
          <a:p>
            <a:pPr algn="l">
              <a:buNone/>
            </a:pPr>
            <a:r>
              <a:rPr lang="fi-FI" sz="6400" dirty="0">
                <a:solidFill>
                  <a:schemeClr val="bg1"/>
                </a:solidFill>
              </a:rPr>
              <a:t>15:10 Paneelikeskustelu</a:t>
            </a:r>
          </a:p>
          <a:p>
            <a:pPr lvl="1" algn="l"/>
            <a:r>
              <a:rPr lang="fi-FI" sz="6000" dirty="0">
                <a:solidFill>
                  <a:schemeClr val="bg1"/>
                </a:solidFill>
              </a:rPr>
              <a:t>  toimitusjohtaja </a:t>
            </a:r>
            <a:r>
              <a:rPr lang="fi-FI" sz="6000" b="1" dirty="0">
                <a:solidFill>
                  <a:schemeClr val="bg1"/>
                </a:solidFill>
              </a:rPr>
              <a:t>Juuso Heinilä</a:t>
            </a:r>
            <a:r>
              <a:rPr lang="fi-FI" sz="6000" dirty="0">
                <a:solidFill>
                  <a:schemeClr val="bg1"/>
                </a:solidFill>
              </a:rPr>
              <a:t>, Finnvera</a:t>
            </a:r>
          </a:p>
          <a:p>
            <a:pPr lvl="1" algn="l"/>
            <a:r>
              <a:rPr lang="fi-FI" sz="6000" dirty="0">
                <a:solidFill>
                  <a:schemeClr val="bg1"/>
                </a:solidFill>
              </a:rPr>
              <a:t>  työelämäprofessori </a:t>
            </a:r>
            <a:r>
              <a:rPr lang="fi-FI" sz="6000" b="1" dirty="0">
                <a:solidFill>
                  <a:schemeClr val="bg1"/>
                </a:solidFill>
              </a:rPr>
              <a:t>Martti Hetemäki</a:t>
            </a:r>
            <a:r>
              <a:rPr lang="fi-FI" sz="6000" dirty="0">
                <a:solidFill>
                  <a:schemeClr val="bg1"/>
                </a:solidFill>
              </a:rPr>
              <a:t>, Aalto &amp; Helsingin yliopisto</a:t>
            </a:r>
          </a:p>
          <a:p>
            <a:pPr lvl="1" algn="l"/>
            <a:r>
              <a:rPr lang="fi-FI" sz="6000" dirty="0">
                <a:solidFill>
                  <a:schemeClr val="bg1"/>
                </a:solidFill>
              </a:rPr>
              <a:t>  toimitusjohtaja </a:t>
            </a:r>
            <a:r>
              <a:rPr lang="fi-FI" sz="6000" b="1" dirty="0">
                <a:solidFill>
                  <a:schemeClr val="bg1"/>
                </a:solidFill>
              </a:rPr>
              <a:t>Pia Santavirta</a:t>
            </a:r>
            <a:r>
              <a:rPr lang="fi-FI" sz="6000" dirty="0">
                <a:solidFill>
                  <a:schemeClr val="bg1"/>
                </a:solidFill>
              </a:rPr>
              <a:t>, </a:t>
            </a:r>
            <a:r>
              <a:rPr lang="fi-FI" sz="6000" dirty="0" err="1">
                <a:solidFill>
                  <a:schemeClr val="bg1"/>
                </a:solidFill>
              </a:rPr>
              <a:t>Tesi</a:t>
            </a:r>
            <a:endParaRPr lang="fi-FI" sz="6000" dirty="0">
              <a:solidFill>
                <a:schemeClr val="bg1"/>
              </a:solidFill>
            </a:endParaRPr>
          </a:p>
          <a:p>
            <a:pPr lvl="1" algn="l"/>
            <a:r>
              <a:rPr lang="fi-FI" sz="6000" dirty="0">
                <a:solidFill>
                  <a:schemeClr val="bg1"/>
                </a:solidFill>
              </a:rPr>
              <a:t>  tutkimusneuvonantaja </a:t>
            </a:r>
            <a:r>
              <a:rPr lang="fi-FI" sz="6000" b="1" dirty="0">
                <a:solidFill>
                  <a:schemeClr val="bg1"/>
                </a:solidFill>
              </a:rPr>
              <a:t>Petri Rouvinen</a:t>
            </a:r>
            <a:r>
              <a:rPr lang="fi-FI" sz="6000" dirty="0">
                <a:solidFill>
                  <a:schemeClr val="bg1"/>
                </a:solidFill>
              </a:rPr>
              <a:t>, Etla</a:t>
            </a:r>
          </a:p>
          <a:p>
            <a:pPr algn="l">
              <a:buNone/>
            </a:pPr>
            <a:r>
              <a:rPr lang="fi-FI" sz="6400" dirty="0">
                <a:solidFill>
                  <a:schemeClr val="bg1"/>
                </a:solidFill>
              </a:rPr>
              <a:t>15:50 Kysymyksiä ja kommentteja</a:t>
            </a:r>
          </a:p>
          <a:p>
            <a:pPr algn="l"/>
            <a:r>
              <a:rPr lang="fi-FI" sz="6400" dirty="0">
                <a:solidFill>
                  <a:schemeClr val="bg1"/>
                </a:solidFill>
              </a:rPr>
              <a:t>16:00 Tilaisuus päättyy</a:t>
            </a:r>
          </a:p>
          <a:p>
            <a:pPr algn="l"/>
            <a:endParaRPr lang="LID4096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24E201-07AB-B214-A069-AB318DA1FDC4}"/>
              </a:ext>
            </a:extLst>
          </p:cNvPr>
          <p:cNvSpPr/>
          <p:nvPr/>
        </p:nvSpPr>
        <p:spPr>
          <a:xfrm>
            <a:off x="9138714" y="3310305"/>
            <a:ext cx="1820164" cy="18565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49E63-14B4-0713-A2A7-C6F16948CB2E}"/>
              </a:ext>
            </a:extLst>
          </p:cNvPr>
          <p:cNvSpPr txBox="1"/>
          <p:nvPr/>
        </p:nvSpPr>
        <p:spPr>
          <a:xfrm>
            <a:off x="9557202" y="4009557"/>
            <a:ext cx="988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rgbClr val="004482"/>
                </a:solidFill>
              </a:rPr>
              <a:t>Kysymyksiä voi esittää chatissa.</a:t>
            </a:r>
            <a:endParaRPr lang="LID4096" sz="1200" dirty="0">
              <a:solidFill>
                <a:srgbClr val="004482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42C2F89-0FC7-CC5A-A2AA-6919940D0297}"/>
              </a:ext>
            </a:extLst>
          </p:cNvPr>
          <p:cNvSpPr/>
          <p:nvPr/>
        </p:nvSpPr>
        <p:spPr>
          <a:xfrm>
            <a:off x="10210316" y="4476420"/>
            <a:ext cx="1820164" cy="18565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E81DDD-852F-7DF2-6B8E-E904EB17286E}"/>
              </a:ext>
            </a:extLst>
          </p:cNvPr>
          <p:cNvSpPr txBox="1"/>
          <p:nvPr/>
        </p:nvSpPr>
        <p:spPr>
          <a:xfrm>
            <a:off x="10640785" y="5166815"/>
            <a:ext cx="10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Tilaisuudesta tulee tallenne.</a:t>
            </a:r>
            <a:endParaRPr lang="LID4096" sz="1200" dirty="0"/>
          </a:p>
        </p:txBody>
      </p:sp>
      <p:pic>
        <p:nvPicPr>
          <p:cNvPr id="26" name="Graphic 25" descr="Chat outline">
            <a:extLst>
              <a:ext uri="{FF2B5EF4-FFF2-40B4-BE49-F238E27FC236}">
                <a16:creationId xmlns:a16="http://schemas.microsoft.com/office/drawing/2014/main" id="{CA8B33C7-783F-C68F-76F6-D9E8E1268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424" y="3526717"/>
            <a:ext cx="606744" cy="606744"/>
          </a:xfrm>
          <a:prstGeom prst="rect">
            <a:avLst/>
          </a:prstGeom>
        </p:spPr>
      </p:pic>
      <p:pic>
        <p:nvPicPr>
          <p:cNvPr id="30" name="Graphic 29" descr="Record outline">
            <a:extLst>
              <a:ext uri="{FF2B5EF4-FFF2-40B4-BE49-F238E27FC236}">
                <a16:creationId xmlns:a16="http://schemas.microsoft.com/office/drawing/2014/main" id="{505D4CEA-A59D-C350-44A0-7300CB0BB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1200" y="4663736"/>
            <a:ext cx="503079" cy="503079"/>
          </a:xfrm>
          <a:prstGeom prst="rect">
            <a:avLst/>
          </a:prstGeom>
        </p:spPr>
      </p:pic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A68FEC6D-C6E4-C674-5476-F55EDCE1513C}"/>
              </a:ext>
            </a:extLst>
          </p:cNvPr>
          <p:cNvSpPr/>
          <p:nvPr/>
        </p:nvSpPr>
        <p:spPr>
          <a:xfrm>
            <a:off x="575175" y="390456"/>
            <a:ext cx="5442783" cy="1109159"/>
          </a:xfrm>
          <a:prstGeom prst="snip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Picture 10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6CDEF5D8-80FC-3408-615E-A5673188A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34" y="177807"/>
            <a:ext cx="1029417" cy="10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AFC7-7A2F-4447-3FA8-5C7722AF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tanding in a room&#10;&#10;AI-generated content may be incorrect.">
            <a:extLst>
              <a:ext uri="{FF2B5EF4-FFF2-40B4-BE49-F238E27FC236}">
                <a16:creationId xmlns:a16="http://schemas.microsoft.com/office/drawing/2014/main" id="{D3ADB048-79C0-9819-751F-581B717AB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/>
          <a:stretch/>
        </p:blipFill>
        <p:spPr>
          <a:xfrm>
            <a:off x="575176" y="0"/>
            <a:ext cx="11616824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BF804EE9-D90A-FA1A-89BE-51E8B88069A5}"/>
              </a:ext>
            </a:extLst>
          </p:cNvPr>
          <p:cNvSpPr/>
          <p:nvPr/>
        </p:nvSpPr>
        <p:spPr>
          <a:xfrm>
            <a:off x="6869151" y="0"/>
            <a:ext cx="2790155" cy="6858000"/>
          </a:xfrm>
          <a:prstGeom prst="rtTriangle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2B583239-CEA0-DC4E-354A-DFA4F98D3883}"/>
              </a:ext>
            </a:extLst>
          </p:cNvPr>
          <p:cNvSpPr/>
          <p:nvPr/>
        </p:nvSpPr>
        <p:spPr>
          <a:xfrm>
            <a:off x="575175" y="390456"/>
            <a:ext cx="5442783" cy="1109159"/>
          </a:xfrm>
          <a:prstGeom prst="snip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Picture 10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32BA5934-143F-45AA-452F-11203B733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34" y="177807"/>
            <a:ext cx="1029417" cy="102941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AD9A48C7-B986-B058-8FC1-05725F66BE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32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A22047-32F9-8331-44D8-785B2F191658}"/>
              </a:ext>
            </a:extLst>
          </p:cNvPr>
          <p:cNvSpPr/>
          <p:nvPr/>
        </p:nvSpPr>
        <p:spPr>
          <a:xfrm>
            <a:off x="3926000" y="0"/>
            <a:ext cx="6765789" cy="6858000"/>
          </a:xfrm>
          <a:prstGeom prst="rect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Petri Rouvinen, tutkimusneuvonantaja</a:t>
            </a:r>
            <a:endParaRPr lang="LID4096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4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5F44905-8A8F-663A-9C86-A12823A0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" y="105887"/>
            <a:ext cx="5107600" cy="6646226"/>
          </a:xfrm>
          <a:prstGeom prst="rect">
            <a:avLst/>
          </a:prstGeom>
          <a:ln w="158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E58298C-E06E-FD40-7E2F-C9299AB06811}"/>
              </a:ext>
            </a:extLst>
          </p:cNvPr>
          <p:cNvSpPr txBox="1"/>
          <p:nvPr/>
        </p:nvSpPr>
        <p:spPr>
          <a:xfrm>
            <a:off x="5416474" y="1249422"/>
            <a:ext cx="6574636" cy="931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250" dirty="0">
                <a:solidFill>
                  <a:srgbClr val="002C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Raportin julkistus 8.4.2025 Kiasmassa ja Live-</a:t>
            </a:r>
            <a:r>
              <a:rPr lang="fi-FI" sz="2250" dirty="0" err="1">
                <a:solidFill>
                  <a:srgbClr val="002C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striimissä</a:t>
            </a:r>
            <a:endParaRPr lang="fi-FI" sz="2250" dirty="0">
              <a:solidFill>
                <a:srgbClr val="002C7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sz="800" dirty="0">
                <a:solidFill>
                  <a:srgbClr val="0087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900" dirty="0">
                <a:solidFill>
                  <a:srgbClr val="0087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Etla, </a:t>
            </a:r>
            <a:r>
              <a:rPr lang="fi-FI" sz="1900" dirty="0" err="1">
                <a:solidFill>
                  <a:srgbClr val="0087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Labore</a:t>
            </a:r>
            <a:r>
              <a:rPr lang="fi-FI" sz="1900" dirty="0">
                <a:solidFill>
                  <a:srgbClr val="0087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 Suomen Arvopaperimarkkinoiden Edistämissäätiö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61505B0-2901-DC4A-B84E-4A312FF2AB62}"/>
              </a:ext>
            </a:extLst>
          </p:cNvPr>
          <p:cNvGrpSpPr/>
          <p:nvPr/>
        </p:nvGrpSpPr>
        <p:grpSpPr>
          <a:xfrm>
            <a:off x="6202113" y="3147456"/>
            <a:ext cx="2015833" cy="2969440"/>
            <a:chOff x="5547591" y="3147456"/>
            <a:chExt cx="2015833" cy="29694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4CDB5F4-0216-6F4A-02DD-64BC31D4C708}"/>
                </a:ext>
              </a:extLst>
            </p:cNvPr>
            <p:cNvGrpSpPr/>
            <p:nvPr/>
          </p:nvGrpSpPr>
          <p:grpSpPr>
            <a:xfrm>
              <a:off x="5547591" y="3147456"/>
              <a:ext cx="2015833" cy="2015833"/>
              <a:chOff x="9220302" y="1306283"/>
              <a:chExt cx="2438400" cy="2438400"/>
            </a:xfrm>
          </p:grpSpPr>
          <p:pic>
            <p:nvPicPr>
              <p:cNvPr id="5" name="Picture 4" descr="A person wearing glasses and a suit&#10;&#10;AI-generated content may be incorrect.">
                <a:extLst>
                  <a:ext uri="{FF2B5EF4-FFF2-40B4-BE49-F238E27FC236}">
                    <a16:creationId xmlns:a16="http://schemas.microsoft.com/office/drawing/2014/main" id="{41DFF766-0B29-FD2B-2BC0-119E4A6A5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0302" y="1306283"/>
                <a:ext cx="2438400" cy="2438400"/>
              </a:xfrm>
              <a:prstGeom prst="rect">
                <a:avLst/>
              </a:prstGeom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09A12B9-E8AC-8EDF-5607-71A417AAB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0902" y="1306883"/>
                <a:ext cx="2437200" cy="2437200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30785E-5868-49B0-3BF4-44223F18E1D7}"/>
                </a:ext>
              </a:extLst>
            </p:cNvPr>
            <p:cNvSpPr txBox="1"/>
            <p:nvPr/>
          </p:nvSpPr>
          <p:spPr>
            <a:xfrm>
              <a:off x="5599217" y="5162789"/>
              <a:ext cx="1912580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2200" dirty="0">
                  <a:solidFill>
                    <a:srgbClr val="002C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Petri </a:t>
              </a:r>
              <a:r>
                <a:rPr lang="fi-FI" sz="2200" b="1" dirty="0">
                  <a:solidFill>
                    <a:srgbClr val="002C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Rouvinen</a:t>
              </a:r>
              <a:endPara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i-FI" sz="1400" dirty="0">
                  <a:solidFill>
                    <a:srgbClr val="0087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Tutkimusneuvonantaja</a:t>
              </a:r>
            </a:p>
            <a:p>
              <a:pPr algn="ctr"/>
              <a:r>
                <a:rPr lang="fi-FI" sz="2000" dirty="0">
                  <a:solidFill>
                    <a:srgbClr val="0087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Etla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F2C915-91C3-D13E-18C3-543F98460136}"/>
              </a:ext>
            </a:extLst>
          </p:cNvPr>
          <p:cNvGrpSpPr/>
          <p:nvPr/>
        </p:nvGrpSpPr>
        <p:grpSpPr>
          <a:xfrm>
            <a:off x="9197059" y="3147954"/>
            <a:ext cx="2015827" cy="2968942"/>
            <a:chOff x="8450619" y="3147954"/>
            <a:chExt cx="2015827" cy="296894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68F9B6A-ED45-F906-489A-1C2D27093898}"/>
                </a:ext>
              </a:extLst>
            </p:cNvPr>
            <p:cNvGrpSpPr/>
            <p:nvPr/>
          </p:nvGrpSpPr>
          <p:grpSpPr>
            <a:xfrm>
              <a:off x="8450619" y="3147954"/>
              <a:ext cx="2015827" cy="2014835"/>
              <a:chOff x="8700655" y="3911538"/>
              <a:chExt cx="2438400" cy="2437200"/>
            </a:xfrm>
          </p:grpSpPr>
          <p:pic>
            <p:nvPicPr>
              <p:cNvPr id="7" name="Picture 6" descr="A person wearing glasses and a tie&#10;&#10;AI-generated content may be incorrect.">
                <a:extLst>
                  <a:ext uri="{FF2B5EF4-FFF2-40B4-BE49-F238E27FC236}">
                    <a16:creationId xmlns:a16="http://schemas.microsoft.com/office/drawing/2014/main" id="{DACC68D8-5A98-75C8-D840-15E8E83436E4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00655" y="3911538"/>
                <a:ext cx="2438400" cy="243720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2ED911A-BCDF-A729-376C-77857D44C2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01255" y="3911538"/>
                <a:ext cx="2437200" cy="2437200"/>
              </a:xfrm>
              <a:prstGeom prst="ellipse">
                <a:avLst/>
              </a:prstGeom>
              <a:noFill/>
              <a:ln w="158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7ACF2B2-B426-204F-EA31-1C82CAD998C5}"/>
                </a:ext>
              </a:extLst>
            </p:cNvPr>
            <p:cNvSpPr txBox="1"/>
            <p:nvPr/>
          </p:nvSpPr>
          <p:spPr>
            <a:xfrm>
              <a:off x="8502242" y="5162789"/>
              <a:ext cx="185403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i-FI" sz="2200" dirty="0">
                  <a:solidFill>
                    <a:srgbClr val="002C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Ilkka </a:t>
              </a:r>
              <a:r>
                <a:rPr lang="fi-FI" sz="2200" b="1" dirty="0">
                  <a:solidFill>
                    <a:srgbClr val="002C7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Ylhäinen</a:t>
              </a:r>
              <a:endParaRPr lang="fi-FI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i-FI" sz="1400" dirty="0">
                  <a:solidFill>
                    <a:srgbClr val="0087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Tutkija</a:t>
              </a:r>
            </a:p>
            <a:p>
              <a:pPr algn="ctr"/>
              <a:r>
                <a:rPr lang="fi-FI" sz="2000" dirty="0">
                  <a:solidFill>
                    <a:srgbClr val="0087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Etla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1EF43D0-5009-E8B6-F13A-B72665C235C9}"/>
              </a:ext>
            </a:extLst>
          </p:cNvPr>
          <p:cNvSpPr txBox="1"/>
          <p:nvPr/>
        </p:nvSpPr>
        <p:spPr>
          <a:xfrm>
            <a:off x="5223000" y="6382781"/>
            <a:ext cx="696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https://pub.etla.fi/ETLA-Raportit-Reports-161.pdf</a:t>
            </a: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8655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83533C-B8E5-E324-4F68-6D0D3E519163}"/>
              </a:ext>
            </a:extLst>
          </p:cNvPr>
          <p:cNvSpPr txBox="1"/>
          <p:nvPr/>
        </p:nvSpPr>
        <p:spPr>
          <a:xfrm>
            <a:off x="2387345" y="862187"/>
            <a:ext cx="6447471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Suomessa </a:t>
            </a: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vähän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yritysrahoitukseen liittyviä </a:t>
            </a:r>
            <a:b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haasteita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jopa vähiten Euroopassa.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B5B0C4-5AD9-352C-143A-1C8BA7C63D57}"/>
              </a:ext>
            </a:extLst>
          </p:cNvPr>
          <p:cNvGrpSpPr/>
          <p:nvPr/>
        </p:nvGrpSpPr>
        <p:grpSpPr>
          <a:xfrm>
            <a:off x="838372" y="436418"/>
            <a:ext cx="1274618" cy="1447799"/>
            <a:chOff x="838372" y="436418"/>
            <a:chExt cx="1274618" cy="144779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471D0BC-E467-22F4-92BB-AEA106634CF3}"/>
                </a:ext>
              </a:extLst>
            </p:cNvPr>
            <p:cNvSpPr/>
            <p:nvPr/>
          </p:nvSpPr>
          <p:spPr>
            <a:xfrm>
              <a:off x="838372" y="609599"/>
              <a:ext cx="1274618" cy="1274618"/>
            </a:xfrm>
            <a:prstGeom prst="ellipse">
              <a:avLst/>
            </a:prstGeom>
            <a:gradFill>
              <a:gsLst>
                <a:gs pos="0">
                  <a:srgbClr val="00ADEF"/>
                </a:gs>
                <a:gs pos="100000">
                  <a:srgbClr val="00579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A6A745-1091-B26C-7D80-3D78ECCEC872}"/>
                </a:ext>
              </a:extLst>
            </p:cNvPr>
            <p:cNvSpPr txBox="1"/>
            <p:nvPr/>
          </p:nvSpPr>
          <p:spPr>
            <a:xfrm>
              <a:off x="1112727" y="436418"/>
              <a:ext cx="712054" cy="138499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fi-FI" sz="8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0488151-842F-EA86-D953-13AB47923CBC}"/>
              </a:ext>
            </a:extLst>
          </p:cNvPr>
          <p:cNvGrpSpPr/>
          <p:nvPr/>
        </p:nvGrpSpPr>
        <p:grpSpPr>
          <a:xfrm>
            <a:off x="838372" y="1985666"/>
            <a:ext cx="1274618" cy="1447799"/>
            <a:chOff x="838372" y="436418"/>
            <a:chExt cx="1274618" cy="144779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5A032A5-DCF5-B459-355A-FA32C66E09F3}"/>
                </a:ext>
              </a:extLst>
            </p:cNvPr>
            <p:cNvSpPr/>
            <p:nvPr/>
          </p:nvSpPr>
          <p:spPr>
            <a:xfrm>
              <a:off x="838372" y="609599"/>
              <a:ext cx="1274618" cy="1274618"/>
            </a:xfrm>
            <a:prstGeom prst="ellipse">
              <a:avLst/>
            </a:prstGeom>
            <a:gradFill>
              <a:gsLst>
                <a:gs pos="0">
                  <a:srgbClr val="00ADEF"/>
                </a:gs>
                <a:gs pos="100000">
                  <a:srgbClr val="00579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FBDC92-08B7-CF64-11BC-7EB7A6FE1877}"/>
                </a:ext>
              </a:extLst>
            </p:cNvPr>
            <p:cNvSpPr txBox="1"/>
            <p:nvPr/>
          </p:nvSpPr>
          <p:spPr>
            <a:xfrm>
              <a:off x="1038989" y="436418"/>
              <a:ext cx="859531" cy="138499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fi-FI" sz="8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8CEE3D-EA37-F1F7-02DD-FA624AFE189C}"/>
              </a:ext>
            </a:extLst>
          </p:cNvPr>
          <p:cNvGrpSpPr/>
          <p:nvPr/>
        </p:nvGrpSpPr>
        <p:grpSpPr>
          <a:xfrm>
            <a:off x="838372" y="3493352"/>
            <a:ext cx="1274618" cy="1489361"/>
            <a:chOff x="838372" y="394856"/>
            <a:chExt cx="1274618" cy="148936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914DCF-512B-7E20-CBFB-FC62E25B6ED1}"/>
                </a:ext>
              </a:extLst>
            </p:cNvPr>
            <p:cNvSpPr/>
            <p:nvPr/>
          </p:nvSpPr>
          <p:spPr>
            <a:xfrm>
              <a:off x="838372" y="609599"/>
              <a:ext cx="1274618" cy="1274618"/>
            </a:xfrm>
            <a:prstGeom prst="ellipse">
              <a:avLst/>
            </a:prstGeom>
            <a:gradFill>
              <a:gsLst>
                <a:gs pos="0">
                  <a:srgbClr val="00ADEF"/>
                </a:gs>
                <a:gs pos="100000">
                  <a:srgbClr val="00579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2F10EE-270C-5F9F-BB85-E464DA9DAD44}"/>
                </a:ext>
              </a:extLst>
            </p:cNvPr>
            <p:cNvSpPr txBox="1"/>
            <p:nvPr/>
          </p:nvSpPr>
          <p:spPr>
            <a:xfrm>
              <a:off x="1038989" y="394856"/>
              <a:ext cx="859531" cy="138499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fi-FI" sz="8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428888-FC6D-85E0-D841-5A7730DAAD7D}"/>
              </a:ext>
            </a:extLst>
          </p:cNvPr>
          <p:cNvGrpSpPr/>
          <p:nvPr/>
        </p:nvGrpSpPr>
        <p:grpSpPr>
          <a:xfrm>
            <a:off x="838372" y="5021818"/>
            <a:ext cx="1274618" cy="1510142"/>
            <a:chOff x="838372" y="374075"/>
            <a:chExt cx="1274618" cy="15101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15B65BD-DE1C-3D0F-E77B-5DFB89D8331C}"/>
                </a:ext>
              </a:extLst>
            </p:cNvPr>
            <p:cNvSpPr/>
            <p:nvPr/>
          </p:nvSpPr>
          <p:spPr>
            <a:xfrm>
              <a:off x="838372" y="609599"/>
              <a:ext cx="1274618" cy="1274618"/>
            </a:xfrm>
            <a:prstGeom prst="ellipse">
              <a:avLst/>
            </a:prstGeom>
            <a:gradFill>
              <a:gsLst>
                <a:gs pos="0">
                  <a:srgbClr val="00ADEF"/>
                </a:gs>
                <a:gs pos="100000">
                  <a:srgbClr val="00579A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649A7A-21BF-0C72-7C5C-782781E7E449}"/>
                </a:ext>
              </a:extLst>
            </p:cNvPr>
            <p:cNvSpPr txBox="1"/>
            <p:nvPr/>
          </p:nvSpPr>
          <p:spPr>
            <a:xfrm>
              <a:off x="978478" y="374075"/>
              <a:ext cx="883576" cy="138499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fi-FI" sz="8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anose="02040502050405020303" pitchFamily="18" charset="0"/>
                </a:rPr>
                <a:t>4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B7C4933-D0F3-3ADB-0ACB-3AE428601EF8}"/>
              </a:ext>
            </a:extLst>
          </p:cNvPr>
          <p:cNvSpPr txBox="1"/>
          <p:nvPr/>
        </p:nvSpPr>
        <p:spPr>
          <a:xfrm>
            <a:off x="2387345" y="2411435"/>
            <a:ext cx="7375609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nuori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pieni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innovatiivinen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kansainvälinen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tai</a:t>
            </a:r>
          </a:p>
          <a:p>
            <a:pPr>
              <a:lnSpc>
                <a:spcPts val="3000"/>
              </a:lnSpc>
            </a:pP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kasvuhakuinen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niin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enemmän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rahoitushaasteita.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55BBB1-CA21-4FD9-3D4B-B0A2F976BDA7}"/>
              </a:ext>
            </a:extLst>
          </p:cNvPr>
          <p:cNvSpPr txBox="1"/>
          <p:nvPr/>
        </p:nvSpPr>
        <p:spPr>
          <a:xfrm>
            <a:off x="2387345" y="3960683"/>
            <a:ext cx="5843138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Haasteita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enemmän </a:t>
            </a: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oman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kuin vieraan </a:t>
            </a:r>
            <a:b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pääoman ehtoisessa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rahoituksessa.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D434EB-CFDF-6EAE-2EFD-CDEEE87BFF2B}"/>
              </a:ext>
            </a:extLst>
          </p:cNvPr>
          <p:cNvSpPr txBox="1"/>
          <p:nvPr/>
        </p:nvSpPr>
        <p:spPr>
          <a:xfrm>
            <a:off x="2387345" y="5509930"/>
            <a:ext cx="8927059" cy="76944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haaste tarjontaa enemmän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rahoituksen kysynnässä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fi-FI" sz="28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vähän ideoiden etsimistä, niihin tarttumista ja skaalaamista.</a:t>
            </a:r>
          </a:p>
        </p:txBody>
      </p:sp>
    </p:spTree>
    <p:extLst>
      <p:ext uri="{BB962C8B-B14F-4D97-AF65-F5344CB8AC3E}">
        <p14:creationId xmlns:p14="http://schemas.microsoft.com/office/powerpoint/2010/main" val="19868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E7E415-AD85-C33E-2FE3-C3EAB9ECB554}"/>
              </a:ext>
            </a:extLst>
          </p:cNvPr>
          <p:cNvSpPr txBox="1"/>
          <p:nvPr/>
        </p:nvSpPr>
        <p:spPr>
          <a:xfrm>
            <a:off x="-1200" y="318655"/>
            <a:ext cx="12192000" cy="3539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fi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Hanke: </a:t>
            </a:r>
            <a:r>
              <a:rPr lang="fi-FI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Tuottavuus</a:t>
            </a:r>
            <a:r>
              <a:rPr lang="fi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i-FI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Rahoitus</a:t>
            </a:r>
            <a:r>
              <a:rPr lang="fi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i-FI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Etla</a:t>
            </a:r>
            <a:r>
              <a:rPr lang="fi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3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Labore</a:t>
            </a:r>
            <a:r>
              <a:rPr lang="fi-FI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Arvopaperimarkkinoiden Edistämissäätiö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75EDAD-AB5B-5C16-F3AE-54E03C4A4DA1}"/>
              </a:ext>
            </a:extLst>
          </p:cNvPr>
          <p:cNvSpPr/>
          <p:nvPr/>
        </p:nvSpPr>
        <p:spPr>
          <a:xfrm>
            <a:off x="0" y="1004455"/>
            <a:ext cx="6094800" cy="2926800"/>
          </a:xfrm>
          <a:prstGeom prst="rect">
            <a:avLst/>
          </a:prstGeom>
          <a:gradFill>
            <a:gsLst>
              <a:gs pos="0">
                <a:srgbClr val="E2CDBC"/>
              </a:gs>
              <a:gs pos="100000">
                <a:srgbClr val="D24204"/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Tuottavuus</a:t>
            </a:r>
          </a:p>
          <a:p>
            <a:pPr algn="ctr"/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Koordinointi:</a:t>
            </a: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Mika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Maliranta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Labore</a:t>
            </a:r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05CE1-FDC3-E6CC-F04E-AB5B0EDD0FF8}"/>
              </a:ext>
            </a:extLst>
          </p:cNvPr>
          <p:cNvSpPr/>
          <p:nvPr/>
        </p:nvSpPr>
        <p:spPr>
          <a:xfrm>
            <a:off x="0" y="3931255"/>
            <a:ext cx="6094800" cy="2926800"/>
          </a:xfrm>
          <a:prstGeom prst="rect">
            <a:avLst/>
          </a:prstGeom>
          <a:gradFill>
            <a:gsLst>
              <a:gs pos="0">
                <a:srgbClr val="00ADEF"/>
              </a:gs>
              <a:gs pos="100000">
                <a:srgbClr val="00579A"/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Rahoitus</a:t>
            </a:r>
          </a:p>
          <a:p>
            <a:pPr algn="ctr"/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Koordinointi:</a:t>
            </a: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Petri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Rouvinen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Etla</a:t>
            </a:r>
          </a:p>
          <a:p>
            <a:pPr algn="ctr"/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23FC22-4977-50E0-6960-B0D0CD69E631}"/>
              </a:ext>
            </a:extLst>
          </p:cNvPr>
          <p:cNvSpPr/>
          <p:nvPr/>
        </p:nvSpPr>
        <p:spPr>
          <a:xfrm>
            <a:off x="6097200" y="1004454"/>
            <a:ext cx="6094800" cy="5853545"/>
          </a:xfrm>
          <a:prstGeom prst="rect">
            <a:avLst/>
          </a:prstGeom>
          <a:gradFill>
            <a:gsLst>
              <a:gs pos="0">
                <a:srgbClr val="CC40BB"/>
              </a:gs>
              <a:gs pos="100000">
                <a:srgbClr val="5D1955"/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Tuottavuus </a:t>
            </a:r>
            <a:r>
              <a:rPr lang="fi-FI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</a:t>
            </a:r>
            <a:r>
              <a:rPr lang="fi-F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Rahoitus</a:t>
            </a:r>
          </a:p>
          <a:p>
            <a:pPr algn="ctr"/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Uusimman kasvu- ja rahoitusteorian</a:t>
            </a: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sekä kattavien yksilö- ja yritys-</a:t>
            </a:r>
            <a:b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aineistojen kautta</a:t>
            </a:r>
            <a:endPara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(Joulu 2025)</a:t>
            </a:r>
          </a:p>
          <a:p>
            <a:pPr algn="ctr"/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Etla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Labore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Säätiö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Ohjausryhmä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fi-FI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i-FI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Jussi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Lahti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Martti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Hetemäki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Bengt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Holmström</a:t>
            </a:r>
            <a:b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Mika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Maliranta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</a:t>
            </a:r>
            <a:b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Petri </a:t>
            </a:r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Rouvinen</a:t>
            </a:r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094FBB-06FB-4CDC-BF34-D3D4E16B046F}"/>
              </a:ext>
            </a:extLst>
          </p:cNvPr>
          <p:cNvSpPr/>
          <p:nvPr/>
        </p:nvSpPr>
        <p:spPr>
          <a:xfrm>
            <a:off x="0" y="5548744"/>
            <a:ext cx="3041072" cy="1309251"/>
          </a:xfrm>
          <a:prstGeom prst="rect">
            <a:avLst/>
          </a:prstGeom>
          <a:gradFill>
            <a:gsLst>
              <a:gs pos="0">
                <a:srgbClr val="00ADEF"/>
              </a:gs>
              <a:gs pos="100000">
                <a:srgbClr val="00579A"/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Vieras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pääoma,</a:t>
            </a:r>
          </a:p>
          <a:p>
            <a:pPr algn="ctr"/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Edustava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yritys</a:t>
            </a:r>
            <a:endPara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(8.4.2025)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8EB2C9-A6F4-4A57-1598-724A10D656DD}"/>
              </a:ext>
            </a:extLst>
          </p:cNvPr>
          <p:cNvSpPr/>
          <p:nvPr/>
        </p:nvSpPr>
        <p:spPr>
          <a:xfrm>
            <a:off x="3041072" y="5548714"/>
            <a:ext cx="3053728" cy="1309251"/>
          </a:xfrm>
          <a:prstGeom prst="rect">
            <a:avLst/>
          </a:prstGeom>
          <a:gradFill>
            <a:gsLst>
              <a:gs pos="0">
                <a:srgbClr val="00ADEF"/>
              </a:gs>
              <a:gs pos="100000">
                <a:srgbClr val="00579A"/>
              </a:gs>
            </a:gsLst>
            <a:lin ang="162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pääoma,</a:t>
            </a:r>
          </a:p>
          <a:p>
            <a:pPr algn="ctr"/>
            <a:r>
              <a:rPr lang="fi-F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Erityinen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yritys</a:t>
            </a:r>
            <a:endParaRPr lang="fi-FI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(Syksy 2025)</a:t>
            </a:r>
          </a:p>
        </p:txBody>
      </p:sp>
    </p:spTree>
    <p:extLst>
      <p:ext uri="{BB962C8B-B14F-4D97-AF65-F5344CB8AC3E}">
        <p14:creationId xmlns:p14="http://schemas.microsoft.com/office/powerpoint/2010/main" val="37770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73FF24-EEC7-85AD-206A-1E5AAADA0737}"/>
              </a:ext>
            </a:extLst>
          </p:cNvPr>
          <p:cNvSpPr/>
          <p:nvPr/>
        </p:nvSpPr>
        <p:spPr>
          <a:xfrm>
            <a:off x="687957" y="213406"/>
            <a:ext cx="1178806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18"/>
            <a:r>
              <a:rPr lang="fi-FI" sz="2000" dirty="0">
                <a:solidFill>
                  <a:prstClr val="black"/>
                </a:solidFill>
                <a:latin typeface="Calibri"/>
              </a:rPr>
              <a:t>Kuvio 1</a:t>
            </a:r>
          </a:p>
          <a:p>
            <a:pPr defTabSz="914418"/>
            <a:r>
              <a:rPr lang="fi-FI" sz="2000" b="1" dirty="0">
                <a:solidFill>
                  <a:prstClr val="black"/>
                </a:solidFill>
                <a:latin typeface="Calibri"/>
              </a:rPr>
              <a:t>Yritysrahoituksen viitekehys</a:t>
            </a:r>
            <a:endParaRPr lang="fi-FI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4A0B49-900C-205C-D910-71240D8266AF}"/>
              </a:ext>
            </a:extLst>
          </p:cNvPr>
          <p:cNvSpPr/>
          <p:nvPr/>
        </p:nvSpPr>
        <p:spPr>
          <a:xfrm>
            <a:off x="1317720" y="1891833"/>
            <a:ext cx="1844395" cy="956110"/>
          </a:xfrm>
          <a:prstGeom prst="roundRect">
            <a:avLst>
              <a:gd name="adj" fmla="val 6029"/>
            </a:avLst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Vieraan</a:t>
            </a:r>
            <a:b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pääoman </a:t>
            </a:r>
            <a:b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ehtoinen rahoitus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598782-53B8-CB50-AABB-52A8185A3FFA}"/>
              </a:ext>
            </a:extLst>
          </p:cNvPr>
          <p:cNvSpPr/>
          <p:nvPr/>
        </p:nvSpPr>
        <p:spPr>
          <a:xfrm>
            <a:off x="1317720" y="4949235"/>
            <a:ext cx="1844395" cy="956110"/>
          </a:xfrm>
          <a:prstGeom prst="roundRect">
            <a:avLst>
              <a:gd name="adj" fmla="val 6029"/>
            </a:avLst>
          </a:prstGeom>
          <a:solidFill>
            <a:srgbClr val="005AA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Oman</a:t>
            </a:r>
          </a:p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pääoman </a:t>
            </a:r>
            <a:b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ehtoinen rahoitus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8FC06E-C7BC-36CB-F3CE-286E05FE9D6D}"/>
              </a:ext>
            </a:extLst>
          </p:cNvPr>
          <p:cNvCxnSpPr>
            <a:cxnSpLocks/>
          </p:cNvCxnSpPr>
          <p:nvPr/>
        </p:nvCxnSpPr>
        <p:spPr>
          <a:xfrm>
            <a:off x="3283335" y="2369889"/>
            <a:ext cx="1935111" cy="0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97BF46-21BA-63A3-7199-E76BCEFED5BF}"/>
              </a:ext>
            </a:extLst>
          </p:cNvPr>
          <p:cNvSpPr/>
          <p:nvPr/>
        </p:nvSpPr>
        <p:spPr>
          <a:xfrm>
            <a:off x="5339666" y="1891833"/>
            <a:ext cx="1844395" cy="956110"/>
          </a:xfrm>
          <a:prstGeom prst="roundRect">
            <a:avLst>
              <a:gd name="adj" fmla="val 6029"/>
            </a:avLst>
          </a:prstGeom>
          <a:solidFill>
            <a:srgbClr val="009EE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Aineelliset </a:t>
            </a:r>
          </a:p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tuotannontekijät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891DFD-B51D-BE7B-67EE-47AF534B34A5}"/>
              </a:ext>
            </a:extLst>
          </p:cNvPr>
          <p:cNvSpPr/>
          <p:nvPr/>
        </p:nvSpPr>
        <p:spPr>
          <a:xfrm>
            <a:off x="5339666" y="4949235"/>
            <a:ext cx="1844395" cy="956110"/>
          </a:xfrm>
          <a:prstGeom prst="roundRect">
            <a:avLst>
              <a:gd name="adj" fmla="val 6029"/>
            </a:avLst>
          </a:prstGeom>
          <a:solidFill>
            <a:srgbClr val="009EE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Aineettomat </a:t>
            </a:r>
          </a:p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tuotannontekijät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CBF082-D9D3-758B-4874-0C61C01506AC}"/>
              </a:ext>
            </a:extLst>
          </p:cNvPr>
          <p:cNvSpPr/>
          <p:nvPr/>
        </p:nvSpPr>
        <p:spPr>
          <a:xfrm>
            <a:off x="5038070" y="3420534"/>
            <a:ext cx="1844395" cy="956110"/>
          </a:xfrm>
          <a:prstGeom prst="roundRect">
            <a:avLst>
              <a:gd name="adj" fmla="val 6029"/>
            </a:avLst>
          </a:prstGeom>
          <a:solidFill>
            <a:srgbClr val="005AA0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Liiketoiminnan kehittäminen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8ED3D5-2655-E96B-C098-264DF3637A9D}"/>
              </a:ext>
            </a:extLst>
          </p:cNvPr>
          <p:cNvCxnSpPr>
            <a:cxnSpLocks/>
          </p:cNvCxnSpPr>
          <p:nvPr/>
        </p:nvCxnSpPr>
        <p:spPr>
          <a:xfrm>
            <a:off x="3283335" y="2847944"/>
            <a:ext cx="1935111" cy="2251426"/>
          </a:xfrm>
          <a:prstGeom prst="straightConnector1">
            <a:avLst/>
          </a:prstGeom>
          <a:ln w="25400" cap="rnd">
            <a:solidFill>
              <a:schemeClr val="tx1"/>
            </a:solidFill>
            <a:prstDash val="dash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EB449AF-AF8B-D7BE-9591-092C9537D9FF}"/>
              </a:ext>
            </a:extLst>
          </p:cNvPr>
          <p:cNvCxnSpPr>
            <a:cxnSpLocks/>
          </p:cNvCxnSpPr>
          <p:nvPr/>
        </p:nvCxnSpPr>
        <p:spPr>
          <a:xfrm>
            <a:off x="3283335" y="5427289"/>
            <a:ext cx="1935111" cy="0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4162371-DD08-C563-B6F8-FD9BA8AAF393}"/>
              </a:ext>
            </a:extLst>
          </p:cNvPr>
          <p:cNvCxnSpPr>
            <a:cxnSpLocks/>
          </p:cNvCxnSpPr>
          <p:nvPr/>
        </p:nvCxnSpPr>
        <p:spPr>
          <a:xfrm flipV="1">
            <a:off x="3283335" y="2697810"/>
            <a:ext cx="1935111" cy="2251426"/>
          </a:xfrm>
          <a:prstGeom prst="straightConnector1">
            <a:avLst/>
          </a:prstGeom>
          <a:ln w="25400" cap="rnd">
            <a:solidFill>
              <a:schemeClr val="tx1"/>
            </a:solidFill>
            <a:prstDash val="soli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DDE6E3F-4012-A411-EAB3-8F8E3778A463}"/>
              </a:ext>
            </a:extLst>
          </p:cNvPr>
          <p:cNvCxnSpPr>
            <a:cxnSpLocks/>
          </p:cNvCxnSpPr>
          <p:nvPr/>
        </p:nvCxnSpPr>
        <p:spPr>
          <a:xfrm flipV="1">
            <a:off x="3283334" y="3954327"/>
            <a:ext cx="1633516" cy="1242405"/>
          </a:xfrm>
          <a:prstGeom prst="straightConnector1">
            <a:avLst/>
          </a:prstGeom>
          <a:ln w="25400" cap="rnd">
            <a:solidFill>
              <a:schemeClr val="tx1"/>
            </a:solidFill>
            <a:prstDash val="soli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8D00EF-FE4A-F3F1-3677-87E8B502E963}"/>
              </a:ext>
            </a:extLst>
          </p:cNvPr>
          <p:cNvCxnSpPr>
            <a:cxnSpLocks/>
          </p:cNvCxnSpPr>
          <p:nvPr/>
        </p:nvCxnSpPr>
        <p:spPr>
          <a:xfrm flipV="1">
            <a:off x="6032456" y="2939800"/>
            <a:ext cx="214489" cy="388877"/>
          </a:xfrm>
          <a:prstGeom prst="straightConnector1">
            <a:avLst/>
          </a:prstGeom>
          <a:ln w="25400" cap="rnd">
            <a:solidFill>
              <a:schemeClr val="tx1"/>
            </a:solidFill>
            <a:prstDash val="soli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CEE936-E43B-188C-7246-15AA916CD026}"/>
              </a:ext>
            </a:extLst>
          </p:cNvPr>
          <p:cNvCxnSpPr>
            <a:cxnSpLocks/>
          </p:cNvCxnSpPr>
          <p:nvPr/>
        </p:nvCxnSpPr>
        <p:spPr>
          <a:xfrm>
            <a:off x="6032456" y="4468502"/>
            <a:ext cx="214489" cy="388877"/>
          </a:xfrm>
          <a:prstGeom prst="straightConnector1">
            <a:avLst/>
          </a:prstGeom>
          <a:ln w="25400" cap="rnd">
            <a:solidFill>
              <a:schemeClr val="tx1"/>
            </a:solidFill>
            <a:prstDash val="solid"/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4D48CDA-92BE-4336-4FA7-8CB51E14735D}"/>
              </a:ext>
            </a:extLst>
          </p:cNvPr>
          <p:cNvSpPr/>
          <p:nvPr/>
        </p:nvSpPr>
        <p:spPr>
          <a:xfrm>
            <a:off x="9361611" y="3420534"/>
            <a:ext cx="1844395" cy="956110"/>
          </a:xfrm>
          <a:prstGeom prst="roundRect">
            <a:avLst>
              <a:gd name="adj" fmla="val 6029"/>
            </a:avLst>
          </a:prstGeom>
          <a:solidFill>
            <a:srgbClr val="CD3C6E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Yrityksen</a:t>
            </a:r>
            <a:b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kannattavuus </a:t>
            </a:r>
          </a:p>
          <a:p>
            <a:pPr algn="ctr" defTabSz="914418">
              <a:defRPr/>
            </a:pPr>
            <a:r>
              <a:rPr lang="fi-FI" sz="15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ja kasvu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7240F2F-CCF3-3293-0212-86374340254C}"/>
              </a:ext>
            </a:extLst>
          </p:cNvPr>
          <p:cNvCxnSpPr>
            <a:cxnSpLocks/>
          </p:cNvCxnSpPr>
          <p:nvPr/>
        </p:nvCxnSpPr>
        <p:spPr>
          <a:xfrm>
            <a:off x="7346656" y="2369889"/>
            <a:ext cx="1836401" cy="1093402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F7D42D-5827-28BF-FC88-B2635AAFDD16}"/>
              </a:ext>
            </a:extLst>
          </p:cNvPr>
          <p:cNvCxnSpPr>
            <a:cxnSpLocks/>
          </p:cNvCxnSpPr>
          <p:nvPr/>
        </p:nvCxnSpPr>
        <p:spPr>
          <a:xfrm flipV="1">
            <a:off x="7346656" y="4333888"/>
            <a:ext cx="1836401" cy="1093402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97BA154-6E0C-B449-624E-F4A999A60D0F}"/>
              </a:ext>
            </a:extLst>
          </p:cNvPr>
          <p:cNvCxnSpPr>
            <a:cxnSpLocks/>
          </p:cNvCxnSpPr>
          <p:nvPr/>
        </p:nvCxnSpPr>
        <p:spPr>
          <a:xfrm>
            <a:off x="7020744" y="3885044"/>
            <a:ext cx="2162314" cy="0"/>
          </a:xfrm>
          <a:prstGeom prst="straightConnector1">
            <a:avLst/>
          </a:prstGeom>
          <a:ln w="25400" cap="rnd">
            <a:solidFill>
              <a:schemeClr val="tx1"/>
            </a:solidFill>
            <a:tailEnd type="arrow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DD655892-40E5-D772-C20C-D73649166069}"/>
              </a:ext>
            </a:extLst>
          </p:cNvPr>
          <p:cNvSpPr/>
          <p:nvPr/>
        </p:nvSpPr>
        <p:spPr>
          <a:xfrm>
            <a:off x="665085" y="4668586"/>
            <a:ext cx="1002494" cy="1039360"/>
          </a:xfrm>
          <a:prstGeom prst="ellipse">
            <a:avLst/>
          </a:prstGeom>
          <a:solidFill>
            <a:srgbClr val="005AA0"/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18">
              <a:defRPr/>
            </a:pPr>
            <a:r>
              <a:rPr lang="fi-FI" sz="135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Omistajat</a:t>
            </a:r>
            <a:br>
              <a:rPr lang="fi-FI" sz="60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607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18">
              <a:defRPr/>
            </a:pPr>
            <a:r>
              <a:rPr lang="fi-FI" sz="135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Hallitus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16BEB1-E89A-55D9-D223-CA91CCE7F3B5}"/>
              </a:ext>
            </a:extLst>
          </p:cNvPr>
          <p:cNvSpPr/>
          <p:nvPr/>
        </p:nvSpPr>
        <p:spPr>
          <a:xfrm>
            <a:off x="665085" y="1570967"/>
            <a:ext cx="1002494" cy="10393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18">
              <a:defRPr/>
            </a:pPr>
            <a:r>
              <a:rPr lang="fi-FI" sz="1357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Pankit ym. velkojat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22713-8AC0-1DD9-C386-466FB2C019A0}"/>
              </a:ext>
            </a:extLst>
          </p:cNvPr>
          <p:cNvSpPr/>
          <p:nvPr/>
        </p:nvSpPr>
        <p:spPr>
          <a:xfrm>
            <a:off x="687957" y="6569688"/>
            <a:ext cx="11788061" cy="1758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18"/>
            <a:r>
              <a:rPr lang="fi-FI" sz="1143" dirty="0">
                <a:solidFill>
                  <a:prstClr val="black"/>
                </a:solidFill>
                <a:latin typeface="Calibri"/>
              </a:rPr>
              <a:t>Lähde: Kirjoittajien hahmotelma.</a:t>
            </a:r>
          </a:p>
        </p:txBody>
      </p:sp>
    </p:spTree>
    <p:extLst>
      <p:ext uri="{BB962C8B-B14F-4D97-AF65-F5344CB8AC3E}">
        <p14:creationId xmlns:p14="http://schemas.microsoft.com/office/powerpoint/2010/main" val="1438582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FCCFD-9496-C5CE-AE1E-24882ACE7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66C4C8-3BC1-DC53-69F2-9D334AE0755C}"/>
              </a:ext>
            </a:extLst>
          </p:cNvPr>
          <p:cNvGrpSpPr/>
          <p:nvPr/>
        </p:nvGrpSpPr>
        <p:grpSpPr>
          <a:xfrm>
            <a:off x="5133109" y="0"/>
            <a:ext cx="7058891" cy="6858000"/>
            <a:chOff x="5133109" y="0"/>
            <a:chExt cx="7058891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CD8EE8-E790-B636-FEAB-D123EAC0CE23}"/>
                </a:ext>
              </a:extLst>
            </p:cNvPr>
            <p:cNvSpPr/>
            <p:nvPr/>
          </p:nvSpPr>
          <p:spPr>
            <a:xfrm>
              <a:off x="5133109" y="0"/>
              <a:ext cx="7058891" cy="6858000"/>
            </a:xfrm>
            <a:prstGeom prst="rect">
              <a:avLst/>
            </a:prstGeom>
            <a:solidFill>
              <a:srgbClr val="F7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8D7F1-DBFE-AAE7-3E80-69D56E80BB52}"/>
                </a:ext>
              </a:extLst>
            </p:cNvPr>
            <p:cNvSpPr/>
            <p:nvPr/>
          </p:nvSpPr>
          <p:spPr>
            <a:xfrm>
              <a:off x="6031715" y="943225"/>
              <a:ext cx="616028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18"/>
              <a:r>
                <a:rPr lang="fi-FI" sz="2000" dirty="0">
                  <a:solidFill>
                    <a:prstClr val="black"/>
                  </a:solidFill>
                  <a:latin typeface="Calibri"/>
                </a:rPr>
                <a:t>Kuvio 2</a:t>
              </a:r>
            </a:p>
            <a:p>
              <a:pPr defTabSz="914418"/>
              <a:r>
                <a:rPr lang="fi-FI" sz="2000" b="1" dirty="0">
                  <a:solidFill>
                    <a:prstClr val="black"/>
                  </a:solidFill>
                  <a:latin typeface="Calibri"/>
                </a:rPr>
                <a:t>Rahoitusrajoitteet, %</a:t>
              </a:r>
              <a:endParaRPr lang="fi-FI" sz="20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3BEAF8AA-7057-1AF3-803B-246B630C763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41151494"/>
                </p:ext>
              </p:extLst>
            </p:nvPr>
          </p:nvGraphicFramePr>
          <p:xfrm>
            <a:off x="6031715" y="1693286"/>
            <a:ext cx="5062221" cy="4184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40E0C9-34B9-EBC5-94A9-2E012D403047}"/>
                </a:ext>
              </a:extLst>
            </p:cNvPr>
            <p:cNvSpPr/>
            <p:nvPr/>
          </p:nvSpPr>
          <p:spPr>
            <a:xfrm>
              <a:off x="8982213" y="1689782"/>
              <a:ext cx="2021392" cy="57708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18">
                <a:lnSpc>
                  <a:spcPts val="1500"/>
                </a:lnSpc>
              </a:pPr>
              <a:r>
                <a:rPr lang="fi-FI" sz="1286" b="1" dirty="0">
                  <a:solidFill>
                    <a:prstClr val="black"/>
                  </a:solidFill>
                  <a:latin typeface="Calibri"/>
                </a:rPr>
                <a:t>b) Ongelma: rahoitus</a:t>
              </a:r>
            </a:p>
            <a:p>
              <a:pPr defTabSz="914418">
                <a:lnSpc>
                  <a:spcPts val="1500"/>
                </a:lnSpc>
              </a:pPr>
              <a:r>
                <a:rPr lang="fi-FI" sz="1286" dirty="0">
                  <a:solidFill>
                    <a:prstClr val="black"/>
                  </a:solidFill>
                  <a:latin typeface="Calibri"/>
                </a:rPr>
                <a:t>     </a:t>
              </a:r>
              <a:r>
                <a:rPr lang="fi-FI" sz="1286" dirty="0">
                  <a:solidFill>
                    <a:srgbClr val="005AA0"/>
                  </a:solidFill>
                  <a:latin typeface="Calibri"/>
                </a:rPr>
                <a:t>Palkki</a:t>
              </a:r>
              <a:r>
                <a:rPr lang="fi-FI" sz="1286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: </a:t>
              </a:r>
              <a:r>
                <a:rPr lang="fi-FI" sz="1286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Vuodet 2015–2019</a:t>
              </a:r>
            </a:p>
            <a:p>
              <a:pPr defTabSz="914418">
                <a:lnSpc>
                  <a:spcPts val="1500"/>
                </a:lnSpc>
              </a:pPr>
              <a:r>
                <a:rPr lang="fi-FI" sz="1286" b="1" dirty="0">
                  <a:solidFill>
                    <a:prstClr val="black"/>
                  </a:solidFill>
                  <a:latin typeface="Calibri"/>
                </a:rPr>
                <a:t>     </a:t>
              </a:r>
              <a:r>
                <a:rPr lang="fi-FI" sz="1286" dirty="0">
                  <a:solidFill>
                    <a:srgbClr val="4FCDFF"/>
                  </a:solidFill>
                  <a:latin typeface="Calibri"/>
                </a:rPr>
                <a:t>Viiva</a:t>
              </a:r>
              <a:r>
                <a:rPr lang="fi-FI" sz="1286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: </a:t>
              </a:r>
              <a:r>
                <a:rPr lang="fi-FI" sz="1286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Vuodet 2020–2023</a:t>
              </a:r>
              <a:r>
                <a:rPr lang="fi-FI" sz="1286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 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A79957-8199-5000-7C63-5254FB8A42F4}"/>
                </a:ext>
              </a:extLst>
            </p:cNvPr>
            <p:cNvSpPr/>
            <p:nvPr/>
          </p:nvSpPr>
          <p:spPr>
            <a:xfrm>
              <a:off x="6031715" y="6008579"/>
              <a:ext cx="6160285" cy="1758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18"/>
              <a:r>
                <a:rPr lang="fi-FI" sz="1143" dirty="0">
                  <a:solidFill>
                    <a:prstClr val="black"/>
                  </a:solidFill>
                  <a:latin typeface="Calibri"/>
                </a:rPr>
                <a:t>Lähde: ECB SAFE, 2015–2023, kirjoittajien laskelmat.</a:t>
              </a: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707B-009D-0535-2ECD-67FAFAE3D2B6}"/>
              </a:ext>
            </a:extLst>
          </p:cNvPr>
          <p:cNvSpPr txBox="1">
            <a:spLocks/>
          </p:cNvSpPr>
          <p:nvPr/>
        </p:nvSpPr>
        <p:spPr>
          <a:xfrm>
            <a:off x="311728" y="1696709"/>
            <a:ext cx="5181600" cy="5112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98" indent="-4571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95" indent="-3809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3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89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86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83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0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7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4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200"/>
              </a:spcAft>
            </a:pPr>
            <a:r>
              <a:rPr lang="fi-FI" sz="24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EKP:n SAFE-kyselyjen aineisto yritystasolla 2015–2023.</a:t>
            </a:r>
            <a:endParaRPr lang="fi-FI" sz="1828" dirty="0">
              <a:solidFill>
                <a:srgbClr val="00579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200"/>
              </a:spcAft>
            </a:pPr>
            <a:r>
              <a:rPr lang="fi-FI" sz="24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Menetelmä yritystason aineiston aggregointiin ja rakenteellisten piirteiden eristämiseen.</a:t>
            </a: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200"/>
              </a:spcAft>
            </a:pP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important have the following </a:t>
            </a:r>
            <a:r>
              <a:rPr lang="en-US" sz="2400" b="1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been for your enterprise </a:t>
            </a:r>
            <a:b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past six months? </a:t>
            </a:r>
            <a:br>
              <a:rPr lang="en-US" sz="24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to finance </a:t>
            </a:r>
            <a:br>
              <a:rPr lang="en-US" sz="24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(Scale: 1/not </a:t>
            </a:r>
            <a:r>
              <a:rPr lang="en-US" sz="16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10/extremely important.)</a:t>
            </a:r>
            <a:endParaRPr lang="fi-FI" sz="2400" dirty="0">
              <a:solidFill>
                <a:srgbClr val="00579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200"/>
              </a:spcAft>
            </a:pPr>
            <a:r>
              <a:rPr lang="fi-FI" sz="24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Oikealla 216 998 yritys–vuosi-datapistettä – 8 082 Suomesta.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6D808-C83F-B4F1-3537-2323CE258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A3D562-BA4F-62DB-18B7-4EE78E4B0775}"/>
              </a:ext>
            </a:extLst>
          </p:cNvPr>
          <p:cNvGrpSpPr/>
          <p:nvPr/>
        </p:nvGrpSpPr>
        <p:grpSpPr>
          <a:xfrm>
            <a:off x="5133109" y="0"/>
            <a:ext cx="7058891" cy="6858000"/>
            <a:chOff x="5133109" y="0"/>
            <a:chExt cx="7058891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949EA9-9F33-FDE6-225A-995AF3989319}"/>
                </a:ext>
              </a:extLst>
            </p:cNvPr>
            <p:cNvSpPr/>
            <p:nvPr/>
          </p:nvSpPr>
          <p:spPr>
            <a:xfrm>
              <a:off x="5133109" y="0"/>
              <a:ext cx="7058891" cy="6858000"/>
            </a:xfrm>
            <a:prstGeom prst="rect">
              <a:avLst/>
            </a:prstGeom>
            <a:solidFill>
              <a:srgbClr val="F7FC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CEAF4EBF-9AEA-00A6-BC2A-0AC2BF311E1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5093404"/>
                </p:ext>
              </p:extLst>
            </p:nvPr>
          </p:nvGraphicFramePr>
          <p:xfrm>
            <a:off x="6031715" y="1693286"/>
            <a:ext cx="5062221" cy="4184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72654F-F0ED-97D7-AD28-D661F4E095AC}"/>
                </a:ext>
              </a:extLst>
            </p:cNvPr>
            <p:cNvSpPr/>
            <p:nvPr/>
          </p:nvSpPr>
          <p:spPr>
            <a:xfrm>
              <a:off x="8333582" y="4790237"/>
              <a:ext cx="2657485" cy="769441"/>
            </a:xfrm>
            <a:prstGeom prst="rect">
              <a:avLst/>
            </a:prstGeom>
          </p:spPr>
          <p:txBody>
            <a:bodyPr wrap="square" lIns="0" tIns="0" rIns="0" bIns="0" anchor="b" anchorCtr="0">
              <a:spAutoFit/>
            </a:bodyPr>
            <a:lstStyle/>
            <a:p>
              <a:pPr defTabSz="914418">
                <a:lnSpc>
                  <a:spcPts val="1500"/>
                </a:lnSpc>
              </a:pPr>
              <a:r>
                <a:rPr lang="fi-FI" sz="1286" b="1" dirty="0">
                  <a:solidFill>
                    <a:prstClr val="black"/>
                  </a:solidFill>
                  <a:latin typeface="Calibri"/>
                </a:rPr>
                <a:t>e) Luottaa oman pääoman ehtoisen</a:t>
              </a:r>
              <a:br>
                <a:rPr lang="fi-FI" sz="1286" b="1" dirty="0">
                  <a:solidFill>
                    <a:prstClr val="black"/>
                  </a:solidFill>
                  <a:latin typeface="Calibri"/>
                </a:rPr>
              </a:br>
              <a:r>
                <a:rPr lang="fi-FI" sz="1286" b="1" dirty="0">
                  <a:solidFill>
                    <a:prstClr val="black"/>
                  </a:solidFill>
                  <a:latin typeface="Calibri"/>
                </a:rPr>
                <a:t>     rahoituksen saamiseen</a:t>
              </a:r>
            </a:p>
            <a:p>
              <a:pPr defTabSz="914418">
                <a:lnSpc>
                  <a:spcPts val="1500"/>
                </a:lnSpc>
              </a:pPr>
              <a:r>
                <a:rPr lang="fi-FI" sz="1286" dirty="0">
                  <a:solidFill>
                    <a:prstClr val="black"/>
                  </a:solidFill>
                  <a:latin typeface="Calibri"/>
                </a:rPr>
                <a:t>     </a:t>
              </a:r>
              <a:r>
                <a:rPr lang="fi-FI" sz="1286" dirty="0">
                  <a:solidFill>
                    <a:srgbClr val="005AA0"/>
                  </a:solidFill>
                  <a:latin typeface="Calibri"/>
                </a:rPr>
                <a:t>Palkki</a:t>
              </a:r>
              <a:r>
                <a:rPr lang="fi-FI" sz="1286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: </a:t>
              </a:r>
              <a:r>
                <a:rPr lang="fi-FI" sz="1286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Vuodet 2015–2019</a:t>
              </a:r>
            </a:p>
            <a:p>
              <a:pPr defTabSz="914418">
                <a:lnSpc>
                  <a:spcPts val="1500"/>
                </a:lnSpc>
              </a:pPr>
              <a:r>
                <a:rPr lang="fi-FI" sz="1286" b="1" dirty="0">
                  <a:solidFill>
                    <a:prstClr val="black"/>
                  </a:solidFill>
                  <a:latin typeface="Calibri"/>
                </a:rPr>
                <a:t>     </a:t>
              </a:r>
              <a:r>
                <a:rPr lang="fi-FI" sz="1286" dirty="0">
                  <a:solidFill>
                    <a:srgbClr val="4FCDFF"/>
                  </a:solidFill>
                  <a:latin typeface="Calibri"/>
                </a:rPr>
                <a:t>Viiva</a:t>
              </a:r>
              <a:r>
                <a:rPr lang="fi-FI" sz="1286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Calibri"/>
                </a:rPr>
                <a:t>: </a:t>
              </a:r>
              <a:r>
                <a:rPr lang="fi-FI" sz="1286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Vuodet 2020–2023</a:t>
              </a:r>
              <a:endParaRPr lang="fi-FI" sz="1286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D5B017-0D40-5F85-0D71-DF819AA2E9C5}"/>
                </a:ext>
              </a:extLst>
            </p:cNvPr>
            <p:cNvSpPr/>
            <p:nvPr/>
          </p:nvSpPr>
          <p:spPr>
            <a:xfrm>
              <a:off x="6031715" y="943225"/>
              <a:ext cx="6160285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18"/>
              <a:r>
                <a:rPr lang="fi-FI" sz="2000" dirty="0">
                  <a:solidFill>
                    <a:prstClr val="black"/>
                  </a:solidFill>
                  <a:latin typeface="Calibri"/>
                </a:rPr>
                <a:t>Kuvio 2</a:t>
              </a:r>
            </a:p>
            <a:p>
              <a:pPr defTabSz="914418"/>
              <a:r>
                <a:rPr lang="fi-FI" sz="2000" b="1" dirty="0">
                  <a:solidFill>
                    <a:prstClr val="black"/>
                  </a:solidFill>
                  <a:latin typeface="Calibri"/>
                </a:rPr>
                <a:t>Rahoitusrajoitteet, %</a:t>
              </a:r>
              <a:endParaRPr lang="fi-FI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4CDC54E-4A38-5DB1-3371-C134AEF2011F}"/>
                </a:ext>
              </a:extLst>
            </p:cNvPr>
            <p:cNvSpPr/>
            <p:nvPr/>
          </p:nvSpPr>
          <p:spPr>
            <a:xfrm>
              <a:off x="6031715" y="6008579"/>
              <a:ext cx="6160285" cy="17588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18"/>
              <a:r>
                <a:rPr lang="fi-FI" sz="1143" dirty="0">
                  <a:solidFill>
                    <a:prstClr val="black"/>
                  </a:solidFill>
                  <a:latin typeface="Calibri"/>
                </a:rPr>
                <a:t>Lähde: ECB SAFE, 2015–2023, kirjoittajien laskelmat.</a:t>
              </a: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7D33E1-247E-97D8-70E0-F69CD6230533}"/>
              </a:ext>
            </a:extLst>
          </p:cNvPr>
          <p:cNvSpPr txBox="1">
            <a:spLocks/>
          </p:cNvSpPr>
          <p:nvPr/>
        </p:nvSpPr>
        <p:spPr>
          <a:xfrm>
            <a:off x="685800" y="1745182"/>
            <a:ext cx="439189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457198" indent="-4571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95" indent="-3809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93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89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86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83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80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7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4" indent="-304798" algn="l" defTabSz="121919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you feel </a:t>
            </a:r>
            <a:r>
              <a:rPr lang="en-US" sz="2400" b="1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</a:t>
            </a: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talking </a:t>
            </a:r>
            <a:b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2400" b="1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financing</a:t>
            </a: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b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b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that </a:t>
            </a:r>
            <a:r>
              <a:rPr lang="en-US" sz="2400" b="1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obtain the </a:t>
            </a:r>
            <a:br>
              <a:rPr lang="en-US" sz="2400" b="1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desired results</a:t>
            </a:r>
            <a:r>
              <a:rPr lang="en-US" sz="24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how about with </a:t>
            </a:r>
            <a:r>
              <a:rPr lang="en-US" sz="2400" b="1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equity investors/venture capital </a:t>
            </a:r>
            <a:br>
              <a:rPr lang="en-US" sz="2400" b="1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enterprises</a:t>
            </a:r>
            <a:r>
              <a:rPr lang="en-US" sz="24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br>
              <a:rPr lang="en-US" sz="24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(“Yes”, for whom applicable.)</a:t>
            </a:r>
            <a:endParaRPr lang="fi-FI" sz="2000" i="1" dirty="0">
              <a:solidFill>
                <a:srgbClr val="00AD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lnSpc>
                <a:spcPct val="85000"/>
              </a:lnSpc>
              <a:spcBef>
                <a:spcPts val="0"/>
              </a:spcBef>
              <a:spcAft>
                <a:spcPts val="2400"/>
              </a:spcAft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65FE1CB3-9F47-4F55-47D3-F23D84A0F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4" y="101898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rgbClr val="CD3C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Vähän rahoitus- ja </a:t>
            </a:r>
            <a:r>
              <a:rPr lang="fi-FI" i="1" dirty="0">
                <a:solidFill>
                  <a:srgbClr val="CD3C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muita ongelmia  </a:t>
            </a:r>
            <a:r>
              <a:rPr lang="fi-FI" sz="4000" dirty="0">
                <a:solidFill>
                  <a:srgbClr val="CD3C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(Kuvio 3)</a:t>
            </a:r>
            <a:endParaRPr lang="fi-FI" sz="4000" i="1" dirty="0">
              <a:solidFill>
                <a:srgbClr val="CD3C6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F0DBE95-F578-FDBF-39A4-A0717A5FB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397"/>
            <a:ext cx="10515600" cy="5420293"/>
          </a:xfrm>
        </p:spPr>
        <p:txBody>
          <a:bodyPr>
            <a:normAutofit lnSpcReduction="10000"/>
          </a:bodyPr>
          <a:lstStyle/>
          <a:p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Rahoitus</a:t>
            </a:r>
          </a:p>
          <a:p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Asiakkaat</a:t>
            </a:r>
          </a:p>
          <a:p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Kustannukset</a:t>
            </a:r>
          </a:p>
          <a:p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Työvoiman saatavuus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Sääntely</a:t>
            </a:r>
          </a:p>
          <a:p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 kuin mainitut</a:t>
            </a:r>
          </a:p>
          <a:p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Kilpailu</a:t>
            </a:r>
          </a:p>
          <a:p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Suomessa painottuu vieraan pääoman ehtoinen rahoitus  </a:t>
            </a:r>
            <a:r>
              <a:rPr lang="fi-FI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(Kuviot 4 ja 5)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BB773E1A-1977-CD6C-A935-0E4AB014D947}"/>
              </a:ext>
            </a:extLst>
          </p:cNvPr>
          <p:cNvSpPr/>
          <p:nvPr/>
        </p:nvSpPr>
        <p:spPr>
          <a:xfrm>
            <a:off x="4371108" y="1562397"/>
            <a:ext cx="235527" cy="1808011"/>
          </a:xfrm>
          <a:prstGeom prst="rightBrace">
            <a:avLst>
              <a:gd name="adj1" fmla="val 52450"/>
              <a:gd name="adj2" fmla="val 50000"/>
            </a:avLst>
          </a:prstGeom>
          <a:ln>
            <a:solidFill>
              <a:srgbClr val="00AD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6C2D4AC8-3553-704F-7570-FA6B5ADCBA16}"/>
              </a:ext>
            </a:extLst>
          </p:cNvPr>
          <p:cNvSpPr/>
          <p:nvPr/>
        </p:nvSpPr>
        <p:spPr>
          <a:xfrm>
            <a:off x="4371108" y="3848398"/>
            <a:ext cx="235527" cy="979911"/>
          </a:xfrm>
          <a:prstGeom prst="rightBrace">
            <a:avLst>
              <a:gd name="adj1" fmla="val 52450"/>
              <a:gd name="adj2" fmla="val 50000"/>
            </a:avLst>
          </a:prstGeom>
          <a:ln>
            <a:solidFill>
              <a:srgbClr val="0057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B1E66A8E-D727-876B-F6EF-DA7382D173E4}"/>
              </a:ext>
            </a:extLst>
          </p:cNvPr>
          <p:cNvSpPr/>
          <p:nvPr/>
        </p:nvSpPr>
        <p:spPr>
          <a:xfrm>
            <a:off x="4371108" y="5243946"/>
            <a:ext cx="235527" cy="523298"/>
          </a:xfrm>
          <a:prstGeom prst="rightBrace">
            <a:avLst>
              <a:gd name="adj1" fmla="val 52450"/>
              <a:gd name="adj2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Content Placeholder 24">
            <a:extLst>
              <a:ext uri="{FF2B5EF4-FFF2-40B4-BE49-F238E27FC236}">
                <a16:creationId xmlns:a16="http://schemas.microsoft.com/office/drawing/2014/main" id="{159FCD68-0660-86CC-D1F3-8D17A6FDB1F4}"/>
              </a:ext>
            </a:extLst>
          </p:cNvPr>
          <p:cNvSpPr txBox="1">
            <a:spLocks/>
          </p:cNvSpPr>
          <p:nvPr/>
        </p:nvSpPr>
        <p:spPr>
          <a:xfrm>
            <a:off x="4710543" y="2243142"/>
            <a:ext cx="5548747" cy="446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Vähiten Euroopassa</a:t>
            </a:r>
          </a:p>
        </p:txBody>
      </p:sp>
      <p:sp>
        <p:nvSpPr>
          <p:cNvPr id="38" name="Content Placeholder 24">
            <a:extLst>
              <a:ext uri="{FF2B5EF4-FFF2-40B4-BE49-F238E27FC236}">
                <a16:creationId xmlns:a16="http://schemas.microsoft.com/office/drawing/2014/main" id="{52760A57-08AF-9755-D0E2-B039D999F4EC}"/>
              </a:ext>
            </a:extLst>
          </p:cNvPr>
          <p:cNvSpPr txBox="1">
            <a:spLocks/>
          </p:cNvSpPr>
          <p:nvPr/>
        </p:nvSpPr>
        <p:spPr>
          <a:xfrm>
            <a:off x="4710542" y="4115093"/>
            <a:ext cx="5548747" cy="446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vähiten Euroopassa</a:t>
            </a:r>
          </a:p>
        </p:txBody>
      </p:sp>
      <p:sp>
        <p:nvSpPr>
          <p:cNvPr id="39" name="Content Placeholder 24">
            <a:extLst>
              <a:ext uri="{FF2B5EF4-FFF2-40B4-BE49-F238E27FC236}">
                <a16:creationId xmlns:a16="http://schemas.microsoft.com/office/drawing/2014/main" id="{35146BAE-064F-85BB-F55D-A3CB45AEEA86}"/>
              </a:ext>
            </a:extLst>
          </p:cNvPr>
          <p:cNvSpPr txBox="1">
            <a:spLocks/>
          </p:cNvSpPr>
          <p:nvPr/>
        </p:nvSpPr>
        <p:spPr>
          <a:xfrm>
            <a:off x="4710541" y="5320724"/>
            <a:ext cx="5548747" cy="446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vähiten Euroopassa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35A6A2E-4A32-680B-E7C0-6A114AC2A37C}"/>
              </a:ext>
            </a:extLst>
          </p:cNvPr>
          <p:cNvCxnSpPr/>
          <p:nvPr/>
        </p:nvCxnSpPr>
        <p:spPr>
          <a:xfrm>
            <a:off x="949037" y="6151418"/>
            <a:ext cx="644236" cy="0"/>
          </a:xfrm>
          <a:prstGeom prst="line">
            <a:avLst/>
          </a:prstGeom>
          <a:ln cap="rnd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6" grpId="0" animBg="1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5053-1733-625F-6AD6-1CA9539F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2D5146B-D8E3-78FA-A02B-76C55C07F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4" y="101898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rgbClr val="CD3C6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Yritysominaisuuksittain  </a:t>
            </a:r>
            <a:r>
              <a:rPr lang="fi-FI" sz="4000" dirty="0">
                <a:solidFill>
                  <a:srgbClr val="CD3C6E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(Osio 4.2, Liite 1)</a:t>
            </a:r>
            <a:endParaRPr lang="fi-FI" sz="4000" i="1" dirty="0">
              <a:solidFill>
                <a:srgbClr val="CD3C6E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3B941489-9216-768F-76F3-CAA100677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26" y="1721725"/>
            <a:ext cx="4745183" cy="409718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fi-FI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Eurooppa</a:t>
            </a:r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Enemmän </a:t>
            </a:r>
            <a:b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rahoitushaasteita, jos: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Nuori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Pieni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Innovatiivinen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Kansainvälinen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kasvuhakuinen</a:t>
            </a:r>
            <a:endParaRPr lang="fi-FI" sz="20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Content Placeholder 24">
            <a:extLst>
              <a:ext uri="{FF2B5EF4-FFF2-40B4-BE49-F238E27FC236}">
                <a16:creationId xmlns:a16="http://schemas.microsoft.com/office/drawing/2014/main" id="{B42F7B7C-999F-9606-6D50-F864C4CA8845}"/>
              </a:ext>
            </a:extLst>
          </p:cNvPr>
          <p:cNvSpPr txBox="1">
            <a:spLocks/>
          </p:cNvSpPr>
          <p:nvPr/>
        </p:nvSpPr>
        <p:spPr>
          <a:xfrm>
            <a:off x="5299362" y="1721724"/>
            <a:ext cx="6463147" cy="409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fi-FI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Suomi</a:t>
            </a:r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Kuten Eurooppa,</a:t>
            </a:r>
            <a:b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mutta jotain sävyeroja: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Nuorten haasteet vähäisempiä Suomessa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fi-FI" dirty="0">
              <a:solidFill>
                <a:srgbClr val="00AD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fi-FI" dirty="0">
              <a:solidFill>
                <a:srgbClr val="00AD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fi-FI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Suomessa pankkirahoitus haaste erit. kv.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fi-FI" sz="2000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DEF"/>
            </a:gs>
            <a:gs pos="100000">
              <a:srgbClr val="00579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C3DDD-0E89-1FBA-FD75-583C69F2F423}"/>
              </a:ext>
            </a:extLst>
          </p:cNvPr>
          <p:cNvSpPr txBox="1"/>
          <p:nvPr/>
        </p:nvSpPr>
        <p:spPr>
          <a:xfrm>
            <a:off x="256308" y="258901"/>
            <a:ext cx="1467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0" dirty="0">
                <a:solidFill>
                  <a:srgbClr val="00ADEF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D2034-577D-3282-3DD6-98BB20019AA6}"/>
              </a:ext>
            </a:extLst>
          </p:cNvPr>
          <p:cNvSpPr txBox="1"/>
          <p:nvPr/>
        </p:nvSpPr>
        <p:spPr>
          <a:xfrm>
            <a:off x="989842" y="1843950"/>
            <a:ext cx="417368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On helppo yhtyä Ahopellon ym. (2024) väitteeseen, että </a:t>
            </a:r>
            <a:r>
              <a:rPr lang="fi-FI" sz="2400" dirty="0">
                <a:solidFill>
                  <a:srgbClr val="FFFF00"/>
                </a:solidFill>
              </a:rPr>
              <a:t>pankki- keskeinen järjestelmämme ei riittävästi tue aineettomista investoinneista kumpuavaa talouskasvua</a:t>
            </a:r>
            <a:r>
              <a:rPr lang="fi-FI" sz="2400" dirty="0">
                <a:solidFill>
                  <a:schemeClr val="bg1"/>
                </a:solidFill>
              </a:rPr>
              <a:t>.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1600" b="1" dirty="0">
                <a:solidFill>
                  <a:schemeClr val="bg1"/>
                </a:solidFill>
              </a:rPr>
              <a:t>Ahopelto</a:t>
            </a:r>
            <a:r>
              <a:rPr lang="fi-FI" sz="1600" dirty="0">
                <a:solidFill>
                  <a:schemeClr val="bg1"/>
                </a:solidFill>
              </a:rPr>
              <a:t>, </a:t>
            </a:r>
            <a:r>
              <a:rPr lang="fi-FI" sz="1600" b="1" dirty="0">
                <a:solidFill>
                  <a:schemeClr val="bg1"/>
                </a:solidFill>
              </a:rPr>
              <a:t>Hetemäki</a:t>
            </a:r>
            <a:r>
              <a:rPr lang="fi-FI" sz="1600" dirty="0">
                <a:solidFill>
                  <a:schemeClr val="bg1"/>
                </a:solidFill>
              </a:rPr>
              <a:t>, </a:t>
            </a:r>
            <a:r>
              <a:rPr lang="fi-FI" sz="1600" b="1" dirty="0">
                <a:solidFill>
                  <a:schemeClr val="bg1"/>
                </a:solidFill>
              </a:rPr>
              <a:t>Holmström</a:t>
            </a:r>
            <a:r>
              <a:rPr lang="fi-FI" sz="1600" dirty="0">
                <a:solidFill>
                  <a:schemeClr val="bg1"/>
                </a:solidFill>
              </a:rPr>
              <a:t> &amp; </a:t>
            </a:r>
            <a:r>
              <a:rPr lang="fi-FI" sz="1600" b="1" dirty="0">
                <a:solidFill>
                  <a:schemeClr val="bg1"/>
                </a:solidFill>
              </a:rPr>
              <a:t>Vihriälä</a:t>
            </a:r>
            <a:r>
              <a:rPr lang="fi-FI" sz="1600" dirty="0">
                <a:solidFill>
                  <a:schemeClr val="bg1"/>
                </a:solidFill>
              </a:rPr>
              <a:t> (19.9.2024). Innovaatiot ovat strateginen välttämättömyys. </a:t>
            </a:r>
            <a:r>
              <a:rPr lang="fi-FI" sz="1600" i="1" dirty="0">
                <a:solidFill>
                  <a:schemeClr val="bg1"/>
                </a:solidFill>
              </a:rPr>
              <a:t>Julkaisematon muistio</a:t>
            </a:r>
            <a:r>
              <a:rPr lang="fi-FI" sz="1600" dirty="0">
                <a:solidFill>
                  <a:schemeClr val="bg1"/>
                </a:solidFill>
              </a:rPr>
              <a:t>.</a:t>
            </a:r>
          </a:p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AE5862-A0E1-2F20-4168-07AFCE32366D}"/>
              </a:ext>
            </a:extLst>
          </p:cNvPr>
          <p:cNvSpPr txBox="1"/>
          <p:nvPr/>
        </p:nvSpPr>
        <p:spPr>
          <a:xfrm>
            <a:off x="5534890" y="258901"/>
            <a:ext cx="146706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0" dirty="0">
                <a:solidFill>
                  <a:srgbClr val="00ADEF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BB42B-0624-0F70-8B1A-BA60E88B6FBA}"/>
              </a:ext>
            </a:extLst>
          </p:cNvPr>
          <p:cNvSpPr txBox="1"/>
          <p:nvPr/>
        </p:nvSpPr>
        <p:spPr>
          <a:xfrm>
            <a:off x="6268423" y="1843950"/>
            <a:ext cx="551486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Ollila (2025) lähestyy mielestämme ongelman ydintä todetessaan, että ”Talousnobelistimme </a:t>
            </a:r>
            <a:r>
              <a:rPr lang="fi-FI" sz="2400" b="1" dirty="0">
                <a:solidFill>
                  <a:schemeClr val="bg1"/>
                </a:solidFill>
              </a:rPr>
              <a:t>Bengt Holmström</a:t>
            </a:r>
          </a:p>
          <a:p>
            <a:r>
              <a:rPr lang="fi-FI" sz="2400" dirty="0">
                <a:solidFill>
                  <a:schemeClr val="bg1"/>
                </a:solidFill>
              </a:rPr>
              <a:t>on sanonut, että Suomen tautina on valtioriippuvaisuus. Olen samaa mieltä, mutta sanoittaisin asian toisin: </a:t>
            </a:r>
            <a:r>
              <a:rPr lang="fi-FI" sz="2400" dirty="0">
                <a:solidFill>
                  <a:srgbClr val="FFFF00"/>
                </a:solidFill>
              </a:rPr>
              <a:t>ajattelemme aivan liian pienesti </a:t>
            </a:r>
            <a:br>
              <a:rPr lang="fi-FI" sz="2400" dirty="0">
                <a:solidFill>
                  <a:srgbClr val="FFFF00"/>
                </a:solidFill>
              </a:rPr>
            </a:br>
            <a:r>
              <a:rPr lang="fi-FI" sz="2400" dirty="0">
                <a:solidFill>
                  <a:srgbClr val="FFFF00"/>
                </a:solidFill>
              </a:rPr>
              <a:t>ja tyydymme aivan liian vähään. </a:t>
            </a:r>
            <a:br>
              <a:rPr lang="fi-FI" sz="2400" dirty="0">
                <a:solidFill>
                  <a:srgbClr val="FFFF00"/>
                </a:solidFill>
              </a:rPr>
            </a:br>
            <a:r>
              <a:rPr lang="fi-FI" sz="2400" dirty="0">
                <a:solidFill>
                  <a:srgbClr val="FFFF00"/>
                </a:solidFill>
              </a:rPr>
              <a:t>Riskejä pelätään…</a:t>
            </a:r>
            <a:r>
              <a:rPr lang="fi-FI" sz="2400" dirty="0">
                <a:solidFill>
                  <a:schemeClr val="bg1"/>
                </a:solidFill>
              </a:rPr>
              <a:t>”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1600" b="1" dirty="0">
                <a:solidFill>
                  <a:schemeClr val="bg1"/>
                </a:solidFill>
              </a:rPr>
              <a:t>Ollila</a:t>
            </a:r>
            <a:r>
              <a:rPr lang="fi-FI" sz="1600" dirty="0">
                <a:solidFill>
                  <a:schemeClr val="bg1"/>
                </a:solidFill>
              </a:rPr>
              <a:t> (6.2.2025). Talouskasvusta pitää tehdä Suomen </a:t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politiikan kärkiteema, vaatii Jorma Ollila. </a:t>
            </a:r>
            <a:r>
              <a:rPr lang="fi-FI" sz="1600" i="1" dirty="0">
                <a:solidFill>
                  <a:schemeClr val="bg1"/>
                </a:solidFill>
              </a:rPr>
              <a:t>Helsingin Sanomat</a:t>
            </a:r>
            <a:r>
              <a:rPr lang="fi-FI" sz="1600" dirty="0">
                <a:solidFill>
                  <a:schemeClr val="bg1"/>
                </a:solidFill>
              </a:rPr>
              <a:t>, </a:t>
            </a:r>
            <a:r>
              <a:rPr lang="fi-FI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https://www.hs.fi/mielipide/art2000011011061.html</a:t>
            </a:r>
            <a:r>
              <a:rPr lang="fi-FI" sz="16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2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AA0A7-6EAA-AC9E-4C04-7381D995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and person standing in a room&#10;&#10;AI-generated content may be incorrect.">
            <a:extLst>
              <a:ext uri="{FF2B5EF4-FFF2-40B4-BE49-F238E27FC236}">
                <a16:creationId xmlns:a16="http://schemas.microsoft.com/office/drawing/2014/main" id="{E5F187CE-39C2-EA4E-B00F-221DE94B5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8"/>
          <a:stretch/>
        </p:blipFill>
        <p:spPr>
          <a:xfrm>
            <a:off x="575176" y="0"/>
            <a:ext cx="11616824" cy="6858000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9FDAA74D-9DD0-9BB3-3B08-A2C64626E217}"/>
              </a:ext>
            </a:extLst>
          </p:cNvPr>
          <p:cNvSpPr/>
          <p:nvPr/>
        </p:nvSpPr>
        <p:spPr>
          <a:xfrm>
            <a:off x="6869151" y="0"/>
            <a:ext cx="2790155" cy="6858000"/>
          </a:xfrm>
          <a:prstGeom prst="rtTriangle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6" name="Graphic 25" descr="Chat outline">
            <a:extLst>
              <a:ext uri="{FF2B5EF4-FFF2-40B4-BE49-F238E27FC236}">
                <a16:creationId xmlns:a16="http://schemas.microsoft.com/office/drawing/2014/main" id="{91C82B55-BD56-55AD-5E49-412B8B2DE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45424" y="3526717"/>
            <a:ext cx="606744" cy="606744"/>
          </a:xfrm>
          <a:prstGeom prst="rect">
            <a:avLst/>
          </a:prstGeom>
        </p:spPr>
      </p:pic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E6D6D8A-3428-BF61-4467-A5680443E9F1}"/>
              </a:ext>
            </a:extLst>
          </p:cNvPr>
          <p:cNvSpPr/>
          <p:nvPr/>
        </p:nvSpPr>
        <p:spPr>
          <a:xfrm>
            <a:off x="575175" y="390456"/>
            <a:ext cx="5442783" cy="1109159"/>
          </a:xfrm>
          <a:prstGeom prst="snip1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1" name="Picture 10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730E099A-1196-AA6F-0481-DFF376478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534" y="177807"/>
            <a:ext cx="1029417" cy="1029417"/>
          </a:xfrm>
          <a:prstGeom prst="rect">
            <a:avLst/>
          </a:prstGeom>
        </p:spPr>
      </p:pic>
      <p:pic>
        <p:nvPicPr>
          <p:cNvPr id="14" name="Kuva 13" descr="Kuva, joka sisältää kohteen henkilö, vaate, Ihmisen kasvot, mies&#10;&#10;Tekoälyn generoima sisältö voi olla virheellistä.">
            <a:extLst>
              <a:ext uri="{FF2B5EF4-FFF2-40B4-BE49-F238E27FC236}">
                <a16:creationId xmlns:a16="http://schemas.microsoft.com/office/drawing/2014/main" id="{62493301-A581-BB5A-B794-2CCB464A66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327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17903A-227E-1326-E34D-3DF42842F88B}"/>
              </a:ext>
            </a:extLst>
          </p:cNvPr>
          <p:cNvSpPr/>
          <p:nvPr/>
        </p:nvSpPr>
        <p:spPr>
          <a:xfrm>
            <a:off x="3926001" y="0"/>
            <a:ext cx="6011966" cy="6858000"/>
          </a:xfrm>
          <a:prstGeom prst="rect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solidFill>
                  <a:schemeClr val="bg1"/>
                </a:solidFill>
              </a:rPr>
              <a:t>Aki Kangasharju, toimitusjohtaja </a:t>
            </a:r>
            <a:endParaRPr lang="LID4096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55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B717FEC-BC48-99A7-BFD1-6EF4EA0657AC}"/>
              </a:ext>
            </a:extLst>
          </p:cNvPr>
          <p:cNvCxnSpPr>
            <a:cxnSpLocks/>
          </p:cNvCxnSpPr>
          <p:nvPr/>
        </p:nvCxnSpPr>
        <p:spPr>
          <a:xfrm>
            <a:off x="308602" y="3632949"/>
            <a:ext cx="11574795" cy="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A7152EA-EE95-D5A0-00D2-194865FD1200}"/>
              </a:ext>
            </a:extLst>
          </p:cNvPr>
          <p:cNvCxnSpPr>
            <a:cxnSpLocks/>
          </p:cNvCxnSpPr>
          <p:nvPr/>
        </p:nvCxnSpPr>
        <p:spPr>
          <a:xfrm>
            <a:off x="308602" y="3603367"/>
            <a:ext cx="0" cy="59165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ECC204-BAD7-73E8-A2C8-FA212F93FCB7}"/>
              </a:ext>
            </a:extLst>
          </p:cNvPr>
          <p:cNvSpPr txBox="1"/>
          <p:nvPr/>
        </p:nvSpPr>
        <p:spPr>
          <a:xfrm>
            <a:off x="72799" y="362195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0 €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F0D921-D66C-11AE-16BA-82C5369175CC}"/>
              </a:ext>
            </a:extLst>
          </p:cNvPr>
          <p:cNvCxnSpPr>
            <a:cxnSpLocks/>
          </p:cNvCxnSpPr>
          <p:nvPr/>
        </p:nvCxnSpPr>
        <p:spPr>
          <a:xfrm>
            <a:off x="9284487" y="3603367"/>
            <a:ext cx="0" cy="59165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02CCBB-073E-5A1D-8CB8-E8EF1B118DED}"/>
              </a:ext>
            </a:extLst>
          </p:cNvPr>
          <p:cNvSpPr txBox="1"/>
          <p:nvPr/>
        </p:nvSpPr>
        <p:spPr>
          <a:xfrm>
            <a:off x="8880338" y="3621953"/>
            <a:ext cx="8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dirty="0"/>
              <a:t>Mrd. €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B941583D-BD52-D875-CF52-D583A9160122}"/>
              </a:ext>
            </a:extLst>
          </p:cNvPr>
          <p:cNvSpPr/>
          <p:nvPr/>
        </p:nvSpPr>
        <p:spPr>
          <a:xfrm>
            <a:off x="308601" y="3149562"/>
            <a:ext cx="399314" cy="399314"/>
          </a:xfrm>
          <a:prstGeom prst="rtTriangle">
            <a:avLst/>
          </a:prstGeom>
          <a:solidFill>
            <a:srgbClr val="FF52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31B45694-CD35-0BE8-2EDD-224C6400CFF9}"/>
              </a:ext>
            </a:extLst>
          </p:cNvPr>
          <p:cNvSpPr/>
          <p:nvPr/>
        </p:nvSpPr>
        <p:spPr>
          <a:xfrm flipH="1">
            <a:off x="5796116" y="2256493"/>
            <a:ext cx="6087281" cy="1275973"/>
          </a:xfrm>
          <a:prstGeom prst="rtTriangle">
            <a:avLst/>
          </a:prstGeom>
          <a:solidFill>
            <a:srgbClr val="FF52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9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7FEB07-B67C-7D4A-8386-09411A631D51}"/>
              </a:ext>
            </a:extLst>
          </p:cNvPr>
          <p:cNvSpPr txBox="1"/>
          <p:nvPr/>
        </p:nvSpPr>
        <p:spPr>
          <a:xfrm>
            <a:off x="904908" y="731029"/>
            <a:ext cx="9340506" cy="7409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Vieraan pääoman ehtoisen </a:t>
            </a: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yritysrahoituksen haasteet vähäisiä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3000"/>
              </a:lnSpc>
            </a:pPr>
            <a:r>
              <a:rPr lang="fi-FI" sz="2000" dirty="0">
                <a:solidFill>
                  <a:srgbClr val="00579A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(Huomaa: edustava yritys, rakenteellinen tarkastelu.)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DF2AF-416B-F83E-AB73-75DE7382B9EB}"/>
              </a:ext>
            </a:extLst>
          </p:cNvPr>
          <p:cNvSpPr txBox="1"/>
          <p:nvPr/>
        </p:nvSpPr>
        <p:spPr>
          <a:xfrm>
            <a:off x="904908" y="2690806"/>
            <a:ext cx="989411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Nuori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pieni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b="1" dirty="0" err="1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kv.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tai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kasvuhakuinen</a:t>
            </a:r>
            <a:r>
              <a:rPr lang="fi-FI" sz="28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Enemmän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haasteita.</a:t>
            </a:r>
            <a:endParaRPr lang="fi-FI" sz="2800" dirty="0">
              <a:solidFill>
                <a:srgbClr val="00AD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870F82-83E6-EDBF-C58F-FE7FDD8EFBC7}"/>
              </a:ext>
            </a:extLst>
          </p:cNvPr>
          <p:cNvSpPr txBox="1"/>
          <p:nvPr/>
        </p:nvSpPr>
        <p:spPr>
          <a:xfrm>
            <a:off x="1015744" y="5897858"/>
            <a:ext cx="10260116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 kasvua</a:t>
            </a:r>
            <a:r>
              <a:rPr lang="fi-FI" sz="2800" i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Vika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enemmän </a:t>
            </a:r>
            <a:r>
              <a:rPr lang="fi-FI" sz="2800" b="1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rahoituksen kysynnässä </a:t>
            </a:r>
            <a:r>
              <a:rPr lang="fi-FI" sz="2800" dirty="0">
                <a:solidFill>
                  <a:srgbClr val="00ADE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kuin tarjonnassa.</a:t>
            </a:r>
            <a:endParaRPr lang="fi-FI" sz="2800" dirty="0">
              <a:solidFill>
                <a:srgbClr val="00ADE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72EAE6-067F-F0B6-092A-6F60FB39BA7F}"/>
              </a:ext>
            </a:extLst>
          </p:cNvPr>
          <p:cNvSpPr txBox="1"/>
          <p:nvPr/>
        </p:nvSpPr>
        <p:spPr>
          <a:xfrm>
            <a:off x="904908" y="4294332"/>
            <a:ext cx="10178684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Tarve </a:t>
            </a: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oman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pääoman ehtoiselle rahoitukselle</a:t>
            </a:r>
            <a:r>
              <a:rPr lang="fi-FI" sz="2800" i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4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fi-FI" sz="2800" b="1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Enemmän</a:t>
            </a:r>
            <a:r>
              <a:rPr lang="fi-FI" sz="2800" dirty="0">
                <a:solidFill>
                  <a:srgbClr val="00579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haasteita.</a:t>
            </a:r>
            <a:endParaRPr lang="fi-FI" sz="2000" dirty="0">
              <a:solidFill>
                <a:srgbClr val="00579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6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6203FBB-5DE1-8D55-0696-A83AC1110049}"/>
              </a:ext>
            </a:extLst>
          </p:cNvPr>
          <p:cNvSpPr/>
          <p:nvPr/>
        </p:nvSpPr>
        <p:spPr>
          <a:xfrm>
            <a:off x="-11361" y="0"/>
            <a:ext cx="12203361" cy="6858000"/>
          </a:xfrm>
          <a:prstGeom prst="rect">
            <a:avLst/>
          </a:prstGeom>
          <a:solidFill>
            <a:srgbClr val="0044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8AF9A-DFB1-78AA-22B2-7882FD5E5C67}"/>
              </a:ext>
            </a:extLst>
          </p:cNvPr>
          <p:cNvSpPr txBox="1"/>
          <p:nvPr/>
        </p:nvSpPr>
        <p:spPr>
          <a:xfrm>
            <a:off x="574645" y="1349041"/>
            <a:ext cx="267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Juuso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chemeClr val="bg1"/>
                </a:solidFill>
              </a:rPr>
              <a:t>Heinilä</a:t>
            </a:r>
            <a:endParaRPr lang="LID4096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26475-6B3C-6C42-64D8-0DF04C2348B2}"/>
              </a:ext>
            </a:extLst>
          </p:cNvPr>
          <p:cNvSpPr txBox="1"/>
          <p:nvPr/>
        </p:nvSpPr>
        <p:spPr>
          <a:xfrm>
            <a:off x="685958" y="1920487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toimitusjohtaja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DA26F-410F-8A14-1B17-F73B50548E47}"/>
              </a:ext>
            </a:extLst>
          </p:cNvPr>
          <p:cNvSpPr txBox="1"/>
          <p:nvPr/>
        </p:nvSpPr>
        <p:spPr>
          <a:xfrm>
            <a:off x="969819" y="2329117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Finnvera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2A040-1BF3-6232-7577-C572E268750D}"/>
              </a:ext>
            </a:extLst>
          </p:cNvPr>
          <p:cNvSpPr txBox="1"/>
          <p:nvPr/>
        </p:nvSpPr>
        <p:spPr>
          <a:xfrm>
            <a:off x="3365400" y="1349041"/>
            <a:ext cx="267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Martti Hetemäki</a:t>
            </a:r>
            <a:endParaRPr lang="LID4096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B19ED-F359-6EA0-21E5-384BE2C12D11}"/>
              </a:ext>
            </a:extLst>
          </p:cNvPr>
          <p:cNvSpPr txBox="1"/>
          <p:nvPr/>
        </p:nvSpPr>
        <p:spPr>
          <a:xfrm>
            <a:off x="3476462" y="1922080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työelämäprofessori </a:t>
            </a:r>
            <a:endParaRPr lang="LID4096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7CDAB-ED20-FB27-C389-AFAB93E3F807}"/>
              </a:ext>
            </a:extLst>
          </p:cNvPr>
          <p:cNvSpPr txBox="1"/>
          <p:nvPr/>
        </p:nvSpPr>
        <p:spPr>
          <a:xfrm>
            <a:off x="3553042" y="2371001"/>
            <a:ext cx="202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Aalto &amp; Helsingin yliopisto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D5B09A-C293-AD2E-34AA-DB9D184F8D9A}"/>
              </a:ext>
            </a:extLst>
          </p:cNvPr>
          <p:cNvSpPr txBox="1"/>
          <p:nvPr/>
        </p:nvSpPr>
        <p:spPr>
          <a:xfrm>
            <a:off x="9670176" y="2371001"/>
            <a:ext cx="1845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Elinkeinoelämän tutkimuslaitos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6A7B4-C497-0951-9CFF-5C54AF1E3386}"/>
              </a:ext>
            </a:extLst>
          </p:cNvPr>
          <p:cNvSpPr txBox="1"/>
          <p:nvPr/>
        </p:nvSpPr>
        <p:spPr>
          <a:xfrm>
            <a:off x="6561672" y="1349041"/>
            <a:ext cx="267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Pia Santavirta</a:t>
            </a:r>
            <a:endParaRPr lang="LID4096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E2295E-197D-E0D9-8B1F-1D57C9325D24}"/>
              </a:ext>
            </a:extLst>
          </p:cNvPr>
          <p:cNvSpPr txBox="1"/>
          <p:nvPr/>
        </p:nvSpPr>
        <p:spPr>
          <a:xfrm>
            <a:off x="9432800" y="1356679"/>
            <a:ext cx="267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</a:rPr>
              <a:t>Petri Rouvinen</a:t>
            </a:r>
            <a:endParaRPr lang="LID4096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811D1-68D8-45B6-5084-3EC101514177}"/>
              </a:ext>
            </a:extLst>
          </p:cNvPr>
          <p:cNvSpPr txBox="1"/>
          <p:nvPr/>
        </p:nvSpPr>
        <p:spPr>
          <a:xfrm>
            <a:off x="6753608" y="1922080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toimitusjohtaja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2216E-B2B9-1B60-95B0-0A3C8E53F7C4}"/>
              </a:ext>
            </a:extLst>
          </p:cNvPr>
          <p:cNvSpPr txBox="1"/>
          <p:nvPr/>
        </p:nvSpPr>
        <p:spPr>
          <a:xfrm>
            <a:off x="6496766" y="2348891"/>
            <a:ext cx="229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Suomen Teollisuussijoitus 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714C8-9303-1986-0480-677B85558400}"/>
              </a:ext>
            </a:extLst>
          </p:cNvPr>
          <p:cNvSpPr txBox="1"/>
          <p:nvPr/>
        </p:nvSpPr>
        <p:spPr>
          <a:xfrm>
            <a:off x="9306924" y="1901193"/>
            <a:ext cx="267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tutkimusneuvonantaja</a:t>
            </a:r>
            <a:endParaRPr lang="LID4096" b="1" dirty="0">
              <a:solidFill>
                <a:schemeClr val="bg1"/>
              </a:solidFill>
            </a:endParaRPr>
          </a:p>
        </p:txBody>
      </p:sp>
      <p:pic>
        <p:nvPicPr>
          <p:cNvPr id="24" name="Picture 23" descr="A close up of a logo&#10;&#10;AI-generated content may be incorrect.">
            <a:extLst>
              <a:ext uri="{FF2B5EF4-FFF2-40B4-BE49-F238E27FC236}">
                <a16:creationId xmlns:a16="http://schemas.microsoft.com/office/drawing/2014/main" id="{70646161-A6AD-D798-1F52-BB85E9D35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12" y="3095928"/>
            <a:ext cx="1366067" cy="733318"/>
          </a:xfrm>
          <a:prstGeom prst="rect">
            <a:avLst/>
          </a:prstGeom>
        </p:spPr>
      </p:pic>
      <p:pic>
        <p:nvPicPr>
          <p:cNvPr id="26" name="Picture 25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ED73EF12-3161-42FA-CA73-6E438951E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84" y="3175016"/>
            <a:ext cx="1059826" cy="1059826"/>
          </a:xfrm>
          <a:prstGeom prst="rect">
            <a:avLst/>
          </a:prstGeom>
        </p:spPr>
      </p:pic>
      <p:pic>
        <p:nvPicPr>
          <p:cNvPr id="30" name="Picture 2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631E524-668D-98C0-B7A9-BC6459892E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70" y="3059216"/>
            <a:ext cx="1183862" cy="1091964"/>
          </a:xfrm>
          <a:prstGeom prst="rect">
            <a:avLst/>
          </a:prstGeom>
        </p:spPr>
      </p:pic>
      <p:pic>
        <p:nvPicPr>
          <p:cNvPr id="32" name="Picture 31" descr="A black and white logo&#10;&#10;AI-generated content may be incorrect.">
            <a:extLst>
              <a:ext uri="{FF2B5EF4-FFF2-40B4-BE49-F238E27FC236}">
                <a16:creationId xmlns:a16="http://schemas.microsoft.com/office/drawing/2014/main" id="{9D47B9CA-DC27-1859-519C-DA2B9AECE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112" y="4144265"/>
            <a:ext cx="1183862" cy="108971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A8D7D6-7C60-85DC-B865-8814D010A8AF}"/>
              </a:ext>
            </a:extLst>
          </p:cNvPr>
          <p:cNvCxnSpPr>
            <a:cxnSpLocks/>
          </p:cNvCxnSpPr>
          <p:nvPr/>
        </p:nvCxnSpPr>
        <p:spPr>
          <a:xfrm>
            <a:off x="3142272" y="859513"/>
            <a:ext cx="0" cy="4917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AF0A7D-8DF3-19D1-4AA6-5F31590AD5CA}"/>
              </a:ext>
            </a:extLst>
          </p:cNvPr>
          <p:cNvCxnSpPr/>
          <p:nvPr/>
        </p:nvCxnSpPr>
        <p:spPr>
          <a:xfrm>
            <a:off x="6155654" y="859513"/>
            <a:ext cx="0" cy="4917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13F374-31BC-518E-7326-4313F0DF602B}"/>
              </a:ext>
            </a:extLst>
          </p:cNvPr>
          <p:cNvCxnSpPr/>
          <p:nvPr/>
        </p:nvCxnSpPr>
        <p:spPr>
          <a:xfrm>
            <a:off x="9048926" y="859513"/>
            <a:ext cx="0" cy="4917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blue letter on a black background&#10;&#10;AI-generated content may be incorrect.">
            <a:extLst>
              <a:ext uri="{FF2B5EF4-FFF2-40B4-BE49-F238E27FC236}">
                <a16:creationId xmlns:a16="http://schemas.microsoft.com/office/drawing/2014/main" id="{8ADF62E0-01A9-A142-1EE5-EC7C811273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0" y="3343167"/>
            <a:ext cx="2517895" cy="40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81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5C3A-8B24-49B1-A439-846EB41402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EFD8-C239-48DB-A314-E181A862DC7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1850" y="4589464"/>
            <a:ext cx="10515600" cy="421076"/>
          </a:xfrm>
        </p:spPr>
        <p:txBody>
          <a:bodyPr>
            <a:normAutofit fontScale="92500" lnSpcReduction="10000"/>
          </a:bodyPr>
          <a:lstStyle/>
          <a:p>
            <a:endParaRPr lang="fi-FI"/>
          </a:p>
        </p:txBody>
      </p:sp>
      <p:pic>
        <p:nvPicPr>
          <p:cNvPr id="5" name="Picture 4" descr="A picture containing outdoor, ocean floor&#10;&#10;Description automatically generated">
            <a:extLst>
              <a:ext uri="{FF2B5EF4-FFF2-40B4-BE49-F238E27FC236}">
                <a16:creationId xmlns:a16="http://schemas.microsoft.com/office/drawing/2014/main" id="{154DDC1F-8F6C-4718-867C-88BBDDB627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0" b="147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F4F31F-7652-46EB-A650-03926123D5BB}"/>
              </a:ext>
            </a:extLst>
          </p:cNvPr>
          <p:cNvSpPr/>
          <p:nvPr/>
        </p:nvSpPr>
        <p:spPr>
          <a:xfrm>
            <a:off x="3456878" y="2097881"/>
            <a:ext cx="6771021" cy="2852737"/>
          </a:xfrm>
          <a:prstGeom prst="rect">
            <a:avLst/>
          </a:prstGeom>
          <a:solidFill>
            <a:srgbClr val="005DA0">
              <a:alpha val="60000"/>
            </a:srgbClr>
          </a:solidFill>
          <a:ln>
            <a:solidFill>
              <a:schemeClr val="bg1"/>
            </a:solidFill>
          </a:ln>
          <a:effectLst>
            <a:outerShdw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004B9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07F0C-BF1C-40AB-B1A1-08E9EF2E27FF}"/>
              </a:ext>
            </a:extLst>
          </p:cNvPr>
          <p:cNvSpPr txBox="1"/>
          <p:nvPr/>
        </p:nvSpPr>
        <p:spPr>
          <a:xfrm>
            <a:off x="5125100" y="2351276"/>
            <a:ext cx="2872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9600" spc="-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615F4-F5B8-4D6C-A69B-404BBC430A1E}"/>
              </a:ext>
            </a:extLst>
          </p:cNvPr>
          <p:cNvSpPr txBox="1"/>
          <p:nvPr/>
        </p:nvSpPr>
        <p:spPr>
          <a:xfrm>
            <a:off x="4108109" y="3686315"/>
            <a:ext cx="5388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</a:rPr>
              <a:t>Elinkeinoelämän tutkimuslaitos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AB4A31-4C30-4AFF-8907-14A8442525F8}"/>
              </a:ext>
            </a:extLst>
          </p:cNvPr>
          <p:cNvCxnSpPr>
            <a:cxnSpLocks/>
          </p:cNvCxnSpPr>
          <p:nvPr/>
        </p:nvCxnSpPr>
        <p:spPr>
          <a:xfrm>
            <a:off x="4010025" y="4543425"/>
            <a:ext cx="573563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3F21F0-EB6E-43B1-A64D-A748AB678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16" y="0"/>
            <a:ext cx="1076325" cy="10763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75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E94CC2-B61A-E0AC-A4C2-3F24216D7C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Aki Kangasharju, </a:t>
            </a:r>
            <a:r>
              <a:rPr lang="en-US" dirty="0" err="1"/>
              <a:t>toimitusjohtaja</a:t>
            </a:r>
            <a:r>
              <a:rPr lang="en-US" dirty="0"/>
              <a:t>, ETLA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6D1A8-14C7-0A67-156A-4713B816C1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Missä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kasvun</a:t>
            </a:r>
            <a:r>
              <a:rPr lang="en-US" dirty="0"/>
              <a:t> </a:t>
            </a:r>
            <a:r>
              <a:rPr lang="en-US" dirty="0" err="1"/>
              <a:t>esteet</a:t>
            </a:r>
            <a:r>
              <a:rPr lang="en-US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8226C-3DB1-6C97-4468-6105E082E8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Yritysten</a:t>
            </a:r>
            <a:r>
              <a:rPr lang="en-US" dirty="0"/>
              <a:t> </a:t>
            </a:r>
            <a:r>
              <a:rPr lang="en-US" dirty="0" err="1"/>
              <a:t>kasvun</a:t>
            </a:r>
            <a:r>
              <a:rPr lang="en-US" dirty="0"/>
              <a:t> </a:t>
            </a:r>
            <a:r>
              <a:rPr lang="en-US" dirty="0" err="1"/>
              <a:t>esteet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E98F2-9680-7EF2-900B-AC95CB65F7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8.4.2025</a:t>
            </a:r>
          </a:p>
        </p:txBody>
      </p:sp>
    </p:spTree>
    <p:extLst>
      <p:ext uri="{BB962C8B-B14F-4D97-AF65-F5344CB8AC3E}">
        <p14:creationId xmlns:p14="http://schemas.microsoft.com/office/powerpoint/2010/main" val="361358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30B1D2A-3995-DC9F-0D51-B64CC9E9A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8038" y="1774659"/>
            <a:ext cx="8855901" cy="41695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9BDB4-F524-6616-C010-5200D3F57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7" y="551054"/>
            <a:ext cx="9804995" cy="1009651"/>
          </a:xfrm>
        </p:spPr>
        <p:txBody>
          <a:bodyPr>
            <a:normAutofit/>
          </a:bodyPr>
          <a:lstStyle/>
          <a:p>
            <a:r>
              <a:rPr lang="fi-FI" dirty="0"/>
              <a:t>Meinasi lähteä mutta ei sittenkään</a:t>
            </a:r>
          </a:p>
        </p:txBody>
      </p:sp>
    </p:spTree>
    <p:extLst>
      <p:ext uri="{BB962C8B-B14F-4D97-AF65-F5344CB8AC3E}">
        <p14:creationId xmlns:p14="http://schemas.microsoft.com/office/powerpoint/2010/main" val="162002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74A4-109D-D220-F2BA-14738311E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7" y="551054"/>
            <a:ext cx="9874663" cy="1009651"/>
          </a:xfrm>
        </p:spPr>
        <p:txBody>
          <a:bodyPr>
            <a:normAutofit/>
          </a:bodyPr>
          <a:lstStyle/>
          <a:p>
            <a:r>
              <a:rPr lang="fi-FI" dirty="0"/>
              <a:t>Panostettu on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EFC27ED1-C7C1-2C47-656B-0C95FF63D69B}"/>
              </a:ext>
            </a:extLst>
          </p:cNvPr>
          <p:cNvGraphicFramePr>
            <a:graphicFrameLocks noGrp="1" noChangeAspect="1"/>
          </p:cNvGraphicFramePr>
          <p:nvPr>
            <p:ph sz="quarter" idx="15"/>
          </p:nvPr>
        </p:nvGraphicFramePr>
        <p:xfrm>
          <a:off x="501634" y="1791018"/>
          <a:ext cx="5507566" cy="413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620688" imgH="5715205" progId="Mbnd.mbnd">
                  <p:embed/>
                </p:oleObj>
              </mc:Choice>
              <mc:Fallback>
                <p:oleObj name="Macrobond document" r:id="rId2" imgW="7620688" imgH="5715205" progId="Mbnd.mbnd">
                  <p:embed/>
                  <p:pic>
                    <p:nvPicPr>
                      <p:cNvPr id="15" name="Content Placeholder 14">
                        <a:extLst>
                          <a:ext uri="{FF2B5EF4-FFF2-40B4-BE49-F238E27FC236}">
                            <a16:creationId xmlns:a16="http://schemas.microsoft.com/office/drawing/2014/main" id="{EFC27ED1-C7C1-2C47-656B-0C95FF63D6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1634" y="1791018"/>
                        <a:ext cx="5507566" cy="413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7389143-F33C-9E5B-3A19-7507CCE1A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2801" y="1791018"/>
          <a:ext cx="5507565" cy="413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7620688" imgH="5715205" progId="Mbnd.mbnd">
                  <p:embed/>
                </p:oleObj>
              </mc:Choice>
              <mc:Fallback>
                <p:oleObj name="Macrobond document" r:id="rId4" imgW="7620688" imgH="5715205" progId="Mbnd.mbnd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7389143-F33C-9E5B-3A19-7507CCE1A7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82801" y="1791018"/>
                        <a:ext cx="5507565" cy="4130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69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517D-F9A3-995C-223F-13E8909D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7" y="551054"/>
            <a:ext cx="9420730" cy="1054589"/>
          </a:xfrm>
        </p:spPr>
        <p:txBody>
          <a:bodyPr>
            <a:normAutofit/>
          </a:bodyPr>
          <a:lstStyle/>
          <a:p>
            <a:r>
              <a:rPr lang="fi-FI" dirty="0"/>
              <a:t>Mutta panokset eivät tuota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DB63C4-2A52-35EB-CBD7-7AD65461F15B}"/>
              </a:ext>
            </a:extLst>
          </p:cNvPr>
          <p:cNvSpPr txBox="1"/>
          <p:nvPr/>
        </p:nvSpPr>
        <p:spPr>
          <a:xfrm>
            <a:off x="7222672" y="6123214"/>
            <a:ext cx="146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Pohjola (2025)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587BFA-5738-CEDE-E2A7-6EAC1D29D0F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285851" y="1495252"/>
            <a:ext cx="4987292" cy="44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9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F51C6-4462-E26B-524D-F3682330A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1F6A-93F2-C6A0-3C80-F18FC292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" y="551054"/>
            <a:ext cx="10711543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/>
              <a:t>Suomessa markkinatalous voi huonosti: 2015–2023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60A12E-54A6-E090-0DCA-38F437774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529" y="1728651"/>
            <a:ext cx="9436892" cy="45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2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1685-BCF9-7C25-1148-8F4F6473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7" y="551054"/>
            <a:ext cx="9225875" cy="1009651"/>
          </a:xfrm>
        </p:spPr>
        <p:txBody>
          <a:bodyPr>
            <a:normAutofit fontScale="90000"/>
          </a:bodyPr>
          <a:lstStyle/>
          <a:p>
            <a:r>
              <a:rPr lang="fi-FI" dirty="0"/>
              <a:t>Ikääntyminen (rakennemuutos) selittää osan…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27D6C-C417-01ED-9B9F-F79CFD259BE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936625" y="2031205"/>
            <a:ext cx="8181975" cy="3894141"/>
          </a:xfrm>
        </p:spPr>
      </p:pic>
    </p:spTree>
    <p:extLst>
      <p:ext uri="{BB962C8B-B14F-4D97-AF65-F5344CB8AC3E}">
        <p14:creationId xmlns:p14="http://schemas.microsoft.com/office/powerpoint/2010/main" val="201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AEEE-8F58-C7F0-2640-50721AFA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27" y="551054"/>
            <a:ext cx="8864469" cy="1009651"/>
          </a:xfrm>
        </p:spPr>
        <p:txBody>
          <a:bodyPr>
            <a:normAutofit/>
          </a:bodyPr>
          <a:lstStyle/>
          <a:p>
            <a:r>
              <a:rPr lang="fi-FI" dirty="0"/>
              <a:t>Markkinatalouden syylliset ja syyttömät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B445D-C678-EE1A-A90C-4DB6C35D1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777" y="1777954"/>
            <a:ext cx="5967291" cy="390003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ABB609B-6825-B1CA-1179-A9B4BC1FCF3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8934" y="1777953"/>
            <a:ext cx="5967291" cy="39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9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35FDD304A87F45BD90FDA00AC67BD9" ma:contentTypeVersion="15" ma:contentTypeDescription="Luo uusi asiakirja." ma:contentTypeScope="" ma:versionID="751c8fe42105cad4546f74700c97896d">
  <xsd:schema xmlns:xsd="http://www.w3.org/2001/XMLSchema" xmlns:xs="http://www.w3.org/2001/XMLSchema" xmlns:p="http://schemas.microsoft.com/office/2006/metadata/properties" xmlns:ns3="3f326977-44ad-4079-b1d6-451b0fef5bfd" xmlns:ns4="ee9aceb0-cc29-4e66-9f05-fe450b2d5e70" targetNamespace="http://schemas.microsoft.com/office/2006/metadata/properties" ma:root="true" ma:fieldsID="0f6423be1d957123da40561b76afc12a" ns3:_="" ns4:_="">
    <xsd:import namespace="3f326977-44ad-4079-b1d6-451b0fef5bfd"/>
    <xsd:import namespace="ee9aceb0-cc29-4e66-9f05-fe450b2d5e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26977-44ad-4079-b1d6-451b0fef5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aceb0-cc29-4e66-9f05-fe450b2d5e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326977-44ad-4079-b1d6-451b0fef5bfd" xsi:nil="true"/>
  </documentManagement>
</p:properties>
</file>

<file path=customXml/itemProps1.xml><?xml version="1.0" encoding="utf-8"?>
<ds:datastoreItem xmlns:ds="http://schemas.openxmlformats.org/officeDocument/2006/customXml" ds:itemID="{C55A4E99-59A1-4BEF-B51A-C25482ABBD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326977-44ad-4079-b1d6-451b0fef5bfd"/>
    <ds:schemaRef ds:uri="ee9aceb0-cc29-4e66-9f05-fe450b2d5e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D7AC8-9A19-402C-8DA1-A24A700776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72A917-FE35-44C1-B8CC-C0EFC65F6B5E}">
  <ds:schemaRefs>
    <ds:schemaRef ds:uri="http://schemas.microsoft.com/office/infopath/2007/PartnerControls"/>
    <ds:schemaRef ds:uri="http://www.w3.org/XML/1998/namespace"/>
    <ds:schemaRef ds:uri="http://purl.org/dc/elements/1.1/"/>
    <ds:schemaRef ds:uri="3f326977-44ad-4079-b1d6-451b0fef5bf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e9aceb0-cc29-4e66-9f05-fe450b2d5e7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806</Words>
  <Application>Microsoft Office PowerPoint</Application>
  <PresentationFormat>Laajakuva</PresentationFormat>
  <Paragraphs>176</Paragraphs>
  <Slides>23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3" baseType="lpstr">
      <vt:lpstr>Aptos</vt:lpstr>
      <vt:lpstr>Aptos Display</vt:lpstr>
      <vt:lpstr>Arial</vt:lpstr>
      <vt:lpstr>Arial Black</vt:lpstr>
      <vt:lpstr>Calibri</vt:lpstr>
      <vt:lpstr>Calibri Light</vt:lpstr>
      <vt:lpstr>Georgia</vt:lpstr>
      <vt:lpstr>Office Theme</vt:lpstr>
      <vt:lpstr>1_Office Theme</vt:lpstr>
      <vt:lpstr>Macrobond document</vt:lpstr>
      <vt:lpstr>Yritysten rahoitusedellytykset ja tuottavuuskehitys Suomessa </vt:lpstr>
      <vt:lpstr>PowerPoint-esitys</vt:lpstr>
      <vt:lpstr>Missä ovat kasvun esteet?</vt:lpstr>
      <vt:lpstr>Meinasi lähteä mutta ei sittenkään</vt:lpstr>
      <vt:lpstr>Panostettu on</vt:lpstr>
      <vt:lpstr>Mutta panokset eivät tuota</vt:lpstr>
      <vt:lpstr>Suomessa markkinatalous voi huonosti: 2015–2023</vt:lpstr>
      <vt:lpstr>Ikääntyminen (rakennemuutos) selittää osan…</vt:lpstr>
      <vt:lpstr>Markkinatalouden syylliset ja syyttömät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Vähän rahoitus- ja muita ongelmia  (Kuvio 3)</vt:lpstr>
      <vt:lpstr>Yritysominaisuuksittain  (Osio 4.2, Liite 1)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Petri Rouvinen</dc:creator>
  <cp:lastModifiedBy>Tytti Sulander</cp:lastModifiedBy>
  <cp:revision>8</cp:revision>
  <dcterms:created xsi:type="dcterms:W3CDTF">2025-04-03T11:52:31Z</dcterms:created>
  <dcterms:modified xsi:type="dcterms:W3CDTF">2025-04-09T10:32:42Z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0x0101000135FDD304A87F45BD90FDA00AC67BD9</vt:lpwstr>
  </property>
</Properties>
</file>