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57" r:id="rId4"/>
    <p:sldId id="258" r:id="rId5"/>
    <p:sldId id="267" r:id="rId6"/>
    <p:sldId id="268" r:id="rId7"/>
    <p:sldId id="271" r:id="rId8"/>
    <p:sldId id="272" r:id="rId9"/>
    <p:sldId id="270" r:id="rId10"/>
    <p:sldId id="273" r:id="rId11"/>
    <p:sldId id="274" r:id="rId12"/>
    <p:sldId id="27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FF9"/>
    <a:srgbClr val="00AEEB"/>
    <a:srgbClr val="97C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1E43D-FBB0-42A2-878E-FC249B1222CC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48B6-FAC8-40C6-B80F-68F3B75D3A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39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65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84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0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82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2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2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80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33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4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63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F76-BC88-4F83-9B21-6DDAE59273B7}" type="datetimeFigureOut">
              <a:rPr lang="fi-FI" smtClean="0"/>
              <a:t>15.12.2016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825D-FEC0-4FC2-95DA-254A3955B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7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59" y="131974"/>
            <a:ext cx="4653291" cy="66317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583562" y="4755264"/>
            <a:ext cx="4646472" cy="880110"/>
            <a:chOff x="1546548" y="5737895"/>
            <a:chExt cx="4646472" cy="880110"/>
          </a:xfrm>
        </p:grpSpPr>
        <p:pic>
          <p:nvPicPr>
            <p:cNvPr id="6" name="Picture 5" descr="http://www.fvca.fi/images/default/fvca-logo-en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548" y="5830869"/>
              <a:ext cx="1823085" cy="72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upload.wikimedia.org/wikipedia/fi/f/ff/Tekes_logo2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730" y="5737895"/>
              <a:ext cx="2447290" cy="8801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5" y="5850907"/>
            <a:ext cx="1148053" cy="635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04" y="6034346"/>
            <a:ext cx="1820754" cy="528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2326" y="511629"/>
            <a:ext cx="4709431" cy="111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fi-FI" sz="4950" b="1" dirty="0"/>
              <a:t>Lehdistötilaisuus</a:t>
            </a:r>
            <a:r>
              <a:rPr lang="fi-FI" sz="3800" b="1" dirty="0"/>
              <a:t> </a:t>
            </a:r>
          </a:p>
          <a:p>
            <a:pPr>
              <a:lnSpc>
                <a:spcPts val="4000"/>
              </a:lnSpc>
            </a:pPr>
            <a:r>
              <a:rPr lang="fi-FI" sz="3800" b="1" dirty="0"/>
              <a:t>16.12. alkaen klo 9:00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3375" y="1734228"/>
            <a:ext cx="4370225" cy="2764674"/>
          </a:xfrm>
          <a:prstGeom prst="rect">
            <a:avLst/>
          </a:prstGeom>
          <a:solidFill>
            <a:srgbClr val="97C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Pääomasijoittajien &amp; </a:t>
            </a: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Tekesin</a:t>
            </a:r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roolit yritysten rahoittajina &amp; ”kasvun nälän” ruokkijoina</a:t>
            </a: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fi-F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Kirjahanketta ovat tukeneet </a:t>
            </a: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Innovaatiorahoituskeskus Tekes  </a:t>
            </a:r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Suomen pääomasijoitusyhdistys </a:t>
            </a:r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(FVCA). </a:t>
            </a:r>
          </a:p>
          <a:p>
            <a:pPr algn="ctr"/>
            <a:endParaRPr lang="fi-F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Toteutus: </a:t>
            </a: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Elinkeinoelämän tutkimuslaitoksen Etlan </a:t>
            </a:r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tytäryhtiö </a:t>
            </a:r>
            <a:r>
              <a:rPr lang="fi-FI" sz="1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Etlatieto</a:t>
            </a:r>
            <a:r>
              <a:rPr lang="fi-FI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Oy</a:t>
            </a:r>
            <a:r>
              <a:rPr lang="fi-FI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EEB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80" y="1843951"/>
            <a:ext cx="8039060" cy="31700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Yhteenveto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johtopäätökset</a:t>
            </a:r>
          </a:p>
        </p:txBody>
      </p:sp>
    </p:spTree>
    <p:extLst>
      <p:ext uri="{BB962C8B-B14F-4D97-AF65-F5344CB8AC3E}">
        <p14:creationId xmlns:p14="http://schemas.microsoft.com/office/powerpoint/2010/main" val="3113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5000" dirty="0">
                <a:solidFill>
                  <a:srgbClr val="0070C0"/>
                </a:solidFill>
              </a:rPr>
              <a:t>Pääomasijoittajalle ”sosiaalinen tilaus” </a:t>
            </a:r>
            <a:br>
              <a:rPr lang="fi-FI" sz="5000" dirty="0">
                <a:solidFill>
                  <a:srgbClr val="0070C0"/>
                </a:solidFill>
              </a:rPr>
            </a:br>
            <a:r>
              <a:rPr lang="fi-FI" sz="5000" dirty="0">
                <a:solidFill>
                  <a:srgbClr val="0070C0"/>
                </a:solidFill>
              </a:rPr>
              <a:t>– erityisesti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310" y="2224729"/>
            <a:ext cx="10515600" cy="4430597"/>
          </a:xfrm>
        </p:spPr>
        <p:txBody>
          <a:bodyPr>
            <a:normAutofit/>
          </a:bodyPr>
          <a:lstStyle/>
          <a:p>
            <a:r>
              <a:rPr lang="fi-FI" sz="3200" dirty="0"/>
              <a:t>Suomen pitkäaikaisia haasteita</a:t>
            </a:r>
          </a:p>
          <a:p>
            <a:pPr lvl="1"/>
            <a:r>
              <a:rPr lang="fi-FI" sz="2800" dirty="0"/>
              <a:t>Radikaalimpien investointien vähäisyys</a:t>
            </a:r>
          </a:p>
          <a:p>
            <a:pPr lvl="1"/>
            <a:r>
              <a:rPr lang="fi-FI" sz="2800" dirty="0"/>
              <a:t>Valju kilpailu &amp; luova uudistuminen</a:t>
            </a:r>
          </a:p>
          <a:p>
            <a:pPr lvl="1"/>
            <a:r>
              <a:rPr lang="fi-FI" sz="2800" dirty="0"/>
              <a:t>Hyvät ideat eivät kaupallistu ”isosti”</a:t>
            </a:r>
          </a:p>
          <a:p>
            <a:endParaRPr lang="fi-FI" dirty="0"/>
          </a:p>
          <a:p>
            <a:r>
              <a:rPr lang="fi-FI" sz="3200" dirty="0"/>
              <a:t>Suomen akuutteja haasteita</a:t>
            </a:r>
          </a:p>
          <a:p>
            <a:pPr lvl="1"/>
            <a:r>
              <a:rPr lang="fi-FI" sz="2800" dirty="0"/>
              <a:t>Yritysjohtajien &amp; muun rahoitussektorin </a:t>
            </a:r>
            <a:br>
              <a:rPr lang="fi-FI" sz="2800" dirty="0"/>
            </a:br>
            <a:r>
              <a:rPr lang="fi-FI" sz="2800" dirty="0"/>
              <a:t>riskinottokyky &amp; -halu vähentynyt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598005" y="2300144"/>
            <a:ext cx="791851" cy="3864989"/>
          </a:xfrm>
          <a:prstGeom prst="rightBrace">
            <a:avLst>
              <a:gd name="adj1" fmla="val 86904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8648" y="2460177"/>
            <a:ext cx="167751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Kansallisia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haasteita,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joita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yksit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pääoma-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sijoittajat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osaltaan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ratkovat</a:t>
            </a:r>
          </a:p>
        </p:txBody>
      </p:sp>
    </p:spTree>
    <p:extLst>
      <p:ext uri="{BB962C8B-B14F-4D97-AF65-F5344CB8AC3E}">
        <p14:creationId xmlns:p14="http://schemas.microsoft.com/office/powerpoint/2010/main" val="42745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3314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5000" dirty="0">
                <a:solidFill>
                  <a:srgbClr val="0070C0"/>
                </a:solidFill>
              </a:rPr>
              <a:t>Tulevaisuus</a:t>
            </a:r>
            <a:r>
              <a:rPr lang="fi-FI" sz="50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109" y="1696823"/>
            <a:ext cx="10515600" cy="4826526"/>
          </a:xfrm>
        </p:spPr>
        <p:txBody>
          <a:bodyPr>
            <a:normAutofit/>
          </a:bodyPr>
          <a:lstStyle/>
          <a:p>
            <a:r>
              <a:rPr lang="fi-FI" dirty="0"/>
              <a:t>Laadullisempi muutos noin 2008 &amp; sen jälkeen hyvä kehitys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i="1" dirty="0" err="1"/>
              <a:t>Buyoutissa</a:t>
            </a:r>
            <a:r>
              <a:rPr lang="fi-FI" sz="2400" dirty="0"/>
              <a:t> pidempiaikainen kehitys) </a:t>
            </a:r>
          </a:p>
          <a:p>
            <a:endParaRPr lang="fi-FI" dirty="0"/>
          </a:p>
          <a:p>
            <a:r>
              <a:rPr lang="fi-FI" dirty="0"/>
              <a:t>Nykymuodossaan nuori </a:t>
            </a:r>
            <a:r>
              <a:rPr lang="fi-FI" sz="2400" dirty="0"/>
              <a:t>&amp;</a:t>
            </a:r>
            <a:r>
              <a:rPr lang="fi-FI" dirty="0"/>
              <a:t> positiivisessa kierteessä oleva ala, </a:t>
            </a:r>
            <a:br>
              <a:rPr lang="fi-FI" dirty="0"/>
            </a:br>
            <a:r>
              <a:rPr lang="fi-FI" dirty="0"/>
              <a:t>jonka toimijat enimmäkseen oppimiskäyrän jyrkällä osalla</a:t>
            </a:r>
          </a:p>
          <a:p>
            <a:pPr lvl="1"/>
            <a:endParaRPr lang="fi-FI" dirty="0"/>
          </a:p>
          <a:p>
            <a:r>
              <a:rPr lang="fi-FI" dirty="0"/>
              <a:t>Alan edistämiseksi paljon tehtävissä </a:t>
            </a:r>
            <a:r>
              <a:rPr lang="fi-FI" sz="2400" dirty="0"/>
              <a:t>(mutta ei patenttiratkaisuja)</a:t>
            </a:r>
          </a:p>
          <a:p>
            <a:pPr lvl="1"/>
            <a:r>
              <a:rPr lang="fi-FI" dirty="0"/>
              <a:t>Toimialan kiertokulun ja sen pullonkaulojen perkaaminen</a:t>
            </a:r>
          </a:p>
          <a:p>
            <a:pPr lvl="1"/>
            <a:r>
              <a:rPr lang="fi-FI" dirty="0"/>
              <a:t>Alan aluskasvillisuuden &amp; liitännäismarkkinoiden toiminta</a:t>
            </a:r>
          </a:p>
          <a:p>
            <a:pPr lvl="1"/>
            <a:r>
              <a:rPr lang="fi-FI" dirty="0"/>
              <a:t>Ymmärrystä alan hitaalle skaalautumiselle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471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4872"/>
            <a:ext cx="11791078" cy="6872872"/>
            <a:chOff x="0" y="-14872"/>
            <a:chExt cx="11791078" cy="687287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-14872"/>
              <a:ext cx="8189146" cy="6872872"/>
              <a:chOff x="0" y="-14872"/>
              <a:chExt cx="8189146" cy="6872872"/>
            </a:xfrm>
          </p:grpSpPr>
          <p:sp>
            <p:nvSpPr>
              <p:cNvPr id="22" name="Arrow: Right 21"/>
              <p:cNvSpPr/>
              <p:nvPr/>
            </p:nvSpPr>
            <p:spPr>
              <a:xfrm>
                <a:off x="5562599" y="-14872"/>
                <a:ext cx="2626547" cy="6870000"/>
              </a:xfrm>
              <a:custGeom>
                <a:avLst/>
                <a:gdLst>
                  <a:gd name="connsiteX0" fmla="*/ 0 w 1723032"/>
                  <a:gd name="connsiteY0" fmla="*/ 441429 h 1765714"/>
                  <a:gd name="connsiteX1" fmla="*/ 861516 w 1723032"/>
                  <a:gd name="connsiteY1" fmla="*/ 441429 h 1765714"/>
                  <a:gd name="connsiteX2" fmla="*/ 861516 w 1723032"/>
                  <a:gd name="connsiteY2" fmla="*/ 0 h 1765714"/>
                  <a:gd name="connsiteX3" fmla="*/ 1723032 w 1723032"/>
                  <a:gd name="connsiteY3" fmla="*/ 882857 h 1765714"/>
                  <a:gd name="connsiteX4" fmla="*/ 861516 w 1723032"/>
                  <a:gd name="connsiteY4" fmla="*/ 1765714 h 1765714"/>
                  <a:gd name="connsiteX5" fmla="*/ 861516 w 1723032"/>
                  <a:gd name="connsiteY5" fmla="*/ 1324286 h 1765714"/>
                  <a:gd name="connsiteX6" fmla="*/ 0 w 1723032"/>
                  <a:gd name="connsiteY6" fmla="*/ 1324286 h 1765714"/>
                  <a:gd name="connsiteX7" fmla="*/ 0 w 1723032"/>
                  <a:gd name="connsiteY7" fmla="*/ 441429 h 1765714"/>
                  <a:gd name="connsiteX0" fmla="*/ 0 w 2626546"/>
                  <a:gd name="connsiteY0" fmla="*/ 0 h 4448485"/>
                  <a:gd name="connsiteX1" fmla="*/ 1765030 w 2626546"/>
                  <a:gd name="connsiteY1" fmla="*/ 3124200 h 4448485"/>
                  <a:gd name="connsiteX2" fmla="*/ 1765030 w 2626546"/>
                  <a:gd name="connsiteY2" fmla="*/ 2682771 h 4448485"/>
                  <a:gd name="connsiteX3" fmla="*/ 2626546 w 2626546"/>
                  <a:gd name="connsiteY3" fmla="*/ 3565628 h 4448485"/>
                  <a:gd name="connsiteX4" fmla="*/ 1765030 w 2626546"/>
                  <a:gd name="connsiteY4" fmla="*/ 4448485 h 4448485"/>
                  <a:gd name="connsiteX5" fmla="*/ 1765030 w 2626546"/>
                  <a:gd name="connsiteY5" fmla="*/ 4007057 h 4448485"/>
                  <a:gd name="connsiteX6" fmla="*/ 903514 w 2626546"/>
                  <a:gd name="connsiteY6" fmla="*/ 4007057 h 4448485"/>
                  <a:gd name="connsiteX7" fmla="*/ 0 w 2626546"/>
                  <a:gd name="connsiteY7" fmla="*/ 0 h 4448485"/>
                  <a:gd name="connsiteX0" fmla="*/ 1 w 2626547"/>
                  <a:gd name="connsiteY0" fmla="*/ 0 h 6870000"/>
                  <a:gd name="connsiteX1" fmla="*/ 1765031 w 2626547"/>
                  <a:gd name="connsiteY1" fmla="*/ 3124200 h 6870000"/>
                  <a:gd name="connsiteX2" fmla="*/ 1765031 w 2626547"/>
                  <a:gd name="connsiteY2" fmla="*/ 2682771 h 6870000"/>
                  <a:gd name="connsiteX3" fmla="*/ 2626547 w 2626547"/>
                  <a:gd name="connsiteY3" fmla="*/ 3565628 h 6870000"/>
                  <a:gd name="connsiteX4" fmla="*/ 1765031 w 2626547"/>
                  <a:gd name="connsiteY4" fmla="*/ 4448485 h 6870000"/>
                  <a:gd name="connsiteX5" fmla="*/ 1765031 w 2626547"/>
                  <a:gd name="connsiteY5" fmla="*/ 4007057 h 6870000"/>
                  <a:gd name="connsiteX6" fmla="*/ 0 w 2626547"/>
                  <a:gd name="connsiteY6" fmla="*/ 6870000 h 6870000"/>
                  <a:gd name="connsiteX7" fmla="*/ 1 w 2626547"/>
                  <a:gd name="connsiteY7" fmla="*/ 0 h 68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6547" h="6870000">
                    <a:moveTo>
                      <a:pt x="1" y="0"/>
                    </a:moveTo>
                    <a:lnTo>
                      <a:pt x="1765031" y="3124200"/>
                    </a:lnTo>
                    <a:lnTo>
                      <a:pt x="1765031" y="2682771"/>
                    </a:lnTo>
                    <a:lnTo>
                      <a:pt x="2626547" y="3565628"/>
                    </a:lnTo>
                    <a:lnTo>
                      <a:pt x="1765031" y="4448485"/>
                    </a:lnTo>
                    <a:lnTo>
                      <a:pt x="1765031" y="4007057"/>
                    </a:lnTo>
                    <a:lnTo>
                      <a:pt x="0" y="6870000"/>
                    </a:lnTo>
                    <a:cubicBezTo>
                      <a:pt x="0" y="4580000"/>
                      <a:pt x="1" y="2290000"/>
                      <a:pt x="1" y="0"/>
                    </a:cubicBezTo>
                    <a:close/>
                  </a:path>
                </a:pathLst>
              </a:custGeom>
              <a:solidFill>
                <a:srgbClr val="DBEF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5562600" cy="6858000"/>
              </a:xfrm>
              <a:prstGeom prst="rect">
                <a:avLst/>
              </a:prstGeom>
              <a:solidFill>
                <a:srgbClr val="DBEF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329421" y="2739994"/>
              <a:ext cx="3461657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Pääomasijoittamisen </a:t>
              </a:r>
              <a:b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Tekes-tukien laaja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yhteiskunnallinen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merkitys</a:t>
              </a:r>
              <a:r>
                <a:rPr kumimoji="0" lang="fi-FI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Reaalitalouden &amp; Suomen näkökulma.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Yleistajuinen suuren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yleisön raportti.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903" y="1236147"/>
            <a:ext cx="4433402" cy="4433402"/>
            <a:chOff x="471903" y="1236147"/>
            <a:chExt cx="4433402" cy="4433402"/>
          </a:xfrm>
        </p:grpSpPr>
        <p:sp>
          <p:nvSpPr>
            <p:cNvPr id="9" name="Oval 8"/>
            <p:cNvSpPr/>
            <p:nvPr/>
          </p:nvSpPr>
          <p:spPr>
            <a:xfrm>
              <a:off x="471903" y="1236147"/>
              <a:ext cx="4433402" cy="4433402"/>
            </a:xfrm>
            <a:prstGeom prst="ellipse">
              <a:avLst/>
            </a:prstGeom>
            <a:solidFill>
              <a:srgbClr val="B7D76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5907" y="1581861"/>
              <a:ext cx="1625766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Tutkimus-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kirjallisuuden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havainnot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50071" y="398284"/>
            <a:ext cx="2157301" cy="2157301"/>
            <a:chOff x="3050071" y="398284"/>
            <a:chExt cx="2157301" cy="2157301"/>
          </a:xfrm>
        </p:grpSpPr>
        <p:sp>
          <p:nvSpPr>
            <p:cNvPr id="13" name="Oval 12"/>
            <p:cNvSpPr/>
            <p:nvPr/>
          </p:nvSpPr>
          <p:spPr>
            <a:xfrm>
              <a:off x="3050071" y="398284"/>
              <a:ext cx="2157301" cy="2157301"/>
            </a:xfrm>
            <a:prstGeom prst="ellipse">
              <a:avLst/>
            </a:prstGeom>
            <a:solidFill>
              <a:srgbClr val="BAB398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1351" y="1157748"/>
              <a:ext cx="1154739" cy="63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Toimiala-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tilastot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7953" y="2374197"/>
            <a:ext cx="2157301" cy="2157301"/>
            <a:chOff x="4247953" y="2374197"/>
            <a:chExt cx="2157301" cy="2157301"/>
          </a:xfrm>
        </p:grpSpPr>
        <p:sp>
          <p:nvSpPr>
            <p:cNvPr id="15" name="Oval 14"/>
            <p:cNvSpPr/>
            <p:nvPr/>
          </p:nvSpPr>
          <p:spPr>
            <a:xfrm>
              <a:off x="4247953" y="2374197"/>
              <a:ext cx="2157301" cy="2157301"/>
            </a:xfrm>
            <a:prstGeom prst="ellipse">
              <a:avLst/>
            </a:prstGeom>
            <a:solidFill>
              <a:srgbClr val="94AC8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5754" y="3134046"/>
              <a:ext cx="128169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Yritys-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tietokanta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50071" y="4350111"/>
            <a:ext cx="2157301" cy="2157301"/>
            <a:chOff x="3050071" y="4350111"/>
            <a:chExt cx="2157301" cy="2157301"/>
          </a:xfrm>
        </p:grpSpPr>
        <p:sp>
          <p:nvSpPr>
            <p:cNvPr id="14" name="Oval 13"/>
            <p:cNvSpPr/>
            <p:nvPr/>
          </p:nvSpPr>
          <p:spPr>
            <a:xfrm>
              <a:off x="3050071" y="4350111"/>
              <a:ext cx="2157301" cy="2157301"/>
            </a:xfrm>
            <a:prstGeom prst="ellipse">
              <a:avLst/>
            </a:prstGeom>
            <a:solidFill>
              <a:srgbClr val="7ACEB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317" y="5106391"/>
              <a:ext cx="139480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Kyselyt &amp;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keskustelut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6072" y="2667899"/>
            <a:ext cx="2620651" cy="2620651"/>
            <a:chOff x="646072" y="2667899"/>
            <a:chExt cx="2620651" cy="2620651"/>
          </a:xfrm>
        </p:grpSpPr>
        <p:sp>
          <p:nvSpPr>
            <p:cNvPr id="10" name="Oval 9"/>
            <p:cNvSpPr/>
            <p:nvPr/>
          </p:nvSpPr>
          <p:spPr>
            <a:xfrm>
              <a:off x="646072" y="2667899"/>
              <a:ext cx="2620651" cy="2620651"/>
            </a:xfrm>
            <a:prstGeom prst="ellipse">
              <a:avLst/>
            </a:prstGeom>
            <a:solidFill>
              <a:srgbClr val="97C037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7371" y="3393448"/>
              <a:ext cx="177805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Pääoma-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sijoittamisen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perusluonne ja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-ominaisuudet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6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370" y="2929824"/>
            <a:ext cx="3559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i="1" dirty="0"/>
              <a:t>Private </a:t>
            </a:r>
            <a:r>
              <a:rPr lang="fi-FI" sz="4400" i="1" dirty="0" err="1"/>
              <a:t>Equity</a:t>
            </a:r>
            <a:endParaRPr lang="fi-FI" sz="4400" i="1" dirty="0"/>
          </a:p>
          <a:p>
            <a:endParaRPr lang="fi-FI" sz="900" dirty="0"/>
          </a:p>
          <a:p>
            <a:r>
              <a:rPr lang="fi-FI" sz="2800" dirty="0">
                <a:solidFill>
                  <a:schemeClr val="bg1">
                    <a:lumMod val="65000"/>
                  </a:schemeClr>
                </a:solidFill>
              </a:rPr>
              <a:t> Pääomasijoittaminen</a:t>
            </a:r>
          </a:p>
          <a:p>
            <a:endParaRPr lang="fi-FI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Pörssin ulkopuolista, usein oman </a:t>
            </a:r>
          </a:p>
          <a:p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pääoman ehtoista yritysrahoitusta, </a:t>
            </a:r>
          </a:p>
          <a:p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joka kanavoidaan pääomasijoitus-</a:t>
            </a:r>
          </a:p>
          <a:p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rahastojen kautta.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09999" y="489858"/>
            <a:ext cx="4702629" cy="5769429"/>
            <a:chOff x="3809999" y="489858"/>
            <a:chExt cx="4702629" cy="5769429"/>
          </a:xfrm>
        </p:grpSpPr>
        <p:sp>
          <p:nvSpPr>
            <p:cNvPr id="4" name="Left Brace 3"/>
            <p:cNvSpPr/>
            <p:nvPr/>
          </p:nvSpPr>
          <p:spPr>
            <a:xfrm>
              <a:off x="3809999" y="489858"/>
              <a:ext cx="794657" cy="5769429"/>
            </a:xfrm>
            <a:prstGeom prst="leftBrace">
              <a:avLst>
                <a:gd name="adj1" fmla="val 90525"/>
                <a:gd name="adj2" fmla="val 50000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93770" y="589392"/>
              <a:ext cx="39188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4400" b="1" i="1" dirty="0" err="1">
                  <a:solidFill>
                    <a:srgbClr val="97C037"/>
                  </a:solidFill>
                </a:rPr>
                <a:t>Venture</a:t>
              </a:r>
              <a:r>
                <a:rPr lang="fi-FI" sz="4400" b="1" i="1" dirty="0">
                  <a:solidFill>
                    <a:srgbClr val="97C037"/>
                  </a:solidFill>
                </a:rPr>
                <a:t> Capital</a:t>
              </a:r>
              <a:endParaRPr lang="fi-FI" dirty="0"/>
            </a:p>
            <a:p>
              <a:r>
                <a:rPr lang="fi-FI" sz="28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fi-FI" sz="2800" dirty="0" err="1">
                  <a:solidFill>
                    <a:schemeClr val="bg1">
                      <a:lumMod val="65000"/>
                    </a:schemeClr>
                  </a:solidFill>
                </a:rPr>
                <a:t>Startupien</a:t>
              </a:r>
              <a:r>
                <a:rPr lang="fi-FI" sz="2800" dirty="0">
                  <a:solidFill>
                    <a:schemeClr val="bg1">
                      <a:lumMod val="65000"/>
                    </a:schemeClr>
                  </a:solidFill>
                </a:rPr>
                <a:t> kehitys/kasvu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93770" y="4911032"/>
              <a:ext cx="39188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4400" b="1" i="1" dirty="0" err="1">
                  <a:solidFill>
                    <a:srgbClr val="00AEEB"/>
                  </a:solidFill>
                </a:rPr>
                <a:t>Buyout</a:t>
              </a:r>
              <a:endParaRPr lang="fi-FI" dirty="0"/>
            </a:p>
            <a:p>
              <a:r>
                <a:rPr lang="fi-FI" sz="2800" dirty="0">
                  <a:solidFill>
                    <a:schemeClr val="bg1">
                      <a:lumMod val="65000"/>
                    </a:schemeClr>
                  </a:solidFill>
                </a:rPr>
                <a:t> Pk-yrityksiä uusille urille</a:t>
              </a:r>
              <a:endParaRPr lang="fi-FI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75690" y="397790"/>
            <a:ext cx="3216692" cy="6121637"/>
            <a:chOff x="8775690" y="397790"/>
            <a:chExt cx="3216692" cy="6121637"/>
          </a:xfrm>
        </p:grpSpPr>
        <p:pic>
          <p:nvPicPr>
            <p:cNvPr id="1026" name="Picture 2" descr="http://mendor.com/wp-site/wp-content/uploads/2014/10/Mendor_logo_screen-to-21cm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77" y="397790"/>
              <a:ext cx="1689227" cy="4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fvca.fi/files/1073/768/Rightware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690" y="1649514"/>
              <a:ext cx="2835520" cy="69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6576" y="4674550"/>
              <a:ext cx="1909832" cy="4354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7463" y="5921014"/>
              <a:ext cx="3194919" cy="598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EEB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400" y="1843951"/>
            <a:ext cx="9463232" cy="31700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Ilmiön mittakaava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r>
              <a:rPr kumimoji="0" lang="fi-FI" sz="100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ydinsisältö</a:t>
            </a:r>
            <a:r>
              <a:rPr kumimoji="0" lang="fi-FI" sz="10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8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58" y="1173540"/>
            <a:ext cx="118545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800" dirty="0"/>
              <a:t>Sijoituksia </a:t>
            </a:r>
            <a:r>
              <a:rPr lang="fi-FI" sz="3800" b="1" dirty="0"/>
              <a:t>1,000,000,000 €</a:t>
            </a:r>
            <a:r>
              <a:rPr lang="fi-FI" sz="3800" dirty="0"/>
              <a:t>/v – puoliksi koti- &amp; ulkomaista</a:t>
            </a:r>
          </a:p>
          <a:p>
            <a:endParaRPr lang="fi-FI" sz="3800" dirty="0"/>
          </a:p>
          <a:p>
            <a:endParaRPr lang="fi-FI" sz="3800" dirty="0"/>
          </a:p>
          <a:p>
            <a:r>
              <a:rPr lang="fi-FI" sz="3800" dirty="0"/>
              <a:t>Ensisijoituksia noin </a:t>
            </a:r>
            <a:r>
              <a:rPr lang="fi-FI" sz="3800" b="1" dirty="0"/>
              <a:t>100</a:t>
            </a:r>
            <a:r>
              <a:rPr lang="fi-FI" sz="3800" dirty="0"/>
              <a:t> </a:t>
            </a:r>
            <a:r>
              <a:rPr lang="fi-FI" sz="3800" dirty="0" err="1"/>
              <a:t>startupiin</a:t>
            </a:r>
            <a:r>
              <a:rPr lang="fi-FI" sz="3800" dirty="0"/>
              <a:t>/pk-yritykseen vuodessa</a:t>
            </a:r>
          </a:p>
          <a:p>
            <a:endParaRPr lang="fi-FI" sz="3800" dirty="0"/>
          </a:p>
          <a:p>
            <a:endParaRPr lang="fi-FI" sz="3800" dirty="0"/>
          </a:p>
          <a:p>
            <a:r>
              <a:rPr lang="fi-FI" sz="3800" dirty="0"/>
              <a:t>Alle </a:t>
            </a:r>
            <a:r>
              <a:rPr lang="fi-FI" sz="3800" b="1" dirty="0"/>
              <a:t>0,5</a:t>
            </a:r>
            <a:r>
              <a:rPr lang="fi-FI" sz="1500" b="1" dirty="0"/>
              <a:t> </a:t>
            </a:r>
            <a:r>
              <a:rPr lang="fi-FI" sz="3000" b="1" dirty="0"/>
              <a:t>%</a:t>
            </a:r>
            <a:r>
              <a:rPr lang="fi-FI" sz="3800" b="1" dirty="0"/>
              <a:t> </a:t>
            </a:r>
            <a:r>
              <a:rPr lang="fi-FI" sz="3800" dirty="0"/>
              <a:t>yrityskannasta – Yli </a:t>
            </a:r>
            <a:r>
              <a:rPr lang="fi-FI" sz="3800" b="1" dirty="0"/>
              <a:t>5</a:t>
            </a:r>
            <a:r>
              <a:rPr lang="fi-FI" sz="1500" b="1" dirty="0"/>
              <a:t> </a:t>
            </a:r>
            <a:r>
              <a:rPr lang="fi-FI" sz="3000" b="1" dirty="0"/>
              <a:t>%</a:t>
            </a:r>
            <a:r>
              <a:rPr lang="fi-FI" sz="3800" b="1" dirty="0"/>
              <a:t> </a:t>
            </a:r>
            <a:r>
              <a:rPr lang="fi-FI" sz="3800" dirty="0"/>
              <a:t>yritysten työllisyydestä</a:t>
            </a:r>
            <a:endParaRPr lang="fi-FI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i-FI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(arviolta vastaavat </a:t>
            </a:r>
            <a:r>
              <a:rPr lang="fi-FI" sz="3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ulkois</a:t>
            </a:r>
            <a:r>
              <a:rPr lang="fi-FI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&amp; rakennemuutosvaikutukset)</a:t>
            </a:r>
          </a:p>
        </p:txBody>
      </p:sp>
    </p:spTree>
    <p:extLst>
      <p:ext uri="{BB962C8B-B14F-4D97-AF65-F5344CB8AC3E}">
        <p14:creationId xmlns:p14="http://schemas.microsoft.com/office/powerpoint/2010/main" val="1639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0457" y="272143"/>
            <a:ext cx="10461172" cy="6585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4300" dirty="0"/>
              <a:t>Miten pääomasijoittajan vaikutus syntyy</a:t>
            </a:r>
            <a:r>
              <a:rPr lang="fi-FI" sz="4300" i="1" dirty="0"/>
              <a:t>?</a:t>
            </a:r>
          </a:p>
          <a:p>
            <a:pPr lvl="1"/>
            <a:r>
              <a:rPr lang="fi-FI" dirty="0"/>
              <a:t>Kohteiden </a:t>
            </a:r>
            <a:r>
              <a:rPr lang="fi-FI" b="1" dirty="0"/>
              <a:t>valinta</a:t>
            </a:r>
            <a:r>
              <a:rPr lang="fi-FI" dirty="0"/>
              <a:t>: jopa 100+ analysoitua per/sijoitus</a:t>
            </a:r>
          </a:p>
          <a:p>
            <a:pPr lvl="1"/>
            <a:r>
              <a:rPr lang="fi-FI" b="1" dirty="0"/>
              <a:t>Rahoitus</a:t>
            </a:r>
            <a:r>
              <a:rPr lang="fi-FI" dirty="0"/>
              <a:t> tilanteissa, jossa ei ehkä vaihtoehtoja</a:t>
            </a:r>
          </a:p>
          <a:p>
            <a:pPr lvl="1"/>
            <a:r>
              <a:rPr lang="fi-FI" dirty="0"/>
              <a:t>Aktiivinen &amp; osallistuva </a:t>
            </a:r>
            <a:r>
              <a:rPr lang="fi-FI" b="1" dirty="0"/>
              <a:t>kehittäminen</a:t>
            </a:r>
          </a:p>
          <a:p>
            <a:pPr lvl="2"/>
            <a:endParaRPr lang="fi-FI" dirty="0"/>
          </a:p>
          <a:p>
            <a:pPr marL="0" indent="0">
              <a:buNone/>
            </a:pPr>
            <a:r>
              <a:rPr lang="fi-FI" sz="4300" dirty="0">
                <a:solidFill>
                  <a:srgbClr val="0070C0"/>
                </a:solidFill>
              </a:rPr>
              <a:t>Tärkeimmät kehittämiskohteet</a:t>
            </a:r>
            <a:r>
              <a:rPr lang="fi-FI" sz="4300" i="1" dirty="0">
                <a:solidFill>
                  <a:srgbClr val="0070C0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70C0"/>
                </a:solidFill>
              </a:rPr>
              <a:t>1. Liiketoimintasuunnitelma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70C0"/>
                </a:solidFill>
              </a:rPr>
              <a:t>2. Yrityksen strategia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70C0"/>
                </a:solidFill>
              </a:rPr>
              <a:t>3. Rahoitus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sz="4300" dirty="0"/>
              <a:t>Suorat vaikutukset</a:t>
            </a:r>
          </a:p>
          <a:p>
            <a:pPr lvl="1"/>
            <a:r>
              <a:rPr lang="fi-FI" dirty="0"/>
              <a:t>Plussa </a:t>
            </a:r>
            <a:r>
              <a:rPr lang="fi-FI" b="1" dirty="0"/>
              <a:t>työllisyydessä</a:t>
            </a:r>
            <a:r>
              <a:rPr lang="fi-FI" dirty="0"/>
              <a:t>, </a:t>
            </a:r>
            <a:r>
              <a:rPr lang="fi-FI" b="1" dirty="0"/>
              <a:t>tuottavuudessa</a:t>
            </a:r>
            <a:r>
              <a:rPr lang="fi-FI" dirty="0"/>
              <a:t> &amp; kansainvälistymisessä</a:t>
            </a:r>
          </a:p>
          <a:p>
            <a:pPr lvl="1"/>
            <a:r>
              <a:rPr lang="fi-FI" dirty="0"/>
              <a:t>Ehkä aiemminkin korkeiden </a:t>
            </a:r>
            <a:r>
              <a:rPr lang="fi-FI" b="1" dirty="0"/>
              <a:t>kasvuhalujen &amp; -kykyjen </a:t>
            </a:r>
            <a:r>
              <a:rPr lang="fi-FI" dirty="0"/>
              <a:t>nosto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sz="4300" dirty="0">
                <a:solidFill>
                  <a:srgbClr val="0070C0"/>
                </a:solidFill>
              </a:rPr>
              <a:t>Epäsuorat vaikutukset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Radikaalien </a:t>
            </a:r>
            <a:r>
              <a:rPr lang="fi-FI" b="1" dirty="0">
                <a:solidFill>
                  <a:srgbClr val="0070C0"/>
                </a:solidFill>
              </a:rPr>
              <a:t>uusien innovaatioiden </a:t>
            </a:r>
            <a:r>
              <a:rPr lang="fi-FI" dirty="0">
                <a:solidFill>
                  <a:srgbClr val="0070C0"/>
                </a:solidFill>
              </a:rPr>
              <a:t>markkinoille tuonti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Yrityskentän luova uudistuminen &amp; </a:t>
            </a:r>
            <a:r>
              <a:rPr lang="fi-FI" b="1" dirty="0">
                <a:solidFill>
                  <a:srgbClr val="0070C0"/>
                </a:solidFill>
              </a:rPr>
              <a:t>rakennemuutos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Vaikutuksia myös kohdeyrityksen epäonnistuessa</a:t>
            </a:r>
            <a:r>
              <a:rPr lang="fi-FI" i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5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EEB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116" y="1843951"/>
            <a:ext cx="9787808" cy="317009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Pääomasijoittajien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&amp; </a:t>
            </a:r>
            <a:r>
              <a:rPr lang="fi-FI" sz="10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Tekesin</a:t>
            </a:r>
            <a:r>
              <a:rPr lang="fi-FI" sz="1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suhde</a:t>
            </a:r>
            <a:r>
              <a:rPr kumimoji="0" lang="fi-FI" sz="10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32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9" y="0"/>
            <a:ext cx="1030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241</Words>
  <Application>Microsoft Office PowerPoint</Application>
  <PresentationFormat>Custom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Pääomasijoittajalle ”sosiaalinen tilaus”  – erityisesti Suomessa</vt:lpstr>
      <vt:lpstr>Tulevaisuus?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 Rouvinen</dc:creator>
  <cp:lastModifiedBy>Timo Nikinmaa</cp:lastModifiedBy>
  <cp:revision>45</cp:revision>
  <cp:lastPrinted>2016-12-14T10:18:40Z</cp:lastPrinted>
  <dcterms:created xsi:type="dcterms:W3CDTF">2016-12-14T04:37:42Z</dcterms:created>
  <dcterms:modified xsi:type="dcterms:W3CDTF">2016-12-15T13:08:44Z</dcterms:modified>
</cp:coreProperties>
</file>