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8"/>
  </p:notes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0D0D0D"/>
    <a:srgbClr val="AFEAFF"/>
    <a:srgbClr val="FF3300"/>
    <a:srgbClr val="FFB9B9"/>
    <a:srgbClr val="FF6D6D"/>
    <a:srgbClr val="FFD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8368" autoAdjust="0"/>
  </p:normalViewPr>
  <p:slideViewPr>
    <p:cSldViewPr snapToGrid="0">
      <p:cViewPr varScale="1">
        <p:scale>
          <a:sx n="109" d="100"/>
          <a:sy n="109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605684424582056E-2"/>
          <c:y val="3.7860254680441158E-2"/>
          <c:w val="0.87875888486912113"/>
          <c:h val="0.924279490639117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Suomi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Sheet3!$A$2:$A$41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xVal>
          <c:yVal>
            <c:numRef>
              <c:f>Sheet3!$B$2:$B$41</c:f>
              <c:numCache>
                <c:formatCode>General</c:formatCode>
                <c:ptCount val="40"/>
                <c:pt idx="1">
                  <c:v>-0.93933602099203906</c:v>
                </c:pt>
                <c:pt idx="2">
                  <c:v>-0.90912224239554251</c:v>
                </c:pt>
                <c:pt idx="3">
                  <c:v>-0.85976534542545013</c:v>
                </c:pt>
                <c:pt idx="4">
                  <c:v>-0.8046549827149313</c:v>
                </c:pt>
                <c:pt idx="5">
                  <c:v>-0.7729900680709626</c:v>
                </c:pt>
                <c:pt idx="6">
                  <c:v>-0.75752584237338105</c:v>
                </c:pt>
                <c:pt idx="7">
                  <c:v>-0.73227197505217756</c:v>
                </c:pt>
                <c:pt idx="8">
                  <c:v>-0.6955481420974835</c:v>
                </c:pt>
                <c:pt idx="9">
                  <c:v>-0.66012531225499893</c:v>
                </c:pt>
                <c:pt idx="10">
                  <c:v>-0.62144016994376183</c:v>
                </c:pt>
                <c:pt idx="11">
                  <c:v>-0.57563063391246749</c:v>
                </c:pt>
                <c:pt idx="12">
                  <c:v>-0.5297892745642262</c:v>
                </c:pt>
                <c:pt idx="13">
                  <c:v>-0.48790877731923904</c:v>
                </c:pt>
                <c:pt idx="14">
                  <c:v>-0.44396665546274022</c:v>
                </c:pt>
                <c:pt idx="15">
                  <c:v>-0.42361442661384185</c:v>
                </c:pt>
                <c:pt idx="16">
                  <c:v>-0.41813496084921625</c:v>
                </c:pt>
                <c:pt idx="17">
                  <c:v>-0.36320529881828173</c:v>
                </c:pt>
                <c:pt idx="18">
                  <c:v>-0.28848175262234527</c:v>
                </c:pt>
                <c:pt idx="19">
                  <c:v>-0.21300329144643976</c:v>
                </c:pt>
                <c:pt idx="20">
                  <c:v>-0.1982754847361963</c:v>
                </c:pt>
                <c:pt idx="21">
                  <c:v>-0.17372551532415681</c:v>
                </c:pt>
                <c:pt idx="22">
                  <c:v>-0.13730692482522736</c:v>
                </c:pt>
                <c:pt idx="23">
                  <c:v>-9.2914969078370116E-2</c:v>
                </c:pt>
                <c:pt idx="24">
                  <c:v>-6.0549684576338407E-2</c:v>
                </c:pt>
                <c:pt idx="25">
                  <c:v>0</c:v>
                </c:pt>
                <c:pt idx="26">
                  <c:v>3.1861102068983849E-2</c:v>
                </c:pt>
                <c:pt idx="27">
                  <c:v>5.027359001343619E-2</c:v>
                </c:pt>
                <c:pt idx="28">
                  <c:v>7.6161360965563946E-2</c:v>
                </c:pt>
                <c:pt idx="29">
                  <c:v>0.12177187221761618</c:v>
                </c:pt>
                <c:pt idx="30">
                  <c:v>0.14069988210313511</c:v>
                </c:pt>
                <c:pt idx="31">
                  <c:v>0.17046092926396531</c:v>
                </c:pt>
                <c:pt idx="32">
                  <c:v>0.21978058874048065</c:v>
                </c:pt>
                <c:pt idx="33">
                  <c:v>0.20426136359287966</c:v>
                </c:pt>
                <c:pt idx="34">
                  <c:v>0.12917539625118113</c:v>
                </c:pt>
                <c:pt idx="35">
                  <c:v>0.1815218766233902</c:v>
                </c:pt>
                <c:pt idx="36">
                  <c:v>0.19048161799486221</c:v>
                </c:pt>
                <c:pt idx="37">
                  <c:v>0.16029824017176364</c:v>
                </c:pt>
                <c:pt idx="38">
                  <c:v>0.16335790599571914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Sheet3!$D$1</c:f>
              <c:strCache>
                <c:ptCount val="1"/>
                <c:pt idx="0">
                  <c:v>Yhdysvallat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Sheet3!$A$2:$A$41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xVal>
          <c:yVal>
            <c:numRef>
              <c:f>Sheet3!$D$2:$D$41</c:f>
              <c:numCache>
                <c:formatCode>General</c:formatCode>
                <c:ptCount val="40"/>
                <c:pt idx="0">
                  <c:v>-0.44198374679988739</c:v>
                </c:pt>
                <c:pt idx="1">
                  <c:v>-0.40802401104917085</c:v>
                </c:pt>
                <c:pt idx="2">
                  <c:v>-0.39134719743505209</c:v>
                </c:pt>
                <c:pt idx="3">
                  <c:v>-0.37803210433351125</c:v>
                </c:pt>
                <c:pt idx="4">
                  <c:v>-0.38047304038708207</c:v>
                </c:pt>
                <c:pt idx="5">
                  <c:v>-0.38129409594568259</c:v>
                </c:pt>
                <c:pt idx="6">
                  <c:v>-0.36548470679787992</c:v>
                </c:pt>
                <c:pt idx="7">
                  <c:v>-0.37585123693815958</c:v>
                </c:pt>
                <c:pt idx="8">
                  <c:v>-0.33214327938258476</c:v>
                </c:pt>
                <c:pt idx="9">
                  <c:v>-0.31095990788268729</c:v>
                </c:pt>
                <c:pt idx="10">
                  <c:v>-0.29517752457816043</c:v>
                </c:pt>
                <c:pt idx="11">
                  <c:v>-0.26551076658276229</c:v>
                </c:pt>
                <c:pt idx="12">
                  <c:v>-0.26022481066895164</c:v>
                </c:pt>
                <c:pt idx="13">
                  <c:v>-0.2439914170710385</c:v>
                </c:pt>
                <c:pt idx="14">
                  <c:v>-0.23485242431769368</c:v>
                </c:pt>
                <c:pt idx="15">
                  <c:v>-0.21556775750575222</c:v>
                </c:pt>
                <c:pt idx="16">
                  <c:v>-0.19723998959145486</c:v>
                </c:pt>
                <c:pt idx="17">
                  <c:v>-0.15517969502587067</c:v>
                </c:pt>
                <c:pt idx="18">
                  <c:v>-0.15379752479891901</c:v>
                </c:pt>
                <c:pt idx="19">
                  <c:v>-0.14442028544440405</c:v>
                </c:pt>
                <c:pt idx="20">
                  <c:v>-0.13745891788401787</c:v>
                </c:pt>
                <c:pt idx="21">
                  <c:v>-0.11086783735158824</c:v>
                </c:pt>
                <c:pt idx="22">
                  <c:v>-9.4579909833694534E-2</c:v>
                </c:pt>
                <c:pt idx="23">
                  <c:v>-6.4612491751324164E-2</c:v>
                </c:pt>
                <c:pt idx="24">
                  <c:v>-3.2408836170988269E-2</c:v>
                </c:pt>
                <c:pt idx="25">
                  <c:v>0</c:v>
                </c:pt>
                <c:pt idx="26">
                  <c:v>2.6947719995445159E-2</c:v>
                </c:pt>
                <c:pt idx="27">
                  <c:v>6.9415811809231454E-2</c:v>
                </c:pt>
                <c:pt idx="28">
                  <c:v>0.10554250994171376</c:v>
                </c:pt>
                <c:pt idx="29">
                  <c:v>0.13608842729888918</c:v>
                </c:pt>
                <c:pt idx="30">
                  <c:v>0.15643300402020305</c:v>
                </c:pt>
                <c:pt idx="31">
                  <c:v>0.16563381390127344</c:v>
                </c:pt>
                <c:pt idx="32">
                  <c:v>0.18167724696256771</c:v>
                </c:pt>
                <c:pt idx="33">
                  <c:v>0.18920631902983928</c:v>
                </c:pt>
                <c:pt idx="34">
                  <c:v>0.2204596561850522</c:v>
                </c:pt>
                <c:pt idx="35">
                  <c:v>0.25305268545191301</c:v>
                </c:pt>
                <c:pt idx="36">
                  <c:v>0.25446486915438266</c:v>
                </c:pt>
                <c:pt idx="37">
                  <c:v>0.26457223080337317</c:v>
                </c:pt>
                <c:pt idx="38">
                  <c:v>0.27336515027997127</c:v>
                </c:pt>
                <c:pt idx="39">
                  <c:v>0.2758044820235655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548992"/>
        <c:axId val="152549568"/>
      </c:scatterChart>
      <c:valAx>
        <c:axId val="152548992"/>
        <c:scaling>
          <c:orientation val="minMax"/>
          <c:max val="2014"/>
          <c:min val="1980"/>
        </c:scaling>
        <c:delete val="0"/>
        <c:axPos val="b"/>
        <c:numFmt formatCode="General" sourceLinked="1"/>
        <c:majorTickMark val="out"/>
        <c:minorTickMark val="none"/>
        <c:tickLblPos val="nextTo"/>
        <c:crossAx val="152549568"/>
        <c:crosses val="autoZero"/>
        <c:crossBetween val="midCat"/>
      </c:valAx>
      <c:valAx>
        <c:axId val="152549568"/>
        <c:scaling>
          <c:orientation val="minMax"/>
          <c:max val="0.4"/>
          <c:min val="-0.60000000000000009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52548992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9.410414706959562E-2"/>
          <c:y val="5.7187960139887369E-2"/>
          <c:w val="0.2055545455888837"/>
          <c:h val="0.145171663518307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876E4-9A71-403F-A35F-84D340623761}" type="datetimeFigureOut">
              <a:rPr lang="fi-FI" smtClean="0"/>
              <a:t>26.8.2014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6006D-BBA7-4327-82D7-FA3A967861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48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mtClean="0"/>
              <a:t>10 vuoden päähän ennustaminen</a:t>
            </a:r>
            <a:r>
              <a:rPr lang="fi-FI" baseline="0" smtClean="0"/>
              <a:t> kuuluu melkein tulevaisuuden tutkimukseen.</a:t>
            </a:r>
          </a:p>
          <a:p>
            <a:r>
              <a:rPr lang="fi-FI" baseline="0" smtClean="0"/>
              <a:t>Matti Pohjola ennusteli vajaa 10 vuotta sitten, että vaikutukset ovat tulo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D3BE-6C8C-41FE-AA29-4115650E9D47}" type="slidenum">
              <a:rPr lang="fi-FI" smtClean="0">
                <a:solidFill>
                  <a:prstClr val="black"/>
                </a:solidFill>
              </a:rPr>
              <a:pPr/>
              <a:t>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07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D3BE-6C8C-41FE-AA29-4115650E9D47}" type="slidenum">
              <a:rPr lang="fi-FI" smtClean="0">
                <a:solidFill>
                  <a:prstClr val="black"/>
                </a:solidFill>
              </a:rPr>
              <a:pPr/>
              <a:t>12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17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D3BE-6C8C-41FE-AA29-4115650E9D47}" type="slidenum">
              <a:rPr lang="fi-FI" smtClean="0">
                <a:solidFill>
                  <a:prstClr val="black"/>
                </a:solidFill>
              </a:rPr>
              <a:pPr/>
              <a:t>13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17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D3BE-6C8C-41FE-AA29-4115650E9D47}" type="slidenum">
              <a:rPr lang="fi-FI" smtClean="0">
                <a:solidFill>
                  <a:prstClr val="black"/>
                </a:solidFill>
              </a:rPr>
              <a:pPr/>
              <a:t>14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17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D3BE-6C8C-41FE-AA29-4115650E9D47}" type="slidenum">
              <a:rPr lang="fi-FI" smtClean="0">
                <a:solidFill>
                  <a:prstClr val="black"/>
                </a:solidFill>
              </a:rPr>
              <a:pPr/>
              <a:t>15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17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D3BE-6C8C-41FE-AA29-4115650E9D47}" type="slidenum">
              <a:rPr lang="fi-FI" smtClean="0">
                <a:solidFill>
                  <a:prstClr val="black"/>
                </a:solidFill>
              </a:rPr>
              <a:pPr/>
              <a:t>16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D3BE-6C8C-41FE-AA29-4115650E9D47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1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D3BE-6C8C-41FE-AA29-4115650E9D47}" type="slidenum">
              <a:rPr lang="fi-FI" smtClean="0">
                <a:solidFill>
                  <a:prstClr val="black"/>
                </a:solidFill>
              </a:rPr>
              <a:pPr/>
              <a:t>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1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D3BE-6C8C-41FE-AA29-4115650E9D47}" type="slidenum">
              <a:rPr lang="fi-FI" smtClean="0">
                <a:solidFill>
                  <a:prstClr val="black"/>
                </a:solidFill>
              </a:rPr>
              <a:pPr/>
              <a:t>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17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D3BE-6C8C-41FE-AA29-4115650E9D47}" type="slidenum">
              <a:rPr lang="fi-FI" smtClean="0">
                <a:solidFill>
                  <a:prstClr val="black"/>
                </a:solidFill>
              </a:rPr>
              <a:pPr/>
              <a:t>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17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D3BE-6C8C-41FE-AA29-4115650E9D47}" type="slidenum">
              <a:rPr lang="fi-FI" smtClean="0">
                <a:solidFill>
                  <a:prstClr val="black"/>
                </a:solidFill>
              </a:rPr>
              <a:pPr/>
              <a:t>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17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D3BE-6C8C-41FE-AA29-4115650E9D47}" type="slidenum">
              <a:rPr lang="fi-FI" smtClean="0">
                <a:solidFill>
                  <a:prstClr val="black"/>
                </a:solidFill>
              </a:rPr>
              <a:pPr/>
              <a:t>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17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D3BE-6C8C-41FE-AA29-4115650E9D47}" type="slidenum">
              <a:rPr lang="fi-FI" smtClean="0">
                <a:solidFill>
                  <a:prstClr val="black"/>
                </a:solidFill>
              </a:rPr>
              <a:pPr/>
              <a:t>10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17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D3BE-6C8C-41FE-AA29-4115650E9D47}" type="slidenum">
              <a:rPr lang="fi-FI" smtClean="0">
                <a:solidFill>
                  <a:prstClr val="black"/>
                </a:solidFill>
              </a:rPr>
              <a:pPr/>
              <a:t>11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1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pic>
        <p:nvPicPr>
          <p:cNvPr id="5124" name="Picture 4" descr="etla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>
                <a:solidFill>
                  <a:srgbClr val="FFFFFF"/>
                </a:solidFill>
              </a:rPr>
              <a:pPr/>
              <a:t>26.8.2014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5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>
                <a:solidFill>
                  <a:srgbClr val="FFFFFF"/>
                </a:solidFill>
              </a:rPr>
              <a:pPr/>
              <a:t>26.8.2014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6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85775"/>
            <a:ext cx="1979613" cy="5464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85775"/>
            <a:ext cx="5789612" cy="546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>
                <a:solidFill>
                  <a:srgbClr val="FFFFFF"/>
                </a:solidFill>
              </a:rPr>
              <a:pPr/>
              <a:t>26.8.2014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6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>
                <a:solidFill>
                  <a:srgbClr val="FFFFFF"/>
                </a:solidFill>
              </a:rPr>
              <a:pPr/>
              <a:t>26.8.2014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>
                <a:solidFill>
                  <a:srgbClr val="FFFFFF"/>
                </a:solidFill>
              </a:rPr>
              <a:pPr/>
              <a:t>26.8.2014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4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>
                <a:solidFill>
                  <a:srgbClr val="FFFFFF"/>
                </a:solidFill>
              </a:rPr>
              <a:pPr/>
              <a:t>26.8.2014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>
                <a:solidFill>
                  <a:srgbClr val="FFFFFF"/>
                </a:solidFill>
              </a:rPr>
              <a:pPr/>
              <a:t>26.8.2014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0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>
                <a:solidFill>
                  <a:srgbClr val="FFFFFF"/>
                </a:solidFill>
              </a:rPr>
              <a:pPr/>
              <a:t>26.8.2014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0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>
                <a:solidFill>
                  <a:srgbClr val="FFFFFF"/>
                </a:solidFill>
              </a:rPr>
              <a:pPr/>
              <a:t>26.8.2014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2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>
                <a:solidFill>
                  <a:srgbClr val="FFFFFF"/>
                </a:solidFill>
              </a:rPr>
              <a:pPr/>
              <a:t>26.8.2014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>
                <a:solidFill>
                  <a:srgbClr val="FFFFFF"/>
                </a:solidFill>
              </a:rPr>
              <a:pPr/>
              <a:t>26.8.2014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3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pic>
        <p:nvPicPr>
          <p:cNvPr id="4100" name="Picture 4" descr="etla_p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85775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682E3783-9E33-4CD9-9A77-C961827D3DF6}" type="datetimeFigureOut">
              <a:rPr lang="fi-FI" smtClean="0">
                <a:solidFill>
                  <a:srgbClr val="FFFFFF"/>
                </a:solidFill>
              </a:rPr>
              <a:pPr/>
              <a:t>26.8.2014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FB248650-1984-421F-A706-6927878102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1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Kustannuskilpailukyky kasvumenestyksen ehtona</a:t>
            </a:r>
            <a:br>
              <a:rPr lang="fi-FI" sz="4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fi-FI" sz="3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Mittausta, osatekijöitä ja tulkintaa</a:t>
            </a:r>
            <a:endParaRPr lang="fi-FI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888" y="3644900"/>
            <a:ext cx="6697488" cy="19939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fi-FI" sz="2000" dirty="0">
                <a:solidFill>
                  <a:srgbClr val="164895"/>
                </a:solidFill>
                <a:latin typeface="Calibri" pitchFamily="34" charset="0"/>
                <a:ea typeface="+mj-ea"/>
                <a:cs typeface="Calibri" pitchFamily="34" charset="0"/>
              </a:rPr>
              <a:t>Mika </a:t>
            </a:r>
            <a:r>
              <a:rPr lang="fi-FI" sz="2000" dirty="0" err="1">
                <a:solidFill>
                  <a:srgbClr val="164895"/>
                </a:solidFill>
                <a:latin typeface="Calibri" pitchFamily="34" charset="0"/>
                <a:ea typeface="+mj-ea"/>
                <a:cs typeface="Calibri" pitchFamily="34" charset="0"/>
              </a:rPr>
              <a:t>Maliranta</a:t>
            </a:r>
            <a:r>
              <a:rPr lang="fi-FI" sz="2000" dirty="0">
                <a:solidFill>
                  <a:srgbClr val="164895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fi-FI" sz="2000" dirty="0">
                <a:solidFill>
                  <a:srgbClr val="164895"/>
                </a:solidFill>
                <a:latin typeface="Calibri" pitchFamily="34" charset="0"/>
                <a:ea typeface="+mj-ea"/>
                <a:cs typeface="Calibri" pitchFamily="34" charset="0"/>
              </a:rPr>
              <a:t>Elinkeinoelämän </a:t>
            </a:r>
            <a:r>
              <a:rPr lang="fi-FI" sz="2000" dirty="0" smtClean="0">
                <a:solidFill>
                  <a:srgbClr val="164895"/>
                </a:solidFill>
                <a:latin typeface="Calibri" pitchFamily="34" charset="0"/>
                <a:ea typeface="+mj-ea"/>
                <a:cs typeface="Calibri" pitchFamily="34" charset="0"/>
              </a:rPr>
              <a:t>tutkimuslaitos ETLA</a:t>
            </a:r>
          </a:p>
          <a:p>
            <a:pPr>
              <a:spcBef>
                <a:spcPct val="0"/>
              </a:spcBef>
            </a:pPr>
            <a:endParaRPr lang="fi-FI" sz="2000" dirty="0">
              <a:solidFill>
                <a:srgbClr val="164895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fi-FI" sz="2000" dirty="0">
                <a:solidFill>
                  <a:srgbClr val="164895"/>
                </a:solidFill>
                <a:latin typeface="Calibri" pitchFamily="34" charset="0"/>
                <a:ea typeface="+mj-ea"/>
                <a:cs typeface="Calibri" pitchFamily="34" charset="0"/>
              </a:rPr>
              <a:t>Helsinki, </a:t>
            </a:r>
            <a:r>
              <a:rPr lang="fi-FI" sz="2000" dirty="0" smtClean="0">
                <a:solidFill>
                  <a:srgbClr val="164895"/>
                </a:solidFill>
                <a:latin typeface="Calibri" pitchFamily="34" charset="0"/>
                <a:ea typeface="+mj-ea"/>
                <a:cs typeface="Calibri" pitchFamily="34" charset="0"/>
              </a:rPr>
              <a:t>26.8.2014</a:t>
            </a:r>
            <a:endParaRPr lang="fi-FI" sz="2000" dirty="0">
              <a:solidFill>
                <a:srgbClr val="164895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260648"/>
            <a:ext cx="8064896" cy="864096"/>
          </a:xfrm>
        </p:spPr>
        <p:txBody>
          <a:bodyPr/>
          <a:lstStyle/>
          <a:p>
            <a:r>
              <a:rPr lang="fi-FI" sz="3000" dirty="0" smtClean="0">
                <a:solidFill>
                  <a:srgbClr val="164895"/>
                </a:solidFill>
              </a:rPr>
              <a:t>Mittarilla on merkitystä</a:t>
            </a:r>
            <a:br>
              <a:rPr lang="fi-FI" sz="3000" dirty="0" smtClean="0">
                <a:solidFill>
                  <a:srgbClr val="164895"/>
                </a:solidFill>
              </a:rPr>
            </a:br>
            <a:r>
              <a:rPr lang="fi-FI" sz="1800" dirty="0" smtClean="0">
                <a:solidFill>
                  <a:srgbClr val="164895"/>
                </a:solidFill>
              </a:rPr>
              <a:t>Teollisuuden kustannuskilpailukyky vaihtoehtoisilla mittareilla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" y="1352550"/>
            <a:ext cx="91567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18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260648"/>
            <a:ext cx="8064896" cy="864096"/>
          </a:xfrm>
        </p:spPr>
        <p:txBody>
          <a:bodyPr/>
          <a:lstStyle/>
          <a:p>
            <a:r>
              <a:rPr lang="fi-FI" sz="3000" dirty="0" smtClean="0">
                <a:solidFill>
                  <a:srgbClr val="164895"/>
                </a:solidFill>
              </a:rPr>
              <a:t>Mittarilla on merkitystä</a:t>
            </a:r>
            <a:br>
              <a:rPr lang="fi-FI" sz="3000" dirty="0" smtClean="0">
                <a:solidFill>
                  <a:srgbClr val="164895"/>
                </a:solidFill>
              </a:rPr>
            </a:br>
            <a:r>
              <a:rPr lang="fi-FI" sz="1800" dirty="0" smtClean="0">
                <a:solidFill>
                  <a:srgbClr val="164895"/>
                </a:solidFill>
              </a:rPr>
              <a:t>Yksityisten palvelujen  kustannuskilpailukyky vaihtoehtoisilla mittareilla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" y="1371600"/>
            <a:ext cx="91567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58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260648"/>
            <a:ext cx="8064896" cy="864096"/>
          </a:xfrm>
        </p:spPr>
        <p:txBody>
          <a:bodyPr/>
          <a:lstStyle/>
          <a:p>
            <a:r>
              <a:rPr lang="fi-FI" sz="3000" dirty="0" smtClean="0">
                <a:solidFill>
                  <a:srgbClr val="164895"/>
                </a:solidFill>
              </a:rPr>
              <a:t>Kilpailukyvyn kolme osatekijää</a:t>
            </a:r>
            <a:br>
              <a:rPr lang="fi-FI" sz="3000" dirty="0" smtClean="0">
                <a:solidFill>
                  <a:srgbClr val="164895"/>
                </a:solidFill>
              </a:rPr>
            </a:br>
            <a:r>
              <a:rPr lang="fi-FI" sz="1800" dirty="0" smtClean="0">
                <a:solidFill>
                  <a:srgbClr val="164895"/>
                </a:solidFill>
              </a:rPr>
              <a:t>Yrityssektorin toimialat, normalisoidut toimialarakenteet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58" y="1462087"/>
            <a:ext cx="9193213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6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260648"/>
            <a:ext cx="8064896" cy="864096"/>
          </a:xfrm>
        </p:spPr>
        <p:txBody>
          <a:bodyPr/>
          <a:lstStyle/>
          <a:p>
            <a:r>
              <a:rPr lang="fi-FI" sz="3000" dirty="0" smtClean="0">
                <a:solidFill>
                  <a:srgbClr val="164895"/>
                </a:solidFill>
              </a:rPr>
              <a:t>Kilpailukyvyn kolme osatekijää</a:t>
            </a:r>
            <a:br>
              <a:rPr lang="fi-FI" sz="3000" dirty="0" smtClean="0">
                <a:solidFill>
                  <a:srgbClr val="164895"/>
                </a:solidFill>
              </a:rPr>
            </a:br>
            <a:r>
              <a:rPr lang="fi-FI" sz="1800" dirty="0" smtClean="0">
                <a:solidFill>
                  <a:srgbClr val="164895"/>
                </a:solidFill>
              </a:rPr>
              <a:t>Teollisuuden toimialat, normalisoidut toimialarakenteet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3" y="1462087"/>
            <a:ext cx="9193213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1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260648"/>
            <a:ext cx="8064896" cy="864096"/>
          </a:xfrm>
        </p:spPr>
        <p:txBody>
          <a:bodyPr/>
          <a:lstStyle/>
          <a:p>
            <a:r>
              <a:rPr lang="fi-FI" sz="3000" dirty="0" smtClean="0">
                <a:solidFill>
                  <a:srgbClr val="164895"/>
                </a:solidFill>
              </a:rPr>
              <a:t>Kilpailukyvyn kolme osatekijää</a:t>
            </a:r>
            <a:br>
              <a:rPr lang="fi-FI" sz="3000" dirty="0" smtClean="0">
                <a:solidFill>
                  <a:srgbClr val="164895"/>
                </a:solidFill>
              </a:rPr>
            </a:br>
            <a:r>
              <a:rPr lang="fi-FI" sz="1800" dirty="0" smtClean="0">
                <a:solidFill>
                  <a:srgbClr val="164895"/>
                </a:solidFill>
              </a:rPr>
              <a:t>Palvelujen toimialat, normalisoidut toimialarakenteet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383473"/>
            <a:ext cx="916940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63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260648"/>
            <a:ext cx="8064896" cy="864096"/>
          </a:xfrm>
        </p:spPr>
        <p:txBody>
          <a:bodyPr/>
          <a:lstStyle/>
          <a:p>
            <a:r>
              <a:rPr lang="fi-FI" sz="3000" dirty="0" smtClean="0">
                <a:solidFill>
                  <a:srgbClr val="164895"/>
                </a:solidFill>
              </a:rPr>
              <a:t>Yrityssektorin työn tuottavuus</a:t>
            </a:r>
            <a:br>
              <a:rPr lang="fi-FI" sz="3000" dirty="0" smtClean="0">
                <a:solidFill>
                  <a:srgbClr val="164895"/>
                </a:solidFill>
              </a:rPr>
            </a:br>
            <a:r>
              <a:rPr lang="fi-FI" sz="1800" dirty="0" err="1" smtClean="0">
                <a:solidFill>
                  <a:srgbClr val="164895"/>
                </a:solidFill>
              </a:rPr>
              <a:t>Log-eroina</a:t>
            </a:r>
            <a:r>
              <a:rPr lang="fi-FI" sz="1800" dirty="0" smtClean="0">
                <a:solidFill>
                  <a:srgbClr val="164895"/>
                </a:solidFill>
              </a:rPr>
              <a:t>, 2000 = 0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247537"/>
              </p:ext>
            </p:extLst>
          </p:nvPr>
        </p:nvGraphicFramePr>
        <p:xfrm>
          <a:off x="35496" y="1268760"/>
          <a:ext cx="9108504" cy="51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 flipV="1">
            <a:off x="1115616" y="1340768"/>
            <a:ext cx="7344816" cy="48245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932040" y="6488668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FFFF"/>
                </a:solidFill>
              </a:rPr>
              <a:t>Lähteet: BLS ja Kansantalouden tilinpito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6552728" cy="864096"/>
          </a:xfrm>
        </p:spPr>
        <p:txBody>
          <a:bodyPr/>
          <a:lstStyle/>
          <a:p>
            <a:r>
              <a:rPr lang="fi-FI" sz="3000" dirty="0" smtClean="0">
                <a:solidFill>
                  <a:srgbClr val="164895"/>
                </a:solidFill>
              </a:rPr>
              <a:t>Johtopäätökset vielä uudestaan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24744"/>
            <a:ext cx="7992888" cy="4248497"/>
          </a:xfrm>
        </p:spPr>
        <p:txBody>
          <a:bodyPr/>
          <a:lstStyle/>
          <a:p>
            <a:pPr marL="180000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500" dirty="0" smtClean="0">
                <a:solidFill>
                  <a:srgbClr val="2850B4"/>
                </a:solidFill>
                <a:latin typeface="Arial Narrow"/>
              </a:rPr>
              <a:t>Kustannuskilpailukykyä ja kasvukilpailukykyä ei pidä sotkea keskenään. Erilaiset …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>
                <a:solidFill>
                  <a:srgbClr val="2850B4"/>
                </a:solidFill>
                <a:latin typeface="Arial Narrow"/>
              </a:rPr>
              <a:t>aikajänteet, mittarit ja politiikkajohtopäätökset</a:t>
            </a:r>
          </a:p>
          <a:p>
            <a:pPr marL="180000" indent="-180000">
              <a:lnSpc>
                <a:spcPts val="2600"/>
              </a:lnSpc>
              <a:spcBef>
                <a:spcPts val="1200"/>
              </a:spcBef>
              <a:spcAft>
                <a:spcPts val="900"/>
              </a:spcAft>
              <a:defRPr/>
            </a:pPr>
            <a:r>
              <a:rPr lang="fi-FI" sz="2500" dirty="0" smtClean="0">
                <a:solidFill>
                  <a:srgbClr val="2850B4"/>
                </a:solidFill>
                <a:latin typeface="Arial Narrow"/>
              </a:rPr>
              <a:t>Kustannuskilpailukykyä on hyödyllistä mitata ns. </a:t>
            </a:r>
            <a:r>
              <a:rPr lang="fi-FI" sz="2500" u="sng" dirty="0" smtClean="0">
                <a:solidFill>
                  <a:srgbClr val="2850B4"/>
                </a:solidFill>
                <a:latin typeface="Arial Narrow"/>
              </a:rPr>
              <a:t>reaalisilla </a:t>
            </a:r>
            <a:r>
              <a:rPr lang="fi-FI" sz="2500" u="sng" dirty="0" err="1" smtClean="0">
                <a:solidFill>
                  <a:srgbClr val="2850B4"/>
                </a:solidFill>
                <a:latin typeface="Arial Narrow"/>
              </a:rPr>
              <a:t>yksikkö(työ)kustannuksilla</a:t>
            </a:r>
            <a:r>
              <a:rPr lang="fi-FI" sz="2500" dirty="0" smtClean="0">
                <a:solidFill>
                  <a:srgbClr val="2850B4"/>
                </a:solidFill>
                <a:latin typeface="Arial Narrow"/>
              </a:rPr>
              <a:t> (so. kannattavuuskilpailukyky)</a:t>
            </a:r>
          </a:p>
          <a:p>
            <a:pPr marL="180000" indent="-180000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fi-FI" sz="2500" dirty="0">
                <a:solidFill>
                  <a:srgbClr val="2850B4"/>
                </a:solidFill>
                <a:latin typeface="Arial Narrow"/>
              </a:rPr>
              <a:t>Suomen kustannuskilpailukyvyn vajoama on pitkä &amp; leveä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rgbClr val="2850B4"/>
                </a:solidFill>
                <a:latin typeface="Arial Narrow"/>
              </a:rPr>
              <a:t>Vajoaminen alkoi 2000-luvun alussa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rgbClr val="2850B4"/>
                </a:solidFill>
                <a:latin typeface="Arial Narrow"/>
              </a:rPr>
              <a:t>Koskee monia toimialoja</a:t>
            </a:r>
          </a:p>
          <a:p>
            <a:pPr marL="180000" indent="-180000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fi-FI" sz="2500" dirty="0">
                <a:solidFill>
                  <a:srgbClr val="2850B4"/>
                </a:solidFill>
                <a:latin typeface="Arial Narrow"/>
              </a:rPr>
              <a:t>Kaksi </a:t>
            </a:r>
            <a:r>
              <a:rPr lang="fi-FI" sz="2500" dirty="0" smtClean="0">
                <a:solidFill>
                  <a:srgbClr val="2850B4"/>
                </a:solidFill>
                <a:latin typeface="Arial Narrow"/>
              </a:rPr>
              <a:t>tekijää, </a:t>
            </a:r>
            <a:r>
              <a:rPr lang="fi-FI" sz="2500" dirty="0">
                <a:solidFill>
                  <a:srgbClr val="2850B4"/>
                </a:solidFill>
                <a:latin typeface="Arial Narrow"/>
              </a:rPr>
              <a:t>jotka vaikuttivat suurin piirtein yhtä paljon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rgbClr val="2850B4"/>
                </a:solidFill>
                <a:latin typeface="Arial Narrow"/>
              </a:rPr>
              <a:t>Tuotavuuskasvu hidastui suhteessa </a:t>
            </a:r>
            <a:r>
              <a:rPr lang="fi-FI" dirty="0" smtClean="0">
                <a:solidFill>
                  <a:srgbClr val="2850B4"/>
                </a:solidFill>
                <a:latin typeface="Arial Narrow"/>
              </a:rPr>
              <a:t>kilpailijoihin</a:t>
            </a:r>
            <a:endParaRPr lang="fi-FI" dirty="0">
              <a:solidFill>
                <a:srgbClr val="2850B4"/>
              </a:solidFill>
              <a:latin typeface="Arial Narrow"/>
            </a:endParaRP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rgbClr val="2850B4"/>
                </a:solidFill>
                <a:latin typeface="Arial Narrow"/>
              </a:rPr>
              <a:t>Palkkojen kasvu kiihtyi suhteessa kilpailijoihin</a:t>
            </a:r>
          </a:p>
          <a:p>
            <a:pPr marL="180000" indent="-180000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fi-FI" sz="2500" dirty="0">
                <a:solidFill>
                  <a:srgbClr val="2850B4"/>
                </a:solidFill>
                <a:latin typeface="Arial Narrow"/>
              </a:rPr>
              <a:t>Ilman riittävän hyvää kustannuskilpailukykyä kasvukilpailukyvyn mahdollisuudet jäävät hyödyntämättä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rgbClr val="2850B4"/>
                </a:solidFill>
                <a:latin typeface="Arial Narrow"/>
              </a:rPr>
              <a:t>Työvoimakustannukset ja verotus</a:t>
            </a:r>
          </a:p>
        </p:txBody>
      </p:sp>
    </p:spTree>
    <p:extLst>
      <p:ext uri="{BB962C8B-B14F-4D97-AF65-F5344CB8AC3E}">
        <p14:creationId xmlns:p14="http://schemas.microsoft.com/office/powerpoint/2010/main" val="26141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153532" cy="778098"/>
          </a:xfrm>
        </p:spPr>
        <p:txBody>
          <a:bodyPr/>
          <a:lstStyle/>
          <a:p>
            <a:r>
              <a:rPr lang="fi-FI" sz="3200" dirty="0" smtClean="0">
                <a:solidFill>
                  <a:srgbClr val="164895"/>
                </a:solidFill>
                <a:latin typeface="Calibri" pitchFamily="34" charset="0"/>
                <a:cs typeface="Calibri" pitchFamily="34" charset="0"/>
              </a:rPr>
              <a:t>Suomen talous kärsii nestevajauksesta, mikä haittaa pitkässä juoksussa</a:t>
            </a:r>
            <a:endParaRPr lang="fi-FI" sz="3200" dirty="0">
              <a:solidFill>
                <a:srgbClr val="16489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04" y="1484784"/>
            <a:ext cx="3134572" cy="4687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3580465" cy="46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6552728" cy="864096"/>
          </a:xfrm>
        </p:spPr>
        <p:txBody>
          <a:bodyPr/>
          <a:lstStyle/>
          <a:p>
            <a:r>
              <a:rPr lang="fi-FI" sz="3000" dirty="0" smtClean="0">
                <a:solidFill>
                  <a:srgbClr val="164895"/>
                </a:solidFill>
              </a:rPr>
              <a:t>Päähuomiot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052736"/>
            <a:ext cx="7992888" cy="4248497"/>
          </a:xfrm>
        </p:spPr>
        <p:txBody>
          <a:bodyPr/>
          <a:lstStyle/>
          <a:p>
            <a:pPr marL="180000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500" dirty="0" smtClean="0">
                <a:solidFill>
                  <a:srgbClr val="2850B4"/>
                </a:solidFill>
                <a:latin typeface="Arial Narrow"/>
              </a:rPr>
              <a:t>Kustannuskilpailukykyä ja kasvukilpailukykyä ei pidä sotkea keskenään. Erilaiset …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>
                <a:solidFill>
                  <a:srgbClr val="2850B4"/>
                </a:solidFill>
                <a:latin typeface="Arial Narrow"/>
              </a:rPr>
              <a:t>aikajänteet, mittarit ja politiikkajohtopäätökset</a:t>
            </a:r>
          </a:p>
          <a:p>
            <a:pPr marL="180000" indent="-180000">
              <a:lnSpc>
                <a:spcPts val="2600"/>
              </a:lnSpc>
              <a:spcBef>
                <a:spcPts val="1200"/>
              </a:spcBef>
              <a:spcAft>
                <a:spcPts val="900"/>
              </a:spcAft>
              <a:defRPr/>
            </a:pPr>
            <a:r>
              <a:rPr lang="fi-FI" sz="2500" dirty="0" smtClean="0">
                <a:solidFill>
                  <a:srgbClr val="2850B4"/>
                </a:solidFill>
                <a:latin typeface="Arial Narrow"/>
              </a:rPr>
              <a:t>Kustannuskilpailukykyä on hyödyllistä mitata ns. reaalisilla </a:t>
            </a:r>
            <a:r>
              <a:rPr lang="fi-FI" sz="2500" dirty="0" err="1" smtClean="0">
                <a:solidFill>
                  <a:srgbClr val="2850B4"/>
                </a:solidFill>
                <a:latin typeface="Arial Narrow"/>
              </a:rPr>
              <a:t>yksikkö(työ)kustannuksilla</a:t>
            </a:r>
            <a:r>
              <a:rPr lang="fi-FI" sz="2500" dirty="0" smtClean="0">
                <a:solidFill>
                  <a:srgbClr val="2850B4"/>
                </a:solidFill>
                <a:latin typeface="Arial Narrow"/>
              </a:rPr>
              <a:t> (so. kannattavuuskilpailukyky)</a:t>
            </a:r>
          </a:p>
          <a:p>
            <a:pPr marL="180000" indent="-180000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fi-FI" sz="2500" dirty="0">
                <a:solidFill>
                  <a:srgbClr val="2850B4"/>
                </a:solidFill>
                <a:latin typeface="Arial Narrow"/>
              </a:rPr>
              <a:t>Suomen kustannuskilpailukyvyn vajoama on pitkä &amp; leveä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rgbClr val="2850B4"/>
                </a:solidFill>
                <a:latin typeface="Arial Narrow"/>
              </a:rPr>
              <a:t>Vajoaminen alkoi 2000-luvun alussa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rgbClr val="2850B4"/>
                </a:solidFill>
                <a:latin typeface="Arial Narrow"/>
              </a:rPr>
              <a:t>Koskee monia toimialoja</a:t>
            </a:r>
          </a:p>
          <a:p>
            <a:pPr marL="180000" indent="-180000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fi-FI" sz="2500" dirty="0">
                <a:solidFill>
                  <a:srgbClr val="2850B4"/>
                </a:solidFill>
                <a:latin typeface="Arial Narrow"/>
              </a:rPr>
              <a:t>Kaksi tekijää, jotka vaikuttivat suurin piirtein yhtä paljon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rgbClr val="2850B4"/>
                </a:solidFill>
                <a:latin typeface="Arial Narrow"/>
              </a:rPr>
              <a:t>Tuotavuuskasvu </a:t>
            </a:r>
            <a:r>
              <a:rPr lang="fi-FI" u="sng" dirty="0">
                <a:solidFill>
                  <a:srgbClr val="2850B4"/>
                </a:solidFill>
                <a:latin typeface="Arial Narrow"/>
              </a:rPr>
              <a:t>hidastui</a:t>
            </a:r>
            <a:r>
              <a:rPr lang="fi-FI" dirty="0">
                <a:solidFill>
                  <a:srgbClr val="2850B4"/>
                </a:solidFill>
                <a:latin typeface="Arial Narrow"/>
              </a:rPr>
              <a:t> suhteessa kilpailijoihin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rgbClr val="2850B4"/>
                </a:solidFill>
                <a:latin typeface="Arial Narrow"/>
              </a:rPr>
              <a:t>Palkkojen kasvu </a:t>
            </a:r>
            <a:r>
              <a:rPr lang="fi-FI" u="sng" dirty="0">
                <a:solidFill>
                  <a:srgbClr val="2850B4"/>
                </a:solidFill>
                <a:latin typeface="Arial Narrow"/>
              </a:rPr>
              <a:t>kiihtyi</a:t>
            </a:r>
            <a:r>
              <a:rPr lang="fi-FI" dirty="0">
                <a:solidFill>
                  <a:srgbClr val="2850B4"/>
                </a:solidFill>
                <a:latin typeface="Arial Narrow"/>
              </a:rPr>
              <a:t> suhteessa kilpailijoihin</a:t>
            </a:r>
          </a:p>
          <a:p>
            <a:pPr marL="180000" indent="-180000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fi-FI" sz="2500" dirty="0" smtClean="0">
                <a:solidFill>
                  <a:srgbClr val="2850B4"/>
                </a:solidFill>
                <a:latin typeface="Arial Narrow"/>
              </a:rPr>
              <a:t>Ilman </a:t>
            </a:r>
            <a:r>
              <a:rPr lang="fi-FI" sz="2500" dirty="0">
                <a:solidFill>
                  <a:srgbClr val="2850B4"/>
                </a:solidFill>
                <a:latin typeface="Arial Narrow"/>
              </a:rPr>
              <a:t>riittävän hyvää kustannuskilpailukykyä kasvukilpailukyvyn mahdollisuudet jäävät hyödyntämättä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rgbClr val="2850B4"/>
                </a:solidFill>
                <a:latin typeface="Arial Narrow"/>
              </a:rPr>
              <a:t>Työvoimakustannukset ja verotus</a:t>
            </a:r>
          </a:p>
        </p:txBody>
      </p:sp>
    </p:spTree>
    <p:extLst>
      <p:ext uri="{BB962C8B-B14F-4D97-AF65-F5344CB8AC3E}">
        <p14:creationId xmlns:p14="http://schemas.microsoft.com/office/powerpoint/2010/main" val="329714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6552728" cy="864096"/>
          </a:xfrm>
        </p:spPr>
        <p:txBody>
          <a:bodyPr/>
          <a:lstStyle/>
          <a:p>
            <a:r>
              <a:rPr lang="fi-FI" sz="3000" dirty="0" smtClean="0">
                <a:solidFill>
                  <a:srgbClr val="164895"/>
                </a:solidFill>
              </a:rPr>
              <a:t>Näkökulmien vertailua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7992888" cy="4248497"/>
          </a:xfrm>
        </p:spPr>
        <p:txBody>
          <a:bodyPr/>
          <a:lstStyle/>
          <a:p>
            <a:pPr marL="180000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500" dirty="0" smtClean="0">
                <a:solidFill>
                  <a:srgbClr val="2850B4"/>
                </a:solidFill>
                <a:latin typeface="Arial Narrow"/>
              </a:rPr>
              <a:t>Kustannuskilpailukyky (eli hintakilpailukyky)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>
                <a:solidFill>
                  <a:srgbClr val="2850B4"/>
                </a:solidFill>
                <a:latin typeface="Arial Narrow"/>
              </a:rPr>
              <a:t>Lyhyt ja keskipitkä aikaväli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>
                <a:solidFill>
                  <a:srgbClr val="2850B4"/>
                </a:solidFill>
                <a:latin typeface="Arial Narrow"/>
              </a:rPr>
              <a:t>Optimaalinen tasapaino</a:t>
            </a:r>
            <a:r>
              <a:rPr lang="fi-FI" dirty="0">
                <a:solidFill>
                  <a:srgbClr val="2850B4"/>
                </a:solidFill>
                <a:latin typeface="Arial Narrow"/>
              </a:rPr>
              <a:t> </a:t>
            </a:r>
            <a:r>
              <a:rPr lang="fi-FI" dirty="0" smtClean="0">
                <a:solidFill>
                  <a:srgbClr val="2850B4"/>
                </a:solidFill>
                <a:latin typeface="Arial Narrow"/>
              </a:rPr>
              <a:t>-- ylikuumeneminen vs. resurssien vajaakäyttö (vrt. työttömyys, julkinen tasapaino)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>
                <a:solidFill>
                  <a:srgbClr val="2850B4"/>
                </a:solidFill>
                <a:latin typeface="Arial Narrow"/>
              </a:rPr>
              <a:t>Työvoima- ja muista kustannuksista huolehtiminen verotuksella ja muuten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>
                <a:solidFill>
                  <a:srgbClr val="2850B4"/>
                </a:solidFill>
                <a:latin typeface="Arial Narrow"/>
              </a:rPr>
              <a:t>Mittarina nimelliset tai mieluummin reaaliset </a:t>
            </a:r>
            <a:r>
              <a:rPr lang="fi-FI" dirty="0" err="1" smtClean="0">
                <a:solidFill>
                  <a:srgbClr val="2850B4"/>
                </a:solidFill>
                <a:latin typeface="Arial Narrow"/>
              </a:rPr>
              <a:t>yksikkö(työ)kustannukset</a:t>
            </a:r>
            <a:r>
              <a:rPr lang="fi-FI" dirty="0" smtClean="0">
                <a:solidFill>
                  <a:srgbClr val="2850B4"/>
                </a:solidFill>
                <a:latin typeface="Arial Narrow"/>
              </a:rPr>
              <a:t> suhteessa tärkeimpiin kilpailijamaihin</a:t>
            </a:r>
          </a:p>
          <a:p>
            <a:pPr marL="180000" indent="-180000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fi-FI" sz="2500" dirty="0" smtClean="0">
                <a:solidFill>
                  <a:srgbClr val="2850B4"/>
                </a:solidFill>
                <a:latin typeface="Arial Narrow"/>
              </a:rPr>
              <a:t>Kasvukilpailukyky (eli rakenteellinen kilpailukyky)</a:t>
            </a:r>
            <a:endParaRPr lang="fi-FI" sz="2500" dirty="0">
              <a:solidFill>
                <a:srgbClr val="2850B4"/>
              </a:solidFill>
              <a:latin typeface="Arial Narrow"/>
            </a:endParaRP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rgbClr val="2850B4"/>
                </a:solidFill>
                <a:latin typeface="Arial Narrow"/>
              </a:rPr>
              <a:t>Keskipitkä ja </a:t>
            </a:r>
            <a:r>
              <a:rPr lang="fi-FI" dirty="0" smtClean="0">
                <a:solidFill>
                  <a:srgbClr val="2850B4"/>
                </a:solidFill>
                <a:latin typeface="Arial Narrow"/>
              </a:rPr>
              <a:t>pitkä aikaväli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>
                <a:solidFill>
                  <a:srgbClr val="2850B4"/>
                </a:solidFill>
                <a:latin typeface="Arial Narrow"/>
              </a:rPr>
              <a:t>Maksimointitehtävä (rajaehdoilla)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>
                <a:solidFill>
                  <a:srgbClr val="2850B4"/>
                </a:solidFill>
                <a:latin typeface="Arial Narrow"/>
              </a:rPr>
              <a:t>Elintason kehittäminen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>
                <a:solidFill>
                  <a:srgbClr val="2850B4"/>
                </a:solidFill>
                <a:latin typeface="Arial Narrow"/>
              </a:rPr>
              <a:t>Mittarina kasvutekijöiden tasoa mittaavat indeksit</a:t>
            </a:r>
          </a:p>
          <a:p>
            <a:pPr marL="580050" lvl="1" indent="-18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>
                <a:solidFill>
                  <a:srgbClr val="2850B4"/>
                </a:solidFill>
                <a:latin typeface="Arial Narrow"/>
              </a:rPr>
              <a:t>Ks. Rouvisen esitys sekä lue Pajarisen ja Rouvisen kirja!</a:t>
            </a:r>
            <a:endParaRPr lang="fi-FI" dirty="0">
              <a:solidFill>
                <a:srgbClr val="2850B4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5654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93" y="299569"/>
            <a:ext cx="7616296" cy="65584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928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" y="1628800"/>
            <a:ext cx="9140510" cy="419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4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7668344" cy="864096"/>
          </a:xfrm>
        </p:spPr>
        <p:txBody>
          <a:bodyPr/>
          <a:lstStyle/>
          <a:p>
            <a:r>
              <a:rPr lang="fi-FI" sz="1800" dirty="0">
                <a:solidFill>
                  <a:srgbClr val="164895"/>
                </a:solidFill>
              </a:rPr>
              <a:t>Kansantalouden kilpailukyky suhteellisilla reaalisilla yksikkötyökustannuksilla (RRULC</a:t>
            </a:r>
            <a:r>
              <a:rPr lang="fi-FI" sz="1800" dirty="0" smtClean="0">
                <a:solidFill>
                  <a:srgbClr val="164895"/>
                </a:solidFill>
              </a:rPr>
              <a:t>) mitattuna</a:t>
            </a:r>
            <a:r>
              <a:rPr lang="fi-FI" sz="1800" dirty="0">
                <a:solidFill>
                  <a:srgbClr val="164895"/>
                </a:solidFill>
              </a:rPr>
              <a:t>, vuodet 1996–2007 = 100, suhteessa muihin 36 teolliseen </a:t>
            </a:r>
            <a:r>
              <a:rPr lang="fi-FI" sz="1800" dirty="0" smtClean="0">
                <a:solidFill>
                  <a:srgbClr val="164895"/>
                </a:solidFill>
              </a:rPr>
              <a:t>maahan (</a:t>
            </a:r>
            <a:r>
              <a:rPr lang="fi-FI" sz="1800" dirty="0">
                <a:solidFill>
                  <a:srgbClr val="164895"/>
                </a:solidFill>
              </a:rPr>
              <a:t>ns. kaksoispainotetut vientiosuudet)</a:t>
            </a:r>
            <a:endParaRPr lang="fi-FI" sz="1800" dirty="0" smtClean="0">
              <a:solidFill>
                <a:srgbClr val="16489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99409"/>
            <a:ext cx="915035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9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7884368" cy="864096"/>
          </a:xfrm>
        </p:spPr>
        <p:txBody>
          <a:bodyPr/>
          <a:lstStyle/>
          <a:p>
            <a:r>
              <a:rPr lang="fi-FI" sz="1800" dirty="0">
                <a:solidFill>
                  <a:srgbClr val="164895"/>
                </a:solidFill>
              </a:rPr>
              <a:t>Tehdasteollisuuden kilpailukyky suhteellisilla reaalisilla yksikkötyökustannuksilla </a:t>
            </a:r>
            <a:r>
              <a:rPr lang="fi-FI" sz="1800" dirty="0" smtClean="0">
                <a:solidFill>
                  <a:srgbClr val="164895"/>
                </a:solidFill>
              </a:rPr>
              <a:t>(RRULC)  mitattuna</a:t>
            </a:r>
            <a:r>
              <a:rPr lang="fi-FI" sz="1800" dirty="0">
                <a:solidFill>
                  <a:srgbClr val="164895"/>
                </a:solidFill>
              </a:rPr>
              <a:t>, vuodet 1996–2007 = 100, suhteessa EU-15 maihin</a:t>
            </a:r>
            <a:endParaRPr lang="fi-FI" sz="1800" dirty="0" smtClean="0">
              <a:solidFill>
                <a:srgbClr val="16489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9409"/>
            <a:ext cx="91440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0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7488832" cy="864096"/>
          </a:xfrm>
        </p:spPr>
        <p:txBody>
          <a:bodyPr/>
          <a:lstStyle/>
          <a:p>
            <a:r>
              <a:rPr lang="fi-FI" sz="3000" dirty="0" smtClean="0">
                <a:solidFill>
                  <a:srgbClr val="164895"/>
                </a:solidFill>
              </a:rPr>
              <a:t>Mittarilla on merkitystä</a:t>
            </a:r>
            <a:br>
              <a:rPr lang="fi-FI" sz="3000" dirty="0" smtClean="0">
                <a:solidFill>
                  <a:srgbClr val="164895"/>
                </a:solidFill>
              </a:rPr>
            </a:br>
            <a:r>
              <a:rPr lang="fi-FI" sz="1800" dirty="0" smtClean="0">
                <a:solidFill>
                  <a:srgbClr val="164895"/>
                </a:solidFill>
              </a:rPr>
              <a:t>Yrityssektorin kustannuskilpailukyky vaihtoehtoisilla mittareilla mitattuna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" y="1385879"/>
            <a:ext cx="9156700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4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ukautettu suunnittelumalli">
  <a:themeElements>
    <a:clrScheme name="Mukautettu suunnittelumal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ukautettu suunnittelumalli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>
    <a:extraClrScheme>
      <a:clrScheme name="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348</Words>
  <Application>Microsoft Office PowerPoint</Application>
  <PresentationFormat>On-screen Show (4:3)</PresentationFormat>
  <Paragraphs>68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Mukautettu suunnittelumalli</vt:lpstr>
      <vt:lpstr>Kustannuskilpailukyky kasvumenestyksen ehtona Mittausta, osatekijöitä ja tulkintaa</vt:lpstr>
      <vt:lpstr>Suomen talous kärsii nestevajauksesta, mikä haittaa pitkässä juoksussa</vt:lpstr>
      <vt:lpstr>Päähuomiot</vt:lpstr>
      <vt:lpstr>Näkökulmien vertailua</vt:lpstr>
      <vt:lpstr>PowerPoint Presentation</vt:lpstr>
      <vt:lpstr>PowerPoint Presentation</vt:lpstr>
      <vt:lpstr>Kansantalouden kilpailukyky suhteellisilla reaalisilla yksikkötyökustannuksilla (RRULC) mitattuna, vuodet 1996–2007 = 100, suhteessa muihin 36 teolliseen maahan (ns. kaksoispainotetut vientiosuudet)</vt:lpstr>
      <vt:lpstr>Tehdasteollisuuden kilpailukyky suhteellisilla reaalisilla yksikkötyökustannuksilla (RRULC)  mitattuna, vuodet 1996–2007 = 100, suhteessa EU-15 maihin</vt:lpstr>
      <vt:lpstr>Mittarilla on merkitystä Yrityssektorin kustannuskilpailukyky vaihtoehtoisilla mittareilla mitattuna</vt:lpstr>
      <vt:lpstr>Mittarilla on merkitystä Teollisuuden kustannuskilpailukyky vaihtoehtoisilla mittareilla</vt:lpstr>
      <vt:lpstr>Mittarilla on merkitystä Yksityisten palvelujen  kustannuskilpailukyky vaihtoehtoisilla mittareilla</vt:lpstr>
      <vt:lpstr>Kilpailukyvyn kolme osatekijää Yrityssektorin toimialat, normalisoidut toimialarakenteet</vt:lpstr>
      <vt:lpstr>Kilpailukyvyn kolme osatekijää Teollisuuden toimialat, normalisoidut toimialarakenteet</vt:lpstr>
      <vt:lpstr>Kilpailukyvyn kolme osatekijää Palvelujen toimialat, normalisoidut toimialarakenteet</vt:lpstr>
      <vt:lpstr>Yrityssektorin työn tuottavuus Log-eroina, 2000 = 0</vt:lpstr>
      <vt:lpstr>Johtopäätökset vielä uudestaan</vt:lpstr>
    </vt:vector>
  </TitlesOfParts>
  <Company>ETLA/EVA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Petri Rouvinen</dc:creator>
  <cp:lastModifiedBy>Timo Nikinmaa</cp:lastModifiedBy>
  <cp:revision>105</cp:revision>
  <dcterms:created xsi:type="dcterms:W3CDTF">2014-08-19T02:58:56Z</dcterms:created>
  <dcterms:modified xsi:type="dcterms:W3CDTF">2014-08-26T10:50:51Z</dcterms:modified>
</cp:coreProperties>
</file>