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710" r:id="rId4"/>
    <p:sldMasterId id="2147483722" r:id="rId5"/>
    <p:sldMasterId id="2147483734" r:id="rId6"/>
    <p:sldMasterId id="2147483747" r:id="rId7"/>
    <p:sldMasterId id="2147483772" r:id="rId8"/>
    <p:sldMasterId id="2147483784" r:id="rId9"/>
    <p:sldMasterId id="2147483796" r:id="rId10"/>
    <p:sldMasterId id="2147483809" r:id="rId11"/>
    <p:sldMasterId id="2147483833" r:id="rId12"/>
  </p:sldMasterIdLst>
  <p:notesMasterIdLst>
    <p:notesMasterId r:id="rId36"/>
  </p:notesMasterIdLst>
  <p:handoutMasterIdLst>
    <p:handoutMasterId r:id="rId37"/>
  </p:handoutMasterIdLst>
  <p:sldIdLst>
    <p:sldId id="258" r:id="rId13"/>
    <p:sldId id="259" r:id="rId14"/>
    <p:sldId id="260" r:id="rId15"/>
    <p:sldId id="261" r:id="rId16"/>
    <p:sldId id="294" r:id="rId17"/>
    <p:sldId id="264" r:id="rId18"/>
    <p:sldId id="265" r:id="rId19"/>
    <p:sldId id="266" r:id="rId20"/>
    <p:sldId id="268" r:id="rId21"/>
    <p:sldId id="290" r:id="rId22"/>
    <p:sldId id="267" r:id="rId23"/>
    <p:sldId id="269" r:id="rId24"/>
    <p:sldId id="270" r:id="rId25"/>
    <p:sldId id="275" r:id="rId26"/>
    <p:sldId id="295" r:id="rId27"/>
    <p:sldId id="273" r:id="rId28"/>
    <p:sldId id="276" r:id="rId29"/>
    <p:sldId id="277" r:id="rId30"/>
    <p:sldId id="278" r:id="rId31"/>
    <p:sldId id="288" r:id="rId32"/>
    <p:sldId id="298" r:id="rId33"/>
    <p:sldId id="296" r:id="rId34"/>
    <p:sldId id="299" r:id="rId35"/>
  </p:sldIdLst>
  <p:sldSz cx="9144000" cy="6858000" type="screen4x3"/>
  <p:notesSz cx="6794500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ECFF"/>
    <a:srgbClr val="66FF33"/>
    <a:srgbClr val="19C3FF"/>
    <a:srgbClr val="FF7171"/>
    <a:srgbClr val="FF3B3B"/>
    <a:srgbClr val="FF3F3F"/>
    <a:srgbClr val="EE0000"/>
    <a:srgbClr val="FF69B4"/>
    <a:srgbClr val="FA007D"/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8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2192462383081287E-2"/>
          <c:y val="8.5084858747410189E-3"/>
          <c:w val="0.8408932841159612"/>
          <c:h val="0.906406655377848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Elintarvikkeet</c:v>
                </c:pt>
              </c:strCache>
            </c:strRef>
          </c:tx>
          <c:spPr>
            <a:solidFill>
              <a:srgbClr val="D10074"/>
            </a:solidFill>
            <a:ln w="2540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5DD5FF"/>
              </a:solidFill>
              <a:ln w="25400">
                <a:solidFill>
                  <a:sysClr val="window" lastClr="FFFFFF"/>
                </a:solidFill>
              </a:ln>
            </c:spPr>
          </c:dPt>
          <c:dPt>
            <c:idx val="1"/>
            <c:bubble3D val="0"/>
            <c:spPr>
              <a:solidFill>
                <a:srgbClr val="EEECE1">
                  <a:lumMod val="75000"/>
                </a:srgbClr>
              </a:solidFill>
              <a:ln w="25400"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spPr>
              <a:solidFill>
                <a:srgbClr val="66FF33"/>
              </a:solidFill>
              <a:ln w="25400">
                <a:solidFill>
                  <a:sysClr val="window" lastClr="FFFFFF"/>
                </a:solidFill>
              </a:ln>
            </c:spPr>
          </c:dPt>
          <c:dPt>
            <c:idx val="3"/>
            <c:bubble3D val="0"/>
            <c:spPr>
              <a:solidFill>
                <a:sysClr val="window" lastClr="FFFFFF">
                  <a:lumMod val="75000"/>
                </a:sysClr>
              </a:solidFill>
              <a:ln w="25400">
                <a:solidFill>
                  <a:sysClr val="window" lastClr="FFFFFF"/>
                </a:solidFill>
              </a:ln>
            </c:spPr>
          </c:dPt>
          <c:dPt>
            <c:idx val="4"/>
            <c:bubble3D val="0"/>
            <c:spPr>
              <a:solidFill>
                <a:srgbClr val="688766"/>
              </a:solidFill>
              <a:ln w="25400">
                <a:solidFill>
                  <a:sysClr val="window" lastClr="FFFFFF"/>
                </a:solidFill>
              </a:ln>
            </c:spPr>
          </c:dPt>
          <c:cat>
            <c:strRef>
              <c:f>Sheet1!$A$2:$A$5</c:f>
              <c:strCache>
                <c:ptCount val="4"/>
                <c:pt idx="0">
                  <c:v>Valmistuskustannukset</c:v>
                </c:pt>
                <c:pt idx="1">
                  <c:v>Osat ja raaka-aineet</c:v>
                </c:pt>
                <c:pt idx="2">
                  <c:v>Kauppa</c:v>
                </c:pt>
                <c:pt idx="3">
                  <c:v>Muut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0.08</c:v>
                </c:pt>
                <c:pt idx="1">
                  <c:v>0.08</c:v>
                </c:pt>
                <c:pt idx="2">
                  <c:v>0.51</c:v>
                </c:pt>
                <c:pt idx="3">
                  <c:v>0.33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</c:spPr>
    </c:plotArea>
    <c:plotVisOnly val="1"/>
    <c:dispBlanksAs val="zero"/>
    <c:showDLblsOverMax val="0"/>
  </c:chart>
  <c:spPr>
    <a:noFill/>
  </c:spPr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2192462383081287E-2"/>
          <c:y val="8.5084858747410189E-3"/>
          <c:w val="0.8408932841159612"/>
          <c:h val="0.906406655377848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Elintarvikkeet</c:v>
                </c:pt>
              </c:strCache>
            </c:strRef>
          </c:tx>
          <c:spPr>
            <a:solidFill>
              <a:srgbClr val="D10074"/>
            </a:solidFill>
            <a:ln w="2540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5DD5FF"/>
              </a:solidFill>
              <a:ln w="25400">
                <a:solidFill>
                  <a:sysClr val="window" lastClr="FFFFFF"/>
                </a:solidFill>
              </a:ln>
            </c:spPr>
          </c:dPt>
          <c:dPt>
            <c:idx val="1"/>
            <c:bubble3D val="0"/>
            <c:spPr>
              <a:solidFill>
                <a:srgbClr val="EEECE1">
                  <a:lumMod val="75000"/>
                </a:srgbClr>
              </a:solidFill>
              <a:ln w="25400"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spPr>
              <a:solidFill>
                <a:srgbClr val="66FF33"/>
              </a:solidFill>
              <a:ln w="25400">
                <a:solidFill>
                  <a:sysClr val="window" lastClr="FFFFFF"/>
                </a:solidFill>
              </a:ln>
            </c:spPr>
          </c:dPt>
          <c:dPt>
            <c:idx val="3"/>
            <c:bubble3D val="0"/>
            <c:spPr>
              <a:solidFill>
                <a:sysClr val="window" lastClr="FFFFFF">
                  <a:lumMod val="75000"/>
                </a:sysClr>
              </a:solidFill>
              <a:ln w="25400">
                <a:solidFill>
                  <a:sysClr val="window" lastClr="FFFFFF"/>
                </a:solidFill>
              </a:ln>
            </c:spPr>
          </c:dPt>
          <c:dPt>
            <c:idx val="4"/>
            <c:bubble3D val="0"/>
            <c:spPr>
              <a:solidFill>
                <a:srgbClr val="688766"/>
              </a:solidFill>
              <a:ln w="25400">
                <a:solidFill>
                  <a:sysClr val="window" lastClr="FFFFFF"/>
                </a:solidFill>
              </a:ln>
            </c:spPr>
          </c:dPt>
          <c:cat>
            <c:strRef>
              <c:f>Sheet1!$A$2:$A$5</c:f>
              <c:strCache>
                <c:ptCount val="4"/>
                <c:pt idx="0">
                  <c:v>Valmistuskustannukset</c:v>
                </c:pt>
                <c:pt idx="1">
                  <c:v>Osat ja raaka-aineet</c:v>
                </c:pt>
                <c:pt idx="2">
                  <c:v>Kauppa</c:v>
                </c:pt>
                <c:pt idx="3">
                  <c:v>Muut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0.22854486235542593</c:v>
                </c:pt>
                <c:pt idx="1">
                  <c:v>0.18097600410776729</c:v>
                </c:pt>
                <c:pt idx="2">
                  <c:v>0.38</c:v>
                </c:pt>
                <c:pt idx="3">
                  <c:v>0.21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</c:spPr>
    </c:plotArea>
    <c:plotVisOnly val="1"/>
    <c:dispBlanksAs val="zero"/>
    <c:showDLblsOverMax val="0"/>
  </c:chart>
  <c:spPr>
    <a:noFill/>
  </c:spPr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rgbClr val="44CEFF"/>
                </a:gs>
                <a:gs pos="100000">
                  <a:srgbClr val="0070C0"/>
                </a:gs>
              </a:gsLst>
              <a:path path="rect">
                <a:fillToRect r="100000" b="100000"/>
              </a:path>
            </a:gra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44CEFF"/>
                  </a:gs>
                  <a:gs pos="100000">
                    <a:srgbClr val="0070C0"/>
                  </a:gs>
                </a:gsLst>
                <a:path path="rect">
                  <a:fillToRect r="100000" b="100000"/>
                </a:path>
                <a:tileRect l="-100000" t="-100000"/>
              </a:gradFill>
            </c:spPr>
          </c:dPt>
          <c:dLbls>
            <c:numFmt formatCode="0%" sourceLinked="0"/>
            <c:txPr>
              <a:bodyPr/>
              <a:lstStyle/>
              <a:p>
                <a:pPr>
                  <a:defRPr sz="2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Peking</c:v>
                </c:pt>
                <c:pt idx="1">
                  <c:v>Salo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0.39</c:v>
                </c:pt>
                <c:pt idx="1">
                  <c:v>0.41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0129920"/>
        <c:axId val="90131456"/>
      </c:barChart>
      <c:catAx>
        <c:axId val="9012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90131456"/>
        <c:crosses val="autoZero"/>
        <c:auto val="1"/>
        <c:lblAlgn val="ctr"/>
        <c:lblOffset val="100"/>
        <c:noMultiLvlLbl val="0"/>
      </c:catAx>
      <c:valAx>
        <c:axId val="90131456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0129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rgbClr val="44CEFF"/>
                </a:gs>
                <a:gs pos="100000">
                  <a:srgbClr val="0070C0"/>
                </a:gs>
              </a:gsLst>
              <a:path path="rect">
                <a:fillToRect r="100000" b="100000"/>
              </a:path>
            </a:gra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44CEFF"/>
                  </a:gs>
                  <a:gs pos="100000">
                    <a:srgbClr val="0070C0"/>
                  </a:gs>
                </a:gsLst>
                <a:path path="rect">
                  <a:fillToRect r="100000" b="100000"/>
                </a:path>
                <a:tileRect l="-100000" t="-100000"/>
              </a:gradFill>
            </c:spPr>
          </c:dPt>
          <c:dLbls>
            <c:numFmt formatCode="0%" sourceLinked="0"/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Liettua</c:v>
                </c:pt>
                <c:pt idx="1">
                  <c:v>Indonesia</c:v>
                </c:pt>
                <c:pt idx="2">
                  <c:v>Hanko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0.57999999999999996</c:v>
                </c:pt>
                <c:pt idx="1">
                  <c:v>0.59</c:v>
                </c:pt>
                <c:pt idx="2">
                  <c:v>0.67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90276992"/>
        <c:axId val="90278528"/>
      </c:barChart>
      <c:catAx>
        <c:axId val="9027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90278528"/>
        <c:crosses val="autoZero"/>
        <c:auto val="1"/>
        <c:lblAlgn val="ctr"/>
        <c:lblOffset val="100"/>
        <c:noMultiLvlLbl val="0"/>
      </c:catAx>
      <c:valAx>
        <c:axId val="90278528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0276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FF0066"/>
                  </a:gs>
                  <a:gs pos="100000">
                    <a:srgbClr val="C00000"/>
                  </a:gs>
                </a:gsLst>
                <a:path path="rect">
                  <a:fillToRect r="100000" b="100000"/>
                </a:path>
              </a:gradFill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44CEFF"/>
                  </a:gs>
                  <a:gs pos="100000">
                    <a:srgbClr val="0070C0"/>
                  </a:gs>
                </a:gsLst>
                <a:path path="rect">
                  <a:fillToRect r="100000" b="100000"/>
                </a:path>
                <a:tileRect l="-100000" t="-100000"/>
              </a:gradFill>
            </c:spPr>
          </c:dPt>
          <c:dLbls>
            <c:numFmt formatCode="0%" sourceLinked="0"/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Muualla</c:v>
                </c:pt>
                <c:pt idx="1">
                  <c:v>Suomessa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0.24</c:v>
                </c:pt>
                <c:pt idx="1">
                  <c:v>0.54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0301184"/>
        <c:axId val="90302720"/>
      </c:barChart>
      <c:catAx>
        <c:axId val="9030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5400">
            <a:solidFill>
              <a:schemeClr val="bg1"/>
            </a:solidFill>
          </a:ln>
        </c:spPr>
        <c:txPr>
          <a:bodyPr/>
          <a:lstStyle/>
          <a:p>
            <a:pPr>
              <a:defRPr sz="2400" b="1">
                <a:solidFill>
                  <a:schemeClr val="bg1"/>
                </a:solidFill>
              </a:defRPr>
            </a:pPr>
            <a:endParaRPr lang="en-US"/>
          </a:p>
        </c:txPr>
        <c:crossAx val="90302720"/>
        <c:crosses val="autoZero"/>
        <c:auto val="1"/>
        <c:lblAlgn val="ctr"/>
        <c:lblOffset val="100"/>
        <c:noMultiLvlLbl val="0"/>
      </c:catAx>
      <c:valAx>
        <c:axId val="90302720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0301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Suomi</c:v>
                </c:pt>
              </c:strCache>
            </c:strRef>
          </c:tx>
          <c:spPr>
            <a:gradFill>
              <a:gsLst>
                <a:gs pos="0">
                  <a:srgbClr val="44CEFF"/>
                </a:gs>
                <a:gs pos="100000">
                  <a:srgbClr val="0070C0"/>
                </a:gs>
              </a:gsLst>
              <a:path path="rect">
                <a:fillToRect r="100000" b="100000"/>
              </a:path>
            </a:gradFill>
            <a:ln w="6350">
              <a:solidFill>
                <a:srgbClr val="FFFFFF"/>
              </a:solidFill>
            </a:ln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75</c:v>
                </c:pt>
                <c:pt idx="1">
                  <c:v>90.4</c:v>
                </c:pt>
                <c:pt idx="2">
                  <c:v>61.44</c:v>
                </c:pt>
                <c:pt idx="3">
                  <c:v>53.54</c:v>
                </c:pt>
                <c:pt idx="4">
                  <c:v>37.75</c:v>
                </c:pt>
                <c:pt idx="5">
                  <c:v>31</c:v>
                </c:pt>
                <c:pt idx="6">
                  <c:v>63.6</c:v>
                </c:pt>
                <c:pt idx="7">
                  <c:v>47.73</c:v>
                </c:pt>
                <c:pt idx="8">
                  <c:v>42</c:v>
                </c:pt>
                <c:pt idx="9">
                  <c:v>40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Muu</c:v>
                </c:pt>
              </c:strCache>
            </c:strRef>
          </c:tx>
          <c:spPr>
            <a:gradFill>
              <a:gsLst>
                <a:gs pos="0">
                  <a:srgbClr val="66FF33"/>
                </a:gs>
                <a:gs pos="100000">
                  <a:srgbClr val="00B050"/>
                </a:gs>
              </a:gsLst>
              <a:path path="rect">
                <a:fillToRect r="100000" b="100000"/>
              </a:path>
            </a:gradFill>
            <a:ln w="6350">
              <a:solidFill>
                <a:srgbClr val="FFFFFF"/>
              </a:solidFill>
            </a:ln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55.000000000000007</c:v>
                </c:pt>
                <c:pt idx="1">
                  <c:v>50.61</c:v>
                </c:pt>
                <c:pt idx="2">
                  <c:v>45</c:v>
                </c:pt>
                <c:pt idx="3">
                  <c:v>26.43</c:v>
                </c:pt>
                <c:pt idx="4">
                  <c:v>20.51</c:v>
                </c:pt>
                <c:pt idx="5">
                  <c:v>20</c:v>
                </c:pt>
                <c:pt idx="6">
                  <c:v>14.75</c:v>
                </c:pt>
                <c:pt idx="7">
                  <c:v>4.8599999999999994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90333952"/>
        <c:axId val="90335488"/>
      </c:barChart>
      <c:catAx>
        <c:axId val="90333952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spPr>
          <a:ln w="31750">
            <a:solidFill>
              <a:srgbClr val="FFFFFF"/>
            </a:solidFill>
          </a:ln>
        </c:spPr>
        <c:txPr>
          <a:bodyPr rot="0" vert="horz"/>
          <a:lstStyle/>
          <a:p>
            <a:pPr>
              <a:defRPr sz="2400">
                <a:solidFill>
                  <a:schemeClr val="bg1"/>
                </a:solidFill>
              </a:defRPr>
            </a:pPr>
            <a:endParaRPr lang="en-US"/>
          </a:p>
        </c:txPr>
        <c:crossAx val="90335488"/>
        <c:crosses val="autoZero"/>
        <c:auto val="1"/>
        <c:lblAlgn val="ctr"/>
        <c:lblOffset val="100"/>
        <c:noMultiLvlLbl val="0"/>
      </c:catAx>
      <c:valAx>
        <c:axId val="90335488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90333952"/>
        <c:crosses val="autoZero"/>
        <c:crossBetween val="between"/>
        <c:majorUnit val="0.2"/>
        <c:minorUnit val="0.1"/>
      </c:valAx>
      <c:spPr>
        <a:noFill/>
        <a:ln w="127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200">
          <a:latin typeface="Myriad Pro" pitchFamily="34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rgbClr val="44CEFF"/>
                </a:gs>
                <a:gs pos="100000">
                  <a:srgbClr val="0070C0"/>
                </a:gs>
              </a:gsLst>
              <a:path path="rect">
                <a:fillToRect r="100000" b="100000"/>
              </a:path>
            </a:gra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44CEFF"/>
                  </a:gs>
                  <a:gs pos="100000">
                    <a:srgbClr val="0070C0"/>
                  </a:gs>
                </a:gsLst>
                <a:path path="rect">
                  <a:fillToRect r="100000" b="100000"/>
                </a:path>
                <a:tileRect l="-100000" t="-100000"/>
              </a:gradFill>
            </c:spPr>
          </c:dPt>
          <c:dLbls>
            <c:numFmt formatCode="0%" sourceLinked="0"/>
            <c:txPr>
              <a:bodyPr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Suomi</c:v>
                </c:pt>
                <c:pt idx="1">
                  <c:v>Kiina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0.24</c:v>
                </c:pt>
                <c:pt idx="1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0415488"/>
        <c:axId val="90417024"/>
      </c:barChart>
      <c:catAx>
        <c:axId val="9041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5400">
            <a:solidFill>
              <a:schemeClr val="bg1"/>
            </a:solidFill>
          </a:ln>
        </c:spPr>
        <c:crossAx val="90417024"/>
        <c:crosses val="autoZero"/>
        <c:auto val="1"/>
        <c:lblAlgn val="ctr"/>
        <c:lblOffset val="100"/>
        <c:noMultiLvlLbl val="0"/>
      </c:catAx>
      <c:valAx>
        <c:axId val="90417024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0415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 b="1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rgbClr val="44CEFF"/>
                </a:gs>
                <a:gs pos="100000">
                  <a:srgbClr val="0070C0"/>
                </a:gs>
              </a:gsLst>
              <a:path path="rect">
                <a:fillToRect r="100000" b="100000"/>
              </a:path>
            </a:gra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44CEFF"/>
                  </a:gs>
                  <a:gs pos="100000">
                    <a:srgbClr val="0070C0"/>
                  </a:gs>
                </a:gsLst>
                <a:path path="rect">
                  <a:fillToRect r="100000" b="100000"/>
                </a:path>
                <a:tileRect l="-100000" t="-100000"/>
              </a:gradFill>
            </c:spPr>
          </c:dPt>
          <c:dLbls>
            <c:numFmt formatCode="0%" sourceLinked="0"/>
            <c:txPr>
              <a:bodyPr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Suomi</c:v>
                </c:pt>
                <c:pt idx="1">
                  <c:v>Kiina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0.02</c:v>
                </c:pt>
                <c:pt idx="1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3587328"/>
        <c:axId val="93588864"/>
      </c:barChart>
      <c:catAx>
        <c:axId val="9358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5400">
            <a:solidFill>
              <a:schemeClr val="bg1"/>
            </a:solidFill>
          </a:ln>
        </c:spPr>
        <c:crossAx val="93588864"/>
        <c:crosses val="autoZero"/>
        <c:auto val="1"/>
        <c:lblAlgn val="ctr"/>
        <c:lblOffset val="100"/>
        <c:noMultiLvlLbl val="0"/>
      </c:catAx>
      <c:valAx>
        <c:axId val="93588864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3587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 b="1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FF0066"/>
                  </a:gs>
                  <a:gs pos="100000">
                    <a:srgbClr val="C00000"/>
                  </a:gs>
                </a:gsLst>
                <a:path path="rect">
                  <a:fillToRect r="100000" b="100000"/>
                </a:path>
              </a:gradFill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44CEFF"/>
                  </a:gs>
                  <a:gs pos="100000">
                    <a:srgbClr val="0070C0"/>
                  </a:gs>
                </a:gsLst>
                <a:path path="rect">
                  <a:fillToRect r="100000" b="100000"/>
                </a:path>
                <a:tileRect l="-100000" t="-100000"/>
              </a:gradFill>
            </c:spPr>
          </c:dPt>
          <c:dLbls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Väärä</c:v>
                </c:pt>
                <c:pt idx="1">
                  <c:v>Oikea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0.06</c:v>
                </c:pt>
                <c:pt idx="1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3780608"/>
        <c:axId val="93843840"/>
      </c:barChart>
      <c:catAx>
        <c:axId val="9378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5400">
            <a:solidFill>
              <a:schemeClr val="bg1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</a:defRPr>
            </a:pPr>
            <a:endParaRPr lang="en-US"/>
          </a:p>
        </c:txPr>
        <c:crossAx val="93843840"/>
        <c:crosses val="autoZero"/>
        <c:auto val="1"/>
        <c:lblAlgn val="ctr"/>
        <c:lblOffset val="100"/>
        <c:noMultiLvlLbl val="0"/>
      </c:catAx>
      <c:valAx>
        <c:axId val="93843840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3780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D9E5D-E3A7-41B4-9E6F-8D21617E7D92}" type="datetimeFigureOut">
              <a:rPr lang="fi-FI" smtClean="0"/>
              <a:t>15.2.2013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7C472-3908-4082-ABBE-315485636D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2057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FA0BD-E422-41DC-8B09-42AF46061D4B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4C1D5-4154-4E76-8BA9-0ACEB504D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87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1D16-58D1-45D1-940B-3C2E9198C35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0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8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9226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456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65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8E2D4-5225-46D6-9DF7-DA7547354DC2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1835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FAC02-43B8-4A57-8DB0-39048FC35B43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326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937A7-CF9D-44D0-884C-C8FCB7B5BA1F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996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5861C-81C1-4D98-A2AF-D67F06CAE69C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670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007FD-9452-4DE8-9159-DB2F66B35508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5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5773E-A1C5-43EE-826A-BDE52891E2F1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4626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4D376-A2E7-4AEE-9E08-8AF2DA84C0DB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8009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00BE5-E5F2-4B41-83DE-E00D6FF73637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4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7362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5EAD4-5EAC-4D17-95BD-B62973169114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03886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9833B-4EFA-4D64-A314-CC8A74F03432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64010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7FFD5-7273-4AC1-92D0-F4272F469D9D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05439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5A5D1-BAF2-4B9F-8433-EC3154643464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9115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607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08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9530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8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2594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84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4366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4865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2630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4168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56741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3952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97296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23614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8303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91567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520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3719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60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96676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8287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3291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2285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82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33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93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02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0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335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27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52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54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68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72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8E2D4-5225-46D6-9DF7-DA7547354DC2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55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FAC02-43B8-4A57-8DB0-39048FC35B43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97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937A7-CF9D-44D0-884C-C8FCB7B5BA1F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36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5861C-81C1-4D98-A2AF-D67F06CAE69C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2434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007FD-9452-4DE8-9159-DB2F66B35508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76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5773E-A1C5-43EE-826A-BDE52891E2F1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405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4D376-A2E7-4AEE-9E08-8AF2DA84C0DB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10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594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00BE5-E5F2-4B41-83DE-E00D6FF73637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71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5EAD4-5EAC-4D17-95BD-B62973169114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218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9833B-4EFA-4D64-A314-CC8A74F03432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293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7FFD5-7273-4AC1-92D0-F4272F469D9D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59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5A5D1-BAF2-4B9F-8433-EC3154643464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971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5872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87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3641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712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6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730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169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772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078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641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86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817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9A4A-37E2-4CC2-8613-A6FA467280E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7FDB-BDDE-4469-B876-35B5EB8444E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4107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9A4A-37E2-4CC2-8613-A6FA467280E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7FDB-BDDE-4469-B876-35B5EB8444E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623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9A4A-37E2-4CC2-8613-A6FA467280E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7FDB-BDDE-4469-B876-35B5EB8444E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057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9A4A-37E2-4CC2-8613-A6FA467280E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7FDB-BDDE-4469-B876-35B5EB8444E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55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704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9A4A-37E2-4CC2-8613-A6FA467280E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7FDB-BDDE-4469-B876-35B5EB8444E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109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9A4A-37E2-4CC2-8613-A6FA467280E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7FDB-BDDE-4469-B876-35B5EB8444E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78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9A4A-37E2-4CC2-8613-A6FA467280E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7FDB-BDDE-4469-B876-35B5EB8444E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725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9A4A-37E2-4CC2-8613-A6FA467280E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7FDB-BDDE-4469-B876-35B5EB8444E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201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9A4A-37E2-4CC2-8613-A6FA467280E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7FDB-BDDE-4469-B876-35B5EB8444E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8018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9A4A-37E2-4CC2-8613-A6FA467280E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7FDB-BDDE-4469-B876-35B5EB8444E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7051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9A4A-37E2-4CC2-8613-A6FA467280E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7FDB-BDDE-4469-B876-35B5EB8444E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8157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8E2D4-5225-46D6-9DF7-DA7547354DC2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4467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FAC02-43B8-4A57-8DB0-39048FC35B43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970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937A7-CF9D-44D0-884C-C8FCB7B5BA1F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370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5861C-81C1-4D98-A2AF-D67F06CAE69C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2295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007FD-9452-4DE8-9159-DB2F66B35508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9827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5773E-A1C5-43EE-826A-BDE52891E2F1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068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4D376-A2E7-4AEE-9E08-8AF2DA84C0DB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5389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00BE5-E5F2-4B41-83DE-E00D6FF73637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325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5EAD4-5EAC-4D17-95BD-B62973169114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978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9833B-4EFA-4D64-A314-CC8A74F03432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9195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7FFD5-7273-4AC1-92D0-F4272F469D9D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9524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5A5D1-BAF2-4B9F-8433-EC3154643464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3090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1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755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085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3880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953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394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3214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97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013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38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819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67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489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075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974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785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408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9423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4311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480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954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047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925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273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527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8554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937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043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041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8302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227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4667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041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6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DA96C-5DEE-4D5C-84BE-A36730E027E1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51305-9724-45C5-9DF1-12E65986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D716C2-5D07-4E39-83EC-BA8E28D7DA72}" type="slidenum">
              <a:rPr lang="fi-F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91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6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80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D716C2-5D07-4E39-83EC-BA8E28D7DA72}" type="slidenum">
              <a:rPr lang="fi-F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40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39A4A-37E2-4CC2-8613-A6FA467280E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07FDB-BDDE-4469-B876-35B5EB8444E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703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D716C2-5D07-4E39-83EC-BA8E28D7DA72}" type="slidenum">
              <a:rPr lang="fi-F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63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6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5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DA96C-5DEE-4D5C-84BE-A36730E02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51305-9724-45C5-9DF1-12E65986FE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95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65500" y="0"/>
            <a:ext cx="5778500" cy="7277542"/>
          </a:xfrm>
          <a:prstGeom prst="rect">
            <a:avLst/>
          </a:prstGeom>
          <a:noFill/>
        </p:spPr>
        <p:txBody>
          <a:bodyPr wrap="square" lIns="360000" tIns="360000" rIns="360000" bIns="360000" rtlCol="0">
            <a:spAutoFit/>
          </a:bodyPr>
          <a:lstStyle/>
          <a:p>
            <a:pPr algn="r">
              <a:lnSpc>
                <a:spcPts val="8500"/>
              </a:lnSpc>
            </a:pPr>
            <a:r>
              <a:rPr lang="fi-FI" sz="9000" b="1" dirty="0" smtClean="0">
                <a:solidFill>
                  <a:prstClr val="white"/>
                </a:solidFill>
              </a:rPr>
              <a:t>Mysteeri</a:t>
            </a:r>
            <a:br>
              <a:rPr lang="fi-FI" sz="9000" b="1" dirty="0" smtClean="0">
                <a:solidFill>
                  <a:prstClr val="white"/>
                </a:solidFill>
              </a:rPr>
            </a:br>
            <a:r>
              <a:rPr lang="fi-FI" sz="9000" b="1" dirty="0" smtClean="0">
                <a:solidFill>
                  <a:prstClr val="white"/>
                </a:solidFill>
              </a:rPr>
              <a:t>avautuu</a:t>
            </a:r>
          </a:p>
          <a:p>
            <a:pPr algn="r"/>
            <a:r>
              <a:rPr lang="fi-FI" sz="8000" dirty="0" smtClean="0">
                <a:solidFill>
                  <a:prstClr val="white"/>
                </a:solidFill>
              </a:rPr>
              <a:t> </a:t>
            </a:r>
            <a:r>
              <a:rPr lang="fi-FI" sz="4400" dirty="0" smtClean="0">
                <a:solidFill>
                  <a:srgbClr val="BDEEFF"/>
                </a:solidFill>
              </a:rPr>
              <a:t>Jyrki </a:t>
            </a:r>
            <a:r>
              <a:rPr lang="fi-FI" sz="4400" dirty="0" err="1" smtClean="0">
                <a:solidFill>
                  <a:srgbClr val="BDEEFF"/>
                </a:solidFill>
              </a:rPr>
              <a:t>Ali-Yrkkö</a:t>
            </a:r>
            <a:endParaRPr lang="fi-FI" sz="4400" dirty="0" smtClean="0">
              <a:solidFill>
                <a:srgbClr val="BDEEFF"/>
              </a:solidFill>
            </a:endParaRPr>
          </a:p>
          <a:p>
            <a:pPr algn="r"/>
            <a:r>
              <a:rPr lang="fi-FI" sz="2800" dirty="0" smtClean="0">
                <a:solidFill>
                  <a:srgbClr val="BDEEFF"/>
                </a:solidFill>
              </a:rPr>
              <a:t>Tutkimusjohtaja</a:t>
            </a:r>
          </a:p>
          <a:p>
            <a:pPr algn="r"/>
            <a:r>
              <a:rPr lang="fi-FI" sz="2800" dirty="0" smtClean="0">
                <a:solidFill>
                  <a:srgbClr val="BDEEFF"/>
                </a:solidFill>
              </a:rPr>
              <a:t>Etlatieto Oy</a:t>
            </a:r>
          </a:p>
          <a:p>
            <a:pPr algn="r"/>
            <a:endParaRPr lang="fi-FI" sz="2800" dirty="0">
              <a:solidFill>
                <a:srgbClr val="BDEEFF"/>
              </a:solidFill>
            </a:endParaRPr>
          </a:p>
          <a:p>
            <a:pPr algn="r"/>
            <a:r>
              <a:rPr lang="fi-FI" sz="2400" dirty="0" smtClean="0">
                <a:solidFill>
                  <a:schemeClr val="bg1"/>
                </a:solidFill>
              </a:rPr>
              <a:t>Kirjan julkistaminen</a:t>
            </a:r>
          </a:p>
          <a:p>
            <a:pPr algn="r"/>
            <a:r>
              <a:rPr lang="fi-FI" sz="2400" dirty="0" smtClean="0">
                <a:solidFill>
                  <a:schemeClr val="bg1"/>
                </a:solidFill>
              </a:rPr>
              <a:t>Musiikkitalolla (Helsinki)</a:t>
            </a:r>
            <a:br>
              <a:rPr lang="fi-FI" sz="2400" dirty="0" smtClean="0">
                <a:solidFill>
                  <a:schemeClr val="bg1"/>
                </a:solidFill>
              </a:rPr>
            </a:br>
            <a:r>
              <a:rPr lang="fi-FI" sz="2400" dirty="0" smtClean="0">
                <a:solidFill>
                  <a:schemeClr val="bg1"/>
                </a:solidFill>
              </a:rPr>
              <a:t>14.2.2013 klo 9:00-10:30</a:t>
            </a:r>
          </a:p>
          <a:p>
            <a:pPr algn="r"/>
            <a:r>
              <a:rPr lang="fi-FI" sz="1000" u="sng" dirty="0" smtClean="0">
                <a:solidFill>
                  <a:schemeClr val="bg1"/>
                </a:solidFill>
              </a:rPr>
              <a:t/>
            </a:r>
            <a:br>
              <a:rPr lang="fi-FI" sz="1000" u="sng" dirty="0" smtClean="0">
                <a:solidFill>
                  <a:schemeClr val="bg1"/>
                </a:solidFill>
              </a:rPr>
            </a:br>
            <a:r>
              <a:rPr lang="fi-FI" sz="2400" dirty="0" smtClean="0">
                <a:solidFill>
                  <a:schemeClr val="bg1"/>
                </a:solidFill>
              </a:rPr>
              <a:t>Kirja: </a:t>
            </a:r>
            <a:r>
              <a:rPr lang="fi-FI" sz="2400" b="1" u="sng" dirty="0" smtClean="0">
                <a:solidFill>
                  <a:schemeClr val="bg1"/>
                </a:solidFill>
              </a:rPr>
              <a:t>pub.etla.fi/ETLA-B257.pdf</a:t>
            </a:r>
            <a:endParaRPr lang="fi-FI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0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359" y="1310689"/>
            <a:ext cx="7269866" cy="4672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40224" y="6191563"/>
            <a:ext cx="4303776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75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Kalm</a:t>
            </a:r>
            <a:r>
              <a:rPr lang="fi-FI" sz="17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i-FI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&amp;</a:t>
            </a:r>
            <a:r>
              <a:rPr lang="fi-FI" sz="17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i-FI" sz="175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Seppälä</a:t>
            </a:r>
            <a:r>
              <a:rPr lang="fi-FI" sz="17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fi-FI" sz="17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ETLA Keskusteluaihe 1287</a:t>
            </a:r>
            <a:endParaRPr lang="en-US" sz="17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07" y="213756"/>
            <a:ext cx="4096987" cy="778428"/>
          </a:xfrm>
          <a:prstGeom prst="rect">
            <a:avLst/>
          </a:prstGeom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516514718"/>
              </p:ext>
            </p:extLst>
          </p:nvPr>
        </p:nvGraphicFramePr>
        <p:xfrm>
          <a:off x="4876800" y="365759"/>
          <a:ext cx="4267200" cy="5954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77820" y="165826"/>
            <a:ext cx="3826112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200"/>
              </a:lnSpc>
            </a:pPr>
            <a:r>
              <a:rPr lang="fi-FI" sz="4500" b="1" dirty="0" smtClean="0"/>
              <a:t>Suomeen jäävä</a:t>
            </a:r>
          </a:p>
          <a:p>
            <a:pPr>
              <a:lnSpc>
                <a:spcPts val="4200"/>
              </a:lnSpc>
            </a:pPr>
            <a:r>
              <a:rPr lang="fi-FI" sz="4000" b="1" dirty="0"/>
              <a:t>a</a:t>
            </a:r>
            <a:r>
              <a:rPr lang="fi-FI" sz="4000" b="1" dirty="0" smtClean="0"/>
              <a:t>rvolisäys</a:t>
            </a:r>
          </a:p>
          <a:p>
            <a:pPr>
              <a:lnSpc>
                <a:spcPts val="4200"/>
              </a:lnSpc>
            </a:pPr>
            <a:r>
              <a:rPr lang="fi-FI" sz="4000" b="1" dirty="0"/>
              <a:t>f</a:t>
            </a:r>
            <a:r>
              <a:rPr lang="fi-FI" sz="4000" b="1" dirty="0" smtClean="0"/>
              <a:t>illarista</a:t>
            </a:r>
            <a:endParaRPr lang="fi-FI" sz="2000" b="1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Ali-Yrkkö</a:t>
            </a:r>
            <a:r>
              <a:rPr lang="fi-FI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2013</a:t>
            </a:r>
            <a:r>
              <a:rPr lang="fi-FI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fi-FI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Mysteeri avautuu: Suomi globaaleissa arvoverkostoissa</a:t>
            </a:r>
            <a:r>
              <a:rPr lang="fi-FI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Taloustieto, ETLA B257. </a:t>
            </a:r>
            <a:r>
              <a:rPr lang="fi-FI" sz="14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pub.etla.fi/ETLA-B257.pdf</a:t>
            </a:r>
            <a:endParaRPr lang="fi-FI" sz="1400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2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5000" y="72250"/>
            <a:ext cx="8866067" cy="6477000"/>
            <a:chOff x="0" y="381000"/>
            <a:chExt cx="8866067" cy="6477000"/>
          </a:xfrm>
        </p:grpSpPr>
        <p:sp>
          <p:nvSpPr>
            <p:cNvPr id="2" name="TextBox 1"/>
            <p:cNvSpPr txBox="1"/>
            <p:nvPr/>
          </p:nvSpPr>
          <p:spPr>
            <a:xfrm>
              <a:off x="152400" y="381000"/>
              <a:ext cx="8713667" cy="12695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4650" b="1" dirty="0" smtClean="0">
                  <a:solidFill>
                    <a:schemeClr val="bg1"/>
                  </a:solidFill>
                </a:rPr>
                <a:t>Konepajatuotteissa tulee selvä ero</a:t>
              </a:r>
              <a:endParaRPr lang="fi-FI" sz="3000" b="1" dirty="0" smtClean="0">
                <a:solidFill>
                  <a:schemeClr val="bg1"/>
                </a:solidFill>
              </a:endParaRPr>
            </a:p>
            <a:p>
              <a:r>
                <a:rPr lang="fi-FI" sz="3000" b="1" dirty="0" smtClean="0">
                  <a:solidFill>
                    <a:schemeClr val="bg1"/>
                  </a:solidFill>
                </a:rPr>
                <a:t>Suomeen jäävässä arvonlisäosuudessa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3" name="Chart 2"/>
            <p:cNvGraphicFramePr/>
            <p:nvPr>
              <p:extLst>
                <p:ext uri="{D42A27DB-BD31-4B8C-83A1-F6EECF244321}">
                  <p14:modId xmlns:p14="http://schemas.microsoft.com/office/powerpoint/2010/main" val="1415532433"/>
                </p:ext>
              </p:extLst>
            </p:nvPr>
          </p:nvGraphicFramePr>
          <p:xfrm>
            <a:off x="0" y="1498600"/>
            <a:ext cx="4610100" cy="5359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Rectangle 4"/>
            <p:cNvSpPr/>
            <p:nvPr/>
          </p:nvSpPr>
          <p:spPr>
            <a:xfrm>
              <a:off x="4826000" y="2626836"/>
              <a:ext cx="3848100" cy="36830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fi-FI" sz="10000" b="1" i="1" dirty="0" smtClean="0">
                  <a:solidFill>
                    <a:schemeClr val="bg1"/>
                  </a:solidFill>
                </a:rPr>
                <a:t>Miksi?</a:t>
              </a:r>
            </a:p>
            <a:p>
              <a:pPr>
                <a:lnSpc>
                  <a:spcPts val="2800"/>
                </a:lnSpc>
              </a:pPr>
              <a:endParaRPr lang="fi-FI" sz="2400" b="1" i="1" dirty="0" smtClean="0">
                <a:solidFill>
                  <a:schemeClr val="bg1"/>
                </a:solidFill>
              </a:endParaRPr>
            </a:p>
            <a:p>
              <a:pPr>
                <a:lnSpc>
                  <a:spcPts val="2800"/>
                </a:lnSpc>
              </a:pPr>
              <a:r>
                <a:rPr lang="fi-FI" sz="2400" b="1" i="1" dirty="0" smtClean="0">
                  <a:solidFill>
                    <a:schemeClr val="bg1"/>
                  </a:solidFill>
                </a:rPr>
                <a:t>   Muiden </a:t>
              </a:r>
              <a:r>
                <a:rPr lang="fi-FI" sz="2400" b="1" i="1" dirty="0">
                  <a:solidFill>
                    <a:schemeClr val="bg1"/>
                  </a:solidFill>
                </a:rPr>
                <a:t>työtehtävien </a:t>
              </a:r>
              <a:r>
                <a:rPr lang="fi-FI" sz="2400" b="1" i="1" dirty="0" smtClean="0">
                  <a:solidFill>
                    <a:schemeClr val="bg1"/>
                  </a:solidFill>
                </a:rPr>
                <a:t>ja</a:t>
              </a:r>
              <a:br>
                <a:rPr lang="fi-FI" sz="2400" b="1" i="1" dirty="0" smtClean="0">
                  <a:solidFill>
                    <a:schemeClr val="bg1"/>
                  </a:solidFill>
                </a:rPr>
              </a:br>
              <a:r>
                <a:rPr lang="fi-FI" sz="2400" b="1" i="1" dirty="0" smtClean="0">
                  <a:solidFill>
                    <a:schemeClr val="bg1"/>
                  </a:solidFill>
                </a:rPr>
                <a:t>   komponenttien lokalisointi</a:t>
              </a:r>
            </a:p>
            <a:p>
              <a:pPr>
                <a:lnSpc>
                  <a:spcPts val="2800"/>
                </a:lnSpc>
              </a:pPr>
              <a:endParaRPr lang="fi-FI" sz="2400" b="1" i="1" dirty="0">
                <a:solidFill>
                  <a:schemeClr val="bg1"/>
                </a:solidFill>
              </a:endParaRPr>
            </a:p>
            <a:p>
              <a:pPr>
                <a:lnSpc>
                  <a:spcPts val="2800"/>
                </a:lnSpc>
              </a:pPr>
              <a:r>
                <a:rPr lang="fi-FI" sz="2400" b="1" i="1" dirty="0" smtClean="0">
                  <a:solidFill>
                    <a:schemeClr val="bg1"/>
                  </a:solidFill>
                </a:rPr>
                <a:t>   Aineeton omaisuus</a:t>
              </a:r>
            </a:p>
            <a:p>
              <a:pPr>
                <a:lnSpc>
                  <a:spcPts val="2800"/>
                </a:lnSpc>
              </a:pPr>
              <a:endParaRPr lang="fi-FI" sz="2400" b="1" i="1" dirty="0">
                <a:solidFill>
                  <a:schemeClr val="bg1"/>
                </a:solidFill>
              </a:endParaRPr>
            </a:p>
            <a:p>
              <a:pPr>
                <a:lnSpc>
                  <a:spcPts val="2800"/>
                </a:lnSpc>
              </a:pPr>
              <a:r>
                <a:rPr lang="fi-FI" sz="2400" b="1" i="1" dirty="0" smtClean="0">
                  <a:solidFill>
                    <a:schemeClr val="bg1"/>
                  </a:solidFill>
                </a:rPr>
                <a:t>   </a:t>
              </a:r>
              <a:r>
                <a:rPr lang="fi-FI" sz="2400" b="1" i="1" dirty="0" err="1" smtClean="0">
                  <a:solidFill>
                    <a:schemeClr val="bg1"/>
                  </a:solidFill>
                </a:rPr>
                <a:t>Profit-centerin</a:t>
              </a:r>
              <a:r>
                <a:rPr lang="fi-FI" sz="2400" b="1" i="1" dirty="0" smtClean="0">
                  <a:solidFill>
                    <a:schemeClr val="bg1"/>
                  </a:solidFill>
                </a:rPr>
                <a:t> sijainti</a:t>
              </a:r>
            </a:p>
            <a:p>
              <a:pPr>
                <a:lnSpc>
                  <a:spcPts val="2800"/>
                </a:lnSpc>
              </a:pPr>
              <a:endParaRPr lang="fi-FI" sz="2400" b="1" i="1" dirty="0">
                <a:solidFill>
                  <a:schemeClr val="bg1"/>
                </a:solidFill>
              </a:endParaRPr>
            </a:p>
            <a:p>
              <a:pPr>
                <a:lnSpc>
                  <a:spcPts val="2800"/>
                </a:lnSpc>
              </a:pPr>
              <a:r>
                <a:rPr lang="fi-FI" sz="2400" b="1" i="1" dirty="0" smtClean="0">
                  <a:solidFill>
                    <a:schemeClr val="bg1"/>
                  </a:solidFill>
                </a:rPr>
                <a:t>   Siirtohinnoittelukäytäntö</a:t>
              </a:r>
              <a:endParaRPr lang="fi-FI" sz="24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1400" b="1" dirty="0" err="1" smtClean="0">
                <a:solidFill>
                  <a:schemeClr val="bg1">
                    <a:lumMod val="85000"/>
                  </a:schemeClr>
                </a:solidFill>
              </a:rPr>
              <a:t>Ali-Yrkkö</a:t>
            </a:r>
            <a:r>
              <a:rPr lang="fi-FI" sz="1400" b="1" dirty="0" smtClean="0">
                <a:solidFill>
                  <a:schemeClr val="bg1">
                    <a:lumMod val="85000"/>
                  </a:schemeClr>
                </a:solidFill>
              </a:rPr>
              <a:t> 2013</a:t>
            </a:r>
            <a:r>
              <a:rPr lang="fi-FI" sz="1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fi-FI" sz="1400" i="1" dirty="0" smtClean="0">
                <a:solidFill>
                  <a:schemeClr val="bg1">
                    <a:lumMod val="85000"/>
                  </a:schemeClr>
                </a:solidFill>
              </a:rPr>
              <a:t>Mysteeri avautuu: Suomi globaaleissa arvoverkostoissa</a:t>
            </a:r>
            <a:r>
              <a:rPr lang="fi-FI" sz="1400" dirty="0" smtClean="0">
                <a:solidFill>
                  <a:schemeClr val="bg1">
                    <a:lumMod val="85000"/>
                  </a:schemeClr>
                </a:solidFill>
              </a:rPr>
              <a:t>. Taloustieto, ETLA B257. </a:t>
            </a:r>
            <a:r>
              <a:rPr lang="fi-FI" sz="1400" u="sng" dirty="0" smtClean="0">
                <a:solidFill>
                  <a:schemeClr val="bg1">
                    <a:lumMod val="85000"/>
                  </a:schemeClr>
                </a:solidFill>
              </a:rPr>
              <a:t>pub.etla.fi/ETLA-B257.pdf</a:t>
            </a:r>
            <a:endParaRPr lang="fi-FI" sz="1400" u="sng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8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75191841"/>
              </p:ext>
            </p:extLst>
          </p:nvPr>
        </p:nvGraphicFramePr>
        <p:xfrm>
          <a:off x="0" y="1413500"/>
          <a:ext cx="9144000" cy="5136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98600" y="1769100"/>
            <a:ext cx="2849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smtClean="0">
                <a:solidFill>
                  <a:srgbClr val="B7ECFF"/>
                </a:solidFill>
                <a:latin typeface="Calibri" pitchFamily="34" charset="0"/>
              </a:rPr>
              <a:t>Valmistus Suomessa,</a:t>
            </a:r>
          </a:p>
          <a:p>
            <a:r>
              <a:rPr lang="fi-FI" sz="2400" b="1" dirty="0" smtClean="0">
                <a:solidFill>
                  <a:srgbClr val="B7ECFF"/>
                </a:solidFill>
                <a:latin typeface="Calibri" pitchFamily="34" charset="0"/>
              </a:rPr>
              <a:t>Suomeen jäävä, %</a:t>
            </a:r>
            <a:endParaRPr lang="en-US" sz="2400" b="1" dirty="0">
              <a:solidFill>
                <a:srgbClr val="B7ECFF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51200" y="2721600"/>
            <a:ext cx="14193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smtClean="0">
                <a:solidFill>
                  <a:srgbClr val="66FF33"/>
                </a:solidFill>
                <a:latin typeface="Calibri" pitchFamily="34" charset="0"/>
              </a:rPr>
              <a:t>Valmistus</a:t>
            </a:r>
          </a:p>
          <a:p>
            <a:r>
              <a:rPr lang="fi-FI" sz="2400" b="1" dirty="0" smtClean="0">
                <a:solidFill>
                  <a:srgbClr val="66FF33"/>
                </a:solidFill>
                <a:latin typeface="Calibri" pitchFamily="34" charset="0"/>
              </a:rPr>
              <a:t> muualla</a:t>
            </a:r>
            <a:endParaRPr lang="en-US" sz="2400" b="1" dirty="0">
              <a:solidFill>
                <a:srgbClr val="66FF33"/>
              </a:solidFill>
              <a:latin typeface="Calibri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54400" y="3458200"/>
            <a:ext cx="0" cy="1181100"/>
          </a:xfrm>
          <a:prstGeom prst="straightConnector1">
            <a:avLst/>
          </a:prstGeom>
          <a:ln w="38100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3500" y="-71965"/>
            <a:ext cx="8839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5000" b="1" dirty="0">
                <a:solidFill>
                  <a:schemeClr val="bg1"/>
                </a:solidFill>
                <a:latin typeface="Calibri" pitchFamily="34" charset="0"/>
              </a:rPr>
              <a:t>Konepajatuotteissa suuria eroja </a:t>
            </a:r>
            <a:r>
              <a:rPr lang="fi-FI" sz="5000" b="1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fi-FI" sz="50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fi-FI" sz="1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fi-FI" sz="5000" b="1" dirty="0" smtClean="0">
                <a:solidFill>
                  <a:schemeClr val="bg1"/>
                </a:solidFill>
                <a:latin typeface="Calibri" pitchFamily="34" charset="0"/>
              </a:rPr>
              <a:t>valmistuspaikan merkityksessä</a:t>
            </a:r>
            <a:r>
              <a:rPr lang="fi-FI" sz="1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fi-FI" sz="4000" dirty="0" smtClean="0">
                <a:solidFill>
                  <a:schemeClr val="bg1"/>
                </a:solidFill>
                <a:latin typeface="Calibri" pitchFamily="34" charset="0"/>
              </a:rPr>
              <a:t>*</a:t>
            </a:r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4300" y="1489700"/>
            <a:ext cx="21571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* Laskettu</a:t>
            </a:r>
            <a:r>
              <a:rPr lang="en-US" sz="15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1500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tässä</a:t>
            </a:r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1500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olettaen</a:t>
            </a:r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,</a:t>
            </a:r>
            <a:br>
              <a:rPr lang="en-US" sz="15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</a:br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  </a:t>
            </a:r>
            <a:r>
              <a:rPr lang="en-US" sz="1500" dirty="0" err="1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</a:t>
            </a:r>
            <a:r>
              <a:rPr lang="en-US" sz="1500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ttä</a:t>
            </a:r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1500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myyty</a:t>
            </a:r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1500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ulkomaille</a:t>
            </a:r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.</a:t>
            </a:r>
            <a:endParaRPr lang="fi-FI" sz="1500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1400" b="1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Ali-Yrkkö</a:t>
            </a:r>
            <a:r>
              <a:rPr lang="fi-FI" sz="14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2013</a:t>
            </a:r>
            <a:r>
              <a:rPr lang="fi-FI" sz="1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.</a:t>
            </a:r>
            <a:r>
              <a:rPr lang="fi-FI" sz="1400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Mysteeri avautuu: Suomi globaaleissa arvoverkostoissa</a:t>
            </a:r>
            <a:r>
              <a:rPr lang="fi-FI" sz="1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. Taloustieto, ETLA B257. </a:t>
            </a:r>
            <a:r>
              <a:rPr lang="fi-FI" sz="1400" u="sng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pub.etla.fi/ETLA-B257.pdf</a:t>
            </a:r>
            <a:endParaRPr lang="fi-FI" sz="1400" u="sng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26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0"/>
            <a:ext cx="7188200" cy="3189244"/>
          </a:xfrm>
          <a:prstGeom prst="rect">
            <a:avLst/>
          </a:prstGeom>
          <a:noFill/>
        </p:spPr>
        <p:txBody>
          <a:bodyPr wrap="square" lIns="360000" tIns="360000" rIns="360000" bIns="360000" rtlCol="0">
            <a:spAutoFit/>
          </a:bodyPr>
          <a:lstStyle/>
          <a:p>
            <a:pPr algn="r"/>
            <a:r>
              <a:rPr lang="fi-FI" sz="9000" b="1" dirty="0" smtClean="0">
                <a:solidFill>
                  <a:prstClr val="white"/>
                </a:solidFill>
              </a:rPr>
              <a:t>Kiina =</a:t>
            </a:r>
          </a:p>
          <a:p>
            <a:pPr algn="r"/>
            <a:r>
              <a:rPr lang="fi-FI" sz="7000" b="1" dirty="0" smtClean="0">
                <a:solidFill>
                  <a:prstClr val="white"/>
                </a:solidFill>
              </a:rPr>
              <a:t>Halpa</a:t>
            </a:r>
            <a:r>
              <a:rPr lang="fi-FI" sz="3000" b="1" dirty="0" smtClean="0">
                <a:solidFill>
                  <a:prstClr val="white"/>
                </a:solidFill>
              </a:rPr>
              <a:t> </a:t>
            </a:r>
            <a:r>
              <a:rPr lang="fi-FI" sz="7000" b="1" dirty="0" smtClean="0">
                <a:solidFill>
                  <a:prstClr val="white"/>
                </a:solidFill>
              </a:rPr>
              <a:t>?</a:t>
            </a:r>
            <a:endParaRPr lang="fi-FI" sz="7000" dirty="0">
              <a:solidFill>
                <a:srgbClr val="BDEE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1400" b="1" dirty="0" err="1" smtClean="0">
                <a:solidFill>
                  <a:schemeClr val="bg1">
                    <a:lumMod val="95000"/>
                  </a:schemeClr>
                </a:solidFill>
              </a:rPr>
              <a:t>Ali-Yrkkö</a:t>
            </a:r>
            <a:r>
              <a:rPr lang="fi-FI" sz="1400" b="1" dirty="0" smtClean="0">
                <a:solidFill>
                  <a:schemeClr val="bg1">
                    <a:lumMod val="95000"/>
                  </a:schemeClr>
                </a:solidFill>
              </a:rPr>
              <a:t> 2013</a:t>
            </a:r>
            <a:r>
              <a:rPr lang="fi-FI" sz="14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fi-FI" sz="1400" i="1" dirty="0" smtClean="0">
                <a:solidFill>
                  <a:schemeClr val="bg1">
                    <a:lumMod val="95000"/>
                  </a:schemeClr>
                </a:solidFill>
              </a:rPr>
              <a:t>Mysteeri avautuu: Suomi globaaleissa arvoverkostoissa</a:t>
            </a:r>
            <a:r>
              <a:rPr lang="fi-FI" sz="1400" dirty="0" smtClean="0">
                <a:solidFill>
                  <a:schemeClr val="bg1">
                    <a:lumMod val="95000"/>
                  </a:schemeClr>
                </a:solidFill>
              </a:rPr>
              <a:t>. Taloustieto, ETLA B257. </a:t>
            </a:r>
            <a:r>
              <a:rPr lang="fi-FI" sz="1400" u="sng" dirty="0" smtClean="0">
                <a:solidFill>
                  <a:schemeClr val="bg1">
                    <a:lumMod val="95000"/>
                  </a:schemeClr>
                </a:solidFill>
              </a:rPr>
              <a:t>pub.etla.fi/ETLA-B257.pdf</a:t>
            </a:r>
            <a:endParaRPr lang="fi-FI" sz="1400" u="sng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5975" y="542962"/>
            <a:ext cx="7713025" cy="5730957"/>
            <a:chOff x="795975" y="542962"/>
            <a:chExt cx="7713025" cy="5730957"/>
          </a:xfrm>
        </p:grpSpPr>
        <p:sp>
          <p:nvSpPr>
            <p:cNvPr id="9" name="Rectangle 8"/>
            <p:cNvSpPr/>
            <p:nvPr/>
          </p:nvSpPr>
          <p:spPr>
            <a:xfrm>
              <a:off x="1409700" y="657136"/>
              <a:ext cx="7099300" cy="40934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sz="4000" i="1" dirty="0" smtClean="0">
                  <a:solidFill>
                    <a:schemeClr val="bg1"/>
                  </a:solidFill>
                </a:rPr>
                <a:t>Kun </a:t>
              </a:r>
              <a:r>
                <a:rPr lang="fi-FI" sz="4000" i="1" dirty="0">
                  <a:solidFill>
                    <a:schemeClr val="bg1"/>
                  </a:solidFill>
                </a:rPr>
                <a:t>huomioidaan vaihtuvuuden aiheuttamat kustannukset, </a:t>
              </a:r>
              <a:r>
                <a:rPr lang="fi-FI" sz="4000" i="1" dirty="0" smtClean="0">
                  <a:solidFill>
                    <a:schemeClr val="bg1"/>
                  </a:solidFill>
                </a:rPr>
                <a:t/>
              </a:r>
              <a:br>
                <a:rPr lang="fi-FI" sz="4000" i="1" dirty="0" smtClean="0">
                  <a:solidFill>
                    <a:schemeClr val="bg1"/>
                  </a:solidFill>
                </a:rPr>
              </a:br>
              <a:endParaRPr lang="fi-FI" sz="1000" i="1" dirty="0" smtClean="0">
                <a:solidFill>
                  <a:schemeClr val="bg1"/>
                </a:solidFill>
              </a:endParaRPr>
            </a:p>
            <a:p>
              <a:r>
                <a:rPr lang="fi-FI" sz="4000" i="1" dirty="0" smtClean="0">
                  <a:solidFill>
                    <a:schemeClr val="bg1"/>
                  </a:solidFill>
                </a:rPr>
                <a:t>korkeasti </a:t>
              </a:r>
              <a:r>
                <a:rPr lang="fi-FI" sz="4000" i="1" dirty="0">
                  <a:solidFill>
                    <a:schemeClr val="bg1"/>
                  </a:solidFill>
                </a:rPr>
                <a:t>koulutetun </a:t>
              </a:r>
              <a:r>
                <a:rPr lang="fi-FI" sz="4000" i="1" dirty="0" smtClean="0">
                  <a:solidFill>
                    <a:schemeClr val="bg1"/>
                  </a:solidFill>
                </a:rPr>
                <a:t>työvoiman </a:t>
              </a:r>
              <a:r>
                <a:rPr lang="fi-FI" sz="4000" i="1" dirty="0">
                  <a:solidFill>
                    <a:schemeClr val="bg1"/>
                  </a:solidFill>
                </a:rPr>
                <a:t>kustannuksemme Kiinassa </a:t>
              </a:r>
              <a:r>
                <a:rPr lang="fi-FI" sz="4000" i="1" dirty="0" smtClean="0">
                  <a:solidFill>
                    <a:schemeClr val="bg1"/>
                  </a:solidFill>
                </a:rPr>
                <a:t/>
              </a:r>
              <a:br>
                <a:rPr lang="fi-FI" sz="4000" i="1" dirty="0" smtClean="0">
                  <a:solidFill>
                    <a:schemeClr val="bg1"/>
                  </a:solidFill>
                </a:rPr>
              </a:br>
              <a:r>
                <a:rPr lang="fi-FI" sz="4000" i="1" dirty="0" smtClean="0">
                  <a:solidFill>
                    <a:schemeClr val="bg1"/>
                  </a:solidFill>
                </a:rPr>
                <a:t>ovat </a:t>
              </a:r>
              <a:r>
                <a:rPr lang="fi-FI" sz="4000" i="1" dirty="0">
                  <a:solidFill>
                    <a:schemeClr val="bg1"/>
                  </a:solidFill>
                </a:rPr>
                <a:t>monesti </a:t>
              </a:r>
              <a:r>
                <a:rPr lang="fi-FI" sz="4000" i="1" u="sng" dirty="0">
                  <a:solidFill>
                    <a:schemeClr val="bg1"/>
                  </a:solidFill>
                </a:rPr>
                <a:t>korkeammat</a:t>
              </a:r>
              <a:r>
                <a:rPr lang="fi-FI" sz="4000" i="1" dirty="0">
                  <a:solidFill>
                    <a:schemeClr val="bg1"/>
                  </a:solidFill>
                </a:rPr>
                <a:t> </a:t>
              </a:r>
              <a:r>
                <a:rPr lang="fi-FI" sz="4000" i="1" dirty="0" smtClean="0">
                  <a:solidFill>
                    <a:schemeClr val="bg1"/>
                  </a:solidFill>
                </a:rPr>
                <a:t/>
              </a:r>
              <a:br>
                <a:rPr lang="fi-FI" sz="4000" i="1" dirty="0" smtClean="0">
                  <a:solidFill>
                    <a:schemeClr val="bg1"/>
                  </a:solidFill>
                </a:rPr>
              </a:br>
              <a:r>
                <a:rPr lang="fi-FI" sz="4000" i="1" dirty="0" smtClean="0">
                  <a:solidFill>
                    <a:schemeClr val="bg1"/>
                  </a:solidFill>
                </a:rPr>
                <a:t>kuin Suomessa.</a:t>
              </a:r>
              <a:endParaRPr lang="fi-FI" sz="4000" i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95975" y="542962"/>
              <a:ext cx="641201" cy="15388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5000" b="1" baseline="30000" dirty="0" smtClean="0">
                  <a:solidFill>
                    <a:schemeClr val="bg1"/>
                  </a:solidFill>
                  <a:latin typeface="Arial Black" pitchFamily="34" charset="0"/>
                  <a:cs typeface="Times New Roman" pitchFamily="18" charset="0"/>
                </a:rPr>
                <a:t>”</a:t>
              </a:r>
              <a:endParaRPr lang="en-US" sz="15000" b="1" baseline="30000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70300" y="4827369"/>
              <a:ext cx="4572000" cy="14465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/>
              <a:r>
                <a:rPr lang="fi-FI" sz="4000" dirty="0">
                  <a:solidFill>
                    <a:schemeClr val="bg1"/>
                  </a:solidFill>
                </a:rPr>
                <a:t>Tero </a:t>
              </a:r>
              <a:r>
                <a:rPr lang="fi-FI" sz="4000" dirty="0" smtClean="0">
                  <a:solidFill>
                    <a:schemeClr val="bg1"/>
                  </a:solidFill>
                </a:rPr>
                <a:t>Sarkkinen</a:t>
              </a:r>
            </a:p>
            <a:p>
              <a:pPr algn="r"/>
              <a:r>
                <a:rPr lang="fi-FI" sz="2800" dirty="0" smtClean="0">
                  <a:solidFill>
                    <a:schemeClr val="bg1"/>
                  </a:solidFill>
                </a:rPr>
                <a:t>CEO</a:t>
              </a:r>
              <a:r>
                <a:rPr lang="fi-FI" sz="2800" dirty="0">
                  <a:solidFill>
                    <a:schemeClr val="bg1"/>
                  </a:solidFill>
                </a:rPr>
                <a:t>, </a:t>
              </a:r>
              <a:r>
                <a:rPr lang="fi-FI" sz="2800" i="1" dirty="0" err="1">
                  <a:solidFill>
                    <a:schemeClr val="bg1"/>
                  </a:solidFill>
                </a:rPr>
                <a:t>Rightware</a:t>
              </a:r>
              <a:r>
                <a:rPr lang="fi-FI" sz="2800" i="1" dirty="0">
                  <a:solidFill>
                    <a:schemeClr val="bg1"/>
                  </a:solidFill>
                </a:rPr>
                <a:t> Oy </a:t>
              </a:r>
              <a:r>
                <a:rPr lang="fi-FI" sz="2800" i="1" dirty="0" smtClean="0">
                  <a:solidFill>
                    <a:schemeClr val="bg1"/>
                  </a:solidFill>
                </a:rPr>
                <a:t/>
              </a:r>
              <a:br>
                <a:rPr lang="fi-FI" sz="2800" i="1" dirty="0" smtClean="0">
                  <a:solidFill>
                    <a:schemeClr val="bg1"/>
                  </a:solidFill>
                </a:rPr>
              </a:br>
              <a:r>
                <a:rPr lang="fi-FI" sz="2000" dirty="0" smtClean="0">
                  <a:solidFill>
                    <a:schemeClr val="bg1"/>
                  </a:solidFill>
                </a:rPr>
                <a:t>(</a:t>
              </a:r>
              <a:r>
                <a:rPr lang="fi-FI" sz="2000" dirty="0">
                  <a:solidFill>
                    <a:schemeClr val="bg1"/>
                  </a:solidFill>
                </a:rPr>
                <a:t>haastattelu 26.9. 2012)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1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Ali-Yrkkö</a:t>
            </a:r>
            <a:r>
              <a:rPr lang="fi-FI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2013</a:t>
            </a:r>
            <a:r>
              <a:rPr lang="fi-FI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fi-FI" sz="1400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Mysteeri avautuu: Suomi globaaleissa arvoverkostoissa</a:t>
            </a:r>
            <a:r>
              <a:rPr lang="fi-FI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Taloustieto, ETLA B257. </a:t>
            </a:r>
            <a:r>
              <a:rPr lang="fi-FI" sz="1400" u="sng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pub.etla.fi/ETLA-B257.pdf</a:t>
            </a:r>
            <a:endParaRPr lang="fi-FI" sz="1400" u="sng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565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737555423"/>
              </p:ext>
            </p:extLst>
          </p:nvPr>
        </p:nvGraphicFramePr>
        <p:xfrm>
          <a:off x="918522" y="1256975"/>
          <a:ext cx="3437578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61934164"/>
              </p:ext>
            </p:extLst>
          </p:nvPr>
        </p:nvGraphicFramePr>
        <p:xfrm>
          <a:off x="5572712" y="2920675"/>
          <a:ext cx="3437578" cy="135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354141"/>
              </p:ext>
            </p:extLst>
          </p:nvPr>
        </p:nvGraphicFramePr>
        <p:xfrm>
          <a:off x="4940753" y="4045704"/>
          <a:ext cx="3828237" cy="20850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6032"/>
                <a:gridCol w="923290"/>
                <a:gridCol w="1478915"/>
              </a:tblGrid>
              <a:tr h="370547">
                <a:tc>
                  <a:txBody>
                    <a:bodyPr/>
                    <a:lstStyle/>
                    <a:p>
                      <a:pPr algn="l" fontAlgn="b"/>
                      <a:endParaRPr lang="fi-FI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tabLst/>
                      </a:pPr>
                      <a:endParaRPr lang="fi-FI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7625"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Materiaalit</a:t>
                      </a:r>
                      <a:endParaRPr lang="fi-FI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51 %</a:t>
                      </a:r>
                      <a:endParaRPr lang="fi-FI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46 %</a:t>
                      </a:r>
                      <a:endParaRPr lang="fi-FI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7625"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Log</a:t>
                      </a:r>
                      <a:r>
                        <a:rPr lang="fi-FI" sz="2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 ja </a:t>
                      </a:r>
                      <a:r>
                        <a:rPr lang="fi-FI" sz="22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ICC*</a:t>
                      </a:r>
                      <a:endParaRPr lang="fi-FI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9 %</a:t>
                      </a:r>
                      <a:endParaRPr lang="fi-FI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14 %</a:t>
                      </a:r>
                      <a:endParaRPr lang="fi-FI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7625"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Valmistus</a:t>
                      </a:r>
                      <a:endParaRPr lang="fi-FI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15 %</a:t>
                      </a:r>
                      <a:endParaRPr lang="fi-FI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16 %</a:t>
                      </a:r>
                      <a:endParaRPr lang="fi-FI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7625"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Sis.</a:t>
                      </a:r>
                      <a:r>
                        <a:rPr lang="fi-FI" sz="22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i-FI" sz="22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palvelut</a:t>
                      </a:r>
                      <a:endParaRPr lang="fi-FI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23 %</a:t>
                      </a:r>
                      <a:endParaRPr lang="fi-FI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23 %</a:t>
                      </a:r>
                      <a:endParaRPr lang="fi-FI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7625"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Liikevoitto</a:t>
                      </a:r>
                      <a:endParaRPr lang="fi-FI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2 %</a:t>
                      </a:r>
                      <a:endParaRPr lang="fi-FI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2 %</a:t>
                      </a:r>
                      <a:endParaRPr lang="fi-FI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38495"/>
              </p:ext>
            </p:extLst>
          </p:nvPr>
        </p:nvGraphicFramePr>
        <p:xfrm>
          <a:off x="286563" y="4045704"/>
          <a:ext cx="3828237" cy="20850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6032"/>
                <a:gridCol w="923290"/>
                <a:gridCol w="1478915"/>
              </a:tblGrid>
              <a:tr h="370547">
                <a:tc>
                  <a:txBody>
                    <a:bodyPr/>
                    <a:lstStyle/>
                    <a:p>
                      <a:pPr algn="l" fontAlgn="b"/>
                      <a:endParaRPr lang="fi-FI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tabLst/>
                      </a:pPr>
                      <a:endParaRPr lang="fi-FI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7625"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Materiaalit</a:t>
                      </a:r>
                      <a:endParaRPr lang="fi-FI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41 </a:t>
                      </a:r>
                      <a:r>
                        <a:rPr lang="fi-FI" sz="2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fi-FI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 </a:t>
                      </a:r>
                      <a:r>
                        <a:rPr lang="fi-FI" sz="2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fi-FI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7625"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Log</a:t>
                      </a:r>
                      <a:r>
                        <a:rPr lang="fi-FI" sz="2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 ja </a:t>
                      </a:r>
                      <a:r>
                        <a:rPr lang="fi-FI" sz="22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ICC*</a:t>
                      </a:r>
                      <a:endParaRPr lang="fi-FI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 </a:t>
                      </a:r>
                      <a:r>
                        <a:rPr lang="fi-FI" sz="2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fi-FI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 </a:t>
                      </a:r>
                      <a:r>
                        <a:rPr lang="fi-FI" sz="2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fi-FI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7625"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Valmistus</a:t>
                      </a:r>
                      <a:endParaRPr lang="fi-FI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 </a:t>
                      </a:r>
                      <a:r>
                        <a:rPr lang="fi-FI" sz="2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fi-FI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 </a:t>
                      </a:r>
                      <a:r>
                        <a:rPr lang="fi-FI" sz="2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fi-FI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7625"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Sis.</a:t>
                      </a:r>
                      <a:r>
                        <a:rPr lang="fi-FI" sz="22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i-FI" sz="22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palvelut</a:t>
                      </a:r>
                      <a:endParaRPr lang="fi-FI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 </a:t>
                      </a:r>
                      <a:r>
                        <a:rPr lang="fi-FI" sz="2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fi-FI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 </a:t>
                      </a:r>
                      <a:r>
                        <a:rPr lang="fi-FI" sz="2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fi-FI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7625"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Liikevoitto</a:t>
                      </a:r>
                      <a:endParaRPr lang="fi-FI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24 </a:t>
                      </a:r>
                      <a:r>
                        <a:rPr lang="fi-FI" sz="2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fi-FI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30 </a:t>
                      </a:r>
                      <a:r>
                        <a:rPr lang="fi-FI" sz="2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fi-FI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4254" y="-12299"/>
            <a:ext cx="89493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000" b="1" dirty="0">
                <a:solidFill>
                  <a:srgbClr val="B7ECFF"/>
                </a:solidFill>
              </a:rPr>
              <a:t>Erot </a:t>
            </a:r>
            <a:r>
              <a:rPr lang="fi-FI" sz="4000" b="1" dirty="0">
                <a:solidFill>
                  <a:schemeClr val="bg1"/>
                </a:solidFill>
              </a:rPr>
              <a:t>kokonaiskustannuksissa</a:t>
            </a:r>
            <a:r>
              <a:rPr lang="fi-FI" sz="4000" b="1" dirty="0">
                <a:solidFill>
                  <a:srgbClr val="B7ECFF"/>
                </a:solidFill>
              </a:rPr>
              <a:t> pienemmät </a:t>
            </a:r>
            <a:r>
              <a:rPr lang="fi-FI" sz="4000" b="1" dirty="0" smtClean="0">
                <a:solidFill>
                  <a:srgbClr val="B7ECFF"/>
                </a:solidFill>
              </a:rPr>
              <a:t/>
            </a:r>
            <a:br>
              <a:rPr lang="fi-FI" sz="4000" b="1" dirty="0" smtClean="0">
                <a:solidFill>
                  <a:srgbClr val="B7ECFF"/>
                </a:solidFill>
              </a:rPr>
            </a:br>
            <a:r>
              <a:rPr lang="fi-FI" sz="4000" b="1" dirty="0" smtClean="0">
                <a:solidFill>
                  <a:srgbClr val="B7ECFF"/>
                </a:solidFill>
              </a:rPr>
              <a:t>kuin valmistuskustannuksissa</a:t>
            </a:r>
            <a:endParaRPr lang="fi-FI" sz="4000" b="1" dirty="0">
              <a:solidFill>
                <a:srgbClr val="B7EC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8522" y="1420937"/>
            <a:ext cx="17862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000" dirty="0" smtClean="0">
                <a:solidFill>
                  <a:schemeClr val="bg1">
                    <a:lumMod val="85000"/>
                  </a:schemeClr>
                </a:solidFill>
              </a:rPr>
              <a:t>Liikevoitto</a:t>
            </a:r>
            <a:endParaRPr lang="en-US" sz="3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2712" y="1420937"/>
            <a:ext cx="17862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000" dirty="0" smtClean="0">
                <a:solidFill>
                  <a:schemeClr val="bg1">
                    <a:lumMod val="85000"/>
                  </a:schemeClr>
                </a:solidFill>
              </a:rPr>
              <a:t>Liikevoitto</a:t>
            </a:r>
            <a:endParaRPr lang="en-US" sz="3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009" y="6126948"/>
            <a:ext cx="258340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dirty="0" smtClean="0">
                <a:solidFill>
                  <a:schemeClr val="bg1">
                    <a:lumMod val="85000"/>
                  </a:schemeClr>
                </a:solidFill>
              </a:rPr>
              <a:t>* ICC = Inventory </a:t>
            </a:r>
            <a:r>
              <a:rPr lang="fi-FI" sz="1500" dirty="0" err="1" smtClean="0">
                <a:solidFill>
                  <a:schemeClr val="bg1">
                    <a:lumMod val="85000"/>
                  </a:schemeClr>
                </a:solidFill>
              </a:rPr>
              <a:t>Carrying</a:t>
            </a:r>
            <a:r>
              <a:rPr lang="fi-FI" sz="15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i-FI" sz="1500" dirty="0" err="1" smtClean="0">
                <a:solidFill>
                  <a:schemeClr val="bg1">
                    <a:lumMod val="85000"/>
                  </a:schemeClr>
                </a:solidFill>
              </a:rPr>
              <a:t>Cost</a:t>
            </a:r>
            <a:endParaRPr lang="en-US" sz="15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86603" y="5813243"/>
            <a:ext cx="382137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56412" y="5813243"/>
            <a:ext cx="382137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1400" b="1" dirty="0" err="1" smtClean="0">
                <a:solidFill>
                  <a:schemeClr val="bg1">
                    <a:lumMod val="95000"/>
                  </a:schemeClr>
                </a:solidFill>
              </a:rPr>
              <a:t>Ali-Yrkkö</a:t>
            </a:r>
            <a:r>
              <a:rPr lang="fi-FI" sz="1400" b="1" dirty="0" smtClean="0">
                <a:solidFill>
                  <a:schemeClr val="bg1">
                    <a:lumMod val="95000"/>
                  </a:schemeClr>
                </a:solidFill>
              </a:rPr>
              <a:t> 2013</a:t>
            </a:r>
            <a:r>
              <a:rPr lang="fi-FI" sz="14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fi-FI" sz="1400" i="1" dirty="0" smtClean="0">
                <a:solidFill>
                  <a:schemeClr val="bg1">
                    <a:lumMod val="95000"/>
                  </a:schemeClr>
                </a:solidFill>
              </a:rPr>
              <a:t>Mysteeri avautuu: Suomi globaaleissa arvoverkostoissa</a:t>
            </a:r>
            <a:r>
              <a:rPr lang="fi-FI" sz="1400" dirty="0" smtClean="0">
                <a:solidFill>
                  <a:schemeClr val="bg1">
                    <a:lumMod val="95000"/>
                  </a:schemeClr>
                </a:solidFill>
              </a:rPr>
              <a:t>. Taloustieto, ETLA B257. </a:t>
            </a:r>
            <a:r>
              <a:rPr lang="fi-FI" sz="1400" u="sng" dirty="0" smtClean="0">
                <a:solidFill>
                  <a:schemeClr val="bg1">
                    <a:lumMod val="95000"/>
                  </a:schemeClr>
                </a:solidFill>
              </a:rPr>
              <a:t>pub.etla.fi/ETLA-B257.pdf</a:t>
            </a:r>
            <a:endParaRPr lang="fi-FI" sz="1400" u="sng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0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0"/>
            <a:ext cx="7467600" cy="2727579"/>
          </a:xfrm>
          <a:prstGeom prst="rect">
            <a:avLst/>
          </a:prstGeom>
          <a:noFill/>
        </p:spPr>
        <p:txBody>
          <a:bodyPr wrap="square" lIns="360000" tIns="360000" rIns="360000" bIns="360000" rtlCol="0">
            <a:spAutoFit/>
          </a:bodyPr>
          <a:lstStyle/>
          <a:p>
            <a:pPr algn="r"/>
            <a:r>
              <a:rPr lang="fi-FI" sz="7000" b="1" dirty="0" smtClean="0">
                <a:solidFill>
                  <a:prstClr val="white"/>
                </a:solidFill>
              </a:rPr>
              <a:t>Siirtohinnat </a:t>
            </a:r>
            <a:r>
              <a:rPr lang="fi-FI" sz="6000" b="1" dirty="0" smtClean="0">
                <a:solidFill>
                  <a:prstClr val="white"/>
                </a:solidFill>
              </a:rPr>
              <a:t>&amp;</a:t>
            </a:r>
          </a:p>
          <a:p>
            <a:pPr algn="r"/>
            <a:r>
              <a:rPr lang="fi-FI" sz="6000" b="1" dirty="0" smtClean="0">
                <a:solidFill>
                  <a:prstClr val="white"/>
                </a:solidFill>
              </a:rPr>
              <a:t>kansantalous</a:t>
            </a:r>
            <a:endParaRPr lang="fi-FI" sz="6000" dirty="0">
              <a:solidFill>
                <a:srgbClr val="BDEE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12560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1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Ali-Yrkkö</a:t>
            </a:r>
            <a:r>
              <a:rPr lang="fi-FI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2013</a:t>
            </a:r>
            <a:r>
              <a:rPr lang="fi-FI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fi-FI" sz="1400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Mysteeri avautuu: Suomi globaaleissa arvoverkostoissa</a:t>
            </a:r>
            <a:r>
              <a:rPr lang="fi-FI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Taloustieto, ETLA B257. </a:t>
            </a:r>
            <a:r>
              <a:rPr lang="fi-FI" sz="1400" u="sng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pub.etla.fi/ETLA-B257.pdf</a:t>
            </a:r>
            <a:endParaRPr lang="fi-FI" sz="1400" u="sng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19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4200" y="707936"/>
            <a:ext cx="84201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000" i="1" dirty="0">
                <a:solidFill>
                  <a:schemeClr val="bg1"/>
                </a:solidFill>
              </a:rPr>
              <a:t>Tiedämme, että veroja olisi mahdollista järjestellä pienemmiksi </a:t>
            </a:r>
            <a:r>
              <a:rPr lang="fi-FI" sz="4000" i="1" dirty="0" smtClean="0">
                <a:solidFill>
                  <a:schemeClr val="bg1"/>
                </a:solidFill>
              </a:rPr>
              <a:t>esimerkiksi </a:t>
            </a:r>
            <a:r>
              <a:rPr lang="fi-FI" sz="4000" i="1" dirty="0">
                <a:solidFill>
                  <a:schemeClr val="bg1"/>
                </a:solidFill>
              </a:rPr>
              <a:t>Hollannissa toimivien yhtiöiden kautta.</a:t>
            </a:r>
          </a:p>
          <a:p>
            <a:endParaRPr lang="fi-FI" sz="4000" i="1" dirty="0">
              <a:solidFill>
                <a:schemeClr val="bg1"/>
              </a:solidFill>
            </a:endParaRPr>
          </a:p>
          <a:p>
            <a:r>
              <a:rPr lang="fi-FI" sz="4000" i="1" dirty="0">
                <a:solidFill>
                  <a:schemeClr val="bg1"/>
                </a:solidFill>
              </a:rPr>
              <a:t>Sellaiset järjestelyt kuitenkin maksavat. </a:t>
            </a:r>
            <a:r>
              <a:rPr lang="fi-FI" sz="4000" i="1" dirty="0" smtClean="0">
                <a:solidFill>
                  <a:schemeClr val="bg1"/>
                </a:solidFill>
              </a:rPr>
              <a:t>Mieluummin </a:t>
            </a:r>
            <a:r>
              <a:rPr lang="fi-FI" sz="4000" i="1" dirty="0">
                <a:solidFill>
                  <a:schemeClr val="bg1"/>
                </a:solidFill>
              </a:rPr>
              <a:t>maksamme veroa </a:t>
            </a:r>
            <a:r>
              <a:rPr lang="fi-FI" sz="4000" i="1" dirty="0" smtClean="0">
                <a:solidFill>
                  <a:schemeClr val="bg1"/>
                </a:solidFill>
              </a:rPr>
              <a:t/>
            </a:r>
            <a:br>
              <a:rPr lang="fi-FI" sz="4000" i="1" dirty="0" smtClean="0">
                <a:solidFill>
                  <a:schemeClr val="bg1"/>
                </a:solidFill>
              </a:rPr>
            </a:br>
            <a:r>
              <a:rPr lang="fi-FI" sz="4000" i="1" dirty="0" smtClean="0">
                <a:solidFill>
                  <a:schemeClr val="bg1"/>
                </a:solidFill>
              </a:rPr>
              <a:t>tänne </a:t>
            </a:r>
            <a:r>
              <a:rPr lang="fi-FI" sz="4000" i="1" dirty="0">
                <a:solidFill>
                  <a:schemeClr val="bg1"/>
                </a:solidFill>
              </a:rPr>
              <a:t>sen, mikä kuuluukin.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175" y="593762"/>
            <a:ext cx="641201" cy="15388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5000" b="1" baseline="30000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”</a:t>
            </a:r>
            <a:endParaRPr lang="en-US" sz="15000" b="1" baseline="300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7200" y="500039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i-FI" sz="4000" dirty="0">
                <a:solidFill>
                  <a:schemeClr val="bg1"/>
                </a:solidFill>
              </a:rPr>
              <a:t>Ari </a:t>
            </a:r>
            <a:r>
              <a:rPr lang="fi-FI" sz="4000" dirty="0" smtClean="0">
                <a:solidFill>
                  <a:schemeClr val="bg1"/>
                </a:solidFill>
              </a:rPr>
              <a:t>Pitkänen</a:t>
            </a:r>
            <a:br>
              <a:rPr lang="fi-FI" sz="4000" dirty="0" smtClean="0">
                <a:solidFill>
                  <a:schemeClr val="bg1"/>
                </a:solidFill>
              </a:rPr>
            </a:br>
            <a:r>
              <a:rPr lang="fi-FI" sz="2000" dirty="0" err="1" smtClean="0">
                <a:solidFill>
                  <a:schemeClr val="bg1"/>
                </a:solidFill>
              </a:rPr>
              <a:t>Planmecan</a:t>
            </a:r>
            <a:r>
              <a:rPr lang="fi-FI" sz="2000" dirty="0" smtClean="0">
                <a:solidFill>
                  <a:schemeClr val="bg1"/>
                </a:solidFill>
              </a:rPr>
              <a:t> talousjohtaja </a:t>
            </a:r>
            <a:endParaRPr lang="fi-FI" sz="2000" dirty="0">
              <a:solidFill>
                <a:schemeClr val="bg1"/>
              </a:solidFill>
            </a:endParaRPr>
          </a:p>
          <a:p>
            <a:pPr algn="r"/>
            <a:r>
              <a:rPr lang="fi-FI" sz="2000" dirty="0">
                <a:solidFill>
                  <a:schemeClr val="bg1"/>
                </a:solidFill>
              </a:rPr>
              <a:t>(Talouselämä 9.11.2012)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1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Ali-Yrkkö</a:t>
            </a:r>
            <a:r>
              <a:rPr lang="fi-FI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2013</a:t>
            </a:r>
            <a:r>
              <a:rPr lang="fi-FI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fi-FI" sz="1400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Mysteeri avautuu: Suomi globaaleissa arvoverkostoissa</a:t>
            </a:r>
            <a:r>
              <a:rPr lang="fi-FI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Taloustieto, ETLA B257. </a:t>
            </a:r>
            <a:r>
              <a:rPr lang="fi-FI" sz="1400" u="sng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pub.etla.fi/ETLA-B257.pdf</a:t>
            </a:r>
            <a:endParaRPr lang="fi-FI" sz="1400" u="sng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825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861202"/>
            <a:ext cx="11826240" cy="10721637"/>
            <a:chOff x="0" y="-2592978"/>
            <a:chExt cx="11826240" cy="107216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8551" y="4322619"/>
              <a:ext cx="3115449" cy="3806040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1401551" y="807391"/>
              <a:ext cx="973247" cy="2544024"/>
            </a:xfrm>
            <a:prstGeom prst="rect">
              <a:avLst/>
            </a:prstGeom>
            <a:gradFill flip="none" rotWithShape="1">
              <a:gsLst>
                <a:gs pos="0">
                  <a:srgbClr val="004C22"/>
                </a:gs>
                <a:gs pos="100000">
                  <a:srgbClr val="92D05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530991" y="-2592978"/>
              <a:ext cx="8295249" cy="6312923"/>
            </a:xfrm>
            <a:prstGeom prst="roundRect">
              <a:avLst>
                <a:gd name="adj" fmla="val 42377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9263" y="4671265"/>
              <a:ext cx="973247" cy="328944"/>
            </a:xfrm>
            <a:prstGeom prst="rect">
              <a:avLst/>
            </a:prstGeom>
            <a:gradFill flip="none" rotWithShape="1">
              <a:gsLst>
                <a:gs pos="0">
                  <a:srgbClr val="FF0066"/>
                </a:gs>
                <a:gs pos="100000">
                  <a:srgbClr val="FF66CC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0" y="4563095"/>
              <a:ext cx="81464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3000" dirty="0" smtClean="0">
                  <a:solidFill>
                    <a:srgbClr val="FFFFFF"/>
                  </a:solidFill>
                </a:rPr>
                <a:t>12</a:t>
              </a:r>
              <a:r>
                <a:rPr lang="fi-FI" sz="1500" dirty="0" smtClean="0">
                  <a:solidFill>
                    <a:srgbClr val="FFFFFF"/>
                  </a:solidFill>
                </a:rPr>
                <a:t> </a:t>
              </a:r>
              <a:r>
                <a:rPr lang="fi-FI" sz="3000" dirty="0" smtClean="0">
                  <a:solidFill>
                    <a:srgbClr val="FFFFFF"/>
                  </a:solidFill>
                </a:rPr>
                <a:t>€</a:t>
              </a:r>
              <a:endParaRPr lang="en-US" sz="3000" dirty="0">
                <a:solidFill>
                  <a:srgbClr val="FFFFFF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313543" y="4630407"/>
              <a:ext cx="973247" cy="567352"/>
            </a:xfrm>
            <a:prstGeom prst="rect">
              <a:avLst/>
            </a:prstGeom>
            <a:gradFill flip="none" rotWithShape="1">
              <a:gsLst>
                <a:gs pos="0">
                  <a:srgbClr val="FF0066"/>
                </a:gs>
                <a:gs pos="100000">
                  <a:srgbClr val="FF66CC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86047" y="4614555"/>
              <a:ext cx="81464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3000" dirty="0" smtClean="0">
                  <a:solidFill>
                    <a:srgbClr val="FFFFFF"/>
                  </a:solidFill>
                </a:rPr>
                <a:t>20</a:t>
              </a:r>
              <a:r>
                <a:rPr lang="fi-FI" sz="1500" dirty="0" smtClean="0">
                  <a:solidFill>
                    <a:srgbClr val="FFFFFF"/>
                  </a:solidFill>
                </a:rPr>
                <a:t> </a:t>
              </a:r>
              <a:r>
                <a:rPr lang="fi-FI" sz="3000" dirty="0" smtClean="0">
                  <a:solidFill>
                    <a:srgbClr val="FFFFFF"/>
                  </a:solidFill>
                </a:rPr>
                <a:t>€</a:t>
              </a:r>
              <a:endParaRPr lang="en-US" sz="3000" dirty="0">
                <a:solidFill>
                  <a:srgbClr val="FFFFFF"/>
                </a:solidFill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615679" y="5964371"/>
              <a:ext cx="2719448" cy="603379"/>
            </a:xfrm>
            <a:prstGeom prst="rightArrow">
              <a:avLst>
                <a:gd name="adj1" fmla="val 50000"/>
                <a:gd name="adj2" fmla="val 71649"/>
              </a:avLst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rgbClr val="0070C0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101600" dist="190500" dir="2700000" sx="95000" sy="95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5783282" y="5964371"/>
              <a:ext cx="876795" cy="603379"/>
            </a:xfrm>
            <a:prstGeom prst="rightArrow">
              <a:avLst>
                <a:gd name="adj1" fmla="val 50000"/>
                <a:gd name="adj2" fmla="val 71649"/>
              </a:avLst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rgbClr val="0070C0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101600" dist="190500" dir="2700000" sx="95000" sy="95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 rot="10800000">
              <a:off x="6056419" y="5441861"/>
              <a:ext cx="593762" cy="603379"/>
            </a:xfrm>
            <a:prstGeom prst="rightArrow">
              <a:avLst>
                <a:gd name="adj1" fmla="val 50000"/>
                <a:gd name="adj2" fmla="val 71649"/>
              </a:avLst>
            </a:prstGeom>
            <a:gradFill flip="none" rotWithShape="1">
              <a:gsLst>
                <a:gs pos="0">
                  <a:srgbClr val="FF0066"/>
                </a:gs>
                <a:gs pos="100000">
                  <a:srgbClr val="FF66CC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101600" dist="190500" dir="2700000" sx="95000" sy="95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 rot="14054922">
              <a:off x="3264509" y="4141185"/>
              <a:ext cx="1872528" cy="603379"/>
            </a:xfrm>
            <a:prstGeom prst="rightArrow">
              <a:avLst>
                <a:gd name="adj1" fmla="val 50000"/>
                <a:gd name="adj2" fmla="val 71649"/>
              </a:avLst>
            </a:prstGeom>
            <a:gradFill flip="none" rotWithShape="1">
              <a:gsLst>
                <a:gs pos="0">
                  <a:srgbClr val="FF0066"/>
                </a:gs>
                <a:gs pos="100000">
                  <a:srgbClr val="FF66CC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101600" dist="190500" dir="2700000" sx="95000" sy="95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 rot="7465711">
              <a:off x="1035233" y="3983350"/>
              <a:ext cx="1875105" cy="603379"/>
            </a:xfrm>
            <a:prstGeom prst="rightArrow">
              <a:avLst>
                <a:gd name="adj1" fmla="val 50000"/>
                <a:gd name="adj2" fmla="val 71649"/>
              </a:avLst>
            </a:prstGeom>
            <a:gradFill flip="none" rotWithShape="1">
              <a:gsLst>
                <a:gs pos="0">
                  <a:srgbClr val="FF0066"/>
                </a:gs>
                <a:gs pos="100000">
                  <a:srgbClr val="FF66CC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101600" dist="190500" dir="2700000" sx="95000" sy="95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148452" y="2045515"/>
              <a:ext cx="1828800" cy="1828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>
              <a:outerShdw blurRad="101600" dist="190500" dir="2700000" sx="95000" sy="95000" algn="tl" rotWithShape="0">
                <a:schemeClr val="bg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9375" y="4941110"/>
              <a:ext cx="6006954" cy="1828800"/>
              <a:chOff x="59375" y="4866893"/>
              <a:chExt cx="6006954" cy="1828800"/>
            </a:xfrm>
            <a:solidFill>
              <a:schemeClr val="bg1">
                <a:lumMod val="85000"/>
              </a:schemeClr>
            </a:solidFill>
            <a:effectLst>
              <a:outerShdw blurRad="101600" dist="190500" dir="2700000" sx="95000" sy="95000" algn="tl" rotWithShape="0">
                <a:schemeClr val="bg1">
                  <a:alpha val="20000"/>
                </a:schemeClr>
              </a:outerShdw>
            </a:effectLst>
          </p:grpSpPr>
          <p:sp>
            <p:nvSpPr>
              <p:cNvPr id="15" name="Oval 14"/>
              <p:cNvSpPr/>
              <p:nvPr/>
            </p:nvSpPr>
            <p:spPr>
              <a:xfrm>
                <a:off x="59375" y="4866893"/>
                <a:ext cx="1828800" cy="18288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237529" y="4866893"/>
                <a:ext cx="1828800" cy="18288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373344" y="5404261"/>
              <a:ext cx="119936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4000" dirty="0" smtClean="0">
                  <a:solidFill>
                    <a:srgbClr val="000000"/>
                  </a:solidFill>
                </a:rPr>
                <a:t>Kiina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2000" dirty="0" smtClean="0">
                  <a:solidFill>
                    <a:srgbClr val="000000"/>
                  </a:solidFill>
                </a:rPr>
                <a:t>Tehdas</a:t>
              </a:r>
              <a:endParaRPr lang="fi-FI" sz="16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39317" y="5404261"/>
              <a:ext cx="164743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4000" dirty="0" smtClean="0">
                  <a:solidFill>
                    <a:srgbClr val="000000"/>
                  </a:solidFill>
                </a:rPr>
                <a:t>Ranska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2000" dirty="0" smtClean="0">
                  <a:solidFill>
                    <a:srgbClr val="000000"/>
                  </a:solidFill>
                </a:rPr>
                <a:t>Myynti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18380" y="2480952"/>
              <a:ext cx="14814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4000" dirty="0" smtClean="0">
                  <a:solidFill>
                    <a:srgbClr val="000000"/>
                  </a:solidFill>
                </a:rPr>
                <a:t>FI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2000" dirty="0" smtClean="0">
                  <a:solidFill>
                    <a:srgbClr val="000000"/>
                  </a:solidFill>
                </a:rPr>
                <a:t>Pääkonttori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85751" y="6077514"/>
              <a:ext cx="25010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600" b="1" dirty="0" smtClean="0">
                  <a:solidFill>
                    <a:srgbClr val="FFFFFF"/>
                  </a:solidFill>
                </a:rPr>
                <a:t>FI </a:t>
              </a:r>
              <a:r>
                <a:rPr lang="fi-FI" sz="1600" b="1" dirty="0" err="1" smtClean="0">
                  <a:solidFill>
                    <a:srgbClr val="FFFFFF"/>
                  </a:solidFill>
                </a:rPr>
                <a:t>brändi</a:t>
              </a:r>
              <a:r>
                <a:rPr lang="fi-FI" sz="1600" b="1" dirty="0">
                  <a:solidFill>
                    <a:srgbClr val="FFFFFF"/>
                  </a:solidFill>
                </a:rPr>
                <a:t> </a:t>
              </a:r>
              <a:r>
                <a:rPr lang="fi-FI" sz="1600" b="1" i="1" dirty="0" smtClean="0">
                  <a:solidFill>
                    <a:srgbClr val="FFFFFF"/>
                  </a:solidFill>
                </a:rPr>
                <a:t>Made in China</a:t>
              </a:r>
              <a:endParaRPr lang="en-US" sz="1600" b="1" i="1" dirty="0">
                <a:solidFill>
                  <a:srgbClr val="FFFFFF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3196706">
              <a:off x="3839770" y="4282045"/>
              <a:ext cx="8058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2000" b="1" dirty="0" smtClean="0">
                  <a:solidFill>
                    <a:srgbClr val="FFFFFF"/>
                  </a:solidFill>
                </a:rPr>
                <a:t>Rahat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8385927">
              <a:off x="1605231" y="4042560"/>
              <a:ext cx="8058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2000" b="1" dirty="0" smtClean="0">
                  <a:solidFill>
                    <a:srgbClr val="FFFFFF"/>
                  </a:solidFill>
                </a:rPr>
                <a:t>Rahat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450233" y="4182767"/>
              <a:ext cx="12811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4000" dirty="0" smtClean="0">
                  <a:solidFill>
                    <a:srgbClr val="E2005B"/>
                  </a:solidFill>
                </a:rPr>
                <a:t>120</a:t>
              </a:r>
              <a:r>
                <a:rPr lang="fi-FI" sz="2000" dirty="0" smtClean="0">
                  <a:solidFill>
                    <a:srgbClr val="E2005B"/>
                  </a:solidFill>
                </a:rPr>
                <a:t> </a:t>
              </a:r>
              <a:r>
                <a:rPr lang="fi-FI" sz="4000" dirty="0" smtClean="0">
                  <a:solidFill>
                    <a:srgbClr val="E2005B"/>
                  </a:solidFill>
                </a:rPr>
                <a:t>€</a:t>
              </a:r>
              <a:endParaRPr lang="en-US" sz="2000" dirty="0">
                <a:solidFill>
                  <a:srgbClr val="E2005B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3205190">
              <a:off x="4017778" y="3988644"/>
              <a:ext cx="12811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4000" dirty="0" smtClean="0">
                  <a:solidFill>
                    <a:srgbClr val="E2005B"/>
                  </a:solidFill>
                </a:rPr>
                <a:t>100</a:t>
              </a:r>
              <a:r>
                <a:rPr lang="fi-FI" sz="2000" dirty="0" smtClean="0">
                  <a:solidFill>
                    <a:srgbClr val="E2005B"/>
                  </a:solidFill>
                </a:rPr>
                <a:t> </a:t>
              </a:r>
              <a:r>
                <a:rPr lang="fi-FI" sz="4000" dirty="0" smtClean="0">
                  <a:solidFill>
                    <a:srgbClr val="E2005B"/>
                  </a:solidFill>
                </a:rPr>
                <a:t>€</a:t>
              </a:r>
              <a:endParaRPr lang="en-US" sz="2000" dirty="0">
                <a:solidFill>
                  <a:srgbClr val="E2005B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8278712">
              <a:off x="1201829" y="3618847"/>
              <a:ext cx="10214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4000" dirty="0" smtClean="0">
                  <a:solidFill>
                    <a:srgbClr val="E2005B"/>
                  </a:solidFill>
                </a:rPr>
                <a:t>12</a:t>
              </a:r>
              <a:r>
                <a:rPr lang="fi-FI" sz="2000" dirty="0" smtClean="0">
                  <a:solidFill>
                    <a:srgbClr val="E2005B"/>
                  </a:solidFill>
                </a:rPr>
                <a:t> </a:t>
              </a:r>
              <a:r>
                <a:rPr lang="fi-FI" sz="4000" dirty="0" smtClean="0">
                  <a:solidFill>
                    <a:srgbClr val="E2005B"/>
                  </a:solidFill>
                </a:rPr>
                <a:t>€</a:t>
              </a:r>
              <a:endParaRPr lang="en-US" sz="2000" dirty="0">
                <a:solidFill>
                  <a:srgbClr val="E2005B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348842" y="203490"/>
              <a:ext cx="5456711" cy="37548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3400" b="1" i="1" dirty="0" smtClean="0">
                  <a:solidFill>
                    <a:srgbClr val="FFFFFF"/>
                  </a:solidFill>
                  <a:latin typeface="Calibri" pitchFamily="34" charset="0"/>
                </a:rPr>
                <a:t>Kolmiokaupan periaatteet</a:t>
              </a:r>
              <a:endParaRPr lang="fi-FI" sz="3400" i="1" dirty="0" smtClean="0">
                <a:solidFill>
                  <a:srgbClr val="FFFFFF"/>
                </a:solidFill>
                <a:latin typeface="Calibri" pitchFamily="34" charset="0"/>
              </a:endParaRP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fi-FI" sz="3400" i="1" dirty="0">
                <a:solidFill>
                  <a:srgbClr val="FFFFFF"/>
                </a:solidFill>
                <a:latin typeface="Calibri" pitchFamily="34" charset="0"/>
              </a:endParaRP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3400" i="1" dirty="0" smtClean="0">
                  <a:solidFill>
                    <a:srgbClr val="FFFFFF"/>
                  </a:solidFill>
                  <a:latin typeface="Calibri" pitchFamily="34" charset="0"/>
                </a:rPr>
                <a:t>Voitto riskiä kantavalle</a:t>
              </a:r>
              <a:endParaRPr lang="fi-FI" sz="3400" i="1" dirty="0">
                <a:solidFill>
                  <a:srgbClr val="FFFFFF"/>
                </a:solidFill>
                <a:latin typeface="Calibri" pitchFamily="34" charset="0"/>
              </a:endParaRP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fi-FI" sz="3400" i="1" dirty="0" smtClean="0">
                <a:solidFill>
                  <a:srgbClr val="FFFFFF"/>
                </a:solidFill>
                <a:latin typeface="Calibri" pitchFamily="34" charset="0"/>
              </a:endParaRP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3400" i="1" dirty="0" smtClean="0">
                  <a:solidFill>
                    <a:srgbClr val="FFFFFF"/>
                  </a:solidFill>
                  <a:latin typeface="Calibri" pitchFamily="34" charset="0"/>
                </a:rPr>
                <a:t>Toimintokorvaukset</a:t>
              </a:r>
              <a:endParaRPr lang="fi-FI" sz="3400" i="1" dirty="0">
                <a:solidFill>
                  <a:srgbClr val="FFFFFF"/>
                </a:solidFill>
                <a:latin typeface="Calibri" pitchFamily="34" charset="0"/>
              </a:endParaRP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3400" i="1" dirty="0" smtClean="0">
                  <a:solidFill>
                    <a:srgbClr val="FFFFFF"/>
                  </a:solidFill>
                  <a:latin typeface="Calibri" pitchFamily="34" charset="0"/>
                </a:rPr>
                <a:t>markkinahintaan</a:t>
              </a:r>
              <a:endParaRPr lang="fi-FI" sz="3400" i="1" dirty="0">
                <a:solidFill>
                  <a:srgbClr val="FFFFFF"/>
                </a:solidFill>
                <a:latin typeface="Calibri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3400" i="1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08987" y="874213"/>
              <a:ext cx="81464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3000" dirty="0" smtClean="0">
                  <a:solidFill>
                    <a:srgbClr val="FFFFFF"/>
                  </a:solidFill>
                </a:rPr>
                <a:t>88</a:t>
              </a:r>
              <a:r>
                <a:rPr lang="fi-FI" sz="1500" dirty="0" smtClean="0">
                  <a:solidFill>
                    <a:srgbClr val="FFFFFF"/>
                  </a:solidFill>
                </a:rPr>
                <a:t> </a:t>
              </a:r>
              <a:r>
                <a:rPr lang="fi-FI" sz="3000" dirty="0" smtClean="0">
                  <a:solidFill>
                    <a:srgbClr val="FFFFFF"/>
                  </a:solidFill>
                </a:rPr>
                <a:t>€</a:t>
              </a:r>
              <a:endParaRPr lang="en-US" sz="3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Ali-Yrkkö</a:t>
            </a:r>
            <a:r>
              <a:rPr lang="fi-FI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2013</a:t>
            </a:r>
            <a:r>
              <a:rPr lang="fi-FI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.</a:t>
            </a:r>
            <a:r>
              <a:rPr lang="fi-FI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Mysteeri avautuu: Suomi globaaleissa arvoverkostoissa</a:t>
            </a:r>
            <a:r>
              <a:rPr lang="fi-FI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. Taloustieto, ETLA B257. </a:t>
            </a:r>
            <a:r>
              <a:rPr lang="fi-FI" sz="1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pub.etla.fi/ETLA-B257.pdf</a:t>
            </a:r>
            <a:endParaRPr lang="fi-FI" sz="1400" u="sng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8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483250"/>
            <a:ext cx="11826240" cy="10721637"/>
            <a:chOff x="0" y="-2592978"/>
            <a:chExt cx="11826240" cy="10721637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8551" y="4322619"/>
              <a:ext cx="3115449" cy="380604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7450233" y="4182767"/>
              <a:ext cx="12811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4000" dirty="0" smtClean="0">
                  <a:solidFill>
                    <a:srgbClr val="E2005B"/>
                  </a:solidFill>
                </a:rPr>
                <a:t>120</a:t>
              </a:r>
              <a:r>
                <a:rPr lang="fi-FI" sz="2000" dirty="0" smtClean="0">
                  <a:solidFill>
                    <a:srgbClr val="E2005B"/>
                  </a:solidFill>
                </a:rPr>
                <a:t> </a:t>
              </a:r>
              <a:r>
                <a:rPr lang="fi-FI" sz="4000" dirty="0" smtClean="0">
                  <a:solidFill>
                    <a:srgbClr val="E2005B"/>
                  </a:solidFill>
                </a:rPr>
                <a:t>€</a:t>
              </a:r>
              <a:endParaRPr lang="en-US" sz="2000" dirty="0">
                <a:solidFill>
                  <a:srgbClr val="E2005B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816147" y="-107009"/>
              <a:ext cx="1568201" cy="14511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>
              <a:outerShdw blurRad="101600" dist="190500" dir="2700000" sx="95000" sy="95000" algn="tl" rotWithShape="0">
                <a:schemeClr val="bg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" name="Right Arrow 43"/>
            <p:cNvSpPr/>
            <p:nvPr/>
          </p:nvSpPr>
          <p:spPr>
            <a:xfrm rot="17132084">
              <a:off x="2864091" y="1435014"/>
              <a:ext cx="853724" cy="551942"/>
            </a:xfrm>
            <a:prstGeom prst="rightArrow">
              <a:avLst>
                <a:gd name="adj1" fmla="val 50000"/>
                <a:gd name="adj2" fmla="val 71649"/>
              </a:avLst>
            </a:prstGeom>
            <a:gradFill flip="none" rotWithShape="1">
              <a:gsLst>
                <a:gs pos="0">
                  <a:srgbClr val="FF0066"/>
                </a:gs>
                <a:gs pos="100000">
                  <a:srgbClr val="FF66CC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101600" dist="190500" dir="2700000" sx="95000" sy="95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4428309" y="-2592978"/>
              <a:ext cx="7397931" cy="5571309"/>
            </a:xfrm>
            <a:prstGeom prst="roundRect">
              <a:avLst>
                <a:gd name="adj" fmla="val 23854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9263" y="4671265"/>
              <a:ext cx="973247" cy="328944"/>
            </a:xfrm>
            <a:prstGeom prst="rect">
              <a:avLst/>
            </a:prstGeom>
            <a:gradFill flip="none" rotWithShape="1">
              <a:gsLst>
                <a:gs pos="0">
                  <a:srgbClr val="FF0066"/>
                </a:gs>
                <a:gs pos="100000">
                  <a:srgbClr val="FF66CC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0" y="4563095"/>
              <a:ext cx="81464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3000" dirty="0" smtClean="0">
                  <a:solidFill>
                    <a:srgbClr val="FFFFFF"/>
                  </a:solidFill>
                </a:rPr>
                <a:t>12</a:t>
              </a:r>
              <a:r>
                <a:rPr lang="fi-FI" sz="1500" dirty="0" smtClean="0">
                  <a:solidFill>
                    <a:srgbClr val="FFFFFF"/>
                  </a:solidFill>
                </a:rPr>
                <a:t> </a:t>
              </a:r>
              <a:r>
                <a:rPr lang="fi-FI" sz="3000" dirty="0" smtClean="0">
                  <a:solidFill>
                    <a:srgbClr val="FFFFFF"/>
                  </a:solidFill>
                </a:rPr>
                <a:t>€</a:t>
              </a:r>
              <a:endParaRPr lang="en-US" sz="3000" dirty="0">
                <a:solidFill>
                  <a:srgbClr val="FFFFFF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313543" y="4630407"/>
              <a:ext cx="973247" cy="567352"/>
            </a:xfrm>
            <a:prstGeom prst="rect">
              <a:avLst/>
            </a:prstGeom>
            <a:gradFill flip="none" rotWithShape="1">
              <a:gsLst>
                <a:gs pos="0">
                  <a:srgbClr val="FF0066"/>
                </a:gs>
                <a:gs pos="100000">
                  <a:srgbClr val="FF66CC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86047" y="4614555"/>
              <a:ext cx="81464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3000" dirty="0" smtClean="0">
                  <a:solidFill>
                    <a:srgbClr val="FFFFFF"/>
                  </a:solidFill>
                </a:rPr>
                <a:t>20</a:t>
              </a:r>
              <a:r>
                <a:rPr lang="fi-FI" sz="1500" dirty="0" smtClean="0">
                  <a:solidFill>
                    <a:srgbClr val="FFFFFF"/>
                  </a:solidFill>
                </a:rPr>
                <a:t> </a:t>
              </a:r>
              <a:r>
                <a:rPr lang="fi-FI" sz="3000" dirty="0" smtClean="0">
                  <a:solidFill>
                    <a:srgbClr val="FFFFFF"/>
                  </a:solidFill>
                </a:rPr>
                <a:t>€</a:t>
              </a:r>
              <a:endParaRPr lang="en-US" sz="3000" dirty="0">
                <a:solidFill>
                  <a:srgbClr val="FFFFFF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204599" y="828197"/>
              <a:ext cx="973247" cy="2544024"/>
            </a:xfrm>
            <a:prstGeom prst="rect">
              <a:avLst/>
            </a:prstGeom>
            <a:gradFill flip="none" rotWithShape="1">
              <a:gsLst>
                <a:gs pos="0">
                  <a:srgbClr val="004C22"/>
                </a:gs>
                <a:gs pos="100000">
                  <a:srgbClr val="92D05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615679" y="5964371"/>
              <a:ext cx="2719448" cy="603379"/>
            </a:xfrm>
            <a:prstGeom prst="rightArrow">
              <a:avLst>
                <a:gd name="adj1" fmla="val 50000"/>
                <a:gd name="adj2" fmla="val 71649"/>
              </a:avLst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rgbClr val="0070C0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101600" dist="190500" dir="2700000" sx="95000" sy="95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5783282" y="5964371"/>
              <a:ext cx="876795" cy="603379"/>
            </a:xfrm>
            <a:prstGeom prst="rightArrow">
              <a:avLst>
                <a:gd name="adj1" fmla="val 50000"/>
                <a:gd name="adj2" fmla="val 71649"/>
              </a:avLst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rgbClr val="0070C0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101600" dist="190500" dir="2700000" sx="95000" sy="95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 rot="10800000">
              <a:off x="6056419" y="5441861"/>
              <a:ext cx="593762" cy="603379"/>
            </a:xfrm>
            <a:prstGeom prst="rightArrow">
              <a:avLst>
                <a:gd name="adj1" fmla="val 50000"/>
                <a:gd name="adj2" fmla="val 71649"/>
              </a:avLst>
            </a:prstGeom>
            <a:gradFill flip="none" rotWithShape="1">
              <a:gsLst>
                <a:gs pos="0">
                  <a:srgbClr val="FF0066"/>
                </a:gs>
                <a:gs pos="100000">
                  <a:srgbClr val="FF66CC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101600" dist="190500" dir="2700000" sx="95000" sy="95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 rot="14054922">
              <a:off x="3264509" y="4141185"/>
              <a:ext cx="1872528" cy="603379"/>
            </a:xfrm>
            <a:prstGeom prst="rightArrow">
              <a:avLst>
                <a:gd name="adj1" fmla="val 50000"/>
                <a:gd name="adj2" fmla="val 71649"/>
              </a:avLst>
            </a:prstGeom>
            <a:gradFill flip="none" rotWithShape="1">
              <a:gsLst>
                <a:gs pos="0">
                  <a:srgbClr val="FF0066"/>
                </a:gs>
                <a:gs pos="100000">
                  <a:srgbClr val="FF66CC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101600" dist="190500" dir="2700000" sx="95000" sy="95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 rot="7465711">
              <a:off x="1035233" y="3983350"/>
              <a:ext cx="1875105" cy="603379"/>
            </a:xfrm>
            <a:prstGeom prst="rightArrow">
              <a:avLst>
                <a:gd name="adj1" fmla="val 50000"/>
                <a:gd name="adj2" fmla="val 71649"/>
              </a:avLst>
            </a:prstGeom>
            <a:gradFill flip="none" rotWithShape="1">
              <a:gsLst>
                <a:gs pos="0">
                  <a:srgbClr val="FF0066"/>
                </a:gs>
                <a:gs pos="100000">
                  <a:srgbClr val="FF66CC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101600" dist="190500" dir="2700000" sx="95000" sy="95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148452" y="2045515"/>
              <a:ext cx="1828800" cy="1828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>
              <a:outerShdw blurRad="101600" dist="190500" dir="2700000" sx="95000" sy="95000" algn="tl" rotWithShape="0">
                <a:schemeClr val="bg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9375" y="4941110"/>
              <a:ext cx="6006954" cy="1828800"/>
              <a:chOff x="59375" y="4866893"/>
              <a:chExt cx="6006954" cy="1828800"/>
            </a:xfrm>
            <a:solidFill>
              <a:schemeClr val="bg1">
                <a:lumMod val="85000"/>
              </a:schemeClr>
            </a:solidFill>
            <a:effectLst>
              <a:outerShdw blurRad="101600" dist="190500" dir="2700000" sx="95000" sy="95000" algn="tl" rotWithShape="0">
                <a:schemeClr val="bg1">
                  <a:alpha val="20000"/>
                </a:schemeClr>
              </a:outerShdw>
            </a:effectLst>
          </p:grpSpPr>
          <p:sp>
            <p:nvSpPr>
              <p:cNvPr id="15" name="Oval 14"/>
              <p:cNvSpPr/>
              <p:nvPr/>
            </p:nvSpPr>
            <p:spPr>
              <a:xfrm>
                <a:off x="59375" y="4866893"/>
                <a:ext cx="1828800" cy="18288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237529" y="4866893"/>
                <a:ext cx="1828800" cy="18288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373344" y="5404261"/>
              <a:ext cx="119936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4000" dirty="0" smtClean="0">
                  <a:solidFill>
                    <a:srgbClr val="000000"/>
                  </a:solidFill>
                </a:rPr>
                <a:t>Kiina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2000" dirty="0" smtClean="0">
                  <a:solidFill>
                    <a:srgbClr val="000000"/>
                  </a:solidFill>
                </a:rPr>
                <a:t>Tehdas</a:t>
              </a:r>
              <a:endParaRPr lang="fi-FI" sz="16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39317" y="5404261"/>
              <a:ext cx="164743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4000" dirty="0" smtClean="0">
                  <a:solidFill>
                    <a:srgbClr val="000000"/>
                  </a:solidFill>
                </a:rPr>
                <a:t>Ranska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2000" dirty="0" smtClean="0">
                  <a:solidFill>
                    <a:srgbClr val="000000"/>
                  </a:solidFill>
                </a:rPr>
                <a:t>Myynti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53834" y="2480952"/>
              <a:ext cx="121058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4000" dirty="0" smtClean="0">
                  <a:solidFill>
                    <a:srgbClr val="000000"/>
                  </a:solidFill>
                </a:rPr>
                <a:t>NLD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2000" dirty="0" smtClean="0">
                  <a:solidFill>
                    <a:srgbClr val="000000"/>
                  </a:solidFill>
                </a:rPr>
                <a:t>väliyhtiö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85751" y="6077514"/>
              <a:ext cx="25010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600" b="1" dirty="0" smtClean="0">
                  <a:solidFill>
                    <a:srgbClr val="FFFFFF"/>
                  </a:solidFill>
                </a:rPr>
                <a:t>FI </a:t>
              </a:r>
              <a:r>
                <a:rPr lang="fi-FI" sz="1600" b="1" dirty="0" err="1" smtClean="0">
                  <a:solidFill>
                    <a:srgbClr val="FFFFFF"/>
                  </a:solidFill>
                </a:rPr>
                <a:t>brändi</a:t>
              </a:r>
              <a:r>
                <a:rPr lang="fi-FI" sz="1600" b="1" dirty="0">
                  <a:solidFill>
                    <a:srgbClr val="FFFFFF"/>
                  </a:solidFill>
                </a:rPr>
                <a:t> </a:t>
              </a:r>
              <a:r>
                <a:rPr lang="fi-FI" sz="1600" b="1" i="1" dirty="0" smtClean="0">
                  <a:solidFill>
                    <a:srgbClr val="FFFFFF"/>
                  </a:solidFill>
                </a:rPr>
                <a:t>Made in China</a:t>
              </a:r>
              <a:endParaRPr lang="en-US" sz="1600" b="1" i="1" dirty="0">
                <a:solidFill>
                  <a:srgbClr val="FFFFFF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3196706">
              <a:off x="3839770" y="4282045"/>
              <a:ext cx="8058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2000" b="1" dirty="0" smtClean="0">
                  <a:solidFill>
                    <a:srgbClr val="FFFFFF"/>
                  </a:solidFill>
                </a:rPr>
                <a:t>Rahat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8385927">
              <a:off x="1605231" y="4042560"/>
              <a:ext cx="8058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2000" b="1" dirty="0" smtClean="0">
                  <a:solidFill>
                    <a:srgbClr val="FFFFFF"/>
                  </a:solidFill>
                </a:rPr>
                <a:t>Rahat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3205190">
              <a:off x="4017778" y="3988644"/>
              <a:ext cx="12811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4000" dirty="0" smtClean="0">
                  <a:solidFill>
                    <a:srgbClr val="E2005B"/>
                  </a:solidFill>
                </a:rPr>
                <a:t>100</a:t>
              </a:r>
              <a:r>
                <a:rPr lang="fi-FI" sz="2000" dirty="0" smtClean="0">
                  <a:solidFill>
                    <a:srgbClr val="E2005B"/>
                  </a:solidFill>
                </a:rPr>
                <a:t> </a:t>
              </a:r>
              <a:r>
                <a:rPr lang="fi-FI" sz="4000" dirty="0" smtClean="0">
                  <a:solidFill>
                    <a:srgbClr val="E2005B"/>
                  </a:solidFill>
                </a:rPr>
                <a:t>€</a:t>
              </a:r>
              <a:endParaRPr lang="en-US" sz="2000" dirty="0">
                <a:solidFill>
                  <a:srgbClr val="E2005B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8278712">
              <a:off x="1201829" y="3618847"/>
              <a:ext cx="10214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4000" dirty="0" smtClean="0">
                  <a:solidFill>
                    <a:srgbClr val="E2005B"/>
                  </a:solidFill>
                </a:rPr>
                <a:t>12</a:t>
              </a:r>
              <a:r>
                <a:rPr lang="fi-FI" sz="2000" dirty="0" smtClean="0">
                  <a:solidFill>
                    <a:srgbClr val="E2005B"/>
                  </a:solidFill>
                </a:rPr>
                <a:t> </a:t>
              </a:r>
              <a:r>
                <a:rPr lang="fi-FI" sz="4000" dirty="0" smtClean="0">
                  <a:solidFill>
                    <a:srgbClr val="E2005B"/>
                  </a:solidFill>
                </a:rPr>
                <a:t>€</a:t>
              </a:r>
              <a:endParaRPr lang="en-US" sz="2000" dirty="0">
                <a:solidFill>
                  <a:srgbClr val="E2005B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12035" y="895019"/>
              <a:ext cx="81464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3000" dirty="0" smtClean="0">
                  <a:solidFill>
                    <a:srgbClr val="FFFFFF"/>
                  </a:solidFill>
                </a:rPr>
                <a:t>88</a:t>
              </a:r>
              <a:r>
                <a:rPr lang="fi-FI" sz="1500" dirty="0" smtClean="0">
                  <a:solidFill>
                    <a:srgbClr val="FFFFFF"/>
                  </a:solidFill>
                </a:rPr>
                <a:t> </a:t>
              </a:r>
              <a:r>
                <a:rPr lang="fi-FI" sz="3000" dirty="0" smtClean="0">
                  <a:solidFill>
                    <a:srgbClr val="FFFFFF"/>
                  </a:solidFill>
                </a:rPr>
                <a:t>€</a:t>
              </a:r>
              <a:endParaRPr lang="en-US" sz="3000" dirty="0">
                <a:solidFill>
                  <a:srgbClr val="FFFFFF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26720" y="1643776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err="1" smtClean="0">
                  <a:solidFill>
                    <a:srgbClr val="000000"/>
                  </a:solidFill>
                </a:rPr>
                <a:t>Osinko</a:t>
              </a:r>
              <a:r>
                <a:rPr lang="en-US" sz="2000" b="1" dirty="0" smtClean="0">
                  <a:solidFill>
                    <a:srgbClr val="000000"/>
                  </a:solidFill>
                </a:rPr>
                <a:t>?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845755" y="33000"/>
              <a:ext cx="145264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4000" dirty="0" smtClean="0">
                  <a:solidFill>
                    <a:srgbClr val="000000"/>
                  </a:solidFill>
                </a:rPr>
                <a:t>FI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2000" dirty="0" smtClean="0">
                  <a:solidFill>
                    <a:srgbClr val="000000"/>
                  </a:solidFill>
                </a:rPr>
                <a:t>pääkonttori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453345" y="216553"/>
              <a:ext cx="5456711" cy="30777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4600" b="1" i="1" dirty="0">
                  <a:solidFill>
                    <a:srgbClr val="FFFFFF"/>
                  </a:solidFill>
                  <a:latin typeface="Calibri" pitchFamily="34" charset="0"/>
                </a:rPr>
                <a:t>Voitto Hollantiin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fi-FI" sz="3500" i="1" dirty="0">
                <a:solidFill>
                  <a:srgbClr val="FFFFFF"/>
                </a:solidFill>
                <a:latin typeface="Calibri" pitchFamily="34" charset="0"/>
              </a:endParaRPr>
            </a:p>
            <a:p>
              <a:pPr marL="266700"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3200" i="1" dirty="0">
                  <a:solidFill>
                    <a:srgbClr val="FFFFFF"/>
                  </a:solidFill>
                  <a:latin typeface="Calibri" pitchFamily="34" charset="0"/>
                </a:rPr>
                <a:t>Suomeen ei </a:t>
              </a:r>
              <a:r>
                <a:rPr lang="fi-FI" sz="3200" i="1" dirty="0" smtClean="0">
                  <a:solidFill>
                    <a:srgbClr val="FFFFFF"/>
                  </a:solidFill>
                  <a:latin typeface="Calibri" pitchFamily="34" charset="0"/>
                </a:rPr>
                <a:t>arvonlisää</a:t>
              </a:r>
            </a:p>
            <a:p>
              <a:pPr marL="266700"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000" i="1" dirty="0" smtClean="0">
                  <a:solidFill>
                    <a:srgbClr val="FFFFFF"/>
                  </a:solidFill>
                  <a:latin typeface="Calibri" pitchFamily="34" charset="0"/>
                </a:rPr>
                <a:t/>
              </a:r>
              <a:br>
                <a:rPr lang="fi-FI" sz="1000" i="1" dirty="0" smtClean="0">
                  <a:solidFill>
                    <a:srgbClr val="FFFFFF"/>
                  </a:solidFill>
                  <a:latin typeface="Calibri" pitchFamily="34" charset="0"/>
                </a:rPr>
              </a:br>
              <a:r>
                <a:rPr lang="fi-FI" sz="3200" i="1" dirty="0" smtClean="0">
                  <a:solidFill>
                    <a:srgbClr val="FFFFFF"/>
                  </a:solidFill>
                  <a:latin typeface="Calibri" pitchFamily="34" charset="0"/>
                </a:rPr>
                <a:t>Suomeen </a:t>
              </a:r>
              <a:r>
                <a:rPr lang="fi-FI" sz="3200" i="1" dirty="0">
                  <a:solidFill>
                    <a:srgbClr val="FFFFFF"/>
                  </a:solidFill>
                  <a:latin typeface="Calibri" pitchFamily="34" charset="0"/>
                </a:rPr>
                <a:t>ei </a:t>
              </a:r>
              <a:r>
                <a:rPr lang="fi-FI" sz="3200" i="1" dirty="0" smtClean="0">
                  <a:solidFill>
                    <a:srgbClr val="FFFFFF"/>
                  </a:solidFill>
                  <a:latin typeface="Calibri" pitchFamily="34" charset="0"/>
                </a:rPr>
                <a:t>veroja</a:t>
              </a:r>
              <a:endParaRPr lang="fi-FI" sz="3200" i="1" dirty="0">
                <a:solidFill>
                  <a:srgbClr val="FFFFFF"/>
                </a:solidFill>
                <a:latin typeface="Calibri" pitchFamily="34" charset="0"/>
              </a:endParaRP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fi-FI" sz="3500" i="1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Ali-Yrkkö</a:t>
            </a:r>
            <a:r>
              <a:rPr lang="fi-FI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2013</a:t>
            </a:r>
            <a:r>
              <a:rPr lang="fi-FI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.</a:t>
            </a:r>
            <a:r>
              <a:rPr lang="fi-FI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Mysteeri avautuu: Suomi globaaleissa arvoverkostoissa</a:t>
            </a:r>
            <a:r>
              <a:rPr lang="fi-FI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. Taloustieto, ETLA B257. </a:t>
            </a:r>
            <a:r>
              <a:rPr lang="fi-FI" sz="1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pub.etla.fi/ETLA-B257.pdf</a:t>
            </a:r>
            <a:endParaRPr lang="fi-FI" sz="1400" u="sng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95300" y="0"/>
            <a:ext cx="8292469" cy="2400657"/>
            <a:chOff x="0" y="-585692"/>
            <a:chExt cx="8292469" cy="2400657"/>
          </a:xfrm>
        </p:grpSpPr>
        <p:sp>
          <p:nvSpPr>
            <p:cNvPr id="2" name="TextBox 1"/>
            <p:cNvSpPr txBox="1"/>
            <p:nvPr/>
          </p:nvSpPr>
          <p:spPr>
            <a:xfrm>
              <a:off x="0" y="-585692"/>
              <a:ext cx="2133918" cy="2400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5000" b="1" dirty="0" smtClean="0">
                  <a:solidFill>
                    <a:prstClr val="white"/>
                  </a:solidFill>
                </a:rPr>
                <a:t>70</a:t>
              </a:r>
              <a:endParaRPr lang="en-US" sz="15000" b="1" dirty="0">
                <a:solidFill>
                  <a:prstClr val="white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998519" y="-279400"/>
              <a:ext cx="838691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7000" b="1" dirty="0" smtClean="0">
                  <a:solidFill>
                    <a:prstClr val="white"/>
                  </a:solidFill>
                </a:rPr>
                <a:t>%</a:t>
              </a:r>
              <a:endParaRPr lang="en-US" sz="7000" b="1" dirty="0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12919" y="-165100"/>
              <a:ext cx="5379550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5000" b="1" dirty="0">
                  <a:solidFill>
                    <a:schemeClr val="bg1"/>
                  </a:solidFill>
                </a:rPr>
                <a:t>maailmankaupasta </a:t>
              </a:r>
              <a:endParaRPr lang="fi-FI" sz="5000" b="1" dirty="0" smtClean="0">
                <a:solidFill>
                  <a:schemeClr val="bg1"/>
                </a:solidFill>
              </a:endParaRPr>
            </a:p>
            <a:p>
              <a:r>
                <a:rPr lang="fi-FI" sz="5000" b="1" dirty="0" smtClean="0">
                  <a:solidFill>
                    <a:schemeClr val="bg1"/>
                  </a:solidFill>
                </a:rPr>
                <a:t>konsernien </a:t>
              </a:r>
              <a:r>
                <a:rPr lang="fi-FI" sz="5000" b="1" dirty="0">
                  <a:solidFill>
                    <a:schemeClr val="bg1"/>
                  </a:solidFill>
                </a:rPr>
                <a:t>sisäistä</a:t>
              </a:r>
              <a:endParaRPr lang="en-US" sz="5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533400" y="2737535"/>
            <a:ext cx="8128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5000" b="1" dirty="0" smtClean="0">
                <a:solidFill>
                  <a:srgbClr val="BDEEFF"/>
                </a:solidFill>
              </a:rPr>
              <a:t>Sisäiset </a:t>
            </a:r>
            <a:r>
              <a:rPr lang="fi-FI" sz="5000" b="1" dirty="0">
                <a:solidFill>
                  <a:srgbClr val="BDEEFF"/>
                </a:solidFill>
              </a:rPr>
              <a:t>palvelut </a:t>
            </a:r>
            <a:r>
              <a:rPr lang="fi-FI" sz="5000" b="1" dirty="0" smtClean="0">
                <a:solidFill>
                  <a:srgbClr val="BDEEFF"/>
                </a:solidFill>
              </a:rPr>
              <a:t>ylittävät  usein valmistuskustannukset</a:t>
            </a:r>
            <a:endParaRPr lang="en-US" sz="5000" b="1" dirty="0">
              <a:solidFill>
                <a:srgbClr val="BDEE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8000" y="4820335"/>
            <a:ext cx="812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5400" b="1" dirty="0" smtClean="0">
                <a:solidFill>
                  <a:schemeClr val="bg1"/>
                </a:solidFill>
              </a:rPr>
              <a:t>Kiina ei ole halpa</a:t>
            </a:r>
          </a:p>
          <a:p>
            <a:pPr algn="r"/>
            <a:r>
              <a:rPr lang="fi-FI" sz="5400" b="1" dirty="0">
                <a:solidFill>
                  <a:schemeClr val="bg1"/>
                </a:solidFill>
              </a:rPr>
              <a:t>l</a:t>
            </a:r>
            <a:r>
              <a:rPr lang="fi-FI" sz="5400" b="1" dirty="0" smtClean="0">
                <a:solidFill>
                  <a:schemeClr val="bg1"/>
                </a:solidFill>
              </a:rPr>
              <a:t>äheskään aina</a:t>
            </a:r>
            <a:endParaRPr lang="en-US" sz="5000" b="1" dirty="0">
              <a:solidFill>
                <a:srgbClr val="85D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1400" b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Ali-Yrkkö</a:t>
            </a:r>
            <a:r>
              <a:rPr lang="fi-FI" sz="1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2013</a:t>
            </a:r>
            <a:r>
              <a:rPr lang="fi-FI" sz="14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fi-FI" sz="1400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Mysteeri avautuu: Suomi globaaleissa arvoverkostoissa</a:t>
            </a:r>
            <a:r>
              <a:rPr lang="fi-FI" sz="14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Taloustieto, ETLA B257. </a:t>
            </a:r>
            <a:r>
              <a:rPr lang="fi-FI" sz="1400" u="sng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pub.etla.fi/ETLA-B257.pdf</a:t>
            </a:r>
            <a:endParaRPr lang="fi-FI" sz="1400" u="sng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20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-40900"/>
            <a:ext cx="8579208" cy="14234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000" b="1" dirty="0" smtClean="0">
                <a:solidFill>
                  <a:prstClr val="white">
                    <a:lumMod val="75000"/>
                  </a:prstClr>
                </a:solidFill>
              </a:rPr>
              <a:t>Elektroniikkatuote </a:t>
            </a:r>
            <a:r>
              <a:rPr lang="fi-FI" sz="2900" dirty="0" smtClean="0">
                <a:solidFill>
                  <a:prstClr val="white">
                    <a:lumMod val="75000"/>
                  </a:prstClr>
                </a:solidFill>
              </a:rPr>
              <a:t>(huomaa: muu kuin puhelin)</a:t>
            </a:r>
            <a:r>
              <a:rPr lang="fi-FI" sz="4000" b="1" dirty="0" smtClean="0">
                <a:solidFill>
                  <a:prstClr val="white">
                    <a:lumMod val="75000"/>
                  </a:prstClr>
                </a:solidFill>
              </a:rPr>
              <a:t>:</a:t>
            </a:r>
          </a:p>
          <a:p>
            <a:r>
              <a:rPr lang="fi-FI" sz="4650" b="1" dirty="0" smtClean="0">
                <a:solidFill>
                  <a:prstClr val="white"/>
                </a:solidFill>
              </a:rPr>
              <a:t>Väärän siirtohinnoittelun vaikutus</a:t>
            </a:r>
            <a:endParaRPr lang="en-US" sz="4650" b="1" dirty="0">
              <a:solidFill>
                <a:prstClr val="white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200358716"/>
              </p:ext>
            </p:extLst>
          </p:nvPr>
        </p:nvGraphicFramePr>
        <p:xfrm>
          <a:off x="3022600" y="642096"/>
          <a:ext cx="4610100" cy="593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30200" y="1699411"/>
            <a:ext cx="4737100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800"/>
              </a:lnSpc>
            </a:pPr>
            <a:endParaRPr lang="fi-FI" sz="10000" b="1" i="1" dirty="0" smtClean="0">
              <a:solidFill>
                <a:schemeClr val="bg1"/>
              </a:solidFill>
            </a:endParaRPr>
          </a:p>
          <a:p>
            <a:pPr algn="r">
              <a:lnSpc>
                <a:spcPts val="2800"/>
              </a:lnSpc>
            </a:pPr>
            <a:r>
              <a:rPr lang="fi-FI" sz="10000" b="1" i="1" dirty="0" smtClean="0">
                <a:solidFill>
                  <a:schemeClr val="bg1"/>
                </a:solidFill>
              </a:rPr>
              <a:t>Ero 8x</a:t>
            </a:r>
          </a:p>
          <a:p>
            <a:pPr algn="r">
              <a:lnSpc>
                <a:spcPts val="2800"/>
              </a:lnSpc>
            </a:pPr>
            <a:r>
              <a:rPr lang="fi-FI" sz="3200" b="1" i="1" dirty="0" smtClean="0">
                <a:solidFill>
                  <a:schemeClr val="bg1"/>
                </a:solidFill>
              </a:rPr>
              <a:t>Suomen osuudessa</a:t>
            </a:r>
            <a:endParaRPr lang="fi-FI" sz="1400" b="1" i="1" dirty="0" smtClean="0">
              <a:solidFill>
                <a:schemeClr val="bg1"/>
              </a:solidFill>
            </a:endParaRPr>
          </a:p>
          <a:p>
            <a:pPr algn="r">
              <a:lnSpc>
                <a:spcPts val="2800"/>
              </a:lnSpc>
            </a:pPr>
            <a:endParaRPr lang="fi-FI" sz="1400" b="1" i="1" dirty="0" smtClean="0">
              <a:solidFill>
                <a:schemeClr val="bg1"/>
              </a:solidFill>
            </a:endParaRPr>
          </a:p>
          <a:p>
            <a:pPr algn="r">
              <a:lnSpc>
                <a:spcPts val="2800"/>
              </a:lnSpc>
            </a:pPr>
            <a:r>
              <a:rPr lang="fi-FI" sz="2800" b="1" i="1" dirty="0" smtClean="0">
                <a:solidFill>
                  <a:schemeClr val="bg1"/>
                </a:solidFill>
              </a:rPr>
              <a:t>Voitto </a:t>
            </a:r>
            <a:r>
              <a:rPr lang="fi-FI" sz="2800" b="1" i="1" dirty="0">
                <a:solidFill>
                  <a:schemeClr val="bg1"/>
                </a:solidFill>
              </a:rPr>
              <a:t>virheellisesti myyntiyksiköissä</a:t>
            </a:r>
          </a:p>
          <a:p>
            <a:pPr algn="r">
              <a:lnSpc>
                <a:spcPts val="2800"/>
              </a:lnSpc>
            </a:pPr>
            <a:endParaRPr lang="fi-FI" sz="2800" b="1" i="1" dirty="0" smtClean="0">
              <a:solidFill>
                <a:schemeClr val="bg1"/>
              </a:solidFill>
            </a:endParaRPr>
          </a:p>
          <a:p>
            <a:pPr algn="r">
              <a:lnSpc>
                <a:spcPts val="2800"/>
              </a:lnSpc>
            </a:pPr>
            <a:r>
              <a:rPr lang="fi-FI" sz="2800" b="1" i="1" dirty="0" smtClean="0">
                <a:solidFill>
                  <a:schemeClr val="bg1"/>
                </a:solidFill>
              </a:rPr>
              <a:t>Voiton </a:t>
            </a:r>
            <a:r>
              <a:rPr lang="fi-FI" sz="2800" b="1" i="1" dirty="0">
                <a:solidFill>
                  <a:schemeClr val="bg1"/>
                </a:solidFill>
              </a:rPr>
              <a:t>pitäisi </a:t>
            </a:r>
            <a:endParaRPr lang="fi-FI" sz="2800" b="1" i="1" dirty="0" smtClean="0">
              <a:solidFill>
                <a:schemeClr val="bg1"/>
              </a:solidFill>
            </a:endParaRPr>
          </a:p>
          <a:p>
            <a:pPr algn="r">
              <a:lnSpc>
                <a:spcPts val="2800"/>
              </a:lnSpc>
            </a:pPr>
            <a:r>
              <a:rPr lang="fi-FI" sz="2800" b="1" i="1" dirty="0" smtClean="0">
                <a:solidFill>
                  <a:schemeClr val="bg1"/>
                </a:solidFill>
              </a:rPr>
              <a:t>seurata riskiä</a:t>
            </a:r>
            <a:r>
              <a:rPr lang="fi-FI" sz="2800" b="1" i="1" dirty="0">
                <a:solidFill>
                  <a:schemeClr val="bg1"/>
                </a:solidFill>
              </a:rPr>
              <a:t>, kuten </a:t>
            </a:r>
            <a:endParaRPr lang="fi-FI" sz="2800" b="1" i="1" dirty="0" smtClean="0">
              <a:solidFill>
                <a:schemeClr val="bg1"/>
              </a:solidFill>
            </a:endParaRPr>
          </a:p>
          <a:p>
            <a:pPr algn="r">
              <a:lnSpc>
                <a:spcPts val="2800"/>
              </a:lnSpc>
            </a:pPr>
            <a:r>
              <a:rPr lang="fi-FI" sz="2800" b="1" i="1" dirty="0" smtClean="0">
                <a:solidFill>
                  <a:schemeClr val="bg1"/>
                </a:solidFill>
              </a:rPr>
              <a:t>aineetonta </a:t>
            </a:r>
            <a:r>
              <a:rPr lang="fi-FI" sz="2800" b="1" i="1" dirty="0">
                <a:solidFill>
                  <a:schemeClr val="bg1"/>
                </a:solidFill>
              </a:rPr>
              <a:t>omaisuutta</a:t>
            </a:r>
            <a:endParaRPr lang="fi-FI" sz="2800" b="1" i="1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1400" b="1" dirty="0" err="1" smtClean="0">
                <a:solidFill>
                  <a:schemeClr val="bg1">
                    <a:lumMod val="95000"/>
                  </a:schemeClr>
                </a:solidFill>
              </a:rPr>
              <a:t>Ali-Yrkkö</a:t>
            </a:r>
            <a:r>
              <a:rPr lang="fi-FI" sz="1400" b="1" dirty="0" smtClean="0">
                <a:solidFill>
                  <a:schemeClr val="bg1">
                    <a:lumMod val="95000"/>
                  </a:schemeClr>
                </a:solidFill>
              </a:rPr>
              <a:t> 2013</a:t>
            </a:r>
            <a:r>
              <a:rPr lang="fi-FI" sz="14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fi-FI" sz="1400" i="1" dirty="0" smtClean="0">
                <a:solidFill>
                  <a:schemeClr val="bg1">
                    <a:lumMod val="95000"/>
                  </a:schemeClr>
                </a:solidFill>
              </a:rPr>
              <a:t>Mysteeri avautuu: Suomi globaaleissa arvoverkostoissa</a:t>
            </a:r>
            <a:r>
              <a:rPr lang="fi-FI" sz="1400" dirty="0" smtClean="0">
                <a:solidFill>
                  <a:schemeClr val="bg1">
                    <a:lumMod val="95000"/>
                  </a:schemeClr>
                </a:solidFill>
              </a:rPr>
              <a:t>. Taloustieto, ETLA B257. </a:t>
            </a:r>
            <a:r>
              <a:rPr lang="fi-FI" sz="1400" u="sng" dirty="0" smtClean="0">
                <a:solidFill>
                  <a:schemeClr val="bg1">
                    <a:lumMod val="95000"/>
                  </a:schemeClr>
                </a:solidFill>
              </a:rPr>
              <a:t>pub.etla.fi/ETLA-B257.pdf</a:t>
            </a:r>
            <a:endParaRPr lang="fi-FI" sz="1400" u="sng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6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9700" y="149136"/>
            <a:ext cx="8941118" cy="5985321"/>
            <a:chOff x="139700" y="149136"/>
            <a:chExt cx="8941118" cy="5985321"/>
          </a:xfrm>
        </p:grpSpPr>
        <p:sp>
          <p:nvSpPr>
            <p:cNvPr id="5" name="Rectangle 4"/>
            <p:cNvSpPr/>
            <p:nvPr/>
          </p:nvSpPr>
          <p:spPr>
            <a:xfrm>
              <a:off x="342900" y="149136"/>
              <a:ext cx="8420100" cy="5586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fi-FI" sz="4500" b="1" dirty="0" smtClean="0">
                <a:solidFill>
                  <a:prstClr val="white"/>
                </a:solidFill>
              </a:endParaRPr>
            </a:p>
            <a:p>
              <a:r>
                <a:rPr lang="fi-FI" sz="4000" b="1" i="1" dirty="0">
                  <a:solidFill>
                    <a:srgbClr val="B7ECFF"/>
                  </a:solidFill>
                </a:rPr>
                <a:t> </a:t>
              </a:r>
              <a:r>
                <a:rPr lang="fi-FI" sz="4000" b="1" i="1" dirty="0" smtClean="0">
                  <a:solidFill>
                    <a:srgbClr val="B7ECFF"/>
                  </a:solidFill>
                </a:rPr>
                <a:t>  Todellisuudessa veromenetykset ovat   </a:t>
              </a:r>
              <a:br>
                <a:rPr lang="fi-FI" sz="4000" b="1" i="1" dirty="0" smtClean="0">
                  <a:solidFill>
                    <a:srgbClr val="B7ECFF"/>
                  </a:solidFill>
                </a:rPr>
              </a:br>
              <a:r>
                <a:rPr lang="fi-FI" sz="4000" b="1" i="1" dirty="0" smtClean="0">
                  <a:solidFill>
                    <a:srgbClr val="B7ECFF"/>
                  </a:solidFill>
                </a:rPr>
                <a:t>   </a:t>
              </a:r>
              <a:r>
                <a:rPr lang="fi-FI" sz="4000" b="1" i="1" dirty="0" err="1" smtClean="0">
                  <a:solidFill>
                    <a:srgbClr val="B7ECFF"/>
                  </a:solidFill>
                </a:rPr>
                <a:t>keskim</a:t>
              </a:r>
              <a:r>
                <a:rPr lang="fi-FI" sz="4000" b="1" i="1" dirty="0" smtClean="0">
                  <a:solidFill>
                    <a:srgbClr val="B7ECFF"/>
                  </a:solidFill>
                </a:rPr>
                <a:t>. noin </a:t>
              </a:r>
              <a:r>
                <a:rPr lang="fi-FI" sz="4000" b="1" i="1" dirty="0" smtClean="0">
                  <a:solidFill>
                    <a:prstClr val="white"/>
                  </a:solidFill>
                </a:rPr>
                <a:t>320 milj.</a:t>
              </a:r>
              <a:r>
                <a:rPr lang="fi-FI" sz="4000" b="1" i="1" dirty="0" smtClean="0">
                  <a:solidFill>
                    <a:srgbClr val="B7ECFF"/>
                  </a:solidFill>
                </a:rPr>
                <a:t> €/v. </a:t>
              </a:r>
              <a:r>
                <a:rPr lang="fi-FI" sz="1600" dirty="0" smtClean="0">
                  <a:solidFill>
                    <a:srgbClr val="B7ECFF"/>
                  </a:solidFill>
                </a:rPr>
                <a:t>(HS 9.8.2012, sivu A6)</a:t>
              </a:r>
              <a:br>
                <a:rPr lang="fi-FI" sz="1600" dirty="0" smtClean="0">
                  <a:solidFill>
                    <a:srgbClr val="B7ECFF"/>
                  </a:solidFill>
                </a:rPr>
              </a:br>
              <a:r>
                <a:rPr lang="fi-FI" sz="1600" dirty="0" smtClean="0">
                  <a:solidFill>
                    <a:srgbClr val="B7ECFF"/>
                  </a:solidFill>
                </a:rPr>
                <a:t/>
              </a:r>
              <a:br>
                <a:rPr lang="fi-FI" sz="1600" dirty="0" smtClean="0">
                  <a:solidFill>
                    <a:srgbClr val="B7ECFF"/>
                  </a:solidFill>
                </a:rPr>
              </a:br>
              <a:endParaRPr lang="fi-FI" sz="1600" dirty="0" smtClean="0">
                <a:solidFill>
                  <a:srgbClr val="B7ECFF"/>
                </a:solidFill>
              </a:endParaRPr>
            </a:p>
            <a:p>
              <a:r>
                <a:rPr lang="fi-FI" sz="4000" b="1" i="1" dirty="0" smtClean="0">
                  <a:solidFill>
                    <a:srgbClr val="B7ECFF"/>
                  </a:solidFill>
                </a:rPr>
                <a:t>   Bkt-menetys </a:t>
              </a:r>
              <a:r>
                <a:rPr lang="fi-FI" sz="4000" b="1" i="1" dirty="0" smtClean="0">
                  <a:solidFill>
                    <a:prstClr val="white"/>
                  </a:solidFill>
                </a:rPr>
                <a:t>1,3 mrd. </a:t>
              </a:r>
              <a:r>
                <a:rPr lang="fi-FI" sz="4000" b="1" i="1" dirty="0" smtClean="0">
                  <a:solidFill>
                    <a:srgbClr val="B7ECFF"/>
                  </a:solidFill>
                </a:rPr>
                <a:t>€/v.</a:t>
              </a:r>
              <a:endParaRPr lang="fi-FI" sz="4000" dirty="0" smtClean="0">
                <a:solidFill>
                  <a:srgbClr val="B7ECFF"/>
                </a:solidFill>
              </a:endParaRPr>
            </a:p>
            <a:p>
              <a:endParaRPr lang="fi-FI" sz="4000" dirty="0" smtClean="0">
                <a:solidFill>
                  <a:srgbClr val="B7ECFF"/>
                </a:solidFill>
              </a:endParaRPr>
            </a:p>
            <a:p>
              <a:endParaRPr lang="fi-FI" sz="4000" dirty="0">
                <a:solidFill>
                  <a:srgbClr val="B7ECFF"/>
                </a:solidFill>
              </a:endParaRPr>
            </a:p>
            <a:p>
              <a:r>
                <a:rPr lang="fi-FI" sz="4000" dirty="0" smtClean="0">
                  <a:solidFill>
                    <a:prstClr val="white"/>
                  </a:solidFill>
                </a:rPr>
                <a:t>	Korjauksen </a:t>
              </a:r>
              <a:br>
                <a:rPr lang="fi-FI" sz="4000" dirty="0" smtClean="0">
                  <a:solidFill>
                    <a:prstClr val="white"/>
                  </a:solidFill>
                </a:rPr>
              </a:br>
              <a:r>
                <a:rPr lang="fi-FI" sz="4000" dirty="0" smtClean="0">
                  <a:solidFill>
                    <a:prstClr val="white"/>
                  </a:solidFill>
                </a:rPr>
                <a:t>	</a:t>
              </a:r>
              <a:r>
                <a:rPr lang="fi-FI" sz="1000" dirty="0" smtClean="0">
                  <a:solidFill>
                    <a:prstClr val="white"/>
                  </a:solidFill>
                </a:rPr>
                <a:t> </a:t>
              </a:r>
              <a:r>
                <a:rPr lang="fi-FI" sz="4000" dirty="0" smtClean="0">
                  <a:solidFill>
                    <a:prstClr val="white"/>
                  </a:solidFill>
                </a:rPr>
                <a:t>bkt-vaikutus</a:t>
              </a:r>
              <a:endParaRPr lang="fi-FI" sz="4000" dirty="0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59517" y="3733800"/>
              <a:ext cx="5221301" cy="2400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i-FI" sz="15000" b="1" dirty="0" smtClean="0">
                  <a:solidFill>
                    <a:prstClr val="white"/>
                  </a:solidFill>
                </a:rPr>
                <a:t>+</a:t>
              </a:r>
              <a:r>
                <a:rPr lang="fi-FI" sz="3000" b="1" dirty="0" smtClean="0">
                  <a:solidFill>
                    <a:prstClr val="white"/>
                  </a:solidFill>
                </a:rPr>
                <a:t> </a:t>
              </a:r>
              <a:r>
                <a:rPr lang="fi-FI" sz="15000" b="1" dirty="0" smtClean="0">
                  <a:solidFill>
                    <a:prstClr val="white"/>
                  </a:solidFill>
                </a:rPr>
                <a:t>0,6</a:t>
              </a:r>
              <a:r>
                <a:rPr lang="fi-FI" sz="5000" b="1" dirty="0" smtClean="0">
                  <a:solidFill>
                    <a:prstClr val="white"/>
                  </a:solidFill>
                </a:rPr>
                <a:t> </a:t>
              </a:r>
              <a:r>
                <a:rPr lang="fi-FI" sz="15000" b="1" dirty="0" smtClean="0">
                  <a:solidFill>
                    <a:prstClr val="white"/>
                  </a:solidFill>
                </a:rPr>
                <a:t>%</a:t>
              </a:r>
              <a:endParaRPr lang="en-US" sz="15000" b="1" dirty="0">
                <a:solidFill>
                  <a:prstClr val="white"/>
                </a:solidFill>
              </a:endParaRPr>
            </a:p>
          </p:txBody>
        </p:sp>
        <p:sp>
          <p:nvSpPr>
            <p:cNvPr id="2" name="Down Arrow 1"/>
            <p:cNvSpPr/>
            <p:nvPr/>
          </p:nvSpPr>
          <p:spPr>
            <a:xfrm>
              <a:off x="3670300" y="2222500"/>
              <a:ext cx="484632" cy="381508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9700" y="885862"/>
              <a:ext cx="641201" cy="15388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5000" b="1" baseline="30000" dirty="0" smtClean="0">
                  <a:solidFill>
                    <a:srgbClr val="B7ECFF"/>
                  </a:solidFill>
                  <a:latin typeface="Arial Black" pitchFamily="34" charset="0"/>
                  <a:cs typeface="Times New Roman" pitchFamily="18" charset="0"/>
                </a:rPr>
                <a:t>”</a:t>
              </a:r>
              <a:endParaRPr lang="en-US" sz="15000" b="1" baseline="30000" dirty="0">
                <a:solidFill>
                  <a:srgbClr val="B7ECFF"/>
                </a:solidFill>
                <a:latin typeface="Arial Black" pitchFamily="34" charset="0"/>
                <a:cs typeface="Times New Roman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1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Ali-Yrkkö</a:t>
            </a:r>
            <a:r>
              <a:rPr lang="fi-FI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2013</a:t>
            </a:r>
            <a:r>
              <a:rPr lang="fi-FI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fi-FI" sz="1400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Mysteeri avautuu: Suomi globaaleissa arvoverkostoissa</a:t>
            </a:r>
            <a:r>
              <a:rPr lang="fi-FI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Taloustieto, ETLA B257. </a:t>
            </a:r>
            <a:r>
              <a:rPr lang="fi-FI" sz="1400" u="sng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pub.etla.fi/ETLA-B257.pdf</a:t>
            </a:r>
            <a:endParaRPr lang="fi-FI" sz="1400" u="sng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949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0"/>
            <a:ext cx="7467600" cy="3958685"/>
          </a:xfrm>
          <a:prstGeom prst="rect">
            <a:avLst/>
          </a:prstGeom>
          <a:noFill/>
        </p:spPr>
        <p:txBody>
          <a:bodyPr wrap="square" lIns="360000" tIns="360000" rIns="360000" bIns="360000" rtlCol="0">
            <a:spAutoFit/>
          </a:bodyPr>
          <a:lstStyle/>
          <a:p>
            <a:pPr algn="r"/>
            <a:r>
              <a:rPr lang="fi-FI" sz="7000" b="1" dirty="0">
                <a:solidFill>
                  <a:prstClr val="white"/>
                </a:solidFill>
              </a:rPr>
              <a:t>Yhteenveto </a:t>
            </a:r>
            <a:r>
              <a:rPr lang="fi-FI" sz="7000" b="1" dirty="0" smtClean="0">
                <a:solidFill>
                  <a:prstClr val="white"/>
                </a:solidFill>
              </a:rPr>
              <a:t>&amp;</a:t>
            </a:r>
            <a:br>
              <a:rPr lang="fi-FI" sz="7000" b="1" dirty="0" smtClean="0">
                <a:solidFill>
                  <a:prstClr val="white"/>
                </a:solidFill>
              </a:rPr>
            </a:br>
            <a:r>
              <a:rPr lang="fi-FI" sz="7000" b="1" dirty="0" smtClean="0">
                <a:solidFill>
                  <a:prstClr val="white"/>
                </a:solidFill>
              </a:rPr>
              <a:t>tulevaisuus</a:t>
            </a:r>
            <a:endParaRPr lang="fi-FI" sz="7000" b="1" dirty="0">
              <a:solidFill>
                <a:prstClr val="white"/>
              </a:solidFill>
            </a:endParaRPr>
          </a:p>
          <a:p>
            <a:pPr algn="r"/>
            <a:endParaRPr lang="fi-FI" sz="7000" dirty="0">
              <a:solidFill>
                <a:srgbClr val="BDEE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12560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1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Ali-Yrkkö</a:t>
            </a:r>
            <a:r>
              <a:rPr lang="fi-FI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2013</a:t>
            </a:r>
            <a:r>
              <a:rPr lang="fi-FI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fi-FI" sz="1400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Mysteeri avautuu: Suomi globaaleissa arvoverkostoissa</a:t>
            </a:r>
            <a:r>
              <a:rPr lang="fi-FI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Taloustieto, ETLA B257. </a:t>
            </a:r>
            <a:r>
              <a:rPr lang="fi-FI" sz="1400" u="sng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pub.etla.fi/ETLA-B257.pdf</a:t>
            </a:r>
            <a:endParaRPr lang="fi-FI" sz="1400" u="sng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319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726" y="229535"/>
            <a:ext cx="8610600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fi-FI" sz="4000" dirty="0">
                <a:solidFill>
                  <a:schemeClr val="bg1"/>
                </a:solidFill>
              </a:rPr>
              <a:t>Yhä suurempi osa arvonlisästä </a:t>
            </a:r>
            <a:r>
              <a:rPr lang="fi-FI" sz="4000" dirty="0" smtClean="0">
                <a:solidFill>
                  <a:schemeClr val="bg1"/>
                </a:solidFill>
              </a:rPr>
              <a:t/>
            </a:r>
            <a:br>
              <a:rPr lang="fi-FI" sz="4000" dirty="0" smtClean="0">
                <a:solidFill>
                  <a:schemeClr val="bg1"/>
                </a:solidFill>
              </a:rPr>
            </a:br>
            <a:r>
              <a:rPr lang="fi-FI" sz="2000" dirty="0" smtClean="0">
                <a:solidFill>
                  <a:schemeClr val="bg1"/>
                </a:solidFill>
              </a:rPr>
              <a:t> </a:t>
            </a:r>
            <a:r>
              <a:rPr lang="fi-FI" sz="4000" dirty="0" smtClean="0">
                <a:solidFill>
                  <a:schemeClr val="bg1"/>
                </a:solidFill>
              </a:rPr>
              <a:t>syntyy </a:t>
            </a:r>
            <a:r>
              <a:rPr lang="fi-FI" sz="4000" i="1" dirty="0" smtClean="0">
                <a:solidFill>
                  <a:schemeClr val="bg1"/>
                </a:solidFill>
              </a:rPr>
              <a:t>aineettomasta</a:t>
            </a:r>
          </a:p>
          <a:p>
            <a:pPr>
              <a:lnSpc>
                <a:spcPts val="4200"/>
              </a:lnSpc>
            </a:pPr>
            <a:endParaRPr lang="fi-FI" sz="4000" dirty="0">
              <a:solidFill>
                <a:schemeClr val="bg1"/>
              </a:solidFill>
            </a:endParaRPr>
          </a:p>
          <a:p>
            <a:pPr>
              <a:lnSpc>
                <a:spcPts val="4200"/>
              </a:lnSpc>
            </a:pPr>
            <a:r>
              <a:rPr lang="fi-FI" sz="4000" dirty="0" smtClean="0">
                <a:solidFill>
                  <a:srgbClr val="B7ECFF"/>
                </a:solidFill>
              </a:rPr>
              <a:t>  Valmistuksen </a:t>
            </a:r>
            <a:r>
              <a:rPr lang="fi-FI" sz="4000" dirty="0">
                <a:solidFill>
                  <a:srgbClr val="B7ECFF"/>
                </a:solidFill>
              </a:rPr>
              <a:t>kerrannaisvaikutukset </a:t>
            </a:r>
            <a:r>
              <a:rPr lang="fi-FI" sz="4000" dirty="0" smtClean="0">
                <a:solidFill>
                  <a:srgbClr val="B7ECFF"/>
                </a:solidFill>
              </a:rPr>
              <a:t/>
            </a:r>
            <a:br>
              <a:rPr lang="fi-FI" sz="4000" dirty="0" smtClean="0">
                <a:solidFill>
                  <a:srgbClr val="B7ECFF"/>
                </a:solidFill>
              </a:rPr>
            </a:br>
            <a:r>
              <a:rPr lang="fi-FI" sz="4000" dirty="0" smtClean="0">
                <a:solidFill>
                  <a:srgbClr val="B7ECFF"/>
                </a:solidFill>
              </a:rPr>
              <a:t>  </a:t>
            </a:r>
            <a:r>
              <a:rPr lang="fi-FI" sz="2000" dirty="0" smtClean="0">
                <a:solidFill>
                  <a:srgbClr val="B7ECFF"/>
                </a:solidFill>
              </a:rPr>
              <a:t> </a:t>
            </a:r>
            <a:r>
              <a:rPr lang="fi-FI" sz="4000" dirty="0" smtClean="0">
                <a:solidFill>
                  <a:srgbClr val="B7ECFF"/>
                </a:solidFill>
              </a:rPr>
              <a:t>suuria esim. konepajateollisuudessa</a:t>
            </a:r>
          </a:p>
          <a:p>
            <a:pPr>
              <a:lnSpc>
                <a:spcPts val="4200"/>
              </a:lnSpc>
            </a:pPr>
            <a:endParaRPr lang="fi-FI" sz="4000" dirty="0">
              <a:solidFill>
                <a:schemeClr val="bg1"/>
              </a:solidFill>
            </a:endParaRPr>
          </a:p>
          <a:p>
            <a:pPr>
              <a:lnSpc>
                <a:spcPts val="4200"/>
              </a:lnSpc>
            </a:pPr>
            <a:r>
              <a:rPr lang="fi-FI" sz="4000" dirty="0" smtClean="0">
                <a:solidFill>
                  <a:schemeClr val="bg1"/>
                </a:solidFill>
              </a:rPr>
              <a:t>		Siirtohinnat vaikuttavat</a:t>
            </a:r>
            <a:br>
              <a:rPr lang="fi-FI" sz="4000" dirty="0" smtClean="0">
                <a:solidFill>
                  <a:schemeClr val="bg1"/>
                </a:solidFill>
              </a:rPr>
            </a:br>
            <a:r>
              <a:rPr lang="fi-FI" sz="4000" dirty="0" smtClean="0">
                <a:solidFill>
                  <a:schemeClr val="bg1"/>
                </a:solidFill>
              </a:rPr>
              <a:t>		</a:t>
            </a:r>
            <a:r>
              <a:rPr lang="fi-FI" sz="2000" dirty="0" smtClean="0">
                <a:solidFill>
                  <a:schemeClr val="bg1"/>
                </a:solidFill>
              </a:rPr>
              <a:t> </a:t>
            </a:r>
            <a:r>
              <a:rPr lang="fi-FI" sz="4000" dirty="0" smtClean="0">
                <a:solidFill>
                  <a:schemeClr val="bg1"/>
                </a:solidFill>
              </a:rPr>
              <a:t>bruttokansantuotteeseen</a:t>
            </a:r>
          </a:p>
          <a:p>
            <a:pPr>
              <a:lnSpc>
                <a:spcPts val="4200"/>
              </a:lnSpc>
            </a:pPr>
            <a:endParaRPr lang="fi-FI" sz="4000" dirty="0">
              <a:solidFill>
                <a:schemeClr val="bg1"/>
              </a:solidFill>
            </a:endParaRPr>
          </a:p>
          <a:p>
            <a:pPr>
              <a:lnSpc>
                <a:spcPts val="4200"/>
              </a:lnSpc>
            </a:pPr>
            <a:r>
              <a:rPr lang="fi-FI" sz="4000" dirty="0" smtClean="0">
                <a:solidFill>
                  <a:schemeClr val="bg1"/>
                </a:solidFill>
              </a:rPr>
              <a:t>			</a:t>
            </a:r>
            <a:r>
              <a:rPr lang="fi-FI" sz="4000" dirty="0" smtClean="0">
                <a:solidFill>
                  <a:srgbClr val="B7ECFF"/>
                </a:solidFill>
              </a:rPr>
              <a:t>Globalisaatio </a:t>
            </a:r>
            <a:r>
              <a:rPr lang="fi-FI" sz="4000" dirty="0">
                <a:solidFill>
                  <a:srgbClr val="B7ECFF"/>
                </a:solidFill>
              </a:rPr>
              <a:t>ei </a:t>
            </a:r>
            <a:r>
              <a:rPr lang="fi-FI" sz="4000" dirty="0" smtClean="0">
                <a:solidFill>
                  <a:srgbClr val="B7ECFF"/>
                </a:solidFill>
              </a:rPr>
              <a:t/>
            </a:r>
            <a:br>
              <a:rPr lang="fi-FI" sz="4000" dirty="0" smtClean="0">
                <a:solidFill>
                  <a:srgbClr val="B7ECFF"/>
                </a:solidFill>
              </a:rPr>
            </a:br>
            <a:r>
              <a:rPr lang="fi-FI" sz="4000" dirty="0" smtClean="0">
                <a:solidFill>
                  <a:srgbClr val="B7ECFF"/>
                </a:solidFill>
              </a:rPr>
              <a:t>			</a:t>
            </a:r>
            <a:r>
              <a:rPr lang="fi-FI" sz="2000" dirty="0" smtClean="0">
                <a:solidFill>
                  <a:srgbClr val="B7ECFF"/>
                </a:solidFill>
              </a:rPr>
              <a:t> </a:t>
            </a:r>
            <a:r>
              <a:rPr lang="fi-FI" sz="4000" dirty="0" smtClean="0">
                <a:solidFill>
                  <a:srgbClr val="B7ECFF"/>
                </a:solidFill>
              </a:rPr>
              <a:t>pysähdy Kiinaan</a:t>
            </a:r>
            <a:endParaRPr lang="fi-FI" sz="4000" dirty="0">
              <a:solidFill>
                <a:srgbClr val="B7EC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1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Ali-Yrkkö</a:t>
            </a:r>
            <a:r>
              <a:rPr lang="fi-FI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2013</a:t>
            </a:r>
            <a:r>
              <a:rPr lang="fi-FI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fi-FI" sz="1400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Mysteeri avautuu: Suomi globaaleissa arvoverkostoissa</a:t>
            </a:r>
            <a:r>
              <a:rPr lang="fi-FI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Taloustieto, ETLA B257. </a:t>
            </a:r>
            <a:r>
              <a:rPr lang="fi-FI" sz="1400" u="sng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pub.etla.fi/ETLA-B257.pdf</a:t>
            </a:r>
            <a:endParaRPr lang="fi-FI" sz="1400" u="sng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451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2600" y="0"/>
            <a:ext cx="6121400" cy="4389572"/>
          </a:xfrm>
          <a:prstGeom prst="rect">
            <a:avLst/>
          </a:prstGeom>
          <a:noFill/>
        </p:spPr>
        <p:txBody>
          <a:bodyPr wrap="square" lIns="360000" tIns="360000" rIns="360000" bIns="360000" rtlCol="0">
            <a:spAutoFit/>
          </a:bodyPr>
          <a:lstStyle/>
          <a:p>
            <a:pPr algn="r"/>
            <a:r>
              <a:rPr lang="fi-FI" sz="7500" b="1" dirty="0" smtClean="0">
                <a:solidFill>
                  <a:prstClr val="white"/>
                </a:solidFill>
              </a:rPr>
              <a:t>Globalisaatio</a:t>
            </a:r>
            <a:r>
              <a:rPr lang="fi-FI" sz="7000" b="1" dirty="0" smtClean="0">
                <a:solidFill>
                  <a:prstClr val="white"/>
                </a:solidFill>
              </a:rPr>
              <a:t> </a:t>
            </a:r>
            <a:r>
              <a:rPr lang="fi-FI" sz="5500" b="1" dirty="0" smtClean="0">
                <a:solidFill>
                  <a:prstClr val="white"/>
                </a:solidFill>
              </a:rPr>
              <a:t>hajotti klusterit</a:t>
            </a:r>
          </a:p>
          <a:p>
            <a:pPr algn="r"/>
            <a:r>
              <a:rPr lang="fi-FI" sz="8000" dirty="0" smtClean="0">
                <a:solidFill>
                  <a:prstClr val="white"/>
                </a:solidFill>
              </a:rPr>
              <a:t> </a:t>
            </a:r>
            <a:r>
              <a:rPr lang="fi-FI" sz="2800" dirty="0">
                <a:solidFill>
                  <a:srgbClr val="BDEEFF"/>
                </a:solidFill>
              </a:rPr>
              <a:t>Ilmainen &amp; välitön viestintä</a:t>
            </a:r>
          </a:p>
          <a:p>
            <a:pPr algn="r"/>
            <a:r>
              <a:rPr lang="fi-FI" sz="2800" dirty="0" smtClean="0">
                <a:solidFill>
                  <a:srgbClr val="BDEEFF"/>
                </a:solidFill>
              </a:rPr>
              <a:t>Kuljetuskustannukset alas</a:t>
            </a:r>
            <a:endParaRPr lang="fi-FI" sz="2800" dirty="0">
              <a:solidFill>
                <a:srgbClr val="BDEE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1400" b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Ali-Yrkkö</a:t>
            </a:r>
            <a:r>
              <a:rPr lang="fi-FI" sz="1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2013</a:t>
            </a:r>
            <a:r>
              <a:rPr lang="fi-FI" sz="14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fi-FI" sz="1400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Mysteeri avautuu: Suomi globaaleissa arvoverkostoissa</a:t>
            </a:r>
            <a:r>
              <a:rPr lang="fi-FI" sz="14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Taloustieto, ETLA B257. </a:t>
            </a:r>
            <a:r>
              <a:rPr lang="fi-FI" sz="1400" u="sng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pub.etla.fi/ETLA-B257.pdf</a:t>
            </a:r>
            <a:endParaRPr lang="fi-FI" sz="1400" u="sng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166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5439" y="431019"/>
            <a:ext cx="8779831" cy="5549108"/>
            <a:chOff x="-55439" y="431019"/>
            <a:chExt cx="8779831" cy="5549108"/>
          </a:xfrm>
        </p:grpSpPr>
        <p:sp>
          <p:nvSpPr>
            <p:cNvPr id="16" name="TextBox 15"/>
            <p:cNvSpPr txBox="1"/>
            <p:nvPr/>
          </p:nvSpPr>
          <p:spPr>
            <a:xfrm rot="21174023">
              <a:off x="-55439" y="431019"/>
              <a:ext cx="845385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8000" b="1" dirty="0" smtClean="0">
                  <a:solidFill>
                    <a:schemeClr val="bg1"/>
                  </a:solidFill>
                </a:rPr>
                <a:t>Arvolisän anatomia</a:t>
              </a:r>
              <a:endParaRPr lang="en-US" sz="80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21157814">
              <a:off x="5027786" y="1610389"/>
              <a:ext cx="3696606" cy="4196904"/>
            </a:xfrm>
            <a:prstGeom prst="rect">
              <a:avLst/>
            </a:prstGeom>
            <a:gradFill flip="none" rotWithShape="1">
              <a:gsLst>
                <a:gs pos="0">
                  <a:srgbClr val="00A1DA"/>
                </a:gs>
                <a:gs pos="100000">
                  <a:srgbClr val="19C3FF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TextBox 13"/>
            <p:cNvSpPr txBox="1"/>
            <p:nvPr/>
          </p:nvSpPr>
          <p:spPr>
            <a:xfrm rot="21157814">
              <a:off x="5292524" y="1602386"/>
              <a:ext cx="3071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3200" b="1" dirty="0" smtClean="0"/>
                <a:t>Kansantalous</a:t>
              </a:r>
            </a:p>
          </p:txBody>
        </p:sp>
        <p:sp>
          <p:nvSpPr>
            <p:cNvPr id="15" name="Rectangle 3"/>
            <p:cNvSpPr txBox="1">
              <a:spLocks noChangeArrowheads="1"/>
            </p:cNvSpPr>
            <p:nvPr/>
          </p:nvSpPr>
          <p:spPr bwMode="auto">
            <a:xfrm rot="21157814">
              <a:off x="6333377" y="3476520"/>
              <a:ext cx="1514293" cy="614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lnSpc>
                  <a:spcPct val="80000"/>
                </a:lnSpc>
                <a:spcBef>
                  <a:spcPct val="45000"/>
                </a:spcBef>
                <a:buNone/>
              </a:pPr>
              <a:r>
                <a:rPr lang="fi-FI" sz="2400" b="1" dirty="0" smtClean="0"/>
                <a:t>Bkt</a:t>
              </a:r>
            </a:p>
          </p:txBody>
        </p:sp>
        <p:sp>
          <p:nvSpPr>
            <p:cNvPr id="17" name="Right Arrow Callout 16"/>
            <p:cNvSpPr/>
            <p:nvPr/>
          </p:nvSpPr>
          <p:spPr>
            <a:xfrm rot="21157814">
              <a:off x="2561083" y="2140265"/>
              <a:ext cx="3732450" cy="3732355"/>
            </a:xfrm>
            <a:prstGeom prst="rightArrowCallout">
              <a:avLst>
                <a:gd name="adj1" fmla="val 23648"/>
                <a:gd name="adj2" fmla="val 22005"/>
                <a:gd name="adj3" fmla="val 9603"/>
                <a:gd name="adj4" fmla="val 85985"/>
              </a:avLst>
            </a:prstGeom>
            <a:gradFill flip="none" rotWithShape="1">
              <a:gsLst>
                <a:gs pos="0">
                  <a:srgbClr val="FA007D"/>
                </a:gs>
                <a:gs pos="100000">
                  <a:srgbClr val="FF69B4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Right Arrow Callout 17"/>
            <p:cNvSpPr/>
            <p:nvPr/>
          </p:nvSpPr>
          <p:spPr>
            <a:xfrm rot="21157814">
              <a:off x="296346" y="2588871"/>
              <a:ext cx="3721903" cy="3391256"/>
            </a:xfrm>
            <a:prstGeom prst="rightArrowCallout">
              <a:avLst>
                <a:gd name="adj1" fmla="val 23648"/>
                <a:gd name="adj2" fmla="val 22005"/>
                <a:gd name="adj3" fmla="val 9603"/>
                <a:gd name="adj4" fmla="val 85985"/>
              </a:avLst>
            </a:prstGeom>
            <a:gradFill flip="none" rotWithShape="1">
              <a:gsLst>
                <a:gs pos="0">
                  <a:srgbClr val="FF3B3B"/>
                </a:gs>
                <a:gs pos="100000">
                  <a:srgbClr val="FF7171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TextBox 22"/>
            <p:cNvSpPr txBox="1"/>
            <p:nvPr/>
          </p:nvSpPr>
          <p:spPr>
            <a:xfrm rot="21157814">
              <a:off x="534366" y="2721883"/>
              <a:ext cx="223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3200" b="1" dirty="0" smtClean="0"/>
                <a:t>Tuotetaso</a:t>
              </a:r>
              <a:endParaRPr lang="fi-FI" sz="32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1157814">
              <a:off x="3006704" y="2177078"/>
              <a:ext cx="23956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3200" b="1" dirty="0" smtClean="0"/>
                <a:t>Yritystaso</a:t>
              </a:r>
              <a:endParaRPr lang="fi-FI" sz="3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 rot="21127830">
              <a:off x="813922" y="4105450"/>
              <a:ext cx="2366545" cy="1154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400" b="1" dirty="0" smtClean="0"/>
                <a:t>Arvonlisä</a:t>
              </a:r>
            </a:p>
            <a:p>
              <a:endParaRPr lang="fi-FI" sz="900" b="1" dirty="0" smtClean="0"/>
            </a:p>
            <a:p>
              <a:r>
                <a:rPr lang="fi-FI" b="1" dirty="0" smtClean="0"/>
                <a:t>+ </a:t>
              </a:r>
              <a:r>
                <a:rPr lang="fi-FI" dirty="0" smtClean="0"/>
                <a:t>Tuotteen myyntihinta</a:t>
              </a:r>
            </a:p>
            <a:p>
              <a:r>
                <a:rPr lang="fi-FI" b="1" dirty="0" smtClean="0"/>
                <a:t>–</a:t>
              </a:r>
              <a:r>
                <a:rPr lang="fi-FI" dirty="0" smtClean="0"/>
                <a:t> Siihen liittyvät ostot</a:t>
              </a:r>
              <a:endParaRPr 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 rot="21140723">
              <a:off x="4067265" y="3680095"/>
              <a:ext cx="1767984" cy="1708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400" b="1" dirty="0" smtClean="0"/>
                <a:t>Jalostusarvo</a:t>
              </a:r>
            </a:p>
            <a:p>
              <a:endParaRPr lang="fi-FI" sz="900" b="1" dirty="0" smtClean="0"/>
            </a:p>
            <a:p>
              <a:r>
                <a:rPr lang="fi-FI" b="1" dirty="0" smtClean="0"/>
                <a:t>Liikevoitto</a:t>
              </a:r>
            </a:p>
            <a:p>
              <a:r>
                <a:rPr lang="fi-FI" b="1" dirty="0"/>
                <a:t>+ </a:t>
              </a:r>
              <a:r>
                <a:rPr lang="fi-FI" dirty="0" smtClean="0"/>
                <a:t>Työvoimakulut</a:t>
              </a:r>
            </a:p>
            <a:p>
              <a:r>
                <a:rPr lang="fi-FI" b="1" dirty="0"/>
                <a:t>+ </a:t>
              </a:r>
              <a:r>
                <a:rPr lang="fi-FI" dirty="0" smtClean="0"/>
                <a:t>Poistot</a:t>
              </a:r>
            </a:p>
            <a:p>
              <a:r>
                <a:rPr lang="fi-FI" b="1" dirty="0"/>
                <a:t>+ </a:t>
              </a:r>
              <a:r>
                <a:rPr lang="fi-FI" dirty="0" smtClean="0"/>
                <a:t>Vuokrat</a:t>
              </a:r>
              <a:endParaRPr lang="fi-FI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1400" b="1" dirty="0" err="1" smtClean="0">
                <a:solidFill>
                  <a:schemeClr val="bg1">
                    <a:lumMod val="85000"/>
                  </a:schemeClr>
                </a:solidFill>
              </a:rPr>
              <a:t>Ali-Yrkkö</a:t>
            </a:r>
            <a:r>
              <a:rPr lang="fi-FI" sz="1400" b="1" dirty="0" smtClean="0">
                <a:solidFill>
                  <a:schemeClr val="bg1">
                    <a:lumMod val="85000"/>
                  </a:schemeClr>
                </a:solidFill>
              </a:rPr>
              <a:t> 2013</a:t>
            </a:r>
            <a:r>
              <a:rPr lang="fi-FI" sz="1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fi-FI" sz="1400" i="1" dirty="0" smtClean="0">
                <a:solidFill>
                  <a:schemeClr val="bg1">
                    <a:lumMod val="85000"/>
                  </a:schemeClr>
                </a:solidFill>
              </a:rPr>
              <a:t>Mysteeri avautuu: Suomi globaaleissa arvoverkostoissa</a:t>
            </a:r>
            <a:r>
              <a:rPr lang="fi-FI" sz="1400" dirty="0" smtClean="0">
                <a:solidFill>
                  <a:schemeClr val="bg1">
                    <a:lumMod val="85000"/>
                  </a:schemeClr>
                </a:solidFill>
              </a:rPr>
              <a:t>. Taloustieto, ETLA B257. </a:t>
            </a:r>
            <a:r>
              <a:rPr lang="fi-FI" sz="1400" u="sng" dirty="0" smtClean="0">
                <a:solidFill>
                  <a:schemeClr val="bg1">
                    <a:lumMod val="85000"/>
                  </a:schemeClr>
                </a:solidFill>
              </a:rPr>
              <a:t>pub.etla.fi/ETLA-B257.pdf</a:t>
            </a:r>
            <a:endParaRPr lang="fi-FI" sz="1400" u="sng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30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756681" y="43352"/>
            <a:ext cx="11701872" cy="8273882"/>
            <a:chOff x="-756681" y="43352"/>
            <a:chExt cx="11701872" cy="8273882"/>
          </a:xfrm>
        </p:grpSpPr>
        <p:sp>
          <p:nvSpPr>
            <p:cNvPr id="98" name="Rectangle 9"/>
            <p:cNvSpPr/>
            <p:nvPr/>
          </p:nvSpPr>
          <p:spPr>
            <a:xfrm>
              <a:off x="395536" y="2182852"/>
              <a:ext cx="7424489" cy="5414473"/>
            </a:xfrm>
            <a:custGeom>
              <a:avLst/>
              <a:gdLst>
                <a:gd name="connsiteX0" fmla="*/ 0 w 6840760"/>
                <a:gd name="connsiteY0" fmla="*/ 0 h 3888432"/>
                <a:gd name="connsiteX1" fmla="*/ 6840760 w 6840760"/>
                <a:gd name="connsiteY1" fmla="*/ 0 h 3888432"/>
                <a:gd name="connsiteX2" fmla="*/ 6840760 w 6840760"/>
                <a:gd name="connsiteY2" fmla="*/ 3888432 h 3888432"/>
                <a:gd name="connsiteX3" fmla="*/ 0 w 6840760"/>
                <a:gd name="connsiteY3" fmla="*/ 3888432 h 3888432"/>
                <a:gd name="connsiteX4" fmla="*/ 0 w 6840760"/>
                <a:gd name="connsiteY4" fmla="*/ 0 h 3888432"/>
                <a:gd name="connsiteX0" fmla="*/ 0 w 6840760"/>
                <a:gd name="connsiteY0" fmla="*/ 0 h 3888432"/>
                <a:gd name="connsiteX1" fmla="*/ 6831235 w 6840760"/>
                <a:gd name="connsiteY1" fmla="*/ 238125 h 3888432"/>
                <a:gd name="connsiteX2" fmla="*/ 6840760 w 6840760"/>
                <a:gd name="connsiteY2" fmla="*/ 3888432 h 3888432"/>
                <a:gd name="connsiteX3" fmla="*/ 0 w 6840760"/>
                <a:gd name="connsiteY3" fmla="*/ 3888432 h 3888432"/>
                <a:gd name="connsiteX4" fmla="*/ 0 w 6840760"/>
                <a:gd name="connsiteY4" fmla="*/ 0 h 3888432"/>
                <a:gd name="connsiteX0" fmla="*/ 0 w 6840760"/>
                <a:gd name="connsiteY0" fmla="*/ 0 h 3888432"/>
                <a:gd name="connsiteX1" fmla="*/ 6831235 w 6840760"/>
                <a:gd name="connsiteY1" fmla="*/ 238125 h 3888432"/>
                <a:gd name="connsiteX2" fmla="*/ 6840760 w 6840760"/>
                <a:gd name="connsiteY2" fmla="*/ 1507182 h 3888432"/>
                <a:gd name="connsiteX3" fmla="*/ 0 w 6840760"/>
                <a:gd name="connsiteY3" fmla="*/ 3888432 h 3888432"/>
                <a:gd name="connsiteX4" fmla="*/ 0 w 6840760"/>
                <a:gd name="connsiteY4" fmla="*/ 0 h 3888432"/>
                <a:gd name="connsiteX0" fmla="*/ 0 w 6840760"/>
                <a:gd name="connsiteY0" fmla="*/ 0 h 4679007"/>
                <a:gd name="connsiteX1" fmla="*/ 6831235 w 6840760"/>
                <a:gd name="connsiteY1" fmla="*/ 238125 h 4679007"/>
                <a:gd name="connsiteX2" fmla="*/ 6840760 w 6840760"/>
                <a:gd name="connsiteY2" fmla="*/ 1507182 h 4679007"/>
                <a:gd name="connsiteX3" fmla="*/ 0 w 6840760"/>
                <a:gd name="connsiteY3" fmla="*/ 4679007 h 4679007"/>
                <a:gd name="connsiteX4" fmla="*/ 0 w 6840760"/>
                <a:gd name="connsiteY4" fmla="*/ 0 h 4679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0760" h="4679007">
                  <a:moveTo>
                    <a:pt x="0" y="0"/>
                  </a:moveTo>
                  <a:lnTo>
                    <a:pt x="6831235" y="238125"/>
                  </a:lnTo>
                  <a:lnTo>
                    <a:pt x="6840760" y="1507182"/>
                  </a:lnTo>
                  <a:lnTo>
                    <a:pt x="0" y="467900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6F6FA">
                    <a:lumMod val="74000"/>
                    <a:lumOff val="26000"/>
                  </a:srgbClr>
                </a:gs>
                <a:gs pos="77000">
                  <a:schemeClr val="accent1">
                    <a:shade val="67500"/>
                    <a:satMod val="115000"/>
                  </a:schemeClr>
                </a:gs>
                <a:gs pos="100000">
                  <a:srgbClr val="26CCE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 rot="20360704">
              <a:off x="-466883" y="4667820"/>
              <a:ext cx="11412074" cy="3649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 rot="176891">
              <a:off x="-756681" y="1356553"/>
              <a:ext cx="10208661" cy="126637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01" name="Right Arrow 100"/>
            <p:cNvSpPr/>
            <p:nvPr/>
          </p:nvSpPr>
          <p:spPr>
            <a:xfrm rot="21185207">
              <a:off x="7709616" y="2030433"/>
              <a:ext cx="1358699" cy="2365200"/>
            </a:xfrm>
            <a:prstGeom prst="rightArrow">
              <a:avLst>
                <a:gd name="adj1" fmla="val 54676"/>
                <a:gd name="adj2" fmla="val 54883"/>
              </a:avLst>
            </a:prstGeom>
            <a:solidFill>
              <a:srgbClr val="26CC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9" name="Text Box 10"/>
            <p:cNvSpPr txBox="1">
              <a:spLocks noChangeArrowheads="1"/>
            </p:cNvSpPr>
            <p:nvPr/>
          </p:nvSpPr>
          <p:spPr bwMode="auto">
            <a:xfrm>
              <a:off x="8134474" y="3011413"/>
              <a:ext cx="774251" cy="451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i-FI" sz="1600" dirty="0" smtClean="0">
                  <a:solidFill>
                    <a:srgbClr val="000000"/>
                  </a:solidFill>
                  <a:latin typeface="Calibri" pitchFamily="34" charset="0"/>
                </a:rPr>
                <a:t>Loppu-</a:t>
              </a:r>
            </a:p>
            <a:p>
              <a:pPr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i-FI" sz="1600" dirty="0" smtClean="0">
                  <a:solidFill>
                    <a:srgbClr val="000000"/>
                  </a:solidFill>
                  <a:latin typeface="Calibri" pitchFamily="34" charset="0"/>
                </a:rPr>
                <a:t>asiakas</a:t>
              </a:r>
              <a:endParaRPr lang="fi-FI" sz="16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638176" y="2063663"/>
              <a:ext cx="7506646" cy="0"/>
            </a:xfrm>
            <a:prstGeom prst="line">
              <a:avLst/>
            </a:prstGeom>
            <a:ln w="15875">
              <a:solidFill>
                <a:schemeClr val="bg2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6069428" y="1484077"/>
              <a:ext cx="0" cy="5418285"/>
            </a:xfrm>
            <a:prstGeom prst="line">
              <a:avLst/>
            </a:prstGeom>
            <a:ln w="15875">
              <a:solidFill>
                <a:schemeClr val="bg2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084169" y="1489780"/>
              <a:ext cx="2037394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600" b="1" noProof="1" smtClean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Jakelu-</a:t>
              </a:r>
            </a:p>
            <a:p>
              <a:pPr algn="ctr"/>
              <a:r>
                <a:rPr lang="fi-FI" sz="1600" b="1" noProof="1" smtClean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kanavat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059423" y="1489780"/>
              <a:ext cx="97598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600" b="1" noProof="1" smtClean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Brändin-</a:t>
              </a:r>
            </a:p>
            <a:p>
              <a:pPr algn="ctr"/>
              <a:r>
                <a:rPr lang="fi-FI" sz="1600" b="1" noProof="1" smtClean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omistaja</a:t>
              </a: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5014913" y="1484077"/>
              <a:ext cx="0" cy="5423432"/>
            </a:xfrm>
            <a:prstGeom prst="line">
              <a:avLst/>
            </a:prstGeom>
            <a:ln w="15875">
              <a:solidFill>
                <a:schemeClr val="bg2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3169901" y="1489780"/>
              <a:ext cx="1616753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600" b="1" noProof="1" smtClean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Ainesosien ja osien tuottajat</a:t>
              </a:r>
            </a:p>
          </p:txBody>
        </p:sp>
        <p:cxnSp>
          <p:nvCxnSpPr>
            <p:cNvPr id="91" name="Straight Connector 90"/>
            <p:cNvCxnSpPr/>
            <p:nvPr/>
          </p:nvCxnSpPr>
          <p:spPr>
            <a:xfrm>
              <a:off x="2941642" y="1476595"/>
              <a:ext cx="0" cy="5423432"/>
            </a:xfrm>
            <a:prstGeom prst="line">
              <a:avLst/>
            </a:prstGeom>
            <a:ln w="15875">
              <a:solidFill>
                <a:schemeClr val="bg2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611560" y="1489780"/>
              <a:ext cx="2340259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600" b="1" noProof="1" smtClean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Raaka-aineet ja alkujalostus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08957" y="43352"/>
              <a:ext cx="8185831" cy="13849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4500" b="1" dirty="0" smtClean="0">
                  <a:solidFill>
                    <a:srgbClr val="FFFFFF"/>
                  </a:solidFill>
                  <a:latin typeface="Calibri" pitchFamily="34" charset="0"/>
                </a:rPr>
                <a:t>Arvoketjut arvaamattoman pitkiä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2800" b="1" dirty="0" smtClean="0">
                  <a:solidFill>
                    <a:srgbClr val="B7ECFF"/>
                  </a:solidFill>
                  <a:latin typeface="Calibri" pitchFamily="34" charset="0"/>
                </a:rPr>
                <a:t>Case: suklaapatukka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100" b="1" dirty="0" smtClean="0">
                <a:solidFill>
                  <a:srgbClr val="26CCE2"/>
                </a:solidFill>
                <a:latin typeface="Calibri" pitchFamily="34" charset="0"/>
              </a:endParaRPr>
            </a:p>
          </p:txBody>
        </p:sp>
        <p:sp>
          <p:nvSpPr>
            <p:cNvPr id="41" name="Line 7"/>
            <p:cNvSpPr>
              <a:spLocks noChangeShapeType="1"/>
            </p:cNvSpPr>
            <p:nvPr/>
          </p:nvSpPr>
          <p:spPr bwMode="auto">
            <a:xfrm flipV="1">
              <a:off x="5868144" y="2939405"/>
              <a:ext cx="396044" cy="936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3" name="Text Box 10"/>
            <p:cNvSpPr txBox="1">
              <a:spLocks noChangeArrowheads="1"/>
            </p:cNvSpPr>
            <p:nvPr/>
          </p:nvSpPr>
          <p:spPr bwMode="auto">
            <a:xfrm>
              <a:off x="6264188" y="3083421"/>
              <a:ext cx="150605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600" dirty="0" smtClean="0">
                  <a:solidFill>
                    <a:srgbClr val="000000"/>
                  </a:solidFill>
                  <a:latin typeface="Calibri" pitchFamily="34" charset="0"/>
                </a:rPr>
                <a:t>Vähittäiskauppa</a:t>
              </a:r>
              <a:endParaRPr lang="fi-FI" sz="16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4" name="Line 12"/>
            <p:cNvSpPr>
              <a:spLocks noChangeShapeType="1"/>
            </p:cNvSpPr>
            <p:nvPr/>
          </p:nvSpPr>
          <p:spPr bwMode="auto">
            <a:xfrm>
              <a:off x="6499807" y="2963936"/>
              <a:ext cx="142912" cy="143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" name="Text Box 24"/>
            <p:cNvSpPr txBox="1">
              <a:spLocks noChangeArrowheads="1"/>
            </p:cNvSpPr>
            <p:nvPr/>
          </p:nvSpPr>
          <p:spPr bwMode="auto">
            <a:xfrm>
              <a:off x="488639" y="2602448"/>
              <a:ext cx="92762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600" dirty="0" smtClean="0">
                  <a:solidFill>
                    <a:srgbClr val="000000"/>
                  </a:solidFill>
                  <a:latin typeface="Calibri" pitchFamily="34" charset="0"/>
                </a:rPr>
                <a:t>Viljelijät,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600" dirty="0" smtClean="0">
                  <a:solidFill>
                    <a:srgbClr val="000000"/>
                  </a:solidFill>
                  <a:latin typeface="Calibri" pitchFamily="34" charset="0"/>
                </a:rPr>
                <a:t>lypsytilat</a:t>
              </a:r>
              <a:endParaRPr lang="fi-FI" sz="16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 flipV="1">
              <a:off x="1403648" y="2723380"/>
              <a:ext cx="504056" cy="82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9" name="Text Box 24"/>
            <p:cNvSpPr txBox="1">
              <a:spLocks noChangeArrowheads="1"/>
            </p:cNvSpPr>
            <p:nvPr/>
          </p:nvSpPr>
          <p:spPr bwMode="auto">
            <a:xfrm>
              <a:off x="1907704" y="2543361"/>
              <a:ext cx="9257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600" dirty="0" smtClean="0">
                  <a:solidFill>
                    <a:srgbClr val="000000"/>
                  </a:solidFill>
                  <a:latin typeface="Calibri" pitchFamily="34" charset="0"/>
                </a:rPr>
                <a:t>Välittäjät</a:t>
              </a:r>
              <a:endParaRPr lang="fi-FI" sz="16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1" name="Text Box 24"/>
            <p:cNvSpPr txBox="1">
              <a:spLocks noChangeArrowheads="1"/>
            </p:cNvSpPr>
            <p:nvPr/>
          </p:nvSpPr>
          <p:spPr bwMode="auto">
            <a:xfrm>
              <a:off x="3161984" y="2615369"/>
              <a:ext cx="1656184" cy="990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i-FI" sz="1600" dirty="0" smtClean="0">
                  <a:solidFill>
                    <a:srgbClr val="000000"/>
                  </a:solidFill>
                  <a:latin typeface="Calibri" pitchFamily="34" charset="0"/>
                </a:rPr>
                <a:t>Raaka-aineiden </a:t>
              </a:r>
            </a:p>
            <a:p>
              <a:pPr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i-FI" sz="1600" dirty="0" smtClean="0">
                  <a:solidFill>
                    <a:srgbClr val="000000"/>
                  </a:solidFill>
                  <a:latin typeface="Calibri" pitchFamily="34" charset="0"/>
                </a:rPr>
                <a:t>jatkojalostus </a:t>
              </a:r>
              <a:r>
                <a:rPr lang="fi-FI" sz="1400" dirty="0" smtClean="0">
                  <a:solidFill>
                    <a:srgbClr val="000000"/>
                  </a:solidFill>
                  <a:latin typeface="Calibri" pitchFamily="34" charset="0"/>
                </a:rPr>
                <a:t>(esim. meijerit, kaakaomassan valmistajat)</a:t>
              </a:r>
              <a:endParaRPr lang="fi-FI" sz="14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2" name="Line 9"/>
            <p:cNvSpPr>
              <a:spLocks noChangeShapeType="1"/>
            </p:cNvSpPr>
            <p:nvPr/>
          </p:nvSpPr>
          <p:spPr bwMode="auto">
            <a:xfrm>
              <a:off x="2858006" y="2719960"/>
              <a:ext cx="2845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3" name="Line 9"/>
            <p:cNvSpPr>
              <a:spLocks noChangeShapeType="1"/>
            </p:cNvSpPr>
            <p:nvPr/>
          </p:nvSpPr>
          <p:spPr bwMode="auto">
            <a:xfrm>
              <a:off x="4499992" y="3119425"/>
              <a:ext cx="504056" cy="1800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4" name="Text Box 24"/>
            <p:cNvSpPr txBox="1">
              <a:spLocks noChangeArrowheads="1"/>
            </p:cNvSpPr>
            <p:nvPr/>
          </p:nvSpPr>
          <p:spPr bwMode="auto">
            <a:xfrm>
              <a:off x="4986327" y="3111858"/>
              <a:ext cx="1047210" cy="451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i-FI" sz="1600" dirty="0" smtClean="0">
                  <a:solidFill>
                    <a:srgbClr val="000000"/>
                  </a:solidFill>
                  <a:latin typeface="Calibri" pitchFamily="34" charset="0"/>
                </a:rPr>
                <a:t>Makeisten</a:t>
              </a:r>
            </a:p>
            <a:p>
              <a:pPr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i-FI" sz="1600" dirty="0" smtClean="0">
                  <a:solidFill>
                    <a:srgbClr val="000000"/>
                  </a:solidFill>
                  <a:latin typeface="Calibri" pitchFamily="34" charset="0"/>
                </a:rPr>
                <a:t>valmistus</a:t>
              </a:r>
              <a:endParaRPr lang="fi-FI" sz="16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5" name="Line 15"/>
            <p:cNvSpPr>
              <a:spLocks noChangeShapeType="1"/>
            </p:cNvSpPr>
            <p:nvPr/>
          </p:nvSpPr>
          <p:spPr bwMode="auto">
            <a:xfrm>
              <a:off x="5436096" y="3551473"/>
              <a:ext cx="206217" cy="30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6" name="Text Box 24"/>
            <p:cNvSpPr txBox="1">
              <a:spLocks noChangeArrowheads="1"/>
            </p:cNvSpPr>
            <p:nvPr/>
          </p:nvSpPr>
          <p:spPr bwMode="auto">
            <a:xfrm>
              <a:off x="5220072" y="3839505"/>
              <a:ext cx="85158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600" dirty="0" smtClean="0">
                  <a:solidFill>
                    <a:srgbClr val="000000"/>
                  </a:solidFill>
                  <a:latin typeface="Calibri" pitchFamily="34" charset="0"/>
                </a:rPr>
                <a:t>Pakkaus</a:t>
              </a:r>
              <a:endParaRPr lang="fi-FI" sz="16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7" name="Text Box 24"/>
            <p:cNvSpPr txBox="1">
              <a:spLocks noChangeArrowheads="1"/>
            </p:cNvSpPr>
            <p:nvPr/>
          </p:nvSpPr>
          <p:spPr bwMode="auto">
            <a:xfrm>
              <a:off x="6012160" y="2651373"/>
              <a:ext cx="12363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600" dirty="0" smtClean="0">
                  <a:solidFill>
                    <a:srgbClr val="000000"/>
                  </a:solidFill>
                  <a:latin typeface="Calibri" pitchFamily="34" charset="0"/>
                </a:rPr>
                <a:t>Tukkukaupat</a:t>
              </a:r>
              <a:endParaRPr lang="fi-FI" sz="16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8" name="Text Box 10"/>
            <p:cNvSpPr txBox="1">
              <a:spLocks noChangeArrowheads="1"/>
            </p:cNvSpPr>
            <p:nvPr/>
          </p:nvSpPr>
          <p:spPr bwMode="auto">
            <a:xfrm>
              <a:off x="6581188" y="3443461"/>
              <a:ext cx="961353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i-FI" sz="1600" dirty="0" smtClean="0">
                  <a:solidFill>
                    <a:srgbClr val="000000"/>
                  </a:solidFill>
                  <a:latin typeface="Calibri" pitchFamily="34" charset="0"/>
                </a:rPr>
                <a:t>Vähittäis-</a:t>
              </a:r>
            </a:p>
            <a:p>
              <a:pPr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i-FI" sz="1600" dirty="0" smtClean="0">
                  <a:solidFill>
                    <a:srgbClr val="000000"/>
                  </a:solidFill>
                  <a:latin typeface="Calibri" pitchFamily="34" charset="0"/>
                </a:rPr>
                <a:t>kauppa-</a:t>
              </a:r>
            </a:p>
            <a:p>
              <a:pPr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i-FI" sz="1600" dirty="0" smtClean="0">
                  <a:solidFill>
                    <a:srgbClr val="000000"/>
                  </a:solidFill>
                  <a:latin typeface="Calibri" pitchFamily="34" charset="0"/>
                </a:rPr>
                <a:t>ketjut</a:t>
              </a:r>
              <a:endParaRPr lang="fi-FI" sz="16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" name="Line 7"/>
            <p:cNvSpPr>
              <a:spLocks noChangeShapeType="1"/>
            </p:cNvSpPr>
            <p:nvPr/>
          </p:nvSpPr>
          <p:spPr bwMode="auto">
            <a:xfrm flipV="1">
              <a:off x="4896036" y="4055529"/>
              <a:ext cx="365539" cy="144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1" name="Text Box 24"/>
            <p:cNvSpPr txBox="1">
              <a:spLocks noChangeArrowheads="1"/>
            </p:cNvSpPr>
            <p:nvPr/>
          </p:nvSpPr>
          <p:spPr bwMode="auto">
            <a:xfrm>
              <a:off x="3923512" y="4055529"/>
              <a:ext cx="1045864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i-FI" sz="1600" dirty="0" smtClean="0">
                  <a:solidFill>
                    <a:srgbClr val="000000"/>
                  </a:solidFill>
                  <a:latin typeface="Calibri" pitchFamily="34" charset="0"/>
                </a:rPr>
                <a:t>Pakkaus-</a:t>
              </a:r>
            </a:p>
            <a:p>
              <a:pPr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i-FI" sz="1600" dirty="0" smtClean="0">
                  <a:solidFill>
                    <a:srgbClr val="000000"/>
                  </a:solidFill>
                  <a:latin typeface="Calibri" pitchFamily="34" charset="0"/>
                </a:rPr>
                <a:t>materiaalien</a:t>
              </a:r>
            </a:p>
            <a:p>
              <a:pPr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i-FI" sz="1600" dirty="0" smtClean="0">
                  <a:solidFill>
                    <a:srgbClr val="000000"/>
                  </a:solidFill>
                  <a:latin typeface="Calibri" pitchFamily="34" charset="0"/>
                </a:rPr>
                <a:t>toimittajat</a:t>
              </a:r>
              <a:endParaRPr lang="fi-FI" sz="16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2" name="Text Box 24"/>
            <p:cNvSpPr txBox="1">
              <a:spLocks noChangeArrowheads="1"/>
            </p:cNvSpPr>
            <p:nvPr/>
          </p:nvSpPr>
          <p:spPr bwMode="auto">
            <a:xfrm>
              <a:off x="3167844" y="3587477"/>
              <a:ext cx="1084656" cy="451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i-FI" sz="1600" dirty="0" smtClean="0">
                  <a:solidFill>
                    <a:srgbClr val="000000"/>
                  </a:solidFill>
                  <a:latin typeface="Calibri" pitchFamily="34" charset="0"/>
                </a:rPr>
                <a:t>Polymeeri-</a:t>
              </a:r>
            </a:p>
            <a:p>
              <a:pPr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i-FI" sz="1600" dirty="0" smtClean="0">
                  <a:solidFill>
                    <a:srgbClr val="000000"/>
                  </a:solidFill>
                  <a:latin typeface="Calibri" pitchFamily="34" charset="0"/>
                </a:rPr>
                <a:t>tuottajat</a:t>
              </a:r>
              <a:endParaRPr lang="fi-FI" sz="16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3" name="Line 9"/>
            <p:cNvSpPr>
              <a:spLocks noChangeShapeType="1"/>
            </p:cNvSpPr>
            <p:nvPr/>
          </p:nvSpPr>
          <p:spPr bwMode="auto">
            <a:xfrm>
              <a:off x="4103948" y="3839505"/>
              <a:ext cx="156792" cy="1976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4" name="Line 9"/>
            <p:cNvSpPr>
              <a:spLocks noChangeShapeType="1"/>
            </p:cNvSpPr>
            <p:nvPr/>
          </p:nvSpPr>
          <p:spPr bwMode="auto">
            <a:xfrm flipV="1">
              <a:off x="3752214" y="4667597"/>
              <a:ext cx="210675" cy="184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" name="Text Box 24"/>
            <p:cNvSpPr txBox="1">
              <a:spLocks noChangeArrowheads="1"/>
            </p:cNvSpPr>
            <p:nvPr/>
          </p:nvSpPr>
          <p:spPr bwMode="auto">
            <a:xfrm>
              <a:off x="2868446" y="4379565"/>
              <a:ext cx="1116123" cy="810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i-FI" sz="1600" dirty="0" smtClean="0">
                  <a:solidFill>
                    <a:srgbClr val="000000"/>
                  </a:solidFill>
                  <a:latin typeface="Calibri" pitchFamily="34" charset="0"/>
                </a:rPr>
                <a:t>Paperin ja </a:t>
              </a:r>
            </a:p>
            <a:p>
              <a:pPr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i-FI" sz="1600" dirty="0" smtClean="0">
                  <a:solidFill>
                    <a:srgbClr val="000000"/>
                  </a:solidFill>
                  <a:latin typeface="Calibri" pitchFamily="34" charset="0"/>
                </a:rPr>
                <a:t>kartongin </a:t>
              </a:r>
            </a:p>
            <a:p>
              <a:pPr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i-FI" sz="1600" dirty="0" smtClean="0">
                  <a:solidFill>
                    <a:srgbClr val="000000"/>
                  </a:solidFill>
                  <a:latin typeface="Calibri" pitchFamily="34" charset="0"/>
                </a:rPr>
                <a:t>tuottajat, </a:t>
              </a:r>
            </a:p>
            <a:p>
              <a:pPr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i-FI" sz="1600" dirty="0" err="1" smtClean="0">
                  <a:solidFill>
                    <a:srgbClr val="000000"/>
                  </a:solidFill>
                  <a:latin typeface="Calibri" pitchFamily="34" charset="0"/>
                </a:rPr>
                <a:t>arkittamot</a:t>
              </a:r>
              <a:endParaRPr lang="fi-FI" sz="16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7" name="Line 9"/>
            <p:cNvSpPr>
              <a:spLocks noChangeShapeType="1"/>
            </p:cNvSpPr>
            <p:nvPr/>
          </p:nvSpPr>
          <p:spPr bwMode="auto">
            <a:xfrm flipV="1">
              <a:off x="1168574" y="3599098"/>
              <a:ext cx="252088" cy="1445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8" name="Text Box 24"/>
            <p:cNvSpPr txBox="1">
              <a:spLocks noChangeArrowheads="1"/>
            </p:cNvSpPr>
            <p:nvPr/>
          </p:nvSpPr>
          <p:spPr bwMode="auto">
            <a:xfrm>
              <a:off x="488639" y="3640512"/>
              <a:ext cx="879023" cy="451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i-FI" sz="1600" dirty="0" smtClean="0">
                  <a:solidFill>
                    <a:srgbClr val="000000"/>
                  </a:solidFill>
                  <a:latin typeface="Calibri" pitchFamily="34" charset="0"/>
                </a:rPr>
                <a:t>Öljyn-</a:t>
              </a:r>
            </a:p>
            <a:p>
              <a:pPr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i-FI" sz="1600" dirty="0" smtClean="0">
                  <a:solidFill>
                    <a:srgbClr val="000000"/>
                  </a:solidFill>
                  <a:latin typeface="Calibri" pitchFamily="34" charset="0"/>
                </a:rPr>
                <a:t>poraajat</a:t>
              </a:r>
              <a:endParaRPr lang="fi-FI" sz="16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9" name="Text Box 24"/>
            <p:cNvSpPr txBox="1">
              <a:spLocks noChangeArrowheads="1"/>
            </p:cNvSpPr>
            <p:nvPr/>
          </p:nvSpPr>
          <p:spPr bwMode="auto">
            <a:xfrm>
              <a:off x="1395342" y="3047417"/>
              <a:ext cx="1435875" cy="86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i-FI" sz="1600" dirty="0" smtClean="0">
                  <a:solidFill>
                    <a:srgbClr val="000000"/>
                  </a:solidFill>
                  <a:latin typeface="Calibri" pitchFamily="34" charset="0"/>
                </a:rPr>
                <a:t>Rikastamot, jalostamot ja </a:t>
              </a:r>
            </a:p>
            <a:p>
              <a:pPr fontAlgn="base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i-FI" sz="1600" dirty="0">
                  <a:solidFill>
                    <a:srgbClr val="000000"/>
                  </a:solidFill>
                  <a:latin typeface="Calibri" pitchFamily="34" charset="0"/>
                </a:rPr>
                <a:t>k</a:t>
              </a:r>
              <a:r>
                <a:rPr lang="fi-FI" sz="1600" dirty="0" smtClean="0">
                  <a:solidFill>
                    <a:srgbClr val="000000"/>
                  </a:solidFill>
                  <a:latin typeface="Calibri" pitchFamily="34" charset="0"/>
                </a:rPr>
                <a:t>emikaali-valmistajat</a:t>
              </a:r>
              <a:endParaRPr lang="fi-FI" sz="16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0" name="Line 9"/>
            <p:cNvSpPr>
              <a:spLocks noChangeShapeType="1"/>
            </p:cNvSpPr>
            <p:nvPr/>
          </p:nvSpPr>
          <p:spPr bwMode="auto">
            <a:xfrm>
              <a:off x="2483768" y="3695489"/>
              <a:ext cx="144016" cy="2520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1" name="Text Box 24"/>
            <p:cNvSpPr txBox="1">
              <a:spLocks noChangeArrowheads="1"/>
            </p:cNvSpPr>
            <p:nvPr/>
          </p:nvSpPr>
          <p:spPr bwMode="auto">
            <a:xfrm>
              <a:off x="2111372" y="3911513"/>
              <a:ext cx="87235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400" dirty="0" smtClean="0">
                  <a:solidFill>
                    <a:srgbClr val="000000"/>
                  </a:solidFill>
                  <a:latin typeface="Calibri" pitchFamily="34" charset="0"/>
                </a:rPr>
                <a:t>Välittäjät</a:t>
              </a:r>
              <a:endParaRPr lang="fi-FI" sz="14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2" name="Line 9"/>
            <p:cNvSpPr>
              <a:spLocks noChangeShapeType="1"/>
            </p:cNvSpPr>
            <p:nvPr/>
          </p:nvSpPr>
          <p:spPr bwMode="auto">
            <a:xfrm flipV="1">
              <a:off x="2915816" y="3933679"/>
              <a:ext cx="252028" cy="119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3" name="Text Box 24"/>
            <p:cNvSpPr txBox="1">
              <a:spLocks noChangeArrowheads="1"/>
            </p:cNvSpPr>
            <p:nvPr/>
          </p:nvSpPr>
          <p:spPr bwMode="auto">
            <a:xfrm>
              <a:off x="488639" y="4501398"/>
              <a:ext cx="1601400" cy="451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i-FI" sz="1600" dirty="0" smtClean="0">
                  <a:solidFill>
                    <a:srgbClr val="000000"/>
                  </a:solidFill>
                  <a:latin typeface="Calibri" pitchFamily="34" charset="0"/>
                </a:rPr>
                <a:t>Kaivokset</a:t>
              </a:r>
            </a:p>
            <a:p>
              <a:pPr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i-FI" sz="1600" dirty="0" smtClean="0">
                  <a:solidFill>
                    <a:srgbClr val="000000"/>
                  </a:solidFill>
                  <a:latin typeface="Calibri" pitchFamily="34" charset="0"/>
                </a:rPr>
                <a:t>(pigmentit, yms.)</a:t>
              </a:r>
              <a:endParaRPr lang="fi-FI" sz="16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4" name="Line 9"/>
            <p:cNvSpPr>
              <a:spLocks noChangeShapeType="1"/>
            </p:cNvSpPr>
            <p:nvPr/>
          </p:nvSpPr>
          <p:spPr bwMode="auto">
            <a:xfrm flipV="1">
              <a:off x="1200663" y="3933680"/>
              <a:ext cx="455911" cy="5677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5" name="Line 9"/>
            <p:cNvSpPr>
              <a:spLocks noChangeShapeType="1"/>
            </p:cNvSpPr>
            <p:nvPr/>
          </p:nvSpPr>
          <p:spPr bwMode="auto">
            <a:xfrm>
              <a:off x="2951820" y="4127537"/>
              <a:ext cx="936104" cy="144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6" name="Line 9"/>
            <p:cNvSpPr>
              <a:spLocks noChangeShapeType="1"/>
            </p:cNvSpPr>
            <p:nvPr/>
          </p:nvSpPr>
          <p:spPr bwMode="auto">
            <a:xfrm>
              <a:off x="1943708" y="3911513"/>
              <a:ext cx="936104" cy="900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7" name="Text Box 24"/>
            <p:cNvSpPr txBox="1">
              <a:spLocks noChangeArrowheads="1"/>
            </p:cNvSpPr>
            <p:nvPr/>
          </p:nvSpPr>
          <p:spPr bwMode="auto">
            <a:xfrm>
              <a:off x="488639" y="5708582"/>
              <a:ext cx="960199" cy="451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i-FI" sz="1600" dirty="0" smtClean="0">
                  <a:solidFill>
                    <a:srgbClr val="000000"/>
                  </a:solidFill>
                  <a:latin typeface="Calibri" pitchFamily="34" charset="0"/>
                </a:rPr>
                <a:t>Metsän-</a:t>
              </a:r>
            </a:p>
            <a:p>
              <a:pPr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i-FI" sz="1600" dirty="0" smtClean="0">
                  <a:solidFill>
                    <a:srgbClr val="000000"/>
                  </a:solidFill>
                  <a:latin typeface="Calibri" pitchFamily="34" charset="0"/>
                </a:rPr>
                <a:t>omistajat</a:t>
              </a:r>
              <a:endParaRPr lang="fi-FI" sz="16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8" name="Line 9"/>
            <p:cNvSpPr>
              <a:spLocks noChangeShapeType="1"/>
            </p:cNvSpPr>
            <p:nvPr/>
          </p:nvSpPr>
          <p:spPr bwMode="auto">
            <a:xfrm flipV="1">
              <a:off x="827584" y="5531693"/>
              <a:ext cx="235904" cy="1336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" name="Text Box 24"/>
            <p:cNvSpPr txBox="1">
              <a:spLocks noChangeArrowheads="1"/>
            </p:cNvSpPr>
            <p:nvPr/>
          </p:nvSpPr>
          <p:spPr bwMode="auto">
            <a:xfrm>
              <a:off x="1043608" y="5027637"/>
              <a:ext cx="877676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i-FI" sz="1600" dirty="0" smtClean="0">
                  <a:solidFill>
                    <a:srgbClr val="000000"/>
                  </a:solidFill>
                  <a:latin typeface="Calibri" pitchFamily="34" charset="0"/>
                </a:rPr>
                <a:t>Metsän-</a:t>
              </a:r>
            </a:p>
            <a:p>
              <a:pPr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i-FI" sz="1600" dirty="0" smtClean="0">
                  <a:solidFill>
                    <a:srgbClr val="000000"/>
                  </a:solidFill>
                  <a:latin typeface="Calibri" pitchFamily="34" charset="0"/>
                </a:rPr>
                <a:t>korjuu-</a:t>
              </a:r>
            </a:p>
            <a:p>
              <a:pPr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i-FI" sz="1600" dirty="0" smtClean="0">
                  <a:solidFill>
                    <a:srgbClr val="000000"/>
                  </a:solidFill>
                  <a:latin typeface="Calibri" pitchFamily="34" charset="0"/>
                </a:rPr>
                <a:t>yritys</a:t>
              </a:r>
              <a:endParaRPr lang="fi-FI" sz="16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1" name="Line 9"/>
            <p:cNvSpPr>
              <a:spLocks noChangeShapeType="1"/>
            </p:cNvSpPr>
            <p:nvPr/>
          </p:nvSpPr>
          <p:spPr bwMode="auto">
            <a:xfrm>
              <a:off x="1511661" y="5603701"/>
              <a:ext cx="144016" cy="216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2" name="Text Box 24"/>
            <p:cNvSpPr txBox="1">
              <a:spLocks noChangeArrowheads="1"/>
            </p:cNvSpPr>
            <p:nvPr/>
          </p:nvSpPr>
          <p:spPr bwMode="auto">
            <a:xfrm>
              <a:off x="1439652" y="5783721"/>
              <a:ext cx="58221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600" dirty="0" smtClean="0">
                  <a:solidFill>
                    <a:srgbClr val="000000"/>
                  </a:solidFill>
                  <a:latin typeface="Calibri" pitchFamily="34" charset="0"/>
                </a:rPr>
                <a:t>Saha</a:t>
              </a:r>
              <a:endParaRPr lang="fi-FI" sz="16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3" name="Text Box 24"/>
            <p:cNvSpPr txBox="1">
              <a:spLocks noChangeArrowheads="1"/>
            </p:cNvSpPr>
            <p:nvPr/>
          </p:nvSpPr>
          <p:spPr bwMode="auto">
            <a:xfrm>
              <a:off x="1979712" y="5207657"/>
              <a:ext cx="746743" cy="451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i-FI" sz="1600" dirty="0" smtClean="0">
                  <a:solidFill>
                    <a:srgbClr val="000000"/>
                  </a:solidFill>
                  <a:latin typeface="Calibri" pitchFamily="34" charset="0"/>
                </a:rPr>
                <a:t>Sellu-</a:t>
              </a:r>
            </a:p>
            <a:p>
              <a:pPr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i-FI" sz="1600" dirty="0" smtClean="0">
                  <a:solidFill>
                    <a:srgbClr val="000000"/>
                  </a:solidFill>
                  <a:latin typeface="Calibri" pitchFamily="34" charset="0"/>
                </a:rPr>
                <a:t>tehdas</a:t>
              </a:r>
              <a:endParaRPr lang="fi-FI" sz="16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5" name="Line 9"/>
            <p:cNvSpPr>
              <a:spLocks noChangeShapeType="1"/>
            </p:cNvSpPr>
            <p:nvPr/>
          </p:nvSpPr>
          <p:spPr bwMode="auto">
            <a:xfrm flipV="1">
              <a:off x="1871700" y="5639705"/>
              <a:ext cx="214128" cy="182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9" name="Line 9"/>
            <p:cNvSpPr>
              <a:spLocks noChangeShapeType="1"/>
            </p:cNvSpPr>
            <p:nvPr/>
          </p:nvSpPr>
          <p:spPr bwMode="auto">
            <a:xfrm>
              <a:off x="1871700" y="3911513"/>
              <a:ext cx="360040" cy="1260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96" name="Line 31"/>
            <p:cNvSpPr>
              <a:spLocks noChangeShapeType="1"/>
            </p:cNvSpPr>
            <p:nvPr/>
          </p:nvSpPr>
          <p:spPr bwMode="auto">
            <a:xfrm>
              <a:off x="1691680" y="5423681"/>
              <a:ext cx="2880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3" name="Line 7"/>
            <p:cNvSpPr>
              <a:spLocks noChangeShapeType="1"/>
            </p:cNvSpPr>
            <p:nvPr/>
          </p:nvSpPr>
          <p:spPr bwMode="auto">
            <a:xfrm flipV="1">
              <a:off x="7534900" y="3407457"/>
              <a:ext cx="605505" cy="2880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4" name="Line 31"/>
            <p:cNvSpPr>
              <a:spLocks noChangeShapeType="1"/>
            </p:cNvSpPr>
            <p:nvPr/>
          </p:nvSpPr>
          <p:spPr bwMode="auto">
            <a:xfrm flipV="1">
              <a:off x="6120172" y="3803501"/>
              <a:ext cx="504055" cy="112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5" name="Line 31"/>
            <p:cNvSpPr>
              <a:spLocks noChangeShapeType="1"/>
            </p:cNvSpPr>
            <p:nvPr/>
          </p:nvSpPr>
          <p:spPr bwMode="auto">
            <a:xfrm>
              <a:off x="1403648" y="2975409"/>
              <a:ext cx="17409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6" name="Line 31"/>
            <p:cNvSpPr>
              <a:spLocks noChangeShapeType="1"/>
            </p:cNvSpPr>
            <p:nvPr/>
          </p:nvSpPr>
          <p:spPr bwMode="auto">
            <a:xfrm>
              <a:off x="2483769" y="3623481"/>
              <a:ext cx="648072" cy="1080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7" name="Line 9"/>
            <p:cNvSpPr>
              <a:spLocks noChangeShapeType="1"/>
            </p:cNvSpPr>
            <p:nvPr/>
          </p:nvSpPr>
          <p:spPr bwMode="auto">
            <a:xfrm flipV="1">
              <a:off x="2663788" y="5207657"/>
              <a:ext cx="214128" cy="182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9" name="Line 31"/>
            <p:cNvSpPr>
              <a:spLocks noChangeShapeType="1"/>
            </p:cNvSpPr>
            <p:nvPr/>
          </p:nvSpPr>
          <p:spPr bwMode="auto">
            <a:xfrm>
              <a:off x="7827060" y="3263441"/>
              <a:ext cx="3133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95537" y="2199734"/>
              <a:ext cx="2546106" cy="5087439"/>
            </a:xfrm>
            <a:prstGeom prst="rect">
              <a:avLst/>
            </a:prstGeom>
            <a:solidFill>
              <a:schemeClr val="tx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014913" y="2252252"/>
              <a:ext cx="1051253" cy="3351549"/>
            </a:xfrm>
            <a:prstGeom prst="rect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076116" y="2273126"/>
              <a:ext cx="1750944" cy="3351549"/>
            </a:xfrm>
            <a:prstGeom prst="rect">
              <a:avLst/>
            </a:prstGeom>
            <a:solidFill>
              <a:schemeClr val="tx1">
                <a:alpha val="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1400" b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Ali-Yrkkö</a:t>
            </a:r>
            <a:r>
              <a:rPr lang="fi-FI" sz="1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2013</a:t>
            </a:r>
            <a:r>
              <a:rPr lang="fi-FI" sz="14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  <a:r>
              <a:rPr lang="fi-FI" sz="1400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Mysteeri avautuu: Suomi globaaleissa arvoverkostoissa</a:t>
            </a:r>
            <a:r>
              <a:rPr lang="fi-FI" sz="14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Taloustieto, ETLA B257. </a:t>
            </a:r>
            <a:r>
              <a:rPr lang="fi-FI" sz="1400" u="sng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pub.etla.fi/ETLA-B257.pdf</a:t>
            </a:r>
            <a:endParaRPr lang="fi-FI" sz="1400" u="sng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2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084794738"/>
              </p:ext>
            </p:extLst>
          </p:nvPr>
        </p:nvGraphicFramePr>
        <p:xfrm>
          <a:off x="4760500" y="1815910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98521"/>
            <a:ext cx="9144000" cy="1529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fi-FI" sz="6000" b="1" dirty="0" smtClean="0">
                <a:solidFill>
                  <a:srgbClr val="66FF33"/>
                </a:solidFill>
              </a:rPr>
              <a:t>Jakelukanavien</a:t>
            </a:r>
            <a:r>
              <a:rPr lang="fi-FI" sz="6000" b="1" dirty="0" smtClean="0">
                <a:solidFill>
                  <a:prstClr val="white"/>
                </a:solidFill>
              </a:rPr>
              <a:t> arvolisäys</a:t>
            </a:r>
          </a:p>
          <a:p>
            <a:pPr algn="ctr">
              <a:lnSpc>
                <a:spcPts val="5500"/>
              </a:lnSpc>
            </a:pPr>
            <a:r>
              <a:rPr lang="fi-FI" sz="6000" b="1" dirty="0" smtClean="0">
                <a:solidFill>
                  <a:prstClr val="white"/>
                </a:solidFill>
              </a:rPr>
              <a:t>hyvin merkittävä</a:t>
            </a:r>
            <a:endParaRPr lang="en-US" sz="6000" b="1" dirty="0">
              <a:solidFill>
                <a:prstClr val="white"/>
              </a:solidFill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537928875"/>
              </p:ext>
            </p:extLst>
          </p:nvPr>
        </p:nvGraphicFramePr>
        <p:xfrm>
          <a:off x="63500" y="1815910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65610" y="4460068"/>
            <a:ext cx="93610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b="1" noProof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Kauppa</a:t>
            </a:r>
          </a:p>
          <a:p>
            <a:pPr algn="ctr"/>
            <a:r>
              <a:rPr lang="fi-FI" b="1" noProof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38 %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98062" y="3916978"/>
            <a:ext cx="156673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noProof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Osat &amp;</a:t>
            </a:r>
          </a:p>
          <a:p>
            <a:pPr algn="ctr"/>
            <a:r>
              <a:rPr lang="fi-FI" noProof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raaka-aineet</a:t>
            </a:r>
          </a:p>
          <a:p>
            <a:pPr algn="ctr"/>
            <a:r>
              <a:rPr lang="fi-FI" noProof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18 %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29954" y="3101168"/>
            <a:ext cx="93610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noProof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Muut</a:t>
            </a:r>
          </a:p>
          <a:p>
            <a:pPr algn="ctr"/>
            <a:r>
              <a:rPr lang="fi-FI" noProof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33 %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6738" y="5661286"/>
            <a:ext cx="15112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3000" b="1" dirty="0" smtClean="0">
                <a:solidFill>
                  <a:schemeClr val="bg1"/>
                </a:solidFill>
              </a:rPr>
              <a:t>Tekstiilit</a:t>
            </a:r>
            <a:endParaRPr lang="fi-FI" sz="2000" dirty="0" smtClean="0">
              <a:solidFill>
                <a:schemeClr val="bg1"/>
              </a:solidFill>
            </a:endParaRPr>
          </a:p>
          <a:p>
            <a:pPr algn="ctr"/>
            <a:r>
              <a:rPr lang="fi-FI" sz="2000" dirty="0" smtClean="0">
                <a:solidFill>
                  <a:schemeClr val="bg1"/>
                </a:solidFill>
              </a:rPr>
              <a:t>(4 tuotetta)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5277" y="5661286"/>
            <a:ext cx="237648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3000" b="1" dirty="0" smtClean="0">
                <a:solidFill>
                  <a:schemeClr val="bg1"/>
                </a:solidFill>
              </a:rPr>
              <a:t>Elintarvikkeet</a:t>
            </a:r>
            <a:endParaRPr lang="fi-FI" sz="2000" dirty="0" smtClean="0">
              <a:solidFill>
                <a:schemeClr val="bg1"/>
              </a:solidFill>
            </a:endParaRPr>
          </a:p>
          <a:p>
            <a:pPr algn="ctr"/>
            <a:r>
              <a:rPr lang="fi-FI" sz="2000" dirty="0" smtClean="0">
                <a:solidFill>
                  <a:schemeClr val="bg1"/>
                </a:solidFill>
              </a:rPr>
              <a:t>(8 tuotetta)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8900000">
            <a:off x="6412135" y="2945971"/>
            <a:ext cx="21458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noProof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Osat &amp;</a:t>
            </a:r>
            <a:r>
              <a:rPr lang="fi-FI" noProof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fi-FI" noProof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r-a. 8 %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32451" y="2867595"/>
            <a:ext cx="156673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noProof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Valmistus</a:t>
            </a:r>
          </a:p>
          <a:p>
            <a:pPr algn="ctr"/>
            <a:r>
              <a:rPr lang="fi-FI" noProof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23 % </a:t>
            </a:r>
          </a:p>
        </p:txBody>
      </p:sp>
      <p:sp>
        <p:nvSpPr>
          <p:cNvPr id="22" name="TextBox 21"/>
          <p:cNvSpPr txBox="1"/>
          <p:nvPr/>
        </p:nvSpPr>
        <p:spPr>
          <a:xfrm rot="17100000">
            <a:off x="6224904" y="2654234"/>
            <a:ext cx="156673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noProof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Valmistus</a:t>
            </a:r>
            <a:r>
              <a:rPr lang="fi-FI" noProof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fi-FI" noProof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8 %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9710" y="2720168"/>
            <a:ext cx="93610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noProof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Muut</a:t>
            </a:r>
          </a:p>
          <a:p>
            <a:pPr algn="ctr"/>
            <a:r>
              <a:rPr lang="fi-FI" noProof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21 %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23410" y="4307668"/>
            <a:ext cx="93610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b="1" noProof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Kauppa</a:t>
            </a:r>
          </a:p>
          <a:p>
            <a:pPr algn="ctr"/>
            <a:r>
              <a:rPr lang="fi-FI" b="1" noProof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51 %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1400" b="1" dirty="0" err="1" smtClean="0">
                <a:solidFill>
                  <a:schemeClr val="bg1">
                    <a:lumMod val="85000"/>
                  </a:schemeClr>
                </a:solidFill>
              </a:rPr>
              <a:t>Ali-Yrkkö</a:t>
            </a:r>
            <a:r>
              <a:rPr lang="fi-FI" sz="1400" b="1" dirty="0" smtClean="0">
                <a:solidFill>
                  <a:schemeClr val="bg1">
                    <a:lumMod val="85000"/>
                  </a:schemeClr>
                </a:solidFill>
              </a:rPr>
              <a:t> 2013</a:t>
            </a:r>
            <a:r>
              <a:rPr lang="fi-FI" sz="1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fi-FI" sz="1400" i="1" dirty="0" smtClean="0">
                <a:solidFill>
                  <a:schemeClr val="bg1">
                    <a:lumMod val="85000"/>
                  </a:schemeClr>
                </a:solidFill>
              </a:rPr>
              <a:t>Mysteeri avautuu: Suomi globaaleissa arvoverkostoissa</a:t>
            </a:r>
            <a:r>
              <a:rPr lang="fi-FI" sz="1400" dirty="0" smtClean="0">
                <a:solidFill>
                  <a:schemeClr val="bg1">
                    <a:lumMod val="85000"/>
                  </a:schemeClr>
                </a:solidFill>
              </a:rPr>
              <a:t>. Taloustieto, ETLA B257. </a:t>
            </a:r>
            <a:r>
              <a:rPr lang="fi-FI" sz="1400" u="sng" dirty="0" smtClean="0">
                <a:solidFill>
                  <a:schemeClr val="bg1">
                    <a:lumMod val="85000"/>
                  </a:schemeClr>
                </a:solidFill>
              </a:rPr>
              <a:t>pub.etla.fi/ETLA-B257.pdf</a:t>
            </a:r>
            <a:endParaRPr lang="fi-FI" sz="1400" u="sng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71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54700" y="366236"/>
            <a:ext cx="3022600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fi-FI" sz="2400" b="1" i="1" dirty="0" smtClean="0"/>
              <a:t>1/2 arvonlisäyksestä syntyy Suomessa</a:t>
            </a:r>
            <a:br>
              <a:rPr lang="fi-FI" sz="2400" b="1" i="1" dirty="0" smtClean="0"/>
            </a:br>
            <a:endParaRPr lang="fi-FI" sz="2400" b="1" i="1" dirty="0"/>
          </a:p>
          <a:p>
            <a:pPr>
              <a:lnSpc>
                <a:spcPts val="2800"/>
              </a:lnSpc>
            </a:pPr>
            <a:r>
              <a:rPr lang="fi-FI" sz="2400" b="1" i="1" dirty="0" smtClean="0"/>
              <a:t>Kotimainen valmistus</a:t>
            </a:r>
          </a:p>
          <a:p>
            <a:pPr>
              <a:lnSpc>
                <a:spcPts val="2800"/>
              </a:lnSpc>
            </a:pPr>
            <a:r>
              <a:rPr lang="fi-FI" sz="2400" b="1" i="1" dirty="0" smtClean="0"/>
              <a:t>kannattavasti</a:t>
            </a:r>
          </a:p>
          <a:p>
            <a:pPr>
              <a:lnSpc>
                <a:spcPts val="2800"/>
              </a:lnSpc>
            </a:pPr>
            <a:r>
              <a:rPr lang="fi-FI" sz="2400" b="1" i="1" dirty="0" smtClean="0"/>
              <a:t/>
            </a:r>
            <a:br>
              <a:rPr lang="fi-FI" sz="2400" b="1" i="1" dirty="0" smtClean="0"/>
            </a:br>
            <a:r>
              <a:rPr lang="fi-FI" sz="2400" b="1" i="1" dirty="0" smtClean="0"/>
              <a:t>Tukena vahva paikallinen verkosto</a:t>
            </a:r>
            <a:endParaRPr lang="fi-FI" sz="2400" b="1" i="1" dirty="0"/>
          </a:p>
          <a:p>
            <a:pPr>
              <a:lnSpc>
                <a:spcPts val="2800"/>
              </a:lnSpc>
            </a:pPr>
            <a:r>
              <a:rPr lang="fi-FI" sz="2400" b="1" i="1" dirty="0" smtClean="0"/>
              <a:t/>
            </a:r>
            <a:br>
              <a:rPr lang="fi-FI" sz="2400" b="1" i="1" dirty="0" smtClean="0"/>
            </a:br>
            <a:r>
              <a:rPr lang="fi-FI" sz="2400" b="1" i="1" dirty="0" smtClean="0"/>
              <a:t>Ohjelmistot keskeisiä</a:t>
            </a:r>
            <a:endParaRPr lang="fi-FI" sz="2400" b="1" i="1" dirty="0"/>
          </a:p>
        </p:txBody>
      </p:sp>
      <p:grpSp>
        <p:nvGrpSpPr>
          <p:cNvPr id="3" name="Group 2"/>
          <p:cNvGrpSpPr/>
          <p:nvPr/>
        </p:nvGrpSpPr>
        <p:grpSpPr>
          <a:xfrm rot="1619459">
            <a:off x="2190461" y="4075017"/>
            <a:ext cx="5877822" cy="3059599"/>
            <a:chOff x="2592340" y="3197961"/>
            <a:chExt cx="5877822" cy="3059599"/>
          </a:xfrm>
        </p:grpSpPr>
        <p:sp>
          <p:nvSpPr>
            <p:cNvPr id="4" name="Chevron 3"/>
            <p:cNvSpPr/>
            <p:nvPr/>
          </p:nvSpPr>
          <p:spPr>
            <a:xfrm rot="19976793">
              <a:off x="4366360" y="4114877"/>
              <a:ext cx="1931229" cy="1285875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5" name="Pentagon 4"/>
            <p:cNvSpPr/>
            <p:nvPr/>
          </p:nvSpPr>
          <p:spPr>
            <a:xfrm rot="19976793">
              <a:off x="2592340" y="4867042"/>
              <a:ext cx="2533650" cy="1285875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9976793">
              <a:off x="4610180" y="4147236"/>
              <a:ext cx="1503018" cy="12003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2000" noProof="1" smtClean="0">
                  <a:cs typeface="Arial" pitchFamily="34" charset="0"/>
                </a:rPr>
                <a:t>1. tason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2000" noProof="1" smtClean="0">
                  <a:cs typeface="Arial" pitchFamily="34" charset="0"/>
                </a:rPr>
                <a:t>    toimittajat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i-FI" sz="1200" noProof="1" smtClean="0"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2600" b="1" noProof="1" smtClean="0">
                  <a:cs typeface="Arial" pitchFamily="34" charset="0"/>
                </a:rPr>
                <a:t>19</a:t>
              </a:r>
              <a:r>
                <a:rPr lang="fi-FI" sz="2000" b="1" noProof="1" smtClean="0">
                  <a:cs typeface="Arial" pitchFamily="34" charset="0"/>
                </a:rPr>
                <a:t>%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9976793">
              <a:off x="2846080" y="5057231"/>
              <a:ext cx="1510658" cy="12003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2000" noProof="1" smtClean="0">
                  <a:cs typeface="Arial" pitchFamily="34" charset="0"/>
                </a:rPr>
                <a:t>Toimittajien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2000" noProof="1">
                  <a:cs typeface="Arial" pitchFamily="34" charset="0"/>
                </a:rPr>
                <a:t>t</a:t>
              </a:r>
              <a:r>
                <a:rPr lang="fi-FI" sz="2000" noProof="1" smtClean="0">
                  <a:cs typeface="Arial" pitchFamily="34" charset="0"/>
                </a:rPr>
                <a:t>oimittajat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i-FI" sz="1200" noProof="1" smtClean="0"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2600" b="1" noProof="1" smtClean="0">
                  <a:cs typeface="Arial" pitchFamily="34" charset="0"/>
                </a:rPr>
                <a:t>40</a:t>
              </a:r>
              <a:r>
                <a:rPr lang="fi-FI" sz="2000" b="1" noProof="1" smtClean="0">
                  <a:cs typeface="Arial" pitchFamily="34" charset="0"/>
                </a:rPr>
                <a:t>%</a:t>
              </a:r>
            </a:p>
          </p:txBody>
        </p:sp>
        <p:sp>
          <p:nvSpPr>
            <p:cNvPr id="8" name="Chevron 7"/>
            <p:cNvSpPr/>
            <p:nvPr/>
          </p:nvSpPr>
          <p:spPr>
            <a:xfrm rot="19976793">
              <a:off x="5606692" y="3640747"/>
              <a:ext cx="1313677" cy="1285875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 rot="19976793">
              <a:off x="5663213" y="3197961"/>
              <a:ext cx="2806949" cy="1329944"/>
            </a:xfrm>
            <a:prstGeom prst="chevron">
              <a:avLst/>
            </a:prstGeom>
            <a:solidFill>
              <a:srgbClr val="FFC000"/>
            </a:solidFill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9976793">
              <a:off x="3281108" y="5847157"/>
              <a:ext cx="314041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200" noProof="1" smtClean="0">
                  <a:cs typeface="Arial" pitchFamily="34" charset="0"/>
                </a:rPr>
                <a:t>Logistiikka + ostetut palvelut 3%</a:t>
              </a:r>
            </a:p>
          </p:txBody>
        </p:sp>
        <p:sp>
          <p:nvSpPr>
            <p:cNvPr id="11" name="Bent-Up Arrow 10"/>
            <p:cNvSpPr/>
            <p:nvPr/>
          </p:nvSpPr>
          <p:spPr>
            <a:xfrm rot="19976793">
              <a:off x="5791932" y="5201303"/>
              <a:ext cx="354353" cy="184666"/>
            </a:xfrm>
            <a:prstGeom prst="bent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9976793">
              <a:off x="6006159" y="3286340"/>
              <a:ext cx="174721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2800" b="1" noProof="1" smtClean="0">
                  <a:cs typeface="Arial" pitchFamily="34" charset="0"/>
                </a:rPr>
                <a:t>Ponsse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9976793">
              <a:off x="6247799" y="3803287"/>
              <a:ext cx="198807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b="1" noProof="1" smtClean="0">
                  <a:cs typeface="Arial" pitchFamily="34" charset="0"/>
                </a:rPr>
                <a:t>Valmistus + Muut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9976793">
              <a:off x="6348537" y="3942622"/>
              <a:ext cx="2095820" cy="400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2600" b="1" noProof="1" smtClean="0">
                  <a:cs typeface="Arial" pitchFamily="34" charset="0"/>
                </a:rPr>
                <a:t>10</a:t>
              </a:r>
              <a:r>
                <a:rPr lang="fi-FI" sz="2000" b="1" noProof="1" smtClean="0">
                  <a:cs typeface="Arial" pitchFamily="34" charset="0"/>
                </a:rPr>
                <a:t>% </a:t>
              </a:r>
              <a:r>
                <a:rPr lang="fi-FI" sz="2600" b="1" noProof="1" smtClean="0">
                  <a:cs typeface="Arial" pitchFamily="34" charset="0"/>
                </a:rPr>
                <a:t>+ 28</a:t>
              </a:r>
              <a:r>
                <a:rPr lang="fi-FI" sz="2000" b="1" noProof="1" smtClean="0">
                  <a:cs typeface="Arial" pitchFamily="34" charset="0"/>
                </a:rPr>
                <a:t>%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5999698"/>
            <a:ext cx="302260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fi-FI" sz="1500" dirty="0" smtClean="0">
                <a:solidFill>
                  <a:schemeClr val="bg1">
                    <a:lumMod val="75000"/>
                  </a:schemeClr>
                </a:solidFill>
              </a:rPr>
              <a:t>* Kuvan kone ei ole</a:t>
            </a:r>
          </a:p>
          <a:p>
            <a:pPr>
              <a:lnSpc>
                <a:spcPts val="1600"/>
              </a:lnSpc>
            </a:pPr>
            <a:r>
              <a:rPr lang="fi-FI" sz="1500" dirty="0" smtClean="0">
                <a:solidFill>
                  <a:schemeClr val="bg1">
                    <a:lumMod val="75000"/>
                  </a:schemeClr>
                </a:solidFill>
              </a:rPr>
              <a:t>   ole analysoitu malli.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Ali-Yrkkö</a:t>
            </a:r>
            <a:r>
              <a:rPr lang="fi-FI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2013</a:t>
            </a:r>
            <a:r>
              <a:rPr lang="fi-FI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fi-FI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Mysteeri avautuu: Suomi globaaleissa arvoverkostoissa</a:t>
            </a:r>
            <a:r>
              <a:rPr lang="fi-FI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Taloustieto, ETLA B257. </a:t>
            </a:r>
            <a:r>
              <a:rPr lang="fi-FI" sz="14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pub.etla.fi/ETLA-B257.pdf</a:t>
            </a:r>
            <a:endParaRPr lang="fi-FI" sz="1400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5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0"/>
            <a:ext cx="7467600" cy="2881467"/>
          </a:xfrm>
          <a:prstGeom prst="rect">
            <a:avLst/>
          </a:prstGeom>
          <a:noFill/>
        </p:spPr>
        <p:txBody>
          <a:bodyPr wrap="square" lIns="360000" tIns="360000" rIns="360000" bIns="360000" rtlCol="0">
            <a:spAutoFit/>
          </a:bodyPr>
          <a:lstStyle/>
          <a:p>
            <a:pPr algn="r"/>
            <a:r>
              <a:rPr lang="fi-FI" sz="7000" b="1" dirty="0" smtClean="0">
                <a:solidFill>
                  <a:prstClr val="white"/>
                </a:solidFill>
              </a:rPr>
              <a:t>Valmistuspaikan vaihdos?</a:t>
            </a:r>
            <a:endParaRPr lang="fi-FI" sz="7000" dirty="0">
              <a:solidFill>
                <a:srgbClr val="BDEE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1400" b="1" dirty="0" err="1" smtClean="0">
                <a:solidFill>
                  <a:schemeClr val="bg1">
                    <a:lumMod val="85000"/>
                  </a:schemeClr>
                </a:solidFill>
              </a:rPr>
              <a:t>Ali-Yrkkö</a:t>
            </a:r>
            <a:r>
              <a:rPr lang="fi-FI" sz="1400" b="1" dirty="0" smtClean="0">
                <a:solidFill>
                  <a:schemeClr val="bg1">
                    <a:lumMod val="85000"/>
                  </a:schemeClr>
                </a:solidFill>
              </a:rPr>
              <a:t> 2013</a:t>
            </a:r>
            <a:r>
              <a:rPr lang="fi-FI" sz="1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fi-FI" sz="1400" i="1" dirty="0" smtClean="0">
                <a:solidFill>
                  <a:schemeClr val="bg1">
                    <a:lumMod val="85000"/>
                  </a:schemeClr>
                </a:solidFill>
              </a:rPr>
              <a:t>Mysteeri avautuu: Suomi globaaleissa arvoverkostoissa</a:t>
            </a:r>
            <a:r>
              <a:rPr lang="fi-FI" sz="1400" dirty="0" smtClean="0">
                <a:solidFill>
                  <a:schemeClr val="bg1">
                    <a:lumMod val="85000"/>
                  </a:schemeClr>
                </a:solidFill>
              </a:rPr>
              <a:t>. Taloustieto, ETLA B257. </a:t>
            </a:r>
            <a:r>
              <a:rPr lang="fi-FI" sz="1400" u="sng" dirty="0" smtClean="0">
                <a:solidFill>
                  <a:schemeClr val="bg1">
                    <a:lumMod val="85000"/>
                  </a:schemeClr>
                </a:solidFill>
              </a:rPr>
              <a:t>pub.etla.fi/ETLA-B257.pdf</a:t>
            </a:r>
            <a:endParaRPr lang="fi-FI" sz="1400" u="sng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4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2" descr="n95_high_gps_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30" y="127000"/>
            <a:ext cx="2660693" cy="632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471992546"/>
              </p:ext>
            </p:extLst>
          </p:nvPr>
        </p:nvGraphicFramePr>
        <p:xfrm>
          <a:off x="3649022" y="2529443"/>
          <a:ext cx="5367978" cy="3634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88654" y="139700"/>
            <a:ext cx="5428346" cy="2664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000"/>
              </a:lnSpc>
            </a:pPr>
            <a:r>
              <a:rPr lang="fi-FI" sz="4000" b="1" dirty="0" smtClean="0"/>
              <a:t>Valmistuspaikan vaihdos</a:t>
            </a:r>
          </a:p>
          <a:p>
            <a:pPr>
              <a:lnSpc>
                <a:spcPts val="4000"/>
              </a:lnSpc>
            </a:pPr>
            <a:r>
              <a:rPr lang="fi-FI" sz="4000" b="1" dirty="0"/>
              <a:t>e</a:t>
            </a:r>
            <a:r>
              <a:rPr lang="fi-FI" sz="4000" b="1" dirty="0" smtClean="0"/>
              <a:t>i olennaisesti vaikuta</a:t>
            </a:r>
          </a:p>
          <a:p>
            <a:pPr>
              <a:lnSpc>
                <a:spcPts val="4000"/>
              </a:lnSpc>
            </a:pPr>
            <a:r>
              <a:rPr lang="fi-FI" sz="4000" b="1" dirty="0" smtClean="0"/>
              <a:t>Suomen osuuteen</a:t>
            </a:r>
          </a:p>
          <a:p>
            <a:pPr>
              <a:lnSpc>
                <a:spcPts val="4000"/>
              </a:lnSpc>
            </a:pPr>
            <a:r>
              <a:rPr lang="fi-FI" sz="4000" b="1" dirty="0"/>
              <a:t>a</a:t>
            </a:r>
            <a:r>
              <a:rPr lang="fi-FI" sz="4000" b="1" dirty="0" smtClean="0"/>
              <a:t>rvonlisäyksestä</a:t>
            </a:r>
          </a:p>
          <a:p>
            <a:pPr>
              <a:lnSpc>
                <a:spcPts val="4000"/>
              </a:lnSpc>
            </a:pPr>
            <a:r>
              <a:rPr lang="fi-FI" sz="4000" b="1" i="1" dirty="0" smtClean="0"/>
              <a:t>Nokia N95:ssä</a:t>
            </a:r>
            <a:endParaRPr lang="en-US" sz="4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6220645"/>
            <a:ext cx="576580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fi-FI" sz="1400" b="1" dirty="0" smtClean="0"/>
              <a:t>Lähde: </a:t>
            </a:r>
            <a:r>
              <a:rPr lang="fi-FI" sz="1400" b="1" dirty="0" err="1" smtClean="0"/>
              <a:t>Ali-Yrkkö</a:t>
            </a:r>
            <a:r>
              <a:rPr lang="fi-FI" sz="1400" b="1" dirty="0" smtClean="0"/>
              <a:t>, Rouvinen, Seppälä &amp; </a:t>
            </a:r>
            <a:r>
              <a:rPr lang="fi-FI" sz="1400" b="1" dirty="0" err="1" smtClean="0"/>
              <a:t>Ylä-Anttila</a:t>
            </a:r>
            <a:r>
              <a:rPr lang="fi-FI" sz="1400" b="1" dirty="0"/>
              <a:t> </a:t>
            </a:r>
            <a:r>
              <a:rPr lang="fi-FI" sz="1400" b="1" dirty="0" smtClean="0"/>
              <a:t>2011 </a:t>
            </a:r>
            <a:r>
              <a:rPr lang="fi-FI" sz="1400" b="1" u="sng" dirty="0"/>
              <a:t>http://v.gd/oLoC2n</a:t>
            </a:r>
            <a:endParaRPr lang="fi-FI" sz="1400" b="1" u="sng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1400" b="1" dirty="0" err="1" smtClean="0">
                <a:solidFill>
                  <a:schemeClr val="tx1">
                    <a:lumMod val="85000"/>
                  </a:schemeClr>
                </a:solidFill>
              </a:rPr>
              <a:t>Ali-Yrkkö</a:t>
            </a:r>
            <a:r>
              <a:rPr lang="fi-FI" sz="1400" b="1" dirty="0" smtClean="0">
                <a:solidFill>
                  <a:schemeClr val="tx1">
                    <a:lumMod val="85000"/>
                  </a:schemeClr>
                </a:solidFill>
              </a:rPr>
              <a:t> 2013</a:t>
            </a:r>
            <a:r>
              <a:rPr lang="fi-FI" sz="1400" dirty="0" smtClean="0">
                <a:solidFill>
                  <a:schemeClr val="tx1">
                    <a:lumMod val="85000"/>
                  </a:schemeClr>
                </a:solidFill>
              </a:rPr>
              <a:t>.</a:t>
            </a:r>
            <a:r>
              <a:rPr lang="fi-FI" sz="1400" i="1" dirty="0" smtClean="0">
                <a:solidFill>
                  <a:schemeClr val="tx1">
                    <a:lumMod val="85000"/>
                  </a:schemeClr>
                </a:solidFill>
              </a:rPr>
              <a:t>Mysteeri avautuu: Suomi globaaleissa arvoverkostoissa</a:t>
            </a:r>
            <a:r>
              <a:rPr lang="fi-FI" sz="1400" dirty="0" smtClean="0">
                <a:solidFill>
                  <a:schemeClr val="tx1">
                    <a:lumMod val="85000"/>
                  </a:schemeClr>
                </a:solidFill>
              </a:rPr>
              <a:t>. Taloustieto, ETLA B257. </a:t>
            </a:r>
            <a:r>
              <a:rPr lang="fi-FI" sz="1400" u="sng" dirty="0" smtClean="0">
                <a:solidFill>
                  <a:schemeClr val="tx1">
                    <a:lumMod val="85000"/>
                  </a:schemeClr>
                </a:solidFill>
              </a:rPr>
              <a:t>pub.etla.fi/ETLA-B257.pdf</a:t>
            </a:r>
            <a:endParaRPr lang="fi-FI" sz="1400" u="sng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69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807</Words>
  <Application>Microsoft Office PowerPoint</Application>
  <PresentationFormat>On-screen Show (4:3)</PresentationFormat>
  <Paragraphs>290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Office Theme</vt:lpstr>
      <vt:lpstr>2_Office Theme</vt:lpstr>
      <vt:lpstr>Default Design</vt:lpstr>
      <vt:lpstr>3_Office Theme</vt:lpstr>
      <vt:lpstr>9_Office Theme</vt:lpstr>
      <vt:lpstr>1_Default Design</vt:lpstr>
      <vt:lpstr>4_Office Theme</vt:lpstr>
      <vt:lpstr>5_Office Theme</vt:lpstr>
      <vt:lpstr>6_Office Theme</vt:lpstr>
      <vt:lpstr>3_Default Design</vt:lpstr>
      <vt:lpstr>7_Office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Etlatieto Oy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Petri Rouvinen</dc:creator>
  <cp:lastModifiedBy>Petri Rouvinen</cp:lastModifiedBy>
  <cp:revision>86</cp:revision>
  <cp:lastPrinted>2013-02-13T12:45:29Z</cp:lastPrinted>
  <dcterms:created xsi:type="dcterms:W3CDTF">2013-02-12T17:57:39Z</dcterms:created>
  <dcterms:modified xsi:type="dcterms:W3CDTF">2013-02-15T08:08:23Z</dcterms:modified>
</cp:coreProperties>
</file>