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notesSlides/notesSlide3.xml" ContentType="application/vnd.openxmlformats-officedocument.presentationml.notesSlide+xml"/>
  <Override PartName="/ppt/charts/chart8.xml" ContentType="application/vnd.openxmlformats-officedocument.drawingml.chart+xml"/>
  <Override PartName="/ppt/theme/themeOverride7.xml" ContentType="application/vnd.openxmlformats-officedocument.themeOverride+xml"/>
  <Override PartName="/ppt/charts/chart9.xml" ContentType="application/vnd.openxmlformats-officedocument.drawingml.chart+xml"/>
  <Override PartName="/ppt/theme/themeOverride8.xml" ContentType="application/vnd.openxmlformats-officedocument.themeOverride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theme/themeOverride9.xml" ContentType="application/vnd.openxmlformats-officedocument.themeOverride+xml"/>
  <Override PartName="/ppt/charts/chart11.xml" ContentType="application/vnd.openxmlformats-officedocument.drawingml.chart+xml"/>
  <Override PartName="/ppt/theme/themeOverride10.xml" ContentType="application/vnd.openxmlformats-officedocument.themeOverr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5.xml" ContentType="application/vnd.openxmlformats-officedocument.presentationml.notesSlide+xml"/>
  <Override PartName="/ppt/charts/chart14.xml" ContentType="application/vnd.openxmlformats-officedocument.drawingml.chart+xml"/>
  <Override PartName="/ppt/theme/themeOverride11.xml" ContentType="application/vnd.openxmlformats-officedocument.themeOverride+xml"/>
  <Override PartName="/ppt/charts/chart15.xml" ContentType="application/vnd.openxmlformats-officedocument.drawingml.chart+xml"/>
  <Override PartName="/ppt/theme/themeOverride1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</p:sldMasterIdLst>
  <p:notesMasterIdLst>
    <p:notesMasterId r:id="rId30"/>
  </p:notesMasterIdLst>
  <p:sldIdLst>
    <p:sldId id="256" r:id="rId9"/>
    <p:sldId id="257" r:id="rId10"/>
    <p:sldId id="258" r:id="rId11"/>
    <p:sldId id="260" r:id="rId12"/>
    <p:sldId id="259" r:id="rId13"/>
    <p:sldId id="261" r:id="rId14"/>
    <p:sldId id="263" r:id="rId15"/>
    <p:sldId id="262" r:id="rId16"/>
    <p:sldId id="264" r:id="rId17"/>
    <p:sldId id="265" r:id="rId18"/>
    <p:sldId id="267" r:id="rId19"/>
    <p:sldId id="269" r:id="rId20"/>
    <p:sldId id="273" r:id="rId21"/>
    <p:sldId id="283" r:id="rId22"/>
    <p:sldId id="284" r:id="rId23"/>
    <p:sldId id="285" r:id="rId24"/>
    <p:sldId id="274" r:id="rId25"/>
    <p:sldId id="280" r:id="rId26"/>
    <p:sldId id="290" r:id="rId27"/>
    <p:sldId id="286" r:id="rId28"/>
    <p:sldId id="28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D"/>
    <a:srgbClr val="C0FF00"/>
    <a:srgbClr val="00FFFF"/>
    <a:srgbClr val="DDFF71"/>
    <a:srgbClr val="D7FF57"/>
    <a:srgbClr val="CCFF29"/>
    <a:srgbClr val="DCFF6D"/>
    <a:srgbClr val="E6FF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616" autoAdjust="0"/>
  </p:normalViewPr>
  <p:slideViewPr>
    <p:cSldViewPr snapToGrid="0">
      <p:cViewPr varScale="1">
        <p:scale>
          <a:sx n="75" d="100"/>
          <a:sy n="75" d="100"/>
        </p:scale>
        <p:origin x="-101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9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10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2.xlsx"/><Relationship Id="rId1" Type="http://schemas.openxmlformats.org/officeDocument/2006/relationships/themeOverride" Target="../theme/themeOverride11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3.xlsx"/><Relationship Id="rId1" Type="http://schemas.openxmlformats.org/officeDocument/2006/relationships/themeOverride" Target="../theme/themeOverride12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7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Modernit</c:v>
                </c:pt>
              </c:strCache>
            </c:strRef>
          </c:tx>
          <c:spPr>
            <a:ln w="63500">
              <a:solidFill>
                <a:srgbClr val="C0FF00"/>
              </a:solidFill>
            </a:ln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Sheet1!$B$2:$B$13</c:f>
              <c:numCache>
                <c:formatCode>0.0</c:formatCode>
                <c:ptCount val="12"/>
                <c:pt idx="0">
                  <c:v>100</c:v>
                </c:pt>
                <c:pt idx="1">
                  <c:v>90.006797579330737</c:v>
                </c:pt>
                <c:pt idx="2">
                  <c:v>88.626189279482617</c:v>
                </c:pt>
                <c:pt idx="3">
                  <c:v>114.18273377932147</c:v>
                </c:pt>
                <c:pt idx="4">
                  <c:v>143.11899139349714</c:v>
                </c:pt>
                <c:pt idx="5">
                  <c:v>170.91547920496797</c:v>
                </c:pt>
                <c:pt idx="6">
                  <c:v>212.16975549893007</c:v>
                </c:pt>
                <c:pt idx="7">
                  <c:v>271.39771419767629</c:v>
                </c:pt>
                <c:pt idx="8">
                  <c:v>338.40983265074175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Perinteiset</c:v>
                </c:pt>
              </c:strCache>
            </c:strRef>
          </c:tx>
          <c:spPr>
            <a:ln w="63500">
              <a:solidFill>
                <a:srgbClr val="00FFFF"/>
              </a:solidFill>
            </a:ln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Sheet1!$C$2:$C$13</c:f>
              <c:numCache>
                <c:formatCode>0.0</c:formatCode>
                <c:ptCount val="12"/>
                <c:pt idx="0">
                  <c:v>100</c:v>
                </c:pt>
                <c:pt idx="1">
                  <c:v>97.844901561264578</c:v>
                </c:pt>
                <c:pt idx="2">
                  <c:v>105.46731510591987</c:v>
                </c:pt>
                <c:pt idx="3">
                  <c:v>118.69503151659534</c:v>
                </c:pt>
                <c:pt idx="4">
                  <c:v>152.09684854552538</c:v>
                </c:pt>
                <c:pt idx="5">
                  <c:v>172.01209412651053</c:v>
                </c:pt>
                <c:pt idx="6">
                  <c:v>189.723318649242</c:v>
                </c:pt>
                <c:pt idx="7">
                  <c:v>232.10296909295226</c:v>
                </c:pt>
                <c:pt idx="8">
                  <c:v>281.20971562405089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Tavaravienti</c:v>
                </c:pt>
              </c:strCache>
            </c:strRef>
          </c:tx>
          <c:spPr>
            <a:ln w="63500">
              <a:solidFill>
                <a:sysClr val="window" lastClr="FFFFFF">
                  <a:lumMod val="75000"/>
                </a:sysClr>
              </a:solidFill>
            </a:ln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100</c:v>
                </c:pt>
                <c:pt idx="1">
                  <c:v>95.895291201982644</c:v>
                </c:pt>
                <c:pt idx="2">
                  <c:v>100.55762081784387</c:v>
                </c:pt>
                <c:pt idx="3">
                  <c:v>117.50309789343247</c:v>
                </c:pt>
                <c:pt idx="4">
                  <c:v>142.7819083023544</c:v>
                </c:pt>
                <c:pt idx="5" formatCode="0.0">
                  <c:v>162.5619578686493</c:v>
                </c:pt>
                <c:pt idx="6" formatCode="0.0">
                  <c:v>187.73234200743494</c:v>
                </c:pt>
                <c:pt idx="7" formatCode="0.0">
                  <c:v>217.03841387856261</c:v>
                </c:pt>
                <c:pt idx="8" formatCode="0.0">
                  <c:v>250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171072"/>
        <c:axId val="93885568"/>
      </c:lineChart>
      <c:catAx>
        <c:axId val="93171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2700">
            <a:solidFill>
              <a:sysClr val="window" lastClr="FFFFFF"/>
            </a:solidFill>
          </a:ln>
        </c:spPr>
        <c:txPr>
          <a:bodyPr rot="0" vert="horz"/>
          <a:lstStyle/>
          <a:p>
            <a:pPr>
              <a:defRPr sz="1400"/>
            </a:pPr>
            <a:endParaRPr lang="en-US"/>
          </a:p>
        </c:txPr>
        <c:crossAx val="93885568"/>
        <c:crossesAt val="100"/>
        <c:auto val="1"/>
        <c:lblAlgn val="ctr"/>
        <c:lblOffset val="100"/>
        <c:tickLblSkip val="2"/>
        <c:tickMarkSkip val="1"/>
        <c:noMultiLvlLbl val="0"/>
      </c:catAx>
      <c:valAx>
        <c:axId val="93885568"/>
        <c:scaling>
          <c:orientation val="minMax"/>
          <c:min val="5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12700">
            <a:solidFill>
              <a:schemeClr val="bg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93171072"/>
        <c:crossesAt val="1"/>
        <c:crossBetween val="midCat"/>
      </c:valAx>
      <c:spPr>
        <a:noFill/>
        <a:ln w="12700">
          <a:noFill/>
        </a:ln>
      </c:spPr>
    </c:plotArea>
    <c:plotVisOnly val="1"/>
    <c:dispBlanksAs val="gap"/>
    <c:showDLblsOverMax val="0"/>
  </c:chart>
  <c:spPr>
    <a:solidFill>
      <a:sysClr val="windowText" lastClr="000000"/>
    </a:solidFill>
  </c:spPr>
  <c:txPr>
    <a:bodyPr/>
    <a:lstStyle/>
    <a:p>
      <a:pPr>
        <a:defRPr sz="1200">
          <a:solidFill>
            <a:schemeClr val="bg1"/>
          </a:solidFill>
          <a:latin typeface="Calibri" pitchFamily="34" charset="0"/>
        </a:defRPr>
      </a:pPr>
      <a:endParaRPr lang="en-U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/>
            </a:pPr>
            <a:r>
              <a:rPr lang="fi-FI" sz="2400" dirty="0" smtClean="0"/>
              <a:t>Teollisuus</a:t>
            </a:r>
            <a:endParaRPr lang="fi-FI" sz="2400" dirty="0"/>
          </a:p>
        </c:rich>
      </c:tx>
      <c:layout/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arvo</c:v>
                </c:pt>
              </c:strCache>
            </c:strRef>
          </c:tx>
          <c:spPr>
            <a:solidFill>
              <a:srgbClr val="7ED1E6"/>
            </a:solidFill>
            <a:ln w="50800">
              <a:noFill/>
            </a:ln>
          </c:spPr>
          <c:invertIfNegative val="0"/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  <c:spPr>
              <a:solidFill>
                <a:srgbClr val="99CC00"/>
              </a:solidFill>
              <a:ln w="50800">
                <a:noFill/>
              </a:ln>
            </c:spPr>
          </c:dPt>
          <c:cat>
            <c:strRef>
              <c:f>Sheet1!$A$2:$A$16</c:f>
              <c:strCache>
                <c:ptCount val="15"/>
                <c:pt idx="0">
                  <c:v>USA</c:v>
                </c:pt>
                <c:pt idx="1">
                  <c:v>UK</c:v>
                </c:pt>
                <c:pt idx="2">
                  <c:v>Tanska</c:v>
                </c:pt>
                <c:pt idx="3">
                  <c:v>Ruotsi</c:v>
                </c:pt>
                <c:pt idx="4">
                  <c:v>Norja</c:v>
                </c:pt>
                <c:pt idx="5">
                  <c:v>Kreikka</c:v>
                </c:pt>
                <c:pt idx="6">
                  <c:v>Irlanti</c:v>
                </c:pt>
                <c:pt idx="7">
                  <c:v>Ranska</c:v>
                </c:pt>
                <c:pt idx="8">
                  <c:v>Saksa</c:v>
                </c:pt>
                <c:pt idx="9">
                  <c:v>Belgia</c:v>
                </c:pt>
                <c:pt idx="10">
                  <c:v>Espanja</c:v>
                </c:pt>
                <c:pt idx="11">
                  <c:v>Italia</c:v>
                </c:pt>
                <c:pt idx="12">
                  <c:v>Alankom.</c:v>
                </c:pt>
                <c:pt idx="13">
                  <c:v>Suomi</c:v>
                </c:pt>
                <c:pt idx="14">
                  <c:v>Itävalta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7">
                  <c:v>19.61</c:v>
                </c:pt>
                <c:pt idx="8">
                  <c:v>20.91</c:v>
                </c:pt>
                <c:pt idx="9">
                  <c:v>27.51</c:v>
                </c:pt>
                <c:pt idx="10">
                  <c:v>28.59</c:v>
                </c:pt>
                <c:pt idx="11">
                  <c:v>35.510000000000005</c:v>
                </c:pt>
                <c:pt idx="12">
                  <c:v>38.76</c:v>
                </c:pt>
                <c:pt idx="13">
                  <c:v>47.49</c:v>
                </c:pt>
                <c:pt idx="14">
                  <c:v>52.87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93439488"/>
        <c:axId val="93441024"/>
      </c:barChart>
      <c:catAx>
        <c:axId val="93439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12700">
            <a:solidFill>
              <a:sysClr val="window" lastClr="FFFFFF"/>
            </a:solidFill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93441024"/>
        <c:crosses val="autoZero"/>
        <c:auto val="1"/>
        <c:lblAlgn val="ctr"/>
        <c:lblOffset val="100"/>
        <c:noMultiLvlLbl val="0"/>
      </c:catAx>
      <c:valAx>
        <c:axId val="93441024"/>
        <c:scaling>
          <c:orientation val="minMax"/>
        </c:scaling>
        <c:delete val="0"/>
        <c:axPos val="b"/>
        <c:numFmt formatCode="#,##0" sourceLinked="0"/>
        <c:majorTickMark val="out"/>
        <c:minorTickMark val="none"/>
        <c:tickLblPos val="nextTo"/>
        <c:spPr>
          <a:ln>
            <a:solidFill>
              <a:sysClr val="window" lastClr="FFFFFF"/>
            </a:solidFill>
          </a:ln>
        </c:spPr>
        <c:crossAx val="93439488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</c:spPr>
  <c:txPr>
    <a:bodyPr/>
    <a:lstStyle/>
    <a:p>
      <a:pPr>
        <a:defRPr sz="1400" b="0">
          <a:solidFill>
            <a:schemeClr val="bg1"/>
          </a:solidFill>
          <a:latin typeface="Calibri" pitchFamily="34" charset="0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/>
            </a:pPr>
            <a:r>
              <a:rPr lang="fi-FI" sz="2400" dirty="0" smtClean="0"/>
              <a:t>Palvelut </a:t>
            </a:r>
            <a:endParaRPr lang="fi-FI" sz="2400" dirty="0"/>
          </a:p>
        </c:rich>
      </c:tx>
      <c:layout/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arvo</c:v>
                </c:pt>
              </c:strCache>
            </c:strRef>
          </c:tx>
          <c:spPr>
            <a:solidFill>
              <a:srgbClr val="7ED1E6"/>
            </a:solidFill>
            <a:ln w="50800">
              <a:noFill/>
            </a:ln>
          </c:spPr>
          <c:invertIfNegative val="0"/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  <c:spPr>
              <a:solidFill>
                <a:srgbClr val="99CC00"/>
              </a:solidFill>
              <a:ln w="50800">
                <a:noFill/>
              </a:ln>
            </c:spPr>
          </c:dPt>
          <c:cat>
            <c:strRef>
              <c:f>Sheet1!$A$2:$A$16</c:f>
              <c:strCache>
                <c:ptCount val="15"/>
                <c:pt idx="0">
                  <c:v>USA</c:v>
                </c:pt>
                <c:pt idx="1">
                  <c:v>UK</c:v>
                </c:pt>
                <c:pt idx="2">
                  <c:v>Tanska</c:v>
                </c:pt>
                <c:pt idx="3">
                  <c:v>Ruotsi</c:v>
                </c:pt>
                <c:pt idx="4">
                  <c:v>Norja</c:v>
                </c:pt>
                <c:pt idx="5">
                  <c:v>Kreikka</c:v>
                </c:pt>
                <c:pt idx="6">
                  <c:v>Irlanti</c:v>
                </c:pt>
                <c:pt idx="7">
                  <c:v>Ranska</c:v>
                </c:pt>
                <c:pt idx="8">
                  <c:v>Saksa</c:v>
                </c:pt>
                <c:pt idx="9">
                  <c:v>Belgia</c:v>
                </c:pt>
                <c:pt idx="10">
                  <c:v>Alankom.</c:v>
                </c:pt>
                <c:pt idx="11">
                  <c:v>Italia</c:v>
                </c:pt>
                <c:pt idx="12">
                  <c:v>Suomi</c:v>
                </c:pt>
                <c:pt idx="13">
                  <c:v>Espanja</c:v>
                </c:pt>
                <c:pt idx="14">
                  <c:v>Itävalta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7">
                  <c:v>13.18</c:v>
                </c:pt>
                <c:pt idx="8">
                  <c:v>16.989999999999998</c:v>
                </c:pt>
                <c:pt idx="9">
                  <c:v>17.32</c:v>
                </c:pt>
                <c:pt idx="10">
                  <c:v>19.189999999999998</c:v>
                </c:pt>
                <c:pt idx="11">
                  <c:v>19.950000000000003</c:v>
                </c:pt>
                <c:pt idx="12">
                  <c:v>20.399999999999999</c:v>
                </c:pt>
                <c:pt idx="13">
                  <c:v>23.330000000000002</c:v>
                </c:pt>
                <c:pt idx="14">
                  <c:v>26.240000000000002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106515456"/>
        <c:axId val="106529536"/>
      </c:barChart>
      <c:catAx>
        <c:axId val="1065154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12700">
            <a:solidFill>
              <a:sysClr val="window" lastClr="FFFFFF"/>
            </a:solidFill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106529536"/>
        <c:crosses val="autoZero"/>
        <c:auto val="1"/>
        <c:lblAlgn val="ctr"/>
        <c:lblOffset val="100"/>
        <c:noMultiLvlLbl val="0"/>
      </c:catAx>
      <c:valAx>
        <c:axId val="106529536"/>
        <c:scaling>
          <c:orientation val="minMax"/>
          <c:max val="60"/>
        </c:scaling>
        <c:delete val="0"/>
        <c:axPos val="b"/>
        <c:numFmt formatCode="#,##0" sourceLinked="0"/>
        <c:majorTickMark val="out"/>
        <c:minorTickMark val="none"/>
        <c:tickLblPos val="nextTo"/>
        <c:spPr>
          <a:ln>
            <a:solidFill>
              <a:sysClr val="window" lastClr="FFFFFF"/>
            </a:solidFill>
          </a:ln>
        </c:spPr>
        <c:crossAx val="106515456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</c:spPr>
  <c:txPr>
    <a:bodyPr/>
    <a:lstStyle/>
    <a:p>
      <a:pPr>
        <a:defRPr sz="1400" b="0">
          <a:solidFill>
            <a:schemeClr val="bg1"/>
          </a:solidFill>
          <a:latin typeface="Calibri" pitchFamily="34" charset="0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1</c:v>
          </c:tx>
          <c:spPr>
            <a:ln w="25400">
              <a:noFill/>
            </a:ln>
            <a:effectLst/>
          </c:spPr>
          <c:marker>
            <c:symbol val="none"/>
          </c:marker>
          <c:xVal>
            <c:numRef>
              <c:f>Sheet1!$B$2</c:f>
              <c:numCache>
                <c:formatCode>General</c:formatCode>
                <c:ptCount val="1"/>
                <c:pt idx="0">
                  <c:v>37.75</c:v>
                </c:pt>
              </c:numCache>
            </c:numRef>
          </c:xVal>
          <c:yVal>
            <c:numRef>
              <c:f>Sheet1!$C$2</c:f>
              <c:numCache>
                <c:formatCode>General</c:formatCode>
                <c:ptCount val="1"/>
                <c:pt idx="0">
                  <c:v>60.2</c:v>
                </c:pt>
              </c:numCache>
            </c:numRef>
          </c:yVal>
          <c:smooth val="0"/>
        </c:ser>
        <c:ser>
          <c:idx val="1"/>
          <c:order val="1"/>
          <c:tx>
            <c:v>1</c:v>
          </c:tx>
          <c:spPr>
            <a:ln w="25400">
              <a:noFill/>
            </a:ln>
            <a:effectLst/>
          </c:spPr>
          <c:marker>
            <c:symbol val="none"/>
          </c:marker>
          <c:xVal>
            <c:numRef>
              <c:f>Sheet1!$B$3</c:f>
              <c:numCache>
                <c:formatCode>General</c:formatCode>
                <c:ptCount val="1"/>
                <c:pt idx="0">
                  <c:v>76.08</c:v>
                </c:pt>
              </c:numCache>
            </c:numRef>
          </c:xVal>
          <c:yVal>
            <c:numRef>
              <c:f>Sheet1!$C$3</c:f>
              <c:numCache>
                <c:formatCode>General</c:formatCode>
                <c:ptCount val="1"/>
                <c:pt idx="0">
                  <c:v>105.6</c:v>
                </c:pt>
              </c:numCache>
            </c:numRef>
          </c:yVal>
          <c:smooth val="0"/>
        </c:ser>
        <c:ser>
          <c:idx val="2"/>
          <c:order val="2"/>
          <c:tx>
            <c:v>1</c:v>
          </c:tx>
          <c:spPr>
            <a:ln w="25400">
              <a:noFill/>
            </a:ln>
            <a:effectLst/>
          </c:spPr>
          <c:marker>
            <c:symbol val="none"/>
          </c:marker>
          <c:xVal>
            <c:numRef>
              <c:f>Sheet1!$B$4</c:f>
              <c:numCache>
                <c:formatCode>General</c:formatCode>
                <c:ptCount val="1"/>
                <c:pt idx="0">
                  <c:v>70.52</c:v>
                </c:pt>
              </c:numCache>
            </c:numRef>
          </c:xVal>
          <c:yVal>
            <c:numRef>
              <c:f>Sheet1!$C$4</c:f>
              <c:numCache>
                <c:formatCode>General</c:formatCode>
                <c:ptCount val="1"/>
                <c:pt idx="0">
                  <c:v>68.5</c:v>
                </c:pt>
              </c:numCache>
            </c:numRef>
          </c:yVal>
          <c:smooth val="0"/>
        </c:ser>
        <c:ser>
          <c:idx val="3"/>
          <c:order val="3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Sheet1!$B$5</c:f>
              <c:numCache>
                <c:formatCode>General</c:formatCode>
                <c:ptCount val="1"/>
                <c:pt idx="0">
                  <c:v>38.1</c:v>
                </c:pt>
              </c:numCache>
            </c:numRef>
          </c:xVal>
          <c:yVal>
            <c:numRef>
              <c:f>Sheet1!$C$5</c:f>
              <c:numCache>
                <c:formatCode>General</c:formatCode>
                <c:ptCount val="1"/>
                <c:pt idx="0">
                  <c:v>65.900000000000006</c:v>
                </c:pt>
              </c:numCache>
            </c:numRef>
          </c:yVal>
          <c:smooth val="0"/>
        </c:ser>
        <c:ser>
          <c:idx val="4"/>
          <c:order val="4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Sheet1!$B$6</c:f>
              <c:numCache>
                <c:formatCode>General</c:formatCode>
                <c:ptCount val="1"/>
                <c:pt idx="0">
                  <c:v>57.53</c:v>
                </c:pt>
              </c:numCache>
            </c:numRef>
          </c:xVal>
          <c:yVal>
            <c:numRef>
              <c:f>Sheet1!$C$6</c:f>
              <c:numCache>
                <c:formatCode>General</c:formatCode>
                <c:ptCount val="1"/>
                <c:pt idx="0">
                  <c:v>65.400000000000006</c:v>
                </c:pt>
              </c:numCache>
            </c:numRef>
          </c:yVal>
          <c:smooth val="0"/>
        </c:ser>
        <c:ser>
          <c:idx val="5"/>
          <c:order val="5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Sheet1!$B$7</c:f>
              <c:numCache>
                <c:formatCode>General</c:formatCode>
                <c:ptCount val="1"/>
                <c:pt idx="0">
                  <c:v>37.549999999999997</c:v>
                </c:pt>
              </c:numCache>
            </c:numRef>
          </c:xVal>
          <c:yVal>
            <c:numRef>
              <c:f>Sheet1!$C$7</c:f>
              <c:numCache>
                <c:formatCode>General</c:formatCode>
                <c:ptCount val="1"/>
                <c:pt idx="0">
                  <c:v>23.7</c:v>
                </c:pt>
              </c:numCache>
            </c:numRef>
          </c:yVal>
          <c:smooth val="0"/>
        </c:ser>
        <c:ser>
          <c:idx val="6"/>
          <c:order val="6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Sheet1!$B$8</c:f>
              <c:numCache>
                <c:formatCode>General</c:formatCode>
                <c:ptCount val="1"/>
                <c:pt idx="0">
                  <c:v>35.25</c:v>
                </c:pt>
              </c:numCache>
            </c:numRef>
          </c:xVal>
          <c:yVal>
            <c:numRef>
              <c:f>Sheet1!$C$8</c:f>
              <c:numCache>
                <c:formatCode>General</c:formatCode>
                <c:ptCount val="1"/>
                <c:pt idx="0">
                  <c:v>10.4</c:v>
                </c:pt>
              </c:numCache>
            </c:numRef>
          </c:yVal>
          <c:smooth val="0"/>
        </c:ser>
        <c:ser>
          <c:idx val="7"/>
          <c:order val="7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Sheet1!$B$9</c:f>
              <c:numCache>
                <c:formatCode>General</c:formatCode>
                <c:ptCount val="1"/>
                <c:pt idx="0">
                  <c:v>16.72</c:v>
                </c:pt>
              </c:numCache>
            </c:numRef>
          </c:xVal>
          <c:yVal>
            <c:numRef>
              <c:f>Sheet1!$C$9</c:f>
              <c:numCache>
                <c:formatCode>General</c:formatCode>
                <c:ptCount val="1"/>
                <c:pt idx="0">
                  <c:v>8.3000000000000007</c:v>
                </c:pt>
              </c:numCache>
            </c:numRef>
          </c:yVal>
          <c:smooth val="0"/>
        </c:ser>
        <c:ser>
          <c:idx val="8"/>
          <c:order val="8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Sheet1!$B$10</c:f>
              <c:numCache>
                <c:formatCode>General</c:formatCode>
                <c:ptCount val="1"/>
                <c:pt idx="0">
                  <c:v>19.690000000000001</c:v>
                </c:pt>
              </c:numCache>
            </c:numRef>
          </c:xVal>
          <c:yVal>
            <c:numRef>
              <c:f>Sheet1!$C$10</c:f>
              <c:numCache>
                <c:formatCode>General</c:formatCode>
                <c:ptCount val="1"/>
                <c:pt idx="0">
                  <c:v>6.1</c:v>
                </c:pt>
              </c:numCache>
            </c:numRef>
          </c:yVal>
          <c:smooth val="0"/>
        </c:ser>
        <c:ser>
          <c:idx val="9"/>
          <c:order val="9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Sheet1!$B$11</c:f>
              <c:numCache>
                <c:formatCode>General</c:formatCode>
                <c:ptCount val="1"/>
                <c:pt idx="0">
                  <c:v>30.07</c:v>
                </c:pt>
              </c:numCache>
            </c:numRef>
          </c:xVal>
          <c:yVal>
            <c:numRef>
              <c:f>Sheet1!$C$11</c:f>
              <c:numCache>
                <c:formatCode>General</c:formatCode>
                <c:ptCount val="1"/>
                <c:pt idx="0">
                  <c:v>10.8</c:v>
                </c:pt>
              </c:numCache>
            </c:numRef>
          </c:yVal>
          <c:smooth val="0"/>
        </c:ser>
        <c:ser>
          <c:idx val="10"/>
          <c:order val="10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Sheet1!$B$12</c:f>
              <c:numCache>
                <c:formatCode>General</c:formatCode>
                <c:ptCount val="1"/>
                <c:pt idx="0">
                  <c:v>60.92</c:v>
                </c:pt>
              </c:numCache>
            </c:numRef>
          </c:xVal>
          <c:yVal>
            <c:numRef>
              <c:f>Sheet1!$C$12</c:f>
              <c:numCache>
                <c:formatCode>General</c:formatCode>
                <c:ptCount val="1"/>
                <c:pt idx="0">
                  <c:v>43.5</c:v>
                </c:pt>
              </c:numCache>
            </c:numRef>
          </c:yVal>
          <c:smooth val="0"/>
        </c:ser>
        <c:ser>
          <c:idx val="11"/>
          <c:order val="11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Sheet1!$B$13</c:f>
              <c:numCache>
                <c:formatCode>General</c:formatCode>
                <c:ptCount val="1"/>
                <c:pt idx="0">
                  <c:v>42.66</c:v>
                </c:pt>
              </c:numCache>
            </c:numRef>
          </c:xVal>
          <c:yVal>
            <c:numRef>
              <c:f>Sheet1!$C$13</c:f>
              <c:numCache>
                <c:formatCode>General</c:formatCode>
                <c:ptCount val="1"/>
                <c:pt idx="0">
                  <c:v>23.5</c:v>
                </c:pt>
              </c:numCache>
            </c:numRef>
          </c:yVal>
          <c:smooth val="0"/>
        </c:ser>
        <c:ser>
          <c:idx val="12"/>
          <c:order val="12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Sheet1!$B$14</c:f>
              <c:numCache>
                <c:formatCode>General</c:formatCode>
                <c:ptCount val="1"/>
                <c:pt idx="0">
                  <c:v>38.89</c:v>
                </c:pt>
              </c:numCache>
            </c:numRef>
          </c:xVal>
          <c:yVal>
            <c:numRef>
              <c:f>Sheet1!$C$14</c:f>
              <c:numCache>
                <c:formatCode>General</c:formatCode>
                <c:ptCount val="1"/>
                <c:pt idx="0">
                  <c:v>29.4</c:v>
                </c:pt>
              </c:numCache>
            </c:numRef>
          </c:yVal>
          <c:smooth val="0"/>
        </c:ser>
        <c:ser>
          <c:idx val="13"/>
          <c:order val="13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Sheet1!$B$15</c:f>
              <c:numCache>
                <c:formatCode>General</c:formatCode>
                <c:ptCount val="1"/>
                <c:pt idx="0">
                  <c:v>35.96</c:v>
                </c:pt>
              </c:numCache>
            </c:numRef>
          </c:xVal>
          <c:yVal>
            <c:numRef>
              <c:f>Sheet1!$C$15</c:f>
              <c:numCache>
                <c:formatCode>General</c:formatCode>
                <c:ptCount val="1"/>
                <c:pt idx="0">
                  <c:v>21.1</c:v>
                </c:pt>
              </c:numCache>
            </c:numRef>
          </c:yVal>
          <c:smooth val="0"/>
        </c:ser>
        <c:ser>
          <c:idx val="14"/>
          <c:order val="14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Sheet1!$B$16</c:f>
              <c:numCache>
                <c:formatCode>General</c:formatCode>
                <c:ptCount val="1"/>
                <c:pt idx="0">
                  <c:v>39.979999999999997</c:v>
                </c:pt>
              </c:numCache>
            </c:numRef>
          </c:xVal>
          <c:yVal>
            <c:numRef>
              <c:f>Sheet1!$C$16</c:f>
              <c:numCache>
                <c:formatCode>General</c:formatCode>
                <c:ptCount val="1"/>
                <c:pt idx="0">
                  <c:v>16.5</c:v>
                </c:pt>
              </c:numCache>
            </c:numRef>
          </c:yVal>
          <c:smooth val="0"/>
        </c:ser>
        <c:ser>
          <c:idx val="15"/>
          <c:order val="15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Sheet1!$B$17</c:f>
              <c:numCache>
                <c:formatCode>General</c:formatCode>
                <c:ptCount val="1"/>
                <c:pt idx="0">
                  <c:v>70.73</c:v>
                </c:pt>
              </c:numCache>
            </c:numRef>
          </c:xVal>
          <c:yVal>
            <c:numRef>
              <c:f>Sheet1!$C$17</c:f>
              <c:numCache>
                <c:formatCode>General</c:formatCode>
                <c:ptCount val="1"/>
                <c:pt idx="0">
                  <c:v>64.900000000000006</c:v>
                </c:pt>
              </c:numCache>
            </c:numRef>
          </c:yVal>
          <c:smooth val="0"/>
        </c:ser>
        <c:ser>
          <c:idx val="16"/>
          <c:order val="16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Sheet1!$B$18</c:f>
              <c:numCache>
                <c:formatCode>General</c:formatCode>
                <c:ptCount val="1"/>
                <c:pt idx="0">
                  <c:v>29.69</c:v>
                </c:pt>
              </c:numCache>
            </c:numRef>
          </c:xVal>
          <c:yVal>
            <c:numRef>
              <c:f>Sheet1!$C$18</c:f>
              <c:numCache>
                <c:formatCode>General</c:formatCode>
                <c:ptCount val="1"/>
                <c:pt idx="0">
                  <c:v>45.5</c:v>
                </c:pt>
              </c:numCache>
            </c:numRef>
          </c:yVal>
          <c:smooth val="0"/>
        </c:ser>
        <c:ser>
          <c:idx val="17"/>
          <c:order val="17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Sheet1!$B$19</c:f>
              <c:numCache>
                <c:formatCode>General</c:formatCode>
                <c:ptCount val="1"/>
                <c:pt idx="0">
                  <c:v>34.090000000000003</c:v>
                </c:pt>
              </c:numCache>
            </c:numRef>
          </c:xVal>
          <c:yVal>
            <c:numRef>
              <c:f>Sheet1!$C$19</c:f>
              <c:numCache>
                <c:formatCode>General</c:formatCode>
                <c:ptCount val="1"/>
                <c:pt idx="0">
                  <c:v>41.1</c:v>
                </c:pt>
              </c:numCache>
            </c:numRef>
          </c:yVal>
          <c:smooth val="0"/>
        </c:ser>
        <c:ser>
          <c:idx val="18"/>
          <c:order val="18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Sheet1!$B$20</c:f>
              <c:numCache>
                <c:formatCode>General</c:formatCode>
                <c:ptCount val="1"/>
                <c:pt idx="0">
                  <c:v>49.35</c:v>
                </c:pt>
              </c:numCache>
            </c:numRef>
          </c:xVal>
          <c:yVal>
            <c:numRef>
              <c:f>Sheet1!$C$20</c:f>
              <c:numCache>
                <c:formatCode>General</c:formatCode>
                <c:ptCount val="1"/>
                <c:pt idx="0">
                  <c:v>29.3</c:v>
                </c:pt>
              </c:numCache>
            </c:numRef>
          </c:yVal>
          <c:smooth val="0"/>
        </c:ser>
        <c:ser>
          <c:idx val="19"/>
          <c:order val="19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Sheet1!$B$21</c:f>
              <c:numCache>
                <c:formatCode>General</c:formatCode>
                <c:ptCount val="1"/>
                <c:pt idx="0">
                  <c:v>37.130000000000003</c:v>
                </c:pt>
              </c:numCache>
            </c:numRef>
          </c:xVal>
          <c:yVal>
            <c:numRef>
              <c:f>Sheet1!$C$21</c:f>
              <c:numCache>
                <c:formatCode>General</c:formatCode>
                <c:ptCount val="1"/>
                <c:pt idx="0">
                  <c:v>8.1</c:v>
                </c:pt>
              </c:numCache>
            </c:numRef>
          </c:yVal>
          <c:smooth val="0"/>
        </c:ser>
        <c:ser>
          <c:idx val="20"/>
          <c:order val="20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Sheet1!$B$22</c:f>
              <c:numCache>
                <c:formatCode>General</c:formatCode>
                <c:ptCount val="1"/>
                <c:pt idx="0">
                  <c:v>37.01</c:v>
                </c:pt>
              </c:numCache>
            </c:numRef>
          </c:xVal>
          <c:yVal>
            <c:numRef>
              <c:f>Sheet1!$C$22</c:f>
              <c:numCache>
                <c:formatCode>General</c:formatCode>
                <c:ptCount val="1"/>
                <c:pt idx="0">
                  <c:v>13.9</c:v>
                </c:pt>
              </c:numCache>
            </c:numRef>
          </c:yVal>
          <c:smooth val="0"/>
        </c:ser>
        <c:ser>
          <c:idx val="21"/>
          <c:order val="21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Sheet1!$B$23</c:f>
              <c:numCache>
                <c:formatCode>General</c:formatCode>
                <c:ptCount val="1"/>
                <c:pt idx="0">
                  <c:v>70.150000000000006</c:v>
                </c:pt>
              </c:numCache>
            </c:numRef>
          </c:xVal>
          <c:yVal>
            <c:numRef>
              <c:f>Sheet1!$C$23</c:f>
              <c:numCache>
                <c:formatCode>General</c:formatCode>
                <c:ptCount val="1"/>
                <c:pt idx="0">
                  <c:v>51.4</c:v>
                </c:pt>
              </c:numCache>
            </c:numRef>
          </c:yVal>
          <c:smooth val="0"/>
        </c:ser>
        <c:ser>
          <c:idx val="22"/>
          <c:order val="22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Sheet1!$B$24</c:f>
              <c:numCache>
                <c:formatCode>General</c:formatCode>
                <c:ptCount val="1"/>
                <c:pt idx="0">
                  <c:v>48.36</c:v>
                </c:pt>
              </c:numCache>
            </c:numRef>
          </c:xVal>
          <c:yVal>
            <c:numRef>
              <c:f>Sheet1!$C$24</c:f>
              <c:numCache>
                <c:formatCode>General</c:formatCode>
                <c:ptCount val="1"/>
                <c:pt idx="0">
                  <c:v>23.1</c:v>
                </c:pt>
              </c:numCache>
            </c:numRef>
          </c:yVal>
          <c:smooth val="0"/>
        </c:ser>
        <c:ser>
          <c:idx val="23"/>
          <c:order val="23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Sheet1!$B$25</c:f>
              <c:numCache>
                <c:formatCode>General</c:formatCode>
                <c:ptCount val="1"/>
                <c:pt idx="0">
                  <c:v>42.62</c:v>
                </c:pt>
              </c:numCache>
            </c:numRef>
          </c:xVal>
          <c:yVal>
            <c:numRef>
              <c:f>Sheet1!$C$25</c:f>
              <c:numCache>
                <c:formatCode>General</c:formatCode>
                <c:ptCount val="1"/>
                <c:pt idx="0">
                  <c:v>45.7</c:v>
                </c:pt>
              </c:numCache>
            </c:numRef>
          </c:yVal>
          <c:smooth val="0"/>
        </c:ser>
        <c:ser>
          <c:idx val="24"/>
          <c:order val="24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Sheet1!$B$26</c:f>
              <c:numCache>
                <c:formatCode>General</c:formatCode>
                <c:ptCount val="1"/>
                <c:pt idx="0">
                  <c:v>44.28</c:v>
                </c:pt>
              </c:numCache>
            </c:numRef>
          </c:xVal>
          <c:yVal>
            <c:numRef>
              <c:f>Sheet1!$C$26</c:f>
              <c:numCache>
                <c:formatCode>General</c:formatCode>
                <c:ptCount val="1"/>
                <c:pt idx="0">
                  <c:v>20.2</c:v>
                </c:pt>
              </c:numCache>
            </c:numRef>
          </c:yVal>
          <c:smooth val="0"/>
        </c:ser>
        <c:ser>
          <c:idx val="25"/>
          <c:order val="25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Sheet1!$B$27</c:f>
              <c:numCache>
                <c:formatCode>General</c:formatCode>
                <c:ptCount val="1"/>
                <c:pt idx="0">
                  <c:v>51.33</c:v>
                </c:pt>
              </c:numCache>
            </c:numRef>
          </c:xVal>
          <c:yVal>
            <c:numRef>
              <c:f>Sheet1!$C$27</c:f>
              <c:numCache>
                <c:formatCode>General</c:formatCode>
                <c:ptCount val="1"/>
                <c:pt idx="0">
                  <c:v>16.5</c:v>
                </c:pt>
              </c:numCache>
            </c:numRef>
          </c:yVal>
          <c:smooth val="0"/>
        </c:ser>
        <c:ser>
          <c:idx val="26"/>
          <c:order val="26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Sheet1!$B$28</c:f>
              <c:numCache>
                <c:formatCode>General</c:formatCode>
                <c:ptCount val="1"/>
                <c:pt idx="0">
                  <c:v>20.85</c:v>
                </c:pt>
              </c:numCache>
            </c:numRef>
          </c:xVal>
          <c:yVal>
            <c:numRef>
              <c:f>Sheet1!$C$28</c:f>
              <c:numCache>
                <c:formatCode>General</c:formatCode>
                <c:ptCount val="1"/>
                <c:pt idx="0">
                  <c:v>26.5</c:v>
                </c:pt>
              </c:numCache>
            </c:numRef>
          </c:yVal>
          <c:smooth val="0"/>
        </c:ser>
        <c:ser>
          <c:idx val="27"/>
          <c:order val="27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Sheet1!$B$29</c:f>
              <c:numCache>
                <c:formatCode>General</c:formatCode>
                <c:ptCount val="1"/>
                <c:pt idx="0">
                  <c:v>26.17</c:v>
                </c:pt>
              </c:numCache>
            </c:numRef>
          </c:xVal>
          <c:yVal>
            <c:numRef>
              <c:f>Sheet1!$C$29</c:f>
              <c:numCache>
                <c:formatCode>General</c:formatCode>
                <c:ptCount val="1"/>
                <c:pt idx="0">
                  <c:v>47.7</c:v>
                </c:pt>
              </c:numCache>
            </c:numRef>
          </c:yVal>
          <c:smooth val="0"/>
        </c:ser>
        <c:ser>
          <c:idx val="28"/>
          <c:order val="28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Sheet1!$B$30</c:f>
              <c:numCache>
                <c:formatCode>General</c:formatCode>
                <c:ptCount val="1"/>
                <c:pt idx="0">
                  <c:v>61.26</c:v>
                </c:pt>
              </c:numCache>
            </c:numRef>
          </c:xVal>
          <c:yVal>
            <c:numRef>
              <c:f>Sheet1!$C$30</c:f>
              <c:numCache>
                <c:formatCode>General</c:formatCode>
                <c:ptCount val="1"/>
                <c:pt idx="0">
                  <c:v>95.3</c:v>
                </c:pt>
              </c:numCache>
            </c:numRef>
          </c:yVal>
          <c:smooth val="0"/>
        </c:ser>
        <c:ser>
          <c:idx val="29"/>
          <c:order val="29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Sheet1!$B$31</c:f>
              <c:numCache>
                <c:formatCode>General</c:formatCode>
                <c:ptCount val="1"/>
                <c:pt idx="0">
                  <c:v>53.22</c:v>
                </c:pt>
              </c:numCache>
            </c:numRef>
          </c:xVal>
          <c:yVal>
            <c:numRef>
              <c:f>Sheet1!$C$31</c:f>
              <c:numCache>
                <c:formatCode>General</c:formatCode>
                <c:ptCount val="1"/>
                <c:pt idx="0">
                  <c:v>74</c:v>
                </c:pt>
              </c:numCache>
            </c:numRef>
          </c:yVal>
          <c:smooth val="0"/>
        </c:ser>
        <c:ser>
          <c:idx val="30"/>
          <c:order val="30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Sheet1!$B$32</c:f>
              <c:numCache>
                <c:formatCode>General</c:formatCode>
                <c:ptCount val="1"/>
                <c:pt idx="0">
                  <c:v>31.31</c:v>
                </c:pt>
              </c:numCache>
            </c:numRef>
          </c:xVal>
          <c:yVal>
            <c:numRef>
              <c:f>Sheet1!$C$32</c:f>
              <c:numCache>
                <c:formatCode>General</c:formatCode>
                <c:ptCount val="1"/>
                <c:pt idx="0">
                  <c:v>150.4</c:v>
                </c:pt>
              </c:numCache>
            </c:numRef>
          </c:yVal>
          <c:smooth val="0"/>
        </c:ser>
        <c:ser>
          <c:idx val="31"/>
          <c:order val="31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Sheet1!$B$33</c:f>
              <c:numCache>
                <c:formatCode>General</c:formatCode>
                <c:ptCount val="1"/>
                <c:pt idx="0">
                  <c:v>40.14</c:v>
                </c:pt>
              </c:numCache>
            </c:numRef>
          </c:xVal>
          <c:yVal>
            <c:numRef>
              <c:f>Sheet1!$C$33</c:f>
              <c:numCache>
                <c:formatCode>General</c:formatCode>
                <c:ptCount val="1"/>
                <c:pt idx="0">
                  <c:v>59.6</c:v>
                </c:pt>
              </c:numCache>
            </c:numRef>
          </c:yVal>
          <c:smooth val="0"/>
        </c:ser>
        <c:ser>
          <c:idx val="32"/>
          <c:order val="32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Sheet1!$B$34</c:f>
              <c:numCache>
                <c:formatCode>General</c:formatCode>
                <c:ptCount val="1"/>
                <c:pt idx="0">
                  <c:v>45.71</c:v>
                </c:pt>
              </c:numCache>
            </c:numRef>
          </c:xVal>
          <c:yVal>
            <c:numRef>
              <c:f>Sheet1!$C$34</c:f>
              <c:numCache>
                <c:formatCode>General</c:formatCode>
                <c:ptCount val="1"/>
                <c:pt idx="0">
                  <c:v>51.3</c:v>
                </c:pt>
              </c:numCache>
            </c:numRef>
          </c:yVal>
          <c:smooth val="0"/>
        </c:ser>
        <c:ser>
          <c:idx val="33"/>
          <c:order val="33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Sheet1!$B$35</c:f>
              <c:numCache>
                <c:formatCode>General</c:formatCode>
                <c:ptCount val="1"/>
                <c:pt idx="0">
                  <c:v>42.07</c:v>
                </c:pt>
              </c:numCache>
            </c:numRef>
          </c:xVal>
          <c:yVal>
            <c:numRef>
              <c:f>Sheet1!$C$35</c:f>
              <c:numCache>
                <c:formatCode>General</c:formatCode>
                <c:ptCount val="1"/>
                <c:pt idx="0">
                  <c:v>22.7</c:v>
                </c:pt>
              </c:numCache>
            </c:numRef>
          </c:yVal>
          <c:smooth val="0"/>
        </c:ser>
        <c:ser>
          <c:idx val="34"/>
          <c:order val="34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Sheet1!$B$36</c:f>
              <c:numCache>
                <c:formatCode>General</c:formatCode>
                <c:ptCount val="1"/>
                <c:pt idx="0">
                  <c:v>27.54</c:v>
                </c:pt>
              </c:numCache>
            </c:numRef>
          </c:xVal>
          <c:yVal>
            <c:numRef>
              <c:f>Sheet1!$C$36</c:f>
              <c:numCache>
                <c:formatCode>General</c:formatCode>
                <c:ptCount val="1"/>
                <c:pt idx="0">
                  <c:v>47.8</c:v>
                </c:pt>
              </c:numCache>
            </c:numRef>
          </c:yVal>
          <c:smooth val="0"/>
        </c:ser>
        <c:ser>
          <c:idx val="35"/>
          <c:order val="35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Sheet1!$B$37</c:f>
              <c:numCache>
                <c:formatCode>General</c:formatCode>
                <c:ptCount val="1"/>
                <c:pt idx="0">
                  <c:v>38.74</c:v>
                </c:pt>
              </c:numCache>
            </c:numRef>
          </c:xVal>
          <c:yVal>
            <c:numRef>
              <c:f>Sheet1!$C$37</c:f>
              <c:numCache>
                <c:formatCode>General</c:formatCode>
                <c:ptCount val="1"/>
                <c:pt idx="0">
                  <c:v>37.5</c:v>
                </c:pt>
              </c:numCache>
            </c:numRef>
          </c:yVal>
          <c:smooth val="0"/>
        </c:ser>
        <c:ser>
          <c:idx val="36"/>
          <c:order val="36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Sheet1!$B$38</c:f>
              <c:numCache>
                <c:formatCode>General</c:formatCode>
                <c:ptCount val="1"/>
                <c:pt idx="0">
                  <c:v>40.25</c:v>
                </c:pt>
              </c:numCache>
            </c:numRef>
          </c:xVal>
          <c:yVal>
            <c:numRef>
              <c:f>Sheet1!$C$38</c:f>
              <c:numCache>
                <c:formatCode>General</c:formatCode>
                <c:ptCount val="1"/>
                <c:pt idx="0">
                  <c:v>39.799999999999997</c:v>
                </c:pt>
              </c:numCache>
            </c:numRef>
          </c:yVal>
          <c:smooth val="0"/>
        </c:ser>
        <c:ser>
          <c:idx val="37"/>
          <c:order val="37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Sheet1!$B$39</c:f>
              <c:numCache>
                <c:formatCode>General</c:formatCode>
                <c:ptCount val="1"/>
                <c:pt idx="0">
                  <c:v>62.29</c:v>
                </c:pt>
              </c:numCache>
            </c:numRef>
          </c:xVal>
          <c:yVal>
            <c:numRef>
              <c:f>Sheet1!$C$39</c:f>
              <c:numCache>
                <c:formatCode>General</c:formatCode>
                <c:ptCount val="1"/>
                <c:pt idx="0">
                  <c:v>103.9</c:v>
                </c:pt>
              </c:numCache>
            </c:numRef>
          </c:yVal>
          <c:smooth val="0"/>
        </c:ser>
        <c:ser>
          <c:idx val="38"/>
          <c:order val="38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Sheet1!$B$40</c:f>
              <c:numCache>
                <c:formatCode>General</c:formatCode>
                <c:ptCount val="1"/>
                <c:pt idx="0">
                  <c:v>47.17</c:v>
                </c:pt>
              </c:numCache>
            </c:numRef>
          </c:xVal>
          <c:yVal>
            <c:numRef>
              <c:f>Sheet1!$C$40</c:f>
              <c:numCache>
                <c:formatCode>General</c:formatCode>
                <c:ptCount val="1"/>
                <c:pt idx="0">
                  <c:v>80.400000000000006</c:v>
                </c:pt>
              </c:numCache>
            </c:numRef>
          </c:yVal>
          <c:smooth val="0"/>
        </c:ser>
        <c:ser>
          <c:idx val="39"/>
          <c:order val="39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Sheet1!$B$41</c:f>
              <c:numCache>
                <c:formatCode>General</c:formatCode>
                <c:ptCount val="1"/>
                <c:pt idx="0">
                  <c:v>43.9</c:v>
                </c:pt>
              </c:numCache>
            </c:numRef>
          </c:xVal>
          <c:yVal>
            <c:numRef>
              <c:f>Sheet1!$C$41</c:f>
              <c:numCache>
                <c:formatCode>General</c:formatCode>
                <c:ptCount val="1"/>
                <c:pt idx="0">
                  <c:v>145.4</c:v>
                </c:pt>
              </c:numCache>
            </c:numRef>
          </c:yVal>
          <c:smooth val="0"/>
        </c:ser>
        <c:ser>
          <c:idx val="40"/>
          <c:order val="40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Sheet1!$B$42</c:f>
              <c:numCache>
                <c:formatCode>General</c:formatCode>
                <c:ptCount val="1"/>
                <c:pt idx="0">
                  <c:v>40.909999999999997</c:v>
                </c:pt>
              </c:numCache>
            </c:numRef>
          </c:xVal>
          <c:yVal>
            <c:numRef>
              <c:f>Sheet1!$C$42</c:f>
              <c:numCache>
                <c:formatCode>General</c:formatCode>
                <c:ptCount val="1"/>
                <c:pt idx="0">
                  <c:v>56.1</c:v>
                </c:pt>
              </c:numCache>
            </c:numRef>
          </c:yVal>
          <c:smooth val="0"/>
        </c:ser>
        <c:ser>
          <c:idx val="41"/>
          <c:order val="41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Sheet1!$B$43</c:f>
              <c:numCache>
                <c:formatCode>General</c:formatCode>
                <c:ptCount val="1"/>
                <c:pt idx="0">
                  <c:v>37.6</c:v>
                </c:pt>
              </c:numCache>
            </c:numRef>
          </c:xVal>
          <c:yVal>
            <c:numRef>
              <c:f>Sheet1!$C$43</c:f>
              <c:numCache>
                <c:formatCode>General</c:formatCode>
                <c:ptCount val="1"/>
                <c:pt idx="0">
                  <c:v>52.7</c:v>
                </c:pt>
              </c:numCache>
            </c:numRef>
          </c:yVal>
          <c:smooth val="0"/>
        </c:ser>
        <c:ser>
          <c:idx val="42"/>
          <c:order val="42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Sheet1!$B$44</c:f>
              <c:numCache>
                <c:formatCode>General</c:formatCode>
                <c:ptCount val="1"/>
                <c:pt idx="0">
                  <c:v>93.58</c:v>
                </c:pt>
              </c:numCache>
            </c:numRef>
          </c:xVal>
          <c:yVal>
            <c:numRef>
              <c:f>Sheet1!$C$44</c:f>
              <c:numCache>
                <c:formatCode>General</c:formatCode>
                <c:ptCount val="1"/>
                <c:pt idx="0">
                  <c:v>93.6</c:v>
                </c:pt>
              </c:numCache>
            </c:numRef>
          </c:yVal>
          <c:smooth val="0"/>
        </c:ser>
        <c:ser>
          <c:idx val="43"/>
          <c:order val="43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Sheet1!$B$45</c:f>
              <c:numCache>
                <c:formatCode>General</c:formatCode>
                <c:ptCount val="1"/>
                <c:pt idx="0">
                  <c:v>62.97</c:v>
                </c:pt>
              </c:numCache>
            </c:numRef>
          </c:xVal>
          <c:yVal>
            <c:numRef>
              <c:f>Sheet1!$C$45</c:f>
              <c:numCache>
                <c:formatCode>General</c:formatCode>
                <c:ptCount val="1"/>
                <c:pt idx="0">
                  <c:v>46.8</c:v>
                </c:pt>
              </c:numCache>
            </c:numRef>
          </c:yVal>
          <c:smooth val="0"/>
        </c:ser>
        <c:ser>
          <c:idx val="44"/>
          <c:order val="44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Sheet1!$B$46</c:f>
              <c:numCache>
                <c:formatCode>General</c:formatCode>
                <c:ptCount val="1"/>
                <c:pt idx="0">
                  <c:v>47.64</c:v>
                </c:pt>
              </c:numCache>
            </c:numRef>
          </c:xVal>
          <c:yVal>
            <c:numRef>
              <c:f>Sheet1!$C$46</c:f>
              <c:numCache>
                <c:formatCode>General</c:formatCode>
                <c:ptCount val="1"/>
                <c:pt idx="0">
                  <c:v>36.799999999999997</c:v>
                </c:pt>
              </c:numCache>
            </c:numRef>
          </c:yVal>
          <c:smooth val="0"/>
        </c:ser>
        <c:ser>
          <c:idx val="45"/>
          <c:order val="45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Sheet1!$B$47</c:f>
              <c:numCache>
                <c:formatCode>General</c:formatCode>
                <c:ptCount val="1"/>
                <c:pt idx="0">
                  <c:v>35.76</c:v>
                </c:pt>
              </c:numCache>
            </c:numRef>
          </c:xVal>
          <c:yVal>
            <c:numRef>
              <c:f>Sheet1!$C$47</c:f>
              <c:numCache>
                <c:formatCode>General</c:formatCode>
                <c:ptCount val="1"/>
                <c:pt idx="0">
                  <c:v>12.9</c:v>
                </c:pt>
              </c:numCache>
            </c:numRef>
          </c:yVal>
          <c:smooth val="0"/>
        </c:ser>
        <c:ser>
          <c:idx val="46"/>
          <c:order val="46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Sheet1!$B$48</c:f>
              <c:numCache>
                <c:formatCode>General</c:formatCode>
                <c:ptCount val="1"/>
                <c:pt idx="0">
                  <c:v>14.55</c:v>
                </c:pt>
              </c:numCache>
            </c:numRef>
          </c:xVal>
          <c:yVal>
            <c:numRef>
              <c:f>Sheet1!$C$48</c:f>
              <c:numCache>
                <c:formatCode>General</c:formatCode>
                <c:ptCount val="1"/>
                <c:pt idx="0">
                  <c:v>14.9</c:v>
                </c:pt>
              </c:numCache>
            </c:numRef>
          </c:yVal>
          <c:smooth val="0"/>
        </c:ser>
        <c:ser>
          <c:idx val="47"/>
          <c:order val="47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Sheet1!$B$49</c:f>
              <c:numCache>
                <c:formatCode>General</c:formatCode>
                <c:ptCount val="1"/>
                <c:pt idx="0">
                  <c:v>31.51</c:v>
                </c:pt>
              </c:numCache>
            </c:numRef>
          </c:xVal>
          <c:yVal>
            <c:numRef>
              <c:f>Sheet1!$C$49</c:f>
              <c:numCache>
                <c:formatCode>General</c:formatCode>
                <c:ptCount val="1"/>
                <c:pt idx="0">
                  <c:v>12.2</c:v>
                </c:pt>
              </c:numCache>
            </c:numRef>
          </c:yVal>
          <c:smooth val="0"/>
        </c:ser>
        <c:ser>
          <c:idx val="48"/>
          <c:order val="48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Sheet1!$B$50</c:f>
              <c:numCache>
                <c:formatCode>General</c:formatCode>
                <c:ptCount val="1"/>
                <c:pt idx="0">
                  <c:v>41.83</c:v>
                </c:pt>
              </c:numCache>
            </c:numRef>
          </c:xVal>
          <c:yVal>
            <c:numRef>
              <c:f>Sheet1!$C$50</c:f>
              <c:numCache>
                <c:formatCode>General</c:formatCode>
                <c:ptCount val="1"/>
                <c:pt idx="0">
                  <c:v>59.1</c:v>
                </c:pt>
              </c:numCache>
            </c:numRef>
          </c:yVal>
          <c:smooth val="0"/>
        </c:ser>
        <c:ser>
          <c:idx val="49"/>
          <c:order val="49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Sheet1!$B$51</c:f>
              <c:numCache>
                <c:formatCode>General</c:formatCode>
                <c:ptCount val="1"/>
                <c:pt idx="0">
                  <c:v>49.47</c:v>
                </c:pt>
              </c:numCache>
            </c:numRef>
          </c:xVal>
          <c:yVal>
            <c:numRef>
              <c:f>Sheet1!$C$51</c:f>
              <c:numCache>
                <c:formatCode>General</c:formatCode>
                <c:ptCount val="1"/>
                <c:pt idx="0">
                  <c:v>24.8</c:v>
                </c:pt>
              </c:numCache>
            </c:numRef>
          </c:yVal>
          <c:smooth val="0"/>
        </c:ser>
        <c:ser>
          <c:idx val="50"/>
          <c:order val="50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Sheet1!$B$52</c:f>
              <c:numCache>
                <c:formatCode>General</c:formatCode>
                <c:ptCount val="1"/>
                <c:pt idx="0">
                  <c:v>56.73</c:v>
                </c:pt>
              </c:numCache>
            </c:numRef>
          </c:xVal>
          <c:yVal>
            <c:numRef>
              <c:f>Sheet1!$C$52</c:f>
              <c:numCache>
                <c:formatCode>General</c:formatCode>
                <c:ptCount val="1"/>
                <c:pt idx="0">
                  <c:v>83.7</c:v>
                </c:pt>
              </c:numCache>
            </c:numRef>
          </c:yVal>
          <c:smooth val="0"/>
        </c:ser>
        <c:ser>
          <c:idx val="51"/>
          <c:order val="51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Sheet1!$B$53</c:f>
              <c:numCache>
                <c:formatCode>General</c:formatCode>
                <c:ptCount val="1"/>
                <c:pt idx="0">
                  <c:v>64.819999999999993</c:v>
                </c:pt>
              </c:numCache>
            </c:numRef>
          </c:xVal>
          <c:yVal>
            <c:numRef>
              <c:f>Sheet1!$C$53</c:f>
              <c:numCache>
                <c:formatCode>General</c:formatCode>
                <c:ptCount val="1"/>
                <c:pt idx="0">
                  <c:v>37.4</c:v>
                </c:pt>
              </c:numCache>
            </c:numRef>
          </c:yVal>
          <c:smooth val="0"/>
        </c:ser>
        <c:ser>
          <c:idx val="52"/>
          <c:order val="52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Sheet1!$B$54</c:f>
              <c:numCache>
                <c:formatCode>General</c:formatCode>
                <c:ptCount val="1"/>
                <c:pt idx="0">
                  <c:v>40.72</c:v>
                </c:pt>
              </c:numCache>
            </c:numRef>
          </c:xVal>
          <c:yVal>
            <c:numRef>
              <c:f>Sheet1!$C$54</c:f>
              <c:numCache>
                <c:formatCode>General</c:formatCode>
                <c:ptCount val="1"/>
                <c:pt idx="0">
                  <c:v>51.4</c:v>
                </c:pt>
              </c:numCache>
            </c:numRef>
          </c:yVal>
          <c:smooth val="0"/>
        </c:ser>
        <c:ser>
          <c:idx val="53"/>
          <c:order val="53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Sheet1!$B$55</c:f>
              <c:numCache>
                <c:formatCode>General</c:formatCode>
                <c:ptCount val="1"/>
                <c:pt idx="0">
                  <c:v>39.799999999999997</c:v>
                </c:pt>
              </c:numCache>
            </c:numRef>
          </c:xVal>
          <c:yVal>
            <c:numRef>
              <c:f>Sheet1!$C$55</c:f>
              <c:numCache>
                <c:formatCode>General</c:formatCode>
                <c:ptCount val="1"/>
                <c:pt idx="0">
                  <c:v>43.2</c:v>
                </c:pt>
              </c:numCache>
            </c:numRef>
          </c:yVal>
          <c:smooth val="0"/>
        </c:ser>
        <c:ser>
          <c:idx val="54"/>
          <c:order val="54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Sheet1!$B$56</c:f>
              <c:numCache>
                <c:formatCode>General</c:formatCode>
                <c:ptCount val="1"/>
                <c:pt idx="0">
                  <c:v>13.86</c:v>
                </c:pt>
              </c:numCache>
            </c:numRef>
          </c:xVal>
          <c:yVal>
            <c:numRef>
              <c:f>Sheet1!$C$56</c:f>
              <c:numCache>
                <c:formatCode>General</c:formatCode>
                <c:ptCount val="1"/>
                <c:pt idx="0">
                  <c:v>27.8</c:v>
                </c:pt>
              </c:numCache>
            </c:numRef>
          </c:yVal>
          <c:smooth val="0"/>
        </c:ser>
        <c:ser>
          <c:idx val="55"/>
          <c:order val="55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Sheet1!$B$57</c:f>
              <c:numCache>
                <c:formatCode>General</c:formatCode>
                <c:ptCount val="1"/>
                <c:pt idx="0">
                  <c:v>1.82</c:v>
                </c:pt>
              </c:numCache>
            </c:numRef>
          </c:xVal>
          <c:yVal>
            <c:numRef>
              <c:f>Sheet1!$C$57</c:f>
              <c:numCache>
                <c:formatCode>General</c:formatCode>
                <c:ptCount val="1"/>
                <c:pt idx="0">
                  <c:v>14.8</c:v>
                </c:pt>
              </c:numCache>
            </c:numRef>
          </c:yVal>
          <c:smooth val="0"/>
        </c:ser>
        <c:ser>
          <c:idx val="56"/>
          <c:order val="56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Sheet1!$B$58</c:f>
              <c:numCache>
                <c:formatCode>General</c:formatCode>
                <c:ptCount val="1"/>
                <c:pt idx="0">
                  <c:v>15.54</c:v>
                </c:pt>
              </c:numCache>
            </c:numRef>
          </c:xVal>
          <c:yVal>
            <c:numRef>
              <c:f>Sheet1!$C$58</c:f>
              <c:numCache>
                <c:formatCode>General</c:formatCode>
                <c:ptCount val="1"/>
                <c:pt idx="0">
                  <c:v>18.3</c:v>
                </c:pt>
              </c:numCache>
            </c:numRef>
          </c:yVal>
          <c:smooth val="0"/>
        </c:ser>
        <c:ser>
          <c:idx val="57"/>
          <c:order val="57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Sheet1!$B$59</c:f>
              <c:numCache>
                <c:formatCode>General</c:formatCode>
                <c:ptCount val="1"/>
                <c:pt idx="0">
                  <c:v>25.59</c:v>
                </c:pt>
              </c:numCache>
            </c:numRef>
          </c:xVal>
          <c:yVal>
            <c:numRef>
              <c:f>Sheet1!$C$59</c:f>
              <c:numCache>
                <c:formatCode>General</c:formatCode>
                <c:ptCount val="1"/>
                <c:pt idx="0">
                  <c:v>9.8000000000000007</c:v>
                </c:pt>
              </c:numCache>
            </c:numRef>
          </c:yVal>
          <c:smooth val="0"/>
        </c:ser>
        <c:ser>
          <c:idx val="58"/>
          <c:order val="58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Sheet1!$B$60</c:f>
              <c:numCache>
                <c:formatCode>General</c:formatCode>
                <c:ptCount val="1"/>
                <c:pt idx="0">
                  <c:v>47.42</c:v>
                </c:pt>
              </c:numCache>
            </c:numRef>
          </c:xVal>
          <c:yVal>
            <c:numRef>
              <c:f>Sheet1!$C$60</c:f>
              <c:numCache>
                <c:formatCode>General</c:formatCode>
                <c:ptCount val="1"/>
                <c:pt idx="0">
                  <c:v>25.4</c:v>
                </c:pt>
              </c:numCache>
            </c:numRef>
          </c:yVal>
          <c:smooth val="0"/>
        </c:ser>
        <c:ser>
          <c:idx val="59"/>
          <c:order val="59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Sheet1!$B$61</c:f>
              <c:numCache>
                <c:formatCode>General</c:formatCode>
                <c:ptCount val="1"/>
                <c:pt idx="0">
                  <c:v>38.01</c:v>
                </c:pt>
              </c:numCache>
            </c:numRef>
          </c:xVal>
          <c:yVal>
            <c:numRef>
              <c:f>Sheet1!$C$61</c:f>
              <c:numCache>
                <c:formatCode>General</c:formatCode>
                <c:ptCount val="1"/>
                <c:pt idx="0">
                  <c:v>11.4</c:v>
                </c:pt>
              </c:numCache>
            </c:numRef>
          </c:yVal>
          <c:smooth val="0"/>
        </c:ser>
        <c:ser>
          <c:idx val="60"/>
          <c:order val="60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Sheet1!$B$62</c:f>
              <c:numCache>
                <c:formatCode>General</c:formatCode>
                <c:ptCount val="1"/>
                <c:pt idx="0">
                  <c:v>22.33</c:v>
                </c:pt>
              </c:numCache>
            </c:numRef>
          </c:xVal>
          <c:yVal>
            <c:numRef>
              <c:f>Sheet1!$C$62</c:f>
              <c:numCache>
                <c:formatCode>General</c:formatCode>
                <c:ptCount val="1"/>
                <c:pt idx="0">
                  <c:v>12.4</c:v>
                </c:pt>
              </c:numCache>
            </c:numRef>
          </c:yVal>
          <c:smooth val="0"/>
        </c:ser>
        <c:ser>
          <c:idx val="61"/>
          <c:order val="61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Sheet1!$B$63</c:f>
              <c:numCache>
                <c:formatCode>General</c:formatCode>
                <c:ptCount val="1"/>
                <c:pt idx="0">
                  <c:v>29.85</c:v>
                </c:pt>
              </c:numCache>
            </c:numRef>
          </c:xVal>
          <c:yVal>
            <c:numRef>
              <c:f>Sheet1!$C$63</c:f>
              <c:numCache>
                <c:formatCode>General</c:formatCode>
                <c:ptCount val="1"/>
                <c:pt idx="0">
                  <c:v>7.5</c:v>
                </c:pt>
              </c:numCache>
            </c:numRef>
          </c:yVal>
          <c:smooth val="0"/>
        </c:ser>
        <c:ser>
          <c:idx val="62"/>
          <c:order val="62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Sheet1!$B$64</c:f>
              <c:numCache>
                <c:formatCode>General</c:formatCode>
                <c:ptCount val="1"/>
                <c:pt idx="0">
                  <c:v>81.14</c:v>
                </c:pt>
              </c:numCache>
            </c:numRef>
          </c:xVal>
          <c:yVal>
            <c:numRef>
              <c:f>Sheet1!$C$64</c:f>
              <c:numCache>
                <c:formatCode>General</c:formatCode>
                <c:ptCount val="1"/>
                <c:pt idx="0">
                  <c:v>154.4</c:v>
                </c:pt>
              </c:numCache>
            </c:numRef>
          </c:yVal>
          <c:smooth val="0"/>
        </c:ser>
        <c:ser>
          <c:idx val="63"/>
          <c:order val="63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Sheet1!$B$65</c:f>
              <c:numCache>
                <c:formatCode>General</c:formatCode>
                <c:ptCount val="1"/>
                <c:pt idx="0">
                  <c:v>47.62</c:v>
                </c:pt>
              </c:numCache>
            </c:numRef>
          </c:xVal>
          <c:yVal>
            <c:numRef>
              <c:f>Sheet1!$C$65</c:f>
              <c:numCache>
                <c:formatCode>General</c:formatCode>
                <c:ptCount val="1"/>
                <c:pt idx="0">
                  <c:v>58.7</c:v>
                </c:pt>
              </c:numCache>
            </c:numRef>
          </c:yVal>
          <c:smooth val="0"/>
        </c:ser>
        <c:ser>
          <c:idx val="64"/>
          <c:order val="64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Sheet1!$B$66</c:f>
              <c:numCache>
                <c:formatCode>General</c:formatCode>
                <c:ptCount val="1"/>
                <c:pt idx="0">
                  <c:v>51.67</c:v>
                </c:pt>
              </c:numCache>
            </c:numRef>
          </c:xVal>
          <c:yVal>
            <c:numRef>
              <c:f>Sheet1!$C$66</c:f>
              <c:numCache>
                <c:formatCode>General</c:formatCode>
                <c:ptCount val="1"/>
                <c:pt idx="0">
                  <c:v>64.5</c:v>
                </c:pt>
              </c:numCache>
            </c:numRef>
          </c:yVal>
          <c:smooth val="0"/>
        </c:ser>
        <c:ser>
          <c:idx val="65"/>
          <c:order val="65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Sheet1!$B$67</c:f>
              <c:numCache>
                <c:formatCode>General</c:formatCode>
                <c:ptCount val="1"/>
                <c:pt idx="0">
                  <c:v>21.77</c:v>
                </c:pt>
              </c:numCache>
            </c:numRef>
          </c:xVal>
          <c:yVal>
            <c:numRef>
              <c:f>Sheet1!$C$67</c:f>
              <c:numCache>
                <c:formatCode>General</c:formatCode>
                <c:ptCount val="1"/>
                <c:pt idx="0">
                  <c:v>21.1</c:v>
                </c:pt>
              </c:numCache>
            </c:numRef>
          </c:yVal>
          <c:smooth val="0"/>
        </c:ser>
        <c:ser>
          <c:idx val="66"/>
          <c:order val="66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Sheet1!$B$68</c:f>
              <c:numCache>
                <c:formatCode>General</c:formatCode>
                <c:ptCount val="1"/>
                <c:pt idx="0">
                  <c:v>25.82</c:v>
                </c:pt>
              </c:numCache>
            </c:numRef>
          </c:xVal>
          <c:yVal>
            <c:numRef>
              <c:f>Sheet1!$C$68</c:f>
              <c:numCache>
                <c:formatCode>General</c:formatCode>
                <c:ptCount val="1"/>
                <c:pt idx="0">
                  <c:v>25</c:v>
                </c:pt>
              </c:numCache>
            </c:numRef>
          </c:yVal>
          <c:smooth val="0"/>
        </c:ser>
        <c:ser>
          <c:idx val="67"/>
          <c:order val="67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Sheet1!$B$69</c:f>
              <c:numCache>
                <c:formatCode>General</c:formatCode>
                <c:ptCount val="1"/>
                <c:pt idx="0">
                  <c:v>58</c:v>
                </c:pt>
              </c:numCache>
            </c:numRef>
          </c:xVal>
          <c:yVal>
            <c:numRef>
              <c:f>Sheet1!$C$69</c:f>
              <c:numCache>
                <c:formatCode>General</c:formatCode>
                <c:ptCount val="1"/>
                <c:pt idx="0">
                  <c:v>95.6</c:v>
                </c:pt>
              </c:numCache>
            </c:numRef>
          </c:yVal>
          <c:smooth val="0"/>
        </c:ser>
        <c:ser>
          <c:idx val="68"/>
          <c:order val="68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Sheet1!$B$70</c:f>
              <c:numCache>
                <c:formatCode>General</c:formatCode>
                <c:ptCount val="1"/>
                <c:pt idx="0">
                  <c:v>42.77</c:v>
                </c:pt>
              </c:numCache>
            </c:numRef>
          </c:xVal>
          <c:yVal>
            <c:numRef>
              <c:f>Sheet1!$C$70</c:f>
              <c:numCache>
                <c:formatCode>General</c:formatCode>
                <c:ptCount val="1"/>
                <c:pt idx="0">
                  <c:v>57.8</c:v>
                </c:pt>
              </c:numCache>
            </c:numRef>
          </c:yVal>
          <c:smooth val="0"/>
        </c:ser>
        <c:ser>
          <c:idx val="69"/>
          <c:order val="69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Sheet1!$B$71</c:f>
              <c:numCache>
                <c:formatCode>General</c:formatCode>
                <c:ptCount val="1"/>
                <c:pt idx="0">
                  <c:v>35.82</c:v>
                </c:pt>
              </c:numCache>
            </c:numRef>
          </c:xVal>
          <c:yVal>
            <c:numRef>
              <c:f>Sheet1!$C$71</c:f>
              <c:numCache>
                <c:formatCode>General</c:formatCode>
                <c:ptCount val="1"/>
                <c:pt idx="0">
                  <c:v>186.9</c:v>
                </c:pt>
              </c:numCache>
            </c:numRef>
          </c:yVal>
          <c:smooth val="0"/>
        </c:ser>
        <c:ser>
          <c:idx val="70"/>
          <c:order val="70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Sheet1!$B$72</c:f>
              <c:numCache>
                <c:formatCode>General</c:formatCode>
                <c:ptCount val="1"/>
                <c:pt idx="0">
                  <c:v>27.93</c:v>
                </c:pt>
              </c:numCache>
            </c:numRef>
          </c:xVal>
          <c:yVal>
            <c:numRef>
              <c:f>Sheet1!$C$72</c:f>
              <c:numCache>
                <c:formatCode>General</c:formatCode>
                <c:ptCount val="1"/>
                <c:pt idx="0">
                  <c:v>54.2</c:v>
                </c:pt>
              </c:numCache>
            </c:numRef>
          </c:yVal>
          <c:smooth val="0"/>
        </c:ser>
        <c:ser>
          <c:idx val="71"/>
          <c:order val="71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Sheet1!$B$73</c:f>
              <c:numCache>
                <c:formatCode>General</c:formatCode>
                <c:ptCount val="1"/>
                <c:pt idx="0">
                  <c:v>33.450000000000003</c:v>
                </c:pt>
              </c:numCache>
            </c:numRef>
          </c:xVal>
          <c:yVal>
            <c:numRef>
              <c:f>Sheet1!$C$73</c:f>
              <c:numCache>
                <c:formatCode>General</c:formatCode>
                <c:ptCount val="1"/>
                <c:pt idx="0">
                  <c:v>45.5</c:v>
                </c:pt>
              </c:numCache>
            </c:numRef>
          </c:yVal>
          <c:smooth val="0"/>
        </c:ser>
        <c:ser>
          <c:idx val="72"/>
          <c:order val="72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Sheet1!$B$74</c:f>
              <c:numCache>
                <c:formatCode>General</c:formatCode>
                <c:ptCount val="1"/>
                <c:pt idx="0">
                  <c:v>44.35</c:v>
                </c:pt>
              </c:numCache>
            </c:numRef>
          </c:xVal>
          <c:yVal>
            <c:numRef>
              <c:f>Sheet1!$C$74</c:f>
              <c:numCache>
                <c:formatCode>General</c:formatCode>
                <c:ptCount val="1"/>
                <c:pt idx="0">
                  <c:v>55.5</c:v>
                </c:pt>
              </c:numCache>
            </c:numRef>
          </c:yVal>
          <c:smooth val="0"/>
        </c:ser>
        <c:ser>
          <c:idx val="73"/>
          <c:order val="73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Sheet1!$B$75</c:f>
              <c:numCache>
                <c:formatCode>General</c:formatCode>
                <c:ptCount val="1"/>
                <c:pt idx="0">
                  <c:v>68.23</c:v>
                </c:pt>
              </c:numCache>
            </c:numRef>
          </c:xVal>
          <c:yVal>
            <c:numRef>
              <c:f>Sheet1!$C$75</c:f>
              <c:numCache>
                <c:formatCode>General</c:formatCode>
                <c:ptCount val="1"/>
                <c:pt idx="0">
                  <c:v>110.6</c:v>
                </c:pt>
              </c:numCache>
            </c:numRef>
          </c:yVal>
          <c:smooth val="0"/>
        </c:ser>
        <c:ser>
          <c:idx val="74"/>
          <c:order val="74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Sheet1!$B$76</c:f>
              <c:numCache>
                <c:formatCode>General</c:formatCode>
                <c:ptCount val="1"/>
                <c:pt idx="0">
                  <c:v>55.11</c:v>
                </c:pt>
              </c:numCache>
            </c:numRef>
          </c:xVal>
          <c:yVal>
            <c:numRef>
              <c:f>Sheet1!$C$76</c:f>
              <c:numCache>
                <c:formatCode>General</c:formatCode>
                <c:ptCount val="1"/>
                <c:pt idx="0">
                  <c:v>87.3</c:v>
                </c:pt>
              </c:numCache>
            </c:numRef>
          </c:yVal>
          <c:smooth val="0"/>
        </c:ser>
        <c:ser>
          <c:idx val="75"/>
          <c:order val="75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Sheet1!$B$77</c:f>
              <c:numCache>
                <c:formatCode>General</c:formatCode>
                <c:ptCount val="1"/>
                <c:pt idx="0">
                  <c:v>32.71</c:v>
                </c:pt>
              </c:numCache>
            </c:numRef>
          </c:xVal>
          <c:yVal>
            <c:numRef>
              <c:f>Sheet1!$C$77</c:f>
              <c:numCache>
                <c:formatCode>General</c:formatCode>
                <c:ptCount val="1"/>
                <c:pt idx="0">
                  <c:v>80.900000000000006</c:v>
                </c:pt>
              </c:numCache>
            </c:numRef>
          </c:yVal>
          <c:smooth val="0"/>
        </c:ser>
        <c:ser>
          <c:idx val="76"/>
          <c:order val="76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Sheet1!$B$78</c:f>
              <c:numCache>
                <c:formatCode>General</c:formatCode>
                <c:ptCount val="1"/>
                <c:pt idx="0">
                  <c:v>41.18</c:v>
                </c:pt>
              </c:numCache>
            </c:numRef>
          </c:xVal>
          <c:yVal>
            <c:numRef>
              <c:f>Sheet1!$C$78</c:f>
              <c:numCache>
                <c:formatCode>General</c:formatCode>
                <c:ptCount val="1"/>
                <c:pt idx="0">
                  <c:v>55.8</c:v>
                </c:pt>
              </c:numCache>
            </c:numRef>
          </c:yVal>
          <c:smooth val="0"/>
        </c:ser>
        <c:ser>
          <c:idx val="77"/>
          <c:order val="77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Sheet1!$B$79</c:f>
              <c:numCache>
                <c:formatCode>General</c:formatCode>
                <c:ptCount val="1"/>
                <c:pt idx="0">
                  <c:v>42.04</c:v>
                </c:pt>
              </c:numCache>
            </c:numRef>
          </c:xVal>
          <c:yVal>
            <c:numRef>
              <c:f>Sheet1!$C$79</c:f>
              <c:numCache>
                <c:formatCode>General</c:formatCode>
                <c:ptCount val="1"/>
                <c:pt idx="0">
                  <c:v>38.299999999999997</c:v>
                </c:pt>
              </c:numCache>
            </c:numRef>
          </c:yVal>
          <c:smooth val="0"/>
        </c:ser>
        <c:ser>
          <c:idx val="78"/>
          <c:order val="78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Sheet1!$B$80</c:f>
              <c:numCache>
                <c:formatCode>General</c:formatCode>
                <c:ptCount val="1"/>
                <c:pt idx="0">
                  <c:v>25.14</c:v>
                </c:pt>
              </c:numCache>
            </c:numRef>
          </c:xVal>
          <c:yVal>
            <c:numRef>
              <c:f>Sheet1!$C$80</c:f>
              <c:numCache>
                <c:formatCode>General</c:formatCode>
                <c:ptCount val="1"/>
                <c:pt idx="0">
                  <c:v>16.3</c:v>
                </c:pt>
              </c:numCache>
            </c:numRef>
          </c:yVal>
          <c:smooth val="0"/>
        </c:ser>
        <c:ser>
          <c:idx val="79"/>
          <c:order val="79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Sheet1!$B$81</c:f>
              <c:numCache>
                <c:formatCode>General</c:formatCode>
                <c:ptCount val="1"/>
                <c:pt idx="0">
                  <c:v>17.39</c:v>
                </c:pt>
              </c:numCache>
            </c:numRef>
          </c:xVal>
          <c:yVal>
            <c:numRef>
              <c:f>Sheet1!$C$81</c:f>
              <c:numCache>
                <c:formatCode>General</c:formatCode>
                <c:ptCount val="1"/>
                <c:pt idx="0">
                  <c:v>14.1</c:v>
                </c:pt>
              </c:numCache>
            </c:numRef>
          </c:yVal>
          <c:smooth val="0"/>
        </c:ser>
        <c:ser>
          <c:idx val="80"/>
          <c:order val="80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Sheet1!$B$82</c:f>
              <c:numCache>
                <c:formatCode>General</c:formatCode>
                <c:ptCount val="1"/>
                <c:pt idx="0">
                  <c:v>24.43</c:v>
                </c:pt>
              </c:numCache>
            </c:numRef>
          </c:xVal>
          <c:yVal>
            <c:numRef>
              <c:f>Sheet1!$C$82</c:f>
              <c:numCache>
                <c:formatCode>General</c:formatCode>
                <c:ptCount val="1"/>
                <c:pt idx="0">
                  <c:v>13.2</c:v>
                </c:pt>
              </c:numCache>
            </c:numRef>
          </c:yVal>
          <c:smooth val="0"/>
        </c:ser>
        <c:ser>
          <c:idx val="81"/>
          <c:order val="81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Sheet1!$B$83</c:f>
              <c:numCache>
                <c:formatCode>General</c:formatCode>
                <c:ptCount val="1"/>
                <c:pt idx="0">
                  <c:v>82.9</c:v>
                </c:pt>
              </c:numCache>
            </c:numRef>
          </c:xVal>
          <c:yVal>
            <c:numRef>
              <c:f>Sheet1!$C$83</c:f>
              <c:numCache>
                <c:formatCode>General</c:formatCode>
                <c:ptCount val="1"/>
                <c:pt idx="0">
                  <c:v>70.3</c:v>
                </c:pt>
              </c:numCache>
            </c:numRef>
          </c:yVal>
          <c:smooth val="0"/>
        </c:ser>
        <c:ser>
          <c:idx val="82"/>
          <c:order val="82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Sheet1!$B$84</c:f>
              <c:numCache>
                <c:formatCode>General</c:formatCode>
                <c:ptCount val="1"/>
                <c:pt idx="0">
                  <c:v>65.56</c:v>
                </c:pt>
              </c:numCache>
            </c:numRef>
          </c:xVal>
          <c:yVal>
            <c:numRef>
              <c:f>Sheet1!$C$84</c:f>
              <c:numCache>
                <c:formatCode>General</c:formatCode>
                <c:ptCount val="1"/>
                <c:pt idx="0">
                  <c:v>21.9</c:v>
                </c:pt>
              </c:numCache>
            </c:numRef>
          </c:yVal>
          <c:smooth val="0"/>
        </c:ser>
        <c:ser>
          <c:idx val="83"/>
          <c:order val="83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Sheet1!$B$85</c:f>
              <c:numCache>
                <c:formatCode>General</c:formatCode>
                <c:ptCount val="1"/>
                <c:pt idx="0">
                  <c:v>63.92</c:v>
                </c:pt>
              </c:numCache>
            </c:numRef>
          </c:xVal>
          <c:yVal>
            <c:numRef>
              <c:f>Sheet1!$C$85</c:f>
              <c:numCache>
                <c:formatCode>General</c:formatCode>
                <c:ptCount val="1"/>
                <c:pt idx="0">
                  <c:v>39.6</c:v>
                </c:pt>
              </c:numCache>
            </c:numRef>
          </c:yVal>
          <c:smooth val="0"/>
        </c:ser>
        <c:ser>
          <c:idx val="84"/>
          <c:order val="84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Sheet1!$B$86</c:f>
              <c:numCache>
                <c:formatCode>General</c:formatCode>
                <c:ptCount val="1"/>
                <c:pt idx="0">
                  <c:v>58.81</c:v>
                </c:pt>
              </c:numCache>
            </c:numRef>
          </c:xVal>
          <c:yVal>
            <c:numRef>
              <c:f>Sheet1!$C$86</c:f>
              <c:numCache>
                <c:formatCode>General</c:formatCode>
                <c:ptCount val="1"/>
                <c:pt idx="0">
                  <c:v>20.7</c:v>
                </c:pt>
              </c:numCache>
            </c:numRef>
          </c:yVal>
          <c:smooth val="0"/>
        </c:ser>
        <c:ser>
          <c:idx val="85"/>
          <c:order val="85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Sheet1!$B$87</c:f>
              <c:numCache>
                <c:formatCode>General</c:formatCode>
                <c:ptCount val="1"/>
                <c:pt idx="0">
                  <c:v>37.28</c:v>
                </c:pt>
              </c:numCache>
            </c:numRef>
          </c:xVal>
          <c:yVal>
            <c:numRef>
              <c:f>Sheet1!$C$87</c:f>
              <c:numCache>
                <c:formatCode>General</c:formatCode>
                <c:ptCount val="1"/>
                <c:pt idx="0">
                  <c:v>24.8</c:v>
                </c:pt>
              </c:numCache>
            </c:numRef>
          </c:yVal>
          <c:smooth val="0"/>
        </c:ser>
        <c:ser>
          <c:idx val="86"/>
          <c:order val="86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Sheet1!$B$88</c:f>
              <c:numCache>
                <c:formatCode>General</c:formatCode>
                <c:ptCount val="1"/>
                <c:pt idx="0">
                  <c:v>40.020000000000003</c:v>
                </c:pt>
              </c:numCache>
            </c:numRef>
          </c:xVal>
          <c:yVal>
            <c:numRef>
              <c:f>Sheet1!$C$88</c:f>
              <c:numCache>
                <c:formatCode>General</c:formatCode>
                <c:ptCount val="1"/>
                <c:pt idx="0">
                  <c:v>12.5</c:v>
                </c:pt>
              </c:numCache>
            </c:numRef>
          </c:yVal>
          <c:smooth val="0"/>
        </c:ser>
        <c:ser>
          <c:idx val="87"/>
          <c:order val="87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Sheet1!$B$89</c:f>
              <c:numCache>
                <c:formatCode>General</c:formatCode>
                <c:ptCount val="1"/>
                <c:pt idx="0">
                  <c:v>24.61</c:v>
                </c:pt>
              </c:numCache>
            </c:numRef>
          </c:xVal>
          <c:yVal>
            <c:numRef>
              <c:f>Sheet1!$C$89</c:f>
              <c:numCache>
                <c:formatCode>General</c:formatCode>
                <c:ptCount val="1"/>
                <c:pt idx="0">
                  <c:v>10</c:v>
                </c:pt>
              </c:numCache>
            </c:numRef>
          </c:yVal>
          <c:smooth val="0"/>
        </c:ser>
        <c:ser>
          <c:idx val="88"/>
          <c:order val="88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Sheet1!$B$90</c:f>
              <c:numCache>
                <c:formatCode>General</c:formatCode>
                <c:ptCount val="1"/>
                <c:pt idx="0">
                  <c:v>31.91</c:v>
                </c:pt>
              </c:numCache>
            </c:numRef>
          </c:xVal>
          <c:yVal>
            <c:numRef>
              <c:f>Sheet1!$C$90</c:f>
              <c:numCache>
                <c:formatCode>General</c:formatCode>
                <c:ptCount val="1"/>
                <c:pt idx="0">
                  <c:v>9.4</c:v>
                </c:pt>
              </c:numCache>
            </c:numRef>
          </c:yVal>
          <c:smooth val="0"/>
        </c:ser>
        <c:ser>
          <c:idx val="89"/>
          <c:order val="89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Sheet1!$B$91</c:f>
              <c:numCache>
                <c:formatCode>General</c:formatCode>
                <c:ptCount val="1"/>
                <c:pt idx="0">
                  <c:v>54.91</c:v>
                </c:pt>
              </c:numCache>
            </c:numRef>
          </c:xVal>
          <c:yVal>
            <c:numRef>
              <c:f>Sheet1!$C$91</c:f>
              <c:numCache>
                <c:formatCode>General</c:formatCode>
                <c:ptCount val="1"/>
                <c:pt idx="0">
                  <c:v>68.3</c:v>
                </c:pt>
              </c:numCache>
            </c:numRef>
          </c:yVal>
          <c:smooth val="0"/>
        </c:ser>
        <c:ser>
          <c:idx val="90"/>
          <c:order val="90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Sheet1!$B$92</c:f>
              <c:numCache>
                <c:formatCode>General</c:formatCode>
                <c:ptCount val="1"/>
                <c:pt idx="0">
                  <c:v>40.72</c:v>
                </c:pt>
              </c:numCache>
            </c:numRef>
          </c:xVal>
          <c:yVal>
            <c:numRef>
              <c:f>Sheet1!$C$92</c:f>
              <c:numCache>
                <c:formatCode>General</c:formatCode>
                <c:ptCount val="1"/>
                <c:pt idx="0">
                  <c:v>24.6</c:v>
                </c:pt>
              </c:numCache>
            </c:numRef>
          </c:yVal>
          <c:smooth val="0"/>
        </c:ser>
        <c:ser>
          <c:idx val="91"/>
          <c:order val="91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Sheet1!$B$93</c:f>
              <c:numCache>
                <c:formatCode>General</c:formatCode>
                <c:ptCount val="1"/>
                <c:pt idx="0">
                  <c:v>26.09</c:v>
                </c:pt>
              </c:numCache>
            </c:numRef>
          </c:xVal>
          <c:yVal>
            <c:numRef>
              <c:f>Sheet1!$C$93</c:f>
              <c:numCache>
                <c:formatCode>General</c:formatCode>
                <c:ptCount val="1"/>
                <c:pt idx="0">
                  <c:v>14.7</c:v>
                </c:pt>
              </c:numCache>
            </c:numRef>
          </c:yVal>
          <c:smooth val="0"/>
        </c:ser>
        <c:ser>
          <c:idx val="92"/>
          <c:order val="92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Sheet1!$B$94</c:f>
              <c:numCache>
                <c:formatCode>General</c:formatCode>
                <c:ptCount val="1"/>
                <c:pt idx="0">
                  <c:v>32.31</c:v>
                </c:pt>
              </c:numCache>
            </c:numRef>
          </c:xVal>
          <c:yVal>
            <c:numRef>
              <c:f>Sheet1!$C$94</c:f>
              <c:numCache>
                <c:formatCode>General</c:formatCode>
                <c:ptCount val="1"/>
                <c:pt idx="0">
                  <c:v>17.8</c:v>
                </c:pt>
              </c:numCache>
            </c:numRef>
          </c:yVal>
          <c:smooth val="0"/>
        </c:ser>
        <c:ser>
          <c:idx val="93"/>
          <c:order val="93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Sheet1!$B$95</c:f>
              <c:numCache>
                <c:formatCode>General</c:formatCode>
                <c:ptCount val="1"/>
                <c:pt idx="0">
                  <c:v>76.010000000000005</c:v>
                </c:pt>
              </c:numCache>
            </c:numRef>
          </c:xVal>
          <c:yVal>
            <c:numRef>
              <c:f>Sheet1!$C$95</c:f>
              <c:numCache>
                <c:formatCode>General</c:formatCode>
                <c:ptCount val="1"/>
                <c:pt idx="0">
                  <c:v>46.2</c:v>
                </c:pt>
              </c:numCache>
            </c:numRef>
          </c:yVal>
          <c:smooth val="0"/>
        </c:ser>
        <c:ser>
          <c:idx val="94"/>
          <c:order val="94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Sheet1!$B$96</c:f>
              <c:numCache>
                <c:formatCode>General</c:formatCode>
                <c:ptCount val="1"/>
                <c:pt idx="0">
                  <c:v>46.38</c:v>
                </c:pt>
              </c:numCache>
            </c:numRef>
          </c:xVal>
          <c:yVal>
            <c:numRef>
              <c:f>Sheet1!$C$96</c:f>
              <c:numCache>
                <c:formatCode>General</c:formatCode>
                <c:ptCount val="1"/>
                <c:pt idx="0">
                  <c:v>28.3</c:v>
                </c:pt>
              </c:numCache>
            </c:numRef>
          </c:yVal>
          <c:smooth val="0"/>
        </c:ser>
        <c:ser>
          <c:idx val="95"/>
          <c:order val="95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Sheet1!$B$97</c:f>
              <c:numCache>
                <c:formatCode>General</c:formatCode>
                <c:ptCount val="1"/>
                <c:pt idx="0">
                  <c:v>30.7</c:v>
                </c:pt>
              </c:numCache>
            </c:numRef>
          </c:xVal>
          <c:yVal>
            <c:numRef>
              <c:f>Sheet1!$C$97</c:f>
              <c:numCache>
                <c:formatCode>General</c:formatCode>
                <c:ptCount val="1"/>
                <c:pt idx="0">
                  <c:v>25.7</c:v>
                </c:pt>
              </c:numCache>
            </c:numRef>
          </c:yVal>
          <c:smooth val="0"/>
        </c:ser>
        <c:ser>
          <c:idx val="96"/>
          <c:order val="96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Sheet1!$B$98</c:f>
              <c:numCache>
                <c:formatCode>General</c:formatCode>
                <c:ptCount val="1"/>
                <c:pt idx="0">
                  <c:v>44.01</c:v>
                </c:pt>
              </c:numCache>
            </c:numRef>
          </c:xVal>
          <c:yVal>
            <c:numRef>
              <c:f>Sheet1!$C$98</c:f>
              <c:numCache>
                <c:formatCode>General</c:formatCode>
                <c:ptCount val="1"/>
                <c:pt idx="0">
                  <c:v>25.4</c:v>
                </c:pt>
              </c:numCache>
            </c:numRef>
          </c:yVal>
          <c:smooth val="0"/>
        </c:ser>
        <c:ser>
          <c:idx val="97"/>
          <c:order val="97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Sheet1!$B$99</c:f>
              <c:numCache>
                <c:formatCode>General</c:formatCode>
                <c:ptCount val="1"/>
                <c:pt idx="0">
                  <c:v>22.24</c:v>
                </c:pt>
              </c:numCache>
            </c:numRef>
          </c:xVal>
          <c:yVal>
            <c:numRef>
              <c:f>Sheet1!$C$99</c:f>
              <c:numCache>
                <c:formatCode>General</c:formatCode>
                <c:ptCount val="1"/>
                <c:pt idx="0">
                  <c:v>20.3</c:v>
                </c:pt>
              </c:numCache>
            </c:numRef>
          </c:yVal>
          <c:smooth val="0"/>
        </c:ser>
        <c:ser>
          <c:idx val="98"/>
          <c:order val="98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Sheet1!$B$100</c:f>
              <c:numCache>
                <c:formatCode>General</c:formatCode>
                <c:ptCount val="1"/>
                <c:pt idx="0">
                  <c:v>22.93</c:v>
                </c:pt>
              </c:numCache>
            </c:numRef>
          </c:xVal>
          <c:yVal>
            <c:numRef>
              <c:f>Sheet1!$C$100</c:f>
              <c:numCache>
                <c:formatCode>General</c:formatCode>
                <c:ptCount val="1"/>
                <c:pt idx="0">
                  <c:v>23.6</c:v>
                </c:pt>
              </c:numCache>
            </c:numRef>
          </c:yVal>
          <c:smooth val="0"/>
        </c:ser>
        <c:ser>
          <c:idx val="99"/>
          <c:order val="99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Sheet1!$B$101</c:f>
              <c:numCache>
                <c:formatCode>General</c:formatCode>
                <c:ptCount val="1"/>
                <c:pt idx="0">
                  <c:v>57.21</c:v>
                </c:pt>
              </c:numCache>
            </c:numRef>
          </c:xVal>
          <c:yVal>
            <c:numRef>
              <c:f>Sheet1!$C$101</c:f>
              <c:numCache>
                <c:formatCode>General</c:formatCode>
                <c:ptCount val="1"/>
                <c:pt idx="0">
                  <c:v>85.8</c:v>
                </c:pt>
              </c:numCache>
            </c:numRef>
          </c:yVal>
          <c:smooth val="0"/>
        </c:ser>
        <c:ser>
          <c:idx val="100"/>
          <c:order val="100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Sheet1!$B$102</c:f>
              <c:numCache>
                <c:formatCode>General</c:formatCode>
                <c:ptCount val="1"/>
                <c:pt idx="0">
                  <c:v>45.06</c:v>
                </c:pt>
              </c:numCache>
            </c:numRef>
          </c:xVal>
          <c:yVal>
            <c:numRef>
              <c:f>Sheet1!$C$102</c:f>
              <c:numCache>
                <c:formatCode>General</c:formatCode>
                <c:ptCount val="1"/>
                <c:pt idx="0">
                  <c:v>39</c:v>
                </c:pt>
              </c:numCache>
            </c:numRef>
          </c:yVal>
          <c:smooth val="0"/>
        </c:ser>
        <c:ser>
          <c:idx val="101"/>
          <c:order val="101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Sheet1!$B$103</c:f>
              <c:numCache>
                <c:formatCode>General</c:formatCode>
                <c:ptCount val="1"/>
                <c:pt idx="0">
                  <c:v>28.19</c:v>
                </c:pt>
              </c:numCache>
            </c:numRef>
          </c:xVal>
          <c:yVal>
            <c:numRef>
              <c:f>Sheet1!$C$103</c:f>
              <c:numCache>
                <c:formatCode>General</c:formatCode>
                <c:ptCount val="1"/>
                <c:pt idx="0">
                  <c:v>57</c:v>
                </c:pt>
              </c:numCache>
            </c:numRef>
          </c:yVal>
          <c:smooth val="0"/>
        </c:ser>
        <c:ser>
          <c:idx val="102"/>
          <c:order val="102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Sheet1!$B$104</c:f>
              <c:numCache>
                <c:formatCode>General</c:formatCode>
                <c:ptCount val="1"/>
                <c:pt idx="0">
                  <c:v>31.73</c:v>
                </c:pt>
              </c:numCache>
            </c:numRef>
          </c:xVal>
          <c:yVal>
            <c:numRef>
              <c:f>Sheet1!$C$104</c:f>
              <c:numCache>
                <c:formatCode>General</c:formatCode>
                <c:ptCount val="1"/>
                <c:pt idx="0">
                  <c:v>42.5</c:v>
                </c:pt>
              </c:numCache>
            </c:numRef>
          </c:yVal>
          <c:smooth val="0"/>
        </c:ser>
        <c:ser>
          <c:idx val="103"/>
          <c:order val="103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Sheet1!$B$105</c:f>
              <c:numCache>
                <c:formatCode>General</c:formatCode>
                <c:ptCount val="1"/>
                <c:pt idx="0">
                  <c:v>38.19</c:v>
                </c:pt>
              </c:numCache>
            </c:numRef>
          </c:xVal>
          <c:yVal>
            <c:numRef>
              <c:f>Sheet1!$C$105</c:f>
              <c:numCache>
                <c:formatCode>General</c:formatCode>
                <c:ptCount val="1"/>
                <c:pt idx="0">
                  <c:v>30.9</c:v>
                </c:pt>
              </c:numCache>
            </c:numRef>
          </c:yVal>
          <c:smooth val="0"/>
        </c:ser>
        <c:ser>
          <c:idx val="104"/>
          <c:order val="104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Sheet1!$B$106</c:f>
              <c:numCache>
                <c:formatCode>General</c:formatCode>
                <c:ptCount val="1"/>
                <c:pt idx="0">
                  <c:v>68.959999999999994</c:v>
                </c:pt>
              </c:numCache>
            </c:numRef>
          </c:xVal>
          <c:yVal>
            <c:numRef>
              <c:f>Sheet1!$C$106</c:f>
              <c:numCache>
                <c:formatCode>General</c:formatCode>
                <c:ptCount val="1"/>
                <c:pt idx="0">
                  <c:v>69.900000000000006</c:v>
                </c:pt>
              </c:numCache>
            </c:numRef>
          </c:yVal>
          <c:smooth val="0"/>
        </c:ser>
        <c:ser>
          <c:idx val="105"/>
          <c:order val="105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Sheet1!$B$107</c:f>
              <c:numCache>
                <c:formatCode>General</c:formatCode>
                <c:ptCount val="1"/>
                <c:pt idx="0">
                  <c:v>59.45</c:v>
                </c:pt>
              </c:numCache>
            </c:numRef>
          </c:xVal>
          <c:yVal>
            <c:numRef>
              <c:f>Sheet1!$C$107</c:f>
              <c:numCache>
                <c:formatCode>General</c:formatCode>
                <c:ptCount val="1"/>
                <c:pt idx="0">
                  <c:v>49.8</c:v>
                </c:pt>
              </c:numCache>
            </c:numRef>
          </c:yVal>
          <c:smooth val="0"/>
        </c:ser>
        <c:ser>
          <c:idx val="106"/>
          <c:order val="106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Sheet1!$B$108</c:f>
              <c:numCache>
                <c:formatCode>General</c:formatCode>
                <c:ptCount val="1"/>
                <c:pt idx="0">
                  <c:v>28.17</c:v>
                </c:pt>
              </c:numCache>
            </c:numRef>
          </c:xVal>
          <c:yVal>
            <c:numRef>
              <c:f>Sheet1!$C$108</c:f>
              <c:numCache>
                <c:formatCode>General</c:formatCode>
                <c:ptCount val="1"/>
                <c:pt idx="0">
                  <c:v>41.7</c:v>
                </c:pt>
              </c:numCache>
            </c:numRef>
          </c:yVal>
          <c:smooth val="0"/>
        </c:ser>
        <c:ser>
          <c:idx val="107"/>
          <c:order val="107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Sheet1!$B$109</c:f>
              <c:numCache>
                <c:formatCode>General</c:formatCode>
                <c:ptCount val="1"/>
                <c:pt idx="0">
                  <c:v>55.59</c:v>
                </c:pt>
              </c:numCache>
            </c:numRef>
          </c:xVal>
          <c:yVal>
            <c:numRef>
              <c:f>Sheet1!$C$109</c:f>
              <c:numCache>
                <c:formatCode>General</c:formatCode>
                <c:ptCount val="1"/>
                <c:pt idx="0">
                  <c:v>46.8</c:v>
                </c:pt>
              </c:numCache>
            </c:numRef>
          </c:yVal>
          <c:smooth val="0"/>
        </c:ser>
        <c:ser>
          <c:idx val="108"/>
          <c:order val="108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Sheet1!$B$110</c:f>
              <c:numCache>
                <c:formatCode>General</c:formatCode>
                <c:ptCount val="1"/>
                <c:pt idx="0">
                  <c:v>28.88</c:v>
                </c:pt>
              </c:numCache>
            </c:numRef>
          </c:xVal>
          <c:yVal>
            <c:numRef>
              <c:f>Sheet1!$C$110</c:f>
              <c:numCache>
                <c:formatCode>General</c:formatCode>
                <c:ptCount val="1"/>
                <c:pt idx="0">
                  <c:v>51.4</c:v>
                </c:pt>
              </c:numCache>
            </c:numRef>
          </c:yVal>
          <c:smooth val="0"/>
        </c:ser>
        <c:ser>
          <c:idx val="109"/>
          <c:order val="109"/>
          <c:tx>
            <c:v>Kaikki</c:v>
          </c:tx>
          <c:spPr>
            <a:ln w="25400">
              <a:noFill/>
            </a:ln>
            <a:effectLst/>
          </c:spPr>
          <c:marker>
            <c:symbol val="circle"/>
            <c:size val="10"/>
            <c:spPr>
              <a:solidFill>
                <a:srgbClr val="C0FF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dPt>
            <c:idx val="69"/>
            <c:marker>
              <c:spPr>
                <a:solidFill>
                  <a:srgbClr val="C0FF00"/>
                </a:solidFill>
                <a:ln>
                  <a:noFill/>
                  <a:prstDash val="solid"/>
                </a:ln>
              </c:spPr>
            </c:marker>
            <c:bubble3D val="0"/>
          </c:dPt>
          <c:trendline>
            <c:spPr>
              <a:ln w="25400">
                <a:solidFill>
                  <a:schemeClr val="bg1"/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Sheet1!$B$2:$B$110</c:f>
              <c:numCache>
                <c:formatCode>General</c:formatCode>
                <c:ptCount val="109"/>
                <c:pt idx="0">
                  <c:v>37.75</c:v>
                </c:pt>
                <c:pt idx="1">
                  <c:v>76.08</c:v>
                </c:pt>
                <c:pt idx="2">
                  <c:v>70.52</c:v>
                </c:pt>
                <c:pt idx="3">
                  <c:v>38.1</c:v>
                </c:pt>
                <c:pt idx="4">
                  <c:v>57.53</c:v>
                </c:pt>
                <c:pt idx="5">
                  <c:v>37.549999999999997</c:v>
                </c:pt>
                <c:pt idx="6">
                  <c:v>35.25</c:v>
                </c:pt>
                <c:pt idx="7">
                  <c:v>16.72</c:v>
                </c:pt>
                <c:pt idx="8">
                  <c:v>19.690000000000001</c:v>
                </c:pt>
                <c:pt idx="9">
                  <c:v>30.07</c:v>
                </c:pt>
                <c:pt idx="10">
                  <c:v>60.92</c:v>
                </c:pt>
                <c:pt idx="11">
                  <c:v>42.66</c:v>
                </c:pt>
                <c:pt idx="12">
                  <c:v>38.89</c:v>
                </c:pt>
                <c:pt idx="13">
                  <c:v>35.96</c:v>
                </c:pt>
                <c:pt idx="14">
                  <c:v>39.979999999999997</c:v>
                </c:pt>
                <c:pt idx="15">
                  <c:v>70.73</c:v>
                </c:pt>
                <c:pt idx="16">
                  <c:v>29.69</c:v>
                </c:pt>
                <c:pt idx="17">
                  <c:v>34.090000000000003</c:v>
                </c:pt>
                <c:pt idx="18">
                  <c:v>49.35</c:v>
                </c:pt>
                <c:pt idx="19">
                  <c:v>37.130000000000003</c:v>
                </c:pt>
                <c:pt idx="20">
                  <c:v>37.01</c:v>
                </c:pt>
                <c:pt idx="21">
                  <c:v>70.150000000000006</c:v>
                </c:pt>
                <c:pt idx="22">
                  <c:v>48.36</c:v>
                </c:pt>
                <c:pt idx="23">
                  <c:v>42.62</c:v>
                </c:pt>
                <c:pt idx="24">
                  <c:v>44.28</c:v>
                </c:pt>
                <c:pt idx="25">
                  <c:v>51.33</c:v>
                </c:pt>
                <c:pt idx="26">
                  <c:v>20.85</c:v>
                </c:pt>
                <c:pt idx="27">
                  <c:v>26.17</c:v>
                </c:pt>
                <c:pt idx="28">
                  <c:v>61.26</c:v>
                </c:pt>
                <c:pt idx="29">
                  <c:v>53.22</c:v>
                </c:pt>
                <c:pt idx="30">
                  <c:v>31.31</c:v>
                </c:pt>
                <c:pt idx="31">
                  <c:v>40.14</c:v>
                </c:pt>
                <c:pt idx="32">
                  <c:v>45.71</c:v>
                </c:pt>
                <c:pt idx="33">
                  <c:v>42.07</c:v>
                </c:pt>
                <c:pt idx="34">
                  <c:v>27.54</c:v>
                </c:pt>
                <c:pt idx="35">
                  <c:v>38.74</c:v>
                </c:pt>
                <c:pt idx="36">
                  <c:v>40.25</c:v>
                </c:pt>
                <c:pt idx="37">
                  <c:v>62.29</c:v>
                </c:pt>
                <c:pt idx="38">
                  <c:v>47.17</c:v>
                </c:pt>
                <c:pt idx="39">
                  <c:v>43.9</c:v>
                </c:pt>
                <c:pt idx="40">
                  <c:v>40.909999999999997</c:v>
                </c:pt>
                <c:pt idx="41">
                  <c:v>37.6</c:v>
                </c:pt>
                <c:pt idx="42">
                  <c:v>93.58</c:v>
                </c:pt>
                <c:pt idx="43">
                  <c:v>62.97</c:v>
                </c:pt>
                <c:pt idx="44">
                  <c:v>47.64</c:v>
                </c:pt>
                <c:pt idx="45">
                  <c:v>35.76</c:v>
                </c:pt>
                <c:pt idx="46">
                  <c:v>14.55</c:v>
                </c:pt>
                <c:pt idx="47">
                  <c:v>31.51</c:v>
                </c:pt>
                <c:pt idx="48">
                  <c:v>41.83</c:v>
                </c:pt>
                <c:pt idx="49">
                  <c:v>49.47</c:v>
                </c:pt>
                <c:pt idx="50">
                  <c:v>56.73</c:v>
                </c:pt>
                <c:pt idx="51">
                  <c:v>64.819999999999993</c:v>
                </c:pt>
                <c:pt idx="52">
                  <c:v>40.72</c:v>
                </c:pt>
                <c:pt idx="53">
                  <c:v>39.799999999999997</c:v>
                </c:pt>
                <c:pt idx="54">
                  <c:v>13.86</c:v>
                </c:pt>
                <c:pt idx="55">
                  <c:v>1.82</c:v>
                </c:pt>
                <c:pt idx="56">
                  <c:v>15.54</c:v>
                </c:pt>
                <c:pt idx="57">
                  <c:v>25.59</c:v>
                </c:pt>
                <c:pt idx="58">
                  <c:v>47.42</c:v>
                </c:pt>
                <c:pt idx="59">
                  <c:v>38.01</c:v>
                </c:pt>
                <c:pt idx="60">
                  <c:v>22.33</c:v>
                </c:pt>
                <c:pt idx="61">
                  <c:v>29.85</c:v>
                </c:pt>
                <c:pt idx="62">
                  <c:v>81.14</c:v>
                </c:pt>
                <c:pt idx="63">
                  <c:v>47.62</c:v>
                </c:pt>
                <c:pt idx="64">
                  <c:v>51.67</c:v>
                </c:pt>
                <c:pt idx="65">
                  <c:v>21.77</c:v>
                </c:pt>
                <c:pt idx="66">
                  <c:v>25.82</c:v>
                </c:pt>
                <c:pt idx="67">
                  <c:v>58</c:v>
                </c:pt>
                <c:pt idx="68">
                  <c:v>42.77</c:v>
                </c:pt>
                <c:pt idx="69">
                  <c:v>35.82</c:v>
                </c:pt>
                <c:pt idx="70">
                  <c:v>27.93</c:v>
                </c:pt>
                <c:pt idx="71">
                  <c:v>33.450000000000003</c:v>
                </c:pt>
                <c:pt idx="72">
                  <c:v>44.35</c:v>
                </c:pt>
                <c:pt idx="73">
                  <c:v>68.23</c:v>
                </c:pt>
                <c:pt idx="74">
                  <c:v>55.11</c:v>
                </c:pt>
                <c:pt idx="75">
                  <c:v>32.71</c:v>
                </c:pt>
                <c:pt idx="76">
                  <c:v>41.18</c:v>
                </c:pt>
                <c:pt idx="77">
                  <c:v>42.04</c:v>
                </c:pt>
                <c:pt idx="78">
                  <c:v>25.14</c:v>
                </c:pt>
                <c:pt idx="79">
                  <c:v>17.39</c:v>
                </c:pt>
                <c:pt idx="80">
                  <c:v>24.43</c:v>
                </c:pt>
                <c:pt idx="81">
                  <c:v>82.9</c:v>
                </c:pt>
                <c:pt idx="82">
                  <c:v>65.56</c:v>
                </c:pt>
                <c:pt idx="83">
                  <c:v>63.92</c:v>
                </c:pt>
                <c:pt idx="84">
                  <c:v>58.81</c:v>
                </c:pt>
                <c:pt idx="85">
                  <c:v>37.28</c:v>
                </c:pt>
                <c:pt idx="86">
                  <c:v>40.020000000000003</c:v>
                </c:pt>
                <c:pt idx="87">
                  <c:v>24.61</c:v>
                </c:pt>
                <c:pt idx="88">
                  <c:v>31.91</c:v>
                </c:pt>
                <c:pt idx="89">
                  <c:v>54.91</c:v>
                </c:pt>
                <c:pt idx="90">
                  <c:v>40.72</c:v>
                </c:pt>
                <c:pt idx="91">
                  <c:v>26.09</c:v>
                </c:pt>
                <c:pt idx="92">
                  <c:v>32.31</c:v>
                </c:pt>
                <c:pt idx="93">
                  <c:v>76.010000000000005</c:v>
                </c:pt>
                <c:pt idx="94">
                  <c:v>46.38</c:v>
                </c:pt>
                <c:pt idx="95">
                  <c:v>30.7</c:v>
                </c:pt>
                <c:pt idx="96">
                  <c:v>44.01</c:v>
                </c:pt>
                <c:pt idx="97">
                  <c:v>22.24</c:v>
                </c:pt>
                <c:pt idx="98">
                  <c:v>22.93</c:v>
                </c:pt>
                <c:pt idx="99">
                  <c:v>57.21</c:v>
                </c:pt>
                <c:pt idx="100">
                  <c:v>45.06</c:v>
                </c:pt>
                <c:pt idx="101">
                  <c:v>28.19</c:v>
                </c:pt>
                <c:pt idx="102">
                  <c:v>31.73</c:v>
                </c:pt>
                <c:pt idx="103">
                  <c:v>38.19</c:v>
                </c:pt>
                <c:pt idx="104">
                  <c:v>68.959999999999994</c:v>
                </c:pt>
                <c:pt idx="105">
                  <c:v>59.45</c:v>
                </c:pt>
                <c:pt idx="106">
                  <c:v>28.17</c:v>
                </c:pt>
                <c:pt idx="107">
                  <c:v>55.59</c:v>
                </c:pt>
                <c:pt idx="108">
                  <c:v>28.88</c:v>
                </c:pt>
              </c:numCache>
            </c:numRef>
          </c:xVal>
          <c:yVal>
            <c:numRef>
              <c:f>Sheet1!$C$2:$C$110</c:f>
              <c:numCache>
                <c:formatCode>General</c:formatCode>
                <c:ptCount val="109"/>
                <c:pt idx="0">
                  <c:v>60.2</c:v>
                </c:pt>
                <c:pt idx="1">
                  <c:v>105.6</c:v>
                </c:pt>
                <c:pt idx="2">
                  <c:v>68.5</c:v>
                </c:pt>
                <c:pt idx="3">
                  <c:v>65.900000000000006</c:v>
                </c:pt>
                <c:pt idx="4">
                  <c:v>65.400000000000006</c:v>
                </c:pt>
                <c:pt idx="5">
                  <c:v>23.7</c:v>
                </c:pt>
                <c:pt idx="6">
                  <c:v>10.4</c:v>
                </c:pt>
                <c:pt idx="7">
                  <c:v>8.3000000000000007</c:v>
                </c:pt>
                <c:pt idx="8">
                  <c:v>6.1</c:v>
                </c:pt>
                <c:pt idx="9">
                  <c:v>10.8</c:v>
                </c:pt>
                <c:pt idx="10">
                  <c:v>43.5</c:v>
                </c:pt>
                <c:pt idx="11">
                  <c:v>23.5</c:v>
                </c:pt>
                <c:pt idx="12">
                  <c:v>29.4</c:v>
                </c:pt>
                <c:pt idx="13">
                  <c:v>21.1</c:v>
                </c:pt>
                <c:pt idx="14">
                  <c:v>16.5</c:v>
                </c:pt>
                <c:pt idx="15">
                  <c:v>64.900000000000006</c:v>
                </c:pt>
                <c:pt idx="16">
                  <c:v>45.5</c:v>
                </c:pt>
                <c:pt idx="17">
                  <c:v>41.1</c:v>
                </c:pt>
                <c:pt idx="18">
                  <c:v>29.3</c:v>
                </c:pt>
                <c:pt idx="19">
                  <c:v>8.1</c:v>
                </c:pt>
                <c:pt idx="20">
                  <c:v>13.9</c:v>
                </c:pt>
                <c:pt idx="21">
                  <c:v>51.4</c:v>
                </c:pt>
                <c:pt idx="22">
                  <c:v>23.1</c:v>
                </c:pt>
                <c:pt idx="23">
                  <c:v>45.7</c:v>
                </c:pt>
                <c:pt idx="24">
                  <c:v>20.2</c:v>
                </c:pt>
                <c:pt idx="25">
                  <c:v>16.5</c:v>
                </c:pt>
                <c:pt idx="26">
                  <c:v>26.5</c:v>
                </c:pt>
                <c:pt idx="27">
                  <c:v>47.7</c:v>
                </c:pt>
                <c:pt idx="28">
                  <c:v>95.3</c:v>
                </c:pt>
                <c:pt idx="29">
                  <c:v>74</c:v>
                </c:pt>
                <c:pt idx="30">
                  <c:v>150.4</c:v>
                </c:pt>
                <c:pt idx="31">
                  <c:v>59.6</c:v>
                </c:pt>
                <c:pt idx="32">
                  <c:v>51.3</c:v>
                </c:pt>
                <c:pt idx="33">
                  <c:v>22.7</c:v>
                </c:pt>
                <c:pt idx="34">
                  <c:v>47.8</c:v>
                </c:pt>
                <c:pt idx="35">
                  <c:v>37.5</c:v>
                </c:pt>
                <c:pt idx="36">
                  <c:v>39.799999999999997</c:v>
                </c:pt>
                <c:pt idx="37">
                  <c:v>103.9</c:v>
                </c:pt>
                <c:pt idx="38">
                  <c:v>80.400000000000006</c:v>
                </c:pt>
                <c:pt idx="39">
                  <c:v>145.4</c:v>
                </c:pt>
                <c:pt idx="40">
                  <c:v>56.1</c:v>
                </c:pt>
                <c:pt idx="41">
                  <c:v>52.7</c:v>
                </c:pt>
                <c:pt idx="42">
                  <c:v>93.6</c:v>
                </c:pt>
                <c:pt idx="43">
                  <c:v>46.8</c:v>
                </c:pt>
                <c:pt idx="44">
                  <c:v>36.799999999999997</c:v>
                </c:pt>
                <c:pt idx="45">
                  <c:v>12.9</c:v>
                </c:pt>
                <c:pt idx="46">
                  <c:v>14.9</c:v>
                </c:pt>
                <c:pt idx="47">
                  <c:v>12.2</c:v>
                </c:pt>
                <c:pt idx="48">
                  <c:v>59.1</c:v>
                </c:pt>
                <c:pt idx="49">
                  <c:v>24.8</c:v>
                </c:pt>
                <c:pt idx="50">
                  <c:v>83.7</c:v>
                </c:pt>
                <c:pt idx="51">
                  <c:v>37.4</c:v>
                </c:pt>
                <c:pt idx="52">
                  <c:v>51.4</c:v>
                </c:pt>
                <c:pt idx="53">
                  <c:v>43.2</c:v>
                </c:pt>
                <c:pt idx="54">
                  <c:v>27.8</c:v>
                </c:pt>
                <c:pt idx="55">
                  <c:v>14.8</c:v>
                </c:pt>
                <c:pt idx="56">
                  <c:v>18.3</c:v>
                </c:pt>
                <c:pt idx="57">
                  <c:v>9.8000000000000007</c:v>
                </c:pt>
                <c:pt idx="58">
                  <c:v>25.4</c:v>
                </c:pt>
                <c:pt idx="59">
                  <c:v>11.4</c:v>
                </c:pt>
                <c:pt idx="60">
                  <c:v>12.4</c:v>
                </c:pt>
                <c:pt idx="61">
                  <c:v>7.5</c:v>
                </c:pt>
                <c:pt idx="62">
                  <c:v>154.4</c:v>
                </c:pt>
                <c:pt idx="63">
                  <c:v>58.7</c:v>
                </c:pt>
                <c:pt idx="64">
                  <c:v>64.5</c:v>
                </c:pt>
                <c:pt idx="65">
                  <c:v>21.1</c:v>
                </c:pt>
                <c:pt idx="66">
                  <c:v>25</c:v>
                </c:pt>
                <c:pt idx="67">
                  <c:v>95.6</c:v>
                </c:pt>
                <c:pt idx="68">
                  <c:v>57.8</c:v>
                </c:pt>
                <c:pt idx="69">
                  <c:v>186.9</c:v>
                </c:pt>
                <c:pt idx="70">
                  <c:v>54.2</c:v>
                </c:pt>
                <c:pt idx="71">
                  <c:v>45.5</c:v>
                </c:pt>
                <c:pt idx="72">
                  <c:v>55.5</c:v>
                </c:pt>
                <c:pt idx="73">
                  <c:v>110.6</c:v>
                </c:pt>
                <c:pt idx="74">
                  <c:v>87.3</c:v>
                </c:pt>
                <c:pt idx="75">
                  <c:v>80.900000000000006</c:v>
                </c:pt>
                <c:pt idx="76">
                  <c:v>55.8</c:v>
                </c:pt>
                <c:pt idx="77">
                  <c:v>38.299999999999997</c:v>
                </c:pt>
                <c:pt idx="78">
                  <c:v>16.3</c:v>
                </c:pt>
                <c:pt idx="79">
                  <c:v>14.1</c:v>
                </c:pt>
                <c:pt idx="80">
                  <c:v>13.2</c:v>
                </c:pt>
                <c:pt idx="81">
                  <c:v>70.3</c:v>
                </c:pt>
                <c:pt idx="82">
                  <c:v>21.9</c:v>
                </c:pt>
                <c:pt idx="83">
                  <c:v>39.6</c:v>
                </c:pt>
                <c:pt idx="84">
                  <c:v>20.7</c:v>
                </c:pt>
                <c:pt idx="85">
                  <c:v>24.8</c:v>
                </c:pt>
                <c:pt idx="86">
                  <c:v>12.5</c:v>
                </c:pt>
                <c:pt idx="87">
                  <c:v>10</c:v>
                </c:pt>
                <c:pt idx="88">
                  <c:v>9.4</c:v>
                </c:pt>
                <c:pt idx="89">
                  <c:v>68.3</c:v>
                </c:pt>
                <c:pt idx="90">
                  <c:v>24.6</c:v>
                </c:pt>
                <c:pt idx="91">
                  <c:v>14.7</c:v>
                </c:pt>
                <c:pt idx="92">
                  <c:v>17.8</c:v>
                </c:pt>
                <c:pt idx="93">
                  <c:v>46.2</c:v>
                </c:pt>
                <c:pt idx="94">
                  <c:v>28.3</c:v>
                </c:pt>
                <c:pt idx="95">
                  <c:v>25.7</c:v>
                </c:pt>
                <c:pt idx="96">
                  <c:v>25.4</c:v>
                </c:pt>
                <c:pt idx="97">
                  <c:v>20.3</c:v>
                </c:pt>
                <c:pt idx="98">
                  <c:v>23.6</c:v>
                </c:pt>
                <c:pt idx="99">
                  <c:v>85.8</c:v>
                </c:pt>
                <c:pt idx="100">
                  <c:v>39</c:v>
                </c:pt>
                <c:pt idx="101">
                  <c:v>57</c:v>
                </c:pt>
                <c:pt idx="102">
                  <c:v>42.5</c:v>
                </c:pt>
                <c:pt idx="103">
                  <c:v>30.9</c:v>
                </c:pt>
                <c:pt idx="104">
                  <c:v>69.900000000000006</c:v>
                </c:pt>
                <c:pt idx="105">
                  <c:v>49.8</c:v>
                </c:pt>
                <c:pt idx="106">
                  <c:v>41.7</c:v>
                </c:pt>
                <c:pt idx="107">
                  <c:v>46.8</c:v>
                </c:pt>
                <c:pt idx="108">
                  <c:v>51.4</c:v>
                </c:pt>
              </c:numCache>
            </c:numRef>
          </c:yVal>
          <c:smooth val="0"/>
        </c:ser>
        <c:ser>
          <c:idx val="110"/>
          <c:order val="110"/>
          <c:spPr>
            <a:ln w="28575">
              <a:noFill/>
            </a:ln>
          </c:spPr>
          <c:marker>
            <c:symbol val="none"/>
          </c:marker>
          <c:smooth val="0"/>
        </c:ser>
        <c:ser>
          <c:idx val="111"/>
          <c:order val="111"/>
          <c:spPr>
            <a:ln w="28575">
              <a:noFill/>
            </a:ln>
          </c:spPr>
          <c:marker>
            <c:symbol val="none"/>
          </c:marker>
          <c:smooth val="0"/>
        </c:ser>
        <c:ser>
          <c:idx val="112"/>
          <c:order val="112"/>
          <c:spPr>
            <a:ln w="28575">
              <a:noFill/>
            </a:ln>
          </c:spPr>
          <c:marker>
            <c:symbol val="none"/>
          </c:marker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7620992"/>
        <c:axId val="107623168"/>
      </c:scatterChart>
      <c:valAx>
        <c:axId val="1076209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algn="ctr" rtl="0">
                  <a:defRPr/>
                </a:pPr>
                <a:r>
                  <a:rPr lang="fi-FI" sz="1600" dirty="0">
                    <a:solidFill>
                      <a:srgbClr val="C0FF00"/>
                    </a:solidFill>
                  </a:rPr>
                  <a:t>Innovaatiotoimintaa harjoittaneiden yritysten osuus (%), 2006-8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 w="12700">
            <a:solidFill>
              <a:srgbClr val="F8F8F8"/>
            </a:solidFill>
          </a:ln>
        </c:spPr>
        <c:crossAx val="107623168"/>
        <c:crosses val="autoZero"/>
        <c:crossBetween val="midCat"/>
      </c:valAx>
      <c:valAx>
        <c:axId val="1076231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2700">
            <a:solidFill>
              <a:srgbClr val="F8F8F8"/>
            </a:solidFill>
          </a:ln>
        </c:spPr>
        <c:crossAx val="107620992"/>
        <c:crosses val="autoZero"/>
        <c:crossBetween val="midCat"/>
        <c:majorUnit val="50"/>
      </c:valAx>
    </c:plotArea>
    <c:plotVisOnly val="1"/>
    <c:dispBlanksAs val="gap"/>
    <c:showDLblsOverMax val="0"/>
  </c:chart>
  <c:spPr>
    <a:noFill/>
  </c:spPr>
  <c:txPr>
    <a:bodyPr/>
    <a:lstStyle/>
    <a:p>
      <a:pPr>
        <a:defRPr sz="1200">
          <a:solidFill>
            <a:schemeClr val="bg1"/>
          </a:solidFill>
          <a:latin typeface="Calibri" pitchFamily="34" charset="0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1</c:v>
          </c:tx>
          <c:spPr>
            <a:ln w="25400">
              <a:noFill/>
            </a:ln>
            <a:effectLst/>
          </c:spPr>
          <c:marker>
            <c:symbol val="none"/>
          </c:marker>
          <c:xVal>
            <c:numRef>
              <c:f>Sheet1!$B$2</c:f>
              <c:numCache>
                <c:formatCode>General</c:formatCode>
                <c:ptCount val="1"/>
                <c:pt idx="0">
                  <c:v>5.6459999999999995E-4</c:v>
                </c:pt>
              </c:numCache>
            </c:numRef>
          </c:xVal>
          <c:yVal>
            <c:numRef>
              <c:f>Sheet1!$C$2</c:f>
              <c:numCache>
                <c:formatCode>General</c:formatCode>
                <c:ptCount val="1"/>
                <c:pt idx="0">
                  <c:v>60.2</c:v>
                </c:pt>
              </c:numCache>
            </c:numRef>
          </c:yVal>
          <c:smooth val="0"/>
        </c:ser>
        <c:ser>
          <c:idx val="1"/>
          <c:order val="1"/>
          <c:tx>
            <c:v>1</c:v>
          </c:tx>
          <c:spPr>
            <a:ln w="25400">
              <a:noFill/>
            </a:ln>
            <a:effectLst/>
          </c:spPr>
          <c:marker>
            <c:symbol val="none"/>
          </c:marker>
          <c:xVal>
            <c:numRef>
              <c:f>Sheet1!$B$3</c:f>
              <c:numCache>
                <c:formatCode>General</c:formatCode>
                <c:ptCount val="1"/>
                <c:pt idx="0">
                  <c:v>3.6283349999999999E-2</c:v>
                </c:pt>
              </c:numCache>
            </c:numRef>
          </c:xVal>
          <c:yVal>
            <c:numRef>
              <c:f>Sheet1!$C$3</c:f>
              <c:numCache>
                <c:formatCode>General</c:formatCode>
                <c:ptCount val="1"/>
                <c:pt idx="0">
                  <c:v>5.6</c:v>
                </c:pt>
              </c:numCache>
            </c:numRef>
          </c:yVal>
          <c:smooth val="0"/>
        </c:ser>
        <c:ser>
          <c:idx val="2"/>
          <c:order val="2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Sheet1!$B$4</c:f>
              <c:numCache>
                <c:formatCode>General</c:formatCode>
                <c:ptCount val="1"/>
                <c:pt idx="0">
                  <c:v>5.1061269999999999E-2</c:v>
                </c:pt>
              </c:numCache>
            </c:numRef>
          </c:xVal>
          <c:yVal>
            <c:numRef>
              <c:f>Sheet1!$C$4</c:f>
              <c:numCache>
                <c:formatCode>General</c:formatCode>
                <c:ptCount val="1"/>
                <c:pt idx="0">
                  <c:v>68.5</c:v>
                </c:pt>
              </c:numCache>
            </c:numRef>
          </c:yVal>
          <c:smooth val="0"/>
        </c:ser>
        <c:ser>
          <c:idx val="3"/>
          <c:order val="3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Sheet1!$B$5</c:f>
              <c:numCache>
                <c:formatCode>General</c:formatCode>
                <c:ptCount val="1"/>
                <c:pt idx="0">
                  <c:v>3.3090300000000001E-3</c:v>
                </c:pt>
              </c:numCache>
            </c:numRef>
          </c:xVal>
          <c:yVal>
            <c:numRef>
              <c:f>Sheet1!$C$5</c:f>
              <c:numCache>
                <c:formatCode>General</c:formatCode>
                <c:ptCount val="1"/>
                <c:pt idx="0">
                  <c:v>65.900000000000006</c:v>
                </c:pt>
              </c:numCache>
            </c:numRef>
          </c:yVal>
          <c:smooth val="0"/>
        </c:ser>
        <c:ser>
          <c:idx val="4"/>
          <c:order val="4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Sheet1!$B$6</c:f>
              <c:numCache>
                <c:formatCode>General</c:formatCode>
                <c:ptCount val="1"/>
                <c:pt idx="0">
                  <c:v>7.7868299999999998E-3</c:v>
                </c:pt>
              </c:numCache>
            </c:numRef>
          </c:xVal>
          <c:yVal>
            <c:numRef>
              <c:f>Sheet1!$C$6</c:f>
              <c:numCache>
                <c:formatCode>General</c:formatCode>
                <c:ptCount val="1"/>
                <c:pt idx="0">
                  <c:v>65.400000000000006</c:v>
                </c:pt>
              </c:numCache>
            </c:numRef>
          </c:yVal>
          <c:smooth val="0"/>
        </c:ser>
        <c:ser>
          <c:idx val="5"/>
          <c:order val="5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Sheet1!$B$7</c:f>
              <c:numCache>
                <c:formatCode>General</c:formatCode>
                <c:ptCount val="1"/>
                <c:pt idx="0">
                  <c:v>7.2006099999999996E-3</c:v>
                </c:pt>
              </c:numCache>
            </c:numRef>
          </c:xVal>
          <c:yVal>
            <c:numRef>
              <c:f>Sheet1!$C$7</c:f>
              <c:numCache>
                <c:formatCode>General</c:formatCode>
                <c:ptCount val="1"/>
                <c:pt idx="0">
                  <c:v>23.7</c:v>
                </c:pt>
              </c:numCache>
            </c:numRef>
          </c:yVal>
          <c:smooth val="0"/>
        </c:ser>
        <c:ser>
          <c:idx val="6"/>
          <c:order val="6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Sheet1!$B$8</c:f>
              <c:numCache>
                <c:formatCode>General</c:formatCode>
                <c:ptCount val="1"/>
                <c:pt idx="0">
                  <c:v>1.1201620000000001E-2</c:v>
                </c:pt>
              </c:numCache>
            </c:numRef>
          </c:xVal>
          <c:yVal>
            <c:numRef>
              <c:f>Sheet1!$C$8</c:f>
              <c:numCache>
                <c:formatCode>General</c:formatCode>
                <c:ptCount val="1"/>
                <c:pt idx="0">
                  <c:v>10.4</c:v>
                </c:pt>
              </c:numCache>
            </c:numRef>
          </c:yVal>
          <c:smooth val="0"/>
        </c:ser>
        <c:ser>
          <c:idx val="7"/>
          <c:order val="7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Sheet1!$B$9</c:f>
              <c:numCache>
                <c:formatCode>General</c:formatCode>
                <c:ptCount val="1"/>
                <c:pt idx="0">
                  <c:v>4.3170000000000002E-5</c:v>
                </c:pt>
              </c:numCache>
            </c:numRef>
          </c:xVal>
          <c:yVal>
            <c:numRef>
              <c:f>Sheet1!$C$9</c:f>
              <c:numCache>
                <c:formatCode>General</c:formatCode>
                <c:ptCount val="1"/>
                <c:pt idx="0">
                  <c:v>8.3000000000000007</c:v>
                </c:pt>
              </c:numCache>
            </c:numRef>
          </c:yVal>
          <c:smooth val="0"/>
        </c:ser>
        <c:ser>
          <c:idx val="8"/>
          <c:order val="8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Sheet1!$B$10</c:f>
              <c:numCache>
                <c:formatCode>General</c:formatCode>
                <c:ptCount val="1"/>
                <c:pt idx="0">
                  <c:v>2.1241000000000001E-4</c:v>
                </c:pt>
              </c:numCache>
            </c:numRef>
          </c:xVal>
          <c:yVal>
            <c:numRef>
              <c:f>Sheet1!$C$10</c:f>
              <c:numCache>
                <c:formatCode>General</c:formatCode>
                <c:ptCount val="1"/>
                <c:pt idx="0">
                  <c:v>6.1</c:v>
                </c:pt>
              </c:numCache>
            </c:numRef>
          </c:yVal>
          <c:smooth val="0"/>
        </c:ser>
        <c:ser>
          <c:idx val="9"/>
          <c:order val="9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Sheet1!$B$11</c:f>
              <c:numCache>
                <c:formatCode>General</c:formatCode>
                <c:ptCount val="1"/>
                <c:pt idx="0">
                  <c:v>9.2677999999999999E-4</c:v>
                </c:pt>
              </c:numCache>
            </c:numRef>
          </c:xVal>
          <c:yVal>
            <c:numRef>
              <c:f>Sheet1!$C$11</c:f>
              <c:numCache>
                <c:formatCode>General</c:formatCode>
                <c:ptCount val="1"/>
                <c:pt idx="0">
                  <c:v>10.8</c:v>
                </c:pt>
              </c:numCache>
            </c:numRef>
          </c:yVal>
          <c:smooth val="0"/>
        </c:ser>
        <c:ser>
          <c:idx val="10"/>
          <c:order val="10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Sheet1!$B$12</c:f>
              <c:numCache>
                <c:formatCode>General</c:formatCode>
                <c:ptCount val="1"/>
                <c:pt idx="0">
                  <c:v>1.3163340000000001E-2</c:v>
                </c:pt>
              </c:numCache>
            </c:numRef>
          </c:xVal>
          <c:yVal>
            <c:numRef>
              <c:f>Sheet1!$C$12</c:f>
              <c:numCache>
                <c:formatCode>General</c:formatCode>
                <c:ptCount val="1"/>
                <c:pt idx="0">
                  <c:v>43.5</c:v>
                </c:pt>
              </c:numCache>
            </c:numRef>
          </c:yVal>
          <c:smooth val="0"/>
        </c:ser>
        <c:ser>
          <c:idx val="11"/>
          <c:order val="11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Sheet1!$B$13</c:f>
              <c:numCache>
                <c:formatCode>General</c:formatCode>
                <c:ptCount val="1"/>
                <c:pt idx="0">
                  <c:v>1.72225E-3</c:v>
                </c:pt>
              </c:numCache>
            </c:numRef>
          </c:xVal>
          <c:yVal>
            <c:numRef>
              <c:f>Sheet1!$C$13</c:f>
              <c:numCache>
                <c:formatCode>General</c:formatCode>
                <c:ptCount val="1"/>
                <c:pt idx="0">
                  <c:v>23.5</c:v>
                </c:pt>
              </c:numCache>
            </c:numRef>
          </c:yVal>
          <c:smooth val="0"/>
        </c:ser>
        <c:ser>
          <c:idx val="12"/>
          <c:order val="12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Sheet1!$B$14</c:f>
              <c:numCache>
                <c:formatCode>General</c:formatCode>
                <c:ptCount val="1"/>
                <c:pt idx="0">
                  <c:v>0</c:v>
                </c:pt>
              </c:numCache>
            </c:numRef>
          </c:xVal>
          <c:yVal>
            <c:numRef>
              <c:f>Sheet1!$C$14</c:f>
              <c:numCache>
                <c:formatCode>General</c:formatCode>
                <c:ptCount val="1"/>
                <c:pt idx="0">
                  <c:v>29.4</c:v>
                </c:pt>
              </c:numCache>
            </c:numRef>
          </c:yVal>
          <c:smooth val="0"/>
        </c:ser>
        <c:ser>
          <c:idx val="13"/>
          <c:order val="13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Sheet1!$B$15</c:f>
              <c:numCache>
                <c:formatCode>General</c:formatCode>
                <c:ptCount val="1"/>
                <c:pt idx="0">
                  <c:v>4.6449000000000002E-4</c:v>
                </c:pt>
              </c:numCache>
            </c:numRef>
          </c:xVal>
          <c:yVal>
            <c:numRef>
              <c:f>Sheet1!$C$15</c:f>
              <c:numCache>
                <c:formatCode>General</c:formatCode>
                <c:ptCount val="1"/>
                <c:pt idx="0">
                  <c:v>21.1</c:v>
                </c:pt>
              </c:numCache>
            </c:numRef>
          </c:yVal>
          <c:smooth val="0"/>
        </c:ser>
        <c:ser>
          <c:idx val="14"/>
          <c:order val="14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Sheet1!$B$16</c:f>
              <c:numCache>
                <c:formatCode>General</c:formatCode>
                <c:ptCount val="1"/>
                <c:pt idx="0">
                  <c:v>4.97987E-3</c:v>
                </c:pt>
              </c:numCache>
            </c:numRef>
          </c:xVal>
          <c:yVal>
            <c:numRef>
              <c:f>Sheet1!$C$16</c:f>
              <c:numCache>
                <c:formatCode>General</c:formatCode>
                <c:ptCount val="1"/>
                <c:pt idx="0">
                  <c:v>16.5</c:v>
                </c:pt>
              </c:numCache>
            </c:numRef>
          </c:yVal>
          <c:smooth val="0"/>
        </c:ser>
        <c:ser>
          <c:idx val="15"/>
          <c:order val="15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Sheet1!$B$17</c:f>
              <c:numCache>
                <c:formatCode>General</c:formatCode>
                <c:ptCount val="1"/>
                <c:pt idx="0">
                  <c:v>0</c:v>
                </c:pt>
              </c:numCache>
            </c:numRef>
          </c:xVal>
          <c:yVal>
            <c:numRef>
              <c:f>Sheet1!$C$17</c:f>
              <c:numCache>
                <c:formatCode>General</c:formatCode>
                <c:ptCount val="1"/>
                <c:pt idx="0">
                  <c:v>22.6</c:v>
                </c:pt>
              </c:numCache>
            </c:numRef>
          </c:yVal>
          <c:smooth val="0"/>
        </c:ser>
        <c:ser>
          <c:idx val="16"/>
          <c:order val="16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Sheet1!$B$18</c:f>
              <c:numCache>
                <c:formatCode>General</c:formatCode>
                <c:ptCount val="1"/>
                <c:pt idx="0">
                  <c:v>0</c:v>
                </c:pt>
              </c:numCache>
            </c:numRef>
          </c:xVal>
          <c:yVal>
            <c:numRef>
              <c:f>Sheet1!$C$18</c:f>
              <c:numCache>
                <c:formatCode>General</c:formatCode>
                <c:ptCount val="1"/>
                <c:pt idx="0">
                  <c:v>27.9</c:v>
                </c:pt>
              </c:numCache>
            </c:numRef>
          </c:yVal>
          <c:smooth val="0"/>
        </c:ser>
        <c:ser>
          <c:idx val="17"/>
          <c:order val="17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Sheet1!$B$19</c:f>
              <c:numCache>
                <c:formatCode>General</c:formatCode>
                <c:ptCount val="1"/>
                <c:pt idx="0">
                  <c:v>6.7139299999999999E-3</c:v>
                </c:pt>
              </c:numCache>
            </c:numRef>
          </c:xVal>
          <c:yVal>
            <c:numRef>
              <c:f>Sheet1!$C$19</c:f>
              <c:numCache>
                <c:formatCode>General</c:formatCode>
                <c:ptCount val="1"/>
                <c:pt idx="0">
                  <c:v>64.900000000000006</c:v>
                </c:pt>
              </c:numCache>
            </c:numRef>
          </c:yVal>
          <c:smooth val="0"/>
        </c:ser>
        <c:ser>
          <c:idx val="18"/>
          <c:order val="18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Sheet1!$B$20</c:f>
              <c:numCache>
                <c:formatCode>General</c:formatCode>
                <c:ptCount val="1"/>
                <c:pt idx="0">
                  <c:v>2.5480000000000001E-4</c:v>
                </c:pt>
              </c:numCache>
            </c:numRef>
          </c:xVal>
          <c:yVal>
            <c:numRef>
              <c:f>Sheet1!$C$20</c:f>
              <c:numCache>
                <c:formatCode>General</c:formatCode>
                <c:ptCount val="1"/>
                <c:pt idx="0">
                  <c:v>45.5</c:v>
                </c:pt>
              </c:numCache>
            </c:numRef>
          </c:yVal>
          <c:smooth val="0"/>
        </c:ser>
        <c:ser>
          <c:idx val="19"/>
          <c:order val="19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Sheet1!$B$21</c:f>
              <c:numCache>
                <c:formatCode>General</c:formatCode>
                <c:ptCount val="1"/>
                <c:pt idx="0">
                  <c:v>0</c:v>
                </c:pt>
              </c:numCache>
            </c:numRef>
          </c:xVal>
          <c:yVal>
            <c:numRef>
              <c:f>Sheet1!$C$21</c:f>
              <c:numCache>
                <c:formatCode>General</c:formatCode>
                <c:ptCount val="1"/>
                <c:pt idx="0">
                  <c:v>47.6</c:v>
                </c:pt>
              </c:numCache>
            </c:numRef>
          </c:yVal>
          <c:smooth val="0"/>
        </c:ser>
        <c:ser>
          <c:idx val="20"/>
          <c:order val="20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Sheet1!$B$22</c:f>
              <c:numCache>
                <c:formatCode>General</c:formatCode>
                <c:ptCount val="1"/>
                <c:pt idx="0">
                  <c:v>1.383E-5</c:v>
                </c:pt>
              </c:numCache>
            </c:numRef>
          </c:xVal>
          <c:yVal>
            <c:numRef>
              <c:f>Sheet1!$C$22</c:f>
              <c:numCache>
                <c:formatCode>General</c:formatCode>
                <c:ptCount val="1"/>
                <c:pt idx="0">
                  <c:v>41.1</c:v>
                </c:pt>
              </c:numCache>
            </c:numRef>
          </c:yVal>
          <c:smooth val="0"/>
        </c:ser>
        <c:ser>
          <c:idx val="21"/>
          <c:order val="21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Sheet1!$B$23</c:f>
              <c:numCache>
                <c:formatCode>General</c:formatCode>
                <c:ptCount val="1"/>
                <c:pt idx="0">
                  <c:v>6.8330000000000005E-5</c:v>
                </c:pt>
              </c:numCache>
            </c:numRef>
          </c:xVal>
          <c:yVal>
            <c:numRef>
              <c:f>Sheet1!$C$23</c:f>
              <c:numCache>
                <c:formatCode>General</c:formatCode>
                <c:ptCount val="1"/>
                <c:pt idx="0">
                  <c:v>29.3</c:v>
                </c:pt>
              </c:numCache>
            </c:numRef>
          </c:yVal>
          <c:smooth val="0"/>
        </c:ser>
        <c:ser>
          <c:idx val="22"/>
          <c:order val="22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Sheet1!$B$24</c:f>
              <c:numCache>
                <c:formatCode>General</c:formatCode>
                <c:ptCount val="1"/>
                <c:pt idx="0">
                  <c:v>1.147841E-2</c:v>
                </c:pt>
              </c:numCache>
            </c:numRef>
          </c:xVal>
          <c:yVal>
            <c:numRef>
              <c:f>Sheet1!$C$24</c:f>
              <c:numCache>
                <c:formatCode>General</c:formatCode>
                <c:ptCount val="1"/>
                <c:pt idx="0">
                  <c:v>8.1</c:v>
                </c:pt>
              </c:numCache>
            </c:numRef>
          </c:yVal>
          <c:smooth val="0"/>
        </c:ser>
        <c:ser>
          <c:idx val="23"/>
          <c:order val="23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Sheet1!$B$25</c:f>
              <c:numCache>
                <c:formatCode>General</c:formatCode>
                <c:ptCount val="1"/>
                <c:pt idx="0">
                  <c:v>1.7365799999999999E-3</c:v>
                </c:pt>
              </c:numCache>
            </c:numRef>
          </c:xVal>
          <c:yVal>
            <c:numRef>
              <c:f>Sheet1!$C$25</c:f>
              <c:numCache>
                <c:formatCode>General</c:formatCode>
                <c:ptCount val="1"/>
                <c:pt idx="0">
                  <c:v>13.9</c:v>
                </c:pt>
              </c:numCache>
            </c:numRef>
          </c:yVal>
          <c:smooth val="0"/>
        </c:ser>
        <c:ser>
          <c:idx val="24"/>
          <c:order val="24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Sheet1!$B$26</c:f>
              <c:numCache>
                <c:formatCode>General</c:formatCode>
                <c:ptCount val="1"/>
                <c:pt idx="0">
                  <c:v>2.729962E-2</c:v>
                </c:pt>
              </c:numCache>
            </c:numRef>
          </c:xVal>
          <c:yVal>
            <c:numRef>
              <c:f>Sheet1!$C$26</c:f>
              <c:numCache>
                <c:formatCode>General</c:formatCode>
                <c:ptCount val="1"/>
                <c:pt idx="0">
                  <c:v>51.4</c:v>
                </c:pt>
              </c:numCache>
            </c:numRef>
          </c:yVal>
          <c:smooth val="0"/>
        </c:ser>
        <c:ser>
          <c:idx val="25"/>
          <c:order val="25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Sheet1!$B$27</c:f>
              <c:numCache>
                <c:formatCode>General</c:formatCode>
                <c:ptCount val="1"/>
                <c:pt idx="0">
                  <c:v>1.5460959999999999E-2</c:v>
                </c:pt>
              </c:numCache>
            </c:numRef>
          </c:xVal>
          <c:yVal>
            <c:numRef>
              <c:f>Sheet1!$C$27</c:f>
              <c:numCache>
                <c:formatCode>General</c:formatCode>
                <c:ptCount val="1"/>
                <c:pt idx="0">
                  <c:v>23.1</c:v>
                </c:pt>
              </c:numCache>
            </c:numRef>
          </c:yVal>
          <c:smooth val="0"/>
        </c:ser>
        <c:ser>
          <c:idx val="26"/>
          <c:order val="26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Sheet1!$B$28</c:f>
              <c:numCache>
                <c:formatCode>General</c:formatCode>
                <c:ptCount val="1"/>
                <c:pt idx="0">
                  <c:v>7.4708999999999995E-4</c:v>
                </c:pt>
              </c:numCache>
            </c:numRef>
          </c:xVal>
          <c:yVal>
            <c:numRef>
              <c:f>Sheet1!$C$28</c:f>
              <c:numCache>
                <c:formatCode>General</c:formatCode>
                <c:ptCount val="1"/>
                <c:pt idx="0">
                  <c:v>45.7</c:v>
                </c:pt>
              </c:numCache>
            </c:numRef>
          </c:yVal>
          <c:smooth val="0"/>
        </c:ser>
        <c:ser>
          <c:idx val="27"/>
          <c:order val="27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Sheet1!$B$29</c:f>
              <c:numCache>
                <c:formatCode>General</c:formatCode>
                <c:ptCount val="1"/>
                <c:pt idx="0">
                  <c:v>1.32996E-3</c:v>
                </c:pt>
              </c:numCache>
            </c:numRef>
          </c:xVal>
          <c:yVal>
            <c:numRef>
              <c:f>Sheet1!$C$29</c:f>
              <c:numCache>
                <c:formatCode>General</c:formatCode>
                <c:ptCount val="1"/>
                <c:pt idx="0">
                  <c:v>20.2</c:v>
                </c:pt>
              </c:numCache>
            </c:numRef>
          </c:yVal>
          <c:smooth val="0"/>
        </c:ser>
        <c:ser>
          <c:idx val="28"/>
          <c:order val="28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Sheet1!$B$30</c:f>
              <c:numCache>
                <c:formatCode>General</c:formatCode>
                <c:ptCount val="1"/>
                <c:pt idx="0">
                  <c:v>1.1924580000000001E-2</c:v>
                </c:pt>
              </c:numCache>
            </c:numRef>
          </c:xVal>
          <c:yVal>
            <c:numRef>
              <c:f>Sheet1!$C$30</c:f>
              <c:numCache>
                <c:formatCode>General</c:formatCode>
                <c:ptCount val="1"/>
                <c:pt idx="0">
                  <c:v>16.5</c:v>
                </c:pt>
              </c:numCache>
            </c:numRef>
          </c:yVal>
          <c:smooth val="0"/>
        </c:ser>
        <c:ser>
          <c:idx val="29"/>
          <c:order val="29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Sheet1!$B$31</c:f>
              <c:numCache>
                <c:formatCode>General</c:formatCode>
                <c:ptCount val="1"/>
                <c:pt idx="0">
                  <c:v>4.1020500000000003E-3</c:v>
                </c:pt>
              </c:numCache>
            </c:numRef>
          </c:xVal>
          <c:yVal>
            <c:numRef>
              <c:f>Sheet1!$C$31</c:f>
              <c:numCache>
                <c:formatCode>General</c:formatCode>
                <c:ptCount val="1"/>
                <c:pt idx="0">
                  <c:v>22.7</c:v>
                </c:pt>
              </c:numCache>
            </c:numRef>
          </c:yVal>
          <c:smooth val="0"/>
        </c:ser>
        <c:ser>
          <c:idx val="30"/>
          <c:order val="30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Sheet1!$B$32</c:f>
              <c:numCache>
                <c:formatCode>General</c:formatCode>
                <c:ptCount val="1"/>
                <c:pt idx="0">
                  <c:v>3.2536700000000002E-3</c:v>
                </c:pt>
              </c:numCache>
            </c:numRef>
          </c:xVal>
          <c:yVal>
            <c:numRef>
              <c:f>Sheet1!$C$32</c:f>
              <c:numCache>
                <c:formatCode>General</c:formatCode>
                <c:ptCount val="1"/>
                <c:pt idx="0">
                  <c:v>47.8</c:v>
                </c:pt>
              </c:numCache>
            </c:numRef>
          </c:yVal>
          <c:smooth val="0"/>
        </c:ser>
        <c:ser>
          <c:idx val="31"/>
          <c:order val="31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Sheet1!$B$33</c:f>
              <c:numCache>
                <c:formatCode>General</c:formatCode>
                <c:ptCount val="1"/>
                <c:pt idx="0">
                  <c:v>2.4142899999999999E-3</c:v>
                </c:pt>
              </c:numCache>
            </c:numRef>
          </c:xVal>
          <c:yVal>
            <c:numRef>
              <c:f>Sheet1!$C$33</c:f>
              <c:numCache>
                <c:formatCode>General</c:formatCode>
                <c:ptCount val="1"/>
                <c:pt idx="0">
                  <c:v>37.5</c:v>
                </c:pt>
              </c:numCache>
            </c:numRef>
          </c:yVal>
          <c:smooth val="0"/>
        </c:ser>
        <c:ser>
          <c:idx val="32"/>
          <c:order val="32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Sheet1!$B$34</c:f>
              <c:numCache>
                <c:formatCode>General</c:formatCode>
                <c:ptCount val="1"/>
                <c:pt idx="0">
                  <c:v>7.1636699999999996E-3</c:v>
                </c:pt>
              </c:numCache>
            </c:numRef>
          </c:xVal>
          <c:yVal>
            <c:numRef>
              <c:f>Sheet1!$C$34</c:f>
              <c:numCache>
                <c:formatCode>General</c:formatCode>
                <c:ptCount val="1"/>
                <c:pt idx="0">
                  <c:v>39.799999999999997</c:v>
                </c:pt>
              </c:numCache>
            </c:numRef>
          </c:yVal>
          <c:smooth val="0"/>
        </c:ser>
        <c:ser>
          <c:idx val="33"/>
          <c:order val="33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Sheet1!$B$35</c:f>
              <c:numCache>
                <c:formatCode>General</c:formatCode>
                <c:ptCount val="1"/>
                <c:pt idx="0">
                  <c:v>2.7719730000000001E-2</c:v>
                </c:pt>
              </c:numCache>
            </c:numRef>
          </c:xVal>
          <c:yVal>
            <c:numRef>
              <c:f>Sheet1!$C$35</c:f>
              <c:numCache>
                <c:formatCode>General</c:formatCode>
                <c:ptCount val="1"/>
                <c:pt idx="0">
                  <c:v>3.9</c:v>
                </c:pt>
              </c:numCache>
            </c:numRef>
          </c:yVal>
          <c:smooth val="0"/>
        </c:ser>
        <c:ser>
          <c:idx val="34"/>
          <c:order val="34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Sheet1!$B$36</c:f>
              <c:numCache>
                <c:formatCode>General</c:formatCode>
                <c:ptCount val="1"/>
                <c:pt idx="0">
                  <c:v>6.5363030000000003E-2</c:v>
                </c:pt>
              </c:numCache>
            </c:numRef>
          </c:xVal>
          <c:yVal>
            <c:numRef>
              <c:f>Sheet1!$C$36</c:f>
              <c:numCache>
                <c:formatCode>General</c:formatCode>
                <c:ptCount val="1"/>
                <c:pt idx="0">
                  <c:v>80.400000000000006</c:v>
                </c:pt>
              </c:numCache>
            </c:numRef>
          </c:yVal>
          <c:smooth val="0"/>
        </c:ser>
        <c:ser>
          <c:idx val="35"/>
          <c:order val="35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Sheet1!$B$37</c:f>
              <c:numCache>
                <c:formatCode>General</c:formatCode>
                <c:ptCount val="1"/>
                <c:pt idx="0">
                  <c:v>8.7372000000000005E-3</c:v>
                </c:pt>
              </c:numCache>
            </c:numRef>
          </c:xVal>
          <c:yVal>
            <c:numRef>
              <c:f>Sheet1!$C$37</c:f>
              <c:numCache>
                <c:formatCode>General</c:formatCode>
                <c:ptCount val="1"/>
                <c:pt idx="0">
                  <c:v>45.4</c:v>
                </c:pt>
              </c:numCache>
            </c:numRef>
          </c:yVal>
          <c:smooth val="0"/>
        </c:ser>
        <c:ser>
          <c:idx val="36"/>
          <c:order val="36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Sheet1!$B$38</c:f>
              <c:numCache>
                <c:formatCode>General</c:formatCode>
                <c:ptCount val="1"/>
                <c:pt idx="0">
                  <c:v>2.7546300000000001E-3</c:v>
                </c:pt>
              </c:numCache>
            </c:numRef>
          </c:xVal>
          <c:yVal>
            <c:numRef>
              <c:f>Sheet1!$C$38</c:f>
              <c:numCache>
                <c:formatCode>General</c:formatCode>
                <c:ptCount val="1"/>
                <c:pt idx="0">
                  <c:v>56.1</c:v>
                </c:pt>
              </c:numCache>
            </c:numRef>
          </c:yVal>
          <c:smooth val="0"/>
        </c:ser>
        <c:ser>
          <c:idx val="37"/>
          <c:order val="37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Sheet1!$B$39</c:f>
              <c:numCache>
                <c:formatCode>General</c:formatCode>
                <c:ptCount val="1"/>
                <c:pt idx="0">
                  <c:v>1.7734489999999999E-2</c:v>
                </c:pt>
              </c:numCache>
            </c:numRef>
          </c:xVal>
          <c:yVal>
            <c:numRef>
              <c:f>Sheet1!$C$39</c:f>
              <c:numCache>
                <c:formatCode>General</c:formatCode>
                <c:ptCount val="1"/>
                <c:pt idx="0">
                  <c:v>52.7</c:v>
                </c:pt>
              </c:numCache>
            </c:numRef>
          </c:yVal>
          <c:smooth val="0"/>
        </c:ser>
        <c:ser>
          <c:idx val="38"/>
          <c:order val="38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Sheet1!$B$40</c:f>
              <c:numCache>
                <c:formatCode>General</c:formatCode>
                <c:ptCount val="1"/>
                <c:pt idx="0">
                  <c:v>4.5859179999999999E-2</c:v>
                </c:pt>
              </c:numCache>
            </c:numRef>
          </c:xVal>
          <c:yVal>
            <c:numRef>
              <c:f>Sheet1!$C$40</c:f>
              <c:numCache>
                <c:formatCode>General</c:formatCode>
                <c:ptCount val="1"/>
                <c:pt idx="0">
                  <c:v>93.6</c:v>
                </c:pt>
              </c:numCache>
            </c:numRef>
          </c:yVal>
          <c:smooth val="0"/>
        </c:ser>
        <c:ser>
          <c:idx val="39"/>
          <c:order val="39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Sheet1!$B$41</c:f>
              <c:numCache>
                <c:formatCode>General</c:formatCode>
                <c:ptCount val="1"/>
                <c:pt idx="0">
                  <c:v>2.0517399999999998E-3</c:v>
                </c:pt>
              </c:numCache>
            </c:numRef>
          </c:xVal>
          <c:yVal>
            <c:numRef>
              <c:f>Sheet1!$C$41</c:f>
              <c:numCache>
                <c:formatCode>General</c:formatCode>
                <c:ptCount val="1"/>
                <c:pt idx="0">
                  <c:v>46.8</c:v>
                </c:pt>
              </c:numCache>
            </c:numRef>
          </c:yVal>
          <c:smooth val="0"/>
        </c:ser>
        <c:ser>
          <c:idx val="40"/>
          <c:order val="40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Sheet1!$B$42</c:f>
              <c:numCache>
                <c:formatCode>General</c:formatCode>
                <c:ptCount val="1"/>
                <c:pt idx="0">
                  <c:v>1.0103239999999999E-2</c:v>
                </c:pt>
              </c:numCache>
            </c:numRef>
          </c:xVal>
          <c:yVal>
            <c:numRef>
              <c:f>Sheet1!$C$42</c:f>
              <c:numCache>
                <c:formatCode>General</c:formatCode>
                <c:ptCount val="1"/>
                <c:pt idx="0">
                  <c:v>36.799999999999997</c:v>
                </c:pt>
              </c:numCache>
            </c:numRef>
          </c:yVal>
          <c:smooth val="0"/>
        </c:ser>
        <c:ser>
          <c:idx val="41"/>
          <c:order val="41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Sheet1!$B$43</c:f>
              <c:numCache>
                <c:formatCode>General</c:formatCode>
                <c:ptCount val="1"/>
                <c:pt idx="0">
                  <c:v>5.7366600000000002E-3</c:v>
                </c:pt>
              </c:numCache>
            </c:numRef>
          </c:xVal>
          <c:yVal>
            <c:numRef>
              <c:f>Sheet1!$C$43</c:f>
              <c:numCache>
                <c:formatCode>General</c:formatCode>
                <c:ptCount val="1"/>
                <c:pt idx="0">
                  <c:v>12.9</c:v>
                </c:pt>
              </c:numCache>
            </c:numRef>
          </c:yVal>
          <c:smooth val="0"/>
        </c:ser>
        <c:ser>
          <c:idx val="42"/>
          <c:order val="42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Sheet1!$B$44</c:f>
              <c:numCache>
                <c:formatCode>General</c:formatCode>
                <c:ptCount val="1"/>
                <c:pt idx="0">
                  <c:v>8.1574999999999996E-4</c:v>
                </c:pt>
              </c:numCache>
            </c:numRef>
          </c:xVal>
          <c:yVal>
            <c:numRef>
              <c:f>Sheet1!$C$44</c:f>
              <c:numCache>
                <c:formatCode>General</c:formatCode>
                <c:ptCount val="1"/>
                <c:pt idx="0">
                  <c:v>14.9</c:v>
                </c:pt>
              </c:numCache>
            </c:numRef>
          </c:yVal>
          <c:smooth val="0"/>
        </c:ser>
        <c:ser>
          <c:idx val="43"/>
          <c:order val="43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Sheet1!$B$45</c:f>
              <c:numCache>
                <c:formatCode>General</c:formatCode>
                <c:ptCount val="1"/>
                <c:pt idx="0">
                  <c:v>9.4924599999999994E-3</c:v>
                </c:pt>
              </c:numCache>
            </c:numRef>
          </c:xVal>
          <c:yVal>
            <c:numRef>
              <c:f>Sheet1!$C$45</c:f>
              <c:numCache>
                <c:formatCode>General</c:formatCode>
                <c:ptCount val="1"/>
                <c:pt idx="0">
                  <c:v>12.2</c:v>
                </c:pt>
              </c:numCache>
            </c:numRef>
          </c:yVal>
          <c:smooth val="0"/>
        </c:ser>
        <c:ser>
          <c:idx val="44"/>
          <c:order val="44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Sheet1!$B$46</c:f>
              <c:numCache>
                <c:formatCode>General</c:formatCode>
                <c:ptCount val="1"/>
                <c:pt idx="0">
                  <c:v>1.59699E-3</c:v>
                </c:pt>
              </c:numCache>
            </c:numRef>
          </c:xVal>
          <c:yVal>
            <c:numRef>
              <c:f>Sheet1!$C$46</c:f>
              <c:numCache>
                <c:formatCode>General</c:formatCode>
                <c:ptCount val="1"/>
                <c:pt idx="0">
                  <c:v>59.1</c:v>
                </c:pt>
              </c:numCache>
            </c:numRef>
          </c:yVal>
          <c:smooth val="0"/>
        </c:ser>
        <c:ser>
          <c:idx val="45"/>
          <c:order val="45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Sheet1!$B$47</c:f>
              <c:numCache>
                <c:formatCode>General</c:formatCode>
                <c:ptCount val="1"/>
                <c:pt idx="0">
                  <c:v>4.2339999999999998E-5</c:v>
                </c:pt>
              </c:numCache>
            </c:numRef>
          </c:xVal>
          <c:yVal>
            <c:numRef>
              <c:f>Sheet1!$C$47</c:f>
              <c:numCache>
                <c:formatCode>General</c:formatCode>
                <c:ptCount val="1"/>
                <c:pt idx="0">
                  <c:v>24.8</c:v>
                </c:pt>
              </c:numCache>
            </c:numRef>
          </c:yVal>
          <c:smooth val="0"/>
        </c:ser>
        <c:ser>
          <c:idx val="46"/>
          <c:order val="46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Sheet1!$B$48</c:f>
              <c:numCache>
                <c:formatCode>General</c:formatCode>
                <c:ptCount val="1"/>
                <c:pt idx="0">
                  <c:v>1.9806029999999999E-2</c:v>
                </c:pt>
              </c:numCache>
            </c:numRef>
          </c:xVal>
          <c:yVal>
            <c:numRef>
              <c:f>Sheet1!$C$48</c:f>
              <c:numCache>
                <c:formatCode>General</c:formatCode>
                <c:ptCount val="1"/>
                <c:pt idx="0">
                  <c:v>83.7</c:v>
                </c:pt>
              </c:numCache>
            </c:numRef>
          </c:yVal>
          <c:smooth val="0"/>
        </c:ser>
        <c:ser>
          <c:idx val="47"/>
          <c:order val="47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Sheet1!$B$49</c:f>
              <c:numCache>
                <c:formatCode>General</c:formatCode>
                <c:ptCount val="1"/>
                <c:pt idx="0">
                  <c:v>2.043275E-2</c:v>
                </c:pt>
              </c:numCache>
            </c:numRef>
          </c:xVal>
          <c:yVal>
            <c:numRef>
              <c:f>Sheet1!$C$49</c:f>
              <c:numCache>
                <c:formatCode>General</c:formatCode>
                <c:ptCount val="1"/>
                <c:pt idx="0">
                  <c:v>37.4</c:v>
                </c:pt>
              </c:numCache>
            </c:numRef>
          </c:yVal>
          <c:smooth val="0"/>
        </c:ser>
        <c:ser>
          <c:idx val="48"/>
          <c:order val="48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Sheet1!$B$50</c:f>
              <c:numCache>
                <c:formatCode>General</c:formatCode>
                <c:ptCount val="1"/>
                <c:pt idx="0">
                  <c:v>3.1250000000000001E-5</c:v>
                </c:pt>
              </c:numCache>
            </c:numRef>
          </c:xVal>
          <c:yVal>
            <c:numRef>
              <c:f>Sheet1!$C$50</c:f>
              <c:numCache>
                <c:formatCode>General</c:formatCode>
                <c:ptCount val="1"/>
                <c:pt idx="0">
                  <c:v>51.4</c:v>
                </c:pt>
              </c:numCache>
            </c:numRef>
          </c:yVal>
          <c:smooth val="0"/>
        </c:ser>
        <c:ser>
          <c:idx val="49"/>
          <c:order val="49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Sheet1!$B$51</c:f>
              <c:numCache>
                <c:formatCode>General</c:formatCode>
                <c:ptCount val="1"/>
                <c:pt idx="0">
                  <c:v>1.8326600000000001E-3</c:v>
                </c:pt>
              </c:numCache>
            </c:numRef>
          </c:xVal>
          <c:yVal>
            <c:numRef>
              <c:f>Sheet1!$C$51</c:f>
              <c:numCache>
                <c:formatCode>General</c:formatCode>
                <c:ptCount val="1"/>
                <c:pt idx="0">
                  <c:v>43.2</c:v>
                </c:pt>
              </c:numCache>
            </c:numRef>
          </c:yVal>
          <c:smooth val="0"/>
        </c:ser>
        <c:ser>
          <c:idx val="50"/>
          <c:order val="50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Sheet1!$B$52</c:f>
              <c:numCache>
                <c:formatCode>General</c:formatCode>
                <c:ptCount val="1"/>
                <c:pt idx="0">
                  <c:v>3.5656899999999998E-3</c:v>
                </c:pt>
              </c:numCache>
            </c:numRef>
          </c:xVal>
          <c:yVal>
            <c:numRef>
              <c:f>Sheet1!$C$52</c:f>
              <c:numCache>
                <c:formatCode>General</c:formatCode>
                <c:ptCount val="1"/>
                <c:pt idx="0">
                  <c:v>29.8</c:v>
                </c:pt>
              </c:numCache>
            </c:numRef>
          </c:yVal>
          <c:smooth val="0"/>
        </c:ser>
        <c:ser>
          <c:idx val="51"/>
          <c:order val="51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Sheet1!$B$53</c:f>
              <c:numCache>
                <c:formatCode>General</c:formatCode>
                <c:ptCount val="1"/>
                <c:pt idx="0">
                  <c:v>6.1504999999999997E-3</c:v>
                </c:pt>
              </c:numCache>
            </c:numRef>
          </c:xVal>
          <c:yVal>
            <c:numRef>
              <c:f>Sheet1!$C$53</c:f>
              <c:numCache>
                <c:formatCode>General</c:formatCode>
                <c:ptCount val="1"/>
                <c:pt idx="0">
                  <c:v>27.8</c:v>
                </c:pt>
              </c:numCache>
            </c:numRef>
          </c:yVal>
          <c:smooth val="0"/>
        </c:ser>
        <c:ser>
          <c:idx val="52"/>
          <c:order val="52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Sheet1!$B$54</c:f>
              <c:numCache>
                <c:formatCode>General</c:formatCode>
                <c:ptCount val="1"/>
                <c:pt idx="0">
                  <c:v>9.1315000000000005E-4</c:v>
                </c:pt>
              </c:numCache>
            </c:numRef>
          </c:xVal>
          <c:yVal>
            <c:numRef>
              <c:f>Sheet1!$C$54</c:f>
              <c:numCache>
                <c:formatCode>General</c:formatCode>
                <c:ptCount val="1"/>
                <c:pt idx="0">
                  <c:v>14.8</c:v>
                </c:pt>
              </c:numCache>
            </c:numRef>
          </c:yVal>
          <c:smooth val="0"/>
        </c:ser>
        <c:ser>
          <c:idx val="53"/>
          <c:order val="53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Sheet1!$B$55</c:f>
              <c:numCache>
                <c:formatCode>General</c:formatCode>
                <c:ptCount val="1"/>
                <c:pt idx="0">
                  <c:v>0</c:v>
                </c:pt>
              </c:numCache>
            </c:numRef>
          </c:xVal>
          <c:yVal>
            <c:numRef>
              <c:f>Sheet1!$C$55</c:f>
              <c:numCache>
                <c:formatCode>General</c:formatCode>
                <c:ptCount val="1"/>
                <c:pt idx="0">
                  <c:v>18.3</c:v>
                </c:pt>
              </c:numCache>
            </c:numRef>
          </c:yVal>
          <c:smooth val="0"/>
        </c:ser>
        <c:ser>
          <c:idx val="54"/>
          <c:order val="54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Sheet1!$B$56</c:f>
              <c:numCache>
                <c:formatCode>General</c:formatCode>
                <c:ptCount val="1"/>
                <c:pt idx="0">
                  <c:v>1.875E-4</c:v>
                </c:pt>
              </c:numCache>
            </c:numRef>
          </c:xVal>
          <c:yVal>
            <c:numRef>
              <c:f>Sheet1!$C$56</c:f>
              <c:numCache>
                <c:formatCode>General</c:formatCode>
                <c:ptCount val="1"/>
                <c:pt idx="0">
                  <c:v>9.8000000000000007</c:v>
                </c:pt>
              </c:numCache>
            </c:numRef>
          </c:yVal>
          <c:smooth val="0"/>
        </c:ser>
        <c:ser>
          <c:idx val="55"/>
          <c:order val="55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Sheet1!$B$57</c:f>
              <c:numCache>
                <c:formatCode>General</c:formatCode>
                <c:ptCount val="1"/>
                <c:pt idx="0">
                  <c:v>1.0429249999999999E-2</c:v>
                </c:pt>
              </c:numCache>
            </c:numRef>
          </c:xVal>
          <c:yVal>
            <c:numRef>
              <c:f>Sheet1!$C$57</c:f>
              <c:numCache>
                <c:formatCode>General</c:formatCode>
                <c:ptCount val="1"/>
                <c:pt idx="0">
                  <c:v>25.4</c:v>
                </c:pt>
              </c:numCache>
            </c:numRef>
          </c:yVal>
          <c:smooth val="0"/>
        </c:ser>
        <c:ser>
          <c:idx val="56"/>
          <c:order val="56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Sheet1!$B$58</c:f>
              <c:numCache>
                <c:formatCode>General</c:formatCode>
                <c:ptCount val="1"/>
                <c:pt idx="0">
                  <c:v>4.6703710000000002E-2</c:v>
                </c:pt>
              </c:numCache>
            </c:numRef>
          </c:xVal>
          <c:yVal>
            <c:numRef>
              <c:f>Sheet1!$C$58</c:f>
              <c:numCache>
                <c:formatCode>General</c:formatCode>
                <c:ptCount val="1"/>
                <c:pt idx="0">
                  <c:v>11.4</c:v>
                </c:pt>
              </c:numCache>
            </c:numRef>
          </c:yVal>
          <c:smooth val="0"/>
        </c:ser>
        <c:ser>
          <c:idx val="57"/>
          <c:order val="57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Sheet1!$B$59</c:f>
              <c:numCache>
                <c:formatCode>General</c:formatCode>
                <c:ptCount val="1"/>
                <c:pt idx="0">
                  <c:v>9.4627999999999997E-4</c:v>
                </c:pt>
              </c:numCache>
            </c:numRef>
          </c:xVal>
          <c:yVal>
            <c:numRef>
              <c:f>Sheet1!$C$59</c:f>
              <c:numCache>
                <c:formatCode>General</c:formatCode>
                <c:ptCount val="1"/>
                <c:pt idx="0">
                  <c:v>12.4</c:v>
                </c:pt>
              </c:numCache>
            </c:numRef>
          </c:yVal>
          <c:smooth val="0"/>
        </c:ser>
        <c:ser>
          <c:idx val="58"/>
          <c:order val="58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Sheet1!$B$60</c:f>
              <c:numCache>
                <c:formatCode>General</c:formatCode>
                <c:ptCount val="1"/>
                <c:pt idx="0">
                  <c:v>7.4276000000000003E-3</c:v>
                </c:pt>
              </c:numCache>
            </c:numRef>
          </c:xVal>
          <c:yVal>
            <c:numRef>
              <c:f>Sheet1!$C$60</c:f>
              <c:numCache>
                <c:formatCode>General</c:formatCode>
                <c:ptCount val="1"/>
                <c:pt idx="0">
                  <c:v>7.5</c:v>
                </c:pt>
              </c:numCache>
            </c:numRef>
          </c:yVal>
          <c:smooth val="0"/>
        </c:ser>
        <c:ser>
          <c:idx val="59"/>
          <c:order val="59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Sheet1!$B$61</c:f>
              <c:numCache>
                <c:formatCode>General</c:formatCode>
                <c:ptCount val="1"/>
                <c:pt idx="0">
                  <c:v>6.3147300000000002E-3</c:v>
                </c:pt>
              </c:numCache>
            </c:numRef>
          </c:xVal>
          <c:yVal>
            <c:numRef>
              <c:f>Sheet1!$C$61</c:f>
              <c:numCache>
                <c:formatCode>General</c:formatCode>
                <c:ptCount val="1"/>
                <c:pt idx="0">
                  <c:v>54.4</c:v>
                </c:pt>
              </c:numCache>
            </c:numRef>
          </c:yVal>
          <c:smooth val="0"/>
        </c:ser>
        <c:ser>
          <c:idx val="60"/>
          <c:order val="60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Sheet1!$B$62</c:f>
              <c:numCache>
                <c:formatCode>General</c:formatCode>
                <c:ptCount val="1"/>
                <c:pt idx="0">
                  <c:v>3.5950399999999999E-3</c:v>
                </c:pt>
              </c:numCache>
            </c:numRef>
          </c:xVal>
          <c:yVal>
            <c:numRef>
              <c:f>Sheet1!$C$62</c:f>
              <c:numCache>
                <c:formatCode>General</c:formatCode>
                <c:ptCount val="1"/>
                <c:pt idx="0">
                  <c:v>58.7</c:v>
                </c:pt>
              </c:numCache>
            </c:numRef>
          </c:yVal>
          <c:smooth val="0"/>
        </c:ser>
        <c:ser>
          <c:idx val="61"/>
          <c:order val="61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Sheet1!$B$63</c:f>
              <c:numCache>
                <c:formatCode>General</c:formatCode>
                <c:ptCount val="1"/>
                <c:pt idx="0">
                  <c:v>3.1181999999999998E-4</c:v>
                </c:pt>
              </c:numCache>
            </c:numRef>
          </c:xVal>
          <c:yVal>
            <c:numRef>
              <c:f>Sheet1!$C$63</c:f>
              <c:numCache>
                <c:formatCode>General</c:formatCode>
                <c:ptCount val="1"/>
                <c:pt idx="0">
                  <c:v>21.1</c:v>
                </c:pt>
              </c:numCache>
            </c:numRef>
          </c:yVal>
          <c:smooth val="0"/>
        </c:ser>
        <c:ser>
          <c:idx val="62"/>
          <c:order val="62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Sheet1!$B$64</c:f>
              <c:numCache>
                <c:formatCode>General</c:formatCode>
                <c:ptCount val="1"/>
                <c:pt idx="0">
                  <c:v>1.5940800000000001E-3</c:v>
                </c:pt>
              </c:numCache>
            </c:numRef>
          </c:xVal>
          <c:yVal>
            <c:numRef>
              <c:f>Sheet1!$C$64</c:f>
              <c:numCache>
                <c:formatCode>General</c:formatCode>
                <c:ptCount val="1"/>
                <c:pt idx="0">
                  <c:v>25</c:v>
                </c:pt>
              </c:numCache>
            </c:numRef>
          </c:yVal>
          <c:smooth val="0"/>
        </c:ser>
        <c:ser>
          <c:idx val="63"/>
          <c:order val="63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Sheet1!$B$65</c:f>
              <c:numCache>
                <c:formatCode>General</c:formatCode>
                <c:ptCount val="1"/>
                <c:pt idx="0">
                  <c:v>1.460816E-2</c:v>
                </c:pt>
              </c:numCache>
            </c:numRef>
          </c:xVal>
          <c:yVal>
            <c:numRef>
              <c:f>Sheet1!$C$65</c:f>
              <c:numCache>
                <c:formatCode>General</c:formatCode>
                <c:ptCount val="1"/>
                <c:pt idx="0">
                  <c:v>95.6</c:v>
                </c:pt>
              </c:numCache>
            </c:numRef>
          </c:yVal>
          <c:smooth val="0"/>
        </c:ser>
        <c:ser>
          <c:idx val="64"/>
          <c:order val="64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Sheet1!$B$66</c:f>
              <c:numCache>
                <c:formatCode>General</c:formatCode>
                <c:ptCount val="1"/>
                <c:pt idx="0">
                  <c:v>7.0522099999999997E-3</c:v>
                </c:pt>
              </c:numCache>
            </c:numRef>
          </c:xVal>
          <c:yVal>
            <c:numRef>
              <c:f>Sheet1!$C$66</c:f>
              <c:numCache>
                <c:formatCode>General</c:formatCode>
                <c:ptCount val="1"/>
                <c:pt idx="0">
                  <c:v>57.8</c:v>
                </c:pt>
              </c:numCache>
            </c:numRef>
          </c:yVal>
          <c:smooth val="0"/>
        </c:ser>
        <c:ser>
          <c:idx val="65"/>
          <c:order val="65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Sheet1!$B$67</c:f>
              <c:numCache>
                <c:formatCode>General</c:formatCode>
                <c:ptCount val="1"/>
                <c:pt idx="0">
                  <c:v>6.7467000000000004E-4</c:v>
                </c:pt>
              </c:numCache>
            </c:numRef>
          </c:xVal>
          <c:yVal>
            <c:numRef>
              <c:f>Sheet1!$C$67</c:f>
              <c:numCache>
                <c:formatCode>General</c:formatCode>
                <c:ptCount val="1"/>
                <c:pt idx="0">
                  <c:v>86.9</c:v>
                </c:pt>
              </c:numCache>
            </c:numRef>
          </c:yVal>
          <c:smooth val="0"/>
        </c:ser>
        <c:ser>
          <c:idx val="66"/>
          <c:order val="66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Sheet1!$B$68</c:f>
              <c:numCache>
                <c:formatCode>General</c:formatCode>
                <c:ptCount val="1"/>
                <c:pt idx="0">
                  <c:v>1.2781299999999999E-3</c:v>
                </c:pt>
              </c:numCache>
            </c:numRef>
          </c:xVal>
          <c:yVal>
            <c:numRef>
              <c:f>Sheet1!$C$68</c:f>
              <c:numCache>
                <c:formatCode>General</c:formatCode>
                <c:ptCount val="1"/>
                <c:pt idx="0">
                  <c:v>54.2</c:v>
                </c:pt>
              </c:numCache>
            </c:numRef>
          </c:yVal>
          <c:smooth val="0"/>
        </c:ser>
        <c:ser>
          <c:idx val="67"/>
          <c:order val="67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Sheet1!$B$69</c:f>
              <c:numCache>
                <c:formatCode>General</c:formatCode>
                <c:ptCount val="1"/>
                <c:pt idx="0">
                  <c:v>3.45664E-3</c:v>
                </c:pt>
              </c:numCache>
            </c:numRef>
          </c:xVal>
          <c:yVal>
            <c:numRef>
              <c:f>Sheet1!$C$69</c:f>
              <c:numCache>
                <c:formatCode>General</c:formatCode>
                <c:ptCount val="1"/>
                <c:pt idx="0">
                  <c:v>45.5</c:v>
                </c:pt>
              </c:numCache>
            </c:numRef>
          </c:yVal>
          <c:smooth val="0"/>
        </c:ser>
        <c:ser>
          <c:idx val="68"/>
          <c:order val="68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Sheet1!$B$70</c:f>
              <c:numCache>
                <c:formatCode>General</c:formatCode>
                <c:ptCount val="1"/>
                <c:pt idx="0">
                  <c:v>2.4681799999999999E-3</c:v>
                </c:pt>
              </c:numCache>
            </c:numRef>
          </c:xVal>
          <c:yVal>
            <c:numRef>
              <c:f>Sheet1!$C$70</c:f>
              <c:numCache>
                <c:formatCode>General</c:formatCode>
                <c:ptCount val="1"/>
                <c:pt idx="0">
                  <c:v>55.5</c:v>
                </c:pt>
              </c:numCache>
            </c:numRef>
          </c:yVal>
          <c:smooth val="0"/>
        </c:ser>
        <c:ser>
          <c:idx val="69"/>
          <c:order val="69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Sheet1!$B$71</c:f>
              <c:numCache>
                <c:formatCode>General</c:formatCode>
                <c:ptCount val="1"/>
                <c:pt idx="0">
                  <c:v>5.3457739999999997E-2</c:v>
                </c:pt>
              </c:numCache>
            </c:numRef>
          </c:xVal>
          <c:yVal>
            <c:numRef>
              <c:f>Sheet1!$C$71</c:f>
              <c:numCache>
                <c:formatCode>General</c:formatCode>
                <c:ptCount val="1"/>
                <c:pt idx="0">
                  <c:v>10.6</c:v>
                </c:pt>
              </c:numCache>
            </c:numRef>
          </c:yVal>
          <c:smooth val="0"/>
        </c:ser>
        <c:ser>
          <c:idx val="70"/>
          <c:order val="70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Sheet1!$B$72</c:f>
              <c:numCache>
                <c:formatCode>General</c:formatCode>
                <c:ptCount val="1"/>
                <c:pt idx="0">
                  <c:v>2.9930930000000001E-2</c:v>
                </c:pt>
              </c:numCache>
            </c:numRef>
          </c:xVal>
          <c:yVal>
            <c:numRef>
              <c:f>Sheet1!$C$72</c:f>
              <c:numCache>
                <c:formatCode>General</c:formatCode>
                <c:ptCount val="1"/>
                <c:pt idx="0">
                  <c:v>87.3</c:v>
                </c:pt>
              </c:numCache>
            </c:numRef>
          </c:yVal>
          <c:smooth val="0"/>
        </c:ser>
        <c:ser>
          <c:idx val="71"/>
          <c:order val="71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Sheet1!$B$73</c:f>
              <c:numCache>
                <c:formatCode>General</c:formatCode>
                <c:ptCount val="1"/>
                <c:pt idx="0">
                  <c:v>1.0243800000000001E-3</c:v>
                </c:pt>
              </c:numCache>
            </c:numRef>
          </c:xVal>
          <c:yVal>
            <c:numRef>
              <c:f>Sheet1!$C$73</c:f>
              <c:numCache>
                <c:formatCode>General</c:formatCode>
                <c:ptCount val="1"/>
                <c:pt idx="0">
                  <c:v>80.900000000000006</c:v>
                </c:pt>
              </c:numCache>
            </c:numRef>
          </c:yVal>
          <c:smooth val="0"/>
        </c:ser>
        <c:ser>
          <c:idx val="72"/>
          <c:order val="72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Sheet1!$B$74</c:f>
              <c:numCache>
                <c:formatCode>General</c:formatCode>
                <c:ptCount val="1"/>
                <c:pt idx="0">
                  <c:v>3.12876E-3</c:v>
                </c:pt>
              </c:numCache>
            </c:numRef>
          </c:xVal>
          <c:yVal>
            <c:numRef>
              <c:f>Sheet1!$C$74</c:f>
              <c:numCache>
                <c:formatCode>General</c:formatCode>
                <c:ptCount val="1"/>
                <c:pt idx="0">
                  <c:v>55.8</c:v>
                </c:pt>
              </c:numCache>
            </c:numRef>
          </c:yVal>
          <c:smooth val="0"/>
        </c:ser>
        <c:ser>
          <c:idx val="73"/>
          <c:order val="73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Sheet1!$B$75</c:f>
              <c:numCache>
                <c:formatCode>General</c:formatCode>
                <c:ptCount val="1"/>
                <c:pt idx="0">
                  <c:v>7.6900500000000004E-3</c:v>
                </c:pt>
              </c:numCache>
            </c:numRef>
          </c:xVal>
          <c:yVal>
            <c:numRef>
              <c:f>Sheet1!$C$75</c:f>
              <c:numCache>
                <c:formatCode>General</c:formatCode>
                <c:ptCount val="1"/>
                <c:pt idx="0">
                  <c:v>38.299999999999997</c:v>
                </c:pt>
              </c:numCache>
            </c:numRef>
          </c:yVal>
          <c:smooth val="0"/>
        </c:ser>
        <c:ser>
          <c:idx val="74"/>
          <c:order val="74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Sheet1!$B$76</c:f>
              <c:numCache>
                <c:formatCode>General</c:formatCode>
                <c:ptCount val="1"/>
                <c:pt idx="0">
                  <c:v>2.9273E-4</c:v>
                </c:pt>
              </c:numCache>
            </c:numRef>
          </c:xVal>
          <c:yVal>
            <c:numRef>
              <c:f>Sheet1!$C$76</c:f>
              <c:numCache>
                <c:formatCode>General</c:formatCode>
                <c:ptCount val="1"/>
                <c:pt idx="0">
                  <c:v>16.3</c:v>
                </c:pt>
              </c:numCache>
            </c:numRef>
          </c:yVal>
          <c:smooth val="0"/>
        </c:ser>
        <c:ser>
          <c:idx val="75"/>
          <c:order val="75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Sheet1!$B$77</c:f>
              <c:numCache>
                <c:formatCode>General</c:formatCode>
                <c:ptCount val="1"/>
                <c:pt idx="0">
                  <c:v>3.5087999999999997E-4</c:v>
                </c:pt>
              </c:numCache>
            </c:numRef>
          </c:xVal>
          <c:yVal>
            <c:numRef>
              <c:f>Sheet1!$C$77</c:f>
              <c:numCache>
                <c:formatCode>General</c:formatCode>
                <c:ptCount val="1"/>
                <c:pt idx="0">
                  <c:v>14.1</c:v>
                </c:pt>
              </c:numCache>
            </c:numRef>
          </c:yVal>
          <c:smooth val="0"/>
        </c:ser>
        <c:ser>
          <c:idx val="76"/>
          <c:order val="76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Sheet1!$B$78</c:f>
              <c:numCache>
                <c:formatCode>General</c:formatCode>
                <c:ptCount val="1"/>
                <c:pt idx="0">
                  <c:v>1.3901E-3</c:v>
                </c:pt>
              </c:numCache>
            </c:numRef>
          </c:xVal>
          <c:yVal>
            <c:numRef>
              <c:f>Sheet1!$C$78</c:f>
              <c:numCache>
                <c:formatCode>General</c:formatCode>
                <c:ptCount val="1"/>
                <c:pt idx="0">
                  <c:v>13.2</c:v>
                </c:pt>
              </c:numCache>
            </c:numRef>
          </c:yVal>
          <c:smooth val="0"/>
        </c:ser>
        <c:ser>
          <c:idx val="77"/>
          <c:order val="77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Sheet1!$B$79</c:f>
              <c:numCache>
                <c:formatCode>General</c:formatCode>
                <c:ptCount val="1"/>
                <c:pt idx="0">
                  <c:v>5.2477549999999998E-2</c:v>
                </c:pt>
              </c:numCache>
            </c:numRef>
          </c:xVal>
          <c:yVal>
            <c:numRef>
              <c:f>Sheet1!$C$79</c:f>
              <c:numCache>
                <c:formatCode>General</c:formatCode>
                <c:ptCount val="1"/>
                <c:pt idx="0">
                  <c:v>70.3</c:v>
                </c:pt>
              </c:numCache>
            </c:numRef>
          </c:yVal>
          <c:smooth val="0"/>
        </c:ser>
        <c:ser>
          <c:idx val="78"/>
          <c:order val="78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Sheet1!$B$80</c:f>
              <c:numCache>
                <c:formatCode>General</c:formatCode>
                <c:ptCount val="1"/>
                <c:pt idx="0">
                  <c:v>7.2374600000000002E-3</c:v>
                </c:pt>
              </c:numCache>
            </c:numRef>
          </c:xVal>
          <c:yVal>
            <c:numRef>
              <c:f>Sheet1!$C$80</c:f>
              <c:numCache>
                <c:formatCode>General</c:formatCode>
                <c:ptCount val="1"/>
                <c:pt idx="0">
                  <c:v>21.9</c:v>
                </c:pt>
              </c:numCache>
            </c:numRef>
          </c:yVal>
          <c:smooth val="0"/>
        </c:ser>
        <c:ser>
          <c:idx val="79"/>
          <c:order val="79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Sheet1!$B$81</c:f>
              <c:numCache>
                <c:formatCode>General</c:formatCode>
                <c:ptCount val="1"/>
                <c:pt idx="0">
                  <c:v>6.1956900000000002E-3</c:v>
                </c:pt>
              </c:numCache>
            </c:numRef>
          </c:xVal>
          <c:yVal>
            <c:numRef>
              <c:f>Sheet1!$C$81</c:f>
              <c:numCache>
                <c:formatCode>General</c:formatCode>
                <c:ptCount val="1"/>
                <c:pt idx="0">
                  <c:v>39.6</c:v>
                </c:pt>
              </c:numCache>
            </c:numRef>
          </c:yVal>
          <c:smooth val="0"/>
        </c:ser>
        <c:ser>
          <c:idx val="80"/>
          <c:order val="80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Sheet1!$B$82</c:f>
              <c:numCache>
                <c:formatCode>General</c:formatCode>
                <c:ptCount val="1"/>
                <c:pt idx="0">
                  <c:v>5.4780100000000002E-3</c:v>
                </c:pt>
              </c:numCache>
            </c:numRef>
          </c:xVal>
          <c:yVal>
            <c:numRef>
              <c:f>Sheet1!$C$82</c:f>
              <c:numCache>
                <c:formatCode>General</c:formatCode>
                <c:ptCount val="1"/>
                <c:pt idx="0">
                  <c:v>20.7</c:v>
                </c:pt>
              </c:numCache>
            </c:numRef>
          </c:yVal>
          <c:smooth val="0"/>
        </c:ser>
        <c:ser>
          <c:idx val="81"/>
          <c:order val="81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Sheet1!$B$83</c:f>
              <c:numCache>
                <c:formatCode>General</c:formatCode>
                <c:ptCount val="1"/>
                <c:pt idx="0">
                  <c:v>6.5747499999999999E-3</c:v>
                </c:pt>
              </c:numCache>
            </c:numRef>
          </c:xVal>
          <c:yVal>
            <c:numRef>
              <c:f>Sheet1!$C$83</c:f>
              <c:numCache>
                <c:formatCode>General</c:formatCode>
                <c:ptCount val="1"/>
                <c:pt idx="0">
                  <c:v>24.8</c:v>
                </c:pt>
              </c:numCache>
            </c:numRef>
          </c:yVal>
          <c:smooth val="0"/>
        </c:ser>
        <c:ser>
          <c:idx val="82"/>
          <c:order val="82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Sheet1!$B$84</c:f>
              <c:numCache>
                <c:formatCode>General</c:formatCode>
                <c:ptCount val="1"/>
                <c:pt idx="0">
                  <c:v>6.9154209999999994E-2</c:v>
                </c:pt>
              </c:numCache>
            </c:numRef>
          </c:xVal>
          <c:yVal>
            <c:numRef>
              <c:f>Sheet1!$C$84</c:f>
              <c:numCache>
                <c:formatCode>General</c:formatCode>
                <c:ptCount val="1"/>
                <c:pt idx="0">
                  <c:v>12.5</c:v>
                </c:pt>
              </c:numCache>
            </c:numRef>
          </c:yVal>
          <c:smooth val="0"/>
        </c:ser>
        <c:ser>
          <c:idx val="83"/>
          <c:order val="83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Sheet1!$B$85</c:f>
              <c:numCache>
                <c:formatCode>General</c:formatCode>
                <c:ptCount val="1"/>
                <c:pt idx="0">
                  <c:v>6.3263000000000002E-4</c:v>
                </c:pt>
              </c:numCache>
            </c:numRef>
          </c:xVal>
          <c:yVal>
            <c:numRef>
              <c:f>Sheet1!$C$85</c:f>
              <c:numCache>
                <c:formatCode>General</c:formatCode>
                <c:ptCount val="1"/>
                <c:pt idx="0">
                  <c:v>10</c:v>
                </c:pt>
              </c:numCache>
            </c:numRef>
          </c:yVal>
          <c:smooth val="0"/>
        </c:ser>
        <c:ser>
          <c:idx val="84"/>
          <c:order val="84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Sheet1!$B$86</c:f>
              <c:numCache>
                <c:formatCode>General</c:formatCode>
                <c:ptCount val="1"/>
                <c:pt idx="0">
                  <c:v>3.1429499999999998E-3</c:v>
                </c:pt>
              </c:numCache>
            </c:numRef>
          </c:xVal>
          <c:yVal>
            <c:numRef>
              <c:f>Sheet1!$C$86</c:f>
              <c:numCache>
                <c:formatCode>General</c:formatCode>
                <c:ptCount val="1"/>
                <c:pt idx="0">
                  <c:v>9.4</c:v>
                </c:pt>
              </c:numCache>
            </c:numRef>
          </c:yVal>
          <c:smooth val="0"/>
        </c:ser>
        <c:ser>
          <c:idx val="85"/>
          <c:order val="85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Sheet1!$B$87</c:f>
              <c:numCache>
                <c:formatCode>General</c:formatCode>
                <c:ptCount val="1"/>
                <c:pt idx="0">
                  <c:v>4.03901E-3</c:v>
                </c:pt>
              </c:numCache>
            </c:numRef>
          </c:xVal>
          <c:yVal>
            <c:numRef>
              <c:f>Sheet1!$C$87</c:f>
              <c:numCache>
                <c:formatCode>General</c:formatCode>
                <c:ptCount val="1"/>
                <c:pt idx="0">
                  <c:v>68.3</c:v>
                </c:pt>
              </c:numCache>
            </c:numRef>
          </c:yVal>
          <c:smooth val="0"/>
        </c:ser>
        <c:ser>
          <c:idx val="86"/>
          <c:order val="86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Sheet1!$B$88</c:f>
              <c:numCache>
                <c:formatCode>General</c:formatCode>
                <c:ptCount val="1"/>
                <c:pt idx="0">
                  <c:v>3.2154499999999999E-3</c:v>
                </c:pt>
              </c:numCache>
            </c:numRef>
          </c:xVal>
          <c:yVal>
            <c:numRef>
              <c:f>Sheet1!$C$88</c:f>
              <c:numCache>
                <c:formatCode>General</c:formatCode>
                <c:ptCount val="1"/>
                <c:pt idx="0">
                  <c:v>24.6</c:v>
                </c:pt>
              </c:numCache>
            </c:numRef>
          </c:yVal>
          <c:smooth val="0"/>
        </c:ser>
        <c:ser>
          <c:idx val="87"/>
          <c:order val="87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Sheet1!$B$89</c:f>
              <c:numCache>
                <c:formatCode>General</c:formatCode>
                <c:ptCount val="1"/>
                <c:pt idx="0">
                  <c:v>6.1101999999999999E-4</c:v>
                </c:pt>
              </c:numCache>
            </c:numRef>
          </c:xVal>
          <c:yVal>
            <c:numRef>
              <c:f>Sheet1!$C$89</c:f>
              <c:numCache>
                <c:formatCode>General</c:formatCode>
                <c:ptCount val="1"/>
                <c:pt idx="0">
                  <c:v>14.7</c:v>
                </c:pt>
              </c:numCache>
            </c:numRef>
          </c:yVal>
          <c:smooth val="0"/>
        </c:ser>
        <c:ser>
          <c:idx val="88"/>
          <c:order val="88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Sheet1!$B$90</c:f>
              <c:numCache>
                <c:formatCode>General</c:formatCode>
                <c:ptCount val="1"/>
                <c:pt idx="0">
                  <c:v>4.9936000000000002E-4</c:v>
                </c:pt>
              </c:numCache>
            </c:numRef>
          </c:xVal>
          <c:yVal>
            <c:numRef>
              <c:f>Sheet1!$C$90</c:f>
              <c:numCache>
                <c:formatCode>General</c:formatCode>
                <c:ptCount val="1"/>
                <c:pt idx="0">
                  <c:v>17.8</c:v>
                </c:pt>
              </c:numCache>
            </c:numRef>
          </c:yVal>
          <c:smooth val="0"/>
        </c:ser>
        <c:ser>
          <c:idx val="89"/>
          <c:order val="89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Sheet1!$B$91</c:f>
              <c:numCache>
                <c:formatCode>General</c:formatCode>
                <c:ptCount val="1"/>
                <c:pt idx="0">
                  <c:v>2.3086909999999999E-2</c:v>
                </c:pt>
              </c:numCache>
            </c:numRef>
          </c:xVal>
          <c:yVal>
            <c:numRef>
              <c:f>Sheet1!$C$91</c:f>
              <c:numCache>
                <c:formatCode>General</c:formatCode>
                <c:ptCount val="1"/>
                <c:pt idx="0">
                  <c:v>46.2</c:v>
                </c:pt>
              </c:numCache>
            </c:numRef>
          </c:yVal>
          <c:smooth val="0"/>
        </c:ser>
        <c:ser>
          <c:idx val="90"/>
          <c:order val="90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Sheet1!$B$92</c:f>
              <c:numCache>
                <c:formatCode>General</c:formatCode>
                <c:ptCount val="1"/>
                <c:pt idx="0">
                  <c:v>5.5153099999999998E-3</c:v>
                </c:pt>
              </c:numCache>
            </c:numRef>
          </c:xVal>
          <c:yVal>
            <c:numRef>
              <c:f>Sheet1!$C$92</c:f>
              <c:numCache>
                <c:formatCode>General</c:formatCode>
                <c:ptCount val="1"/>
                <c:pt idx="0">
                  <c:v>28.3</c:v>
                </c:pt>
              </c:numCache>
            </c:numRef>
          </c:yVal>
          <c:smooth val="0"/>
        </c:ser>
        <c:ser>
          <c:idx val="91"/>
          <c:order val="91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Sheet1!$B$93</c:f>
              <c:numCache>
                <c:formatCode>General</c:formatCode>
                <c:ptCount val="1"/>
                <c:pt idx="0">
                  <c:v>5.5436999999999999E-4</c:v>
                </c:pt>
              </c:numCache>
            </c:numRef>
          </c:xVal>
          <c:yVal>
            <c:numRef>
              <c:f>Sheet1!$C$93</c:f>
              <c:numCache>
                <c:formatCode>General</c:formatCode>
                <c:ptCount val="1"/>
                <c:pt idx="0">
                  <c:v>20.3</c:v>
                </c:pt>
              </c:numCache>
            </c:numRef>
          </c:yVal>
          <c:smooth val="0"/>
        </c:ser>
        <c:ser>
          <c:idx val="92"/>
          <c:order val="92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Sheet1!$B$94</c:f>
              <c:numCache>
                <c:formatCode>General</c:formatCode>
                <c:ptCount val="1"/>
                <c:pt idx="0">
                  <c:v>1.5075399999999999E-3</c:v>
                </c:pt>
              </c:numCache>
            </c:numRef>
          </c:xVal>
          <c:yVal>
            <c:numRef>
              <c:f>Sheet1!$C$94</c:f>
              <c:numCache>
                <c:formatCode>General</c:formatCode>
                <c:ptCount val="1"/>
                <c:pt idx="0">
                  <c:v>23.6</c:v>
                </c:pt>
              </c:numCache>
            </c:numRef>
          </c:yVal>
          <c:smooth val="0"/>
        </c:ser>
        <c:ser>
          <c:idx val="93"/>
          <c:order val="93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Sheet1!$B$95</c:f>
              <c:numCache>
                <c:formatCode>General</c:formatCode>
                <c:ptCount val="1"/>
                <c:pt idx="0">
                  <c:v>2.6561669999999999E-2</c:v>
                </c:pt>
              </c:numCache>
            </c:numRef>
          </c:xVal>
          <c:yVal>
            <c:numRef>
              <c:f>Sheet1!$C$95</c:f>
              <c:numCache>
                <c:formatCode>General</c:formatCode>
                <c:ptCount val="1"/>
                <c:pt idx="0">
                  <c:v>85.8</c:v>
                </c:pt>
              </c:numCache>
            </c:numRef>
          </c:yVal>
          <c:smooth val="0"/>
        </c:ser>
        <c:ser>
          <c:idx val="94"/>
          <c:order val="94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Sheet1!$B$96</c:f>
              <c:numCache>
                <c:formatCode>General</c:formatCode>
                <c:ptCount val="1"/>
                <c:pt idx="0">
                  <c:v>5.5217679999999998E-2</c:v>
                </c:pt>
              </c:numCache>
            </c:numRef>
          </c:xVal>
          <c:yVal>
            <c:numRef>
              <c:f>Sheet1!$C$96</c:f>
              <c:numCache>
                <c:formatCode>General</c:formatCode>
                <c:ptCount val="1"/>
                <c:pt idx="0">
                  <c:v>39</c:v>
                </c:pt>
              </c:numCache>
            </c:numRef>
          </c:yVal>
          <c:smooth val="0"/>
        </c:ser>
        <c:ser>
          <c:idx val="95"/>
          <c:order val="95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Sheet1!$B$97</c:f>
              <c:numCache>
                <c:formatCode>General</c:formatCode>
                <c:ptCount val="1"/>
                <c:pt idx="0">
                  <c:v>6.7089000000000005E-4</c:v>
                </c:pt>
              </c:numCache>
            </c:numRef>
          </c:xVal>
          <c:yVal>
            <c:numRef>
              <c:f>Sheet1!$C$97</c:f>
              <c:numCache>
                <c:formatCode>General</c:formatCode>
                <c:ptCount val="1"/>
                <c:pt idx="0">
                  <c:v>57</c:v>
                </c:pt>
              </c:numCache>
            </c:numRef>
          </c:yVal>
          <c:smooth val="0"/>
        </c:ser>
        <c:ser>
          <c:idx val="96"/>
          <c:order val="96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Sheet1!$B$98</c:f>
              <c:numCache>
                <c:formatCode>General</c:formatCode>
                <c:ptCount val="1"/>
                <c:pt idx="0">
                  <c:v>2.39084E-3</c:v>
                </c:pt>
              </c:numCache>
            </c:numRef>
          </c:xVal>
          <c:yVal>
            <c:numRef>
              <c:f>Sheet1!$C$98</c:f>
              <c:numCache>
                <c:formatCode>General</c:formatCode>
                <c:ptCount val="1"/>
                <c:pt idx="0">
                  <c:v>42.5</c:v>
                </c:pt>
              </c:numCache>
            </c:numRef>
          </c:yVal>
          <c:smooth val="0"/>
        </c:ser>
        <c:ser>
          <c:idx val="97"/>
          <c:order val="97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Sheet1!$B$99</c:f>
              <c:numCache>
                <c:formatCode>General</c:formatCode>
                <c:ptCount val="1"/>
                <c:pt idx="0">
                  <c:v>4.1406100000000003E-3</c:v>
                </c:pt>
              </c:numCache>
            </c:numRef>
          </c:xVal>
          <c:yVal>
            <c:numRef>
              <c:f>Sheet1!$C$99</c:f>
              <c:numCache>
                <c:formatCode>General</c:formatCode>
                <c:ptCount val="1"/>
                <c:pt idx="0">
                  <c:v>30.9</c:v>
                </c:pt>
              </c:numCache>
            </c:numRef>
          </c:yVal>
          <c:smooth val="0"/>
        </c:ser>
        <c:ser>
          <c:idx val="98"/>
          <c:order val="98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Sheet1!$B$100</c:f>
              <c:numCache>
                <c:formatCode>General</c:formatCode>
                <c:ptCount val="1"/>
                <c:pt idx="0">
                  <c:v>4.1821610000000002E-2</c:v>
                </c:pt>
              </c:numCache>
            </c:numRef>
          </c:xVal>
          <c:yVal>
            <c:numRef>
              <c:f>Sheet1!$C$100</c:f>
              <c:numCache>
                <c:formatCode>General</c:formatCode>
                <c:ptCount val="1"/>
                <c:pt idx="0">
                  <c:v>69.900000000000006</c:v>
                </c:pt>
              </c:numCache>
            </c:numRef>
          </c:yVal>
          <c:smooth val="0"/>
        </c:ser>
        <c:ser>
          <c:idx val="99"/>
          <c:order val="99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Sheet1!$B$101</c:f>
              <c:numCache>
                <c:formatCode>General</c:formatCode>
                <c:ptCount val="1"/>
                <c:pt idx="0">
                  <c:v>4.1880319999999999E-2</c:v>
                </c:pt>
              </c:numCache>
            </c:numRef>
          </c:xVal>
          <c:yVal>
            <c:numRef>
              <c:f>Sheet1!$C$101</c:f>
              <c:numCache>
                <c:formatCode>General</c:formatCode>
                <c:ptCount val="1"/>
                <c:pt idx="0">
                  <c:v>49.8</c:v>
                </c:pt>
              </c:numCache>
            </c:numRef>
          </c:yVal>
          <c:smooth val="0"/>
        </c:ser>
        <c:ser>
          <c:idx val="100"/>
          <c:order val="100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Sheet1!$B$102</c:f>
              <c:numCache>
                <c:formatCode>General</c:formatCode>
                <c:ptCount val="1"/>
                <c:pt idx="0">
                  <c:v>3.7955599999999999E-3</c:v>
                </c:pt>
              </c:numCache>
            </c:numRef>
          </c:xVal>
          <c:yVal>
            <c:numRef>
              <c:f>Sheet1!$C$102</c:f>
              <c:numCache>
                <c:formatCode>General</c:formatCode>
                <c:ptCount val="1"/>
                <c:pt idx="0">
                  <c:v>41.7</c:v>
                </c:pt>
              </c:numCache>
            </c:numRef>
          </c:yVal>
          <c:smooth val="0"/>
        </c:ser>
        <c:ser>
          <c:idx val="101"/>
          <c:order val="101"/>
          <c:tx>
            <c:v>1</c:v>
          </c:tx>
          <c:spPr>
            <a:ln w="28575">
              <a:noFill/>
            </a:ln>
            <a:effectLst/>
          </c:spPr>
          <c:marker>
            <c:symbol val="none"/>
          </c:marker>
          <c:xVal>
            <c:numRef>
              <c:f>Sheet1!$B$103</c:f>
              <c:numCache>
                <c:formatCode>General</c:formatCode>
                <c:ptCount val="1"/>
                <c:pt idx="0">
                  <c:v>1.708198E-2</c:v>
                </c:pt>
              </c:numCache>
            </c:numRef>
          </c:xVal>
          <c:yVal>
            <c:numRef>
              <c:f>Sheet1!$C$103</c:f>
              <c:numCache>
                <c:formatCode>General</c:formatCode>
                <c:ptCount val="1"/>
                <c:pt idx="0">
                  <c:v>46.8</c:v>
                </c:pt>
              </c:numCache>
            </c:numRef>
          </c:yVal>
          <c:smooth val="0"/>
        </c:ser>
        <c:ser>
          <c:idx val="102"/>
          <c:order val="102"/>
          <c:tx>
            <c:v>Kaikki</c:v>
          </c:tx>
          <c:spPr>
            <a:ln w="25400">
              <a:noFill/>
            </a:ln>
            <a:effectLst/>
          </c:spPr>
          <c:marker>
            <c:symbol val="circle"/>
            <c:size val="10"/>
            <c:spPr>
              <a:solidFill>
                <a:srgbClr val="00FFFF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trendline>
            <c:spPr>
              <a:ln w="25400">
                <a:solidFill>
                  <a:schemeClr val="bg1"/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Sheet1!$B$2:$B$103</c:f>
              <c:numCache>
                <c:formatCode>General</c:formatCode>
                <c:ptCount val="102"/>
                <c:pt idx="0">
                  <c:v>5.6459999999999995E-4</c:v>
                </c:pt>
                <c:pt idx="1">
                  <c:v>3.6283349999999999E-2</c:v>
                </c:pt>
                <c:pt idx="2">
                  <c:v>5.1061269999999999E-2</c:v>
                </c:pt>
                <c:pt idx="3">
                  <c:v>3.3090300000000001E-3</c:v>
                </c:pt>
                <c:pt idx="4">
                  <c:v>7.7868299999999998E-3</c:v>
                </c:pt>
                <c:pt idx="5">
                  <c:v>7.2006099999999996E-3</c:v>
                </c:pt>
                <c:pt idx="6">
                  <c:v>1.1201620000000001E-2</c:v>
                </c:pt>
                <c:pt idx="7">
                  <c:v>4.3170000000000002E-5</c:v>
                </c:pt>
                <c:pt idx="8">
                  <c:v>2.1241000000000001E-4</c:v>
                </c:pt>
                <c:pt idx="9">
                  <c:v>9.2677999999999999E-4</c:v>
                </c:pt>
                <c:pt idx="10">
                  <c:v>1.3163340000000001E-2</c:v>
                </c:pt>
                <c:pt idx="11">
                  <c:v>1.72225E-3</c:v>
                </c:pt>
                <c:pt idx="12">
                  <c:v>0</c:v>
                </c:pt>
                <c:pt idx="13">
                  <c:v>4.6449000000000002E-4</c:v>
                </c:pt>
                <c:pt idx="14">
                  <c:v>4.97987E-3</c:v>
                </c:pt>
                <c:pt idx="15">
                  <c:v>0</c:v>
                </c:pt>
                <c:pt idx="16">
                  <c:v>0</c:v>
                </c:pt>
                <c:pt idx="17">
                  <c:v>6.7139299999999999E-3</c:v>
                </c:pt>
                <c:pt idx="18">
                  <c:v>2.5480000000000001E-4</c:v>
                </c:pt>
                <c:pt idx="19">
                  <c:v>0</c:v>
                </c:pt>
                <c:pt idx="20">
                  <c:v>1.383E-5</c:v>
                </c:pt>
                <c:pt idx="21">
                  <c:v>6.8330000000000005E-5</c:v>
                </c:pt>
                <c:pt idx="22">
                  <c:v>1.147841E-2</c:v>
                </c:pt>
                <c:pt idx="23">
                  <c:v>1.7365799999999999E-3</c:v>
                </c:pt>
                <c:pt idx="24">
                  <c:v>2.729962E-2</c:v>
                </c:pt>
                <c:pt idx="25">
                  <c:v>1.5460959999999999E-2</c:v>
                </c:pt>
                <c:pt idx="26">
                  <c:v>7.4708999999999995E-4</c:v>
                </c:pt>
                <c:pt idx="27">
                  <c:v>1.32996E-3</c:v>
                </c:pt>
                <c:pt idx="28">
                  <c:v>1.1924580000000001E-2</c:v>
                </c:pt>
                <c:pt idx="29">
                  <c:v>4.1020500000000003E-3</c:v>
                </c:pt>
                <c:pt idx="30">
                  <c:v>3.2536700000000002E-3</c:v>
                </c:pt>
                <c:pt idx="31">
                  <c:v>2.4142899999999999E-3</c:v>
                </c:pt>
                <c:pt idx="32">
                  <c:v>7.1636699999999996E-3</c:v>
                </c:pt>
                <c:pt idx="33">
                  <c:v>2.7719730000000001E-2</c:v>
                </c:pt>
                <c:pt idx="34">
                  <c:v>6.5363030000000003E-2</c:v>
                </c:pt>
                <c:pt idx="35">
                  <c:v>8.7372000000000005E-3</c:v>
                </c:pt>
                <c:pt idx="36">
                  <c:v>2.7546300000000001E-3</c:v>
                </c:pt>
                <c:pt idx="37">
                  <c:v>1.7734489999999999E-2</c:v>
                </c:pt>
                <c:pt idx="38">
                  <c:v>4.5859179999999999E-2</c:v>
                </c:pt>
                <c:pt idx="39">
                  <c:v>2.0517399999999998E-3</c:v>
                </c:pt>
                <c:pt idx="40">
                  <c:v>1.0103239999999999E-2</c:v>
                </c:pt>
                <c:pt idx="41">
                  <c:v>5.7366600000000002E-3</c:v>
                </c:pt>
                <c:pt idx="42">
                  <c:v>8.1574999999999996E-4</c:v>
                </c:pt>
                <c:pt idx="43">
                  <c:v>9.4924599999999994E-3</c:v>
                </c:pt>
                <c:pt idx="44">
                  <c:v>1.59699E-3</c:v>
                </c:pt>
                <c:pt idx="45">
                  <c:v>4.2339999999999998E-5</c:v>
                </c:pt>
                <c:pt idx="46">
                  <c:v>1.9806029999999999E-2</c:v>
                </c:pt>
                <c:pt idx="47">
                  <c:v>2.043275E-2</c:v>
                </c:pt>
                <c:pt idx="48">
                  <c:v>3.1250000000000001E-5</c:v>
                </c:pt>
                <c:pt idx="49">
                  <c:v>1.8326600000000001E-3</c:v>
                </c:pt>
                <c:pt idx="50">
                  <c:v>3.5656899999999998E-3</c:v>
                </c:pt>
                <c:pt idx="51">
                  <c:v>6.1504999999999997E-3</c:v>
                </c:pt>
                <c:pt idx="52">
                  <c:v>9.1315000000000005E-4</c:v>
                </c:pt>
                <c:pt idx="53">
                  <c:v>0</c:v>
                </c:pt>
                <c:pt idx="54">
                  <c:v>1.875E-4</c:v>
                </c:pt>
                <c:pt idx="55">
                  <c:v>1.0429249999999999E-2</c:v>
                </c:pt>
                <c:pt idx="56">
                  <c:v>4.6703710000000002E-2</c:v>
                </c:pt>
                <c:pt idx="57">
                  <c:v>9.4627999999999997E-4</c:v>
                </c:pt>
                <c:pt idx="58">
                  <c:v>7.4276000000000003E-3</c:v>
                </c:pt>
                <c:pt idx="59">
                  <c:v>6.3147300000000002E-3</c:v>
                </c:pt>
                <c:pt idx="60">
                  <c:v>3.5950399999999999E-3</c:v>
                </c:pt>
                <c:pt idx="61">
                  <c:v>3.1181999999999998E-4</c:v>
                </c:pt>
                <c:pt idx="62">
                  <c:v>1.5940800000000001E-3</c:v>
                </c:pt>
                <c:pt idx="63">
                  <c:v>1.460816E-2</c:v>
                </c:pt>
                <c:pt idx="64">
                  <c:v>7.0522099999999997E-3</c:v>
                </c:pt>
                <c:pt idx="65">
                  <c:v>6.7467000000000004E-4</c:v>
                </c:pt>
                <c:pt idx="66">
                  <c:v>1.2781299999999999E-3</c:v>
                </c:pt>
                <c:pt idx="67">
                  <c:v>3.45664E-3</c:v>
                </c:pt>
                <c:pt idx="68">
                  <c:v>2.4681799999999999E-3</c:v>
                </c:pt>
                <c:pt idx="69">
                  <c:v>5.3457739999999997E-2</c:v>
                </c:pt>
                <c:pt idx="70">
                  <c:v>2.9930930000000001E-2</c:v>
                </c:pt>
                <c:pt idx="71">
                  <c:v>1.0243800000000001E-3</c:v>
                </c:pt>
                <c:pt idx="72">
                  <c:v>3.12876E-3</c:v>
                </c:pt>
                <c:pt idx="73">
                  <c:v>7.6900500000000004E-3</c:v>
                </c:pt>
                <c:pt idx="74">
                  <c:v>2.9273E-4</c:v>
                </c:pt>
                <c:pt idx="75">
                  <c:v>3.5087999999999997E-4</c:v>
                </c:pt>
                <c:pt idx="76">
                  <c:v>1.3901E-3</c:v>
                </c:pt>
                <c:pt idx="77">
                  <c:v>5.2477549999999998E-2</c:v>
                </c:pt>
                <c:pt idx="78">
                  <c:v>7.2374600000000002E-3</c:v>
                </c:pt>
                <c:pt idx="79">
                  <c:v>6.1956900000000002E-3</c:v>
                </c:pt>
                <c:pt idx="80">
                  <c:v>5.4780100000000002E-3</c:v>
                </c:pt>
                <c:pt idx="81">
                  <c:v>6.5747499999999999E-3</c:v>
                </c:pt>
                <c:pt idx="82">
                  <c:v>6.9154209999999994E-2</c:v>
                </c:pt>
                <c:pt idx="83">
                  <c:v>6.3263000000000002E-4</c:v>
                </c:pt>
                <c:pt idx="84">
                  <c:v>3.1429499999999998E-3</c:v>
                </c:pt>
                <c:pt idx="85">
                  <c:v>4.03901E-3</c:v>
                </c:pt>
                <c:pt idx="86">
                  <c:v>3.2154499999999999E-3</c:v>
                </c:pt>
                <c:pt idx="87">
                  <c:v>6.1101999999999999E-4</c:v>
                </c:pt>
                <c:pt idx="88">
                  <c:v>4.9936000000000002E-4</c:v>
                </c:pt>
                <c:pt idx="89">
                  <c:v>2.3086909999999999E-2</c:v>
                </c:pt>
                <c:pt idx="90">
                  <c:v>5.5153099999999998E-3</c:v>
                </c:pt>
                <c:pt idx="91">
                  <c:v>5.5436999999999999E-4</c:v>
                </c:pt>
                <c:pt idx="92">
                  <c:v>1.5075399999999999E-3</c:v>
                </c:pt>
                <c:pt idx="93">
                  <c:v>2.6561669999999999E-2</c:v>
                </c:pt>
                <c:pt idx="94">
                  <c:v>5.5217679999999998E-2</c:v>
                </c:pt>
                <c:pt idx="95">
                  <c:v>6.7089000000000005E-4</c:v>
                </c:pt>
                <c:pt idx="96">
                  <c:v>2.39084E-3</c:v>
                </c:pt>
                <c:pt idx="97">
                  <c:v>4.1406100000000003E-3</c:v>
                </c:pt>
                <c:pt idx="98">
                  <c:v>4.1821610000000002E-2</c:v>
                </c:pt>
                <c:pt idx="99">
                  <c:v>4.1880319999999999E-2</c:v>
                </c:pt>
                <c:pt idx="100">
                  <c:v>3.7955599999999999E-3</c:v>
                </c:pt>
                <c:pt idx="101">
                  <c:v>1.708198E-2</c:v>
                </c:pt>
              </c:numCache>
            </c:numRef>
          </c:xVal>
          <c:yVal>
            <c:numRef>
              <c:f>Sheet1!$C$2:$C$103</c:f>
              <c:numCache>
                <c:formatCode>General</c:formatCode>
                <c:ptCount val="102"/>
                <c:pt idx="0">
                  <c:v>60.2</c:v>
                </c:pt>
                <c:pt idx="1">
                  <c:v>5.6</c:v>
                </c:pt>
                <c:pt idx="2">
                  <c:v>68.5</c:v>
                </c:pt>
                <c:pt idx="3">
                  <c:v>65.900000000000006</c:v>
                </c:pt>
                <c:pt idx="4">
                  <c:v>65.400000000000006</c:v>
                </c:pt>
                <c:pt idx="5">
                  <c:v>23.7</c:v>
                </c:pt>
                <c:pt idx="6">
                  <c:v>10.4</c:v>
                </c:pt>
                <c:pt idx="7">
                  <c:v>8.3000000000000007</c:v>
                </c:pt>
                <c:pt idx="8">
                  <c:v>6.1</c:v>
                </c:pt>
                <c:pt idx="9">
                  <c:v>10.8</c:v>
                </c:pt>
                <c:pt idx="10">
                  <c:v>43.5</c:v>
                </c:pt>
                <c:pt idx="11">
                  <c:v>23.5</c:v>
                </c:pt>
                <c:pt idx="12">
                  <c:v>29.4</c:v>
                </c:pt>
                <c:pt idx="13">
                  <c:v>21.1</c:v>
                </c:pt>
                <c:pt idx="14">
                  <c:v>16.5</c:v>
                </c:pt>
                <c:pt idx="15">
                  <c:v>22.6</c:v>
                </c:pt>
                <c:pt idx="16">
                  <c:v>27.9</c:v>
                </c:pt>
                <c:pt idx="17">
                  <c:v>64.900000000000006</c:v>
                </c:pt>
                <c:pt idx="18">
                  <c:v>45.5</c:v>
                </c:pt>
                <c:pt idx="19">
                  <c:v>47.6</c:v>
                </c:pt>
                <c:pt idx="20">
                  <c:v>41.1</c:v>
                </c:pt>
                <c:pt idx="21">
                  <c:v>29.3</c:v>
                </c:pt>
                <c:pt idx="22">
                  <c:v>8.1</c:v>
                </c:pt>
                <c:pt idx="23">
                  <c:v>13.9</c:v>
                </c:pt>
                <c:pt idx="24">
                  <c:v>51.4</c:v>
                </c:pt>
                <c:pt idx="25">
                  <c:v>23.1</c:v>
                </c:pt>
                <c:pt idx="26">
                  <c:v>45.7</c:v>
                </c:pt>
                <c:pt idx="27">
                  <c:v>20.2</c:v>
                </c:pt>
                <c:pt idx="28">
                  <c:v>16.5</c:v>
                </c:pt>
                <c:pt idx="29">
                  <c:v>22.7</c:v>
                </c:pt>
                <c:pt idx="30">
                  <c:v>47.8</c:v>
                </c:pt>
                <c:pt idx="31">
                  <c:v>37.5</c:v>
                </c:pt>
                <c:pt idx="32">
                  <c:v>39.799999999999997</c:v>
                </c:pt>
                <c:pt idx="33">
                  <c:v>3.9</c:v>
                </c:pt>
                <c:pt idx="34">
                  <c:v>80.400000000000006</c:v>
                </c:pt>
                <c:pt idx="35">
                  <c:v>45.4</c:v>
                </c:pt>
                <c:pt idx="36">
                  <c:v>56.1</c:v>
                </c:pt>
                <c:pt idx="37">
                  <c:v>52.7</c:v>
                </c:pt>
                <c:pt idx="38">
                  <c:v>93.6</c:v>
                </c:pt>
                <c:pt idx="39">
                  <c:v>46.8</c:v>
                </c:pt>
                <c:pt idx="40">
                  <c:v>36.799999999999997</c:v>
                </c:pt>
                <c:pt idx="41">
                  <c:v>12.9</c:v>
                </c:pt>
                <c:pt idx="42">
                  <c:v>14.9</c:v>
                </c:pt>
                <c:pt idx="43">
                  <c:v>12.2</c:v>
                </c:pt>
                <c:pt idx="44">
                  <c:v>59.1</c:v>
                </c:pt>
                <c:pt idx="45">
                  <c:v>24.8</c:v>
                </c:pt>
                <c:pt idx="46">
                  <c:v>83.7</c:v>
                </c:pt>
                <c:pt idx="47">
                  <c:v>37.4</c:v>
                </c:pt>
                <c:pt idx="48">
                  <c:v>51.4</c:v>
                </c:pt>
                <c:pt idx="49">
                  <c:v>43.2</c:v>
                </c:pt>
                <c:pt idx="50">
                  <c:v>29.8</c:v>
                </c:pt>
                <c:pt idx="51">
                  <c:v>27.8</c:v>
                </c:pt>
                <c:pt idx="52">
                  <c:v>14.8</c:v>
                </c:pt>
                <c:pt idx="53">
                  <c:v>18.3</c:v>
                </c:pt>
                <c:pt idx="54">
                  <c:v>9.8000000000000007</c:v>
                </c:pt>
                <c:pt idx="55">
                  <c:v>25.4</c:v>
                </c:pt>
                <c:pt idx="56">
                  <c:v>11.4</c:v>
                </c:pt>
                <c:pt idx="57">
                  <c:v>12.4</c:v>
                </c:pt>
                <c:pt idx="58">
                  <c:v>7.5</c:v>
                </c:pt>
                <c:pt idx="59">
                  <c:v>54.4</c:v>
                </c:pt>
                <c:pt idx="60">
                  <c:v>58.7</c:v>
                </c:pt>
                <c:pt idx="61">
                  <c:v>21.1</c:v>
                </c:pt>
                <c:pt idx="62">
                  <c:v>25</c:v>
                </c:pt>
                <c:pt idx="63">
                  <c:v>95.6</c:v>
                </c:pt>
                <c:pt idx="64">
                  <c:v>57.8</c:v>
                </c:pt>
                <c:pt idx="65">
                  <c:v>86.9</c:v>
                </c:pt>
                <c:pt idx="66">
                  <c:v>54.2</c:v>
                </c:pt>
                <c:pt idx="67">
                  <c:v>45.5</c:v>
                </c:pt>
                <c:pt idx="68">
                  <c:v>55.5</c:v>
                </c:pt>
                <c:pt idx="69">
                  <c:v>10.6</c:v>
                </c:pt>
                <c:pt idx="70">
                  <c:v>87.3</c:v>
                </c:pt>
                <c:pt idx="71">
                  <c:v>80.900000000000006</c:v>
                </c:pt>
                <c:pt idx="72">
                  <c:v>55.8</c:v>
                </c:pt>
                <c:pt idx="73">
                  <c:v>38.299999999999997</c:v>
                </c:pt>
                <c:pt idx="74">
                  <c:v>16.3</c:v>
                </c:pt>
                <c:pt idx="75">
                  <c:v>14.1</c:v>
                </c:pt>
                <c:pt idx="76">
                  <c:v>13.2</c:v>
                </c:pt>
                <c:pt idx="77">
                  <c:v>70.3</c:v>
                </c:pt>
                <c:pt idx="78">
                  <c:v>21.9</c:v>
                </c:pt>
                <c:pt idx="79">
                  <c:v>39.6</c:v>
                </c:pt>
                <c:pt idx="80">
                  <c:v>20.7</c:v>
                </c:pt>
                <c:pt idx="81">
                  <c:v>24.8</c:v>
                </c:pt>
                <c:pt idx="82">
                  <c:v>12.5</c:v>
                </c:pt>
                <c:pt idx="83">
                  <c:v>10</c:v>
                </c:pt>
                <c:pt idx="84">
                  <c:v>9.4</c:v>
                </c:pt>
                <c:pt idx="85">
                  <c:v>68.3</c:v>
                </c:pt>
                <c:pt idx="86">
                  <c:v>24.6</c:v>
                </c:pt>
                <c:pt idx="87">
                  <c:v>14.7</c:v>
                </c:pt>
                <c:pt idx="88">
                  <c:v>17.8</c:v>
                </c:pt>
                <c:pt idx="89">
                  <c:v>46.2</c:v>
                </c:pt>
                <c:pt idx="90">
                  <c:v>28.3</c:v>
                </c:pt>
                <c:pt idx="91">
                  <c:v>20.3</c:v>
                </c:pt>
                <c:pt idx="92">
                  <c:v>23.6</c:v>
                </c:pt>
                <c:pt idx="93">
                  <c:v>85.8</c:v>
                </c:pt>
                <c:pt idx="94">
                  <c:v>39</c:v>
                </c:pt>
                <c:pt idx="95">
                  <c:v>57</c:v>
                </c:pt>
                <c:pt idx="96">
                  <c:v>42.5</c:v>
                </c:pt>
                <c:pt idx="97">
                  <c:v>30.9</c:v>
                </c:pt>
                <c:pt idx="98">
                  <c:v>69.900000000000006</c:v>
                </c:pt>
                <c:pt idx="99">
                  <c:v>49.8</c:v>
                </c:pt>
                <c:pt idx="100">
                  <c:v>41.7</c:v>
                </c:pt>
                <c:pt idx="101">
                  <c:v>46.8</c:v>
                </c:pt>
              </c:numCache>
            </c:numRef>
          </c:yVal>
          <c:smooth val="0"/>
        </c:ser>
        <c:ser>
          <c:idx val="103"/>
          <c:order val="103"/>
          <c:spPr>
            <a:ln w="28575">
              <a:noFill/>
            </a:ln>
          </c:spPr>
          <c:marker>
            <c:symbol val="none"/>
          </c:marker>
          <c:smooth val="0"/>
        </c:ser>
        <c:ser>
          <c:idx val="104"/>
          <c:order val="104"/>
          <c:spPr>
            <a:ln w="28575">
              <a:noFill/>
            </a:ln>
          </c:spPr>
          <c:marker>
            <c:symbol val="none"/>
          </c:marker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8040192"/>
        <c:axId val="108042112"/>
      </c:scatterChart>
      <c:valAx>
        <c:axId val="108040192"/>
        <c:scaling>
          <c:orientation val="minMax"/>
          <c:max val="0.1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r>
                  <a:rPr lang="fi-FI" sz="1600" dirty="0" err="1">
                    <a:solidFill>
                      <a:srgbClr val="00FFFF"/>
                    </a:solidFill>
                  </a:rPr>
                  <a:t>T&amp;k-menot</a:t>
                </a:r>
                <a:r>
                  <a:rPr lang="fi-FI" sz="1600" dirty="0">
                    <a:solidFill>
                      <a:srgbClr val="00FFFF"/>
                    </a:solidFill>
                  </a:rPr>
                  <a:t> / jalostusarvo, </a:t>
                </a:r>
              </a:p>
              <a:p>
                <a:pPr>
                  <a:defRPr sz="1200">
                    <a:solidFill>
                      <a:schemeClr val="bg1"/>
                    </a:solidFill>
                  </a:defRPr>
                </a:pPr>
                <a:r>
                  <a:rPr lang="fi-FI" sz="1600" dirty="0">
                    <a:solidFill>
                      <a:srgbClr val="00FFFF"/>
                    </a:solidFill>
                  </a:rPr>
                  <a:t>2008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 w="12700">
            <a:solidFill>
              <a:srgbClr val="F8F8F8"/>
            </a:solidFill>
          </a:ln>
        </c:spPr>
        <c:txPr>
          <a:bodyPr/>
          <a:lstStyle/>
          <a:p>
            <a:pPr>
              <a:defRPr sz="1200">
                <a:solidFill>
                  <a:schemeClr val="bg1"/>
                </a:solidFill>
              </a:defRPr>
            </a:pPr>
            <a:endParaRPr lang="en-US"/>
          </a:p>
        </c:txPr>
        <c:crossAx val="108042112"/>
        <c:crosses val="autoZero"/>
        <c:crossBetween val="midCat"/>
      </c:valAx>
      <c:valAx>
        <c:axId val="108042112"/>
        <c:scaling>
          <c:orientation val="minMax"/>
          <c:max val="2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2700">
            <a:solidFill>
              <a:srgbClr val="F8F8F8"/>
            </a:solidFill>
          </a:ln>
        </c:spPr>
        <c:txPr>
          <a:bodyPr/>
          <a:lstStyle/>
          <a:p>
            <a:pPr>
              <a:defRPr sz="1200">
                <a:solidFill>
                  <a:schemeClr val="bg1"/>
                </a:solidFill>
              </a:defRPr>
            </a:pPr>
            <a:endParaRPr lang="en-US"/>
          </a:p>
        </c:txPr>
        <c:crossAx val="108040192"/>
        <c:crosses val="autoZero"/>
        <c:crossBetween val="midCat"/>
        <c:majorUnit val="50"/>
      </c:valAx>
      <c:spPr>
        <a:noFill/>
      </c:spPr>
    </c:plotArea>
    <c:plotVisOnly val="1"/>
    <c:dispBlanksAs val="gap"/>
    <c:showDLblsOverMax val="0"/>
  </c:chart>
  <c:spPr>
    <a:noFill/>
  </c:spPr>
  <c:txPr>
    <a:bodyPr/>
    <a:lstStyle/>
    <a:p>
      <a:pPr>
        <a:defRPr sz="1200">
          <a:latin typeface="Calibri" pitchFamily="34" charset="0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l">
              <a:defRPr sz="1800"/>
            </a:pPr>
            <a:r>
              <a:rPr lang="fi-FI" sz="1800" dirty="0"/>
              <a:t>Johtajien, asiantuntijoiden ja tutkijoiden osuus </a:t>
            </a:r>
            <a:r>
              <a:rPr lang="fi-FI" sz="1800" u="sng" dirty="0"/>
              <a:t>palvelusektorin</a:t>
            </a:r>
            <a:r>
              <a:rPr lang="fi-FI" sz="1800" dirty="0"/>
              <a:t> työvoimasta, %</a:t>
            </a:r>
            <a:endParaRPr lang="en-US" sz="1800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High-skill  services</c:v>
                </c:pt>
              </c:strCache>
            </c:strRef>
          </c:tx>
          <c:spPr>
            <a:solidFill>
              <a:srgbClr val="7ED1E6"/>
            </a:solidFill>
            <a:ln w="50800">
              <a:noFill/>
            </a:ln>
          </c:spPr>
          <c:invertIfNegative val="0"/>
          <c:dPt>
            <c:idx val="5"/>
            <c:invertIfNegative val="0"/>
            <c:bubble3D val="0"/>
          </c:dPt>
          <c:dPt>
            <c:idx val="6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 w="50800">
                <a:noFill/>
              </a:ln>
            </c:spPr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4"/>
            <c:invertIfNegative val="0"/>
            <c:bubble3D val="0"/>
            <c:spPr>
              <a:solidFill>
                <a:srgbClr val="C0FF00"/>
              </a:solidFill>
              <a:ln w="50800">
                <a:noFill/>
              </a:ln>
            </c:spPr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Pt>
            <c:idx val="17"/>
            <c:invertIfNegative val="0"/>
            <c:bubble3D val="0"/>
          </c:dPt>
          <c:dPt>
            <c:idx val="24"/>
            <c:invertIfNegative val="0"/>
            <c:bubble3D val="0"/>
          </c:dPt>
          <c:dPt>
            <c:idx val="27"/>
            <c:invertIfNegative val="0"/>
            <c:bubble3D val="0"/>
          </c:dPt>
          <c:cat>
            <c:strRef>
              <c:f>Sheet1!$A$2:$A$19</c:f>
              <c:strCache>
                <c:ptCount val="18"/>
                <c:pt idx="0">
                  <c:v>Portugali</c:v>
                </c:pt>
                <c:pt idx="1">
                  <c:v>Espanja</c:v>
                </c:pt>
                <c:pt idx="2">
                  <c:v>Itävalta</c:v>
                </c:pt>
                <c:pt idx="3">
                  <c:v>Kreikka</c:v>
                </c:pt>
                <c:pt idx="4">
                  <c:v>Irlanti</c:v>
                </c:pt>
                <c:pt idx="5">
                  <c:v>UK</c:v>
                </c:pt>
                <c:pt idx="6">
                  <c:v>EU-15</c:v>
                </c:pt>
                <c:pt idx="7">
                  <c:v>Italia</c:v>
                </c:pt>
                <c:pt idx="8">
                  <c:v>Ranska</c:v>
                </c:pt>
                <c:pt idx="9">
                  <c:v>Belgia</c:v>
                </c:pt>
                <c:pt idx="10">
                  <c:v>Norja</c:v>
                </c:pt>
                <c:pt idx="11">
                  <c:v>Tanska</c:v>
                </c:pt>
                <c:pt idx="12">
                  <c:v>Saksa</c:v>
                </c:pt>
                <c:pt idx="13">
                  <c:v>Ruotsi</c:v>
                </c:pt>
                <c:pt idx="14">
                  <c:v>Suomi</c:v>
                </c:pt>
                <c:pt idx="15">
                  <c:v>Alankomaat</c:v>
                </c:pt>
                <c:pt idx="16">
                  <c:v>Sveitsi</c:v>
                </c:pt>
                <c:pt idx="17">
                  <c:v>Islanti</c:v>
                </c:pt>
              </c:strCache>
            </c:strRef>
          </c:cat>
          <c:val>
            <c:numRef>
              <c:f>Sheet1!$B$2:$B$19</c:f>
              <c:numCache>
                <c:formatCode>0.00</c:formatCode>
                <c:ptCount val="18"/>
                <c:pt idx="0">
                  <c:v>34.819755371414459</c:v>
                </c:pt>
                <c:pt idx="1">
                  <c:v>39.497745990760755</c:v>
                </c:pt>
                <c:pt idx="2">
                  <c:v>44.200264555452307</c:v>
                </c:pt>
                <c:pt idx="3" formatCode="General">
                  <c:v>45.528575952133657</c:v>
                </c:pt>
                <c:pt idx="4" formatCode="General">
                  <c:v>46.14736369128493</c:v>
                </c:pt>
                <c:pt idx="5" formatCode="General">
                  <c:v>46.25316785155681</c:v>
                </c:pt>
                <c:pt idx="6" formatCode="General">
                  <c:v>47.061677660465101</c:v>
                </c:pt>
                <c:pt idx="7" formatCode="General">
                  <c:v>47.357361739392232</c:v>
                </c:pt>
                <c:pt idx="8" formatCode="General">
                  <c:v>47.423518343255331</c:v>
                </c:pt>
                <c:pt idx="9" formatCode="General">
                  <c:v>49.967331498883986</c:v>
                </c:pt>
                <c:pt idx="10" formatCode="General">
                  <c:v>50.278358393682531</c:v>
                </c:pt>
                <c:pt idx="11" formatCode="General">
                  <c:v>50.375224712290603</c:v>
                </c:pt>
                <c:pt idx="12" formatCode="General">
                  <c:v>50.426089339679201</c:v>
                </c:pt>
                <c:pt idx="13" formatCode="General">
                  <c:v>51.655605587451767</c:v>
                </c:pt>
                <c:pt idx="14" formatCode="General">
                  <c:v>51.865176755564747</c:v>
                </c:pt>
                <c:pt idx="15" formatCode="General">
                  <c:v>53.784405204514215</c:v>
                </c:pt>
                <c:pt idx="16" formatCode="General">
                  <c:v>54.945028653358442</c:v>
                </c:pt>
                <c:pt idx="17" formatCode="General">
                  <c:v>55.720181340163741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"/>
        <c:axId val="107505152"/>
        <c:axId val="107506688"/>
      </c:barChart>
      <c:catAx>
        <c:axId val="107505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12700">
            <a:solidFill>
              <a:sysClr val="window" lastClr="FFFFFF"/>
            </a:solidFill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107506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506688"/>
        <c:scaling>
          <c:orientation val="minMax"/>
          <c:max val="60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FFFFFF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10750515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</c:spPr>
  <c:txPr>
    <a:bodyPr/>
    <a:lstStyle/>
    <a:p>
      <a:pPr>
        <a:defRPr sz="1200">
          <a:solidFill>
            <a:schemeClr val="bg1"/>
          </a:solidFill>
          <a:latin typeface="Calibri" pitchFamily="34" charset="0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l">
              <a:defRPr sz="1800"/>
            </a:pPr>
            <a:r>
              <a:rPr lang="fi-FI" sz="1800" dirty="0"/>
              <a:t>Johtajien, asiantuntijoiden ja tutkijoiden osuus </a:t>
            </a:r>
            <a:r>
              <a:rPr lang="fi-FI" sz="1800" u="sng" dirty="0"/>
              <a:t>teollisuuden</a:t>
            </a:r>
            <a:r>
              <a:rPr lang="fi-FI" sz="1800" dirty="0"/>
              <a:t> työvoimasta, %</a:t>
            </a:r>
            <a:endParaRPr lang="en-US" sz="1800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Asiantuntijat ja tutkijat</c:v>
                </c:pt>
              </c:strCache>
            </c:strRef>
          </c:tx>
          <c:spPr>
            <a:solidFill>
              <a:srgbClr val="7ED1E6"/>
            </a:solidFill>
            <a:ln w="50800">
              <a:noFill/>
            </a:ln>
          </c:spPr>
          <c:invertIfNegative val="0"/>
          <c:dPt>
            <c:idx val="5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 w="50800">
                <a:noFill/>
              </a:ln>
            </c:spPr>
          </c:dPt>
          <c:dPt>
            <c:idx val="6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  <c:spPr>
              <a:solidFill>
                <a:srgbClr val="C0FF00"/>
              </a:solidFill>
              <a:ln w="50800">
                <a:noFill/>
              </a:ln>
            </c:spPr>
          </c:dPt>
          <c:cat>
            <c:strRef>
              <c:f>Sheet1!$A$2:$A$18</c:f>
              <c:strCache>
                <c:ptCount val="17"/>
                <c:pt idx="0">
                  <c:v>Portugali</c:v>
                </c:pt>
                <c:pt idx="1">
                  <c:v>Kreikka</c:v>
                </c:pt>
                <c:pt idx="2">
                  <c:v>Espanja</c:v>
                </c:pt>
                <c:pt idx="3">
                  <c:v>Italia</c:v>
                </c:pt>
                <c:pt idx="4">
                  <c:v>Islanti</c:v>
                </c:pt>
                <c:pt idx="5">
                  <c:v>EU-27</c:v>
                </c:pt>
                <c:pt idx="6">
                  <c:v>Itävalta</c:v>
                </c:pt>
                <c:pt idx="7">
                  <c:v>Saksa</c:v>
                </c:pt>
                <c:pt idx="8">
                  <c:v>Norja</c:v>
                </c:pt>
                <c:pt idx="9">
                  <c:v>Alankomaat</c:v>
                </c:pt>
                <c:pt idx="10">
                  <c:v>Ruotsi</c:v>
                </c:pt>
                <c:pt idx="11">
                  <c:v>Belgia</c:v>
                </c:pt>
                <c:pt idx="12">
                  <c:v>Irlanti</c:v>
                </c:pt>
                <c:pt idx="13">
                  <c:v>Ranska</c:v>
                </c:pt>
                <c:pt idx="14">
                  <c:v>Tanska</c:v>
                </c:pt>
                <c:pt idx="15">
                  <c:v>Iso-Britannia</c:v>
                </c:pt>
                <c:pt idx="16">
                  <c:v>Suomi</c:v>
                </c:pt>
              </c:strCache>
            </c:strRef>
          </c:cat>
          <c:val>
            <c:numRef>
              <c:f>Sheet1!$B$2:$B$18</c:f>
              <c:numCache>
                <c:formatCode>0.00</c:formatCode>
                <c:ptCount val="17"/>
                <c:pt idx="0">
                  <c:v>13.396894660556837</c:v>
                </c:pt>
                <c:pt idx="1">
                  <c:v>19.637264443976875</c:v>
                </c:pt>
                <c:pt idx="2">
                  <c:v>24.861755420412301</c:v>
                </c:pt>
                <c:pt idx="3">
                  <c:v>24.994613351351131</c:v>
                </c:pt>
                <c:pt idx="4">
                  <c:v>25.176903200159018</c:v>
                </c:pt>
                <c:pt idx="5">
                  <c:v>27.778637798143397</c:v>
                </c:pt>
                <c:pt idx="6" formatCode="General">
                  <c:v>29.154267802568661</c:v>
                </c:pt>
                <c:pt idx="7" formatCode="General">
                  <c:v>30.471962615866023</c:v>
                </c:pt>
                <c:pt idx="8" formatCode="General">
                  <c:v>30.47327247495301</c:v>
                </c:pt>
                <c:pt idx="9" formatCode="General">
                  <c:v>31.689498752896228</c:v>
                </c:pt>
                <c:pt idx="10" formatCode="General">
                  <c:v>32.259989402400976</c:v>
                </c:pt>
                <c:pt idx="11" formatCode="General">
                  <c:v>34.002589970759807</c:v>
                </c:pt>
                <c:pt idx="12" formatCode="General">
                  <c:v>34.297383337196848</c:v>
                </c:pt>
                <c:pt idx="13" formatCode="General">
                  <c:v>35.291587026150744</c:v>
                </c:pt>
                <c:pt idx="14" formatCode="General">
                  <c:v>36.232635878108603</c:v>
                </c:pt>
                <c:pt idx="15" formatCode="General">
                  <c:v>38.446315096045453</c:v>
                </c:pt>
                <c:pt idx="16" formatCode="General">
                  <c:v>38.455720831834817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"/>
        <c:axId val="108084608"/>
        <c:axId val="108098688"/>
      </c:barChart>
      <c:catAx>
        <c:axId val="1080846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12700">
            <a:solidFill>
              <a:sysClr val="window" lastClr="FFFFFF"/>
            </a:solidFill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108098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8098688"/>
        <c:scaling>
          <c:orientation val="minMax"/>
          <c:max val="60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FFFFFF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108084608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</c:spPr>
  <c:txPr>
    <a:bodyPr/>
    <a:lstStyle/>
    <a:p>
      <a:pPr>
        <a:defRPr sz="1200">
          <a:solidFill>
            <a:schemeClr val="bg1"/>
          </a:solidFill>
          <a:latin typeface="Calibri" pitchFamily="34" charset="0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Modernit palvelut</c:v>
                </c:pt>
              </c:strCache>
            </c:strRef>
          </c:tx>
          <c:spPr>
            <a:ln w="63500">
              <a:solidFill>
                <a:srgbClr val="C0FF00"/>
              </a:solidFill>
            </a:ln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Sheet1!$B$2:$B$13</c:f>
              <c:numCache>
                <c:formatCode>0.0</c:formatCode>
                <c:ptCount val="12"/>
                <c:pt idx="0">
                  <c:v>100</c:v>
                </c:pt>
                <c:pt idx="1">
                  <c:v>143</c:v>
                </c:pt>
                <c:pt idx="2">
                  <c:v>158</c:v>
                </c:pt>
                <c:pt idx="3">
                  <c:v>138.69999999999999</c:v>
                </c:pt>
                <c:pt idx="4">
                  <c:v>176</c:v>
                </c:pt>
                <c:pt idx="5">
                  <c:v>205.1</c:v>
                </c:pt>
                <c:pt idx="6">
                  <c:v>214.1</c:v>
                </c:pt>
                <c:pt idx="7">
                  <c:v>274.60000000000002</c:v>
                </c:pt>
                <c:pt idx="8">
                  <c:v>363.3</c:v>
                </c:pt>
                <c:pt idx="9">
                  <c:v>338.7</c:v>
                </c:pt>
                <c:pt idx="10">
                  <c:v>334.9</c:v>
                </c:pt>
                <c:pt idx="11">
                  <c:v>335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Perinteiset palvelut</c:v>
                </c:pt>
              </c:strCache>
            </c:strRef>
          </c:tx>
          <c:spPr>
            <a:ln w="63500">
              <a:solidFill>
                <a:srgbClr val="00FFFF"/>
              </a:solidFill>
            </a:ln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Sheet1!$C$2:$C$13</c:f>
              <c:numCache>
                <c:formatCode>0.0</c:formatCode>
                <c:ptCount val="12"/>
                <c:pt idx="0">
                  <c:v>100</c:v>
                </c:pt>
                <c:pt idx="1">
                  <c:v>100.9</c:v>
                </c:pt>
                <c:pt idx="2">
                  <c:v>103.8</c:v>
                </c:pt>
                <c:pt idx="3">
                  <c:v>102.4</c:v>
                </c:pt>
                <c:pt idx="4">
                  <c:v>113</c:v>
                </c:pt>
                <c:pt idx="5">
                  <c:v>117.2</c:v>
                </c:pt>
                <c:pt idx="6">
                  <c:v>111.3</c:v>
                </c:pt>
                <c:pt idx="7">
                  <c:v>119.9</c:v>
                </c:pt>
                <c:pt idx="8">
                  <c:v>143</c:v>
                </c:pt>
                <c:pt idx="9">
                  <c:v>127.1</c:v>
                </c:pt>
                <c:pt idx="10">
                  <c:v>142.1</c:v>
                </c:pt>
                <c:pt idx="11">
                  <c:v>174.7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Tavaravienti</c:v>
                </c:pt>
              </c:strCache>
            </c:strRef>
          </c:tx>
          <c:spPr>
            <a:ln w="63500">
              <a:solidFill>
                <a:sysClr val="window" lastClr="FFFFFF">
                  <a:lumMod val="75000"/>
                </a:sysClr>
              </a:solidFill>
            </a:ln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100</c:v>
                </c:pt>
                <c:pt idx="1">
                  <c:v>96.583649960000002</c:v>
                </c:pt>
                <c:pt idx="2">
                  <c:v>95.471069569999997</c:v>
                </c:pt>
                <c:pt idx="3">
                  <c:v>93.697636660000001</c:v>
                </c:pt>
                <c:pt idx="4">
                  <c:v>98.842167930000002</c:v>
                </c:pt>
                <c:pt idx="5" formatCode="0.0">
                  <c:v>106</c:v>
                </c:pt>
                <c:pt idx="6" formatCode="0.0">
                  <c:v>124.3</c:v>
                </c:pt>
                <c:pt idx="7" formatCode="0.0">
                  <c:v>132.80000000000001</c:v>
                </c:pt>
                <c:pt idx="8" formatCode="0.0">
                  <c:v>132.6</c:v>
                </c:pt>
                <c:pt idx="9" formatCode="0.0">
                  <c:v>91</c:v>
                </c:pt>
                <c:pt idx="10" formatCode="0.0">
                  <c:v>105.7</c:v>
                </c:pt>
                <c:pt idx="11" formatCode="0.0">
                  <c:v>114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00128"/>
        <c:axId val="98401664"/>
      </c:lineChart>
      <c:catAx>
        <c:axId val="98400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2700">
            <a:solidFill>
              <a:sysClr val="window" lastClr="FFFFFF"/>
            </a:solidFill>
          </a:ln>
        </c:spPr>
        <c:txPr>
          <a:bodyPr rot="0" vert="horz"/>
          <a:lstStyle/>
          <a:p>
            <a:pPr>
              <a:defRPr sz="1400"/>
            </a:pPr>
            <a:endParaRPr lang="en-US"/>
          </a:p>
        </c:txPr>
        <c:crossAx val="98401664"/>
        <c:crossesAt val="100"/>
        <c:auto val="1"/>
        <c:lblAlgn val="ctr"/>
        <c:lblOffset val="100"/>
        <c:tickLblSkip val="2"/>
        <c:tickMarkSkip val="1"/>
        <c:noMultiLvlLbl val="0"/>
      </c:catAx>
      <c:valAx>
        <c:axId val="98401664"/>
        <c:scaling>
          <c:orientation val="minMax"/>
          <c:min val="5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12700">
            <a:solidFill>
              <a:schemeClr val="bg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98400128"/>
        <c:crossesAt val="1"/>
        <c:crossBetween val="midCat"/>
      </c:valAx>
      <c:spPr>
        <a:noFill/>
        <a:ln w="12700">
          <a:noFill/>
        </a:ln>
      </c:spPr>
    </c:plotArea>
    <c:plotVisOnly val="1"/>
    <c:dispBlanksAs val="gap"/>
    <c:showDLblsOverMax val="0"/>
  </c:chart>
  <c:spPr>
    <a:solidFill>
      <a:sysClr val="windowText" lastClr="000000"/>
    </a:solidFill>
  </c:spPr>
  <c:txPr>
    <a:bodyPr/>
    <a:lstStyle/>
    <a:p>
      <a:pPr>
        <a:defRPr sz="1200">
          <a:solidFill>
            <a:schemeClr val="bg1"/>
          </a:solidFill>
          <a:latin typeface="Calibri" pitchFamily="34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6055072463768114E-2"/>
          <c:y val="4.5199603174603177E-2"/>
          <c:w val="0.91109106280193242"/>
          <c:h val="0.87912519841269843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BKT per capita</c:v>
                </c:pt>
              </c:strCache>
            </c:strRef>
          </c:tx>
          <c:spPr>
            <a:ln w="25400">
              <a:noFill/>
            </a:ln>
          </c:spPr>
          <c:marker>
            <c:symbol val="circle"/>
            <c:size val="12"/>
            <c:spPr>
              <a:solidFill>
                <a:srgbClr val="00FFFF"/>
              </a:solidFill>
              <a:ln w="12700">
                <a:solidFill>
                  <a:sysClr val="windowText" lastClr="000000"/>
                </a:solidFill>
              </a:ln>
            </c:spPr>
          </c:marker>
          <c:dPt>
            <c:idx val="8"/>
            <c:marker>
              <c:spPr>
                <a:solidFill>
                  <a:srgbClr val="C0FF00"/>
                </a:solidFill>
                <a:ln w="12700">
                  <a:solidFill>
                    <a:sysClr val="windowText" lastClr="000000"/>
                  </a:solidFill>
                </a:ln>
              </c:spPr>
            </c:marker>
            <c:bubble3D val="0"/>
          </c:dPt>
          <c:dLbls>
            <c:delete val="1"/>
          </c:dLbls>
          <c:trendline>
            <c:spPr>
              <a:ln w="25400">
                <a:solidFill>
                  <a:srgbClr val="FFFFFF"/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Sheet1!$A$2:$A$34</c:f>
              <c:numCache>
                <c:formatCode>General</c:formatCode>
                <c:ptCount val="33"/>
                <c:pt idx="0">
                  <c:v>69.001435000000001</c:v>
                </c:pt>
                <c:pt idx="1">
                  <c:v>69.318532000000005</c:v>
                </c:pt>
                <c:pt idx="2">
                  <c:v>77.612882999999997</c:v>
                </c:pt>
                <c:pt idx="3">
                  <c:v>66.204097000000004</c:v>
                </c:pt>
                <c:pt idx="4">
                  <c:v>52.639533</c:v>
                </c:pt>
                <c:pt idx="5">
                  <c:v>60.029921000000002</c:v>
                </c:pt>
                <c:pt idx="6">
                  <c:v>76.570656</c:v>
                </c:pt>
                <c:pt idx="7">
                  <c:v>70.964578000000003</c:v>
                </c:pt>
                <c:pt idx="8">
                  <c:v>69.162087</c:v>
                </c:pt>
                <c:pt idx="9">
                  <c:v>77.552539999999993</c:v>
                </c:pt>
                <c:pt idx="10">
                  <c:v>72.725999000000002</c:v>
                </c:pt>
                <c:pt idx="11">
                  <c:v>79.071719999999999</c:v>
                </c:pt>
                <c:pt idx="12">
                  <c:v>67.275848999999994</c:v>
                </c:pt>
                <c:pt idx="13">
                  <c:v>67.674822000000006</c:v>
                </c:pt>
                <c:pt idx="14">
                  <c:v>67.035938999999999</c:v>
                </c:pt>
                <c:pt idx="15">
                  <c:v>74.574484999999996</c:v>
                </c:pt>
                <c:pt idx="16">
                  <c:v>73.107915000000006</c:v>
                </c:pt>
                <c:pt idx="17">
                  <c:v>71.535345000000007</c:v>
                </c:pt>
                <c:pt idx="18">
                  <c:v>60.337494999999997</c:v>
                </c:pt>
                <c:pt idx="19">
                  <c:v>86.596857</c:v>
                </c:pt>
                <c:pt idx="20">
                  <c:v>62.642746000000002</c:v>
                </c:pt>
                <c:pt idx="21">
                  <c:v>74.385373999999999</c:v>
                </c:pt>
                <c:pt idx="22">
                  <c:v>70.570051000000007</c:v>
                </c:pt>
                <c:pt idx="23">
                  <c:v>58.360912999999996</c:v>
                </c:pt>
                <c:pt idx="24">
                  <c:v>64.239976999999996</c:v>
                </c:pt>
                <c:pt idx="25">
                  <c:v>72.907484999999994</c:v>
                </c:pt>
                <c:pt idx="26">
                  <c:v>60.914382000000003</c:v>
                </c:pt>
                <c:pt idx="27">
                  <c:v>66.457587000000004</c:v>
                </c:pt>
                <c:pt idx="28">
                  <c:v>71.256274000000005</c:v>
                </c:pt>
                <c:pt idx="29">
                  <c:v>73.564680999999993</c:v>
                </c:pt>
                <c:pt idx="30">
                  <c:v>71.046779999999998</c:v>
                </c:pt>
                <c:pt idx="31">
                  <c:v>75.497943000000006</c:v>
                </c:pt>
                <c:pt idx="32">
                  <c:v>79.374595999999997</c:v>
                </c:pt>
              </c:numCache>
            </c:numRef>
          </c:xVal>
          <c:yVal>
            <c:numRef>
              <c:f>Sheet1!$B$2:$B$34</c:f>
              <c:numCache>
                <c:formatCode>General</c:formatCode>
                <c:ptCount val="33"/>
                <c:pt idx="0">
                  <c:v>37.108798999999998</c:v>
                </c:pt>
                <c:pt idx="1">
                  <c:v>38.884433999999999</c:v>
                </c:pt>
                <c:pt idx="2">
                  <c:v>36.300356000000001</c:v>
                </c:pt>
                <c:pt idx="3">
                  <c:v>36.853555</c:v>
                </c:pt>
                <c:pt idx="4">
                  <c:v>14.568250000000001</c:v>
                </c:pt>
                <c:pt idx="5">
                  <c:v>25.563410000000001</c:v>
                </c:pt>
                <c:pt idx="6">
                  <c:v>37.679820999999997</c:v>
                </c:pt>
                <c:pt idx="7">
                  <c:v>19.845338999999999</c:v>
                </c:pt>
                <c:pt idx="8">
                  <c:v>35.655862999999997</c:v>
                </c:pt>
                <c:pt idx="9">
                  <c:v>33.963267000000002</c:v>
                </c:pt>
                <c:pt idx="10">
                  <c:v>35.989232999999999</c:v>
                </c:pt>
                <c:pt idx="11">
                  <c:v>29.303367000000001</c:v>
                </c:pt>
                <c:pt idx="12">
                  <c:v>20.274968999999999</c:v>
                </c:pt>
                <c:pt idx="13">
                  <c:v>36.646729999999998</c:v>
                </c:pt>
                <c:pt idx="14">
                  <c:v>39.562351999999997</c:v>
                </c:pt>
                <c:pt idx="15">
                  <c:v>27.463940999999998</c:v>
                </c:pt>
                <c:pt idx="16">
                  <c:v>32.413187999999998</c:v>
                </c:pt>
                <c:pt idx="17">
                  <c:v>32.017572999999999</c:v>
                </c:pt>
                <c:pt idx="18">
                  <c:v>27.133448999999999</c:v>
                </c:pt>
                <c:pt idx="19">
                  <c:v>84.848184000000003</c:v>
                </c:pt>
                <c:pt idx="20">
                  <c:v>14.387616</c:v>
                </c:pt>
                <c:pt idx="21">
                  <c:v>40.806848000000002</c:v>
                </c:pt>
                <c:pt idx="22">
                  <c:v>27.006561999999999</c:v>
                </c:pt>
                <c:pt idx="23">
                  <c:v>54.568022999999997</c:v>
                </c:pt>
                <c:pt idx="24">
                  <c:v>18.062183000000001</c:v>
                </c:pt>
                <c:pt idx="25">
                  <c:v>22.869831999999999</c:v>
                </c:pt>
                <c:pt idx="26">
                  <c:v>22.868984000000001</c:v>
                </c:pt>
                <c:pt idx="27">
                  <c:v>27.472123</c:v>
                </c:pt>
                <c:pt idx="28">
                  <c:v>32.246873999999998</c:v>
                </c:pt>
                <c:pt idx="29">
                  <c:v>37.210994999999997</c:v>
                </c:pt>
                <c:pt idx="30">
                  <c:v>45.586150000000004</c:v>
                </c:pt>
                <c:pt idx="31">
                  <c:v>36.817492999999999</c:v>
                </c:pt>
                <c:pt idx="32">
                  <c:v>45.087370999999997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Sheet1!$A$2:$A$34</c:f>
              <c:numCache>
                <c:formatCode>General</c:formatCode>
                <c:ptCount val="33"/>
                <c:pt idx="0">
                  <c:v>69.001435000000001</c:v>
                </c:pt>
                <c:pt idx="1">
                  <c:v>69.318532000000005</c:v>
                </c:pt>
                <c:pt idx="2">
                  <c:v>77.612882999999997</c:v>
                </c:pt>
                <c:pt idx="3">
                  <c:v>66.204097000000004</c:v>
                </c:pt>
                <c:pt idx="4">
                  <c:v>52.639533</c:v>
                </c:pt>
                <c:pt idx="5">
                  <c:v>60.029921000000002</c:v>
                </c:pt>
                <c:pt idx="6">
                  <c:v>76.570656</c:v>
                </c:pt>
                <c:pt idx="7">
                  <c:v>70.964578000000003</c:v>
                </c:pt>
                <c:pt idx="8">
                  <c:v>69.162087</c:v>
                </c:pt>
                <c:pt idx="9">
                  <c:v>77.552539999999993</c:v>
                </c:pt>
                <c:pt idx="10">
                  <c:v>72.725999000000002</c:v>
                </c:pt>
                <c:pt idx="11">
                  <c:v>79.071719999999999</c:v>
                </c:pt>
                <c:pt idx="12">
                  <c:v>67.275848999999994</c:v>
                </c:pt>
                <c:pt idx="13">
                  <c:v>67.674822000000006</c:v>
                </c:pt>
                <c:pt idx="14">
                  <c:v>67.035938999999999</c:v>
                </c:pt>
                <c:pt idx="15">
                  <c:v>74.574484999999996</c:v>
                </c:pt>
                <c:pt idx="16">
                  <c:v>73.107915000000006</c:v>
                </c:pt>
                <c:pt idx="17">
                  <c:v>71.535345000000007</c:v>
                </c:pt>
                <c:pt idx="18">
                  <c:v>60.337494999999997</c:v>
                </c:pt>
                <c:pt idx="19">
                  <c:v>86.596857</c:v>
                </c:pt>
                <c:pt idx="20">
                  <c:v>62.642746000000002</c:v>
                </c:pt>
                <c:pt idx="21">
                  <c:v>74.385373999999999</c:v>
                </c:pt>
                <c:pt idx="22">
                  <c:v>70.570051000000007</c:v>
                </c:pt>
                <c:pt idx="23">
                  <c:v>58.360912999999996</c:v>
                </c:pt>
                <c:pt idx="24">
                  <c:v>64.239976999999996</c:v>
                </c:pt>
                <c:pt idx="25">
                  <c:v>72.907484999999994</c:v>
                </c:pt>
                <c:pt idx="26">
                  <c:v>60.914382000000003</c:v>
                </c:pt>
                <c:pt idx="27">
                  <c:v>66.457587000000004</c:v>
                </c:pt>
                <c:pt idx="28">
                  <c:v>71.256274000000005</c:v>
                </c:pt>
                <c:pt idx="29">
                  <c:v>73.564680999999993</c:v>
                </c:pt>
                <c:pt idx="30">
                  <c:v>71.046779999999998</c:v>
                </c:pt>
                <c:pt idx="31">
                  <c:v>75.497943000000006</c:v>
                </c:pt>
                <c:pt idx="32">
                  <c:v>79.374595999999997</c:v>
                </c:pt>
              </c:numCache>
            </c:numRef>
          </c:xVal>
          <c:yVal>
            <c:numRef>
              <c:f>Sheet1!$C$2:$C$34</c:f>
              <c:numCache>
                <c:formatCode>General</c:formatCode>
                <c:ptCount val="33"/>
              </c:numCache>
            </c:numRef>
          </c:y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Sheet1!$A$2:$A$34</c:f>
              <c:numCache>
                <c:formatCode>General</c:formatCode>
                <c:ptCount val="33"/>
                <c:pt idx="0">
                  <c:v>69.001435000000001</c:v>
                </c:pt>
                <c:pt idx="1">
                  <c:v>69.318532000000005</c:v>
                </c:pt>
                <c:pt idx="2">
                  <c:v>77.612882999999997</c:v>
                </c:pt>
                <c:pt idx="3">
                  <c:v>66.204097000000004</c:v>
                </c:pt>
                <c:pt idx="4">
                  <c:v>52.639533</c:v>
                </c:pt>
                <c:pt idx="5">
                  <c:v>60.029921000000002</c:v>
                </c:pt>
                <c:pt idx="6">
                  <c:v>76.570656</c:v>
                </c:pt>
                <c:pt idx="7">
                  <c:v>70.964578000000003</c:v>
                </c:pt>
                <c:pt idx="8">
                  <c:v>69.162087</c:v>
                </c:pt>
                <c:pt idx="9">
                  <c:v>77.552539999999993</c:v>
                </c:pt>
                <c:pt idx="10">
                  <c:v>72.725999000000002</c:v>
                </c:pt>
                <c:pt idx="11">
                  <c:v>79.071719999999999</c:v>
                </c:pt>
                <c:pt idx="12">
                  <c:v>67.275848999999994</c:v>
                </c:pt>
                <c:pt idx="13">
                  <c:v>67.674822000000006</c:v>
                </c:pt>
                <c:pt idx="14">
                  <c:v>67.035938999999999</c:v>
                </c:pt>
                <c:pt idx="15">
                  <c:v>74.574484999999996</c:v>
                </c:pt>
                <c:pt idx="16">
                  <c:v>73.107915000000006</c:v>
                </c:pt>
                <c:pt idx="17">
                  <c:v>71.535345000000007</c:v>
                </c:pt>
                <c:pt idx="18">
                  <c:v>60.337494999999997</c:v>
                </c:pt>
                <c:pt idx="19">
                  <c:v>86.596857</c:v>
                </c:pt>
                <c:pt idx="20">
                  <c:v>62.642746000000002</c:v>
                </c:pt>
                <c:pt idx="21">
                  <c:v>74.385373999999999</c:v>
                </c:pt>
                <c:pt idx="22">
                  <c:v>70.570051000000007</c:v>
                </c:pt>
                <c:pt idx="23">
                  <c:v>58.360912999999996</c:v>
                </c:pt>
                <c:pt idx="24">
                  <c:v>64.239976999999996</c:v>
                </c:pt>
                <c:pt idx="25">
                  <c:v>72.907484999999994</c:v>
                </c:pt>
                <c:pt idx="26">
                  <c:v>60.914382000000003</c:v>
                </c:pt>
                <c:pt idx="27">
                  <c:v>66.457587000000004</c:v>
                </c:pt>
                <c:pt idx="28">
                  <c:v>71.256274000000005</c:v>
                </c:pt>
                <c:pt idx="29">
                  <c:v>73.564680999999993</c:v>
                </c:pt>
                <c:pt idx="30">
                  <c:v>71.046779999999998</c:v>
                </c:pt>
                <c:pt idx="31">
                  <c:v>75.497943000000006</c:v>
                </c:pt>
                <c:pt idx="32">
                  <c:v>79.374595999999997</c:v>
                </c:pt>
              </c:numCache>
            </c:numRef>
          </c:xVal>
          <c:yVal>
            <c:numRef>
              <c:f>Sheet1!$D$2:$D$34</c:f>
              <c:numCache>
                <c:formatCode>General</c:formatCode>
                <c:ptCount val="33"/>
              </c:numCache>
            </c:numRef>
          </c:y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98578816"/>
        <c:axId val="98580352"/>
      </c:scatterChart>
      <c:valAx>
        <c:axId val="98578816"/>
        <c:scaling>
          <c:orientation val="minMax"/>
          <c:min val="5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5875">
            <a:solidFill>
              <a:srgbClr val="FFFFFF"/>
            </a:solidFill>
          </a:ln>
        </c:spPr>
        <c:txPr>
          <a:bodyPr/>
          <a:lstStyle/>
          <a:p>
            <a:pPr>
              <a:defRPr sz="1400">
                <a:solidFill>
                  <a:schemeClr val="bg1"/>
                </a:solidFill>
                <a:latin typeface="Calibri" pitchFamily="34" charset="0"/>
              </a:defRPr>
            </a:pPr>
            <a:endParaRPr lang="en-US"/>
          </a:p>
        </c:txPr>
        <c:crossAx val="98580352"/>
        <c:crosses val="autoZero"/>
        <c:crossBetween val="midCat"/>
      </c:valAx>
      <c:valAx>
        <c:axId val="98580352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spPr>
          <a:ln w="15875">
            <a:solidFill>
              <a:srgbClr val="FFFFFF"/>
            </a:solidFill>
          </a:ln>
        </c:spPr>
        <c:txPr>
          <a:bodyPr/>
          <a:lstStyle/>
          <a:p>
            <a:pPr>
              <a:defRPr sz="1400">
                <a:solidFill>
                  <a:schemeClr val="bg1"/>
                </a:solidFill>
                <a:latin typeface="Calibri" pitchFamily="34" charset="0"/>
              </a:defRPr>
            </a:pPr>
            <a:endParaRPr lang="en-US"/>
          </a:p>
        </c:txPr>
        <c:crossAx val="98578816"/>
        <c:crosses val="autoZero"/>
        <c:crossBetween val="midCat"/>
      </c:valAx>
      <c:spPr>
        <a:noFill/>
      </c:spPr>
    </c:plotArea>
    <c:plotVisOnly val="1"/>
    <c:dispBlanksAs val="gap"/>
    <c:showDLblsOverMax val="0"/>
  </c:chart>
  <c:spPr>
    <a:noFill/>
  </c:spPr>
  <c:txPr>
    <a:bodyPr/>
    <a:lstStyle/>
    <a:p>
      <a:pPr>
        <a:defRPr sz="1200">
          <a:latin typeface="Franklin Gothic Medium" pitchFamily="34" charset="0"/>
          <a:cs typeface="Arial" pitchFamily="34" charset="0"/>
        </a:defRPr>
      </a:pPr>
      <a:endParaRPr lang="en-US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2192462383081287E-2"/>
          <c:y val="8.5084858747410189E-3"/>
          <c:w val="0.8408932841159612"/>
          <c:h val="0.9064066553778488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D10074"/>
            </a:solidFill>
            <a:ln w="12700">
              <a:solidFill>
                <a:sysClr val="windowText" lastClr="000000"/>
              </a:solidFill>
            </a:ln>
          </c:spPr>
          <c:dPt>
            <c:idx val="0"/>
            <c:bubble3D val="0"/>
            <c:spPr>
              <a:solidFill>
                <a:sysClr val="window" lastClr="FFFFFF">
                  <a:lumMod val="75000"/>
                </a:sysClr>
              </a:solidFill>
              <a:ln w="12700"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spPr>
              <a:solidFill>
                <a:srgbClr val="00FFFF"/>
              </a:solidFill>
              <a:ln w="12700">
                <a:solidFill>
                  <a:sysClr val="windowText" lastClr="000000"/>
                </a:solidFill>
              </a:ln>
            </c:spPr>
          </c:dPt>
          <c:dPt>
            <c:idx val="2"/>
            <c:bubble3D val="0"/>
            <c:spPr>
              <a:solidFill>
                <a:srgbClr val="D7FF57"/>
              </a:solidFill>
              <a:ln w="12700">
                <a:solidFill>
                  <a:sysClr val="windowText" lastClr="000000"/>
                </a:solidFill>
              </a:ln>
            </c:spPr>
          </c:dPt>
          <c:dPt>
            <c:idx val="3"/>
            <c:bubble3D val="0"/>
            <c:spPr>
              <a:solidFill>
                <a:srgbClr val="C0FF00"/>
              </a:solidFill>
              <a:ln w="12700">
                <a:solidFill>
                  <a:sysClr val="windowText" lastClr="000000"/>
                </a:solidFill>
              </a:ln>
            </c:spPr>
          </c:dPt>
          <c:dPt>
            <c:idx val="4"/>
            <c:bubble3D val="0"/>
            <c:spPr>
              <a:solidFill>
                <a:srgbClr val="99CC00"/>
              </a:solidFill>
              <a:ln w="12700">
                <a:solidFill>
                  <a:sysClr val="windowText" lastClr="000000"/>
                </a:solidFill>
              </a:ln>
            </c:spPr>
          </c:dPt>
          <c:cat>
            <c:strRef>
              <c:f>Sheet1!$A$2:$A$5</c:f>
              <c:strCache>
                <c:ptCount val="4"/>
                <c:pt idx="0">
                  <c:v>Alkutuotanto 6 %</c:v>
                </c:pt>
                <c:pt idx="1">
                  <c:v>Jalostus 25 %</c:v>
                </c:pt>
                <c:pt idx="2">
                  <c:v>Julkiset palvelut 22 %</c:v>
                </c:pt>
                <c:pt idx="3">
                  <c:v>Yksityiset palvelut 47 %</c:v>
                </c:pt>
              </c:strCache>
            </c:strRef>
          </c:cat>
          <c:val>
            <c:numRef>
              <c:f>Sheet1!$B$2:$B$5</c:f>
              <c:numCache>
                <c:formatCode>0.00</c:formatCode>
                <c:ptCount val="4"/>
                <c:pt idx="0">
                  <c:v>6.4705045523520477</c:v>
                </c:pt>
                <c:pt idx="1">
                  <c:v>24.623008345978757</c:v>
                </c:pt>
                <c:pt idx="2">
                  <c:v>22.237765553869497</c:v>
                </c:pt>
                <c:pt idx="3" formatCode="General">
                  <c:v>46.668721547799699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</c:spPr>
    </c:plotArea>
    <c:plotVisOnly val="1"/>
    <c:dispBlanksAs val="zero"/>
    <c:showDLblsOverMax val="0"/>
  </c:chart>
  <c:spPr>
    <a:noFill/>
  </c:spPr>
  <c:txPr>
    <a:bodyPr/>
    <a:lstStyle/>
    <a:p>
      <a:pPr>
        <a:defRPr sz="1600">
          <a:latin typeface="Arial" pitchFamily="34" charset="0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Palvelut</c:v>
                </c:pt>
              </c:strCache>
            </c:strRef>
          </c:tx>
          <c:spPr>
            <a:solidFill>
              <a:srgbClr val="7ED1E6"/>
            </a:solidFill>
            <a:ln w="50800">
              <a:noFill/>
            </a:ln>
          </c:spPr>
          <c:invertIfNegative val="0"/>
          <c:dPt>
            <c:idx val="5"/>
            <c:invertIfNegative val="0"/>
            <c:bubble3D val="0"/>
          </c:dPt>
          <c:dPt>
            <c:idx val="6"/>
            <c:invertIfNegative val="0"/>
            <c:bubble3D val="0"/>
            <c:spPr>
              <a:solidFill>
                <a:srgbClr val="FFFFFF">
                  <a:lumMod val="75000"/>
                </a:srgbClr>
              </a:solidFill>
              <a:ln w="50800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rgbClr val="C0FF00"/>
              </a:solidFill>
              <a:ln w="50800">
                <a:noFill/>
              </a:ln>
            </c:spPr>
          </c:dPt>
          <c:dPt>
            <c:idx val="9"/>
            <c:invertIfNegative val="0"/>
            <c:bubble3D val="0"/>
          </c:dPt>
          <c:cat>
            <c:strRef>
              <c:f>Sheet1!$A$2:$A$18</c:f>
              <c:strCache>
                <c:ptCount val="17"/>
                <c:pt idx="0">
                  <c:v>Portugali</c:v>
                </c:pt>
                <c:pt idx="1">
                  <c:v>Kreikka</c:v>
                </c:pt>
                <c:pt idx="2">
                  <c:v>Espanja</c:v>
                </c:pt>
                <c:pt idx="3">
                  <c:v>Italia</c:v>
                </c:pt>
                <c:pt idx="4">
                  <c:v>Ruotsi</c:v>
                </c:pt>
                <c:pt idx="5">
                  <c:v>Norja</c:v>
                </c:pt>
                <c:pt idx="6">
                  <c:v>EU-27</c:v>
                </c:pt>
                <c:pt idx="7">
                  <c:v>Islanti</c:v>
                </c:pt>
                <c:pt idx="8">
                  <c:v>Suomi</c:v>
                </c:pt>
                <c:pt idx="9">
                  <c:v>Ranska</c:v>
                </c:pt>
                <c:pt idx="10">
                  <c:v>Saksa</c:v>
                </c:pt>
                <c:pt idx="11">
                  <c:v>Belgia</c:v>
                </c:pt>
                <c:pt idx="12">
                  <c:v>Irlanti</c:v>
                </c:pt>
                <c:pt idx="13">
                  <c:v>Itävalta</c:v>
                </c:pt>
                <c:pt idx="14">
                  <c:v>Iso-Britannia</c:v>
                </c:pt>
                <c:pt idx="15">
                  <c:v>Tanska</c:v>
                </c:pt>
                <c:pt idx="16">
                  <c:v>Alankomaat</c:v>
                </c:pt>
              </c:strCache>
            </c:strRef>
          </c:cat>
          <c:val>
            <c:numRef>
              <c:f>Sheet1!$B$2:$B$18</c:f>
              <c:numCache>
                <c:formatCode>0.00</c:formatCode>
                <c:ptCount val="17"/>
                <c:pt idx="0">
                  <c:v>29.776751875967356</c:v>
                </c:pt>
                <c:pt idx="1">
                  <c:v>36.606336524866975</c:v>
                </c:pt>
                <c:pt idx="2">
                  <c:v>39.925156355798386</c:v>
                </c:pt>
                <c:pt idx="3">
                  <c:v>42.0414192333226</c:v>
                </c:pt>
                <c:pt idx="4">
                  <c:v>43.992811660923437</c:v>
                </c:pt>
                <c:pt idx="5">
                  <c:v>44.505149930612085</c:v>
                </c:pt>
                <c:pt idx="6" formatCode="General">
                  <c:v>45.258933054316088</c:v>
                </c:pt>
                <c:pt idx="7" formatCode="General">
                  <c:v>45.39852911945934</c:v>
                </c:pt>
                <c:pt idx="8" formatCode="General">
                  <c:v>47.661434163489325</c:v>
                </c:pt>
                <c:pt idx="9" formatCode="General">
                  <c:v>48.500268844936251</c:v>
                </c:pt>
                <c:pt idx="10" formatCode="General">
                  <c:v>52.58502417969494</c:v>
                </c:pt>
                <c:pt idx="11" formatCode="General">
                  <c:v>53.236235908033912</c:v>
                </c:pt>
                <c:pt idx="12" formatCode="General">
                  <c:v>55.152995693090986</c:v>
                </c:pt>
                <c:pt idx="13" formatCode="General">
                  <c:v>56.038443255647543</c:v>
                </c:pt>
                <c:pt idx="14" formatCode="General">
                  <c:v>57.699460999664723</c:v>
                </c:pt>
                <c:pt idx="15" formatCode="General">
                  <c:v>58.341001006808249</c:v>
                </c:pt>
                <c:pt idx="16" formatCode="General">
                  <c:v>59.500565443698882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overlap val="15"/>
        <c:axId val="106269696"/>
        <c:axId val="106279680"/>
      </c:barChart>
      <c:catAx>
        <c:axId val="106269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1270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800">
                <a:latin typeface="Calibri" pitchFamily="34" charset="0"/>
              </a:defRPr>
            </a:pPr>
            <a:endParaRPr lang="en-US"/>
          </a:p>
        </c:txPr>
        <c:crossAx val="1062796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279680"/>
        <c:scaling>
          <c:orientation val="minMax"/>
          <c:max val="60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FFFFFF"/>
            </a:solidFill>
          </a:ln>
        </c:spPr>
        <c:txPr>
          <a:bodyPr/>
          <a:lstStyle/>
          <a:p>
            <a:pPr>
              <a:defRPr sz="1800">
                <a:latin typeface="Calibri" pitchFamily="34" charset="0"/>
              </a:defRPr>
            </a:pPr>
            <a:endParaRPr lang="en-US"/>
          </a:p>
        </c:txPr>
        <c:crossAx val="106269696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</c:spPr>
  <c:txPr>
    <a:bodyPr/>
    <a:lstStyle/>
    <a:p>
      <a:pPr>
        <a:defRPr sz="1200">
          <a:solidFill>
            <a:schemeClr val="bg1"/>
          </a:solidFill>
          <a:latin typeface="Franklin Gothic Medium" pitchFamily="34" charset="0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407480314960633E-2"/>
          <c:y val="3.185442752033045E-2"/>
          <c:w val="0.90274518810148729"/>
          <c:h val="0.8904782496450238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Hallinto, tukipalv. N</c:v>
                </c:pt>
              </c:strCache>
            </c:strRef>
          </c:tx>
          <c:spPr>
            <a:ln w="88900">
              <a:solidFill>
                <a:srgbClr val="C0FF0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100</c:v>
                </c:pt>
                <c:pt idx="1">
                  <c:v>102.0646</c:v>
                </c:pt>
                <c:pt idx="2">
                  <c:v>109.7846</c:v>
                </c:pt>
                <c:pt idx="3">
                  <c:v>112.7469</c:v>
                </c:pt>
                <c:pt idx="4">
                  <c:v>118.0431</c:v>
                </c:pt>
                <c:pt idx="5">
                  <c:v>125.13460000000001</c:v>
                </c:pt>
                <c:pt idx="6">
                  <c:v>132.76480000000001</c:v>
                </c:pt>
                <c:pt idx="7">
                  <c:v>139.4075</c:v>
                </c:pt>
                <c:pt idx="8">
                  <c:v>150.80789999999999</c:v>
                </c:pt>
                <c:pt idx="9">
                  <c:v>151.0772</c:v>
                </c:pt>
                <c:pt idx="10">
                  <c:v>158.1688</c:v>
                </c:pt>
                <c:pt idx="11">
                  <c:v>165.7989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Amm., tiet., tekninen. M</c:v>
                </c:pt>
              </c:strCache>
            </c:strRef>
          </c:tx>
          <c:spPr>
            <a:ln w="88900">
              <a:solidFill>
                <a:srgbClr val="DDFF71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100</c:v>
                </c:pt>
                <c:pt idx="1">
                  <c:v>103.0741</c:v>
                </c:pt>
                <c:pt idx="2">
                  <c:v>104.1591</c:v>
                </c:pt>
                <c:pt idx="3">
                  <c:v>108.3785</c:v>
                </c:pt>
                <c:pt idx="4">
                  <c:v>110.48820000000001</c:v>
                </c:pt>
                <c:pt idx="5">
                  <c:v>112.65819999999999</c:v>
                </c:pt>
                <c:pt idx="6">
                  <c:v>116.9982</c:v>
                </c:pt>
                <c:pt idx="7">
                  <c:v>125.437</c:v>
                </c:pt>
                <c:pt idx="8">
                  <c:v>132.42920000000001</c:v>
                </c:pt>
                <c:pt idx="9">
                  <c:v>126.2809</c:v>
                </c:pt>
                <c:pt idx="10">
                  <c:v>125.437</c:v>
                </c:pt>
                <c:pt idx="11">
                  <c:v>132.9717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Muut palvelut. R-T</c:v>
                </c:pt>
              </c:strCache>
            </c:strRef>
          </c:tx>
          <c:spPr>
            <a:ln w="15875"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100</c:v>
                </c:pt>
                <c:pt idx="1">
                  <c:v>101.31399999999999</c:v>
                </c:pt>
                <c:pt idx="2">
                  <c:v>103.9419</c:v>
                </c:pt>
                <c:pt idx="3">
                  <c:v>108.0913</c:v>
                </c:pt>
                <c:pt idx="4">
                  <c:v>111.41079999999999</c:v>
                </c:pt>
                <c:pt idx="5">
                  <c:v>113.8313</c:v>
                </c:pt>
                <c:pt idx="6">
                  <c:v>116.1134</c:v>
                </c:pt>
                <c:pt idx="7">
                  <c:v>121.71510000000001</c:v>
                </c:pt>
                <c:pt idx="8">
                  <c:v>124.8963</c:v>
                </c:pt>
                <c:pt idx="9">
                  <c:v>127.1093</c:v>
                </c:pt>
                <c:pt idx="10">
                  <c:v>130.982</c:v>
                </c:pt>
                <c:pt idx="11">
                  <c:v>131.12029999999999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Kiinteistö. L</c:v>
                </c:pt>
              </c:strCache>
            </c:strRef>
          </c:tx>
          <c:spPr>
            <a:ln w="15875"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100</c:v>
                </c:pt>
                <c:pt idx="1">
                  <c:v>102.94119999999999</c:v>
                </c:pt>
                <c:pt idx="2">
                  <c:v>108.1699</c:v>
                </c:pt>
                <c:pt idx="3">
                  <c:v>108.8235</c:v>
                </c:pt>
                <c:pt idx="4">
                  <c:v>107.84310000000001</c:v>
                </c:pt>
                <c:pt idx="5">
                  <c:v>112.0915</c:v>
                </c:pt>
                <c:pt idx="6">
                  <c:v>111.4379</c:v>
                </c:pt>
                <c:pt idx="7">
                  <c:v>115.3595</c:v>
                </c:pt>
                <c:pt idx="8">
                  <c:v>117.64709999999999</c:v>
                </c:pt>
                <c:pt idx="9">
                  <c:v>120.5882</c:v>
                </c:pt>
                <c:pt idx="10">
                  <c:v>121.5686</c:v>
                </c:pt>
                <c:pt idx="11">
                  <c:v>124.18300000000001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Kaivaminen. B</c:v>
                </c:pt>
              </c:strCache>
            </c:strRef>
          </c:tx>
          <c:spPr>
            <a:ln w="15875"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100</c:v>
                </c:pt>
                <c:pt idx="1">
                  <c:v>103.1579</c:v>
                </c:pt>
                <c:pt idx="2">
                  <c:v>103.1579</c:v>
                </c:pt>
                <c:pt idx="3">
                  <c:v>100</c:v>
                </c:pt>
                <c:pt idx="4">
                  <c:v>96.842100000000002</c:v>
                </c:pt>
                <c:pt idx="5">
                  <c:v>104.2105</c:v>
                </c:pt>
                <c:pt idx="6">
                  <c:v>118.9474</c:v>
                </c:pt>
                <c:pt idx="7">
                  <c:v>113.6842</c:v>
                </c:pt>
                <c:pt idx="8">
                  <c:v>116.8421</c:v>
                </c:pt>
                <c:pt idx="9">
                  <c:v>113.6842</c:v>
                </c:pt>
                <c:pt idx="10">
                  <c:v>113.6842</c:v>
                </c:pt>
                <c:pt idx="11">
                  <c:v>116.8421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Energia, vesi, jäte. D</c:v>
                </c:pt>
              </c:strCache>
            </c:strRef>
          </c:tx>
          <c:spPr>
            <a:ln w="15875"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0">
                  <c:v>100</c:v>
                </c:pt>
                <c:pt idx="1">
                  <c:v>100.5236</c:v>
                </c:pt>
                <c:pt idx="2">
                  <c:v>96.335099999999997</c:v>
                </c:pt>
                <c:pt idx="3">
                  <c:v>95.287999999999997</c:v>
                </c:pt>
                <c:pt idx="4">
                  <c:v>96.858599999999996</c:v>
                </c:pt>
                <c:pt idx="5">
                  <c:v>96.335099999999997</c:v>
                </c:pt>
                <c:pt idx="6">
                  <c:v>99.476399999999998</c:v>
                </c:pt>
                <c:pt idx="7">
                  <c:v>97.905799999999999</c:v>
                </c:pt>
                <c:pt idx="8">
                  <c:v>110.733</c:v>
                </c:pt>
                <c:pt idx="9">
                  <c:v>112.8272</c:v>
                </c:pt>
                <c:pt idx="10">
                  <c:v>112.30370000000001</c:v>
                </c:pt>
                <c:pt idx="11">
                  <c:v>112.8272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Info, viestintä. J</c:v>
                </c:pt>
              </c:strCache>
            </c:strRef>
          </c:tx>
          <c:spPr>
            <a:ln w="15875"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strCache>
            </c:strRef>
          </c:cat>
          <c:val>
            <c:numRef>
              <c:f>Sheet1!$H$2:$H$13</c:f>
              <c:numCache>
                <c:formatCode>General</c:formatCode>
                <c:ptCount val="12"/>
                <c:pt idx="0">
                  <c:v>100</c:v>
                </c:pt>
                <c:pt idx="1">
                  <c:v>108.866</c:v>
                </c:pt>
                <c:pt idx="2">
                  <c:v>108.5911</c:v>
                </c:pt>
                <c:pt idx="3">
                  <c:v>106.1168</c:v>
                </c:pt>
                <c:pt idx="4">
                  <c:v>106.8729</c:v>
                </c:pt>
                <c:pt idx="5">
                  <c:v>107.7663</c:v>
                </c:pt>
                <c:pt idx="6">
                  <c:v>110.03440000000001</c:v>
                </c:pt>
                <c:pt idx="7">
                  <c:v>108.5911</c:v>
                </c:pt>
                <c:pt idx="8">
                  <c:v>111.82129999999999</c:v>
                </c:pt>
                <c:pt idx="9">
                  <c:v>109.20959999999999</c:v>
                </c:pt>
                <c:pt idx="10">
                  <c:v>109.69070000000001</c:v>
                </c:pt>
                <c:pt idx="11">
                  <c:v>112.7835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Rahoitus, vakuutus. K</c:v>
                </c:pt>
              </c:strCache>
            </c:strRef>
          </c:tx>
          <c:spPr>
            <a:ln w="15875"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strCache>
            </c:strRef>
          </c:cat>
          <c:val>
            <c:numRef>
              <c:f>Sheet1!$I$2:$I$13</c:f>
              <c:numCache>
                <c:formatCode>General</c:formatCode>
                <c:ptCount val="12"/>
                <c:pt idx="0">
                  <c:v>100</c:v>
                </c:pt>
                <c:pt idx="1">
                  <c:v>96.048599999999993</c:v>
                </c:pt>
                <c:pt idx="2">
                  <c:v>93.465000000000003</c:v>
                </c:pt>
                <c:pt idx="3">
                  <c:v>94.984800000000007</c:v>
                </c:pt>
                <c:pt idx="4">
                  <c:v>94.528899999999993</c:v>
                </c:pt>
                <c:pt idx="5">
                  <c:v>96.048599999999993</c:v>
                </c:pt>
                <c:pt idx="6">
                  <c:v>100.6079</c:v>
                </c:pt>
                <c:pt idx="7">
                  <c:v>103.6474</c:v>
                </c:pt>
                <c:pt idx="8">
                  <c:v>105.16719999999999</c:v>
                </c:pt>
                <c:pt idx="9">
                  <c:v>110.3343</c:v>
                </c:pt>
                <c:pt idx="10">
                  <c:v>111.7021</c:v>
                </c:pt>
                <c:pt idx="11">
                  <c:v>112.0061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Lähinnä julkinen. O-Q</c:v>
                </c:pt>
              </c:strCache>
            </c:strRef>
          </c:tx>
          <c:spPr>
            <a:ln w="15875"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strCache>
            </c:strRef>
          </c:cat>
          <c:val>
            <c:numRef>
              <c:f>Sheet1!$J$2:$J$13</c:f>
              <c:numCache>
                <c:formatCode>General</c:formatCode>
                <c:ptCount val="12"/>
                <c:pt idx="0">
                  <c:v>100</c:v>
                </c:pt>
                <c:pt idx="1">
                  <c:v>101.7932</c:v>
                </c:pt>
                <c:pt idx="2">
                  <c:v>104.3754</c:v>
                </c:pt>
                <c:pt idx="3">
                  <c:v>105.3694</c:v>
                </c:pt>
                <c:pt idx="4">
                  <c:v>106.4248</c:v>
                </c:pt>
                <c:pt idx="5">
                  <c:v>106.9987</c:v>
                </c:pt>
                <c:pt idx="6">
                  <c:v>107.9516</c:v>
                </c:pt>
                <c:pt idx="7">
                  <c:v>108.3</c:v>
                </c:pt>
                <c:pt idx="8">
                  <c:v>110.3802</c:v>
                </c:pt>
                <c:pt idx="9">
                  <c:v>110.6978</c:v>
                </c:pt>
                <c:pt idx="10">
                  <c:v>110.4211</c:v>
                </c:pt>
                <c:pt idx="11">
                  <c:v>111.59950000000001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Rakentaminen. F</c:v>
                </c:pt>
              </c:strCache>
            </c:strRef>
          </c:tx>
          <c:spPr>
            <a:ln w="15875"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strCache>
            </c:strRef>
          </c:cat>
          <c:val>
            <c:numRef>
              <c:f>Sheet1!$K$2:$K$13</c:f>
              <c:numCache>
                <c:formatCode>General</c:formatCode>
                <c:ptCount val="12"/>
                <c:pt idx="0">
                  <c:v>100</c:v>
                </c:pt>
                <c:pt idx="1">
                  <c:v>97.918499999999995</c:v>
                </c:pt>
                <c:pt idx="2">
                  <c:v>98.153000000000006</c:v>
                </c:pt>
                <c:pt idx="3">
                  <c:v>97.859899999999996</c:v>
                </c:pt>
                <c:pt idx="4">
                  <c:v>99.677499999999995</c:v>
                </c:pt>
                <c:pt idx="5">
                  <c:v>103.8698</c:v>
                </c:pt>
                <c:pt idx="6">
                  <c:v>108.3553</c:v>
                </c:pt>
                <c:pt idx="7">
                  <c:v>115.03959999999999</c:v>
                </c:pt>
                <c:pt idx="8">
                  <c:v>116.4468</c:v>
                </c:pt>
                <c:pt idx="9">
                  <c:v>106.0686</c:v>
                </c:pt>
                <c:pt idx="10">
                  <c:v>108.414</c:v>
                </c:pt>
                <c:pt idx="11">
                  <c:v>110.99379999999999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Kuljetus. H</c:v>
                </c:pt>
              </c:strCache>
            </c:strRef>
          </c:tx>
          <c:spPr>
            <a:ln w="15875"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strCache>
            </c:strRef>
          </c:cat>
          <c:val>
            <c:numRef>
              <c:f>Sheet1!$L$2:$L$13</c:f>
              <c:numCache>
                <c:formatCode>General</c:formatCode>
                <c:ptCount val="12"/>
                <c:pt idx="0">
                  <c:v>100</c:v>
                </c:pt>
                <c:pt idx="1">
                  <c:v>99.140799999999999</c:v>
                </c:pt>
                <c:pt idx="2">
                  <c:v>100.5977</c:v>
                </c:pt>
                <c:pt idx="3">
                  <c:v>99.962599999999995</c:v>
                </c:pt>
                <c:pt idx="4">
                  <c:v>101.8304</c:v>
                </c:pt>
                <c:pt idx="5">
                  <c:v>101.0086</c:v>
                </c:pt>
                <c:pt idx="6">
                  <c:v>102.9511</c:v>
                </c:pt>
                <c:pt idx="7">
                  <c:v>105.0056</c:v>
                </c:pt>
                <c:pt idx="8">
                  <c:v>107.1722</c:v>
                </c:pt>
                <c:pt idx="9">
                  <c:v>104.6694</c:v>
                </c:pt>
                <c:pt idx="10">
                  <c:v>106.9854</c:v>
                </c:pt>
                <c:pt idx="11">
                  <c:v>106.05159999999999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Majoitus, ravitsemus. I</c:v>
                </c:pt>
              </c:strCache>
            </c:strRef>
          </c:tx>
          <c:spPr>
            <a:ln w="15875"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strCache>
            </c:strRef>
          </c:cat>
          <c:val>
            <c:numRef>
              <c:f>Sheet1!$M$2:$M$13</c:f>
              <c:numCache>
                <c:formatCode>General</c:formatCode>
                <c:ptCount val="12"/>
                <c:pt idx="0">
                  <c:v>100</c:v>
                </c:pt>
                <c:pt idx="1">
                  <c:v>100.8909</c:v>
                </c:pt>
                <c:pt idx="2">
                  <c:v>102.00449999999999</c:v>
                </c:pt>
                <c:pt idx="3">
                  <c:v>101.11360000000001</c:v>
                </c:pt>
                <c:pt idx="4">
                  <c:v>101.559</c:v>
                </c:pt>
                <c:pt idx="5">
                  <c:v>102.1529</c:v>
                </c:pt>
                <c:pt idx="6">
                  <c:v>101.559</c:v>
                </c:pt>
                <c:pt idx="7">
                  <c:v>104.5286</c:v>
                </c:pt>
                <c:pt idx="8">
                  <c:v>106.9785</c:v>
                </c:pt>
                <c:pt idx="9">
                  <c:v>104.6771</c:v>
                </c:pt>
                <c:pt idx="10">
                  <c:v>104.82550000000001</c:v>
                </c:pt>
                <c:pt idx="11">
                  <c:v>104.3801</c:v>
                </c:pt>
              </c:numCache>
            </c:numRef>
          </c:val>
          <c:smooth val="0"/>
        </c:ser>
        <c:ser>
          <c:idx val="12"/>
          <c:order val="12"/>
          <c:tx>
            <c:strRef>
              <c:f>Sheet1!$N$1</c:f>
              <c:strCache>
                <c:ptCount val="1"/>
                <c:pt idx="0">
                  <c:v>Kauppa. G</c:v>
                </c:pt>
              </c:strCache>
            </c:strRef>
          </c:tx>
          <c:spPr>
            <a:ln w="15875"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strCache>
            </c:strRef>
          </c:cat>
          <c:val>
            <c:numRef>
              <c:f>Sheet1!$N$2:$N$13</c:f>
              <c:numCache>
                <c:formatCode>General</c:formatCode>
                <c:ptCount val="12"/>
                <c:pt idx="0">
                  <c:v>100</c:v>
                </c:pt>
                <c:pt idx="1">
                  <c:v>99.510400000000004</c:v>
                </c:pt>
                <c:pt idx="2">
                  <c:v>101.29259999999999</c:v>
                </c:pt>
                <c:pt idx="3">
                  <c:v>101.0772</c:v>
                </c:pt>
                <c:pt idx="4">
                  <c:v>102.2718</c:v>
                </c:pt>
                <c:pt idx="5">
                  <c:v>104.152</c:v>
                </c:pt>
                <c:pt idx="6">
                  <c:v>103.4469</c:v>
                </c:pt>
                <c:pt idx="7">
                  <c:v>106.1888</c:v>
                </c:pt>
                <c:pt idx="8">
                  <c:v>106.77630000000001</c:v>
                </c:pt>
                <c:pt idx="9">
                  <c:v>102.70269999999999</c:v>
                </c:pt>
                <c:pt idx="10">
                  <c:v>101.37090000000001</c:v>
                </c:pt>
                <c:pt idx="11">
                  <c:v>102.2131</c:v>
                </c:pt>
              </c:numCache>
            </c:numRef>
          </c:val>
          <c:smooth val="0"/>
        </c:ser>
        <c:ser>
          <c:idx val="13"/>
          <c:order val="13"/>
          <c:tx>
            <c:strRef>
              <c:f>Sheet1!$O$1</c:f>
              <c:strCache>
                <c:ptCount val="1"/>
                <c:pt idx="0">
                  <c:v>Tehdasteollisuus. C</c:v>
                </c:pt>
              </c:strCache>
            </c:strRef>
          </c:tx>
          <c:spPr>
            <a:ln w="88900">
              <a:solidFill>
                <a:srgbClr val="00FFFF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strCache>
            </c:strRef>
          </c:cat>
          <c:val>
            <c:numRef>
              <c:f>Sheet1!$O$2:$O$13</c:f>
              <c:numCache>
                <c:formatCode>General</c:formatCode>
                <c:ptCount val="12"/>
                <c:pt idx="0">
                  <c:v>100</c:v>
                </c:pt>
                <c:pt idx="1">
                  <c:v>100.4718</c:v>
                </c:pt>
                <c:pt idx="2">
                  <c:v>97.96</c:v>
                </c:pt>
                <c:pt idx="3">
                  <c:v>94.809899999999999</c:v>
                </c:pt>
                <c:pt idx="4">
                  <c:v>93.089100000000002</c:v>
                </c:pt>
                <c:pt idx="5">
                  <c:v>92.603399999999993</c:v>
                </c:pt>
                <c:pt idx="6">
                  <c:v>93.671899999999994</c:v>
                </c:pt>
                <c:pt idx="7">
                  <c:v>94.768199999999993</c:v>
                </c:pt>
                <c:pt idx="8">
                  <c:v>94.435199999999995</c:v>
                </c:pt>
                <c:pt idx="9">
                  <c:v>83.902299999999997</c:v>
                </c:pt>
                <c:pt idx="10">
                  <c:v>82.347999999999999</c:v>
                </c:pt>
                <c:pt idx="11">
                  <c:v>84.055000000000007</c:v>
                </c:pt>
              </c:numCache>
            </c:numRef>
          </c:val>
          <c:smooth val="0"/>
        </c:ser>
        <c:ser>
          <c:idx val="14"/>
          <c:order val="14"/>
          <c:tx>
            <c:strRef>
              <c:f>Sheet1!$P$1</c:f>
              <c:strCache>
                <c:ptCount val="1"/>
                <c:pt idx="0">
                  <c:v>Maa, metsä, kala. A</c:v>
                </c:pt>
              </c:strCache>
            </c:strRef>
          </c:tx>
          <c:spPr>
            <a:ln w="88900"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strCache>
            </c:strRef>
          </c:cat>
          <c:val>
            <c:numRef>
              <c:f>Sheet1!$P$2:$P$13</c:f>
              <c:numCache>
                <c:formatCode>General</c:formatCode>
                <c:ptCount val="12"/>
                <c:pt idx="0">
                  <c:v>100</c:v>
                </c:pt>
                <c:pt idx="1">
                  <c:v>94.812899999999999</c:v>
                </c:pt>
                <c:pt idx="2">
                  <c:v>91.269800000000004</c:v>
                </c:pt>
                <c:pt idx="3">
                  <c:v>88.406999999999996</c:v>
                </c:pt>
                <c:pt idx="4">
                  <c:v>87.2166</c:v>
                </c:pt>
                <c:pt idx="5">
                  <c:v>85.572599999999994</c:v>
                </c:pt>
                <c:pt idx="6">
                  <c:v>84.892300000000006</c:v>
                </c:pt>
                <c:pt idx="7">
                  <c:v>84.126999999999995</c:v>
                </c:pt>
                <c:pt idx="8">
                  <c:v>80.838999999999999</c:v>
                </c:pt>
                <c:pt idx="9">
                  <c:v>78.854900000000001</c:v>
                </c:pt>
                <c:pt idx="10">
                  <c:v>79.053299999999993</c:v>
                </c:pt>
                <c:pt idx="11">
                  <c:v>77.352599999999995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677760"/>
        <c:axId val="106679296"/>
      </c:lineChart>
      <c:catAx>
        <c:axId val="106677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700">
            <a:solidFill>
              <a:schemeClr val="bg1"/>
            </a:solidFill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106679296"/>
        <c:crosses val="autoZero"/>
        <c:auto val="1"/>
        <c:lblAlgn val="ctr"/>
        <c:lblOffset val="100"/>
        <c:tickLblSkip val="11"/>
        <c:tickMarkSkip val="1"/>
        <c:noMultiLvlLbl val="0"/>
      </c:catAx>
      <c:valAx>
        <c:axId val="106679296"/>
        <c:scaling>
          <c:orientation val="minMax"/>
          <c:min val="6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2700">
            <a:solidFill>
              <a:schemeClr val="bg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106677760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rgbClr val="00FFFF"/>
            </a:solidFill>
            <a:ln w="50800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 w="5080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C0FF00"/>
              </a:solidFill>
              <a:ln w="5080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C0FF00"/>
              </a:solidFill>
              <a:ln w="5080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rgbClr val="C0FF00"/>
              </a:solidFill>
              <a:ln w="50800">
                <a:noFill/>
              </a:ln>
            </c:spPr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  <c:spPr>
              <a:solidFill>
                <a:srgbClr val="C0FF00"/>
              </a:solidFill>
              <a:ln w="50800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rgbClr val="C0FF00"/>
              </a:solidFill>
              <a:ln w="50800">
                <a:noFill/>
              </a:ln>
            </c:spPr>
          </c:dPt>
          <c:dPt>
            <c:idx val="9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6"/>
            <c:invertIfNegative val="0"/>
            <c:bubble3D val="0"/>
          </c:dPt>
          <c:cat>
            <c:strRef>
              <c:f>Sheet1!$A$2:$A$12</c:f>
              <c:strCache>
                <c:ptCount val="11"/>
                <c:pt idx="0">
                  <c:v>Muut</c:v>
                </c:pt>
                <c:pt idx="1">
                  <c:v>Rakentaminen</c:v>
                </c:pt>
                <c:pt idx="2">
                  <c:v>Liikenne</c:v>
                </c:pt>
                <c:pt idx="3">
                  <c:v>Kauppa</c:v>
                </c:pt>
                <c:pt idx="4">
                  <c:v>Rah. ja vakuutus</c:v>
                </c:pt>
                <c:pt idx="5">
                  <c:v>Metsä ja kemia</c:v>
                </c:pt>
                <c:pt idx="6">
                  <c:v>Muu teol. ja energia</c:v>
                </c:pt>
                <c:pt idx="7">
                  <c:v>Atk-palv.</c:v>
                </c:pt>
                <c:pt idx="8">
                  <c:v>Liike-el. palv.</c:v>
                </c:pt>
                <c:pt idx="9">
                  <c:v>Koneet ja laitteet</c:v>
                </c:pt>
                <c:pt idx="10">
                  <c:v>Sähkö- ja elektr.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1.7153256899350651</c:v>
                </c:pt>
                <c:pt idx="1">
                  <c:v>0.87954038149350644</c:v>
                </c:pt>
                <c:pt idx="2">
                  <c:v>1.448356331168831</c:v>
                </c:pt>
                <c:pt idx="3">
                  <c:v>2.1966314935064934</c:v>
                </c:pt>
                <c:pt idx="4">
                  <c:v>2.8814935064935061</c:v>
                </c:pt>
                <c:pt idx="5">
                  <c:v>2.8929078733766231</c:v>
                </c:pt>
                <c:pt idx="6">
                  <c:v>3.1351461038961035</c:v>
                </c:pt>
                <c:pt idx="7">
                  <c:v>3.4921621347402598</c:v>
                </c:pt>
                <c:pt idx="8">
                  <c:v>5.8631797889610384</c:v>
                </c:pt>
                <c:pt idx="9">
                  <c:v>6.7122818587662341</c:v>
                </c:pt>
                <c:pt idx="10">
                  <c:v>68.782974837662337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"/>
        <c:axId val="106416000"/>
        <c:axId val="106417536"/>
      </c:barChart>
      <c:catAx>
        <c:axId val="1064160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1270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800">
                <a:latin typeface="+mn-lt"/>
              </a:defRPr>
            </a:pPr>
            <a:endParaRPr lang="en-US"/>
          </a:p>
        </c:txPr>
        <c:crossAx val="1064175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417536"/>
        <c:scaling>
          <c:orientation val="minMax"/>
          <c:min val="0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FFFFFF"/>
            </a:solidFill>
          </a:ln>
        </c:spPr>
        <c:txPr>
          <a:bodyPr/>
          <a:lstStyle/>
          <a:p>
            <a:pPr>
              <a:defRPr sz="1800">
                <a:latin typeface="+mn-lt"/>
              </a:defRPr>
            </a:pPr>
            <a:endParaRPr lang="en-US"/>
          </a:p>
        </c:txPr>
        <c:crossAx val="106416000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</c:spPr>
  <c:txPr>
    <a:bodyPr/>
    <a:lstStyle/>
    <a:p>
      <a:pPr>
        <a:defRPr sz="1200">
          <a:solidFill>
            <a:schemeClr val="bg1"/>
          </a:solidFill>
          <a:latin typeface="Franklin Gothic Medium" pitchFamily="34" charset="0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100"/>
            </a:pPr>
            <a:r>
              <a:rPr lang="fi-FI" sz="2400" b="1" dirty="0" smtClean="0"/>
              <a:t>Teollisuus</a:t>
            </a:r>
            <a:endParaRPr lang="fi-FI" sz="2400" dirty="0"/>
          </a:p>
        </c:rich>
      </c:tx>
      <c:layout/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T&amp;K:ta</c:v>
                </c:pt>
              </c:strCache>
            </c:strRef>
          </c:tx>
          <c:spPr>
            <a:solidFill>
              <a:srgbClr val="7ED1E6"/>
            </a:solidFill>
            <a:ln w="12700">
              <a:solidFill>
                <a:sysClr val="window" lastClr="FFFFFF"/>
              </a:solidFill>
            </a:ln>
          </c:spPr>
          <c:invertIfNegative val="0"/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8"/>
            <c:invertIfNegative val="0"/>
            <c:bubble3D val="0"/>
            <c:spPr>
              <a:solidFill>
                <a:srgbClr val="B0B0B0"/>
              </a:solidFill>
              <a:ln w="12700">
                <a:solidFill>
                  <a:sysClr val="window" lastClr="FFFFFF"/>
                </a:solidFill>
              </a:ln>
            </c:spPr>
          </c:dPt>
          <c:dPt>
            <c:idx val="10"/>
            <c:invertIfNegative val="0"/>
            <c:bubble3D val="0"/>
          </c:dPt>
          <c:dPt>
            <c:idx val="12"/>
            <c:invertIfNegative val="0"/>
            <c:bubble3D val="0"/>
            <c:spPr>
              <a:solidFill>
                <a:srgbClr val="99CC00"/>
              </a:solidFill>
              <a:ln w="12700">
                <a:solidFill>
                  <a:sysClr val="window" lastClr="FFFFFF"/>
                </a:solidFill>
              </a:ln>
            </c:spPr>
          </c:dPt>
          <c:cat>
            <c:strRef>
              <c:f>Sheet1!$A$2:$A$16</c:f>
              <c:strCache>
                <c:ptCount val="15"/>
                <c:pt idx="0">
                  <c:v>USA</c:v>
                </c:pt>
                <c:pt idx="1">
                  <c:v>UK</c:v>
                </c:pt>
                <c:pt idx="2">
                  <c:v>Kreikka</c:v>
                </c:pt>
                <c:pt idx="3">
                  <c:v>Espanja</c:v>
                </c:pt>
                <c:pt idx="4">
                  <c:v>Ranska</c:v>
                </c:pt>
                <c:pt idx="5">
                  <c:v>Alankom.</c:v>
                </c:pt>
                <c:pt idx="6">
                  <c:v>Norja</c:v>
                </c:pt>
                <c:pt idx="7">
                  <c:v>Italia</c:v>
                </c:pt>
                <c:pt idx="8">
                  <c:v>Tanska</c:v>
                </c:pt>
                <c:pt idx="9">
                  <c:v>Itävalta</c:v>
                </c:pt>
                <c:pt idx="10">
                  <c:v>Ruotsi</c:v>
                </c:pt>
                <c:pt idx="11">
                  <c:v>Belgia</c:v>
                </c:pt>
                <c:pt idx="12">
                  <c:v>Suomi</c:v>
                </c:pt>
                <c:pt idx="13">
                  <c:v>Irlanti</c:v>
                </c:pt>
                <c:pt idx="14">
                  <c:v>Saksa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3">
                  <c:v>13.892159999999997</c:v>
                </c:pt>
                <c:pt idx="4">
                  <c:v>27.975852</c:v>
                </c:pt>
                <c:pt idx="5">
                  <c:v>29.062221000000005</c:v>
                </c:pt>
                <c:pt idx="6">
                  <c:v>25.156744999999997</c:v>
                </c:pt>
                <c:pt idx="7">
                  <c:v>21.158540000000002</c:v>
                </c:pt>
                <c:pt idx="8">
                  <c:v>45.93</c:v>
                </c:pt>
                <c:pt idx="9">
                  <c:v>29.839676999999998</c:v>
                </c:pt>
                <c:pt idx="10">
                  <c:v>33.802784999999993</c:v>
                </c:pt>
                <c:pt idx="11">
                  <c:v>36.494514000000002</c:v>
                </c:pt>
                <c:pt idx="12">
                  <c:v>43.980579000000006</c:v>
                </c:pt>
                <c:pt idx="13">
                  <c:v>27.365950000000002</c:v>
                </c:pt>
                <c:pt idx="14">
                  <c:v>43.877156999999997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ei_T&amp;K</c:v>
                </c:pt>
              </c:strCache>
            </c:strRef>
          </c:tx>
          <c:spPr>
            <a:solidFill>
              <a:srgbClr val="B3E3F1"/>
            </a:solidFill>
            <a:ln>
              <a:solidFill>
                <a:sysClr val="window" lastClr="FFFFFF"/>
              </a:solidFill>
            </a:ln>
          </c:spPr>
          <c:invertIfNegative val="0"/>
          <c:dPt>
            <c:idx val="12"/>
            <c:invertIfNegative val="0"/>
            <c:bubble3D val="0"/>
            <c:spPr>
              <a:solidFill>
                <a:srgbClr val="C2E066"/>
              </a:solidFill>
              <a:ln>
                <a:solidFill>
                  <a:sysClr val="window" lastClr="FFFFFF"/>
                </a:solidFill>
              </a:ln>
            </c:spPr>
          </c:dPt>
          <c:cat>
            <c:strRef>
              <c:f>Sheet1!$A$2:$A$16</c:f>
              <c:strCache>
                <c:ptCount val="15"/>
                <c:pt idx="0">
                  <c:v>USA</c:v>
                </c:pt>
                <c:pt idx="1">
                  <c:v>UK</c:v>
                </c:pt>
                <c:pt idx="2">
                  <c:v>Kreikka</c:v>
                </c:pt>
                <c:pt idx="3">
                  <c:v>Espanja</c:v>
                </c:pt>
                <c:pt idx="4">
                  <c:v>Ranska</c:v>
                </c:pt>
                <c:pt idx="5">
                  <c:v>Alankom.</c:v>
                </c:pt>
                <c:pt idx="6">
                  <c:v>Norja</c:v>
                </c:pt>
                <c:pt idx="7">
                  <c:v>Italia</c:v>
                </c:pt>
                <c:pt idx="8">
                  <c:v>Tanska</c:v>
                </c:pt>
                <c:pt idx="9">
                  <c:v>Itävalta</c:v>
                </c:pt>
                <c:pt idx="10">
                  <c:v>Ruotsi</c:v>
                </c:pt>
                <c:pt idx="11">
                  <c:v>Belgia</c:v>
                </c:pt>
                <c:pt idx="12">
                  <c:v>Suomi</c:v>
                </c:pt>
                <c:pt idx="13">
                  <c:v>Irlanti</c:v>
                </c:pt>
                <c:pt idx="14">
                  <c:v>Saksa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3">
                  <c:v>20.90784</c:v>
                </c:pt>
                <c:pt idx="4">
                  <c:v>12.604147999999999</c:v>
                </c:pt>
                <c:pt idx="5">
                  <c:v>13.407778999999994</c:v>
                </c:pt>
                <c:pt idx="6">
                  <c:v>18.693255000000004</c:v>
                </c:pt>
                <c:pt idx="7">
                  <c:v>23.041460000000001</c:v>
                </c:pt>
                <c:pt idx="8">
                  <c:v>0</c:v>
                </c:pt>
                <c:pt idx="9">
                  <c:v>19.670323</c:v>
                </c:pt>
                <c:pt idx="10">
                  <c:v>16.747215000000004</c:v>
                </c:pt>
                <c:pt idx="11">
                  <c:v>17.475485999999997</c:v>
                </c:pt>
                <c:pt idx="12">
                  <c:v>10.109420999999998</c:v>
                </c:pt>
                <c:pt idx="13">
                  <c:v>26.824050000000003</c:v>
                </c:pt>
                <c:pt idx="14">
                  <c:v>29.532843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93357184"/>
        <c:axId val="93358720"/>
      </c:barChart>
      <c:catAx>
        <c:axId val="93357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12700">
            <a:solidFill>
              <a:sysClr val="window" lastClr="FFFFFF"/>
            </a:solidFill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93358720"/>
        <c:crosses val="autoZero"/>
        <c:auto val="1"/>
        <c:lblAlgn val="ctr"/>
        <c:lblOffset val="100"/>
        <c:noMultiLvlLbl val="0"/>
      </c:catAx>
      <c:valAx>
        <c:axId val="93358720"/>
        <c:scaling>
          <c:orientation val="minMax"/>
          <c:max val="100"/>
        </c:scaling>
        <c:delete val="0"/>
        <c:axPos val="b"/>
        <c:numFmt formatCode="#,##0" sourceLinked="0"/>
        <c:majorTickMark val="out"/>
        <c:minorTickMark val="none"/>
        <c:tickLblPos val="nextTo"/>
        <c:spPr>
          <a:ln>
            <a:solidFill>
              <a:sysClr val="window" lastClr="FFFFFF"/>
            </a:solidFill>
          </a:ln>
        </c:spPr>
        <c:crossAx val="93357184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</c:spPr>
  <c:txPr>
    <a:bodyPr/>
    <a:lstStyle/>
    <a:p>
      <a:pPr>
        <a:defRPr sz="1200" b="0">
          <a:solidFill>
            <a:schemeClr val="bg1"/>
          </a:solidFill>
          <a:latin typeface="Calibri" pitchFamily="34" charset="0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fi-FI" sz="2400" b="1" dirty="0" smtClean="0"/>
              <a:t>Palvelut</a:t>
            </a:r>
            <a:endParaRPr lang="fi-FI" sz="2400" dirty="0"/>
          </a:p>
        </c:rich>
      </c:tx>
      <c:layout/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T&amp;K:ta</c:v>
                </c:pt>
              </c:strCache>
            </c:strRef>
          </c:tx>
          <c:spPr>
            <a:solidFill>
              <a:srgbClr val="7ED1E6"/>
            </a:solidFill>
            <a:ln w="12700">
              <a:solidFill>
                <a:sysClr val="window" lastClr="FFFFFF"/>
              </a:solidFill>
            </a:ln>
          </c:spPr>
          <c:invertIfNegative val="0"/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9"/>
            <c:invertIfNegative val="0"/>
            <c:bubble3D val="0"/>
            <c:spPr>
              <a:solidFill>
                <a:srgbClr val="B0B0B0"/>
              </a:solidFill>
              <a:ln w="12700">
                <a:solidFill>
                  <a:sysClr val="window" lastClr="FFFFFF"/>
                </a:solidFill>
              </a:ln>
            </c:spPr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  <c:spPr>
              <a:solidFill>
                <a:srgbClr val="99CC00"/>
              </a:solidFill>
              <a:ln w="12700">
                <a:solidFill>
                  <a:sysClr val="window" lastClr="FFFFFF"/>
                </a:solidFill>
              </a:ln>
            </c:spPr>
          </c:dPt>
          <c:cat>
            <c:strRef>
              <c:f>Sheet1!$A$2:$A$16</c:f>
              <c:strCache>
                <c:ptCount val="15"/>
                <c:pt idx="0">
                  <c:v>USA</c:v>
                </c:pt>
                <c:pt idx="1">
                  <c:v>UK</c:v>
                </c:pt>
                <c:pt idx="2">
                  <c:v>Kreikka</c:v>
                </c:pt>
                <c:pt idx="3">
                  <c:v>Espanja</c:v>
                </c:pt>
                <c:pt idx="4">
                  <c:v>Ranska</c:v>
                </c:pt>
                <c:pt idx="5">
                  <c:v>Alankom.</c:v>
                </c:pt>
                <c:pt idx="6">
                  <c:v>Italia</c:v>
                </c:pt>
                <c:pt idx="7">
                  <c:v>Itävalta</c:v>
                </c:pt>
                <c:pt idx="8">
                  <c:v>Norja</c:v>
                </c:pt>
                <c:pt idx="9">
                  <c:v>Tanska</c:v>
                </c:pt>
                <c:pt idx="10">
                  <c:v>Irlanti</c:v>
                </c:pt>
                <c:pt idx="11">
                  <c:v>Ruotsi</c:v>
                </c:pt>
                <c:pt idx="12">
                  <c:v>Suomi</c:v>
                </c:pt>
                <c:pt idx="13">
                  <c:v>Belgia</c:v>
                </c:pt>
                <c:pt idx="14">
                  <c:v>Saksa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3">
                  <c:v>8.5745520000000006</c:v>
                </c:pt>
                <c:pt idx="4">
                  <c:v>16.508016000000001</c:v>
                </c:pt>
                <c:pt idx="5">
                  <c:v>15.880396999999999</c:v>
                </c:pt>
                <c:pt idx="6">
                  <c:v>9.2818959999999997</c:v>
                </c:pt>
                <c:pt idx="7">
                  <c:v>13.009736999999999</c:v>
                </c:pt>
                <c:pt idx="8">
                  <c:v>16.868200000000002</c:v>
                </c:pt>
                <c:pt idx="9">
                  <c:v>39.900000000000006</c:v>
                </c:pt>
                <c:pt idx="10">
                  <c:v>12.45499</c:v>
                </c:pt>
                <c:pt idx="11">
                  <c:v>22.927500000000002</c:v>
                </c:pt>
                <c:pt idx="12">
                  <c:v>28.746286999999999</c:v>
                </c:pt>
                <c:pt idx="13">
                  <c:v>21.779465999999999</c:v>
                </c:pt>
                <c:pt idx="14">
                  <c:v>17.100216000000003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ei_T&amp;K</c:v>
                </c:pt>
              </c:strCache>
            </c:strRef>
          </c:tx>
          <c:spPr>
            <a:solidFill>
              <a:srgbClr val="B3E3F1"/>
            </a:solidFill>
            <a:ln w="12700">
              <a:solidFill>
                <a:sysClr val="window" lastClr="FFFFFF"/>
              </a:solidFill>
            </a:ln>
          </c:spPr>
          <c:invertIfNegative val="0"/>
          <c:dPt>
            <c:idx val="12"/>
            <c:invertIfNegative val="0"/>
            <c:bubble3D val="0"/>
            <c:spPr>
              <a:solidFill>
                <a:srgbClr val="C2E066"/>
              </a:solidFill>
              <a:ln w="12700">
                <a:solidFill>
                  <a:sysClr val="window" lastClr="FFFFFF"/>
                </a:solidFill>
              </a:ln>
            </c:spPr>
          </c:dPt>
          <c:cat>
            <c:strRef>
              <c:f>Sheet1!$A$2:$A$16</c:f>
              <c:strCache>
                <c:ptCount val="15"/>
                <c:pt idx="0">
                  <c:v>USA</c:v>
                </c:pt>
                <c:pt idx="1">
                  <c:v>UK</c:v>
                </c:pt>
                <c:pt idx="2">
                  <c:v>Kreikka</c:v>
                </c:pt>
                <c:pt idx="3">
                  <c:v>Espanja</c:v>
                </c:pt>
                <c:pt idx="4">
                  <c:v>Ranska</c:v>
                </c:pt>
                <c:pt idx="5">
                  <c:v>Alankom.</c:v>
                </c:pt>
                <c:pt idx="6">
                  <c:v>Italia</c:v>
                </c:pt>
                <c:pt idx="7">
                  <c:v>Itävalta</c:v>
                </c:pt>
                <c:pt idx="8">
                  <c:v>Norja</c:v>
                </c:pt>
                <c:pt idx="9">
                  <c:v>Tanska</c:v>
                </c:pt>
                <c:pt idx="10">
                  <c:v>Irlanti</c:v>
                </c:pt>
                <c:pt idx="11">
                  <c:v>Ruotsi</c:v>
                </c:pt>
                <c:pt idx="12">
                  <c:v>Suomi</c:v>
                </c:pt>
                <c:pt idx="13">
                  <c:v>Belgia</c:v>
                </c:pt>
                <c:pt idx="14">
                  <c:v>Saksa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3">
                  <c:v>20.315448</c:v>
                </c:pt>
                <c:pt idx="4">
                  <c:v>13.171983999999998</c:v>
                </c:pt>
                <c:pt idx="5">
                  <c:v>14.889602999999997</c:v>
                </c:pt>
                <c:pt idx="6">
                  <c:v>22.958104000000002</c:v>
                </c:pt>
                <c:pt idx="7">
                  <c:v>24.820263000000004</c:v>
                </c:pt>
                <c:pt idx="8">
                  <c:v>21.131799999999998</c:v>
                </c:pt>
                <c:pt idx="9">
                  <c:v>0</c:v>
                </c:pt>
                <c:pt idx="10">
                  <c:v>28.115009999999998</c:v>
                </c:pt>
                <c:pt idx="11">
                  <c:v>17.832500000000003</c:v>
                </c:pt>
                <c:pt idx="12">
                  <c:v>12.243713000000003</c:v>
                </c:pt>
                <c:pt idx="13">
                  <c:v>21.840533999999998</c:v>
                </c:pt>
                <c:pt idx="14">
                  <c:v>37.289784000000004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93282688"/>
        <c:axId val="93284224"/>
      </c:barChart>
      <c:catAx>
        <c:axId val="93282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12700">
            <a:solidFill>
              <a:sysClr val="window" lastClr="FFFFFF"/>
            </a:solidFill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93284224"/>
        <c:crosses val="autoZero"/>
        <c:auto val="1"/>
        <c:lblAlgn val="ctr"/>
        <c:lblOffset val="100"/>
        <c:noMultiLvlLbl val="0"/>
      </c:catAx>
      <c:valAx>
        <c:axId val="93284224"/>
        <c:scaling>
          <c:orientation val="minMax"/>
          <c:max val="100"/>
        </c:scaling>
        <c:delete val="0"/>
        <c:axPos val="b"/>
        <c:numFmt formatCode="#,##0" sourceLinked="0"/>
        <c:majorTickMark val="out"/>
        <c:minorTickMark val="none"/>
        <c:tickLblPos val="nextTo"/>
        <c:spPr>
          <a:ln>
            <a:solidFill>
              <a:sysClr val="window" lastClr="FFFFFF"/>
            </a:solidFill>
          </a:ln>
        </c:spPr>
        <c:crossAx val="93282688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</c:spPr>
  <c:txPr>
    <a:bodyPr/>
    <a:lstStyle/>
    <a:p>
      <a:pPr>
        <a:defRPr sz="1200" b="0">
          <a:solidFill>
            <a:schemeClr val="bg1"/>
          </a:solidFill>
          <a:latin typeface="Calibri" pitchFamily="34" charset="0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0.51451</cdr:x>
      <cdr:y>0.52718</cdr:y>
    </cdr:from>
    <cdr:to>
      <cdr:x>0.54331</cdr:x>
      <cdr:y>0.57747</cdr:y>
    </cdr:to>
    <cdr:sp macro="" textlink="">
      <cdr:nvSpPr>
        <cdr:cNvPr id="2" name="TextBox 7"/>
        <cdr:cNvSpPr txBox="1"/>
      </cdr:nvSpPr>
      <cdr:spPr>
        <a:xfrm xmlns:a="http://schemas.openxmlformats.org/drawingml/2006/main">
          <a:off x="3723017" y="1935790"/>
          <a:ext cx="208390" cy="18466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0" tIns="0" rIns="0" bIns="0" rtlCol="0">
          <a:spAutoFit/>
        </a:bodyPr>
        <a:lstStyle xmlns:a="http://schemas.openxmlformats.org/drawingml/2006/main">
          <a:defPPr>
            <a:defRPr lang="fi-FI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0" dirty="0" smtClean="0">
              <a:latin typeface="+mn-lt"/>
              <a:cs typeface="Arial" pitchFamily="34" charset="0"/>
            </a:rPr>
            <a:t>FIN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C91DAE-756F-4938-98E2-C9CB5D28FAAB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A610E9-CBA7-4E22-BB19-D87A9373A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05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E99244-216F-4033-B1BE-1D95AB8AF89E}" type="slidenum">
              <a:rPr lang="fi-FI" smtClean="0">
                <a:solidFill>
                  <a:prstClr val="black"/>
                </a:solidFill>
              </a:rPr>
              <a:pPr/>
              <a:t>5</a:t>
            </a:fld>
            <a:endParaRPr lang="fi-FI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E99244-216F-4033-B1BE-1D95AB8AF89E}" type="slidenum">
              <a:rPr lang="fi-FI" smtClean="0">
                <a:solidFill>
                  <a:prstClr val="black"/>
                </a:solidFill>
              </a:rPr>
              <a:pPr/>
              <a:t>7</a:t>
            </a:fld>
            <a:endParaRPr lang="fi-FI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E99244-216F-4033-B1BE-1D95AB8AF89E}" type="slidenum">
              <a:rPr lang="fi-FI" smtClean="0">
                <a:solidFill>
                  <a:prstClr val="black"/>
                </a:solidFill>
              </a:rPr>
              <a:pPr/>
              <a:t>14</a:t>
            </a:fld>
            <a:endParaRPr lang="fi-FI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E99244-216F-4033-B1BE-1D95AB8AF89E}" type="slidenum">
              <a:rPr lang="fi-FI" smtClean="0">
                <a:solidFill>
                  <a:prstClr val="black"/>
                </a:solidFill>
              </a:rPr>
              <a:pPr/>
              <a:t>15</a:t>
            </a:fld>
            <a:endParaRPr lang="fi-FI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E99244-216F-4033-B1BE-1D95AB8AF89E}" type="slidenum">
              <a:rPr lang="fi-FI" smtClean="0">
                <a:solidFill>
                  <a:prstClr val="black"/>
                </a:solidFill>
              </a:rPr>
              <a:pPr/>
              <a:t>20</a:t>
            </a:fld>
            <a:endParaRPr lang="fi-FI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604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496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537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EDCA-16D4-4608-9FBB-988D697C0E9C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12.12.2012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CC71-C895-468E-A5B4-6C1DFEC40F81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608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EDCA-16D4-4608-9FBB-988D697C0E9C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12.12.2012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CC71-C895-468E-A5B4-6C1DFEC40F81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490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EDCA-16D4-4608-9FBB-988D697C0E9C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12.12.2012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CC71-C895-468E-A5B4-6C1DFEC40F81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110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EDCA-16D4-4608-9FBB-988D697C0E9C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12.12.2012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CC71-C895-468E-A5B4-6C1DFEC40F81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9259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EDCA-16D4-4608-9FBB-988D697C0E9C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12.12.2012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CC71-C895-468E-A5B4-6C1DFEC40F81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7298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EDCA-16D4-4608-9FBB-988D697C0E9C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12.12.2012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CC71-C895-468E-A5B4-6C1DFEC40F81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0220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EDCA-16D4-4608-9FBB-988D697C0E9C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12.12.2012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CC71-C895-468E-A5B4-6C1DFEC40F81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1090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EDCA-16D4-4608-9FBB-988D697C0E9C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12.12.2012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CC71-C895-468E-A5B4-6C1DFEC40F81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263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015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EDCA-16D4-4608-9FBB-988D697C0E9C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12.12.2012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CC71-C895-468E-A5B4-6C1DFEC40F81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0715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EDCA-16D4-4608-9FBB-988D697C0E9C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12.12.2012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CC71-C895-468E-A5B4-6C1DFEC40F81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649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EDCA-16D4-4608-9FBB-988D697C0E9C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12.12.2012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CC71-C895-468E-A5B4-6C1DFEC40F81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3875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6917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8844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5161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0824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9285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4553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486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3439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478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42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8326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6581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0928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0463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9328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5521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1932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019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8242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17150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4376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8469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58464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16339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02298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93886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9974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84011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954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4293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40118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71422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14352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9449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12930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74943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64719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37377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10178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205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68586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1974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23180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19242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91472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72882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5527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23449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11081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91087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094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02865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50703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53899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43711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38548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70614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90910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58911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14236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EDCA-16D4-4608-9FBB-988D697C0E9C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12.12.2012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CC71-C895-468E-A5B4-6C1DFEC40F81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608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247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8AC1-46AE-4839-A52F-59126BD8A81E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79C2-CE24-4F64-AC13-7A4A3F3E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32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7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38AC1-46AE-4839-A52F-59126BD8A81E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179C2-CE24-4F64-AC13-7A4A3F3E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387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1EDCA-16D4-4608-9FBB-988D697C0E9C}" type="datetimeFigureOut">
              <a:rPr lang="fi-FI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12.12.2012</a:t>
            </a:fld>
            <a:endParaRPr lang="fi-FI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8CC71-C895-468E-A5B4-6C1DFEC40F81}" type="slidenum">
              <a:rPr lang="fi-FI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7758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073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222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796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428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38AC1-46AE-4839-A52F-59126BD8A8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179C2-CE24-4F64-AC13-7A4A3F3EEF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02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1EDCA-16D4-4608-9FBB-988D697C0E9C}" type="datetimeFigureOut">
              <a:rPr lang="fi-FI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12.12.2012</a:t>
            </a:fld>
            <a:endParaRPr lang="fi-FI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8CC71-C895-468E-A5B4-6C1DFEC40F81}" type="slidenum">
              <a:rPr lang="fi-FI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3720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2.xml"/><Relationship Id="rId4" Type="http://schemas.openxmlformats.org/officeDocument/2006/relationships/chart" Target="../charts/char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9000"/>
            <a:ext cx="4815360" cy="6840000"/>
          </a:xfrm>
          <a:prstGeom prst="rect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139700" y="165100"/>
            <a:ext cx="3980577" cy="6555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200" dirty="0">
                <a:solidFill>
                  <a:schemeClr val="bg1"/>
                </a:solidFill>
              </a:rPr>
              <a:t>Kirjan</a:t>
            </a:r>
          </a:p>
          <a:p>
            <a:endParaRPr lang="fi-FI" sz="1200" dirty="0">
              <a:solidFill>
                <a:schemeClr val="bg1"/>
              </a:solidFill>
            </a:endParaRPr>
          </a:p>
          <a:p>
            <a:r>
              <a:rPr lang="fi-FI" sz="2200" b="1" dirty="0">
                <a:solidFill>
                  <a:schemeClr val="bg1"/>
                </a:solidFill>
              </a:rPr>
              <a:t>Pajarinen</a:t>
            </a:r>
            <a:r>
              <a:rPr lang="fi-FI" sz="2200" dirty="0">
                <a:solidFill>
                  <a:schemeClr val="bg1"/>
                </a:solidFill>
              </a:rPr>
              <a:t>, </a:t>
            </a:r>
            <a:r>
              <a:rPr lang="fi-FI" sz="2200" dirty="0" smtClean="0">
                <a:solidFill>
                  <a:schemeClr val="bg1"/>
                </a:solidFill>
              </a:rPr>
              <a:t>Mika; </a:t>
            </a:r>
            <a:r>
              <a:rPr lang="fi-FI" sz="2200" b="1" dirty="0" smtClean="0">
                <a:solidFill>
                  <a:schemeClr val="bg1"/>
                </a:solidFill>
              </a:rPr>
              <a:t>Rouvinen</a:t>
            </a:r>
            <a:r>
              <a:rPr lang="fi-FI" sz="2200" dirty="0">
                <a:solidFill>
                  <a:schemeClr val="bg1"/>
                </a:solidFill>
              </a:rPr>
              <a:t>, </a:t>
            </a:r>
            <a:r>
              <a:rPr lang="fi-FI" sz="2200" dirty="0" smtClean="0">
                <a:solidFill>
                  <a:schemeClr val="bg1"/>
                </a:solidFill>
              </a:rPr>
              <a:t>Petri;</a:t>
            </a:r>
          </a:p>
          <a:p>
            <a:r>
              <a:rPr lang="fi-FI" sz="2200" b="1" dirty="0" err="1" smtClean="0">
                <a:solidFill>
                  <a:schemeClr val="bg1"/>
                </a:solidFill>
              </a:rPr>
              <a:t>Ylä-Anttila</a:t>
            </a:r>
            <a:r>
              <a:rPr lang="fi-FI" sz="2200" dirty="0">
                <a:solidFill>
                  <a:schemeClr val="bg1"/>
                </a:solidFill>
              </a:rPr>
              <a:t>, Pekka (2012</a:t>
            </a:r>
            <a:r>
              <a:rPr lang="fi-FI" sz="2200" dirty="0" smtClean="0">
                <a:solidFill>
                  <a:schemeClr val="bg1"/>
                </a:solidFill>
              </a:rPr>
              <a:t>),</a:t>
            </a:r>
          </a:p>
          <a:p>
            <a:r>
              <a:rPr lang="fi-FI" sz="2200" b="1" dirty="0" smtClean="0">
                <a:solidFill>
                  <a:schemeClr val="bg1"/>
                </a:solidFill>
              </a:rPr>
              <a:t>Uutta </a:t>
            </a:r>
            <a:r>
              <a:rPr lang="fi-FI" sz="2200" b="1" dirty="0">
                <a:solidFill>
                  <a:schemeClr val="bg1"/>
                </a:solidFill>
              </a:rPr>
              <a:t>arvoa </a:t>
            </a:r>
            <a:r>
              <a:rPr lang="fi-FI" sz="2200" b="1" dirty="0" smtClean="0">
                <a:solidFill>
                  <a:schemeClr val="bg1"/>
                </a:solidFill>
              </a:rPr>
              <a:t>palveluista</a:t>
            </a:r>
            <a:r>
              <a:rPr lang="fi-FI" sz="2200" dirty="0">
                <a:solidFill>
                  <a:schemeClr val="bg1"/>
                </a:solidFill>
              </a:rPr>
              <a:t>,</a:t>
            </a:r>
            <a:endParaRPr lang="fi-FI" sz="2200" dirty="0" smtClean="0">
              <a:solidFill>
                <a:schemeClr val="bg1"/>
              </a:solidFill>
            </a:endParaRPr>
          </a:p>
          <a:p>
            <a:r>
              <a:rPr lang="fi-FI" sz="2200" dirty="0" smtClean="0">
                <a:solidFill>
                  <a:schemeClr val="bg1"/>
                </a:solidFill>
              </a:rPr>
              <a:t>Taloustieto </a:t>
            </a:r>
            <a:r>
              <a:rPr lang="fi-FI" sz="2200" dirty="0">
                <a:solidFill>
                  <a:schemeClr val="bg1"/>
                </a:solidFill>
              </a:rPr>
              <a:t>Oy (ETLA B256</a:t>
            </a:r>
            <a:r>
              <a:rPr lang="fi-FI" sz="2200" dirty="0" smtClean="0">
                <a:solidFill>
                  <a:schemeClr val="bg1"/>
                </a:solidFill>
              </a:rPr>
              <a:t>),</a:t>
            </a:r>
            <a:endParaRPr lang="fi-FI" sz="2200" dirty="0">
              <a:solidFill>
                <a:schemeClr val="bg1"/>
              </a:solidFill>
            </a:endParaRPr>
          </a:p>
          <a:p>
            <a:endParaRPr lang="fi-FI" sz="1200" dirty="0">
              <a:solidFill>
                <a:schemeClr val="bg1"/>
              </a:solidFill>
            </a:endParaRPr>
          </a:p>
          <a:p>
            <a:r>
              <a:rPr lang="fi-FI" sz="2200" dirty="0">
                <a:solidFill>
                  <a:schemeClr val="bg1"/>
                </a:solidFill>
              </a:rPr>
              <a:t>julkistaminen 13.12. </a:t>
            </a:r>
            <a:endParaRPr lang="fi-FI" sz="2200" dirty="0" smtClean="0">
              <a:solidFill>
                <a:schemeClr val="bg1"/>
              </a:solidFill>
            </a:endParaRPr>
          </a:p>
          <a:p>
            <a:r>
              <a:rPr lang="fi-FI" sz="2200" dirty="0" smtClean="0">
                <a:solidFill>
                  <a:schemeClr val="bg1"/>
                </a:solidFill>
              </a:rPr>
              <a:t>klo </a:t>
            </a:r>
            <a:r>
              <a:rPr lang="fi-FI" sz="2200" dirty="0">
                <a:solidFill>
                  <a:schemeClr val="bg1"/>
                </a:solidFill>
              </a:rPr>
              <a:t>9:30–10:30 </a:t>
            </a:r>
            <a:r>
              <a:rPr lang="fi-FI" sz="2200" dirty="0" smtClean="0">
                <a:solidFill>
                  <a:schemeClr val="bg1"/>
                </a:solidFill>
              </a:rPr>
              <a:t>G18:ssa</a:t>
            </a:r>
          </a:p>
          <a:p>
            <a:r>
              <a:rPr lang="fi-FI" sz="2200" dirty="0" smtClean="0">
                <a:solidFill>
                  <a:schemeClr val="bg1"/>
                </a:solidFill>
              </a:rPr>
              <a:t>(Yrjönkatu </a:t>
            </a:r>
            <a:r>
              <a:rPr lang="fi-FI" sz="2200" dirty="0">
                <a:solidFill>
                  <a:schemeClr val="bg1"/>
                </a:solidFill>
              </a:rPr>
              <a:t>18, Helsinki). </a:t>
            </a:r>
            <a:endParaRPr lang="fi-FI" sz="2200" dirty="0" smtClean="0">
              <a:solidFill>
                <a:schemeClr val="bg1"/>
              </a:solidFill>
            </a:endParaRPr>
          </a:p>
          <a:p>
            <a:endParaRPr lang="fi-FI" sz="2200" dirty="0">
              <a:solidFill>
                <a:schemeClr val="bg1"/>
              </a:solidFill>
            </a:endParaRPr>
          </a:p>
          <a:p>
            <a:r>
              <a:rPr lang="fi-FI" sz="2200" dirty="0" smtClean="0">
                <a:solidFill>
                  <a:schemeClr val="bg1"/>
                </a:solidFill>
              </a:rPr>
              <a:t>Julkaisuvapaa </a:t>
            </a:r>
            <a:r>
              <a:rPr lang="fi-FI" sz="2200" dirty="0">
                <a:solidFill>
                  <a:schemeClr val="bg1"/>
                </a:solidFill>
              </a:rPr>
              <a:t>klo 12:00</a:t>
            </a:r>
            <a:r>
              <a:rPr lang="fi-FI" sz="2200" dirty="0" smtClean="0">
                <a:solidFill>
                  <a:schemeClr val="bg1"/>
                </a:solidFill>
              </a:rPr>
              <a:t>.</a:t>
            </a:r>
          </a:p>
          <a:p>
            <a:endParaRPr lang="fi-FI" sz="2200" dirty="0">
              <a:solidFill>
                <a:schemeClr val="bg1"/>
              </a:solidFill>
            </a:endParaRPr>
          </a:p>
          <a:p>
            <a:endParaRPr lang="fi-FI" sz="2200" dirty="0" smtClean="0">
              <a:solidFill>
                <a:schemeClr val="bg1"/>
              </a:solidFill>
            </a:endParaRPr>
          </a:p>
          <a:p>
            <a:endParaRPr lang="fi-FI" sz="2200" dirty="0" smtClean="0">
              <a:solidFill>
                <a:schemeClr val="bg1"/>
              </a:solidFill>
            </a:endParaRPr>
          </a:p>
          <a:p>
            <a:r>
              <a:rPr lang="fi-FI" sz="2200" dirty="0" smtClean="0">
                <a:solidFill>
                  <a:schemeClr val="bg1"/>
                </a:solidFill>
              </a:rPr>
              <a:t>Kirjan elektroninen versio: </a:t>
            </a:r>
            <a:endParaRPr lang="fi-FI" sz="2200" dirty="0">
              <a:solidFill>
                <a:schemeClr val="bg1"/>
              </a:solidFill>
            </a:endParaRPr>
          </a:p>
          <a:p>
            <a:r>
              <a:rPr lang="fi-FI" sz="2200" b="1" u="sng" dirty="0">
                <a:solidFill>
                  <a:schemeClr val="bg1"/>
                </a:solidFill>
              </a:rPr>
              <a:t>pub.etla.fi/ETLA-B256.pdf</a:t>
            </a:r>
          </a:p>
          <a:p>
            <a:endParaRPr lang="fi-FI" sz="2200" dirty="0">
              <a:solidFill>
                <a:schemeClr val="bg1"/>
              </a:solidFill>
            </a:endParaRPr>
          </a:p>
          <a:p>
            <a:r>
              <a:rPr lang="fi-FI" sz="2200" dirty="0" smtClean="0">
                <a:solidFill>
                  <a:schemeClr val="bg1"/>
                </a:solidFill>
              </a:rPr>
              <a:t>Kirjan esittelymateriaali:</a:t>
            </a:r>
            <a:endParaRPr lang="fi-FI" sz="2200" dirty="0">
              <a:solidFill>
                <a:schemeClr val="bg1"/>
              </a:solidFill>
            </a:endParaRPr>
          </a:p>
          <a:p>
            <a:r>
              <a:rPr lang="fi-FI" sz="2200" b="1" u="sng" dirty="0" smtClean="0">
                <a:solidFill>
                  <a:schemeClr val="bg1"/>
                </a:solidFill>
              </a:rPr>
              <a:t>pub.etla.fi/ETLA-B256.pptx</a:t>
            </a:r>
            <a:endParaRPr lang="fi-FI" sz="2200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41300" y="4470400"/>
            <a:ext cx="37592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816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7612712"/>
              </p:ext>
            </p:extLst>
          </p:nvPr>
        </p:nvGraphicFramePr>
        <p:xfrm>
          <a:off x="0" y="1234976"/>
          <a:ext cx="91440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1600" y="127471"/>
            <a:ext cx="9144000" cy="10002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4100" b="1" dirty="0" smtClean="0">
                <a:solidFill>
                  <a:prstClr val="white"/>
                </a:solidFill>
              </a:rPr>
              <a:t>Teknologiateollisuus suurin palveluviejä </a:t>
            </a:r>
            <a:endParaRPr lang="en-US" sz="4100" b="1" dirty="0">
              <a:solidFill>
                <a:prstClr val="white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z="2400" dirty="0" smtClean="0">
                <a:solidFill>
                  <a:schemeClr val="bg1">
                    <a:lumMod val="85000"/>
                  </a:schemeClr>
                </a:solidFill>
                <a:latin typeface="Calibri" pitchFamily="34" charset="0"/>
              </a:rPr>
              <a:t>Toimialojen osuudet Suomen palveluviennistä v. 2008, %</a:t>
            </a:r>
            <a:endParaRPr lang="fi-FI" sz="2400" dirty="0">
              <a:solidFill>
                <a:schemeClr val="bg1">
                  <a:lumMod val="85000"/>
                </a:schemeClr>
              </a:solidFill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13600" y="5826472"/>
            <a:ext cx="1693669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i-FI" sz="16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Lähde: Tilastokeskus</a:t>
            </a:r>
            <a:endParaRPr lang="fi-FI" sz="1600" dirty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95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4486855" y="257251"/>
            <a:ext cx="258135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spcBef>
                <a:spcPts val="0"/>
              </a:spcBef>
            </a:pPr>
            <a:r>
              <a:rPr lang="fi-FI" b="1" dirty="0" smtClean="0"/>
              <a:t>Teollisuusyritys palveluiden tuottajana</a:t>
            </a:r>
            <a:endParaRPr lang="fi-FI" b="1" dirty="0"/>
          </a:p>
        </p:txBody>
      </p:sp>
      <p:sp>
        <p:nvSpPr>
          <p:cNvPr id="3" name="Rectangle 2"/>
          <p:cNvSpPr/>
          <p:nvPr/>
        </p:nvSpPr>
        <p:spPr>
          <a:xfrm>
            <a:off x="4615448" y="1438679"/>
            <a:ext cx="2389880" cy="1911904"/>
          </a:xfrm>
          <a:prstGeom prst="rect">
            <a:avLst/>
          </a:prstGeom>
          <a:solidFill>
            <a:srgbClr val="C2E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Text Box 94"/>
          <p:cNvSpPr txBox="1">
            <a:spLocks noChangeArrowheads="1"/>
          </p:cNvSpPr>
          <p:nvPr/>
        </p:nvSpPr>
        <p:spPr bwMode="auto">
          <a:xfrm>
            <a:off x="5060864" y="1988517"/>
            <a:ext cx="1710829" cy="11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171450" indent="-171450">
              <a:lnSpc>
                <a:spcPts val="18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fi-FI" dirty="0" smtClean="0"/>
              <a:t>T&amp;K</a:t>
            </a:r>
          </a:p>
          <a:p>
            <a:pPr marL="171450" indent="-171450">
              <a:lnSpc>
                <a:spcPts val="18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fi-FI" dirty="0" smtClean="0"/>
              <a:t>Rahoitus</a:t>
            </a:r>
          </a:p>
          <a:p>
            <a:pPr marL="171450" indent="-171450">
              <a:lnSpc>
                <a:spcPts val="18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fi-FI" dirty="0" smtClean="0"/>
              <a:t>Taloushallinto</a:t>
            </a:r>
          </a:p>
          <a:p>
            <a:pPr marL="171450" indent="-171450">
              <a:lnSpc>
                <a:spcPts val="18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fi-FI" dirty="0" smtClean="0"/>
              <a:t>Logistiikka</a:t>
            </a:r>
          </a:p>
          <a:p>
            <a:pPr marL="171450" indent="-171450">
              <a:lnSpc>
                <a:spcPts val="18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fi-FI" dirty="0" smtClean="0"/>
              <a:t>ym.</a:t>
            </a:r>
          </a:p>
        </p:txBody>
      </p:sp>
      <p:sp>
        <p:nvSpPr>
          <p:cNvPr id="5" name="Text Box 94"/>
          <p:cNvSpPr txBox="1">
            <a:spLocks noChangeArrowheads="1"/>
          </p:cNvSpPr>
          <p:nvPr/>
        </p:nvSpPr>
        <p:spPr bwMode="auto">
          <a:xfrm>
            <a:off x="5070199" y="1629891"/>
            <a:ext cx="15399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>
              <a:spcBef>
                <a:spcPts val="0"/>
              </a:spcBef>
            </a:pPr>
            <a:r>
              <a:rPr lang="fi-FI" b="1" dirty="0" smtClean="0"/>
              <a:t>Sisäiset palvelut</a:t>
            </a:r>
          </a:p>
        </p:txBody>
      </p:sp>
      <p:sp>
        <p:nvSpPr>
          <p:cNvPr id="6" name="Rectangle 5"/>
          <p:cNvSpPr/>
          <p:nvPr/>
        </p:nvSpPr>
        <p:spPr>
          <a:xfrm>
            <a:off x="4615448" y="3354025"/>
            <a:ext cx="2389880" cy="1911904"/>
          </a:xfrm>
          <a:prstGeom prst="rect">
            <a:avLst/>
          </a:prstGeom>
          <a:solidFill>
            <a:srgbClr val="B3E3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xt Box 94"/>
          <p:cNvSpPr txBox="1">
            <a:spLocks noChangeArrowheads="1"/>
          </p:cNvSpPr>
          <p:nvPr/>
        </p:nvSpPr>
        <p:spPr bwMode="auto">
          <a:xfrm>
            <a:off x="4842170" y="3558627"/>
            <a:ext cx="201478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>
              <a:spcBef>
                <a:spcPts val="0"/>
              </a:spcBef>
            </a:pPr>
            <a:r>
              <a:rPr lang="fi-FI" b="1" dirty="0" smtClean="0"/>
              <a:t>Palvelut markkinoille</a:t>
            </a:r>
          </a:p>
        </p:txBody>
      </p:sp>
      <p:sp>
        <p:nvSpPr>
          <p:cNvPr id="8" name="Text Box 94"/>
          <p:cNvSpPr txBox="1">
            <a:spLocks noChangeArrowheads="1"/>
          </p:cNvSpPr>
          <p:nvPr/>
        </p:nvSpPr>
        <p:spPr bwMode="auto">
          <a:xfrm>
            <a:off x="4954973" y="3980815"/>
            <a:ext cx="1710829" cy="926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171450" indent="-171450">
              <a:lnSpc>
                <a:spcPts val="18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fi-FI" dirty="0" smtClean="0"/>
              <a:t>Huolto</a:t>
            </a:r>
          </a:p>
          <a:p>
            <a:pPr marL="171450" indent="-171450">
              <a:lnSpc>
                <a:spcPts val="18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fi-FI" dirty="0" smtClean="0"/>
              <a:t>Koulutus</a:t>
            </a:r>
          </a:p>
          <a:p>
            <a:pPr marL="171450" indent="-171450">
              <a:lnSpc>
                <a:spcPts val="18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fi-FI" dirty="0" smtClean="0"/>
              <a:t>Elinkaaripalvelut</a:t>
            </a:r>
          </a:p>
          <a:p>
            <a:pPr marL="171450" indent="-171450">
              <a:lnSpc>
                <a:spcPts val="18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fi-FI" dirty="0" smtClean="0"/>
              <a:t>ym.</a:t>
            </a:r>
          </a:p>
        </p:txBody>
      </p:sp>
      <p:sp>
        <p:nvSpPr>
          <p:cNvPr id="9" name="Right Arrow 8"/>
          <p:cNvSpPr/>
          <p:nvPr/>
        </p:nvSpPr>
        <p:spPr>
          <a:xfrm>
            <a:off x="6903834" y="2255166"/>
            <a:ext cx="669241" cy="278931"/>
          </a:xfrm>
          <a:prstGeom prst="rightArrow">
            <a:avLst/>
          </a:prstGeom>
          <a:solidFill>
            <a:srgbClr val="C2E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Oval 10"/>
          <p:cNvSpPr/>
          <p:nvPr/>
        </p:nvSpPr>
        <p:spPr>
          <a:xfrm>
            <a:off x="7674577" y="1833141"/>
            <a:ext cx="1200089" cy="1122981"/>
          </a:xfrm>
          <a:prstGeom prst="ellipse">
            <a:avLst/>
          </a:prstGeom>
          <a:solidFill>
            <a:srgbClr val="C2E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Text Box 94"/>
          <p:cNvSpPr txBox="1">
            <a:spLocks noChangeArrowheads="1"/>
          </p:cNvSpPr>
          <p:nvPr/>
        </p:nvSpPr>
        <p:spPr bwMode="auto">
          <a:xfrm>
            <a:off x="7747932" y="2026857"/>
            <a:ext cx="1053380" cy="695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1800"/>
              </a:lnSpc>
              <a:spcBef>
                <a:spcPts val="0"/>
              </a:spcBef>
            </a:pPr>
            <a:r>
              <a:rPr lang="fi-FI" dirty="0" smtClean="0"/>
              <a:t>Myynti </a:t>
            </a:r>
          </a:p>
          <a:p>
            <a:pPr algn="ctr">
              <a:lnSpc>
                <a:spcPts val="1800"/>
              </a:lnSpc>
              <a:spcBef>
                <a:spcPts val="0"/>
              </a:spcBef>
            </a:pPr>
            <a:r>
              <a:rPr lang="fi-FI" dirty="0" smtClean="0"/>
              <a:t>konsernin </a:t>
            </a:r>
          </a:p>
          <a:p>
            <a:pPr algn="ctr">
              <a:lnSpc>
                <a:spcPts val="1800"/>
              </a:lnSpc>
              <a:spcBef>
                <a:spcPts val="0"/>
              </a:spcBef>
            </a:pPr>
            <a:r>
              <a:rPr lang="fi-FI" dirty="0" smtClean="0"/>
              <a:t>sisällä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2530538" y="257251"/>
            <a:ext cx="1383428" cy="318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15000"/>
              </a:lnSpc>
              <a:spcBef>
                <a:spcPct val="85000"/>
              </a:spcBef>
            </a:pPr>
            <a:r>
              <a:rPr lang="fi-FI" b="1" dirty="0" smtClean="0"/>
              <a:t>Palveluyritys</a:t>
            </a:r>
            <a:endParaRPr lang="fi-FI" b="1" dirty="0"/>
          </a:p>
        </p:txBody>
      </p:sp>
      <p:sp>
        <p:nvSpPr>
          <p:cNvPr id="14" name="Rectangle 13"/>
          <p:cNvSpPr/>
          <p:nvPr/>
        </p:nvSpPr>
        <p:spPr>
          <a:xfrm>
            <a:off x="2065411" y="1438679"/>
            <a:ext cx="2389880" cy="1911904"/>
          </a:xfrm>
          <a:prstGeom prst="rect">
            <a:avLst/>
          </a:prstGeom>
          <a:solidFill>
            <a:srgbClr val="C2E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Text Box 94"/>
          <p:cNvSpPr txBox="1">
            <a:spLocks noChangeArrowheads="1"/>
          </p:cNvSpPr>
          <p:nvPr/>
        </p:nvSpPr>
        <p:spPr bwMode="auto">
          <a:xfrm>
            <a:off x="2520163" y="1629891"/>
            <a:ext cx="15399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>
              <a:spcBef>
                <a:spcPts val="0"/>
              </a:spcBef>
            </a:pPr>
            <a:r>
              <a:rPr lang="fi-FI" b="1" dirty="0" smtClean="0"/>
              <a:t>Sisäiset palvelut</a:t>
            </a:r>
          </a:p>
        </p:txBody>
      </p:sp>
      <p:sp>
        <p:nvSpPr>
          <p:cNvPr id="16" name="Text Box 94"/>
          <p:cNvSpPr txBox="1">
            <a:spLocks noChangeArrowheads="1"/>
          </p:cNvSpPr>
          <p:nvPr/>
        </p:nvSpPr>
        <p:spPr bwMode="auto">
          <a:xfrm>
            <a:off x="2447833" y="1988517"/>
            <a:ext cx="171082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171450" indent="-171450">
              <a:lnSpc>
                <a:spcPts val="18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fi-FI" dirty="0" smtClean="0"/>
              <a:t>T&amp;K</a:t>
            </a:r>
          </a:p>
          <a:p>
            <a:pPr marL="171450" indent="-171450">
              <a:lnSpc>
                <a:spcPts val="18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fi-FI" dirty="0" smtClean="0"/>
              <a:t>Rahoitus</a:t>
            </a:r>
          </a:p>
          <a:p>
            <a:pPr marL="171450" indent="-171450">
              <a:lnSpc>
                <a:spcPts val="18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fi-FI" dirty="0" smtClean="0"/>
              <a:t>Taloushallinto</a:t>
            </a:r>
          </a:p>
          <a:p>
            <a:pPr marL="171450" indent="-171450">
              <a:lnSpc>
                <a:spcPts val="18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fi-FI" dirty="0" smtClean="0"/>
              <a:t>ym.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065411" y="3354025"/>
            <a:ext cx="2389880" cy="1911904"/>
          </a:xfrm>
          <a:prstGeom prst="rect">
            <a:avLst/>
          </a:prstGeom>
          <a:solidFill>
            <a:srgbClr val="B3E3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Text Box 94"/>
          <p:cNvSpPr txBox="1">
            <a:spLocks noChangeArrowheads="1"/>
          </p:cNvSpPr>
          <p:nvPr/>
        </p:nvSpPr>
        <p:spPr bwMode="auto">
          <a:xfrm>
            <a:off x="2292134" y="3558627"/>
            <a:ext cx="201478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>
              <a:spcBef>
                <a:spcPts val="0"/>
              </a:spcBef>
            </a:pPr>
            <a:r>
              <a:rPr lang="fi-FI" b="1" dirty="0" smtClean="0"/>
              <a:t>Palvelut markkinoille</a:t>
            </a:r>
          </a:p>
        </p:txBody>
      </p:sp>
      <p:sp>
        <p:nvSpPr>
          <p:cNvPr id="19" name="Right Arrow 18"/>
          <p:cNvSpPr/>
          <p:nvPr/>
        </p:nvSpPr>
        <p:spPr>
          <a:xfrm rot="10800000">
            <a:off x="1472371" y="2255166"/>
            <a:ext cx="669241" cy="278931"/>
          </a:xfrm>
          <a:prstGeom prst="rightArrow">
            <a:avLst/>
          </a:prstGeom>
          <a:solidFill>
            <a:srgbClr val="C2E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" name="Oval 20"/>
          <p:cNvSpPr/>
          <p:nvPr/>
        </p:nvSpPr>
        <p:spPr>
          <a:xfrm>
            <a:off x="215900" y="1833141"/>
            <a:ext cx="1200089" cy="1122981"/>
          </a:xfrm>
          <a:prstGeom prst="ellipse">
            <a:avLst/>
          </a:prstGeom>
          <a:solidFill>
            <a:srgbClr val="C2E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2" name="Text Box 94"/>
          <p:cNvSpPr txBox="1">
            <a:spLocks noChangeArrowheads="1"/>
          </p:cNvSpPr>
          <p:nvPr/>
        </p:nvSpPr>
        <p:spPr bwMode="auto">
          <a:xfrm>
            <a:off x="289255" y="2026857"/>
            <a:ext cx="1053380" cy="695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1800"/>
              </a:lnSpc>
              <a:spcBef>
                <a:spcPts val="0"/>
              </a:spcBef>
            </a:pPr>
            <a:r>
              <a:rPr lang="fi-FI" dirty="0" smtClean="0"/>
              <a:t>Myynti </a:t>
            </a:r>
          </a:p>
          <a:p>
            <a:pPr algn="ctr">
              <a:lnSpc>
                <a:spcPts val="1800"/>
              </a:lnSpc>
              <a:spcBef>
                <a:spcPts val="0"/>
              </a:spcBef>
            </a:pPr>
            <a:r>
              <a:rPr lang="fi-FI" dirty="0" smtClean="0"/>
              <a:t>konsernin </a:t>
            </a:r>
          </a:p>
          <a:p>
            <a:pPr algn="ctr">
              <a:lnSpc>
                <a:spcPts val="1800"/>
              </a:lnSpc>
              <a:spcBef>
                <a:spcPts val="0"/>
              </a:spcBef>
            </a:pPr>
            <a:r>
              <a:rPr lang="fi-FI" dirty="0" smtClean="0"/>
              <a:t>sisällä</a:t>
            </a:r>
          </a:p>
        </p:txBody>
      </p:sp>
      <p:sp>
        <p:nvSpPr>
          <p:cNvPr id="23" name="Down Arrow 22"/>
          <p:cNvSpPr/>
          <p:nvPr/>
        </p:nvSpPr>
        <p:spPr>
          <a:xfrm>
            <a:off x="3109668" y="5265929"/>
            <a:ext cx="301367" cy="905287"/>
          </a:xfrm>
          <a:prstGeom prst="downArrow">
            <a:avLst/>
          </a:prstGeom>
          <a:solidFill>
            <a:srgbClr val="B3E3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4" name="Down Arrow 23"/>
          <p:cNvSpPr/>
          <p:nvPr/>
        </p:nvSpPr>
        <p:spPr>
          <a:xfrm>
            <a:off x="5067193" y="5265929"/>
            <a:ext cx="301367" cy="905287"/>
          </a:xfrm>
          <a:prstGeom prst="downArrow">
            <a:avLst/>
          </a:prstGeom>
          <a:solidFill>
            <a:srgbClr val="B3E3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5" name="Down Arrow 24"/>
          <p:cNvSpPr/>
          <p:nvPr/>
        </p:nvSpPr>
        <p:spPr>
          <a:xfrm>
            <a:off x="6328061" y="5265929"/>
            <a:ext cx="301367" cy="905287"/>
          </a:xfrm>
          <a:prstGeom prst="downArrow">
            <a:avLst/>
          </a:prstGeom>
          <a:solidFill>
            <a:srgbClr val="B3E3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6" name="Text Box 94"/>
          <p:cNvSpPr txBox="1">
            <a:spLocks noChangeArrowheads="1"/>
          </p:cNvSpPr>
          <p:nvPr/>
        </p:nvSpPr>
        <p:spPr bwMode="auto">
          <a:xfrm>
            <a:off x="2733662" y="6362428"/>
            <a:ext cx="105337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spcBef>
                <a:spcPts val="0"/>
              </a:spcBef>
            </a:pPr>
            <a:r>
              <a:rPr lang="fi-FI" dirty="0" smtClean="0">
                <a:solidFill>
                  <a:schemeClr val="bg1"/>
                </a:solidFill>
              </a:rPr>
              <a:t>Markkinat</a:t>
            </a:r>
          </a:p>
        </p:txBody>
      </p:sp>
      <p:sp>
        <p:nvSpPr>
          <p:cNvPr id="27" name="Text Box 94"/>
          <p:cNvSpPr txBox="1">
            <a:spLocks noChangeArrowheads="1"/>
          </p:cNvSpPr>
          <p:nvPr/>
        </p:nvSpPr>
        <p:spPr bwMode="auto">
          <a:xfrm>
            <a:off x="5319573" y="5697929"/>
            <a:ext cx="105597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spcBef>
                <a:spcPts val="0"/>
              </a:spcBef>
            </a:pPr>
            <a:r>
              <a:rPr lang="fi-FI" dirty="0" smtClean="0">
                <a:solidFill>
                  <a:schemeClr val="bg1"/>
                </a:solidFill>
              </a:rPr>
              <a:t>Markkinat</a:t>
            </a:r>
          </a:p>
        </p:txBody>
      </p:sp>
      <p:sp>
        <p:nvSpPr>
          <p:cNvPr id="28" name="Text Box 94"/>
          <p:cNvSpPr txBox="1">
            <a:spLocks noChangeArrowheads="1"/>
          </p:cNvSpPr>
          <p:nvPr/>
        </p:nvSpPr>
        <p:spPr bwMode="auto">
          <a:xfrm>
            <a:off x="4625366" y="6379942"/>
            <a:ext cx="1185022" cy="464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1800"/>
              </a:lnSpc>
              <a:spcBef>
                <a:spcPts val="0"/>
              </a:spcBef>
            </a:pPr>
            <a:r>
              <a:rPr lang="fi-FI" dirty="0" smtClean="0">
                <a:solidFill>
                  <a:schemeClr val="bg1"/>
                </a:solidFill>
              </a:rPr>
              <a:t>Erillis-</a:t>
            </a:r>
          </a:p>
          <a:p>
            <a:pPr algn="ctr">
              <a:lnSpc>
                <a:spcPts val="1800"/>
              </a:lnSpc>
              <a:spcBef>
                <a:spcPts val="0"/>
              </a:spcBef>
            </a:pPr>
            <a:r>
              <a:rPr lang="fi-FI" dirty="0" smtClean="0">
                <a:solidFill>
                  <a:schemeClr val="bg1"/>
                </a:solidFill>
              </a:rPr>
              <a:t>palvelut</a:t>
            </a:r>
          </a:p>
        </p:txBody>
      </p:sp>
      <p:sp>
        <p:nvSpPr>
          <p:cNvPr id="29" name="Text Box 94"/>
          <p:cNvSpPr txBox="1">
            <a:spLocks noChangeArrowheads="1"/>
          </p:cNvSpPr>
          <p:nvPr/>
        </p:nvSpPr>
        <p:spPr bwMode="auto">
          <a:xfrm>
            <a:off x="5743887" y="6362428"/>
            <a:ext cx="14697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1800"/>
              </a:lnSpc>
              <a:spcBef>
                <a:spcPts val="0"/>
              </a:spcBef>
            </a:pPr>
            <a:r>
              <a:rPr lang="fi-FI" dirty="0" smtClean="0">
                <a:solidFill>
                  <a:schemeClr val="bg1"/>
                </a:solidFill>
              </a:rPr>
              <a:t>Palvelut osana teoll. tuotetta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52807" y="-15389"/>
            <a:ext cx="8874289" cy="800219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/>
          <a:p>
            <a:pPr algn="ctr"/>
            <a:r>
              <a:rPr lang="fi-FI" sz="4600" b="1" dirty="0" smtClean="0">
                <a:solidFill>
                  <a:prstClr val="white"/>
                </a:solidFill>
              </a:rPr>
              <a:t>Kaikki yritykset tuottavat palveluita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617990" y="908109"/>
            <a:ext cx="2382319" cy="52322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/>
          <a:p>
            <a:pPr algn="ctr"/>
            <a:r>
              <a:rPr lang="fi-FI" sz="2800" dirty="0" smtClean="0">
                <a:solidFill>
                  <a:schemeClr val="bg1">
                    <a:lumMod val="85000"/>
                  </a:schemeClr>
                </a:solidFill>
              </a:rPr>
              <a:t>Teollisuusyritys</a:t>
            </a:r>
            <a:endParaRPr lang="en-US" sz="28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3169" y="908109"/>
            <a:ext cx="2011961" cy="52322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/>
          <a:p>
            <a:pPr algn="ctr"/>
            <a:r>
              <a:rPr lang="fi-FI" sz="2800" dirty="0" smtClean="0">
                <a:solidFill>
                  <a:schemeClr val="bg1">
                    <a:lumMod val="85000"/>
                  </a:schemeClr>
                </a:solidFill>
              </a:rPr>
              <a:t>Palveluyritys</a:t>
            </a:r>
            <a:endParaRPr lang="en-US" sz="28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50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4710" y="1047623"/>
            <a:ext cx="8973090" cy="5016758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fi-FI" sz="7200" b="1" dirty="0" smtClean="0">
                <a:solidFill>
                  <a:schemeClr val="bg1"/>
                </a:solidFill>
              </a:rPr>
              <a:t>Innovaatio</a:t>
            </a:r>
            <a:endParaRPr lang="fi-FI" sz="7200" b="1" dirty="0">
              <a:solidFill>
                <a:schemeClr val="bg1"/>
              </a:solidFill>
            </a:endParaRPr>
          </a:p>
          <a:p>
            <a:pPr algn="ctr"/>
            <a:r>
              <a:rPr lang="fi-FI" sz="2400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i-FI" sz="5600" dirty="0">
                <a:solidFill>
                  <a:srgbClr val="C0FF00"/>
                </a:solidFill>
              </a:rPr>
              <a:t>U</a:t>
            </a:r>
            <a:r>
              <a:rPr lang="fi-FI" sz="5600" dirty="0" smtClean="0">
                <a:solidFill>
                  <a:srgbClr val="C0FF00"/>
                </a:solidFill>
              </a:rPr>
              <a:t>uden</a:t>
            </a:r>
            <a:r>
              <a:rPr lang="fi-FI" sz="5600" dirty="0" smtClean="0">
                <a:solidFill>
                  <a:schemeClr val="bg1"/>
                </a:solidFill>
              </a:rPr>
              <a:t> </a:t>
            </a:r>
            <a:r>
              <a:rPr lang="fi-FI" sz="5600" i="1" dirty="0" smtClean="0">
                <a:solidFill>
                  <a:schemeClr val="bg1"/>
                </a:solidFill>
              </a:rPr>
              <a:t>palvelun</a:t>
            </a:r>
            <a:r>
              <a:rPr lang="fi-FI" sz="5600" dirty="0" smtClean="0">
                <a:solidFill>
                  <a:schemeClr val="bg1"/>
                </a:solidFill>
              </a:rPr>
              <a:t>, </a:t>
            </a:r>
            <a:r>
              <a:rPr lang="fi-FI" sz="5600" i="1" dirty="0" smtClean="0">
                <a:solidFill>
                  <a:schemeClr val="bg1"/>
                </a:solidFill>
              </a:rPr>
              <a:t>tuotteen</a:t>
            </a:r>
            <a:r>
              <a:rPr lang="fi-FI" sz="5600" dirty="0" smtClean="0">
                <a:solidFill>
                  <a:schemeClr val="bg1"/>
                </a:solidFill>
              </a:rPr>
              <a:t>, </a:t>
            </a:r>
            <a:r>
              <a:rPr lang="fi-FI" sz="5600" i="1" dirty="0" smtClean="0">
                <a:solidFill>
                  <a:schemeClr val="bg1"/>
                </a:solidFill>
              </a:rPr>
              <a:t>prosessin</a:t>
            </a:r>
            <a:r>
              <a:rPr lang="fi-FI" sz="5600" dirty="0" smtClean="0">
                <a:solidFill>
                  <a:schemeClr val="bg1"/>
                </a:solidFill>
              </a:rPr>
              <a:t>, </a:t>
            </a:r>
            <a:r>
              <a:rPr lang="fi-FI" sz="5600" i="1" dirty="0" smtClean="0">
                <a:solidFill>
                  <a:schemeClr val="bg1"/>
                </a:solidFill>
              </a:rPr>
              <a:t>organisointitavan</a:t>
            </a:r>
            <a:r>
              <a:rPr lang="fi-FI" sz="5600" dirty="0" smtClean="0">
                <a:solidFill>
                  <a:schemeClr val="bg1"/>
                </a:solidFill>
              </a:rPr>
              <a:t> tai </a:t>
            </a:r>
            <a:r>
              <a:rPr lang="fi-FI" sz="5600" i="1" dirty="0" smtClean="0">
                <a:solidFill>
                  <a:schemeClr val="bg1"/>
                </a:solidFill>
              </a:rPr>
              <a:t>markkinointimenetelmän</a:t>
            </a:r>
            <a:r>
              <a:rPr lang="fi-FI" sz="5600" dirty="0" smtClean="0">
                <a:solidFill>
                  <a:schemeClr val="bg1"/>
                </a:solidFill>
              </a:rPr>
              <a:t> </a:t>
            </a:r>
            <a:r>
              <a:rPr lang="fi-FI" sz="5600" dirty="0" smtClean="0">
                <a:solidFill>
                  <a:srgbClr val="C0FF00"/>
                </a:solidFill>
              </a:rPr>
              <a:t>tuominen markkinoille</a:t>
            </a:r>
          </a:p>
        </p:txBody>
      </p:sp>
    </p:spTree>
    <p:extLst>
      <p:ext uri="{BB962C8B-B14F-4D97-AF65-F5344CB8AC3E}">
        <p14:creationId xmlns:p14="http://schemas.microsoft.com/office/powerpoint/2010/main" val="300070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147638"/>
            <a:ext cx="8229600" cy="906462"/>
          </a:xfrm>
        </p:spPr>
        <p:txBody>
          <a:bodyPr>
            <a:normAutofit/>
          </a:bodyPr>
          <a:lstStyle/>
          <a:p>
            <a:pPr algn="l"/>
            <a:r>
              <a:rPr lang="fi-FI" b="1" dirty="0" smtClean="0">
                <a:solidFill>
                  <a:srgbClr val="C0FF00"/>
                </a:solidFill>
              </a:rPr>
              <a:t>Palvelut ja innovaatiot</a:t>
            </a:r>
            <a:endParaRPr lang="fi-FI" b="1" dirty="0">
              <a:solidFill>
                <a:srgbClr val="C0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5100"/>
            <a:ext cx="8229600" cy="5232400"/>
          </a:xfrm>
        </p:spPr>
        <p:txBody>
          <a:bodyPr>
            <a:normAutofit fontScale="92500"/>
          </a:bodyPr>
          <a:lstStyle/>
          <a:p>
            <a:r>
              <a:rPr lang="fi-FI" b="1" dirty="0" smtClean="0">
                <a:solidFill>
                  <a:schemeClr val="bg1"/>
                </a:solidFill>
              </a:rPr>
              <a:t>Innovatiivisuus</a:t>
            </a:r>
            <a:r>
              <a:rPr lang="fi-FI" dirty="0" smtClean="0">
                <a:solidFill>
                  <a:schemeClr val="bg1"/>
                </a:solidFill>
              </a:rPr>
              <a:t> selittää yritysten palveluvientiä </a:t>
            </a:r>
          </a:p>
          <a:p>
            <a:pPr marL="0" indent="0">
              <a:buNone/>
            </a:pPr>
            <a:endParaRPr lang="fi-FI" dirty="0" smtClean="0">
              <a:solidFill>
                <a:schemeClr val="bg1"/>
              </a:solidFill>
            </a:endParaRPr>
          </a:p>
          <a:p>
            <a:r>
              <a:rPr lang="fi-FI" b="1" dirty="0" smtClean="0">
                <a:solidFill>
                  <a:schemeClr val="bg1"/>
                </a:solidFill>
              </a:rPr>
              <a:t>Aineettomien </a:t>
            </a:r>
            <a:r>
              <a:rPr lang="fi-FI" b="1" dirty="0">
                <a:solidFill>
                  <a:schemeClr val="bg1"/>
                </a:solidFill>
              </a:rPr>
              <a:t>oikeuksien suoja </a:t>
            </a:r>
            <a:r>
              <a:rPr lang="fi-FI" dirty="0" smtClean="0">
                <a:solidFill>
                  <a:schemeClr val="bg1"/>
                </a:solidFill>
              </a:rPr>
              <a:t>ajateltu tavaroille</a:t>
            </a:r>
          </a:p>
          <a:p>
            <a:r>
              <a:rPr lang="fi-FI" b="1" dirty="0" smtClean="0">
                <a:solidFill>
                  <a:schemeClr val="bg1"/>
                </a:solidFill>
              </a:rPr>
              <a:t>Palveluinnovaatiot</a:t>
            </a:r>
            <a:r>
              <a:rPr lang="fi-FI" dirty="0" smtClean="0">
                <a:solidFill>
                  <a:schemeClr val="bg1"/>
                </a:solidFill>
              </a:rPr>
              <a:t> huonommin suojattavissa</a:t>
            </a:r>
          </a:p>
          <a:p>
            <a:pPr marL="0" indent="0">
              <a:buNone/>
            </a:pPr>
            <a:endParaRPr lang="fi-FI" dirty="0" smtClean="0">
              <a:solidFill>
                <a:schemeClr val="bg1"/>
              </a:solidFill>
            </a:endParaRPr>
          </a:p>
          <a:p>
            <a:r>
              <a:rPr lang="fi-FI" b="1" dirty="0" smtClean="0">
                <a:solidFill>
                  <a:schemeClr val="bg1"/>
                </a:solidFill>
              </a:rPr>
              <a:t>Heikko tilastointi </a:t>
            </a:r>
            <a:r>
              <a:rPr lang="fi-FI" dirty="0" smtClean="0">
                <a:solidFill>
                  <a:schemeClr val="bg1"/>
                </a:solidFill>
              </a:rPr>
              <a:t>– Innovaatiotutkimus kattaa  </a:t>
            </a:r>
            <a:br>
              <a:rPr lang="fi-FI" dirty="0" smtClean="0">
                <a:solidFill>
                  <a:schemeClr val="bg1"/>
                </a:solidFill>
              </a:rPr>
            </a:b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b="1" dirty="0" smtClean="0">
                <a:solidFill>
                  <a:schemeClr val="bg1"/>
                </a:solidFill>
              </a:rPr>
              <a:t>90% </a:t>
            </a:r>
            <a:r>
              <a:rPr lang="fi-FI" dirty="0" smtClean="0">
                <a:solidFill>
                  <a:schemeClr val="bg1"/>
                </a:solidFill>
              </a:rPr>
              <a:t>teollisuuden ja </a:t>
            </a:r>
            <a:br>
              <a:rPr lang="fi-FI" dirty="0" smtClean="0">
                <a:solidFill>
                  <a:schemeClr val="bg1"/>
                </a:solidFill>
              </a:rPr>
            </a:b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b="1" dirty="0" smtClean="0">
                <a:solidFill>
                  <a:schemeClr val="bg1"/>
                </a:solidFill>
              </a:rPr>
              <a:t>30% </a:t>
            </a:r>
            <a:r>
              <a:rPr lang="fi-FI" dirty="0" smtClean="0">
                <a:solidFill>
                  <a:schemeClr val="bg1"/>
                </a:solidFill>
              </a:rPr>
              <a:t>palveluiden työllisyydestä</a:t>
            </a:r>
          </a:p>
          <a:p>
            <a:pPr lvl="2"/>
            <a:r>
              <a:rPr lang="fi-FI" dirty="0" smtClean="0">
                <a:solidFill>
                  <a:schemeClr val="bg1">
                    <a:lumMod val="65000"/>
                  </a:schemeClr>
                </a:solidFill>
              </a:rPr>
              <a:t>Osa palvelualoista rajataan  ulkopuolelle</a:t>
            </a:r>
          </a:p>
          <a:p>
            <a:pPr lvl="2"/>
            <a:r>
              <a:rPr lang="fi-FI" dirty="0" smtClean="0">
                <a:solidFill>
                  <a:schemeClr val="bg1">
                    <a:lumMod val="65000"/>
                  </a:schemeClr>
                </a:solidFill>
              </a:rPr>
              <a:t>Kokorajaus  (</a:t>
            </a:r>
            <a:r>
              <a:rPr lang="fi-FI" dirty="0" err="1" smtClean="0">
                <a:solidFill>
                  <a:schemeClr val="bg1">
                    <a:lumMod val="65000"/>
                  </a:schemeClr>
                </a:solidFill>
              </a:rPr>
              <a:t>väh</a:t>
            </a:r>
            <a:r>
              <a:rPr lang="fi-FI" dirty="0" smtClean="0">
                <a:solidFill>
                  <a:schemeClr val="bg1">
                    <a:lumMod val="65000"/>
                  </a:schemeClr>
                </a:solidFill>
              </a:rPr>
              <a:t>. 10 h.) koskee enemmän palveluita</a:t>
            </a:r>
            <a:endParaRPr lang="fi-FI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5039914"/>
              </p:ext>
            </p:extLst>
          </p:nvPr>
        </p:nvGraphicFramePr>
        <p:xfrm>
          <a:off x="0" y="1171433"/>
          <a:ext cx="4572000" cy="5686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1772582"/>
              </p:ext>
            </p:extLst>
          </p:nvPr>
        </p:nvGraphicFramePr>
        <p:xfrm>
          <a:off x="4572000" y="1171433"/>
          <a:ext cx="4572000" cy="5686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91440" y="104503"/>
            <a:ext cx="8869680" cy="9541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z="4400" b="1" dirty="0" smtClean="0">
                <a:solidFill>
                  <a:schemeClr val="bg1"/>
                </a:solidFill>
                <a:latin typeface="Calibri" pitchFamily="34" charset="0"/>
              </a:rPr>
              <a:t>Sektoreiden erot innovoinnissa pieniä</a:t>
            </a:r>
            <a:endParaRPr lang="fi-FI" sz="4400" b="1" dirty="0">
              <a:solidFill>
                <a:schemeClr val="bg1"/>
              </a:solidFill>
              <a:latin typeface="Calibri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dirty="0" smtClean="0">
                <a:solidFill>
                  <a:schemeClr val="bg1"/>
                </a:solidFill>
                <a:latin typeface="Calibri" pitchFamily="34" charset="0"/>
              </a:rPr>
              <a:t> Innovaatiotoimintaa </a:t>
            </a:r>
            <a:r>
              <a:rPr lang="fi-FI" dirty="0">
                <a:solidFill>
                  <a:schemeClr val="bg1"/>
                </a:solidFill>
                <a:latin typeface="Calibri" pitchFamily="34" charset="0"/>
              </a:rPr>
              <a:t>harjoittavien </a:t>
            </a:r>
            <a:r>
              <a:rPr lang="fi-FI" dirty="0" smtClean="0">
                <a:solidFill>
                  <a:schemeClr val="bg1"/>
                </a:solidFill>
                <a:latin typeface="Calibri" pitchFamily="34" charset="0"/>
              </a:rPr>
              <a:t>yritysten osuudet maittain, %</a:t>
            </a:r>
            <a:endParaRPr lang="fi-FI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62593" y="5677988"/>
            <a:ext cx="35311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600" dirty="0" smtClean="0">
                <a:solidFill>
                  <a:schemeClr val="bg1">
                    <a:lumMod val="75000"/>
                  </a:schemeClr>
                </a:solidFill>
              </a:rPr>
              <a:t>Ei pylvästä = tieto puuttuu.</a:t>
            </a:r>
          </a:p>
          <a:p>
            <a:r>
              <a:rPr lang="fi-FI" sz="1600" dirty="0" smtClean="0">
                <a:solidFill>
                  <a:schemeClr val="bg1">
                    <a:lumMod val="75000"/>
                  </a:schemeClr>
                </a:solidFill>
              </a:rPr>
              <a:t>Tummempi väri = Muodollista </a:t>
            </a:r>
            <a:r>
              <a:rPr lang="fi-FI" sz="1600" dirty="0" err="1" smtClean="0">
                <a:solidFill>
                  <a:schemeClr val="bg1">
                    <a:lumMod val="75000"/>
                  </a:schemeClr>
                </a:solidFill>
              </a:rPr>
              <a:t>t&amp;k:ta</a:t>
            </a:r>
            <a:r>
              <a:rPr lang="fi-FI" sz="16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</a:p>
          <a:p>
            <a:r>
              <a:rPr lang="fi-FI" sz="1600" dirty="0" smtClean="0">
                <a:solidFill>
                  <a:schemeClr val="bg1">
                    <a:lumMod val="75000"/>
                  </a:schemeClr>
                </a:solidFill>
              </a:rPr>
              <a:t>Harmaa = ei jaottelua </a:t>
            </a:r>
            <a:r>
              <a:rPr lang="fi-FI" sz="1600" dirty="0" err="1" smtClean="0">
                <a:solidFill>
                  <a:schemeClr val="bg1">
                    <a:lumMod val="75000"/>
                  </a:schemeClr>
                </a:solidFill>
              </a:rPr>
              <a:t>muod</a:t>
            </a:r>
            <a:r>
              <a:rPr lang="fi-FI" sz="16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fi-FI" sz="1600" dirty="0" err="1">
                <a:solidFill>
                  <a:schemeClr val="bg1">
                    <a:lumMod val="75000"/>
                  </a:schemeClr>
                </a:solidFill>
              </a:rPr>
              <a:t>t</a:t>
            </a:r>
            <a:r>
              <a:rPr lang="fi-FI" sz="1600" dirty="0" err="1" smtClean="0">
                <a:solidFill>
                  <a:schemeClr val="bg1">
                    <a:lumMod val="75000"/>
                  </a:schemeClr>
                </a:solidFill>
              </a:rPr>
              <a:t>&amp;k:n</a:t>
            </a:r>
            <a:r>
              <a:rPr lang="fi-FI" sz="16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bg1">
                    <a:lumMod val="75000"/>
                  </a:schemeClr>
                </a:solidFill>
              </a:rPr>
              <a:t>suht</a:t>
            </a:r>
            <a:r>
              <a:rPr lang="fi-FI" sz="16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17176" y="5677988"/>
            <a:ext cx="35311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600" dirty="0" smtClean="0">
                <a:solidFill>
                  <a:schemeClr val="bg1">
                    <a:lumMod val="75000"/>
                  </a:schemeClr>
                </a:solidFill>
              </a:rPr>
              <a:t>Ei pylvästä = tieto puuttuu.</a:t>
            </a:r>
          </a:p>
          <a:p>
            <a:r>
              <a:rPr lang="fi-FI" sz="1600" dirty="0" smtClean="0">
                <a:solidFill>
                  <a:schemeClr val="bg1">
                    <a:lumMod val="75000"/>
                  </a:schemeClr>
                </a:solidFill>
              </a:rPr>
              <a:t>Tummempi väri = Muodollista </a:t>
            </a:r>
            <a:r>
              <a:rPr lang="fi-FI" sz="1600" dirty="0" err="1" smtClean="0">
                <a:solidFill>
                  <a:schemeClr val="bg1">
                    <a:lumMod val="75000"/>
                  </a:schemeClr>
                </a:solidFill>
              </a:rPr>
              <a:t>t&amp;k:ta</a:t>
            </a:r>
            <a:r>
              <a:rPr lang="fi-FI" sz="16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</a:p>
          <a:p>
            <a:r>
              <a:rPr lang="fi-FI" sz="1600" dirty="0" smtClean="0">
                <a:solidFill>
                  <a:schemeClr val="bg1">
                    <a:lumMod val="75000"/>
                  </a:schemeClr>
                </a:solidFill>
              </a:rPr>
              <a:t>Harmaa = ei jaottelua </a:t>
            </a:r>
            <a:r>
              <a:rPr lang="fi-FI" sz="1600" dirty="0" err="1" smtClean="0">
                <a:solidFill>
                  <a:schemeClr val="bg1">
                    <a:lumMod val="75000"/>
                  </a:schemeClr>
                </a:solidFill>
              </a:rPr>
              <a:t>muod</a:t>
            </a:r>
            <a:r>
              <a:rPr lang="fi-FI" sz="16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fi-FI" sz="1600" dirty="0" err="1">
                <a:solidFill>
                  <a:schemeClr val="bg1">
                    <a:lumMod val="75000"/>
                  </a:schemeClr>
                </a:solidFill>
              </a:rPr>
              <a:t>t</a:t>
            </a:r>
            <a:r>
              <a:rPr lang="fi-FI" sz="1600" dirty="0" err="1" smtClean="0">
                <a:solidFill>
                  <a:schemeClr val="bg1">
                    <a:lumMod val="75000"/>
                  </a:schemeClr>
                </a:solidFill>
              </a:rPr>
              <a:t>&amp;k:n</a:t>
            </a:r>
            <a:r>
              <a:rPr lang="fi-FI" sz="16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bg1">
                    <a:lumMod val="75000"/>
                  </a:schemeClr>
                </a:solidFill>
              </a:rPr>
              <a:t>suht</a:t>
            </a:r>
            <a:r>
              <a:rPr lang="fi-FI" sz="16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451459" y="5107580"/>
            <a:ext cx="20686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i-FI" sz="1600" dirty="0" smtClean="0">
                <a:solidFill>
                  <a:schemeClr val="bg1">
                    <a:lumMod val="75000"/>
                  </a:schemeClr>
                </a:solidFill>
              </a:rPr>
              <a:t>Lähde:</a:t>
            </a:r>
          </a:p>
          <a:p>
            <a:pPr algn="r"/>
            <a:r>
              <a:rPr lang="fi-FI" sz="1600" dirty="0" err="1" smtClean="0">
                <a:solidFill>
                  <a:schemeClr val="bg1">
                    <a:lumMod val="75000"/>
                  </a:schemeClr>
                </a:solidFill>
              </a:rPr>
              <a:t>Eurostat</a:t>
            </a:r>
            <a:r>
              <a:rPr lang="fi-FI" sz="1600" dirty="0" smtClean="0">
                <a:solidFill>
                  <a:schemeClr val="bg1">
                    <a:lumMod val="75000"/>
                  </a:schemeClr>
                </a:solidFill>
              </a:rPr>
              <a:t>, Tilastokeskus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075357" y="5107580"/>
            <a:ext cx="20686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i-FI" sz="1600" dirty="0" smtClean="0">
                <a:solidFill>
                  <a:schemeClr val="bg1">
                    <a:lumMod val="75000"/>
                  </a:schemeClr>
                </a:solidFill>
              </a:rPr>
              <a:t>Lähde:</a:t>
            </a:r>
          </a:p>
          <a:p>
            <a:pPr algn="r"/>
            <a:r>
              <a:rPr lang="fi-FI" sz="1600" dirty="0" err="1" smtClean="0">
                <a:solidFill>
                  <a:schemeClr val="bg1">
                    <a:lumMod val="75000"/>
                  </a:schemeClr>
                </a:solidFill>
              </a:rPr>
              <a:t>Eurostat</a:t>
            </a:r>
            <a:r>
              <a:rPr lang="fi-FI" sz="1600" dirty="0" smtClean="0">
                <a:solidFill>
                  <a:schemeClr val="bg1">
                    <a:lumMod val="75000"/>
                  </a:schemeClr>
                </a:solidFill>
              </a:rPr>
              <a:t>, Tilastokeskus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79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07435"/>
              </p:ext>
            </p:extLst>
          </p:nvPr>
        </p:nvGraphicFramePr>
        <p:xfrm>
          <a:off x="0" y="1171433"/>
          <a:ext cx="4572000" cy="5686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2668003"/>
              </p:ext>
            </p:extLst>
          </p:nvPr>
        </p:nvGraphicFramePr>
        <p:xfrm>
          <a:off x="4572000" y="1171433"/>
          <a:ext cx="4572000" cy="5686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14300" y="169192"/>
            <a:ext cx="8890000" cy="8463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z="3500" b="1" dirty="0">
                <a:solidFill>
                  <a:schemeClr val="bg1"/>
                </a:solidFill>
                <a:latin typeface="Calibri" pitchFamily="34" charset="0"/>
              </a:rPr>
              <a:t>P</a:t>
            </a:r>
            <a:r>
              <a:rPr lang="fi-FI" sz="3500" b="1" dirty="0" smtClean="0">
                <a:solidFill>
                  <a:schemeClr val="bg1"/>
                </a:solidFill>
                <a:latin typeface="Calibri" pitchFamily="34" charset="0"/>
              </a:rPr>
              <a:t>alveluille </a:t>
            </a:r>
            <a:r>
              <a:rPr lang="fi-FI" sz="3500" b="1" dirty="0">
                <a:solidFill>
                  <a:schemeClr val="bg1"/>
                </a:solidFill>
                <a:latin typeface="Calibri" pitchFamily="34" charset="0"/>
              </a:rPr>
              <a:t>teollisuutta vähemmän julkista tukea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z="2000" dirty="0" smtClean="0">
                <a:solidFill>
                  <a:schemeClr val="bg1"/>
                </a:solidFill>
                <a:latin typeface="Calibri" pitchFamily="34" charset="0"/>
              </a:rPr>
              <a:t>Innovaatiotoimintaan julkista </a:t>
            </a:r>
            <a:r>
              <a:rPr lang="fi-FI" sz="2000" dirty="0">
                <a:solidFill>
                  <a:schemeClr val="bg1"/>
                </a:solidFill>
                <a:latin typeface="Calibri" pitchFamily="34" charset="0"/>
              </a:rPr>
              <a:t>innovaatiotukea saavien </a:t>
            </a:r>
            <a:r>
              <a:rPr lang="fi-FI" sz="2000" dirty="0" smtClean="0">
                <a:solidFill>
                  <a:schemeClr val="bg1"/>
                </a:solidFill>
                <a:latin typeface="Calibri" pitchFamily="34" charset="0"/>
              </a:rPr>
              <a:t>yritysten osuudet, %</a:t>
            </a:r>
            <a:endParaRPr lang="fi-FI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62593" y="5271588"/>
            <a:ext cx="2412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600" dirty="0" smtClean="0">
                <a:solidFill>
                  <a:schemeClr val="bg1">
                    <a:lumMod val="75000"/>
                  </a:schemeClr>
                </a:solidFill>
              </a:rPr>
              <a:t>Ei pylvästä = tieto puuttuu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717176" y="5271588"/>
            <a:ext cx="23611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600" dirty="0" smtClean="0">
                <a:solidFill>
                  <a:schemeClr val="bg1">
                    <a:lumMod val="75000"/>
                  </a:schemeClr>
                </a:solidFill>
              </a:rPr>
              <a:t>Ei pylvästä = tieto puuttuu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162593" y="5755280"/>
            <a:ext cx="20686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600" dirty="0" smtClean="0">
                <a:solidFill>
                  <a:schemeClr val="bg1">
                    <a:lumMod val="75000"/>
                  </a:schemeClr>
                </a:solidFill>
              </a:rPr>
              <a:t>Lähde:</a:t>
            </a:r>
          </a:p>
          <a:p>
            <a:r>
              <a:rPr lang="fi-FI" sz="1600" dirty="0" err="1" smtClean="0">
                <a:solidFill>
                  <a:schemeClr val="bg1">
                    <a:lumMod val="75000"/>
                  </a:schemeClr>
                </a:solidFill>
              </a:rPr>
              <a:t>Eurostat</a:t>
            </a:r>
            <a:r>
              <a:rPr lang="fi-FI" sz="1600" dirty="0" smtClean="0">
                <a:solidFill>
                  <a:schemeClr val="bg1">
                    <a:lumMod val="75000"/>
                  </a:schemeClr>
                </a:solidFill>
              </a:rPr>
              <a:t>, Tilastokeskus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717176" y="5755280"/>
            <a:ext cx="20686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600" dirty="0" smtClean="0">
                <a:solidFill>
                  <a:schemeClr val="bg1">
                    <a:lumMod val="75000"/>
                  </a:schemeClr>
                </a:solidFill>
              </a:rPr>
              <a:t>Lähde:</a:t>
            </a:r>
          </a:p>
          <a:p>
            <a:r>
              <a:rPr lang="fi-FI" sz="1600" dirty="0" err="1" smtClean="0">
                <a:solidFill>
                  <a:schemeClr val="bg1">
                    <a:lumMod val="75000"/>
                  </a:schemeClr>
                </a:solidFill>
              </a:rPr>
              <a:t>Eurostat</a:t>
            </a:r>
            <a:r>
              <a:rPr lang="fi-FI" sz="1600" dirty="0" smtClean="0">
                <a:solidFill>
                  <a:schemeClr val="bg1">
                    <a:lumMod val="75000"/>
                  </a:schemeClr>
                </a:solidFill>
              </a:rPr>
              <a:t>, Tilastokeskus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98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1755831"/>
              </p:ext>
            </p:extLst>
          </p:nvPr>
        </p:nvGraphicFramePr>
        <p:xfrm>
          <a:off x="4572000" y="2217761"/>
          <a:ext cx="4572000" cy="4640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1719929"/>
              </p:ext>
            </p:extLst>
          </p:nvPr>
        </p:nvGraphicFramePr>
        <p:xfrm>
          <a:off x="0" y="2217761"/>
          <a:ext cx="4572000" cy="4640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136"/>
          <p:cNvSpPr>
            <a:spLocks noChangeArrowheads="1"/>
          </p:cNvSpPr>
          <p:nvPr/>
        </p:nvSpPr>
        <p:spPr bwMode="auto">
          <a:xfrm>
            <a:off x="107981" y="1807865"/>
            <a:ext cx="15353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z="1200" b="1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Jalostusarvo/työntekijä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z="1200" b="1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(1000 euroa), 2009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1600" y="0"/>
            <a:ext cx="9042400" cy="13234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z="3400" b="1" dirty="0" smtClean="0">
                <a:solidFill>
                  <a:schemeClr val="bg1"/>
                </a:solidFill>
                <a:latin typeface="Calibri" pitchFamily="34" charset="0"/>
              </a:rPr>
              <a:t>Mitä </a:t>
            </a:r>
            <a:r>
              <a:rPr lang="fi-FI" sz="3400" b="1" dirty="0">
                <a:solidFill>
                  <a:schemeClr val="bg1"/>
                </a:solidFill>
                <a:latin typeface="Calibri" pitchFamily="34" charset="0"/>
              </a:rPr>
              <a:t>suurempi osuus yrityksistä harjoittaa </a:t>
            </a:r>
            <a:endParaRPr lang="fi-FI" sz="34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z="3400" b="1" dirty="0" smtClean="0">
                <a:solidFill>
                  <a:schemeClr val="bg1"/>
                </a:solidFill>
                <a:latin typeface="Calibri" pitchFamily="34" charset="0"/>
              </a:rPr>
              <a:t>innovaatiotoimintaa, sitä </a:t>
            </a:r>
            <a:r>
              <a:rPr lang="fi-FI" sz="3400" b="1" dirty="0">
                <a:solidFill>
                  <a:schemeClr val="bg1"/>
                </a:solidFill>
                <a:latin typeface="Calibri" pitchFamily="34" charset="0"/>
              </a:rPr>
              <a:t>korkeampi tuottavuus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dirty="0" smtClean="0">
                <a:solidFill>
                  <a:srgbClr val="00FFFF"/>
                </a:solidFill>
                <a:latin typeface="Calibri" pitchFamily="34" charset="0"/>
              </a:rPr>
              <a:t>Muodollisen </a:t>
            </a:r>
            <a:r>
              <a:rPr lang="fi-FI" dirty="0" err="1" smtClean="0">
                <a:solidFill>
                  <a:srgbClr val="00FFFF"/>
                </a:solidFill>
                <a:latin typeface="Calibri" pitchFamily="34" charset="0"/>
              </a:rPr>
              <a:t>t&amp;k:n</a:t>
            </a:r>
            <a:r>
              <a:rPr lang="fi-FI" dirty="0" smtClean="0">
                <a:solidFill>
                  <a:srgbClr val="00FFFF"/>
                </a:solidFill>
                <a:latin typeface="Calibri" pitchFamily="34" charset="0"/>
              </a:rPr>
              <a:t> </a:t>
            </a:r>
            <a:r>
              <a:rPr lang="fi-FI" dirty="0" smtClean="0">
                <a:solidFill>
                  <a:schemeClr val="bg1"/>
                </a:solidFill>
                <a:latin typeface="Calibri" pitchFamily="34" charset="0"/>
              </a:rPr>
              <a:t>ja </a:t>
            </a:r>
            <a:r>
              <a:rPr lang="fi-FI" dirty="0" smtClean="0">
                <a:solidFill>
                  <a:srgbClr val="C0FF00"/>
                </a:solidFill>
                <a:latin typeface="Calibri" pitchFamily="34" charset="0"/>
              </a:rPr>
              <a:t>yleisemmin innovaatiotoiminnan </a:t>
            </a:r>
            <a:r>
              <a:rPr lang="fi-FI" dirty="0" smtClean="0">
                <a:solidFill>
                  <a:schemeClr val="bg1"/>
                </a:solidFill>
                <a:latin typeface="Calibri" pitchFamily="34" charset="0"/>
              </a:rPr>
              <a:t>yhteys tuottavuuteen palvelualoilla</a:t>
            </a:r>
            <a:endParaRPr lang="fi-FI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Rectangle 136"/>
          <p:cNvSpPr>
            <a:spLocks noChangeArrowheads="1"/>
          </p:cNvSpPr>
          <p:nvPr/>
        </p:nvSpPr>
        <p:spPr bwMode="auto">
          <a:xfrm>
            <a:off x="4616481" y="1807865"/>
            <a:ext cx="15353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z="1200" b="1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Jalostusarvo/työntekijä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z="1200" b="1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(1000 euroa), 2009</a:t>
            </a:r>
          </a:p>
        </p:txBody>
      </p:sp>
      <p:sp>
        <p:nvSpPr>
          <p:cNvPr id="12" name="Rectangle 136"/>
          <p:cNvSpPr>
            <a:spLocks noChangeArrowheads="1"/>
          </p:cNvSpPr>
          <p:nvPr/>
        </p:nvSpPr>
        <p:spPr bwMode="auto">
          <a:xfrm>
            <a:off x="3422681" y="6673334"/>
            <a:ext cx="99379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z="1200" b="1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Lähde: </a:t>
            </a:r>
            <a:r>
              <a:rPr lang="fi-FI" sz="1200" b="1" dirty="0" err="1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Eurostat</a:t>
            </a:r>
            <a:endParaRPr lang="fi-FI" sz="1200" b="1" dirty="0" smtClean="0">
              <a:solidFill>
                <a:schemeClr val="bg1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3" name="Rectangle 136"/>
          <p:cNvSpPr>
            <a:spLocks noChangeArrowheads="1"/>
          </p:cNvSpPr>
          <p:nvPr/>
        </p:nvSpPr>
        <p:spPr bwMode="auto">
          <a:xfrm>
            <a:off x="8056073" y="6660634"/>
            <a:ext cx="99379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z="1200" b="1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Lähde: </a:t>
            </a:r>
            <a:r>
              <a:rPr lang="fi-FI" sz="1200" b="1" dirty="0" err="1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Eurostat</a:t>
            </a:r>
            <a:endParaRPr lang="fi-FI" sz="1200" b="1" dirty="0" smtClean="0">
              <a:solidFill>
                <a:schemeClr val="bg1"/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1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22581" y="2951947"/>
            <a:ext cx="3498842" cy="954107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/>
          <a:p>
            <a:pPr algn="ctr"/>
            <a:r>
              <a:rPr lang="fi-FI" sz="5600" dirty="0" smtClean="0">
                <a:solidFill>
                  <a:prstClr val="white"/>
                </a:solidFill>
              </a:rPr>
              <a:t>Yhteenveto</a:t>
            </a:r>
            <a:endParaRPr lang="en-US" sz="56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8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147638"/>
            <a:ext cx="8229600" cy="906462"/>
          </a:xfrm>
        </p:spPr>
        <p:txBody>
          <a:bodyPr/>
          <a:lstStyle/>
          <a:p>
            <a:pPr algn="l"/>
            <a:r>
              <a:rPr lang="fi-FI" b="1" dirty="0" smtClean="0">
                <a:solidFill>
                  <a:srgbClr val="C0FF00"/>
                </a:solidFill>
              </a:rPr>
              <a:t>Uusi globaali työnjako</a:t>
            </a:r>
            <a:endParaRPr lang="fi-FI" b="1" dirty="0">
              <a:solidFill>
                <a:srgbClr val="C0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8949"/>
            <a:ext cx="8229600" cy="5508551"/>
          </a:xfrm>
        </p:spPr>
        <p:txBody>
          <a:bodyPr>
            <a:normAutofit lnSpcReduction="10000"/>
          </a:bodyPr>
          <a:lstStyle/>
          <a:p>
            <a:r>
              <a:rPr lang="fi-FI" dirty="0" smtClean="0">
                <a:solidFill>
                  <a:schemeClr val="bg1"/>
                </a:solidFill>
              </a:rPr>
              <a:t>Suomi erikoistuu arvoketjun </a:t>
            </a:r>
            <a:br>
              <a:rPr lang="fi-FI" dirty="0" smtClean="0">
                <a:solidFill>
                  <a:schemeClr val="bg1"/>
                </a:solidFill>
              </a:rPr>
            </a:br>
            <a:r>
              <a:rPr lang="fi-FI" dirty="0" smtClean="0">
                <a:solidFill>
                  <a:schemeClr val="bg1"/>
                </a:solidFill>
              </a:rPr>
              <a:t>alku- ja loppupään palvelutehtäviin</a:t>
            </a:r>
          </a:p>
          <a:p>
            <a:endParaRPr lang="fi-FI" dirty="0" smtClean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Palvelut ovat keskenään ja maittain erilaisia – </a:t>
            </a:r>
            <a:r>
              <a:rPr lang="fi-FI" dirty="0" smtClean="0">
                <a:solidFill>
                  <a:schemeClr val="bg1"/>
                </a:solidFill>
              </a:rPr>
              <a:t>pääosa </a:t>
            </a:r>
            <a:r>
              <a:rPr lang="fi-FI" dirty="0">
                <a:solidFill>
                  <a:schemeClr val="bg1"/>
                </a:solidFill>
              </a:rPr>
              <a:t>palvelutehtävistä Suomessa on korkeaa osaamistason tehtäviä</a:t>
            </a:r>
          </a:p>
          <a:p>
            <a:pPr marL="0" indent="0">
              <a:buNone/>
            </a:pPr>
            <a:endParaRPr lang="fi-FI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Palvelut ja teollisuus  ovat  integroituneet tiiviisti toisiinsa – globaalissa kilpailussa palvelut ovat  kehittyneiden maiden teollisuudelle kilpailuetu</a:t>
            </a:r>
          </a:p>
          <a:p>
            <a:endParaRPr lang="fi-FI" dirty="0">
              <a:solidFill>
                <a:schemeClr val="bg1"/>
              </a:solidFill>
            </a:endParaRPr>
          </a:p>
          <a:p>
            <a:endParaRPr lang="fi-F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6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10014"/>
            <a:ext cx="9144000" cy="46402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5" name="Rectangle 104"/>
          <p:cNvSpPr>
            <a:spLocks noChangeArrowheads="1"/>
          </p:cNvSpPr>
          <p:nvPr/>
        </p:nvSpPr>
        <p:spPr bwMode="auto">
          <a:xfrm>
            <a:off x="266600" y="3947879"/>
            <a:ext cx="8356227" cy="170627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6" name="Rectangle 105"/>
          <p:cNvSpPr>
            <a:spLocks noChangeArrowheads="1"/>
          </p:cNvSpPr>
          <p:nvPr/>
        </p:nvSpPr>
        <p:spPr bwMode="auto">
          <a:xfrm>
            <a:off x="266600" y="2582856"/>
            <a:ext cx="8356227" cy="164940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03334" y="1931822"/>
            <a:ext cx="3342491" cy="227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fontAlgn="base">
              <a:lnSpc>
                <a:spcPct val="115000"/>
              </a:lnSpc>
              <a:spcBef>
                <a:spcPct val="85000"/>
              </a:spcBef>
              <a:spcAft>
                <a:spcPct val="0"/>
              </a:spcAft>
            </a:pPr>
            <a:r>
              <a:rPr lang="fi-FI" dirty="0" smtClean="0">
                <a:solidFill>
                  <a:schemeClr val="bg1"/>
                </a:solidFill>
                <a:latin typeface="Calibri" pitchFamily="34" charset="0"/>
              </a:rPr>
              <a:t>Osuus arvonlisäyksestä</a:t>
            </a:r>
            <a:endParaRPr lang="fi-FI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8" name="Freeform 11"/>
          <p:cNvSpPr>
            <a:spLocks/>
          </p:cNvSpPr>
          <p:nvPr/>
        </p:nvSpPr>
        <p:spPr bwMode="auto">
          <a:xfrm>
            <a:off x="266600" y="2241600"/>
            <a:ext cx="8660090" cy="3412556"/>
          </a:xfrm>
          <a:custGeom>
            <a:avLst/>
            <a:gdLst>
              <a:gd name="T0" fmla="*/ 0 w 4416"/>
              <a:gd name="T1" fmla="*/ 0 h 2880"/>
              <a:gd name="T2" fmla="*/ 0 w 4416"/>
              <a:gd name="T3" fmla="*/ 2880 h 2880"/>
              <a:gd name="T4" fmla="*/ 4416 w 4416"/>
              <a:gd name="T5" fmla="*/ 2880 h 28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416" h="2880">
                <a:moveTo>
                  <a:pt x="0" y="0"/>
                </a:moveTo>
                <a:lnTo>
                  <a:pt x="0" y="2880"/>
                </a:lnTo>
                <a:lnTo>
                  <a:pt x="4416" y="2880"/>
                </a:lnTo>
              </a:path>
            </a:pathLst>
          </a:custGeom>
          <a:noFill/>
          <a:ln w="12700">
            <a:solidFill>
              <a:schemeClr val="bg1"/>
            </a:solidFill>
            <a:round/>
            <a:headEnd type="arrow" w="lg" len="med"/>
            <a:tailEnd type="arrow" w="lg" len="med"/>
          </a:ln>
          <a:effectLst/>
          <a:ex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9" name="Freeform 64"/>
          <p:cNvSpPr>
            <a:spLocks/>
          </p:cNvSpPr>
          <p:nvPr/>
        </p:nvSpPr>
        <p:spPr bwMode="auto">
          <a:xfrm>
            <a:off x="996188" y="2361277"/>
            <a:ext cx="12661" cy="9480"/>
          </a:xfrm>
          <a:custGeom>
            <a:avLst/>
            <a:gdLst>
              <a:gd name="T0" fmla="*/ 0 w 16"/>
              <a:gd name="T1" fmla="*/ 8 h 17"/>
              <a:gd name="T2" fmla="*/ 1 w 16"/>
              <a:gd name="T3" fmla="*/ 12 h 17"/>
              <a:gd name="T4" fmla="*/ 2 w 16"/>
              <a:gd name="T5" fmla="*/ 14 h 17"/>
              <a:gd name="T6" fmla="*/ 4 w 16"/>
              <a:gd name="T7" fmla="*/ 15 h 17"/>
              <a:gd name="T8" fmla="*/ 8 w 16"/>
              <a:gd name="T9" fmla="*/ 17 h 17"/>
              <a:gd name="T10" fmla="*/ 11 w 16"/>
              <a:gd name="T11" fmla="*/ 15 h 17"/>
              <a:gd name="T12" fmla="*/ 13 w 16"/>
              <a:gd name="T13" fmla="*/ 14 h 17"/>
              <a:gd name="T14" fmla="*/ 14 w 16"/>
              <a:gd name="T15" fmla="*/ 12 h 17"/>
              <a:gd name="T16" fmla="*/ 16 w 16"/>
              <a:gd name="T17" fmla="*/ 8 h 17"/>
              <a:gd name="T18" fmla="*/ 16 w 16"/>
              <a:gd name="T19" fmla="*/ 8 h 17"/>
              <a:gd name="T20" fmla="*/ 14 w 16"/>
              <a:gd name="T21" fmla="*/ 6 h 17"/>
              <a:gd name="T22" fmla="*/ 13 w 16"/>
              <a:gd name="T23" fmla="*/ 3 h 17"/>
              <a:gd name="T24" fmla="*/ 11 w 16"/>
              <a:gd name="T25" fmla="*/ 2 h 17"/>
              <a:gd name="T26" fmla="*/ 8 w 16"/>
              <a:gd name="T27" fmla="*/ 0 h 17"/>
              <a:gd name="T28" fmla="*/ 4 w 16"/>
              <a:gd name="T29" fmla="*/ 2 h 17"/>
              <a:gd name="T30" fmla="*/ 2 w 16"/>
              <a:gd name="T31" fmla="*/ 3 h 17"/>
              <a:gd name="T32" fmla="*/ 1 w 16"/>
              <a:gd name="T33" fmla="*/ 6 h 17"/>
              <a:gd name="T34" fmla="*/ 0 w 16"/>
              <a:gd name="T35" fmla="*/ 8 h 17"/>
              <a:gd name="T36" fmla="*/ 0 w 16"/>
              <a:gd name="T37" fmla="*/ 8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6" h="17">
                <a:moveTo>
                  <a:pt x="0" y="8"/>
                </a:moveTo>
                <a:lnTo>
                  <a:pt x="1" y="12"/>
                </a:lnTo>
                <a:lnTo>
                  <a:pt x="2" y="14"/>
                </a:lnTo>
                <a:lnTo>
                  <a:pt x="4" y="15"/>
                </a:lnTo>
                <a:lnTo>
                  <a:pt x="8" y="17"/>
                </a:lnTo>
                <a:lnTo>
                  <a:pt x="11" y="15"/>
                </a:lnTo>
                <a:lnTo>
                  <a:pt x="13" y="14"/>
                </a:lnTo>
                <a:lnTo>
                  <a:pt x="14" y="12"/>
                </a:lnTo>
                <a:lnTo>
                  <a:pt x="16" y="8"/>
                </a:lnTo>
                <a:lnTo>
                  <a:pt x="16" y="8"/>
                </a:lnTo>
                <a:lnTo>
                  <a:pt x="14" y="6"/>
                </a:lnTo>
                <a:lnTo>
                  <a:pt x="13" y="3"/>
                </a:lnTo>
                <a:lnTo>
                  <a:pt x="11" y="2"/>
                </a:lnTo>
                <a:lnTo>
                  <a:pt x="8" y="0"/>
                </a:lnTo>
                <a:lnTo>
                  <a:pt x="4" y="2"/>
                </a:lnTo>
                <a:lnTo>
                  <a:pt x="2" y="3"/>
                </a:lnTo>
                <a:lnTo>
                  <a:pt x="1" y="6"/>
                </a:lnTo>
                <a:lnTo>
                  <a:pt x="0" y="8"/>
                </a:lnTo>
                <a:lnTo>
                  <a:pt x="0" y="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2" name="Text Box 94"/>
          <p:cNvSpPr txBox="1">
            <a:spLocks noChangeArrowheads="1"/>
          </p:cNvSpPr>
          <p:nvPr/>
        </p:nvSpPr>
        <p:spPr bwMode="auto">
          <a:xfrm>
            <a:off x="494496" y="5711032"/>
            <a:ext cx="126434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base">
              <a:spcAft>
                <a:spcPct val="0"/>
              </a:spcAft>
            </a:pPr>
            <a:r>
              <a:rPr lang="fi-FI" dirty="0" smtClean="0">
                <a:solidFill>
                  <a:schemeClr val="bg1"/>
                </a:solidFill>
                <a:latin typeface="Calibri" pitchFamily="34" charset="0"/>
              </a:rPr>
              <a:t>Tuotantoa</a:t>
            </a:r>
          </a:p>
          <a:p>
            <a:pPr algn="ctr" fontAlgn="base">
              <a:spcAft>
                <a:spcPct val="0"/>
              </a:spcAft>
            </a:pPr>
            <a:r>
              <a:rPr lang="fi-FI" dirty="0" smtClean="0">
                <a:solidFill>
                  <a:schemeClr val="bg1"/>
                </a:solidFill>
                <a:latin typeface="Calibri" pitchFamily="34" charset="0"/>
              </a:rPr>
              <a:t>edeltävät </a:t>
            </a:r>
          </a:p>
          <a:p>
            <a:pPr algn="ctr" fontAlgn="base">
              <a:spcAft>
                <a:spcPct val="0"/>
              </a:spcAft>
            </a:pPr>
            <a:r>
              <a:rPr lang="fi-FI" b="1" dirty="0" smtClean="0">
                <a:solidFill>
                  <a:schemeClr val="bg1"/>
                </a:solidFill>
                <a:latin typeface="Calibri" pitchFamily="34" charset="0"/>
              </a:rPr>
              <a:t>palvelut</a:t>
            </a:r>
          </a:p>
        </p:txBody>
      </p:sp>
      <p:sp>
        <p:nvSpPr>
          <p:cNvPr id="40" name="Text Box 102"/>
          <p:cNvSpPr txBox="1">
            <a:spLocks noChangeArrowheads="1"/>
          </p:cNvSpPr>
          <p:nvPr/>
        </p:nvSpPr>
        <p:spPr bwMode="auto">
          <a:xfrm>
            <a:off x="4244014" y="3101655"/>
            <a:ext cx="2051074" cy="341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fi-FI" b="1" dirty="0" smtClean="0">
                <a:solidFill>
                  <a:schemeClr val="bg1"/>
                </a:solidFill>
                <a:latin typeface="Calibri" pitchFamily="34" charset="0"/>
              </a:rPr>
              <a:t>2000-luvun arvoketju</a:t>
            </a:r>
            <a:endParaRPr lang="fi-FI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2" name="Text Box 106"/>
          <p:cNvSpPr txBox="1">
            <a:spLocks noChangeArrowheads="1"/>
          </p:cNvSpPr>
          <p:nvPr/>
        </p:nvSpPr>
        <p:spPr bwMode="auto">
          <a:xfrm>
            <a:off x="6582995" y="3254497"/>
            <a:ext cx="1951198" cy="1660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fi-FI" b="1" dirty="0">
                <a:solidFill>
                  <a:schemeClr val="bg1"/>
                </a:solidFill>
                <a:latin typeface="Calibri" pitchFamily="34" charset="0"/>
              </a:rPr>
              <a:t>Korkeiden</a:t>
            </a:r>
          </a:p>
          <a:p>
            <a:pPr algn="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fi-FI" b="1" dirty="0" err="1" smtClean="0">
                <a:solidFill>
                  <a:schemeClr val="bg1"/>
                </a:solidFill>
                <a:latin typeface="Calibri" pitchFamily="34" charset="0"/>
              </a:rPr>
              <a:t>kustan-</a:t>
            </a:r>
            <a:endParaRPr lang="fi-FI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fi-FI" b="1" dirty="0" err="1" smtClean="0">
                <a:solidFill>
                  <a:schemeClr val="bg1"/>
                </a:solidFill>
                <a:latin typeface="Calibri" pitchFamily="34" charset="0"/>
              </a:rPr>
              <a:t>nusten</a:t>
            </a:r>
            <a:r>
              <a:rPr lang="fi-FI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</a:p>
          <a:p>
            <a:pPr algn="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fi-FI" b="1" dirty="0" smtClean="0">
                <a:solidFill>
                  <a:schemeClr val="bg1"/>
                </a:solidFill>
                <a:latin typeface="Calibri" pitchFamily="34" charset="0"/>
              </a:rPr>
              <a:t>maat</a:t>
            </a:r>
            <a:endParaRPr lang="fi-FI" b="1" dirty="0">
              <a:solidFill>
                <a:schemeClr val="bg1"/>
              </a:solidFill>
              <a:latin typeface="Calibri" pitchFamily="34" charset="0"/>
            </a:endParaRPr>
          </a:p>
          <a:p>
            <a:pPr algn="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fi-FI" b="1" dirty="0">
              <a:solidFill>
                <a:schemeClr val="bg1"/>
              </a:solidFill>
              <a:latin typeface="Calibri" pitchFamily="34" charset="0"/>
            </a:endParaRPr>
          </a:p>
          <a:p>
            <a:pPr algn="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fi-FI" b="1" dirty="0" smtClean="0">
                <a:solidFill>
                  <a:schemeClr val="bg1"/>
                </a:solidFill>
                <a:latin typeface="Calibri" pitchFamily="34" charset="0"/>
              </a:rPr>
              <a:t>Matalan</a:t>
            </a:r>
            <a:endParaRPr lang="fi-FI" b="1" dirty="0">
              <a:solidFill>
                <a:schemeClr val="bg1"/>
              </a:solidFill>
              <a:latin typeface="Calibri" pitchFamily="34" charset="0"/>
            </a:endParaRPr>
          </a:p>
          <a:p>
            <a:pPr algn="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fi-FI" b="1" dirty="0" smtClean="0">
                <a:solidFill>
                  <a:schemeClr val="bg1"/>
                </a:solidFill>
                <a:latin typeface="Calibri" pitchFamily="34" charset="0"/>
              </a:rPr>
              <a:t>kustannus-</a:t>
            </a:r>
          </a:p>
          <a:p>
            <a:pPr algn="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fi-FI" b="1" dirty="0" smtClean="0">
                <a:solidFill>
                  <a:schemeClr val="bg1"/>
                </a:solidFill>
                <a:latin typeface="Calibri" pitchFamily="34" charset="0"/>
              </a:rPr>
              <a:t>tason </a:t>
            </a:r>
            <a:r>
              <a:rPr lang="fi-FI" b="1" dirty="0">
                <a:solidFill>
                  <a:schemeClr val="bg1"/>
                </a:solidFill>
                <a:latin typeface="Calibri" pitchFamily="34" charset="0"/>
              </a:rPr>
              <a:t>maat</a:t>
            </a:r>
          </a:p>
        </p:txBody>
      </p:sp>
      <p:sp>
        <p:nvSpPr>
          <p:cNvPr id="22" name="Text Box 102"/>
          <p:cNvSpPr txBox="1">
            <a:spLocks noChangeArrowheads="1"/>
          </p:cNvSpPr>
          <p:nvPr/>
        </p:nvSpPr>
        <p:spPr bwMode="auto">
          <a:xfrm>
            <a:off x="2742199" y="4340327"/>
            <a:ext cx="2051074" cy="341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fi-FI" b="1" dirty="0" smtClean="0">
                <a:solidFill>
                  <a:schemeClr val="bg1"/>
                </a:solidFill>
                <a:latin typeface="Calibri" pitchFamily="34" charset="0"/>
              </a:rPr>
              <a:t>1970-luvun arvoketju</a:t>
            </a:r>
            <a:endParaRPr lang="fi-FI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" name="Arc 3"/>
          <p:cNvSpPr/>
          <p:nvPr/>
        </p:nvSpPr>
        <p:spPr>
          <a:xfrm rot="5400000">
            <a:off x="2805649" y="496087"/>
            <a:ext cx="2124432" cy="6646136"/>
          </a:xfrm>
          <a:prstGeom prst="arc">
            <a:avLst>
              <a:gd name="adj1" fmla="val 16381253"/>
              <a:gd name="adj2" fmla="val 5233132"/>
            </a:avLst>
          </a:prstGeom>
          <a:ln w="88900">
            <a:solidFill>
              <a:srgbClr val="00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0" name="Arc 91"/>
          <p:cNvSpPr>
            <a:spLocks/>
          </p:cNvSpPr>
          <p:nvPr/>
        </p:nvSpPr>
        <p:spPr bwMode="auto">
          <a:xfrm flipV="1">
            <a:off x="848888" y="2664143"/>
            <a:ext cx="6005682" cy="2783084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43200"/>
              <a:gd name="T1" fmla="*/ 21600 h 21600"/>
              <a:gd name="T2" fmla="*/ 43200 w 43200"/>
              <a:gd name="T3" fmla="*/ 21600 h 21600"/>
              <a:gd name="T4" fmla="*/ 21600 w 432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</a:path>
              <a:path w="432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lnTo>
                  <a:pt x="21600" y="21600"/>
                </a:lnTo>
                <a:close/>
              </a:path>
            </a:pathLst>
          </a:custGeom>
          <a:noFill/>
          <a:ln w="88900">
            <a:solidFill>
              <a:srgbClr val="C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3" name="Text Box 94"/>
          <p:cNvSpPr txBox="1">
            <a:spLocks noChangeArrowheads="1"/>
          </p:cNvSpPr>
          <p:nvPr/>
        </p:nvSpPr>
        <p:spPr bwMode="auto">
          <a:xfrm>
            <a:off x="3247772" y="5741369"/>
            <a:ext cx="160091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base">
              <a:spcAft>
                <a:spcPct val="0"/>
              </a:spcAft>
            </a:pPr>
            <a:r>
              <a:rPr lang="fi-FI" dirty="0" smtClean="0">
                <a:solidFill>
                  <a:schemeClr val="bg1"/>
                </a:solidFill>
                <a:latin typeface="Calibri" pitchFamily="34" charset="0"/>
              </a:rPr>
              <a:t>Valmistus /</a:t>
            </a:r>
          </a:p>
          <a:p>
            <a:pPr algn="ctr" fontAlgn="base">
              <a:spcAft>
                <a:spcPct val="0"/>
              </a:spcAft>
            </a:pPr>
            <a:r>
              <a:rPr lang="fi-FI" b="1" dirty="0">
                <a:solidFill>
                  <a:schemeClr val="bg1"/>
                </a:solidFill>
                <a:latin typeface="Calibri" pitchFamily="34" charset="0"/>
              </a:rPr>
              <a:t>t</a:t>
            </a:r>
            <a:r>
              <a:rPr lang="fi-FI" b="1" dirty="0" smtClean="0">
                <a:solidFill>
                  <a:schemeClr val="bg1"/>
                </a:solidFill>
                <a:latin typeface="Calibri" pitchFamily="34" charset="0"/>
              </a:rPr>
              <a:t>eollinen</a:t>
            </a:r>
            <a:r>
              <a:rPr lang="fi-FI" dirty="0" smtClean="0">
                <a:solidFill>
                  <a:schemeClr val="bg1"/>
                </a:solidFill>
                <a:latin typeface="Calibri" pitchFamily="34" charset="0"/>
              </a:rPr>
              <a:t> massatuotanto</a:t>
            </a:r>
          </a:p>
        </p:txBody>
      </p:sp>
      <p:sp>
        <p:nvSpPr>
          <p:cNvPr id="44" name="Text Box 94"/>
          <p:cNvSpPr txBox="1">
            <a:spLocks noChangeArrowheads="1"/>
          </p:cNvSpPr>
          <p:nvPr/>
        </p:nvSpPr>
        <p:spPr bwMode="auto">
          <a:xfrm>
            <a:off x="6256988" y="5741369"/>
            <a:ext cx="126434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base">
              <a:spcAft>
                <a:spcPct val="0"/>
              </a:spcAft>
            </a:pPr>
            <a:r>
              <a:rPr lang="fi-FI" dirty="0" smtClean="0">
                <a:solidFill>
                  <a:schemeClr val="bg1"/>
                </a:solidFill>
                <a:latin typeface="Calibri" pitchFamily="34" charset="0"/>
              </a:rPr>
              <a:t>Tuotannon</a:t>
            </a:r>
          </a:p>
          <a:p>
            <a:pPr algn="ctr" fontAlgn="base">
              <a:spcAft>
                <a:spcPct val="0"/>
              </a:spcAft>
            </a:pPr>
            <a:r>
              <a:rPr lang="fi-FI" dirty="0" smtClean="0">
                <a:solidFill>
                  <a:schemeClr val="bg1"/>
                </a:solidFill>
                <a:latin typeface="Calibri" pitchFamily="34" charset="0"/>
              </a:rPr>
              <a:t>jälkeiset </a:t>
            </a:r>
          </a:p>
          <a:p>
            <a:pPr algn="ctr" fontAlgn="base">
              <a:spcAft>
                <a:spcPct val="0"/>
              </a:spcAft>
            </a:pPr>
            <a:r>
              <a:rPr lang="fi-FI" b="1" dirty="0" smtClean="0">
                <a:solidFill>
                  <a:schemeClr val="bg1"/>
                </a:solidFill>
                <a:latin typeface="Calibri" pitchFamily="34" charset="0"/>
              </a:rPr>
              <a:t>palvelut</a:t>
            </a:r>
          </a:p>
        </p:txBody>
      </p:sp>
      <p:sp>
        <p:nvSpPr>
          <p:cNvPr id="7" name="Oval 6"/>
          <p:cNvSpPr/>
          <p:nvPr/>
        </p:nvSpPr>
        <p:spPr>
          <a:xfrm>
            <a:off x="544798" y="3085824"/>
            <a:ext cx="818957" cy="337344"/>
          </a:xfrm>
          <a:prstGeom prst="ellipse">
            <a:avLst/>
          </a:prstGeom>
          <a:solidFill>
            <a:srgbClr val="C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3342734" y="5234453"/>
            <a:ext cx="818957" cy="337344"/>
          </a:xfrm>
          <a:prstGeom prst="ellipse">
            <a:avLst/>
          </a:prstGeom>
          <a:solidFill>
            <a:srgbClr val="C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6371978" y="3048943"/>
            <a:ext cx="818957" cy="337344"/>
          </a:xfrm>
          <a:prstGeom prst="ellipse">
            <a:avLst/>
          </a:prstGeom>
          <a:solidFill>
            <a:srgbClr val="C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494496" y="4055685"/>
            <a:ext cx="818957" cy="337344"/>
          </a:xfrm>
          <a:prstGeom prst="ellipse">
            <a:avLst/>
          </a:prstGeom>
          <a:solidFill>
            <a:srgbClr val="00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3339099" y="4715818"/>
            <a:ext cx="818957" cy="337344"/>
          </a:xfrm>
          <a:prstGeom prst="ellipse">
            <a:avLst/>
          </a:prstGeom>
          <a:solidFill>
            <a:srgbClr val="00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6371978" y="4053784"/>
            <a:ext cx="818957" cy="337344"/>
          </a:xfrm>
          <a:prstGeom prst="ellipse">
            <a:avLst/>
          </a:prstGeom>
          <a:solidFill>
            <a:srgbClr val="00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500" y="273225"/>
            <a:ext cx="9029700" cy="116955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z="3800" b="1" dirty="0" smtClean="0">
                <a:solidFill>
                  <a:schemeClr val="bg1"/>
                </a:solidFill>
                <a:latin typeface="Calibri" pitchFamily="34" charset="0"/>
              </a:rPr>
              <a:t>Globaali </a:t>
            </a:r>
            <a:r>
              <a:rPr lang="fi-FI" sz="3800" b="1" dirty="0">
                <a:solidFill>
                  <a:schemeClr val="bg1"/>
                </a:solidFill>
                <a:latin typeface="Calibri" pitchFamily="34" charset="0"/>
              </a:rPr>
              <a:t>työnjako </a:t>
            </a:r>
            <a:r>
              <a:rPr lang="fi-FI" sz="3800" b="1" dirty="0" smtClean="0">
                <a:solidFill>
                  <a:schemeClr val="bg1"/>
                </a:solidFill>
                <a:latin typeface="Calibri" pitchFamily="34" charset="0"/>
              </a:rPr>
              <a:t>syvenee: </a:t>
            </a:r>
            <a:r>
              <a:rPr lang="fi-FI" sz="3800" b="1" dirty="0">
                <a:solidFill>
                  <a:schemeClr val="bg1"/>
                </a:solidFill>
                <a:latin typeface="Calibri" pitchFamily="34" charset="0"/>
              </a:rPr>
              <a:t>kehittyneet maat </a:t>
            </a:r>
            <a:r>
              <a:rPr lang="fi-FI" sz="3800" b="1" dirty="0" smtClean="0">
                <a:solidFill>
                  <a:schemeClr val="bg1"/>
                </a:solidFill>
                <a:latin typeface="Calibri" pitchFamily="34" charset="0"/>
              </a:rPr>
              <a:t>erikoistuvat korkean lisäarvon palveluihin</a:t>
            </a:r>
            <a:endParaRPr lang="fi-FI" sz="38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93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0"/>
            <a:ext cx="8229600" cy="906462"/>
          </a:xfrm>
        </p:spPr>
        <p:txBody>
          <a:bodyPr/>
          <a:lstStyle/>
          <a:p>
            <a:pPr algn="l"/>
            <a:r>
              <a:rPr lang="fi-FI" b="1" dirty="0" smtClean="0">
                <a:solidFill>
                  <a:srgbClr val="C0FF00"/>
                </a:solidFill>
              </a:rPr>
              <a:t>Mitä et ehkä tiennyt palveluista…</a:t>
            </a:r>
            <a:endParaRPr lang="en-US" b="1" dirty="0">
              <a:solidFill>
                <a:srgbClr val="C0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8900"/>
            <a:ext cx="8229600" cy="5308600"/>
          </a:xfrm>
        </p:spPr>
        <p:txBody>
          <a:bodyPr>
            <a:normAutofit fontScale="62500" lnSpcReduction="20000"/>
          </a:bodyPr>
          <a:lstStyle/>
          <a:p>
            <a:r>
              <a:rPr lang="fi-FI" sz="4800" dirty="0" smtClean="0">
                <a:solidFill>
                  <a:schemeClr val="bg1"/>
                </a:solidFill>
              </a:rPr>
              <a:t>Lähes </a:t>
            </a:r>
            <a:r>
              <a:rPr lang="fi-FI" sz="4800" b="1" dirty="0" smtClean="0">
                <a:solidFill>
                  <a:schemeClr val="bg1"/>
                </a:solidFill>
              </a:rPr>
              <a:t>90% </a:t>
            </a:r>
            <a:r>
              <a:rPr lang="fi-FI" sz="4800" dirty="0" smtClean="0">
                <a:solidFill>
                  <a:schemeClr val="bg1"/>
                </a:solidFill>
              </a:rPr>
              <a:t>Suomessa tehtävästä työstä palvelua</a:t>
            </a:r>
          </a:p>
          <a:p>
            <a:pPr lvl="2"/>
            <a:endParaRPr lang="fi-FI" dirty="0" smtClean="0">
              <a:solidFill>
                <a:schemeClr val="bg1"/>
              </a:solidFill>
            </a:endParaRPr>
          </a:p>
          <a:p>
            <a:pPr lvl="2"/>
            <a:endParaRPr lang="fi-FI" dirty="0" smtClean="0">
              <a:solidFill>
                <a:schemeClr val="bg1"/>
              </a:solidFill>
            </a:endParaRPr>
          </a:p>
          <a:p>
            <a:r>
              <a:rPr lang="fi-FI" sz="4800" dirty="0" smtClean="0">
                <a:solidFill>
                  <a:schemeClr val="bg1"/>
                </a:solidFill>
              </a:rPr>
              <a:t>Palvelut ja teollisuus lähinnä </a:t>
            </a:r>
            <a:r>
              <a:rPr lang="fi-FI" sz="4800" b="1" dirty="0" smtClean="0">
                <a:solidFill>
                  <a:schemeClr val="bg1"/>
                </a:solidFill>
              </a:rPr>
              <a:t>samanlaisia</a:t>
            </a:r>
            <a:endParaRPr lang="fi-FI" sz="4800" dirty="0" smtClean="0">
              <a:solidFill>
                <a:schemeClr val="bg1"/>
              </a:solidFill>
            </a:endParaRPr>
          </a:p>
          <a:p>
            <a:pPr lvl="1"/>
            <a:r>
              <a:rPr lang="fi-FI" sz="3500" dirty="0" smtClean="0">
                <a:solidFill>
                  <a:schemeClr val="bg1"/>
                </a:solidFill>
              </a:rPr>
              <a:t>Yhteneväiset suorat ja välilliset vaikutukset</a:t>
            </a:r>
          </a:p>
          <a:p>
            <a:pPr lvl="1"/>
            <a:r>
              <a:rPr lang="fi-FI" sz="3500" dirty="0">
                <a:solidFill>
                  <a:schemeClr val="bg1"/>
                </a:solidFill>
              </a:rPr>
              <a:t>S</a:t>
            </a:r>
            <a:r>
              <a:rPr lang="fi-FI" sz="3500" dirty="0" smtClean="0">
                <a:solidFill>
                  <a:schemeClr val="bg1"/>
                </a:solidFill>
              </a:rPr>
              <a:t>ektoriraja katoaa; vastakkainasettelu turhaa</a:t>
            </a:r>
          </a:p>
          <a:p>
            <a:pPr lvl="2"/>
            <a:endParaRPr lang="fi-FI" dirty="0" smtClean="0">
              <a:solidFill>
                <a:schemeClr val="bg1"/>
              </a:solidFill>
            </a:endParaRPr>
          </a:p>
          <a:p>
            <a:pPr lvl="2"/>
            <a:endParaRPr lang="fi-FI" dirty="0" smtClean="0">
              <a:solidFill>
                <a:schemeClr val="bg1"/>
              </a:solidFill>
            </a:endParaRPr>
          </a:p>
          <a:p>
            <a:r>
              <a:rPr lang="fi-FI" sz="4800" dirty="0" smtClean="0">
                <a:solidFill>
                  <a:schemeClr val="bg1"/>
                </a:solidFill>
              </a:rPr>
              <a:t>Maiden elintasoeroja selittääkin </a:t>
            </a:r>
            <a:r>
              <a:rPr lang="fi-FI" sz="4800" b="1" dirty="0" smtClean="0">
                <a:solidFill>
                  <a:schemeClr val="bg1"/>
                </a:solidFill>
              </a:rPr>
              <a:t>palvelutuotanto</a:t>
            </a:r>
          </a:p>
          <a:p>
            <a:pPr lvl="2"/>
            <a:endParaRPr lang="fi-FI" dirty="0" smtClean="0">
              <a:solidFill>
                <a:schemeClr val="bg1"/>
              </a:solidFill>
            </a:endParaRPr>
          </a:p>
          <a:p>
            <a:pPr lvl="2"/>
            <a:endParaRPr lang="fi-FI" dirty="0" smtClean="0">
              <a:solidFill>
                <a:schemeClr val="bg1"/>
              </a:solidFill>
            </a:endParaRPr>
          </a:p>
          <a:p>
            <a:r>
              <a:rPr lang="fi-FI" sz="4800" dirty="0" smtClean="0">
                <a:solidFill>
                  <a:schemeClr val="bg1"/>
                </a:solidFill>
              </a:rPr>
              <a:t>Palvelut virallisesti 20% mutta </a:t>
            </a:r>
            <a:br>
              <a:rPr lang="fi-FI" sz="4800" dirty="0" smtClean="0">
                <a:solidFill>
                  <a:schemeClr val="bg1"/>
                </a:solidFill>
              </a:rPr>
            </a:br>
            <a:r>
              <a:rPr lang="fi-FI" sz="4800" dirty="0" smtClean="0">
                <a:solidFill>
                  <a:schemeClr val="bg1"/>
                </a:solidFill>
              </a:rPr>
              <a:t>todellisuudessa </a:t>
            </a:r>
            <a:r>
              <a:rPr lang="fi-FI" sz="4800" b="1" dirty="0" smtClean="0">
                <a:solidFill>
                  <a:schemeClr val="bg1"/>
                </a:solidFill>
              </a:rPr>
              <a:t>50% </a:t>
            </a:r>
            <a:r>
              <a:rPr lang="fi-FI" sz="4800" dirty="0">
                <a:solidFill>
                  <a:schemeClr val="bg1"/>
                </a:solidFill>
              </a:rPr>
              <a:t>maailmankaupasta</a:t>
            </a:r>
            <a:endParaRPr lang="fi-FI" sz="4800" dirty="0" smtClean="0">
              <a:solidFill>
                <a:schemeClr val="bg1"/>
              </a:solidFill>
            </a:endParaRPr>
          </a:p>
          <a:p>
            <a:pPr lvl="1"/>
            <a:r>
              <a:rPr lang="fi-FI" sz="3500" dirty="0">
                <a:solidFill>
                  <a:schemeClr val="bg1"/>
                </a:solidFill>
              </a:rPr>
              <a:t>Tavarat </a:t>
            </a:r>
            <a:r>
              <a:rPr lang="fi-FI" sz="3500" dirty="0" smtClean="0">
                <a:solidFill>
                  <a:schemeClr val="bg1"/>
                </a:solidFill>
              </a:rPr>
              <a:t>bruttoarvo- </a:t>
            </a:r>
            <a:r>
              <a:rPr lang="fi-FI" sz="3500" dirty="0">
                <a:solidFill>
                  <a:schemeClr val="bg1"/>
                </a:solidFill>
              </a:rPr>
              <a:t>ja palvelut </a:t>
            </a:r>
            <a:r>
              <a:rPr lang="fi-FI" sz="3500" dirty="0" smtClean="0">
                <a:solidFill>
                  <a:schemeClr val="bg1"/>
                </a:solidFill>
              </a:rPr>
              <a:t>lähinnä </a:t>
            </a:r>
            <a:r>
              <a:rPr lang="fi-FI" sz="3500" dirty="0">
                <a:solidFill>
                  <a:schemeClr val="bg1"/>
                </a:solidFill>
              </a:rPr>
              <a:t>arvonlisäpohjalla</a:t>
            </a:r>
          </a:p>
          <a:p>
            <a:pPr lvl="1"/>
            <a:r>
              <a:rPr lang="fi-FI" sz="3500" b="1" dirty="0" smtClean="0">
                <a:solidFill>
                  <a:schemeClr val="bg1"/>
                </a:solidFill>
              </a:rPr>
              <a:t>70% </a:t>
            </a:r>
            <a:r>
              <a:rPr lang="fi-FI" sz="3500" dirty="0" smtClean="0">
                <a:solidFill>
                  <a:schemeClr val="bg1"/>
                </a:solidFill>
              </a:rPr>
              <a:t>maailmankaupasta yritysten sisäistä kauppaa </a:t>
            </a:r>
          </a:p>
          <a:p>
            <a:pPr lvl="2"/>
            <a:r>
              <a:rPr lang="fi-FI" sz="3200" dirty="0" smtClean="0">
                <a:solidFill>
                  <a:schemeClr val="bg1"/>
                </a:solidFill>
              </a:rPr>
              <a:t>Suuri osa palveluita</a:t>
            </a:r>
            <a:r>
              <a:rPr lang="fi-FI" sz="3200" dirty="0">
                <a:solidFill>
                  <a:schemeClr val="bg1"/>
                </a:solidFill>
              </a:rPr>
              <a:t>;</a:t>
            </a:r>
            <a:r>
              <a:rPr lang="fi-FI" sz="3200" dirty="0" smtClean="0">
                <a:solidFill>
                  <a:schemeClr val="bg1"/>
                </a:solidFill>
              </a:rPr>
              <a:t> tilastoituu heikosti</a:t>
            </a:r>
          </a:p>
        </p:txBody>
      </p:sp>
    </p:spTree>
    <p:extLst>
      <p:ext uri="{BB962C8B-B14F-4D97-AF65-F5344CB8AC3E}">
        <p14:creationId xmlns:p14="http://schemas.microsoft.com/office/powerpoint/2010/main" val="340726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1692" y="134992"/>
            <a:ext cx="8671538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z="3000" b="1" dirty="0" smtClean="0">
                <a:solidFill>
                  <a:srgbClr val="C0FF00"/>
                </a:solidFill>
                <a:latin typeface="Calibri" pitchFamily="34" charset="0"/>
              </a:rPr>
              <a:t>Suomessa sekä palveluissa että teollisuudessa korkean osaamistason palvelutehtävien osuus on suuri </a:t>
            </a:r>
            <a:endParaRPr lang="fi-FI" sz="3000" b="1" dirty="0">
              <a:solidFill>
                <a:srgbClr val="C0FF00"/>
              </a:solidFill>
              <a:latin typeface="Calibri" pitchFamily="34" charset="0"/>
            </a:endParaRPr>
          </a:p>
        </p:txBody>
      </p:sp>
      <p:graphicFrame>
        <p:nvGraphicFramePr>
          <p:cNvPr id="7" name="Char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0425906"/>
              </p:ext>
            </p:extLst>
          </p:nvPr>
        </p:nvGraphicFramePr>
        <p:xfrm>
          <a:off x="0" y="1231900"/>
          <a:ext cx="4572000" cy="5626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6639237"/>
              </p:ext>
            </p:extLst>
          </p:nvPr>
        </p:nvGraphicFramePr>
        <p:xfrm>
          <a:off x="4572000" y="1231900"/>
          <a:ext cx="4572000" cy="5626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449682" y="5856880"/>
            <a:ext cx="8799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i-FI" sz="1600" dirty="0" smtClean="0">
                <a:solidFill>
                  <a:schemeClr val="bg1">
                    <a:lumMod val="75000"/>
                  </a:schemeClr>
                </a:solidFill>
              </a:rPr>
              <a:t>Lähde:</a:t>
            </a:r>
          </a:p>
          <a:p>
            <a:pPr algn="r"/>
            <a:r>
              <a:rPr lang="fi-FI" sz="1600" dirty="0" err="1" smtClean="0">
                <a:solidFill>
                  <a:schemeClr val="bg1">
                    <a:lumMod val="75000"/>
                  </a:schemeClr>
                </a:solidFill>
              </a:rPr>
              <a:t>Eurostat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34382" y="5856880"/>
            <a:ext cx="8799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i-FI" sz="1600" dirty="0" smtClean="0">
                <a:solidFill>
                  <a:schemeClr val="bg1">
                    <a:lumMod val="75000"/>
                  </a:schemeClr>
                </a:solidFill>
              </a:rPr>
              <a:t>Lähde:</a:t>
            </a:r>
          </a:p>
          <a:p>
            <a:pPr algn="r"/>
            <a:r>
              <a:rPr lang="fi-FI" sz="1600" dirty="0" err="1" smtClean="0">
                <a:solidFill>
                  <a:schemeClr val="bg1">
                    <a:lumMod val="75000"/>
                  </a:schemeClr>
                </a:solidFill>
              </a:rPr>
              <a:t>Eurostat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96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147638"/>
            <a:ext cx="8229600" cy="906462"/>
          </a:xfrm>
        </p:spPr>
        <p:txBody>
          <a:bodyPr/>
          <a:lstStyle/>
          <a:p>
            <a:pPr algn="l"/>
            <a:r>
              <a:rPr lang="fi-FI" b="1" dirty="0" smtClean="0">
                <a:solidFill>
                  <a:srgbClr val="C0FF00"/>
                </a:solidFill>
              </a:rPr>
              <a:t>Suuri mahdollisuus</a:t>
            </a:r>
            <a:endParaRPr lang="fi-FI" b="1" dirty="0">
              <a:solidFill>
                <a:srgbClr val="C0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8949"/>
            <a:ext cx="8229600" cy="550855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fi-FI" dirty="0" smtClean="0">
              <a:solidFill>
                <a:schemeClr val="bg1"/>
              </a:solidFill>
            </a:endParaRPr>
          </a:p>
          <a:p>
            <a:r>
              <a:rPr lang="fi-FI" dirty="0" smtClean="0">
                <a:solidFill>
                  <a:schemeClr val="bg1"/>
                </a:solidFill>
              </a:rPr>
              <a:t>Radikaali rakennemuutos edennyt suotuisasti</a:t>
            </a:r>
            <a:r>
              <a:rPr lang="fi-FI" dirty="0">
                <a:solidFill>
                  <a:schemeClr val="bg1"/>
                </a:solidFill>
              </a:rPr>
              <a:t>: korkeamman jalostusarvon tehtävät ovat kasvaneet</a:t>
            </a:r>
          </a:p>
          <a:p>
            <a:endParaRPr lang="fi-FI" dirty="0" smtClean="0">
              <a:solidFill>
                <a:schemeClr val="bg1"/>
              </a:solidFill>
            </a:endParaRPr>
          </a:p>
          <a:p>
            <a:r>
              <a:rPr lang="fi-FI" dirty="0" smtClean="0">
                <a:solidFill>
                  <a:schemeClr val="bg1"/>
                </a:solidFill>
              </a:rPr>
              <a:t>Palvelut muiden alojen </a:t>
            </a:r>
            <a:r>
              <a:rPr lang="fi-FI" dirty="0">
                <a:solidFill>
                  <a:schemeClr val="bg1"/>
                </a:solidFill>
              </a:rPr>
              <a:t>välipanoksina – </a:t>
            </a:r>
            <a:r>
              <a:rPr lang="fi-FI" dirty="0" smtClean="0">
                <a:solidFill>
                  <a:schemeClr val="bg1"/>
                </a:solidFill>
              </a:rPr>
              <a:t>tehokkaat ja kilpailulliset palvelut lisäävät muiden tuottavuutta </a:t>
            </a:r>
          </a:p>
          <a:p>
            <a:pPr marL="0" indent="0">
              <a:buNone/>
            </a:pPr>
            <a:endParaRPr lang="fi-FI" dirty="0" smtClean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Palvelut digitalisoituvat: </a:t>
            </a:r>
            <a:r>
              <a:rPr lang="fi-FI" dirty="0" smtClean="0">
                <a:solidFill>
                  <a:schemeClr val="bg1"/>
                </a:solidFill>
              </a:rPr>
              <a:t>kasvava ulkomaankauppa </a:t>
            </a:r>
            <a:r>
              <a:rPr lang="fi-FI" dirty="0">
                <a:solidFill>
                  <a:schemeClr val="bg1"/>
                </a:solidFill>
              </a:rPr>
              <a:t>ja </a:t>
            </a:r>
            <a:r>
              <a:rPr lang="fi-FI" dirty="0" smtClean="0">
                <a:solidFill>
                  <a:schemeClr val="bg1"/>
                </a:solidFill>
              </a:rPr>
              <a:t>kasvavat skaalatuotot – jopa </a:t>
            </a:r>
            <a:r>
              <a:rPr lang="fi-FI" dirty="0">
                <a:solidFill>
                  <a:schemeClr val="bg1"/>
                </a:solidFill>
              </a:rPr>
              <a:t>teollisuutta enemmän </a:t>
            </a:r>
          </a:p>
          <a:p>
            <a:endParaRPr lang="fi-FI" dirty="0" smtClean="0">
              <a:solidFill>
                <a:schemeClr val="bg1"/>
              </a:solidFill>
            </a:endParaRPr>
          </a:p>
          <a:p>
            <a:r>
              <a:rPr lang="fi-FI" dirty="0" smtClean="0">
                <a:solidFill>
                  <a:schemeClr val="bg1"/>
                </a:solidFill>
              </a:rPr>
              <a:t>ICT-murros: valmistus supistuu, palvelut kasvavat –digitaalinen palvelutalous suuri mahdollisuus Suomelle</a:t>
            </a:r>
            <a:endParaRPr lang="fi-FI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3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01600" y="1531000"/>
            <a:ext cx="4397655" cy="4320000"/>
            <a:chOff x="0" y="1683400"/>
            <a:chExt cx="4397655" cy="4320000"/>
          </a:xfrm>
        </p:grpSpPr>
        <p:graphicFrame>
          <p:nvGraphicFramePr>
            <p:cNvPr id="2" name="Content Placeholder 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92474931"/>
                </p:ext>
              </p:extLst>
            </p:nvPr>
          </p:nvGraphicFramePr>
          <p:xfrm>
            <a:off x="0" y="1683400"/>
            <a:ext cx="4320000" cy="432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6" name="TextBox 5"/>
            <p:cNvSpPr txBox="1"/>
            <p:nvPr/>
          </p:nvSpPr>
          <p:spPr>
            <a:xfrm>
              <a:off x="3128718" y="3322760"/>
              <a:ext cx="897938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fi-FI" sz="1400" b="1" dirty="0" smtClean="0">
                  <a:solidFill>
                    <a:schemeClr val="bg1">
                      <a:lumMod val="75000"/>
                    </a:schemeClr>
                  </a:solidFill>
                </a:rPr>
                <a:t>Tavaravienti</a:t>
              </a:r>
              <a:endParaRPr lang="fi-FI" sz="14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128718" y="2962920"/>
              <a:ext cx="1194430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fi-FI" sz="1400" b="1" dirty="0" smtClean="0">
                  <a:solidFill>
                    <a:srgbClr val="00FFFF"/>
                  </a:solidFill>
                </a:rPr>
                <a:t>Perinteiset </a:t>
              </a:r>
              <a:r>
                <a:rPr lang="fi-FI" sz="1400" b="1" dirty="0" err="1" smtClean="0">
                  <a:solidFill>
                    <a:srgbClr val="00FFFF"/>
                  </a:solidFill>
                </a:rPr>
                <a:t>palv</a:t>
              </a:r>
              <a:r>
                <a:rPr lang="fi-FI" sz="1400" b="1" dirty="0" smtClean="0">
                  <a:solidFill>
                    <a:srgbClr val="00FFFF"/>
                  </a:solidFill>
                </a:rPr>
                <a:t>.</a:t>
              </a:r>
              <a:endParaRPr lang="fi-FI" sz="1400" b="1" dirty="0">
                <a:solidFill>
                  <a:srgbClr val="00FFFF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128718" y="2327672"/>
              <a:ext cx="1268937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fi-FI" sz="1400" b="1" dirty="0" smtClean="0">
                  <a:solidFill>
                    <a:srgbClr val="C0FF00"/>
                  </a:solidFill>
                </a:rPr>
                <a:t>ICT:tä </a:t>
              </a:r>
              <a:r>
                <a:rPr lang="fi-FI" sz="1400" b="1" dirty="0" err="1" smtClean="0">
                  <a:solidFill>
                    <a:srgbClr val="C0FF00"/>
                  </a:solidFill>
                </a:rPr>
                <a:t>hyöd</a:t>
              </a:r>
              <a:r>
                <a:rPr lang="fi-FI" sz="1400" b="1" dirty="0" smtClean="0">
                  <a:solidFill>
                    <a:srgbClr val="C0FF00"/>
                  </a:solidFill>
                </a:rPr>
                <a:t>. </a:t>
              </a:r>
              <a:r>
                <a:rPr lang="fi-FI" sz="1400" b="1" dirty="0" err="1">
                  <a:solidFill>
                    <a:srgbClr val="C0FF00"/>
                  </a:solidFill>
                </a:rPr>
                <a:t>p</a:t>
              </a:r>
              <a:r>
                <a:rPr lang="fi-FI" sz="1400" b="1" dirty="0" err="1" smtClean="0">
                  <a:solidFill>
                    <a:srgbClr val="C0FF00"/>
                  </a:solidFill>
                </a:rPr>
                <a:t>alv</a:t>
              </a:r>
              <a:r>
                <a:rPr lang="fi-FI" sz="1400" b="1" dirty="0" smtClean="0">
                  <a:solidFill>
                    <a:srgbClr val="C0FF00"/>
                  </a:solidFill>
                </a:rPr>
                <a:t>.</a:t>
              </a:r>
              <a:endParaRPr lang="fi-FI" sz="1400" b="1" dirty="0">
                <a:solidFill>
                  <a:srgbClr val="C0FF00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635000" y="1739900"/>
            <a:ext cx="1311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b="1" dirty="0" smtClean="0">
                <a:solidFill>
                  <a:schemeClr val="bg1"/>
                </a:solidFill>
              </a:rPr>
              <a:t>Maailma</a:t>
            </a:r>
            <a:endParaRPr lang="en-US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9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7789170"/>
              </p:ext>
            </p:extLst>
          </p:nvPr>
        </p:nvGraphicFramePr>
        <p:xfrm>
          <a:off x="4705956" y="1531000"/>
          <a:ext cx="432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811973" y="5024560"/>
            <a:ext cx="89793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fi-FI" sz="1400" b="1" dirty="0" smtClean="0">
                <a:solidFill>
                  <a:schemeClr val="bg1">
                    <a:lumMod val="75000"/>
                  </a:schemeClr>
                </a:solidFill>
              </a:rPr>
              <a:t>Tavaravienti</a:t>
            </a:r>
            <a:endParaRPr lang="fi-FI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15481" y="3826520"/>
            <a:ext cx="1194430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fi-FI" sz="1400" b="1" dirty="0" smtClean="0">
                <a:solidFill>
                  <a:srgbClr val="00FFFF"/>
                </a:solidFill>
              </a:rPr>
              <a:t>Perinteiset </a:t>
            </a:r>
            <a:r>
              <a:rPr lang="fi-FI" sz="1400" b="1" dirty="0" err="1" smtClean="0">
                <a:solidFill>
                  <a:srgbClr val="00FFFF"/>
                </a:solidFill>
              </a:rPr>
              <a:t>palv</a:t>
            </a:r>
            <a:r>
              <a:rPr lang="fi-FI" sz="1400" b="1" dirty="0" smtClean="0">
                <a:solidFill>
                  <a:srgbClr val="00FFFF"/>
                </a:solidFill>
              </a:rPr>
              <a:t>.</a:t>
            </a:r>
            <a:endParaRPr lang="fi-FI" sz="1400" b="1" dirty="0">
              <a:solidFill>
                <a:srgbClr val="00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440974" y="1870472"/>
            <a:ext cx="126893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fi-FI" sz="1400" b="1" dirty="0" smtClean="0">
                <a:solidFill>
                  <a:srgbClr val="C0FF00"/>
                </a:solidFill>
              </a:rPr>
              <a:t>ICT:tä </a:t>
            </a:r>
            <a:r>
              <a:rPr lang="fi-FI" sz="1400" b="1" dirty="0" err="1" smtClean="0">
                <a:solidFill>
                  <a:srgbClr val="C0FF00"/>
                </a:solidFill>
              </a:rPr>
              <a:t>hyöd</a:t>
            </a:r>
            <a:r>
              <a:rPr lang="fi-FI" sz="1400" b="1" dirty="0" smtClean="0">
                <a:solidFill>
                  <a:srgbClr val="C0FF00"/>
                </a:solidFill>
              </a:rPr>
              <a:t>. </a:t>
            </a:r>
            <a:r>
              <a:rPr lang="fi-FI" sz="1400" b="1" dirty="0" err="1">
                <a:solidFill>
                  <a:srgbClr val="C0FF00"/>
                </a:solidFill>
              </a:rPr>
              <a:t>p</a:t>
            </a:r>
            <a:r>
              <a:rPr lang="fi-FI" sz="1400" b="1" dirty="0" err="1" smtClean="0">
                <a:solidFill>
                  <a:srgbClr val="C0FF00"/>
                </a:solidFill>
              </a:rPr>
              <a:t>alv</a:t>
            </a:r>
            <a:r>
              <a:rPr lang="fi-FI" sz="1400" b="1" dirty="0" smtClean="0">
                <a:solidFill>
                  <a:srgbClr val="C0FF00"/>
                </a:solidFill>
              </a:rPr>
              <a:t>.</a:t>
            </a:r>
            <a:endParaRPr lang="fi-FI" sz="1400" b="1" dirty="0">
              <a:solidFill>
                <a:srgbClr val="C0FF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32400" y="1727200"/>
            <a:ext cx="986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b="1" dirty="0" smtClean="0">
                <a:solidFill>
                  <a:schemeClr val="bg1"/>
                </a:solidFill>
              </a:rPr>
              <a:t>Suomi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1600" y="143639"/>
            <a:ext cx="9042400" cy="100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3700" b="1" dirty="0" smtClean="0">
                <a:solidFill>
                  <a:schemeClr val="bg1"/>
                </a:solidFill>
              </a:rPr>
              <a:t>Digitalisoituminen kasvattaa palvelukauppaa</a:t>
            </a:r>
          </a:p>
          <a:p>
            <a:r>
              <a:rPr lang="fi-FI" sz="2200" dirty="0">
                <a:solidFill>
                  <a:schemeClr val="bg1"/>
                </a:solidFill>
              </a:rPr>
              <a:t>Maailman ja Suomen palvelu- ja tavaravienti (indeksi 2000 = 100</a:t>
            </a:r>
            <a:r>
              <a:rPr lang="fi-FI" sz="2200" dirty="0" smtClean="0">
                <a:solidFill>
                  <a:schemeClr val="bg1"/>
                </a:solidFill>
              </a:rPr>
              <a:t>)</a:t>
            </a:r>
            <a:endParaRPr lang="fi-FI" sz="22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0700" y="6207472"/>
            <a:ext cx="8065349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i-FI" sz="1600" dirty="0" smtClean="0">
                <a:solidFill>
                  <a:schemeClr val="bg1">
                    <a:lumMod val="75000"/>
                  </a:schemeClr>
                </a:solidFill>
              </a:rPr>
              <a:t>Lähteet:   IMF, Suomen Pankki, WTO.</a:t>
            </a:r>
          </a:p>
          <a:p>
            <a:r>
              <a:rPr lang="fi-FI" sz="1600" b="1" dirty="0" smtClean="0">
                <a:solidFill>
                  <a:schemeClr val="bg1">
                    <a:lumMod val="75000"/>
                  </a:schemeClr>
                </a:solidFill>
              </a:rPr>
              <a:t>ICT:tä hyödyntävät</a:t>
            </a:r>
            <a:r>
              <a:rPr lang="fi-FI" sz="1600" dirty="0" smtClean="0">
                <a:solidFill>
                  <a:schemeClr val="bg1">
                    <a:lumMod val="75000"/>
                  </a:schemeClr>
                </a:solidFill>
              </a:rPr>
              <a:t>: Rahoitus, vakuutus, viestintä, IT, liike-elämän palvelut, rojaltit, lisenssimaksut.</a:t>
            </a:r>
            <a:endParaRPr lang="fi-FI" sz="16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76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5561" y="2644171"/>
            <a:ext cx="8272906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/>
          <a:p>
            <a:pPr algn="ctr"/>
            <a:r>
              <a:rPr lang="fi-FI" sz="4800" dirty="0" smtClean="0">
                <a:solidFill>
                  <a:schemeClr val="bg1"/>
                </a:solidFill>
              </a:rPr>
              <a:t>Mitä </a:t>
            </a:r>
            <a:r>
              <a:rPr lang="fi-FI" sz="4800" b="1" dirty="0" smtClean="0">
                <a:solidFill>
                  <a:schemeClr val="bg1"/>
                </a:solidFill>
              </a:rPr>
              <a:t>kehittyneempi</a:t>
            </a:r>
            <a:r>
              <a:rPr lang="fi-FI" sz="4800" dirty="0" smtClean="0">
                <a:solidFill>
                  <a:schemeClr val="bg1"/>
                </a:solidFill>
              </a:rPr>
              <a:t> talous, </a:t>
            </a:r>
          </a:p>
          <a:p>
            <a:pPr algn="ctr"/>
            <a:r>
              <a:rPr lang="fi-FI" sz="4800" dirty="0" smtClean="0">
                <a:solidFill>
                  <a:schemeClr val="bg1"/>
                </a:solidFill>
              </a:rPr>
              <a:t>sitä suurempi </a:t>
            </a:r>
            <a:r>
              <a:rPr lang="fi-FI" sz="4800" b="1" dirty="0" smtClean="0">
                <a:solidFill>
                  <a:schemeClr val="bg1"/>
                </a:solidFill>
              </a:rPr>
              <a:t>palveluiden</a:t>
            </a:r>
            <a:r>
              <a:rPr lang="fi-FI" sz="4800" dirty="0" smtClean="0">
                <a:solidFill>
                  <a:schemeClr val="bg1"/>
                </a:solidFill>
              </a:rPr>
              <a:t> osuus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42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228600" y="267171"/>
            <a:ext cx="8699500" cy="5693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z="3700" b="1" dirty="0" smtClean="0">
                <a:solidFill>
                  <a:srgbClr val="C0FF00"/>
                </a:solidFill>
                <a:latin typeface="Calibri" pitchFamily="34" charset="0"/>
              </a:rPr>
              <a:t>Maan tulotaso ja palvelujen tuotanto-osuus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1267140"/>
            <a:ext cx="9144000" cy="4988451"/>
            <a:chOff x="0" y="1059458"/>
            <a:chExt cx="9144000" cy="4988451"/>
          </a:xfrm>
        </p:grpSpPr>
        <p:sp>
          <p:nvSpPr>
            <p:cNvPr id="2" name="TextBox 1"/>
            <p:cNvSpPr txBox="1"/>
            <p:nvPr/>
          </p:nvSpPr>
          <p:spPr>
            <a:xfrm>
              <a:off x="241300" y="1059458"/>
              <a:ext cx="564963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BKT/cap.</a:t>
              </a:r>
              <a:endParaRPr lang="fi-FI" sz="1200" b="1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endParaRPr>
            </a:p>
          </p:txBody>
        </p:sp>
        <p:graphicFrame>
          <p:nvGraphicFramePr>
            <p:cNvPr id="7" name="Chart 6"/>
            <p:cNvGraphicFramePr/>
            <p:nvPr>
              <p:extLst>
                <p:ext uri="{D42A27DB-BD31-4B8C-83A1-F6EECF244321}">
                  <p14:modId xmlns:p14="http://schemas.microsoft.com/office/powerpoint/2010/main" val="399506980"/>
                </p:ext>
              </p:extLst>
            </p:nvPr>
          </p:nvGraphicFramePr>
          <p:xfrm>
            <a:off x="0" y="1185363"/>
            <a:ext cx="9144000" cy="464023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2" name="TextBox 11"/>
            <p:cNvSpPr txBox="1"/>
            <p:nvPr/>
          </p:nvSpPr>
          <p:spPr>
            <a:xfrm>
              <a:off x="7656877" y="5863243"/>
              <a:ext cx="1329083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fi-FI" sz="1200" b="1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Palvelut/tuotanto, %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453424" y="2880727"/>
              <a:ext cx="331822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NOR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854526" y="1509288"/>
              <a:ext cx="279885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LUX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570552" y="3154001"/>
              <a:ext cx="300019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USA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16348" y="4715341"/>
              <a:ext cx="64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0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761767" y="3284010"/>
              <a:ext cx="65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0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53043" y="3503836"/>
              <a:ext cx="328873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smtClean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SWE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675666" y="3741210"/>
              <a:ext cx="24846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C0FF00"/>
                  </a:solidFill>
                  <a:latin typeface="Calibri" pitchFamily="34" charset="0"/>
                  <a:cs typeface="Arial" pitchFamily="34" charset="0"/>
                </a:rPr>
                <a:t>FIN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90500" y="6448772"/>
            <a:ext cx="1073179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i-FI" sz="16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Lähde: OECD</a:t>
            </a:r>
            <a:endParaRPr lang="fi-FI" sz="1600" dirty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20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2448" y="179914"/>
            <a:ext cx="8859156" cy="1138773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/>
          <a:p>
            <a:pPr algn="ctr"/>
            <a:r>
              <a:rPr lang="fi-FI" sz="3400" b="1" dirty="0" smtClean="0">
                <a:solidFill>
                  <a:schemeClr val="bg1"/>
                </a:solidFill>
              </a:rPr>
              <a:t>Tilastojen mukaan Suomessa 70% työtunneista </a:t>
            </a:r>
          </a:p>
          <a:p>
            <a:pPr algn="ctr"/>
            <a:r>
              <a:rPr lang="fi-FI" sz="3400" b="1" dirty="0" smtClean="0">
                <a:solidFill>
                  <a:schemeClr val="bg1"/>
                </a:solidFill>
              </a:rPr>
              <a:t>tehdään palveluissa</a:t>
            </a:r>
            <a:r>
              <a:rPr lang="fi-FI" sz="2600" dirty="0" smtClean="0">
                <a:solidFill>
                  <a:schemeClr val="bg1"/>
                </a:solidFill>
              </a:rPr>
              <a:t>, mutta osuus on tätäkin suurempi…</a:t>
            </a:r>
            <a:endParaRPr lang="fi-FI" sz="2600" dirty="0">
              <a:solidFill>
                <a:schemeClr val="bg1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954435" y="1244785"/>
            <a:ext cx="8189565" cy="5246296"/>
            <a:chOff x="2331046" y="2362385"/>
            <a:chExt cx="8189565" cy="5246296"/>
          </a:xfrm>
        </p:grpSpPr>
        <p:graphicFrame>
          <p:nvGraphicFramePr>
            <p:cNvPr id="6" name="Chart 5"/>
            <p:cNvGraphicFramePr/>
            <p:nvPr>
              <p:extLst>
                <p:ext uri="{D42A27DB-BD31-4B8C-83A1-F6EECF244321}">
                  <p14:modId xmlns:p14="http://schemas.microsoft.com/office/powerpoint/2010/main" val="624310266"/>
                </p:ext>
              </p:extLst>
            </p:nvPr>
          </p:nvGraphicFramePr>
          <p:xfrm>
            <a:off x="2331046" y="2646370"/>
            <a:ext cx="8189565" cy="496231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5870812" y="5734314"/>
              <a:ext cx="1528719" cy="830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fi-FI" b="1" noProof="1">
                  <a:cs typeface="Arial" pitchFamily="34" charset="0"/>
                </a:rPr>
                <a:t>Julkiset </a:t>
              </a:r>
              <a:endParaRPr lang="fi-FI" b="1" noProof="1" smtClean="0">
                <a:cs typeface="Arial" pitchFamily="34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fi-FI" b="1" noProof="1" smtClean="0">
                  <a:cs typeface="Arial" pitchFamily="34" charset="0"/>
                </a:rPr>
                <a:t>palvelut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fi-FI" b="1" noProof="1" smtClean="0">
                  <a:cs typeface="Arial" pitchFamily="34" charset="0"/>
                </a:rPr>
                <a:t>22%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72322" y="4553472"/>
              <a:ext cx="2091445" cy="830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fi-FI" b="1" noProof="1">
                  <a:cs typeface="Arial" pitchFamily="34" charset="0"/>
                </a:rPr>
                <a:t>Yksityiset </a:t>
              </a:r>
              <a:endParaRPr lang="fi-FI" b="1" noProof="1" smtClean="0">
                <a:cs typeface="Arial" pitchFamily="34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fi-FI" b="1" noProof="1" smtClean="0">
                  <a:cs typeface="Arial" pitchFamily="34" charset="0"/>
                </a:rPr>
                <a:t>palvelut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fi-FI" b="1" noProof="1" smtClean="0">
                  <a:cs typeface="Arial" pitchFamily="34" charset="0"/>
                </a:rPr>
                <a:t>47%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 rot="17064999">
              <a:off x="5124615" y="3448283"/>
              <a:ext cx="244879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fi-FI" b="1" noProof="1">
                  <a:cs typeface="Arial" pitchFamily="34" charset="0"/>
                </a:rPr>
                <a:t>Alkutuotanto </a:t>
              </a:r>
              <a:r>
                <a:rPr lang="fi-FI" b="1" noProof="1" smtClean="0">
                  <a:cs typeface="Arial" pitchFamily="34" charset="0"/>
                </a:rPr>
                <a:t>6%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340583" y="4609377"/>
              <a:ext cx="178294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fi-FI" b="1" noProof="1">
                  <a:cs typeface="Arial" pitchFamily="34" charset="0"/>
                </a:rPr>
                <a:t>Jalostus </a:t>
              </a:r>
              <a:r>
                <a:rPr lang="fi-FI" b="1" noProof="1" smtClean="0">
                  <a:cs typeface="Arial" pitchFamily="34" charset="0"/>
                </a:rPr>
                <a:t>25%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667000" y="6423372"/>
            <a:ext cx="384271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i-FI" sz="140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Lähde: Tilastokeskus, kansantalouden </a:t>
            </a:r>
            <a:r>
              <a:rPr lang="fi-FI" sz="14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tilinpito, 2011.</a:t>
            </a:r>
            <a:endParaRPr lang="fi-FI" sz="1400" dirty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9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945733762"/>
              </p:ext>
            </p:extLst>
          </p:nvPr>
        </p:nvGraphicFramePr>
        <p:xfrm>
          <a:off x="0" y="990600"/>
          <a:ext cx="9144000" cy="5727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600" y="127471"/>
            <a:ext cx="9144000" cy="7078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z="2600" b="1" dirty="0" smtClean="0">
                <a:solidFill>
                  <a:srgbClr val="C0FF00"/>
                </a:solidFill>
                <a:latin typeface="Calibri" pitchFamily="34" charset="0"/>
              </a:rPr>
              <a:t>… Lähes puolet teollisuudenkin työvoimasta on palvelutehtävissä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z="2000" dirty="0" smtClean="0">
                <a:solidFill>
                  <a:schemeClr val="bg1"/>
                </a:solidFill>
                <a:latin typeface="Calibri" pitchFamily="34" charset="0"/>
              </a:rPr>
              <a:t>      Kaikissa </a:t>
            </a:r>
            <a:r>
              <a:rPr lang="fi-FI" sz="2000" b="1" dirty="0" smtClean="0">
                <a:solidFill>
                  <a:schemeClr val="bg1"/>
                </a:solidFill>
                <a:latin typeface="Calibri" pitchFamily="34" charset="0"/>
              </a:rPr>
              <a:t>palvelutehtävissä</a:t>
            </a:r>
            <a:r>
              <a:rPr lang="fi-FI" sz="2000" dirty="0" smtClean="0">
                <a:solidFill>
                  <a:schemeClr val="bg1"/>
                </a:solidFill>
                <a:latin typeface="Calibri" pitchFamily="34" charset="0"/>
              </a:rPr>
              <a:t> toimivien osuus </a:t>
            </a:r>
            <a:r>
              <a:rPr lang="fi-FI" sz="2000" b="1" dirty="0" smtClean="0">
                <a:solidFill>
                  <a:schemeClr val="bg1"/>
                </a:solidFill>
                <a:latin typeface="Calibri" pitchFamily="34" charset="0"/>
              </a:rPr>
              <a:t>teollisuuden</a:t>
            </a:r>
            <a:r>
              <a:rPr lang="fi-FI" sz="2000" dirty="0" smtClean="0">
                <a:solidFill>
                  <a:schemeClr val="bg1"/>
                </a:solidFill>
                <a:latin typeface="Calibri" pitchFamily="34" charset="0"/>
              </a:rPr>
              <a:t> työvoimasta, %</a:t>
            </a:r>
            <a:endParaRPr lang="fi-FI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07300" y="5826472"/>
            <a:ext cx="129798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i-FI" sz="16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Lähde: </a:t>
            </a:r>
            <a:r>
              <a:rPr lang="fi-FI" sz="1600" dirty="0" err="1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Eurostat</a:t>
            </a:r>
            <a:endParaRPr lang="fi-FI" sz="1600" dirty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60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8100" y="57835"/>
            <a:ext cx="90551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3500" b="1" dirty="0">
                <a:solidFill>
                  <a:schemeClr val="bg1"/>
                </a:solidFill>
              </a:rPr>
              <a:t>L</a:t>
            </a:r>
            <a:r>
              <a:rPr lang="fi-FI" sz="3500" b="1" dirty="0" smtClean="0">
                <a:solidFill>
                  <a:schemeClr val="bg1"/>
                </a:solidFill>
              </a:rPr>
              <a:t>iike-elämän palvelut kasvattavat työllisyyttään</a:t>
            </a:r>
          </a:p>
          <a:p>
            <a:r>
              <a:rPr lang="fi-FI" sz="2000" dirty="0" smtClean="0">
                <a:solidFill>
                  <a:schemeClr val="bg1"/>
                </a:solidFill>
              </a:rPr>
              <a:t> </a:t>
            </a:r>
            <a:r>
              <a:rPr lang="fi-FI" sz="2000" dirty="0" smtClean="0">
                <a:solidFill>
                  <a:schemeClr val="bg1">
                    <a:lumMod val="75000"/>
                  </a:schemeClr>
                </a:solidFill>
              </a:rPr>
              <a:t>Suomessa </a:t>
            </a:r>
            <a:r>
              <a:rPr lang="fi-FI" sz="2000" b="1" dirty="0" smtClean="0">
                <a:solidFill>
                  <a:schemeClr val="bg1">
                    <a:lumMod val="75000"/>
                  </a:schemeClr>
                </a:solidFill>
              </a:rPr>
              <a:t>kaikilla</a:t>
            </a:r>
            <a:r>
              <a:rPr lang="fi-FI" sz="2000" dirty="0" smtClean="0">
                <a:solidFill>
                  <a:schemeClr val="bg1">
                    <a:lumMod val="75000"/>
                  </a:schemeClr>
                </a:solidFill>
              </a:rPr>
              <a:t> aloilla tehtyjen </a:t>
            </a:r>
            <a:r>
              <a:rPr lang="fi-FI" sz="2000" b="1" dirty="0" smtClean="0">
                <a:solidFill>
                  <a:schemeClr val="bg1">
                    <a:lumMod val="75000"/>
                  </a:schemeClr>
                </a:solidFill>
              </a:rPr>
              <a:t>yksityisten</a:t>
            </a:r>
            <a:r>
              <a:rPr lang="fi-FI" sz="2000" dirty="0" smtClean="0">
                <a:solidFill>
                  <a:schemeClr val="bg1">
                    <a:lumMod val="75000"/>
                  </a:schemeClr>
                </a:solidFill>
              </a:rPr>
              <a:t> ja </a:t>
            </a:r>
            <a:r>
              <a:rPr lang="fi-FI" sz="2000" b="1" dirty="0" smtClean="0">
                <a:solidFill>
                  <a:schemeClr val="bg1">
                    <a:lumMod val="75000"/>
                  </a:schemeClr>
                </a:solidFill>
              </a:rPr>
              <a:t>julkisten</a:t>
            </a:r>
            <a:r>
              <a:rPr lang="fi-FI" sz="2000" dirty="0" smtClean="0">
                <a:solidFill>
                  <a:schemeClr val="bg1">
                    <a:lumMod val="75000"/>
                  </a:schemeClr>
                </a:solidFill>
              </a:rPr>
              <a:t> tuntien kehitys (2000 = 100)</a:t>
            </a:r>
            <a:endParaRPr lang="fi-FI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239938776"/>
              </p:ext>
            </p:extLst>
          </p:nvPr>
        </p:nvGraphicFramePr>
        <p:xfrm>
          <a:off x="0" y="923026"/>
          <a:ext cx="4470400" cy="593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525197" y="1194528"/>
            <a:ext cx="2819762" cy="7080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600" dirty="0">
                <a:solidFill>
                  <a:srgbClr val="C0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</a:t>
            </a:r>
            <a:r>
              <a:rPr lang="fi-FI" sz="1600" dirty="0" smtClean="0">
                <a:solidFill>
                  <a:srgbClr val="C0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uokraus</a:t>
            </a:r>
            <a:r>
              <a:rPr lang="fi-FI" sz="1600" dirty="0">
                <a:solidFill>
                  <a:srgbClr val="C0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leasing, </a:t>
            </a:r>
            <a:r>
              <a:rPr lang="fi-FI" sz="1600" dirty="0" smtClean="0">
                <a:solidFill>
                  <a:srgbClr val="C0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työnhaku, varauspalvelut, </a:t>
            </a:r>
            <a:r>
              <a:rPr lang="fi-FI" sz="1600" dirty="0">
                <a:solidFill>
                  <a:srgbClr val="C0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turvallisuus, </a:t>
            </a:r>
            <a:r>
              <a:rPr lang="fi-FI" sz="1600" dirty="0" smtClean="0">
                <a:solidFill>
                  <a:srgbClr val="C0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siivous, kiinteistönhoito</a:t>
            </a:r>
            <a:endParaRPr lang="fi-FI" sz="1600" dirty="0">
              <a:solidFill>
                <a:srgbClr val="C0FF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67925" y="1072791"/>
            <a:ext cx="283210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6000" dirty="0" smtClean="0">
                <a:solidFill>
                  <a:srgbClr val="C0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+66%</a:t>
            </a:r>
            <a:endParaRPr lang="fi-FI" sz="6000" dirty="0">
              <a:solidFill>
                <a:srgbClr val="C0FF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67925" y="4607427"/>
            <a:ext cx="1964871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6000" dirty="0" smtClean="0">
                <a:solidFill>
                  <a:srgbClr val="00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-16%</a:t>
            </a:r>
            <a:endParaRPr lang="fi-FI" sz="6000" dirty="0" smtClean="0">
              <a:solidFill>
                <a:schemeClr val="bg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525197" y="2734064"/>
            <a:ext cx="2980508" cy="7080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600" dirty="0" smtClean="0">
                <a:solidFill>
                  <a:srgbClr val="DDFF7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Laki, talous, </a:t>
            </a:r>
            <a:r>
              <a:rPr lang="fi-FI" sz="1600" dirty="0">
                <a:solidFill>
                  <a:srgbClr val="DDFF7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johdon </a:t>
            </a:r>
            <a:r>
              <a:rPr lang="fi-FI" sz="1600" dirty="0" smtClean="0">
                <a:solidFill>
                  <a:srgbClr val="DDFF7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kons., </a:t>
            </a:r>
            <a:r>
              <a:rPr lang="fi-FI" sz="1600" dirty="0" err="1" smtClean="0">
                <a:solidFill>
                  <a:srgbClr val="DDFF7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mainonta/markk</a:t>
            </a:r>
            <a:r>
              <a:rPr lang="fi-FI" sz="1600" dirty="0" smtClean="0">
                <a:solidFill>
                  <a:srgbClr val="DDFF7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., </a:t>
            </a:r>
            <a:br>
              <a:rPr lang="fi-FI" sz="1600" dirty="0" smtClean="0">
                <a:solidFill>
                  <a:srgbClr val="DDFF7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i-FI" sz="1600" dirty="0" err="1" smtClean="0">
                <a:solidFill>
                  <a:srgbClr val="DDFF7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tiet./tekn</a:t>
            </a:r>
            <a:r>
              <a:rPr lang="fi-FI" sz="1600" dirty="0" smtClean="0">
                <a:solidFill>
                  <a:srgbClr val="DDFF7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fi-FI" sz="1600" dirty="0">
              <a:solidFill>
                <a:srgbClr val="DDFF7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67925" y="2612327"/>
            <a:ext cx="283210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6000" dirty="0" smtClean="0">
                <a:solidFill>
                  <a:srgbClr val="DDFF7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+33%</a:t>
            </a:r>
            <a:endParaRPr lang="fi-FI" sz="6000" dirty="0">
              <a:solidFill>
                <a:srgbClr val="DDFF7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08000" y="1120539"/>
            <a:ext cx="248920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>
                <a:solidFill>
                  <a:schemeClr val="bg1">
                    <a:lumMod val="85000"/>
                  </a:schemeClr>
                </a:solidFill>
                <a:latin typeface="Calibri" pitchFamily="34" charset="0"/>
              </a:rPr>
              <a:t>Lähde: Tilastokeskus</a:t>
            </a:r>
            <a:r>
              <a:rPr lang="fi-FI" sz="1600" dirty="0">
                <a:solidFill>
                  <a:schemeClr val="bg1">
                    <a:lumMod val="85000"/>
                  </a:schemeClr>
                </a:solidFill>
                <a:latin typeface="Calibri" pitchFamily="34" charset="0"/>
              </a:rPr>
              <a:t> </a:t>
            </a:r>
          </a:p>
          <a:p>
            <a:endParaRPr lang="fi-FI" sz="1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fi-FI" sz="1000" dirty="0" smtClean="0">
                <a:solidFill>
                  <a:schemeClr val="bg1">
                    <a:lumMod val="65000"/>
                  </a:schemeClr>
                </a:solidFill>
              </a:rPr>
              <a:t>Alat ylhäältä </a:t>
            </a:r>
            <a:r>
              <a:rPr lang="fi-FI" sz="1000" dirty="0">
                <a:solidFill>
                  <a:schemeClr val="bg1">
                    <a:lumMod val="65000"/>
                  </a:schemeClr>
                </a:solidFill>
              </a:rPr>
              <a:t>alas </a:t>
            </a:r>
            <a:r>
              <a:rPr lang="fi-FI" sz="1000" dirty="0" smtClean="0">
                <a:solidFill>
                  <a:schemeClr val="bg1">
                    <a:lumMod val="65000"/>
                  </a:schemeClr>
                </a:solidFill>
              </a:rPr>
              <a:t>: </a:t>
            </a:r>
            <a:r>
              <a:rPr lang="fi-FI" sz="1000" dirty="0">
                <a:solidFill>
                  <a:schemeClr val="bg1">
                    <a:lumMod val="65000"/>
                  </a:schemeClr>
                </a:solidFill>
              </a:rPr>
              <a:t>Hallinto ja tukipalvelut N; </a:t>
            </a:r>
            <a:r>
              <a:rPr lang="fi-FI" sz="1000" dirty="0" smtClean="0">
                <a:solidFill>
                  <a:schemeClr val="bg1">
                    <a:lumMod val="65000"/>
                  </a:schemeClr>
                </a:solidFill>
              </a:rPr>
              <a:t>Ammatillinen</a:t>
            </a:r>
            <a:r>
              <a:rPr lang="fi-FI" sz="1000" dirty="0">
                <a:solidFill>
                  <a:schemeClr val="bg1">
                    <a:lumMod val="65000"/>
                  </a:schemeClr>
                </a:solidFill>
              </a:rPr>
              <a:t>, tieteellinen ja tekninen M; Muut palvelut R-T; Kiinteistö L; Kaivaminen B; Energia, vesi ja jäte D; Informaatio ja viestintä J; Rahoitus ja vakuutus K; Lähinnä julkiset palvelut O-Q; Rakentaminen F; Kuljetus H; Majoitus ja ravitsemus I; </a:t>
            </a:r>
            <a:r>
              <a:rPr lang="fi-FI" sz="1000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fi-FI" sz="10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fi-FI" sz="1000" dirty="0" smtClean="0">
                <a:solidFill>
                  <a:schemeClr val="bg1">
                    <a:lumMod val="65000"/>
                  </a:schemeClr>
                </a:solidFill>
              </a:rPr>
              <a:t>Kauppa </a:t>
            </a:r>
            <a:r>
              <a:rPr lang="fi-FI" sz="1000" dirty="0">
                <a:solidFill>
                  <a:schemeClr val="bg1">
                    <a:lumMod val="65000"/>
                  </a:schemeClr>
                </a:solidFill>
              </a:rPr>
              <a:t>G; Tehdasteollisuus C; </a:t>
            </a:r>
            <a:r>
              <a:rPr lang="fi-FI" sz="1000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fi-FI" sz="10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fi-FI" sz="1000" dirty="0" smtClean="0">
                <a:solidFill>
                  <a:schemeClr val="bg1">
                    <a:lumMod val="65000"/>
                  </a:schemeClr>
                </a:solidFill>
              </a:rPr>
              <a:t>Maa-</a:t>
            </a:r>
            <a:r>
              <a:rPr lang="fi-FI" sz="1000" dirty="0">
                <a:solidFill>
                  <a:schemeClr val="bg1">
                    <a:lumMod val="65000"/>
                  </a:schemeClr>
                </a:solidFill>
              </a:rPr>
              <a:t>, metsä- ja kalatalous A.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525197" y="4838260"/>
            <a:ext cx="1964871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3000" dirty="0" smtClean="0">
                <a:solidFill>
                  <a:srgbClr val="00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Teollisuus</a:t>
            </a:r>
            <a:endParaRPr lang="fi-FI" sz="3000" dirty="0" smtClean="0">
              <a:solidFill>
                <a:schemeClr val="bg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525197" y="5420972"/>
            <a:ext cx="1964871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000"/>
              </a:lnSpc>
            </a:pPr>
            <a:r>
              <a:rPr lang="fi-FI" sz="30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Alku-tuotanto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67925" y="5344027"/>
            <a:ext cx="1964871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60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-23</a:t>
            </a:r>
            <a:r>
              <a:rPr lang="fi-FI" sz="6000" dirty="0">
                <a:solidFill>
                  <a:schemeClr val="bg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%</a:t>
            </a:r>
            <a:endParaRPr lang="fi-FI" sz="6000" dirty="0" smtClean="0">
              <a:solidFill>
                <a:schemeClr val="bg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11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1099" y="1997840"/>
            <a:ext cx="8301823" cy="2862322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/>
          <a:p>
            <a:pPr algn="ctr"/>
            <a:r>
              <a:rPr lang="fi-FI" sz="6000" b="1" dirty="0" smtClean="0">
                <a:solidFill>
                  <a:prstClr val="white"/>
                </a:solidFill>
              </a:rPr>
              <a:t>Palveluvientiä</a:t>
            </a:r>
            <a:r>
              <a:rPr lang="fi-FI" sz="6000" dirty="0" smtClean="0">
                <a:solidFill>
                  <a:prstClr val="white"/>
                </a:solidFill>
              </a:rPr>
              <a:t> syntyy, kun</a:t>
            </a:r>
          </a:p>
          <a:p>
            <a:pPr algn="ctr"/>
            <a:r>
              <a:rPr lang="fi-FI" sz="6000" dirty="0" smtClean="0">
                <a:solidFill>
                  <a:prstClr val="white"/>
                </a:solidFill>
              </a:rPr>
              <a:t>yritys saa ulkomailta</a:t>
            </a:r>
          </a:p>
          <a:p>
            <a:pPr algn="ctr"/>
            <a:r>
              <a:rPr lang="fi-FI" sz="6000" dirty="0" smtClean="0">
                <a:solidFill>
                  <a:prstClr val="white"/>
                </a:solidFill>
              </a:rPr>
              <a:t>korvausta palvelustaan</a:t>
            </a:r>
            <a:endParaRPr lang="en-US" sz="6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31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Palvelukirja">
      <a:dk1>
        <a:sysClr val="windowText" lastClr="000000"/>
      </a:dk1>
      <a:lt1>
        <a:srgbClr val="FFFFFF"/>
      </a:lt1>
      <a:dk2>
        <a:srgbClr val="69549A"/>
      </a:dk2>
      <a:lt2>
        <a:srgbClr val="FFFFFF"/>
      </a:lt2>
      <a:accent1>
        <a:srgbClr val="99CC00"/>
      </a:accent1>
      <a:accent2>
        <a:srgbClr val="7ED1E6"/>
      </a:accent2>
      <a:accent3>
        <a:srgbClr val="7B7B7B"/>
      </a:accent3>
      <a:accent4>
        <a:srgbClr val="C4996C"/>
      </a:accent4>
      <a:accent5>
        <a:srgbClr val="E2C97A"/>
      </a:accent5>
      <a:accent6>
        <a:srgbClr val="688766"/>
      </a:accent6>
      <a:hlink>
        <a:srgbClr val="0000FF"/>
      </a:hlink>
      <a:folHlink>
        <a:srgbClr val="800080"/>
      </a:folHlink>
    </a:clrScheme>
    <a:fontScheme name="Innoeval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Theme">
  <a:themeElements>
    <a:clrScheme name="Palvelukirja">
      <a:dk1>
        <a:sysClr val="windowText" lastClr="000000"/>
      </a:dk1>
      <a:lt1>
        <a:srgbClr val="FFFFFF"/>
      </a:lt1>
      <a:dk2>
        <a:srgbClr val="69549A"/>
      </a:dk2>
      <a:lt2>
        <a:srgbClr val="FFFFFF"/>
      </a:lt2>
      <a:accent1>
        <a:srgbClr val="99CC00"/>
      </a:accent1>
      <a:accent2>
        <a:srgbClr val="7ED1E6"/>
      </a:accent2>
      <a:accent3>
        <a:srgbClr val="7B7B7B"/>
      </a:accent3>
      <a:accent4>
        <a:srgbClr val="C4996C"/>
      </a:accent4>
      <a:accent5>
        <a:srgbClr val="E2C97A"/>
      </a:accent5>
      <a:accent6>
        <a:srgbClr val="688766"/>
      </a:accent6>
      <a:hlink>
        <a:srgbClr val="0000FF"/>
      </a:hlink>
      <a:folHlink>
        <a:srgbClr val="800080"/>
      </a:folHlink>
    </a:clrScheme>
    <a:fontScheme name="Innoeval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737</Words>
  <Application>Microsoft Office PowerPoint</Application>
  <PresentationFormat>On-screen Show (4:3)</PresentationFormat>
  <Paragraphs>222</Paragraphs>
  <Slides>21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8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Office Theme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7_Office Theme</vt:lpstr>
      <vt:lpstr>PowerPoint Presentation</vt:lpstr>
      <vt:lpstr>Mitä et ehkä tiennyt palveluista…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Palvelut ja innovaatiot</vt:lpstr>
      <vt:lpstr>PowerPoint Presentation</vt:lpstr>
      <vt:lpstr>PowerPoint Presentation</vt:lpstr>
      <vt:lpstr>PowerPoint Presentation</vt:lpstr>
      <vt:lpstr>PowerPoint Presentation</vt:lpstr>
      <vt:lpstr>Uusi globaali työnjako</vt:lpstr>
      <vt:lpstr>PowerPoint Presentation</vt:lpstr>
      <vt:lpstr>PowerPoint Presentation</vt:lpstr>
      <vt:lpstr>Suuri mahdollisuus</vt:lpstr>
    </vt:vector>
  </TitlesOfParts>
  <Company>Etlatieto Oy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Petri Rouvinen</dc:creator>
  <cp:lastModifiedBy>Petri Rouvinen</cp:lastModifiedBy>
  <cp:revision>131</cp:revision>
  <cp:lastPrinted>2012-12-04T06:54:39Z</cp:lastPrinted>
  <dcterms:created xsi:type="dcterms:W3CDTF">2012-12-03T19:46:30Z</dcterms:created>
  <dcterms:modified xsi:type="dcterms:W3CDTF">2012-12-12T12:47:17Z</dcterms:modified>
</cp:coreProperties>
</file>