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notesSlides/notesSlide8.xml" ContentType="application/vnd.openxmlformats-officedocument.presentationml.notesSl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notesSlides/notesSlide9.xml" ContentType="application/vnd.openxmlformats-officedocument.presentationml.notesSl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notesSlides/notesSlide10.xml" ContentType="application/vnd.openxmlformats-officedocument.presentationml.notesSl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notesSlides/notesSlide11.xml" ContentType="application/vnd.openxmlformats-officedocument.presentationml.notesSl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notesSlides/notesSlide12.xml" ContentType="application/vnd.openxmlformats-officedocument.presentationml.notesSl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notesSlides/notesSlide13.xml" ContentType="application/vnd.openxmlformats-officedocument.presentationml.notesSl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notesSlides/notesSlide14.xml" ContentType="application/vnd.openxmlformats-officedocument.presentationml.notesSl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notesSlides/notesSlide15.xml" ContentType="application/vnd.openxmlformats-officedocument.presentationml.notesSlide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theme/themeOverride42.xml" ContentType="application/vnd.openxmlformats-officedocument.themeOverride+xml"/>
  <Override PartName="/ppt/charts/chart43.xml" ContentType="application/vnd.openxmlformats-officedocument.drawingml.chart+xml"/>
  <Override PartName="/ppt/theme/themeOverride43.xml" ContentType="application/vnd.openxmlformats-officedocument.themeOverride+xml"/>
  <Override PartName="/ppt/charts/chart44.xml" ContentType="application/vnd.openxmlformats-officedocument.drawingml.chart+xml"/>
  <Override PartName="/ppt/theme/themeOverride44.xml" ContentType="application/vnd.openxmlformats-officedocument.themeOverride+xml"/>
  <Override PartName="/ppt/charts/chart45.xml" ContentType="application/vnd.openxmlformats-officedocument.drawingml.chart+xml"/>
  <Override PartName="/ppt/theme/themeOverride45.xml" ContentType="application/vnd.openxmlformats-officedocument.themeOverride+xml"/>
  <Override PartName="/ppt/charts/chart46.xml" ContentType="application/vnd.openxmlformats-officedocument.drawingml.chart+xml"/>
  <Override PartName="/ppt/theme/themeOverride46.xml" ContentType="application/vnd.openxmlformats-officedocument.themeOverride+xml"/>
  <Override PartName="/ppt/notesSlides/notesSlide16.xml" ContentType="application/vnd.openxmlformats-officedocument.presentationml.notesSlide+xml"/>
  <Override PartName="/ppt/charts/chart47.xml" ContentType="application/vnd.openxmlformats-officedocument.drawingml.chart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theme/themeOverride48.xml" ContentType="application/vnd.openxmlformats-officedocument.themeOverride+xml"/>
  <Override PartName="/ppt/charts/chart49.xml" ContentType="application/vnd.openxmlformats-officedocument.drawingml.chart+xml"/>
  <Override PartName="/ppt/theme/themeOverride49.xml" ContentType="application/vnd.openxmlformats-officedocument.themeOverride+xml"/>
  <Override PartName="/ppt/notesSlides/notesSlide17.xml" ContentType="application/vnd.openxmlformats-officedocument.presentationml.notesSlide+xml"/>
  <Override PartName="/ppt/charts/chart50.xml" ContentType="application/vnd.openxmlformats-officedocument.drawingml.chart+xml"/>
  <Override PartName="/ppt/theme/themeOverride50.xml" ContentType="application/vnd.openxmlformats-officedocument.themeOverride+xml"/>
  <Override PartName="/ppt/charts/chart51.xml" ContentType="application/vnd.openxmlformats-officedocument.drawingml.chart+xml"/>
  <Override PartName="/ppt/theme/themeOverride51.xml" ContentType="application/vnd.openxmlformats-officedocument.themeOverride+xml"/>
  <Override PartName="/ppt/notesSlides/notesSlide18.xml" ContentType="application/vnd.openxmlformats-officedocument.presentationml.notesSlide+xml"/>
  <Override PartName="/ppt/charts/chart52.xml" ContentType="application/vnd.openxmlformats-officedocument.drawingml.chart+xml"/>
  <Override PartName="/ppt/theme/themeOverride52.xml" ContentType="application/vnd.openxmlformats-officedocument.themeOverride+xml"/>
  <Override PartName="/ppt/notesSlides/notesSlide19.xml" ContentType="application/vnd.openxmlformats-officedocument.presentationml.notesSlide+xml"/>
  <Override PartName="/ppt/charts/chart53.xml" ContentType="application/vnd.openxmlformats-officedocument.drawingml.chart+xml"/>
  <Override PartName="/ppt/theme/themeOverride53.xml" ContentType="application/vnd.openxmlformats-officedocument.themeOverride+xml"/>
  <Override PartName="/ppt/charts/chart54.xml" ContentType="application/vnd.openxmlformats-officedocument.drawingml.chart+xml"/>
  <Override PartName="/ppt/theme/themeOverride54.xml" ContentType="application/vnd.openxmlformats-officedocument.themeOverride+xml"/>
  <Override PartName="/ppt/notesSlides/notesSlide20.xml" ContentType="application/vnd.openxmlformats-officedocument.presentationml.notesSlide+xml"/>
  <Override PartName="/ppt/charts/chart55.xml" ContentType="application/vnd.openxmlformats-officedocument.drawingml.chart+xml"/>
  <Override PartName="/ppt/theme/themeOverride55.xml" ContentType="application/vnd.openxmlformats-officedocument.themeOverride+xml"/>
  <Override PartName="/ppt/charts/chart56.xml" ContentType="application/vnd.openxmlformats-officedocument.drawingml.chart+xml"/>
  <Override PartName="/ppt/theme/themeOverride56.xml" ContentType="application/vnd.openxmlformats-officedocument.themeOverride+xml"/>
  <Override PartName="/ppt/notesSlides/notesSlide21.xml" ContentType="application/vnd.openxmlformats-officedocument.presentationml.notesSlide+xml"/>
  <Override PartName="/ppt/charts/chart57.xml" ContentType="application/vnd.openxmlformats-officedocument.drawingml.chart+xml"/>
  <Override PartName="/ppt/theme/themeOverride57.xml" ContentType="application/vnd.openxmlformats-officedocument.themeOverride+xml"/>
  <Override PartName="/ppt/charts/chart58.xml" ContentType="application/vnd.openxmlformats-officedocument.drawingml.chart+xml"/>
  <Override PartName="/ppt/theme/themeOverride58.xml" ContentType="application/vnd.openxmlformats-officedocument.themeOverride+xml"/>
  <Override PartName="/ppt/notesSlides/notesSlide22.xml" ContentType="application/vnd.openxmlformats-officedocument.presentationml.notesSlide+xml"/>
  <Override PartName="/ppt/charts/chart59.xml" ContentType="application/vnd.openxmlformats-officedocument.drawingml.chart+xml"/>
  <Override PartName="/ppt/theme/themeOverride59.xml" ContentType="application/vnd.openxmlformats-officedocument.themeOverride+xml"/>
  <Override PartName="/ppt/charts/chart60.xml" ContentType="application/vnd.openxmlformats-officedocument.drawingml.chart+xml"/>
  <Override PartName="/ppt/theme/themeOverride60.xml" ContentType="application/vnd.openxmlformats-officedocument.themeOverride+xml"/>
  <Override PartName="/ppt/notesSlides/notesSlide23.xml" ContentType="application/vnd.openxmlformats-officedocument.presentationml.notesSlide+xml"/>
  <Override PartName="/ppt/charts/chart61.xml" ContentType="application/vnd.openxmlformats-officedocument.drawingml.chart+xml"/>
  <Override PartName="/ppt/theme/themeOverride61.xml" ContentType="application/vnd.openxmlformats-officedocument.themeOverride+xml"/>
  <Override PartName="/ppt/charts/chart62.xml" ContentType="application/vnd.openxmlformats-officedocument.drawingml.chart+xml"/>
  <Override PartName="/ppt/theme/themeOverride62.xml" ContentType="application/vnd.openxmlformats-officedocument.themeOverride+xml"/>
  <Override PartName="/ppt/charts/chart63.xml" ContentType="application/vnd.openxmlformats-officedocument.drawingml.chart+xml"/>
  <Override PartName="/ppt/theme/themeOverride63.xml" ContentType="application/vnd.openxmlformats-officedocument.themeOverride+xml"/>
  <Override PartName="/ppt/charts/chart64.xml" ContentType="application/vnd.openxmlformats-officedocument.drawingml.chart+xml"/>
  <Override PartName="/ppt/theme/themeOverride64.xml" ContentType="application/vnd.openxmlformats-officedocument.themeOverride+xml"/>
  <Override PartName="/ppt/charts/chart65.xml" ContentType="application/vnd.openxmlformats-officedocument.drawingml.chart+xml"/>
  <Override PartName="/ppt/theme/themeOverride65.xml" ContentType="application/vnd.openxmlformats-officedocument.themeOverride+xml"/>
  <Override PartName="/ppt/charts/chart66.xml" ContentType="application/vnd.openxmlformats-officedocument.drawingml.chart+xml"/>
  <Override PartName="/ppt/theme/themeOverride66.xml" ContentType="application/vnd.openxmlformats-officedocument.themeOverride+xml"/>
  <Override PartName="/ppt/notesSlides/notesSlide24.xml" ContentType="application/vnd.openxmlformats-officedocument.presentationml.notesSlide+xml"/>
  <Override PartName="/ppt/charts/chart67.xml" ContentType="application/vnd.openxmlformats-officedocument.drawingml.chart+xml"/>
  <Override PartName="/ppt/theme/themeOverride67.xml" ContentType="application/vnd.openxmlformats-officedocument.themeOverride+xml"/>
  <Override PartName="/ppt/notesSlides/notesSlide25.xml" ContentType="application/vnd.openxmlformats-officedocument.presentationml.notesSlide+xml"/>
  <Override PartName="/ppt/charts/chart68.xml" ContentType="application/vnd.openxmlformats-officedocument.drawingml.chart+xml"/>
  <Override PartName="/ppt/theme/themeOverride68.xml" ContentType="application/vnd.openxmlformats-officedocument.themeOverride+xml"/>
  <Override PartName="/ppt/notesSlides/notesSlide26.xml" ContentType="application/vnd.openxmlformats-officedocument.presentationml.notesSlide+xml"/>
  <Override PartName="/ppt/charts/chart69.xml" ContentType="application/vnd.openxmlformats-officedocument.drawingml.chart+xml"/>
  <Override PartName="/ppt/theme/themeOverride69.xml" ContentType="application/vnd.openxmlformats-officedocument.themeOverride+xml"/>
  <Override PartName="/ppt/notesSlides/notesSlide27.xml" ContentType="application/vnd.openxmlformats-officedocument.presentationml.notesSlide+xml"/>
  <Override PartName="/ppt/charts/chart70.xml" ContentType="application/vnd.openxmlformats-officedocument.drawingml.chart+xml"/>
  <Override PartName="/ppt/theme/themeOverride70.xml" ContentType="application/vnd.openxmlformats-officedocument.themeOverride+xml"/>
  <Override PartName="/ppt/charts/chart71.xml" ContentType="application/vnd.openxmlformats-officedocument.drawingml.chart+xml"/>
  <Override PartName="/ppt/theme/themeOverride71.xml" ContentType="application/vnd.openxmlformats-officedocument.themeOverride+xml"/>
  <Override PartName="/ppt/notesSlides/notesSlide28.xml" ContentType="application/vnd.openxmlformats-officedocument.presentationml.notesSlide+xml"/>
  <Override PartName="/ppt/charts/chart72.xml" ContentType="application/vnd.openxmlformats-officedocument.drawingml.chart+xml"/>
  <Override PartName="/ppt/theme/themeOverride72.xml" ContentType="application/vnd.openxmlformats-officedocument.themeOverride+xml"/>
  <Override PartName="/ppt/charts/chart73.xml" ContentType="application/vnd.openxmlformats-officedocument.drawingml.chart+xml"/>
  <Override PartName="/ppt/theme/themeOverride73.xml" ContentType="application/vnd.openxmlformats-officedocument.themeOverride+xml"/>
  <Override PartName="/ppt/notesSlides/notesSlide29.xml" ContentType="application/vnd.openxmlformats-officedocument.presentationml.notesSlide+xml"/>
  <Override PartName="/ppt/charts/chart74.xml" ContentType="application/vnd.openxmlformats-officedocument.drawingml.chart+xml"/>
  <Override PartName="/ppt/theme/themeOverride74.xml" ContentType="application/vnd.openxmlformats-officedocument.themeOverride+xml"/>
  <Override PartName="/ppt/charts/chart75.xml" ContentType="application/vnd.openxmlformats-officedocument.drawingml.chart+xml"/>
  <Override PartName="/ppt/theme/themeOverride75.xml" ContentType="application/vnd.openxmlformats-officedocument.themeOverride+xml"/>
  <Override PartName="/ppt/notesSlides/notesSlide30.xml" ContentType="application/vnd.openxmlformats-officedocument.presentationml.notesSlide+xml"/>
  <Override PartName="/ppt/charts/chart76.xml" ContentType="application/vnd.openxmlformats-officedocument.drawingml.chart+xml"/>
  <Override PartName="/ppt/theme/themeOverride76.xml" ContentType="application/vnd.openxmlformats-officedocument.themeOverride+xml"/>
  <Override PartName="/ppt/charts/chart77.xml" ContentType="application/vnd.openxmlformats-officedocument.drawingml.chart+xml"/>
  <Override PartName="/ppt/theme/themeOverride77.xml" ContentType="application/vnd.openxmlformats-officedocument.themeOverride+xml"/>
  <Override PartName="/ppt/notesSlides/notesSlide31.xml" ContentType="application/vnd.openxmlformats-officedocument.presentationml.notesSlide+xml"/>
  <Override PartName="/ppt/charts/chart78.xml" ContentType="application/vnd.openxmlformats-officedocument.drawingml.chart+xml"/>
  <Override PartName="/ppt/theme/themeOverride78.xml" ContentType="application/vnd.openxmlformats-officedocument.themeOverride+xml"/>
  <Override PartName="/ppt/notesSlides/notesSlide32.xml" ContentType="application/vnd.openxmlformats-officedocument.presentationml.notesSlide+xml"/>
  <Override PartName="/ppt/charts/chart79.xml" ContentType="application/vnd.openxmlformats-officedocument.drawingml.chart+xml"/>
  <Override PartName="/ppt/theme/themeOverride79.xml" ContentType="application/vnd.openxmlformats-officedocument.themeOverride+xml"/>
  <Override PartName="/ppt/charts/chart80.xml" ContentType="application/vnd.openxmlformats-officedocument.drawingml.chart+xml"/>
  <Override PartName="/ppt/theme/themeOverride80.xml" ContentType="application/vnd.openxmlformats-officedocument.themeOverride+xml"/>
  <Override PartName="/ppt/charts/chart81.xml" ContentType="application/vnd.openxmlformats-officedocument.drawingml.chart+xml"/>
  <Override PartName="/ppt/theme/themeOverride81.xml" ContentType="application/vnd.openxmlformats-officedocument.themeOverride+xml"/>
  <Override PartName="/ppt/notesSlides/notesSlide33.xml" ContentType="application/vnd.openxmlformats-officedocument.presentationml.notesSlide+xml"/>
  <Override PartName="/ppt/charts/chart82.xml" ContentType="application/vnd.openxmlformats-officedocument.drawingml.chart+xml"/>
  <Override PartName="/ppt/theme/themeOverride82.xml" ContentType="application/vnd.openxmlformats-officedocument.themeOverride+xml"/>
  <Override PartName="/ppt/drawings/drawing2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83.xml" ContentType="application/vnd.openxmlformats-officedocument.drawingml.chart+xml"/>
  <Override PartName="/ppt/theme/themeOverride83.xml" ContentType="application/vnd.openxmlformats-officedocument.themeOverride+xml"/>
  <Override PartName="/ppt/notesSlides/notesSlide35.xml" ContentType="application/vnd.openxmlformats-officedocument.presentationml.notesSlide+xml"/>
  <Override PartName="/ppt/charts/chart84.xml" ContentType="application/vnd.openxmlformats-officedocument.drawingml.chart+xml"/>
  <Override PartName="/ppt/theme/themeOverride84.xml" ContentType="application/vnd.openxmlformats-officedocument.themeOverride+xml"/>
  <Override PartName="/ppt/notesSlides/notesSlide36.xml" ContentType="application/vnd.openxmlformats-officedocument.presentationml.notesSlide+xml"/>
  <Override PartName="/ppt/charts/chart85.xml" ContentType="application/vnd.openxmlformats-officedocument.drawingml.chart+xml"/>
  <Override PartName="/ppt/theme/themeOverride85.xml" ContentType="application/vnd.openxmlformats-officedocument.themeOverride+xml"/>
  <Override PartName="/ppt/charts/chart86.xml" ContentType="application/vnd.openxmlformats-officedocument.drawingml.chart+xml"/>
  <Override PartName="/ppt/theme/themeOverride86.xml" ContentType="application/vnd.openxmlformats-officedocument.themeOverride+xml"/>
  <Override PartName="/ppt/charts/chart87.xml" ContentType="application/vnd.openxmlformats-officedocument.drawingml.chart+xml"/>
  <Override PartName="/ppt/theme/themeOverride87.xml" ContentType="application/vnd.openxmlformats-officedocument.themeOverride+xml"/>
  <Override PartName="/ppt/notesSlides/notesSlide37.xml" ContentType="application/vnd.openxmlformats-officedocument.presentationml.notesSlide+xml"/>
  <Override PartName="/ppt/charts/chart88.xml" ContentType="application/vnd.openxmlformats-officedocument.drawingml.chart+xml"/>
  <Override PartName="/ppt/theme/themeOverride88.xml" ContentType="application/vnd.openxmlformats-officedocument.themeOverride+xml"/>
  <Override PartName="/ppt/notesSlides/notesSlide38.xml" ContentType="application/vnd.openxmlformats-officedocument.presentationml.notesSlide+xml"/>
  <Override PartName="/ppt/charts/chart89.xml" ContentType="application/vnd.openxmlformats-officedocument.drawingml.chart+xml"/>
  <Override PartName="/ppt/theme/themeOverride89.xml" ContentType="application/vnd.openxmlformats-officedocument.themeOverride+xml"/>
  <Override PartName="/ppt/charts/chart90.xml" ContentType="application/vnd.openxmlformats-officedocument.drawingml.chart+xml"/>
  <Override PartName="/ppt/theme/themeOverride90.xml" ContentType="application/vnd.openxmlformats-officedocument.themeOverride+xml"/>
  <Override PartName="/ppt/notesSlides/notesSlide39.xml" ContentType="application/vnd.openxmlformats-officedocument.presentationml.notesSlide+xml"/>
  <Override PartName="/ppt/charts/chart91.xml" ContentType="application/vnd.openxmlformats-officedocument.drawingml.chart+xml"/>
  <Override PartName="/ppt/theme/themeOverride91.xml" ContentType="application/vnd.openxmlformats-officedocument.themeOverride+xml"/>
  <Override PartName="/ppt/charts/chart92.xml" ContentType="application/vnd.openxmlformats-officedocument.drawingml.chart+xml"/>
  <Override PartName="/ppt/theme/themeOverride92.xml" ContentType="application/vnd.openxmlformats-officedocument.themeOverride+xml"/>
  <Override PartName="/ppt/notesSlides/notesSlide40.xml" ContentType="application/vnd.openxmlformats-officedocument.presentationml.notesSlide+xml"/>
  <Override PartName="/ppt/charts/chart93.xml" ContentType="application/vnd.openxmlformats-officedocument.drawingml.chart+xml"/>
  <Override PartName="/ppt/theme/themeOverride93.xml" ContentType="application/vnd.openxmlformats-officedocument.themeOverride+xml"/>
  <Override PartName="/ppt/charts/chart94.xml" ContentType="application/vnd.openxmlformats-officedocument.drawingml.chart+xml"/>
  <Override PartName="/ppt/theme/themeOverride94.xml" ContentType="application/vnd.openxmlformats-officedocument.themeOverride+xml"/>
  <Override PartName="/ppt/notesSlides/notesSlide41.xml" ContentType="application/vnd.openxmlformats-officedocument.presentationml.notesSlide+xml"/>
  <Override PartName="/ppt/charts/chart95.xml" ContentType="application/vnd.openxmlformats-officedocument.drawingml.chart+xml"/>
  <Override PartName="/ppt/theme/themeOverride95.xml" ContentType="application/vnd.openxmlformats-officedocument.themeOverride+xml"/>
  <Override PartName="/ppt/charts/chart96.xml" ContentType="application/vnd.openxmlformats-officedocument.drawingml.chart+xml"/>
  <Override PartName="/ppt/theme/themeOverride96.xml" ContentType="application/vnd.openxmlformats-officedocument.themeOverride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notesSlides/notesSlide42.xml" ContentType="application/vnd.openxmlformats-officedocument.presentationml.notesSlide+xml"/>
  <Override PartName="/ppt/charts/chart99.xml" ContentType="application/vnd.openxmlformats-officedocument.drawingml.chart+xml"/>
  <Override PartName="/ppt/theme/themeOverride97.xml" ContentType="application/vnd.openxmlformats-officedocument.themeOverride+xml"/>
  <Override PartName="/ppt/charts/chart100.xml" ContentType="application/vnd.openxmlformats-officedocument.drawingml.chart+xml"/>
  <Override PartName="/ppt/theme/themeOverride98.xml" ContentType="application/vnd.openxmlformats-officedocument.themeOverride+xml"/>
  <Override PartName="/ppt/notesSlides/notesSlide43.xml" ContentType="application/vnd.openxmlformats-officedocument.presentationml.notesSlide+xml"/>
  <Override PartName="/ppt/charts/chart101.xml" ContentType="application/vnd.openxmlformats-officedocument.drawingml.chart+xml"/>
  <Override PartName="/ppt/theme/themeOverride99.xml" ContentType="application/vnd.openxmlformats-officedocument.themeOverride+xml"/>
  <Override PartName="/ppt/charts/chart102.xml" ContentType="application/vnd.openxmlformats-officedocument.drawingml.chart+xml"/>
  <Override PartName="/ppt/theme/themeOverride100.xml" ContentType="application/vnd.openxmlformats-officedocument.themeOverride+xml"/>
  <Override PartName="/ppt/notesSlides/notesSlide44.xml" ContentType="application/vnd.openxmlformats-officedocument.presentationml.notesSlide+xml"/>
  <Override PartName="/ppt/charts/chart103.xml" ContentType="application/vnd.openxmlformats-officedocument.drawingml.chart+xml"/>
  <Override PartName="/ppt/theme/themeOverride101.xml" ContentType="application/vnd.openxmlformats-officedocument.themeOverride+xml"/>
  <Override PartName="/ppt/charts/chart104.xml" ContentType="application/vnd.openxmlformats-officedocument.drawingml.chart+xml"/>
  <Override PartName="/ppt/theme/themeOverride102.xml" ContentType="application/vnd.openxmlformats-officedocument.themeOverride+xml"/>
  <Override PartName="/ppt/notesSlides/notesSlide45.xml" ContentType="application/vnd.openxmlformats-officedocument.presentationml.notesSlide+xml"/>
  <Override PartName="/ppt/charts/chart105.xml" ContentType="application/vnd.openxmlformats-officedocument.drawingml.chart+xml"/>
  <Override PartName="/ppt/theme/themeOverride103.xml" ContentType="application/vnd.openxmlformats-officedocument.themeOverride+xml"/>
  <Override PartName="/ppt/charts/chart106.xml" ContentType="application/vnd.openxmlformats-officedocument.drawingml.chart+xml"/>
  <Override PartName="/ppt/theme/themeOverride104.xml" ContentType="application/vnd.openxmlformats-officedocument.themeOverride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69" r:id="rId2"/>
  </p:sldMasterIdLst>
  <p:notesMasterIdLst>
    <p:notesMasterId r:id="rId84"/>
  </p:notesMasterIdLst>
  <p:handoutMasterIdLst>
    <p:handoutMasterId r:id="rId85"/>
  </p:handoutMasterIdLst>
  <p:sldIdLst>
    <p:sldId id="504" r:id="rId3"/>
    <p:sldId id="497" r:id="rId4"/>
    <p:sldId id="498" r:id="rId5"/>
    <p:sldId id="500" r:id="rId6"/>
    <p:sldId id="501" r:id="rId7"/>
    <p:sldId id="502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3" r:id="rId17"/>
    <p:sldId id="514" r:id="rId18"/>
    <p:sldId id="515" r:id="rId19"/>
    <p:sldId id="516" r:id="rId20"/>
    <p:sldId id="517" r:id="rId21"/>
    <p:sldId id="518" r:id="rId22"/>
    <p:sldId id="519" r:id="rId23"/>
    <p:sldId id="520" r:id="rId24"/>
    <p:sldId id="521" r:id="rId25"/>
    <p:sldId id="522" r:id="rId26"/>
    <p:sldId id="523" r:id="rId27"/>
    <p:sldId id="524" r:id="rId28"/>
    <p:sldId id="525" r:id="rId29"/>
    <p:sldId id="526" r:id="rId30"/>
    <p:sldId id="527" r:id="rId31"/>
    <p:sldId id="528" r:id="rId32"/>
    <p:sldId id="529" r:id="rId33"/>
    <p:sldId id="530" r:id="rId34"/>
    <p:sldId id="531" r:id="rId35"/>
    <p:sldId id="532" r:id="rId36"/>
    <p:sldId id="533" r:id="rId37"/>
    <p:sldId id="534" r:id="rId38"/>
    <p:sldId id="535" r:id="rId39"/>
    <p:sldId id="545" r:id="rId40"/>
    <p:sldId id="536" r:id="rId41"/>
    <p:sldId id="537" r:id="rId42"/>
    <p:sldId id="538" r:id="rId43"/>
    <p:sldId id="539" r:id="rId44"/>
    <p:sldId id="540" r:id="rId45"/>
    <p:sldId id="541" r:id="rId46"/>
    <p:sldId id="542" r:id="rId47"/>
    <p:sldId id="543" r:id="rId48"/>
    <p:sldId id="544" r:id="rId49"/>
    <p:sldId id="546" r:id="rId50"/>
    <p:sldId id="547" r:id="rId51"/>
    <p:sldId id="571" r:id="rId52"/>
    <p:sldId id="548" r:id="rId53"/>
    <p:sldId id="550" r:id="rId54"/>
    <p:sldId id="551" r:id="rId55"/>
    <p:sldId id="552" r:id="rId56"/>
    <p:sldId id="553" r:id="rId57"/>
    <p:sldId id="554" r:id="rId58"/>
    <p:sldId id="555" r:id="rId59"/>
    <p:sldId id="556" r:id="rId60"/>
    <p:sldId id="557" r:id="rId61"/>
    <p:sldId id="558" r:id="rId62"/>
    <p:sldId id="559" r:id="rId63"/>
    <p:sldId id="560" r:id="rId64"/>
    <p:sldId id="561" r:id="rId65"/>
    <p:sldId id="562" r:id="rId66"/>
    <p:sldId id="563" r:id="rId67"/>
    <p:sldId id="564" r:id="rId68"/>
    <p:sldId id="565" r:id="rId69"/>
    <p:sldId id="566" r:id="rId70"/>
    <p:sldId id="567" r:id="rId71"/>
    <p:sldId id="568" r:id="rId72"/>
    <p:sldId id="569" r:id="rId73"/>
    <p:sldId id="570" r:id="rId74"/>
    <p:sldId id="572" r:id="rId75"/>
    <p:sldId id="573" r:id="rId76"/>
    <p:sldId id="574" r:id="rId77"/>
    <p:sldId id="575" r:id="rId78"/>
    <p:sldId id="576" r:id="rId79"/>
    <p:sldId id="577" r:id="rId80"/>
    <p:sldId id="578" r:id="rId81"/>
    <p:sldId id="579" r:id="rId82"/>
    <p:sldId id="580" r:id="rId83"/>
  </p:sldIdLst>
  <p:sldSz cx="9144000" cy="6858000" type="screen4x3"/>
  <p:notesSz cx="6997700" cy="9271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3"/>
    <a:srgbClr val="99CC00"/>
    <a:srgbClr val="7ED1E6"/>
    <a:srgbClr val="F8F8F8"/>
    <a:srgbClr val="E3F2FD"/>
    <a:srgbClr val="B3E3F1"/>
    <a:srgbClr val="B0B0B0"/>
    <a:srgbClr val="C2E066"/>
    <a:srgbClr val="836FB1"/>
    <a:srgbClr val="D1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5" autoAdjust="0"/>
    <p:restoredTop sz="94689" autoAdjust="0"/>
  </p:normalViewPr>
  <p:slideViewPr>
    <p:cSldViewPr>
      <p:cViewPr>
        <p:scale>
          <a:sx n="90" d="100"/>
          <a:sy n="90" d="100"/>
        </p:scale>
        <p:origin x="-216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0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8.xlsx"/><Relationship Id="rId1" Type="http://schemas.openxmlformats.org/officeDocument/2006/relationships/themeOverride" Target="../theme/themeOverride98.xml"/></Relationships>
</file>

<file path=ppt/charts/_rels/chart10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9.xlsx"/><Relationship Id="rId1" Type="http://schemas.openxmlformats.org/officeDocument/2006/relationships/themeOverride" Target="../theme/themeOverride99.xml"/></Relationships>
</file>

<file path=ppt/charts/_rels/chart10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0.xlsx"/><Relationship Id="rId1" Type="http://schemas.openxmlformats.org/officeDocument/2006/relationships/themeOverride" Target="../theme/themeOverride100.xml"/></Relationships>
</file>

<file path=ppt/charts/_rels/chart10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.xlsx"/><Relationship Id="rId1" Type="http://schemas.openxmlformats.org/officeDocument/2006/relationships/themeOverride" Target="../theme/themeOverride101.xml"/></Relationships>
</file>

<file path=ppt/charts/_rels/chart10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2.xlsx"/><Relationship Id="rId1" Type="http://schemas.openxmlformats.org/officeDocument/2006/relationships/themeOverride" Target="../theme/themeOverride102.xml"/></Relationships>
</file>

<file path=ppt/charts/_rels/chart10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3.xlsx"/><Relationship Id="rId1" Type="http://schemas.openxmlformats.org/officeDocument/2006/relationships/themeOverride" Target="../theme/themeOverride103.xml"/></Relationships>
</file>

<file path=ppt/charts/_rels/chart10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4.xlsx"/><Relationship Id="rId1" Type="http://schemas.openxmlformats.org/officeDocument/2006/relationships/themeOverride" Target="../theme/themeOverride104.xml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46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47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48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50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51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52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53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54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55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56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57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58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5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60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61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62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63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64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65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66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7.xlsx"/><Relationship Id="rId1" Type="http://schemas.openxmlformats.org/officeDocument/2006/relationships/themeOverride" Target="../theme/themeOverride67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68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9.xlsx"/><Relationship Id="rId1" Type="http://schemas.openxmlformats.org/officeDocument/2006/relationships/themeOverride" Target="../theme/themeOverride69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0.xlsx"/><Relationship Id="rId1" Type="http://schemas.openxmlformats.org/officeDocument/2006/relationships/themeOverride" Target="../theme/themeOverride70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.xlsx"/><Relationship Id="rId1" Type="http://schemas.openxmlformats.org/officeDocument/2006/relationships/themeOverride" Target="../theme/themeOverride71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2.xlsx"/><Relationship Id="rId1" Type="http://schemas.openxmlformats.org/officeDocument/2006/relationships/themeOverride" Target="../theme/themeOverride72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3.xlsx"/><Relationship Id="rId1" Type="http://schemas.openxmlformats.org/officeDocument/2006/relationships/themeOverride" Target="../theme/themeOverride73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4.xlsx"/><Relationship Id="rId1" Type="http://schemas.openxmlformats.org/officeDocument/2006/relationships/themeOverride" Target="../theme/themeOverride74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5.xlsx"/><Relationship Id="rId1" Type="http://schemas.openxmlformats.org/officeDocument/2006/relationships/themeOverride" Target="../theme/themeOverride75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6.xlsx"/><Relationship Id="rId1" Type="http://schemas.openxmlformats.org/officeDocument/2006/relationships/themeOverride" Target="../theme/themeOverride76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7.xlsx"/><Relationship Id="rId1" Type="http://schemas.openxmlformats.org/officeDocument/2006/relationships/themeOverride" Target="../theme/themeOverride77.xm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8.xlsx"/><Relationship Id="rId1" Type="http://schemas.openxmlformats.org/officeDocument/2006/relationships/themeOverride" Target="../theme/themeOverride78.xm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9.xlsx"/><Relationship Id="rId1" Type="http://schemas.openxmlformats.org/officeDocument/2006/relationships/themeOverride" Target="../theme/themeOverride79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0.xlsx"/><Relationship Id="rId1" Type="http://schemas.openxmlformats.org/officeDocument/2006/relationships/themeOverride" Target="../theme/themeOverride80.xm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1.xlsx"/><Relationship Id="rId1" Type="http://schemas.openxmlformats.org/officeDocument/2006/relationships/themeOverride" Target="../theme/themeOverrid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82.xlsx"/><Relationship Id="rId1" Type="http://schemas.openxmlformats.org/officeDocument/2006/relationships/themeOverride" Target="../theme/themeOverride82.xml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3.xlsx"/><Relationship Id="rId1" Type="http://schemas.openxmlformats.org/officeDocument/2006/relationships/themeOverride" Target="../theme/themeOverride83.xml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4.xlsx"/><Relationship Id="rId1" Type="http://schemas.openxmlformats.org/officeDocument/2006/relationships/themeOverride" Target="../theme/themeOverride84.xml"/></Relationships>
</file>

<file path=ppt/charts/_rels/chart8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5.xlsx"/><Relationship Id="rId1" Type="http://schemas.openxmlformats.org/officeDocument/2006/relationships/themeOverride" Target="../theme/themeOverride85.xml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6.xlsx"/><Relationship Id="rId1" Type="http://schemas.openxmlformats.org/officeDocument/2006/relationships/themeOverride" Target="../theme/themeOverride86.xml"/></Relationships>
</file>

<file path=ppt/charts/_rels/chart8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7.xlsx"/><Relationship Id="rId1" Type="http://schemas.openxmlformats.org/officeDocument/2006/relationships/themeOverride" Target="../theme/themeOverride87.xml"/></Relationships>
</file>

<file path=ppt/charts/_rels/chart8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8.xlsx"/><Relationship Id="rId1" Type="http://schemas.openxmlformats.org/officeDocument/2006/relationships/themeOverride" Target="../theme/themeOverride88.xml"/></Relationships>
</file>

<file path=ppt/charts/_rels/chart8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9.xlsx"/><Relationship Id="rId1" Type="http://schemas.openxmlformats.org/officeDocument/2006/relationships/themeOverride" Target="../theme/themeOverride89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9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0.xlsx"/><Relationship Id="rId1" Type="http://schemas.openxmlformats.org/officeDocument/2006/relationships/themeOverride" Target="../theme/themeOverride90.xml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1.xlsx"/><Relationship Id="rId1" Type="http://schemas.openxmlformats.org/officeDocument/2006/relationships/themeOverride" Target="../theme/themeOverride91.xml"/></Relationships>
</file>

<file path=ppt/charts/_rels/chart9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2.xlsx"/><Relationship Id="rId1" Type="http://schemas.openxmlformats.org/officeDocument/2006/relationships/themeOverride" Target="../theme/themeOverride92.xml"/></Relationships>
</file>

<file path=ppt/charts/_rels/chart9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3.xlsx"/><Relationship Id="rId1" Type="http://schemas.openxmlformats.org/officeDocument/2006/relationships/themeOverride" Target="../theme/themeOverride93.xml"/></Relationships>
</file>

<file path=ppt/charts/_rels/chart9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4.xlsx"/><Relationship Id="rId1" Type="http://schemas.openxmlformats.org/officeDocument/2006/relationships/themeOverride" Target="../theme/themeOverride94.xml"/></Relationships>
</file>

<file path=ppt/charts/_rels/chart9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5.xlsx"/><Relationship Id="rId1" Type="http://schemas.openxmlformats.org/officeDocument/2006/relationships/themeOverride" Target="../theme/themeOverride95.xml"/></Relationships>
</file>

<file path=ppt/charts/_rels/chart9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6.xlsx"/><Relationship Id="rId1" Type="http://schemas.openxmlformats.org/officeDocument/2006/relationships/themeOverride" Target="../theme/themeOverride96.xml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pa\Documents\_Projektit\Palvelut\Data\in\OECD_regulation\analysis\pmr_tuottavuus.xlsx" TargetMode="External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pa\Documents\_Projektit\Palvelut\Data\in\OECD_regulation\analysis\pmr_tuottavuus.xlsx" TargetMode="External"/></Relationships>
</file>

<file path=ppt/charts/_rels/chart9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7.xlsx"/><Relationship Id="rId1" Type="http://schemas.openxmlformats.org/officeDocument/2006/relationships/themeOverride" Target="../theme/themeOverride9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Palvelut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055072463768114E-2"/>
          <c:y val="0.10438834422657954"/>
          <c:w val="0.91109106280193242"/>
          <c:h val="0.813411764705882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BKT per capita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8"/>
            <c:spPr>
              <a:solidFill>
                <a:srgbClr val="7ED1E6"/>
              </a:solidFill>
              <a:ln w="12700">
                <a:solidFill>
                  <a:sysClr val="windowText" lastClr="000000"/>
                </a:solidFill>
              </a:ln>
            </c:spPr>
          </c:marker>
          <c:dPt>
            <c:idx val="8"/>
            <c:marker>
              <c:spPr>
                <a:solidFill>
                  <a:srgbClr val="99CC00"/>
                </a:solidFill>
                <a:ln w="12700">
                  <a:solidFill>
                    <a:sysClr val="windowText" lastClr="000000"/>
                  </a:solidFill>
                </a:ln>
              </c:spPr>
            </c:marker>
            <c:bubble3D val="0"/>
          </c:dPt>
          <c:dLbls>
            <c:delete val="1"/>
          </c:dLbls>
          <c:trendline>
            <c:spPr>
              <a:ln w="12700">
                <a:solidFill>
                  <a:sysClr val="windowText" lastClr="00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Sheet1!$A$2:$A$33</c:f>
              <c:numCache>
                <c:formatCode>General</c:formatCode>
                <c:ptCount val="32"/>
                <c:pt idx="0">
                  <c:v>69.001435000000001</c:v>
                </c:pt>
                <c:pt idx="1">
                  <c:v>69.318532000000005</c:v>
                </c:pt>
                <c:pt idx="2">
                  <c:v>77.612882999999997</c:v>
                </c:pt>
                <c:pt idx="3">
                  <c:v>66.204097000000004</c:v>
                </c:pt>
                <c:pt idx="4">
                  <c:v>52.639533</c:v>
                </c:pt>
                <c:pt idx="5">
                  <c:v>60.029921000000002</c:v>
                </c:pt>
                <c:pt idx="6">
                  <c:v>76.570656</c:v>
                </c:pt>
                <c:pt idx="7">
                  <c:v>70.964578000000003</c:v>
                </c:pt>
                <c:pt idx="8">
                  <c:v>69.162087</c:v>
                </c:pt>
                <c:pt idx="9">
                  <c:v>77.552539999999993</c:v>
                </c:pt>
                <c:pt idx="10">
                  <c:v>72.725999000000002</c:v>
                </c:pt>
                <c:pt idx="11">
                  <c:v>79.071719999999999</c:v>
                </c:pt>
                <c:pt idx="12">
                  <c:v>67.275848999999994</c:v>
                </c:pt>
                <c:pt idx="13">
                  <c:v>67.674822000000006</c:v>
                </c:pt>
                <c:pt idx="14">
                  <c:v>67.035938999999999</c:v>
                </c:pt>
                <c:pt idx="15">
                  <c:v>74.574484999999996</c:v>
                </c:pt>
                <c:pt idx="16">
                  <c:v>73.107915000000006</c:v>
                </c:pt>
                <c:pt idx="17">
                  <c:v>71.535345000000007</c:v>
                </c:pt>
                <c:pt idx="18">
                  <c:v>60.337494999999997</c:v>
                </c:pt>
                <c:pt idx="19">
                  <c:v>62.642746000000002</c:v>
                </c:pt>
                <c:pt idx="20">
                  <c:v>74.385373999999999</c:v>
                </c:pt>
                <c:pt idx="21">
                  <c:v>70.570051000000007</c:v>
                </c:pt>
                <c:pt idx="22">
                  <c:v>58.360912999999996</c:v>
                </c:pt>
                <c:pt idx="23">
                  <c:v>64.239976999999996</c:v>
                </c:pt>
                <c:pt idx="24">
                  <c:v>72.907484999999994</c:v>
                </c:pt>
                <c:pt idx="25">
                  <c:v>60.914382000000003</c:v>
                </c:pt>
                <c:pt idx="26">
                  <c:v>66.457587000000004</c:v>
                </c:pt>
                <c:pt idx="27">
                  <c:v>71.256274000000005</c:v>
                </c:pt>
                <c:pt idx="28">
                  <c:v>73.564680999999993</c:v>
                </c:pt>
                <c:pt idx="29">
                  <c:v>71.046779999999998</c:v>
                </c:pt>
                <c:pt idx="30">
                  <c:v>75.497943000000006</c:v>
                </c:pt>
                <c:pt idx="31">
                  <c:v>79.374595999999997</c:v>
                </c:pt>
              </c:numCache>
            </c:numRef>
          </c:xVal>
          <c:yVal>
            <c:numRef>
              <c:f>Sheet1!$B$2:$B$33</c:f>
              <c:numCache>
                <c:formatCode>General</c:formatCode>
                <c:ptCount val="32"/>
                <c:pt idx="0">
                  <c:v>37.108798999999998</c:v>
                </c:pt>
                <c:pt idx="1">
                  <c:v>38.884433999999999</c:v>
                </c:pt>
                <c:pt idx="2">
                  <c:v>36.300356000000001</c:v>
                </c:pt>
                <c:pt idx="3">
                  <c:v>36.853555</c:v>
                </c:pt>
                <c:pt idx="4">
                  <c:v>14.568250000000001</c:v>
                </c:pt>
                <c:pt idx="5">
                  <c:v>25.563410000000001</c:v>
                </c:pt>
                <c:pt idx="6">
                  <c:v>37.679820999999997</c:v>
                </c:pt>
                <c:pt idx="7">
                  <c:v>19.845338999999999</c:v>
                </c:pt>
                <c:pt idx="8">
                  <c:v>35.655862999999997</c:v>
                </c:pt>
                <c:pt idx="9">
                  <c:v>33.963267000000002</c:v>
                </c:pt>
                <c:pt idx="10">
                  <c:v>35.989232999999999</c:v>
                </c:pt>
                <c:pt idx="11">
                  <c:v>29.303367000000001</c:v>
                </c:pt>
                <c:pt idx="12">
                  <c:v>20.274968999999999</c:v>
                </c:pt>
                <c:pt idx="13">
                  <c:v>36.646729999999998</c:v>
                </c:pt>
                <c:pt idx="14">
                  <c:v>39.562351999999997</c:v>
                </c:pt>
                <c:pt idx="15">
                  <c:v>27.463940999999998</c:v>
                </c:pt>
                <c:pt idx="16">
                  <c:v>32.413187999999998</c:v>
                </c:pt>
                <c:pt idx="17">
                  <c:v>32.017572999999999</c:v>
                </c:pt>
                <c:pt idx="18">
                  <c:v>27.133448999999999</c:v>
                </c:pt>
                <c:pt idx="19">
                  <c:v>14.387616</c:v>
                </c:pt>
                <c:pt idx="20">
                  <c:v>40.806848000000002</c:v>
                </c:pt>
                <c:pt idx="21">
                  <c:v>27.006561999999999</c:v>
                </c:pt>
                <c:pt idx="22">
                  <c:v>54.568022999999997</c:v>
                </c:pt>
                <c:pt idx="23">
                  <c:v>18.062183000000001</c:v>
                </c:pt>
                <c:pt idx="24">
                  <c:v>22.869831999999999</c:v>
                </c:pt>
                <c:pt idx="25">
                  <c:v>22.868984000000001</c:v>
                </c:pt>
                <c:pt idx="26">
                  <c:v>27.472123</c:v>
                </c:pt>
                <c:pt idx="27">
                  <c:v>32.246873999999998</c:v>
                </c:pt>
                <c:pt idx="28">
                  <c:v>37.210994999999997</c:v>
                </c:pt>
                <c:pt idx="29">
                  <c:v>45.586150000000004</c:v>
                </c:pt>
                <c:pt idx="30">
                  <c:v>36.817492999999999</c:v>
                </c:pt>
                <c:pt idx="31">
                  <c:v>45.087370999999997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Sheet1!$A$2:$A$33</c:f>
              <c:numCache>
                <c:formatCode>General</c:formatCode>
                <c:ptCount val="32"/>
                <c:pt idx="0">
                  <c:v>69.001435000000001</c:v>
                </c:pt>
                <c:pt idx="1">
                  <c:v>69.318532000000005</c:v>
                </c:pt>
                <c:pt idx="2">
                  <c:v>77.612882999999997</c:v>
                </c:pt>
                <c:pt idx="3">
                  <c:v>66.204097000000004</c:v>
                </c:pt>
                <c:pt idx="4">
                  <c:v>52.639533</c:v>
                </c:pt>
                <c:pt idx="5">
                  <c:v>60.029921000000002</c:v>
                </c:pt>
                <c:pt idx="6">
                  <c:v>76.570656</c:v>
                </c:pt>
                <c:pt idx="7">
                  <c:v>70.964578000000003</c:v>
                </c:pt>
                <c:pt idx="8">
                  <c:v>69.162087</c:v>
                </c:pt>
                <c:pt idx="9">
                  <c:v>77.552539999999993</c:v>
                </c:pt>
                <c:pt idx="10">
                  <c:v>72.725999000000002</c:v>
                </c:pt>
                <c:pt idx="11">
                  <c:v>79.071719999999999</c:v>
                </c:pt>
                <c:pt idx="12">
                  <c:v>67.275848999999994</c:v>
                </c:pt>
                <c:pt idx="13">
                  <c:v>67.674822000000006</c:v>
                </c:pt>
                <c:pt idx="14">
                  <c:v>67.035938999999999</c:v>
                </c:pt>
                <c:pt idx="15">
                  <c:v>74.574484999999996</c:v>
                </c:pt>
                <c:pt idx="16">
                  <c:v>73.107915000000006</c:v>
                </c:pt>
                <c:pt idx="17">
                  <c:v>71.535345000000007</c:v>
                </c:pt>
                <c:pt idx="18">
                  <c:v>60.337494999999997</c:v>
                </c:pt>
                <c:pt idx="19">
                  <c:v>62.642746000000002</c:v>
                </c:pt>
                <c:pt idx="20">
                  <c:v>74.385373999999999</c:v>
                </c:pt>
                <c:pt idx="21">
                  <c:v>70.570051000000007</c:v>
                </c:pt>
                <c:pt idx="22">
                  <c:v>58.360912999999996</c:v>
                </c:pt>
                <c:pt idx="23">
                  <c:v>64.239976999999996</c:v>
                </c:pt>
                <c:pt idx="24">
                  <c:v>72.907484999999994</c:v>
                </c:pt>
                <c:pt idx="25">
                  <c:v>60.914382000000003</c:v>
                </c:pt>
                <c:pt idx="26">
                  <c:v>66.457587000000004</c:v>
                </c:pt>
                <c:pt idx="27">
                  <c:v>71.256274000000005</c:v>
                </c:pt>
                <c:pt idx="28">
                  <c:v>73.564680999999993</c:v>
                </c:pt>
                <c:pt idx="29">
                  <c:v>71.046779999999998</c:v>
                </c:pt>
                <c:pt idx="30">
                  <c:v>75.497943000000006</c:v>
                </c:pt>
                <c:pt idx="31">
                  <c:v>79.374595999999997</c:v>
                </c:pt>
              </c:numCache>
            </c:numRef>
          </c:xVal>
          <c:yVal>
            <c:numRef>
              <c:f>Sheet1!$C$2:$C$33</c:f>
              <c:numCache>
                <c:formatCode>General</c:formatCode>
                <c:ptCount val="32"/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Sheet1!$A$2:$A$33</c:f>
              <c:numCache>
                <c:formatCode>General</c:formatCode>
                <c:ptCount val="32"/>
                <c:pt idx="0">
                  <c:v>69.001435000000001</c:v>
                </c:pt>
                <c:pt idx="1">
                  <c:v>69.318532000000005</c:v>
                </c:pt>
                <c:pt idx="2">
                  <c:v>77.612882999999997</c:v>
                </c:pt>
                <c:pt idx="3">
                  <c:v>66.204097000000004</c:v>
                </c:pt>
                <c:pt idx="4">
                  <c:v>52.639533</c:v>
                </c:pt>
                <c:pt idx="5">
                  <c:v>60.029921000000002</c:v>
                </c:pt>
                <c:pt idx="6">
                  <c:v>76.570656</c:v>
                </c:pt>
                <c:pt idx="7">
                  <c:v>70.964578000000003</c:v>
                </c:pt>
                <c:pt idx="8">
                  <c:v>69.162087</c:v>
                </c:pt>
                <c:pt idx="9">
                  <c:v>77.552539999999993</c:v>
                </c:pt>
                <c:pt idx="10">
                  <c:v>72.725999000000002</c:v>
                </c:pt>
                <c:pt idx="11">
                  <c:v>79.071719999999999</c:v>
                </c:pt>
                <c:pt idx="12">
                  <c:v>67.275848999999994</c:v>
                </c:pt>
                <c:pt idx="13">
                  <c:v>67.674822000000006</c:v>
                </c:pt>
                <c:pt idx="14">
                  <c:v>67.035938999999999</c:v>
                </c:pt>
                <c:pt idx="15">
                  <c:v>74.574484999999996</c:v>
                </c:pt>
                <c:pt idx="16">
                  <c:v>73.107915000000006</c:v>
                </c:pt>
                <c:pt idx="17">
                  <c:v>71.535345000000007</c:v>
                </c:pt>
                <c:pt idx="18">
                  <c:v>60.337494999999997</c:v>
                </c:pt>
                <c:pt idx="19">
                  <c:v>62.642746000000002</c:v>
                </c:pt>
                <c:pt idx="20">
                  <c:v>74.385373999999999</c:v>
                </c:pt>
                <c:pt idx="21">
                  <c:v>70.570051000000007</c:v>
                </c:pt>
                <c:pt idx="22">
                  <c:v>58.360912999999996</c:v>
                </c:pt>
                <c:pt idx="23">
                  <c:v>64.239976999999996</c:v>
                </c:pt>
                <c:pt idx="24">
                  <c:v>72.907484999999994</c:v>
                </c:pt>
                <c:pt idx="25">
                  <c:v>60.914382000000003</c:v>
                </c:pt>
                <c:pt idx="26">
                  <c:v>66.457587000000004</c:v>
                </c:pt>
                <c:pt idx="27">
                  <c:v>71.256274000000005</c:v>
                </c:pt>
                <c:pt idx="28">
                  <c:v>73.564680999999993</c:v>
                </c:pt>
                <c:pt idx="29">
                  <c:v>71.046779999999998</c:v>
                </c:pt>
                <c:pt idx="30">
                  <c:v>75.497943000000006</c:v>
                </c:pt>
                <c:pt idx="31">
                  <c:v>79.374595999999997</c:v>
                </c:pt>
              </c:numCache>
            </c:numRef>
          </c:xVal>
          <c:yVal>
            <c:numRef>
              <c:f>Sheet1!$D$2:$D$33</c:f>
              <c:numCache>
                <c:formatCode>General</c:formatCode>
                <c:ptCount val="32"/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2014592"/>
        <c:axId val="42016128"/>
      </c:scatterChart>
      <c:valAx>
        <c:axId val="42014592"/>
        <c:scaling>
          <c:orientation val="minMax"/>
          <c:max val="80"/>
          <c:min val="50"/>
        </c:scaling>
        <c:delete val="0"/>
        <c:axPos val="b"/>
        <c:majorGridlines>
          <c:spPr>
            <a:ln w="12700">
              <a:solidFill>
                <a:srgbClr val="F8F8F8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42016128"/>
        <c:crosses val="autoZero"/>
        <c:crossBetween val="midCat"/>
      </c:valAx>
      <c:valAx>
        <c:axId val="42016128"/>
        <c:scaling>
          <c:orientation val="minMax"/>
          <c:max val="70"/>
        </c:scaling>
        <c:delete val="0"/>
        <c:axPos val="l"/>
        <c:majorGridlines>
          <c:spPr>
            <a:ln w="12700">
              <a:solidFill>
                <a:srgbClr val="F8F8F8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42014592"/>
        <c:crosses val="autoZero"/>
        <c:crossBetween val="midCat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 baseline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ln w="28575">
              <a:solidFill>
                <a:srgbClr val="99CC00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Sheet1!$B$2:$B$32</c:f>
              <c:numCache>
                <c:formatCode>0.0</c:formatCode>
                <c:ptCount val="31"/>
                <c:pt idx="0">
                  <c:v>33.792615550464895</c:v>
                </c:pt>
                <c:pt idx="1">
                  <c:v>34.487708595011668</c:v>
                </c:pt>
                <c:pt idx="2">
                  <c:v>34.895112341603664</c:v>
                </c:pt>
                <c:pt idx="3">
                  <c:v>34.850365137702255</c:v>
                </c:pt>
                <c:pt idx="4">
                  <c:v>35.147406929201637</c:v>
                </c:pt>
                <c:pt idx="5">
                  <c:v>35.914486482194611</c:v>
                </c:pt>
                <c:pt idx="6">
                  <c:v>36.631243751619948</c:v>
                </c:pt>
                <c:pt idx="7">
                  <c:v>37.089913375927807</c:v>
                </c:pt>
                <c:pt idx="8">
                  <c:v>37.127761767531219</c:v>
                </c:pt>
                <c:pt idx="9">
                  <c:v>36.976323100526614</c:v>
                </c:pt>
                <c:pt idx="10">
                  <c:v>37.702545548520476</c:v>
                </c:pt>
                <c:pt idx="11">
                  <c:v>38.533971913304654</c:v>
                </c:pt>
                <c:pt idx="12">
                  <c:v>38.925234940260026</c:v>
                </c:pt>
                <c:pt idx="13">
                  <c:v>39.639590369023367</c:v>
                </c:pt>
                <c:pt idx="14">
                  <c:v>39.255040348737637</c:v>
                </c:pt>
                <c:pt idx="15">
                  <c:v>39.136656331981875</c:v>
                </c:pt>
                <c:pt idx="16">
                  <c:v>39.692957027898245</c:v>
                </c:pt>
                <c:pt idx="17">
                  <c:v>40.306524154146487</c:v>
                </c:pt>
                <c:pt idx="18">
                  <c:v>40.295417170256187</c:v>
                </c:pt>
                <c:pt idx="19">
                  <c:v>40.932838288505323</c:v>
                </c:pt>
                <c:pt idx="20">
                  <c:v>41.126868199147211</c:v>
                </c:pt>
                <c:pt idx="21">
                  <c:v>41.770574588262299</c:v>
                </c:pt>
                <c:pt idx="22">
                  <c:v>42.411899277020083</c:v>
                </c:pt>
                <c:pt idx="23">
                  <c:v>41.940031362361992</c:v>
                </c:pt>
                <c:pt idx="24">
                  <c:v>42.522487201333021</c:v>
                </c:pt>
                <c:pt idx="25">
                  <c:v>42.273106110453128</c:v>
                </c:pt>
                <c:pt idx="26">
                  <c:v>41.839907079615244</c:v>
                </c:pt>
                <c:pt idx="27">
                  <c:v>41.810750935805046</c:v>
                </c:pt>
                <c:pt idx="28">
                  <c:v>42.512844177818792</c:v>
                </c:pt>
                <c:pt idx="29">
                  <c:v>44.010807565295707</c:v>
                </c:pt>
                <c:pt idx="30">
                  <c:v>44.26210547959289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SAKSA</c:v>
                </c:pt>
              </c:strCache>
            </c:strRef>
          </c:tx>
          <c:spPr>
            <a:ln w="28575">
              <a:solidFill>
                <a:srgbClr val="7B7B7B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Sheet1!$C$2:$C$32</c:f>
              <c:numCache>
                <c:formatCode>0.0</c:formatCode>
                <c:ptCount val="31"/>
                <c:pt idx="0">
                  <c:v>35.940354137579149</c:v>
                </c:pt>
                <c:pt idx="1">
                  <c:v>36.373023556954095</c:v>
                </c:pt>
                <c:pt idx="2">
                  <c:v>36.7764623705351</c:v>
                </c:pt>
                <c:pt idx="3">
                  <c:v>37.28469327918647</c:v>
                </c:pt>
                <c:pt idx="4">
                  <c:v>37.841324533093399</c:v>
                </c:pt>
                <c:pt idx="5">
                  <c:v>37.791964486131633</c:v>
                </c:pt>
                <c:pt idx="6">
                  <c:v>37.703094768777198</c:v>
                </c:pt>
                <c:pt idx="7">
                  <c:v>38.156759510018119</c:v>
                </c:pt>
                <c:pt idx="8">
                  <c:v>38.578453321725739</c:v>
                </c:pt>
                <c:pt idx="9">
                  <c:v>39.398847481671027</c:v>
                </c:pt>
                <c:pt idx="10">
                  <c:v>40.395522543226306</c:v>
                </c:pt>
                <c:pt idx="11">
                  <c:v>41.18774221329123</c:v>
                </c:pt>
                <c:pt idx="12">
                  <c:v>41.644484276140666</c:v>
                </c:pt>
                <c:pt idx="13">
                  <c:v>43.445595348928052</c:v>
                </c:pt>
                <c:pt idx="14">
                  <c:v>43.849631363953371</c:v>
                </c:pt>
                <c:pt idx="15">
                  <c:v>44.364963067077362</c:v>
                </c:pt>
                <c:pt idx="16">
                  <c:v>44.843659764045867</c:v>
                </c:pt>
                <c:pt idx="17">
                  <c:v>45.195949378781577</c:v>
                </c:pt>
                <c:pt idx="18">
                  <c:v>45.381872750454136</c:v>
                </c:pt>
                <c:pt idx="19">
                  <c:v>46.064979541006942</c:v>
                </c:pt>
                <c:pt idx="20">
                  <c:v>46.061320242413714</c:v>
                </c:pt>
                <c:pt idx="21">
                  <c:v>46.527583383949093</c:v>
                </c:pt>
                <c:pt idx="22">
                  <c:v>46.867831487617494</c:v>
                </c:pt>
                <c:pt idx="23">
                  <c:v>47.394281694803041</c:v>
                </c:pt>
                <c:pt idx="24">
                  <c:v>47.10920878832794</c:v>
                </c:pt>
                <c:pt idx="25">
                  <c:v>47.408241791104288</c:v>
                </c:pt>
                <c:pt idx="26">
                  <c:v>47.120712464290506</c:v>
                </c:pt>
                <c:pt idx="27">
                  <c:v>46.672699461182646</c:v>
                </c:pt>
                <c:pt idx="28">
                  <c:v>47.472710870545782</c:v>
                </c:pt>
                <c:pt idx="29">
                  <c:v>49.134059083288079</c:v>
                </c:pt>
                <c:pt idx="30">
                  <c:v>47.736102976352818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RUOTSI</c:v>
                </c:pt>
              </c:strCache>
            </c:strRef>
          </c:tx>
          <c:spPr>
            <a:ln>
              <a:solidFill>
                <a:srgbClr val="7ED1E6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Sheet1!$D$2:$D$32</c:f>
              <c:numCache>
                <c:formatCode>0.0</c:formatCode>
                <c:ptCount val="31"/>
                <c:pt idx="0">
                  <c:v>35.479641975382265</c:v>
                </c:pt>
                <c:pt idx="1">
                  <c:v>36.299082594960211</c:v>
                </c:pt>
                <c:pt idx="2">
                  <c:v>36.761025378924593</c:v>
                </c:pt>
                <c:pt idx="3">
                  <c:v>36.989420769089612</c:v>
                </c:pt>
                <c:pt idx="4">
                  <c:v>36.840500590757422</c:v>
                </c:pt>
                <c:pt idx="5">
                  <c:v>37.262073755592127</c:v>
                </c:pt>
                <c:pt idx="6">
                  <c:v>38.017088246177394</c:v>
                </c:pt>
                <c:pt idx="7">
                  <c:v>38.767470131930388</c:v>
                </c:pt>
                <c:pt idx="8">
                  <c:v>39.674682999829081</c:v>
                </c:pt>
                <c:pt idx="9">
                  <c:v>39.380668583792087</c:v>
                </c:pt>
                <c:pt idx="10">
                  <c:v>39.511391350642981</c:v>
                </c:pt>
                <c:pt idx="11">
                  <c:v>40.696825157527385</c:v>
                </c:pt>
                <c:pt idx="12">
                  <c:v>41.384249110116841</c:v>
                </c:pt>
                <c:pt idx="13">
                  <c:v>42.62462869305886</c:v>
                </c:pt>
                <c:pt idx="14">
                  <c:v>42.693304991743318</c:v>
                </c:pt>
                <c:pt idx="15">
                  <c:v>41.877863458724576</c:v>
                </c:pt>
                <c:pt idx="16">
                  <c:v>42.650002932306926</c:v>
                </c:pt>
                <c:pt idx="17">
                  <c:v>43.129283829337552</c:v>
                </c:pt>
                <c:pt idx="18">
                  <c:v>43.222218269356198</c:v>
                </c:pt>
                <c:pt idx="19">
                  <c:v>43.690986160686592</c:v>
                </c:pt>
                <c:pt idx="20">
                  <c:v>43.831834844723332</c:v>
                </c:pt>
                <c:pt idx="21">
                  <c:v>43.988085724099307</c:v>
                </c:pt>
                <c:pt idx="22">
                  <c:v>43.478220226332411</c:v>
                </c:pt>
                <c:pt idx="23">
                  <c:v>43.340798254706471</c:v>
                </c:pt>
                <c:pt idx="24">
                  <c:v>43.378344232737611</c:v>
                </c:pt>
                <c:pt idx="25">
                  <c:v>43.98870613025602</c:v>
                </c:pt>
                <c:pt idx="26">
                  <c:v>43.971539893129176</c:v>
                </c:pt>
                <c:pt idx="27">
                  <c:v>43.962347479186363</c:v>
                </c:pt>
                <c:pt idx="28">
                  <c:v>44.748936775984482</c:v>
                </c:pt>
                <c:pt idx="29">
                  <c:v>44.90499474437442</c:v>
                </c:pt>
                <c:pt idx="30">
                  <c:v>43.734666467178116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UK</c:v>
                </c:pt>
              </c:strCache>
            </c:strRef>
          </c:tx>
          <c:spPr>
            <a:ln>
              <a:solidFill>
                <a:srgbClr val="C4996C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Sheet1!$E$2:$E$32</c:f>
              <c:numCache>
                <c:formatCode>0.0</c:formatCode>
                <c:ptCount val="31"/>
                <c:pt idx="0">
                  <c:v>36.885607332839221</c:v>
                </c:pt>
                <c:pt idx="1">
                  <c:v>37.538326576499841</c:v>
                </c:pt>
                <c:pt idx="2">
                  <c:v>38.18632410261236</c:v>
                </c:pt>
                <c:pt idx="3">
                  <c:v>38.832586415042968</c:v>
                </c:pt>
                <c:pt idx="4">
                  <c:v>39.47324353109029</c:v>
                </c:pt>
                <c:pt idx="5">
                  <c:v>40.112262389654994</c:v>
                </c:pt>
                <c:pt idx="6">
                  <c:v>40.6154215654879</c:v>
                </c:pt>
                <c:pt idx="7">
                  <c:v>41.131597825069917</c:v>
                </c:pt>
                <c:pt idx="8">
                  <c:v>41.662338025347594</c:v>
                </c:pt>
                <c:pt idx="9">
                  <c:v>42.207402015961812</c:v>
                </c:pt>
                <c:pt idx="10">
                  <c:v>43.270784046529982</c:v>
                </c:pt>
                <c:pt idx="11">
                  <c:v>44.231084729078731</c:v>
                </c:pt>
                <c:pt idx="12">
                  <c:v>44.697731890724725</c:v>
                </c:pt>
                <c:pt idx="13">
                  <c:v>45.347486863031563</c:v>
                </c:pt>
                <c:pt idx="14">
                  <c:v>45.410273687739988</c:v>
                </c:pt>
                <c:pt idx="15">
                  <c:v>45.32178274599157</c:v>
                </c:pt>
                <c:pt idx="16">
                  <c:v>46.123337294712272</c:v>
                </c:pt>
                <c:pt idx="17">
                  <c:v>46.998647096088391</c:v>
                </c:pt>
                <c:pt idx="18">
                  <c:v>48.738994122985787</c:v>
                </c:pt>
                <c:pt idx="19">
                  <c:v>49.846632471657969</c:v>
                </c:pt>
                <c:pt idx="20">
                  <c:v>50.004750604833106</c:v>
                </c:pt>
                <c:pt idx="21">
                  <c:v>50.785993025664581</c:v>
                </c:pt>
                <c:pt idx="22">
                  <c:v>51.96057381621462</c:v>
                </c:pt>
                <c:pt idx="23">
                  <c:v>52.474260222284151</c:v>
                </c:pt>
                <c:pt idx="24">
                  <c:v>52.632224594523727</c:v>
                </c:pt>
                <c:pt idx="25">
                  <c:v>51.83231138363103</c:v>
                </c:pt>
                <c:pt idx="26">
                  <c:v>52.211442995372316</c:v>
                </c:pt>
                <c:pt idx="27">
                  <c:v>52.95486228329726</c:v>
                </c:pt>
                <c:pt idx="28">
                  <c:v>53.884247586070671</c:v>
                </c:pt>
                <c:pt idx="29">
                  <c:v>53.973802578635741</c:v>
                </c:pt>
                <c:pt idx="30">
                  <c:v>53.795373738886227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rgbClr val="E2C97A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Sheet1!$F$2:$F$32</c:f>
              <c:numCache>
                <c:formatCode>0.0</c:formatCode>
                <c:ptCount val="31"/>
                <c:pt idx="0">
                  <c:v>42.636237873875046</c:v>
                </c:pt>
                <c:pt idx="1">
                  <c:v>42.529437498969116</c:v>
                </c:pt>
                <c:pt idx="2">
                  <c:v>43.145523999004311</c:v>
                </c:pt>
                <c:pt idx="3">
                  <c:v>44.376901954535313</c:v>
                </c:pt>
                <c:pt idx="4">
                  <c:v>44.607155597653673</c:v>
                </c:pt>
                <c:pt idx="5">
                  <c:v>45.369746167956187</c:v>
                </c:pt>
                <c:pt idx="6">
                  <c:v>46.294631051972999</c:v>
                </c:pt>
                <c:pt idx="7">
                  <c:v>46.330547563593186</c:v>
                </c:pt>
                <c:pt idx="8">
                  <c:v>46.526523583518838</c:v>
                </c:pt>
                <c:pt idx="9">
                  <c:v>46.623119556611243</c:v>
                </c:pt>
                <c:pt idx="10">
                  <c:v>46.666917109637673</c:v>
                </c:pt>
                <c:pt idx="11">
                  <c:v>47.193510163157413</c:v>
                </c:pt>
                <c:pt idx="12">
                  <c:v>47.671213880847958</c:v>
                </c:pt>
                <c:pt idx="13">
                  <c:v>47.912396694214877</c:v>
                </c:pt>
                <c:pt idx="14">
                  <c:v>47.965708773512979</c:v>
                </c:pt>
                <c:pt idx="15">
                  <c:v>48.548054245283012</c:v>
                </c:pt>
                <c:pt idx="16">
                  <c:v>49.067205800334634</c:v>
                </c:pt>
                <c:pt idx="17">
                  <c:v>50.197979692380073</c:v>
                </c:pt>
                <c:pt idx="18">
                  <c:v>50.661718625198148</c:v>
                </c:pt>
                <c:pt idx="19">
                  <c:v>50.83711920300717</c:v>
                </c:pt>
                <c:pt idx="20">
                  <c:v>51.716633644070555</c:v>
                </c:pt>
                <c:pt idx="21">
                  <c:v>52.542107079007621</c:v>
                </c:pt>
                <c:pt idx="22">
                  <c:v>52.261673151750976</c:v>
                </c:pt>
                <c:pt idx="23">
                  <c:v>52.022455596960754</c:v>
                </c:pt>
                <c:pt idx="24">
                  <c:v>51.509908203409594</c:v>
                </c:pt>
                <c:pt idx="25">
                  <c:v>51.822146216331774</c:v>
                </c:pt>
                <c:pt idx="26">
                  <c:v>52.011471039663945</c:v>
                </c:pt>
                <c:pt idx="27">
                  <c:v>52.003202660671946</c:v>
                </c:pt>
                <c:pt idx="28">
                  <c:v>51.997944625800997</c:v>
                </c:pt>
                <c:pt idx="29">
                  <c:v>52.089822864847271</c:v>
                </c:pt>
                <c:pt idx="30">
                  <c:v>51.737494795693806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55136"/>
        <c:axId val="42956672"/>
      </c:lineChart>
      <c:catAx>
        <c:axId val="42955136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2956672"/>
        <c:crossesAt val="100"/>
        <c:auto val="1"/>
        <c:lblAlgn val="ctr"/>
        <c:lblOffset val="100"/>
        <c:tickLblSkip val="5"/>
        <c:tickMarkSkip val="5"/>
        <c:noMultiLvlLbl val="0"/>
      </c:catAx>
      <c:valAx>
        <c:axId val="42956672"/>
        <c:scaling>
          <c:orientation val="minMax"/>
          <c:min val="3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42955136"/>
        <c:crossesAt val="1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i-FI" sz="1200"/>
              <a:t>Innovaatiotoimintaa, palvelut (G-N), % 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T&amp;K:ta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B0B0B0"/>
              </a:solidFill>
              <a:ln w="50800">
                <a:noFill/>
              </a:ln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Kreikka</c:v>
                </c:pt>
                <c:pt idx="3">
                  <c:v>Espanja</c:v>
                </c:pt>
                <c:pt idx="4">
                  <c:v>Ranska</c:v>
                </c:pt>
                <c:pt idx="5">
                  <c:v>Alankom.</c:v>
                </c:pt>
                <c:pt idx="6">
                  <c:v>Italia</c:v>
                </c:pt>
                <c:pt idx="7">
                  <c:v>Itävalta</c:v>
                </c:pt>
                <c:pt idx="8">
                  <c:v>Norja</c:v>
                </c:pt>
                <c:pt idx="9">
                  <c:v>Tanska</c:v>
                </c:pt>
                <c:pt idx="10">
                  <c:v>Irlanti</c:v>
                </c:pt>
                <c:pt idx="11">
                  <c:v>Ruotsi</c:v>
                </c:pt>
                <c:pt idx="12">
                  <c:v>Suomi</c:v>
                </c:pt>
                <c:pt idx="13">
                  <c:v>Belgia</c:v>
                </c:pt>
                <c:pt idx="14">
                  <c:v>Saksa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3">
                  <c:v>8.5745520000000006</c:v>
                </c:pt>
                <c:pt idx="4">
                  <c:v>16.508016000000001</c:v>
                </c:pt>
                <c:pt idx="5">
                  <c:v>15.880396999999999</c:v>
                </c:pt>
                <c:pt idx="6">
                  <c:v>9.2818959999999997</c:v>
                </c:pt>
                <c:pt idx="7">
                  <c:v>13.009736999999999</c:v>
                </c:pt>
                <c:pt idx="8">
                  <c:v>16.868200000000002</c:v>
                </c:pt>
                <c:pt idx="9">
                  <c:v>39.900000000000006</c:v>
                </c:pt>
                <c:pt idx="10">
                  <c:v>12.45499</c:v>
                </c:pt>
                <c:pt idx="11">
                  <c:v>22.927500000000002</c:v>
                </c:pt>
                <c:pt idx="12">
                  <c:v>28.746286999999999</c:v>
                </c:pt>
                <c:pt idx="13">
                  <c:v>21.779465999999999</c:v>
                </c:pt>
                <c:pt idx="14">
                  <c:v>17.100216000000003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ei_T&amp;K</c:v>
                </c:pt>
              </c:strCache>
            </c:strRef>
          </c:tx>
          <c:spPr>
            <a:solidFill>
              <a:srgbClr val="B3E3F1"/>
            </a:solidFill>
          </c:spPr>
          <c:invertIfNegative val="0"/>
          <c:dPt>
            <c:idx val="12"/>
            <c:invertIfNegative val="0"/>
            <c:bubble3D val="0"/>
            <c:spPr>
              <a:solidFill>
                <a:srgbClr val="C2E066"/>
              </a:solidFill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Kreikka</c:v>
                </c:pt>
                <c:pt idx="3">
                  <c:v>Espanja</c:v>
                </c:pt>
                <c:pt idx="4">
                  <c:v>Ranska</c:v>
                </c:pt>
                <c:pt idx="5">
                  <c:v>Alankom.</c:v>
                </c:pt>
                <c:pt idx="6">
                  <c:v>Italia</c:v>
                </c:pt>
                <c:pt idx="7">
                  <c:v>Itävalta</c:v>
                </c:pt>
                <c:pt idx="8">
                  <c:v>Norja</c:v>
                </c:pt>
                <c:pt idx="9">
                  <c:v>Tanska</c:v>
                </c:pt>
                <c:pt idx="10">
                  <c:v>Irlanti</c:v>
                </c:pt>
                <c:pt idx="11">
                  <c:v>Ruotsi</c:v>
                </c:pt>
                <c:pt idx="12">
                  <c:v>Suomi</c:v>
                </c:pt>
                <c:pt idx="13">
                  <c:v>Belgia</c:v>
                </c:pt>
                <c:pt idx="14">
                  <c:v>Saksa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3">
                  <c:v>20.315448</c:v>
                </c:pt>
                <c:pt idx="4">
                  <c:v>13.171983999999998</c:v>
                </c:pt>
                <c:pt idx="5">
                  <c:v>14.889602999999997</c:v>
                </c:pt>
                <c:pt idx="6">
                  <c:v>22.958104000000002</c:v>
                </c:pt>
                <c:pt idx="7">
                  <c:v>24.820263000000004</c:v>
                </c:pt>
                <c:pt idx="8">
                  <c:v>21.131799999999998</c:v>
                </c:pt>
                <c:pt idx="9">
                  <c:v>0</c:v>
                </c:pt>
                <c:pt idx="10">
                  <c:v>28.115009999999998</c:v>
                </c:pt>
                <c:pt idx="11">
                  <c:v>17.832500000000003</c:v>
                </c:pt>
                <c:pt idx="12">
                  <c:v>12.243713000000003</c:v>
                </c:pt>
                <c:pt idx="13">
                  <c:v>21.840533999999998</c:v>
                </c:pt>
                <c:pt idx="14">
                  <c:v>37.289784000000004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28737024"/>
        <c:axId val="228738560"/>
      </c:barChart>
      <c:catAx>
        <c:axId val="228737024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28738560"/>
        <c:crosses val="autoZero"/>
        <c:auto val="1"/>
        <c:lblAlgn val="ctr"/>
        <c:lblOffset val="100"/>
        <c:noMultiLvlLbl val="0"/>
      </c:catAx>
      <c:valAx>
        <c:axId val="22873856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28737024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i-FI" sz="1200" dirty="0"/>
              <a:t>Julkista innovaatiotukea, teollisuus (C),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arvo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Tanska</c:v>
                </c:pt>
                <c:pt idx="3">
                  <c:v>Ruotsi</c:v>
                </c:pt>
                <c:pt idx="4">
                  <c:v>Norja</c:v>
                </c:pt>
                <c:pt idx="5">
                  <c:v>Kreikka</c:v>
                </c:pt>
                <c:pt idx="6">
                  <c:v>Irlanti</c:v>
                </c:pt>
                <c:pt idx="7">
                  <c:v>Ranska</c:v>
                </c:pt>
                <c:pt idx="8">
                  <c:v>Saksa</c:v>
                </c:pt>
                <c:pt idx="9">
                  <c:v>Belgia</c:v>
                </c:pt>
                <c:pt idx="10">
                  <c:v>Espanja</c:v>
                </c:pt>
                <c:pt idx="11">
                  <c:v>Italia</c:v>
                </c:pt>
                <c:pt idx="12">
                  <c:v>Alankom.</c:v>
                </c:pt>
                <c:pt idx="13">
                  <c:v>Suomi</c:v>
                </c:pt>
                <c:pt idx="14">
                  <c:v>Itävalta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7">
                  <c:v>19.61</c:v>
                </c:pt>
                <c:pt idx="8">
                  <c:v>20.91</c:v>
                </c:pt>
                <c:pt idx="9">
                  <c:v>27.51</c:v>
                </c:pt>
                <c:pt idx="10">
                  <c:v>28.59</c:v>
                </c:pt>
                <c:pt idx="11">
                  <c:v>35.510000000000005</c:v>
                </c:pt>
                <c:pt idx="12">
                  <c:v>38.76</c:v>
                </c:pt>
                <c:pt idx="13">
                  <c:v>47.49</c:v>
                </c:pt>
                <c:pt idx="14">
                  <c:v>52.87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39347200"/>
        <c:axId val="239348736"/>
      </c:barChart>
      <c:catAx>
        <c:axId val="23934720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39348736"/>
        <c:crosses val="autoZero"/>
        <c:auto val="1"/>
        <c:lblAlgn val="ctr"/>
        <c:lblOffset val="100"/>
        <c:noMultiLvlLbl val="0"/>
      </c:catAx>
      <c:valAx>
        <c:axId val="239348736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39347200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i-FI" sz="1200"/>
              <a:t>Julkista innovaatiotukea, palvelut (G-N), % 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arvo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Tanska</c:v>
                </c:pt>
                <c:pt idx="3">
                  <c:v>Ruotsi</c:v>
                </c:pt>
                <c:pt idx="4">
                  <c:v>Norja</c:v>
                </c:pt>
                <c:pt idx="5">
                  <c:v>Kreikka</c:v>
                </c:pt>
                <c:pt idx="6">
                  <c:v>Irlanti</c:v>
                </c:pt>
                <c:pt idx="7">
                  <c:v>Ranska</c:v>
                </c:pt>
                <c:pt idx="8">
                  <c:v>Saksa</c:v>
                </c:pt>
                <c:pt idx="9">
                  <c:v>Belgia</c:v>
                </c:pt>
                <c:pt idx="10">
                  <c:v>Alankom.</c:v>
                </c:pt>
                <c:pt idx="11">
                  <c:v>Italia</c:v>
                </c:pt>
                <c:pt idx="12">
                  <c:v>Suomi</c:v>
                </c:pt>
                <c:pt idx="13">
                  <c:v>Espanja</c:v>
                </c:pt>
                <c:pt idx="14">
                  <c:v>Itävalta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7">
                  <c:v>13.18</c:v>
                </c:pt>
                <c:pt idx="8">
                  <c:v>16.989999999999998</c:v>
                </c:pt>
                <c:pt idx="9">
                  <c:v>17.32</c:v>
                </c:pt>
                <c:pt idx="10">
                  <c:v>19.189999999999998</c:v>
                </c:pt>
                <c:pt idx="11">
                  <c:v>19.950000000000003</c:v>
                </c:pt>
                <c:pt idx="12">
                  <c:v>20.399999999999999</c:v>
                </c:pt>
                <c:pt idx="13">
                  <c:v>23.330000000000002</c:v>
                </c:pt>
                <c:pt idx="14">
                  <c:v>26.240000000000002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39373312"/>
        <c:axId val="239416064"/>
      </c:barChart>
      <c:catAx>
        <c:axId val="23937331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39416064"/>
        <c:crosses val="autoZero"/>
        <c:auto val="1"/>
        <c:lblAlgn val="ctr"/>
        <c:lblOffset val="100"/>
        <c:noMultiLvlLbl val="0"/>
      </c:catAx>
      <c:valAx>
        <c:axId val="239416064"/>
        <c:scaling>
          <c:orientation val="minMax"/>
          <c:max val="6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39373312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i-FI" sz="1200"/>
              <a:t>Kauppa (G),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arvo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Tanska</c:v>
                </c:pt>
                <c:pt idx="3">
                  <c:v>Saksa</c:v>
                </c:pt>
                <c:pt idx="4">
                  <c:v>Ruotsi</c:v>
                </c:pt>
                <c:pt idx="5">
                  <c:v>Norja</c:v>
                </c:pt>
                <c:pt idx="6">
                  <c:v>Kreikka</c:v>
                </c:pt>
                <c:pt idx="7">
                  <c:v>Itävalta</c:v>
                </c:pt>
                <c:pt idx="8">
                  <c:v>Italia</c:v>
                </c:pt>
                <c:pt idx="9">
                  <c:v>Irlanti</c:v>
                </c:pt>
                <c:pt idx="10">
                  <c:v>Ranska</c:v>
                </c:pt>
                <c:pt idx="11">
                  <c:v>Suomi</c:v>
                </c:pt>
                <c:pt idx="12">
                  <c:v>Belgia</c:v>
                </c:pt>
                <c:pt idx="13">
                  <c:v>Alankom.</c:v>
                </c:pt>
                <c:pt idx="14">
                  <c:v>Espanja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10">
                  <c:v>7.44</c:v>
                </c:pt>
                <c:pt idx="11">
                  <c:v>10.8</c:v>
                </c:pt>
                <c:pt idx="12">
                  <c:v>12.72</c:v>
                </c:pt>
                <c:pt idx="13">
                  <c:v>12.74</c:v>
                </c:pt>
                <c:pt idx="14">
                  <c:v>17.62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40070656"/>
        <c:axId val="240072192"/>
      </c:barChart>
      <c:catAx>
        <c:axId val="240070656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40072192"/>
        <c:crosses val="autoZero"/>
        <c:auto val="1"/>
        <c:lblAlgn val="ctr"/>
        <c:lblOffset val="100"/>
        <c:noMultiLvlLbl val="0"/>
      </c:catAx>
      <c:valAx>
        <c:axId val="240072192"/>
        <c:scaling>
          <c:orientation val="minMax"/>
          <c:max val="5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40070656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i-FI" sz="1200"/>
              <a:t>Informaatio ja viestintä (J), % 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arvo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Tanska</c:v>
                </c:pt>
                <c:pt idx="3">
                  <c:v>Ruotsi</c:v>
                </c:pt>
                <c:pt idx="4">
                  <c:v>Norja</c:v>
                </c:pt>
                <c:pt idx="5">
                  <c:v>Kreikka</c:v>
                </c:pt>
                <c:pt idx="6">
                  <c:v>Itävalta</c:v>
                </c:pt>
                <c:pt idx="7">
                  <c:v>Irlanti</c:v>
                </c:pt>
                <c:pt idx="8">
                  <c:v>Ranska</c:v>
                </c:pt>
                <c:pt idx="9">
                  <c:v>Saksa</c:v>
                </c:pt>
                <c:pt idx="10">
                  <c:v>Alankom.</c:v>
                </c:pt>
                <c:pt idx="11">
                  <c:v>Italia</c:v>
                </c:pt>
                <c:pt idx="12">
                  <c:v>Suomi</c:v>
                </c:pt>
                <c:pt idx="13">
                  <c:v>Belgia</c:v>
                </c:pt>
                <c:pt idx="14">
                  <c:v>Espanja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8">
                  <c:v>18.88</c:v>
                </c:pt>
                <c:pt idx="9">
                  <c:v>19.62</c:v>
                </c:pt>
                <c:pt idx="10">
                  <c:v>26.71</c:v>
                </c:pt>
                <c:pt idx="11">
                  <c:v>30.92</c:v>
                </c:pt>
                <c:pt idx="12">
                  <c:v>33</c:v>
                </c:pt>
                <c:pt idx="13">
                  <c:v>34.340000000000003</c:v>
                </c:pt>
                <c:pt idx="14">
                  <c:v>37.409999999999997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40251648"/>
        <c:axId val="240253184"/>
      </c:barChart>
      <c:catAx>
        <c:axId val="24025164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40253184"/>
        <c:crosses val="autoZero"/>
        <c:auto val="1"/>
        <c:lblAlgn val="ctr"/>
        <c:lblOffset val="100"/>
        <c:noMultiLvlLbl val="0"/>
      </c:catAx>
      <c:valAx>
        <c:axId val="240253184"/>
        <c:scaling>
          <c:orientation val="minMax"/>
          <c:max val="5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40251648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Rahoitus ja vakuutus (K),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arvo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Tanska</c:v>
                </c:pt>
                <c:pt idx="3">
                  <c:v>Ruotsi</c:v>
                </c:pt>
                <c:pt idx="4">
                  <c:v>Norja</c:v>
                </c:pt>
                <c:pt idx="5">
                  <c:v>Kreikka</c:v>
                </c:pt>
                <c:pt idx="6">
                  <c:v>Irlanti</c:v>
                </c:pt>
                <c:pt idx="7">
                  <c:v>Suomi</c:v>
                </c:pt>
                <c:pt idx="8">
                  <c:v>Belgia</c:v>
                </c:pt>
                <c:pt idx="9">
                  <c:v>Itävalta</c:v>
                </c:pt>
                <c:pt idx="10">
                  <c:v>Saksa</c:v>
                </c:pt>
                <c:pt idx="11">
                  <c:v>Espanja</c:v>
                </c:pt>
                <c:pt idx="12">
                  <c:v>Alankom.</c:v>
                </c:pt>
                <c:pt idx="13">
                  <c:v>Ranska</c:v>
                </c:pt>
                <c:pt idx="14">
                  <c:v>Italia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7">
                  <c:v>1.0900000000000001</c:v>
                </c:pt>
                <c:pt idx="8">
                  <c:v>3.95</c:v>
                </c:pt>
                <c:pt idx="9">
                  <c:v>5.28</c:v>
                </c:pt>
                <c:pt idx="10">
                  <c:v>6.72</c:v>
                </c:pt>
                <c:pt idx="11">
                  <c:v>8.94</c:v>
                </c:pt>
                <c:pt idx="12">
                  <c:v>9.15</c:v>
                </c:pt>
                <c:pt idx="13">
                  <c:v>10.32</c:v>
                </c:pt>
                <c:pt idx="14">
                  <c:v>13.33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30276096"/>
        <c:axId val="230290176"/>
      </c:barChart>
      <c:catAx>
        <c:axId val="230276096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30290176"/>
        <c:crosses val="autoZero"/>
        <c:auto val="1"/>
        <c:lblAlgn val="ctr"/>
        <c:lblOffset val="100"/>
        <c:noMultiLvlLbl val="0"/>
      </c:catAx>
      <c:valAx>
        <c:axId val="230290176"/>
        <c:scaling>
          <c:orientation val="minMax"/>
          <c:max val="5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30276096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Asiantuntijapalvelut (M), % 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arvo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12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Tanska</c:v>
                </c:pt>
                <c:pt idx="3">
                  <c:v>Saksa</c:v>
                </c:pt>
                <c:pt idx="4">
                  <c:v>Ruotsi</c:v>
                </c:pt>
                <c:pt idx="5">
                  <c:v>Norja</c:v>
                </c:pt>
                <c:pt idx="6">
                  <c:v>Kreikka</c:v>
                </c:pt>
                <c:pt idx="7">
                  <c:v>Itävalta</c:v>
                </c:pt>
                <c:pt idx="8">
                  <c:v>Irlanti</c:v>
                </c:pt>
                <c:pt idx="9">
                  <c:v>Ranska</c:v>
                </c:pt>
                <c:pt idx="10">
                  <c:v>Alankom.</c:v>
                </c:pt>
                <c:pt idx="11">
                  <c:v>Suomi</c:v>
                </c:pt>
                <c:pt idx="12">
                  <c:v>Espanja</c:v>
                </c:pt>
                <c:pt idx="13">
                  <c:v>Italia</c:v>
                </c:pt>
                <c:pt idx="14">
                  <c:v>Belgia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9">
                  <c:v>16.29</c:v>
                </c:pt>
                <c:pt idx="10">
                  <c:v>19.39</c:v>
                </c:pt>
                <c:pt idx="11">
                  <c:v>34.200000000000003</c:v>
                </c:pt>
                <c:pt idx="12">
                  <c:v>38.19</c:v>
                </c:pt>
                <c:pt idx="13">
                  <c:v>40.56</c:v>
                </c:pt>
                <c:pt idx="14">
                  <c:v>40.9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B3E3F1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C2E066"/>
              </a:solidFill>
            </c:spPr>
          </c:dPt>
          <c:dPt>
            <c:idx val="12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Tanska</c:v>
                </c:pt>
                <c:pt idx="3">
                  <c:v>Saksa</c:v>
                </c:pt>
                <c:pt idx="4">
                  <c:v>Ruotsi</c:v>
                </c:pt>
                <c:pt idx="5">
                  <c:v>Norja</c:v>
                </c:pt>
                <c:pt idx="6">
                  <c:v>Kreikka</c:v>
                </c:pt>
                <c:pt idx="7">
                  <c:v>Itävalta</c:v>
                </c:pt>
                <c:pt idx="8">
                  <c:v>Irlanti</c:v>
                </c:pt>
                <c:pt idx="9">
                  <c:v>Ranska</c:v>
                </c:pt>
                <c:pt idx="10">
                  <c:v>Alankom.</c:v>
                </c:pt>
                <c:pt idx="11">
                  <c:v>Suomi</c:v>
                </c:pt>
                <c:pt idx="12">
                  <c:v>Espanja</c:v>
                </c:pt>
                <c:pt idx="13">
                  <c:v>Italia</c:v>
                </c:pt>
                <c:pt idx="14">
                  <c:v>Belgia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14202240"/>
        <c:axId val="214203776"/>
      </c:barChart>
      <c:catAx>
        <c:axId val="21420224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4203776"/>
        <c:crosses val="autoZero"/>
        <c:auto val="1"/>
        <c:lblAlgn val="ctr"/>
        <c:lblOffset val="100"/>
        <c:noMultiLvlLbl val="0"/>
      </c:catAx>
      <c:valAx>
        <c:axId val="214203776"/>
        <c:scaling>
          <c:orientation val="minMax"/>
          <c:max val="5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14202240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</c:v>
          </c:tx>
          <c:spPr>
            <a:ln w="25400">
              <a:noFill/>
            </a:ln>
            <a:effectLst/>
          </c:spPr>
          <c:marker>
            <c:symbol val="none"/>
          </c:marker>
          <c:xVal>
            <c:numRef>
              <c:f>Sheet1!$B$2</c:f>
              <c:numCache>
                <c:formatCode>General</c:formatCode>
                <c:ptCount val="1"/>
                <c:pt idx="0">
                  <c:v>37.75</c:v>
                </c:pt>
              </c:numCache>
            </c:numRef>
          </c:xVal>
          <c:yVal>
            <c:numRef>
              <c:f>Sheet1!$C$2</c:f>
              <c:numCache>
                <c:formatCode>General</c:formatCode>
                <c:ptCount val="1"/>
                <c:pt idx="0">
                  <c:v>60.2</c:v>
                </c:pt>
              </c:numCache>
            </c:numRef>
          </c:yVal>
          <c:smooth val="0"/>
        </c:ser>
        <c:ser>
          <c:idx val="1"/>
          <c:order val="1"/>
          <c:tx>
            <c:v>1</c:v>
          </c:tx>
          <c:spPr>
            <a:ln w="25400">
              <a:noFill/>
            </a:ln>
            <a:effectLst/>
          </c:spPr>
          <c:marker>
            <c:symbol val="none"/>
          </c:marker>
          <c:xVal>
            <c:numRef>
              <c:f>Sheet1!$B$3</c:f>
              <c:numCache>
                <c:formatCode>General</c:formatCode>
                <c:ptCount val="1"/>
                <c:pt idx="0">
                  <c:v>76.08</c:v>
                </c:pt>
              </c:numCache>
            </c:numRef>
          </c:xVal>
          <c:yVal>
            <c:numRef>
              <c:f>Sheet1!$C$3</c:f>
              <c:numCache>
                <c:formatCode>General</c:formatCode>
                <c:ptCount val="1"/>
                <c:pt idx="0">
                  <c:v>105.6</c:v>
                </c:pt>
              </c:numCache>
            </c:numRef>
          </c:yVal>
          <c:smooth val="0"/>
        </c:ser>
        <c:ser>
          <c:idx val="2"/>
          <c:order val="2"/>
          <c:tx>
            <c:v>1</c:v>
          </c:tx>
          <c:spPr>
            <a:ln w="25400">
              <a:noFill/>
            </a:ln>
            <a:effectLst/>
          </c:spPr>
          <c:marker>
            <c:symbol val="none"/>
          </c:marker>
          <c:xVal>
            <c:numRef>
              <c:f>Sheet1!$B$4</c:f>
              <c:numCache>
                <c:formatCode>General</c:formatCode>
                <c:ptCount val="1"/>
                <c:pt idx="0">
                  <c:v>70.52</c:v>
                </c:pt>
              </c:numCache>
            </c:numRef>
          </c:xVal>
          <c:yVal>
            <c:numRef>
              <c:f>Sheet1!$C$4</c:f>
              <c:numCache>
                <c:formatCode>General</c:formatCode>
                <c:ptCount val="1"/>
                <c:pt idx="0">
                  <c:v>68.5</c:v>
                </c:pt>
              </c:numCache>
            </c:numRef>
          </c:yVal>
          <c:smooth val="0"/>
        </c:ser>
        <c:ser>
          <c:idx val="3"/>
          <c:order val="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</c:f>
              <c:numCache>
                <c:formatCode>General</c:formatCode>
                <c:ptCount val="1"/>
                <c:pt idx="0">
                  <c:v>38.1</c:v>
                </c:pt>
              </c:numCache>
            </c:numRef>
          </c:xVal>
          <c:yVal>
            <c:numRef>
              <c:f>Sheet1!$C$5</c:f>
              <c:numCache>
                <c:formatCode>General</c:formatCode>
                <c:ptCount val="1"/>
                <c:pt idx="0">
                  <c:v>65.900000000000006</c:v>
                </c:pt>
              </c:numCache>
            </c:numRef>
          </c:yVal>
          <c:smooth val="0"/>
        </c:ser>
        <c:ser>
          <c:idx val="4"/>
          <c:order val="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</c:f>
              <c:numCache>
                <c:formatCode>General</c:formatCode>
                <c:ptCount val="1"/>
                <c:pt idx="0">
                  <c:v>57.53</c:v>
                </c:pt>
              </c:numCache>
            </c:numRef>
          </c:xVal>
          <c:yVal>
            <c:numRef>
              <c:f>Sheet1!$C$6</c:f>
              <c:numCache>
                <c:formatCode>General</c:formatCode>
                <c:ptCount val="1"/>
                <c:pt idx="0">
                  <c:v>65.400000000000006</c:v>
                </c:pt>
              </c:numCache>
            </c:numRef>
          </c:yVal>
          <c:smooth val="0"/>
        </c:ser>
        <c:ser>
          <c:idx val="5"/>
          <c:order val="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</c:f>
              <c:numCache>
                <c:formatCode>General</c:formatCode>
                <c:ptCount val="1"/>
                <c:pt idx="0">
                  <c:v>37.549999999999997</c:v>
                </c:pt>
              </c:numCache>
            </c:numRef>
          </c:xVal>
          <c:yVal>
            <c:numRef>
              <c:f>Sheet1!$C$7</c:f>
              <c:numCache>
                <c:formatCode>General</c:formatCode>
                <c:ptCount val="1"/>
                <c:pt idx="0">
                  <c:v>23.7</c:v>
                </c:pt>
              </c:numCache>
            </c:numRef>
          </c:yVal>
          <c:smooth val="0"/>
        </c:ser>
        <c:ser>
          <c:idx val="6"/>
          <c:order val="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</c:f>
              <c:numCache>
                <c:formatCode>General</c:formatCode>
                <c:ptCount val="1"/>
                <c:pt idx="0">
                  <c:v>35.25</c:v>
                </c:pt>
              </c:numCache>
            </c:numRef>
          </c:xVal>
          <c:yVal>
            <c:numRef>
              <c:f>Sheet1!$C$8</c:f>
              <c:numCache>
                <c:formatCode>General</c:formatCode>
                <c:ptCount val="1"/>
                <c:pt idx="0">
                  <c:v>10.4</c:v>
                </c:pt>
              </c:numCache>
            </c:numRef>
          </c:yVal>
          <c:smooth val="0"/>
        </c:ser>
        <c:ser>
          <c:idx val="7"/>
          <c:order val="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</c:f>
              <c:numCache>
                <c:formatCode>General</c:formatCode>
                <c:ptCount val="1"/>
                <c:pt idx="0">
                  <c:v>16.72</c:v>
                </c:pt>
              </c:numCache>
            </c:numRef>
          </c:xVal>
          <c:yVal>
            <c:numRef>
              <c:f>Sheet1!$C$9</c:f>
              <c:numCache>
                <c:formatCode>General</c:formatCode>
                <c:ptCount val="1"/>
                <c:pt idx="0">
                  <c:v>8.3000000000000007</c:v>
                </c:pt>
              </c:numCache>
            </c:numRef>
          </c:yVal>
          <c:smooth val="0"/>
        </c:ser>
        <c:ser>
          <c:idx val="8"/>
          <c:order val="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Sheet1!$B$10</c:f>
              <c:numCache>
                <c:formatCode>General</c:formatCode>
                <c:ptCount val="1"/>
                <c:pt idx="0">
                  <c:v>19.690000000000001</c:v>
                </c:pt>
              </c:numCache>
            </c:numRef>
          </c:xVal>
          <c:yVal>
            <c:numRef>
              <c:f>Sheet1!$C$10</c:f>
              <c:numCache>
                <c:formatCode>General</c:formatCode>
                <c:ptCount val="1"/>
                <c:pt idx="0">
                  <c:v>6.1</c:v>
                </c:pt>
              </c:numCache>
            </c:numRef>
          </c:yVal>
          <c:smooth val="0"/>
        </c:ser>
        <c:ser>
          <c:idx val="9"/>
          <c:order val="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Sheet1!$B$11</c:f>
              <c:numCache>
                <c:formatCode>General</c:formatCode>
                <c:ptCount val="1"/>
                <c:pt idx="0">
                  <c:v>30.07</c:v>
                </c:pt>
              </c:numCache>
            </c:numRef>
          </c:xVal>
          <c:yVal>
            <c:numRef>
              <c:f>Sheet1!$C$11</c:f>
              <c:numCache>
                <c:formatCode>General</c:formatCode>
                <c:ptCount val="1"/>
                <c:pt idx="0">
                  <c:v>10.8</c:v>
                </c:pt>
              </c:numCache>
            </c:numRef>
          </c:yVal>
          <c:smooth val="0"/>
        </c:ser>
        <c:ser>
          <c:idx val="10"/>
          <c:order val="1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Sheet1!$B$12</c:f>
              <c:numCache>
                <c:formatCode>General</c:formatCode>
                <c:ptCount val="1"/>
                <c:pt idx="0">
                  <c:v>60.92</c:v>
                </c:pt>
              </c:numCache>
            </c:numRef>
          </c:xVal>
          <c:yVal>
            <c:numRef>
              <c:f>Sheet1!$C$12</c:f>
              <c:numCache>
                <c:formatCode>General</c:formatCode>
                <c:ptCount val="1"/>
                <c:pt idx="0">
                  <c:v>43.5</c:v>
                </c:pt>
              </c:numCache>
            </c:numRef>
          </c:yVal>
          <c:smooth val="0"/>
        </c:ser>
        <c:ser>
          <c:idx val="11"/>
          <c:order val="1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Sheet1!$B$13</c:f>
              <c:numCache>
                <c:formatCode>General</c:formatCode>
                <c:ptCount val="1"/>
                <c:pt idx="0">
                  <c:v>42.66</c:v>
                </c:pt>
              </c:numCache>
            </c:numRef>
          </c:xVal>
          <c:yVal>
            <c:numRef>
              <c:f>Sheet1!$C$13</c:f>
              <c:numCache>
                <c:formatCode>General</c:formatCode>
                <c:ptCount val="1"/>
                <c:pt idx="0">
                  <c:v>23.5</c:v>
                </c:pt>
              </c:numCache>
            </c:numRef>
          </c:yVal>
          <c:smooth val="0"/>
        </c:ser>
        <c:ser>
          <c:idx val="12"/>
          <c:order val="1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Sheet1!$B$14</c:f>
              <c:numCache>
                <c:formatCode>General</c:formatCode>
                <c:ptCount val="1"/>
                <c:pt idx="0">
                  <c:v>38.89</c:v>
                </c:pt>
              </c:numCache>
            </c:numRef>
          </c:xVal>
          <c:yVal>
            <c:numRef>
              <c:f>Sheet1!$C$14</c:f>
              <c:numCache>
                <c:formatCode>General</c:formatCode>
                <c:ptCount val="1"/>
                <c:pt idx="0">
                  <c:v>29.4</c:v>
                </c:pt>
              </c:numCache>
            </c:numRef>
          </c:yVal>
          <c:smooth val="0"/>
        </c:ser>
        <c:ser>
          <c:idx val="13"/>
          <c:order val="1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Sheet1!$B$15</c:f>
              <c:numCache>
                <c:formatCode>General</c:formatCode>
                <c:ptCount val="1"/>
                <c:pt idx="0">
                  <c:v>35.96</c:v>
                </c:pt>
              </c:numCache>
            </c:numRef>
          </c:xVal>
          <c:yVal>
            <c:numRef>
              <c:f>Sheet1!$C$15</c:f>
              <c:numCache>
                <c:formatCode>General</c:formatCode>
                <c:ptCount val="1"/>
                <c:pt idx="0">
                  <c:v>21.1</c:v>
                </c:pt>
              </c:numCache>
            </c:numRef>
          </c:yVal>
          <c:smooth val="0"/>
        </c:ser>
        <c:ser>
          <c:idx val="14"/>
          <c:order val="1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Sheet1!$B$16</c:f>
              <c:numCache>
                <c:formatCode>General</c:formatCode>
                <c:ptCount val="1"/>
                <c:pt idx="0">
                  <c:v>39.979999999999997</c:v>
                </c:pt>
              </c:numCache>
            </c:numRef>
          </c:xVal>
          <c:yVal>
            <c:numRef>
              <c:f>Sheet1!$C$16</c:f>
              <c:numCache>
                <c:formatCode>General</c:formatCode>
                <c:ptCount val="1"/>
                <c:pt idx="0">
                  <c:v>16.5</c:v>
                </c:pt>
              </c:numCache>
            </c:numRef>
          </c:yVal>
          <c:smooth val="0"/>
        </c:ser>
        <c:ser>
          <c:idx val="15"/>
          <c:order val="1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Sheet1!$B$17</c:f>
              <c:numCache>
                <c:formatCode>General</c:formatCode>
                <c:ptCount val="1"/>
                <c:pt idx="0">
                  <c:v>70.73</c:v>
                </c:pt>
              </c:numCache>
            </c:numRef>
          </c:xVal>
          <c:yVal>
            <c:numRef>
              <c:f>Sheet1!$C$17</c:f>
              <c:numCache>
                <c:formatCode>General</c:formatCode>
                <c:ptCount val="1"/>
                <c:pt idx="0">
                  <c:v>64.900000000000006</c:v>
                </c:pt>
              </c:numCache>
            </c:numRef>
          </c:yVal>
          <c:smooth val="0"/>
        </c:ser>
        <c:ser>
          <c:idx val="16"/>
          <c:order val="1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Sheet1!$B$18</c:f>
              <c:numCache>
                <c:formatCode>General</c:formatCode>
                <c:ptCount val="1"/>
                <c:pt idx="0">
                  <c:v>29.69</c:v>
                </c:pt>
              </c:numCache>
            </c:numRef>
          </c:xVal>
          <c:yVal>
            <c:numRef>
              <c:f>Sheet1!$C$18</c:f>
              <c:numCache>
                <c:formatCode>General</c:formatCode>
                <c:ptCount val="1"/>
                <c:pt idx="0">
                  <c:v>45.5</c:v>
                </c:pt>
              </c:numCache>
            </c:numRef>
          </c:yVal>
          <c:smooth val="0"/>
        </c:ser>
        <c:ser>
          <c:idx val="17"/>
          <c:order val="1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Sheet1!$B$19</c:f>
              <c:numCache>
                <c:formatCode>General</c:formatCode>
                <c:ptCount val="1"/>
                <c:pt idx="0">
                  <c:v>34.090000000000003</c:v>
                </c:pt>
              </c:numCache>
            </c:numRef>
          </c:xVal>
          <c:yVal>
            <c:numRef>
              <c:f>Sheet1!$C$19</c:f>
              <c:numCache>
                <c:formatCode>General</c:formatCode>
                <c:ptCount val="1"/>
                <c:pt idx="0">
                  <c:v>41.1</c:v>
                </c:pt>
              </c:numCache>
            </c:numRef>
          </c:yVal>
          <c:smooth val="0"/>
        </c:ser>
        <c:ser>
          <c:idx val="18"/>
          <c:order val="1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Sheet1!$B$20</c:f>
              <c:numCache>
                <c:formatCode>General</c:formatCode>
                <c:ptCount val="1"/>
                <c:pt idx="0">
                  <c:v>49.35</c:v>
                </c:pt>
              </c:numCache>
            </c:numRef>
          </c:xVal>
          <c:yVal>
            <c:numRef>
              <c:f>Sheet1!$C$20</c:f>
              <c:numCache>
                <c:formatCode>General</c:formatCode>
                <c:ptCount val="1"/>
                <c:pt idx="0">
                  <c:v>29.3</c:v>
                </c:pt>
              </c:numCache>
            </c:numRef>
          </c:yVal>
          <c:smooth val="0"/>
        </c:ser>
        <c:ser>
          <c:idx val="19"/>
          <c:order val="1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Sheet1!$B$21</c:f>
              <c:numCache>
                <c:formatCode>General</c:formatCode>
                <c:ptCount val="1"/>
                <c:pt idx="0">
                  <c:v>37.130000000000003</c:v>
                </c:pt>
              </c:numCache>
            </c:numRef>
          </c:xVal>
          <c:yVal>
            <c:numRef>
              <c:f>Sheet1!$C$21</c:f>
              <c:numCache>
                <c:formatCode>General</c:formatCode>
                <c:ptCount val="1"/>
                <c:pt idx="0">
                  <c:v>8.1</c:v>
                </c:pt>
              </c:numCache>
            </c:numRef>
          </c:yVal>
          <c:smooth val="0"/>
        </c:ser>
        <c:ser>
          <c:idx val="20"/>
          <c:order val="2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Sheet1!$B$22</c:f>
              <c:numCache>
                <c:formatCode>General</c:formatCode>
                <c:ptCount val="1"/>
                <c:pt idx="0">
                  <c:v>37.01</c:v>
                </c:pt>
              </c:numCache>
            </c:numRef>
          </c:xVal>
          <c:yVal>
            <c:numRef>
              <c:f>Sheet1!$C$22</c:f>
              <c:numCache>
                <c:formatCode>General</c:formatCode>
                <c:ptCount val="1"/>
                <c:pt idx="0">
                  <c:v>13.9</c:v>
                </c:pt>
              </c:numCache>
            </c:numRef>
          </c:yVal>
          <c:smooth val="0"/>
        </c:ser>
        <c:ser>
          <c:idx val="21"/>
          <c:order val="2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Sheet1!$B$23</c:f>
              <c:numCache>
                <c:formatCode>General</c:formatCode>
                <c:ptCount val="1"/>
                <c:pt idx="0">
                  <c:v>70.150000000000006</c:v>
                </c:pt>
              </c:numCache>
            </c:numRef>
          </c:xVal>
          <c:yVal>
            <c:numRef>
              <c:f>Sheet1!$C$23</c:f>
              <c:numCache>
                <c:formatCode>General</c:formatCode>
                <c:ptCount val="1"/>
                <c:pt idx="0">
                  <c:v>51.4</c:v>
                </c:pt>
              </c:numCache>
            </c:numRef>
          </c:yVal>
          <c:smooth val="0"/>
        </c:ser>
        <c:ser>
          <c:idx val="22"/>
          <c:order val="2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Sheet1!$B$24</c:f>
              <c:numCache>
                <c:formatCode>General</c:formatCode>
                <c:ptCount val="1"/>
                <c:pt idx="0">
                  <c:v>48.36</c:v>
                </c:pt>
              </c:numCache>
            </c:numRef>
          </c:xVal>
          <c:yVal>
            <c:numRef>
              <c:f>Sheet1!$C$24</c:f>
              <c:numCache>
                <c:formatCode>General</c:formatCode>
                <c:ptCount val="1"/>
                <c:pt idx="0">
                  <c:v>23.1</c:v>
                </c:pt>
              </c:numCache>
            </c:numRef>
          </c:yVal>
          <c:smooth val="0"/>
        </c:ser>
        <c:ser>
          <c:idx val="23"/>
          <c:order val="2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Sheet1!$B$25</c:f>
              <c:numCache>
                <c:formatCode>General</c:formatCode>
                <c:ptCount val="1"/>
                <c:pt idx="0">
                  <c:v>42.62</c:v>
                </c:pt>
              </c:numCache>
            </c:numRef>
          </c:xVal>
          <c:yVal>
            <c:numRef>
              <c:f>Sheet1!$C$25</c:f>
              <c:numCache>
                <c:formatCode>General</c:formatCode>
                <c:ptCount val="1"/>
                <c:pt idx="0">
                  <c:v>45.7</c:v>
                </c:pt>
              </c:numCache>
            </c:numRef>
          </c:yVal>
          <c:smooth val="0"/>
        </c:ser>
        <c:ser>
          <c:idx val="24"/>
          <c:order val="2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Sheet1!$B$26</c:f>
              <c:numCache>
                <c:formatCode>General</c:formatCode>
                <c:ptCount val="1"/>
                <c:pt idx="0">
                  <c:v>44.28</c:v>
                </c:pt>
              </c:numCache>
            </c:numRef>
          </c:xVal>
          <c:yVal>
            <c:numRef>
              <c:f>Sheet1!$C$26</c:f>
              <c:numCache>
                <c:formatCode>General</c:formatCode>
                <c:ptCount val="1"/>
                <c:pt idx="0">
                  <c:v>20.2</c:v>
                </c:pt>
              </c:numCache>
            </c:numRef>
          </c:yVal>
          <c:smooth val="0"/>
        </c:ser>
        <c:ser>
          <c:idx val="25"/>
          <c:order val="2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Sheet1!$B$27</c:f>
              <c:numCache>
                <c:formatCode>General</c:formatCode>
                <c:ptCount val="1"/>
                <c:pt idx="0">
                  <c:v>51.33</c:v>
                </c:pt>
              </c:numCache>
            </c:numRef>
          </c:xVal>
          <c:yVal>
            <c:numRef>
              <c:f>Sheet1!$C$27</c:f>
              <c:numCache>
                <c:formatCode>General</c:formatCode>
                <c:ptCount val="1"/>
                <c:pt idx="0">
                  <c:v>16.5</c:v>
                </c:pt>
              </c:numCache>
            </c:numRef>
          </c:yVal>
          <c:smooth val="0"/>
        </c:ser>
        <c:ser>
          <c:idx val="26"/>
          <c:order val="2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Sheet1!$B$28</c:f>
              <c:numCache>
                <c:formatCode>General</c:formatCode>
                <c:ptCount val="1"/>
                <c:pt idx="0">
                  <c:v>20.85</c:v>
                </c:pt>
              </c:numCache>
            </c:numRef>
          </c:xVal>
          <c:yVal>
            <c:numRef>
              <c:f>Sheet1!$C$28</c:f>
              <c:numCache>
                <c:formatCode>General</c:formatCode>
                <c:ptCount val="1"/>
                <c:pt idx="0">
                  <c:v>26.5</c:v>
                </c:pt>
              </c:numCache>
            </c:numRef>
          </c:yVal>
          <c:smooth val="0"/>
        </c:ser>
        <c:ser>
          <c:idx val="27"/>
          <c:order val="2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Sheet1!$B$29</c:f>
              <c:numCache>
                <c:formatCode>General</c:formatCode>
                <c:ptCount val="1"/>
                <c:pt idx="0">
                  <c:v>26.17</c:v>
                </c:pt>
              </c:numCache>
            </c:numRef>
          </c:xVal>
          <c:yVal>
            <c:numRef>
              <c:f>Sheet1!$C$29</c:f>
              <c:numCache>
                <c:formatCode>General</c:formatCode>
                <c:ptCount val="1"/>
                <c:pt idx="0">
                  <c:v>47.7</c:v>
                </c:pt>
              </c:numCache>
            </c:numRef>
          </c:yVal>
          <c:smooth val="0"/>
        </c:ser>
        <c:ser>
          <c:idx val="28"/>
          <c:order val="2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Sheet1!$B$30</c:f>
              <c:numCache>
                <c:formatCode>General</c:formatCode>
                <c:ptCount val="1"/>
                <c:pt idx="0">
                  <c:v>61.26</c:v>
                </c:pt>
              </c:numCache>
            </c:numRef>
          </c:xVal>
          <c:yVal>
            <c:numRef>
              <c:f>Sheet1!$C$30</c:f>
              <c:numCache>
                <c:formatCode>General</c:formatCode>
                <c:ptCount val="1"/>
                <c:pt idx="0">
                  <c:v>95.3</c:v>
                </c:pt>
              </c:numCache>
            </c:numRef>
          </c:yVal>
          <c:smooth val="0"/>
        </c:ser>
        <c:ser>
          <c:idx val="29"/>
          <c:order val="2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Sheet1!$B$31</c:f>
              <c:numCache>
                <c:formatCode>General</c:formatCode>
                <c:ptCount val="1"/>
                <c:pt idx="0">
                  <c:v>53.22</c:v>
                </c:pt>
              </c:numCache>
            </c:numRef>
          </c:xVal>
          <c:yVal>
            <c:numRef>
              <c:f>Sheet1!$C$31</c:f>
              <c:numCache>
                <c:formatCode>General</c:formatCode>
                <c:ptCount val="1"/>
                <c:pt idx="0">
                  <c:v>74</c:v>
                </c:pt>
              </c:numCache>
            </c:numRef>
          </c:yVal>
          <c:smooth val="0"/>
        </c:ser>
        <c:ser>
          <c:idx val="30"/>
          <c:order val="3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Sheet1!$B$32</c:f>
              <c:numCache>
                <c:formatCode>General</c:formatCode>
                <c:ptCount val="1"/>
                <c:pt idx="0">
                  <c:v>31.31</c:v>
                </c:pt>
              </c:numCache>
            </c:numRef>
          </c:xVal>
          <c:yVal>
            <c:numRef>
              <c:f>Sheet1!$C$32</c:f>
              <c:numCache>
                <c:formatCode>General</c:formatCode>
                <c:ptCount val="1"/>
                <c:pt idx="0">
                  <c:v>150.4</c:v>
                </c:pt>
              </c:numCache>
            </c:numRef>
          </c:yVal>
          <c:smooth val="0"/>
        </c:ser>
        <c:ser>
          <c:idx val="31"/>
          <c:order val="3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Sheet1!$B$33</c:f>
              <c:numCache>
                <c:formatCode>General</c:formatCode>
                <c:ptCount val="1"/>
                <c:pt idx="0">
                  <c:v>40.14</c:v>
                </c:pt>
              </c:numCache>
            </c:numRef>
          </c:xVal>
          <c:yVal>
            <c:numRef>
              <c:f>Sheet1!$C$33</c:f>
              <c:numCache>
                <c:formatCode>General</c:formatCode>
                <c:ptCount val="1"/>
                <c:pt idx="0">
                  <c:v>59.6</c:v>
                </c:pt>
              </c:numCache>
            </c:numRef>
          </c:yVal>
          <c:smooth val="0"/>
        </c:ser>
        <c:ser>
          <c:idx val="32"/>
          <c:order val="3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Sheet1!$B$34</c:f>
              <c:numCache>
                <c:formatCode>General</c:formatCode>
                <c:ptCount val="1"/>
                <c:pt idx="0">
                  <c:v>45.71</c:v>
                </c:pt>
              </c:numCache>
            </c:numRef>
          </c:xVal>
          <c:yVal>
            <c:numRef>
              <c:f>Sheet1!$C$34</c:f>
              <c:numCache>
                <c:formatCode>General</c:formatCode>
                <c:ptCount val="1"/>
                <c:pt idx="0">
                  <c:v>51.3</c:v>
                </c:pt>
              </c:numCache>
            </c:numRef>
          </c:yVal>
          <c:smooth val="0"/>
        </c:ser>
        <c:ser>
          <c:idx val="33"/>
          <c:order val="3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Sheet1!$B$35</c:f>
              <c:numCache>
                <c:formatCode>General</c:formatCode>
                <c:ptCount val="1"/>
                <c:pt idx="0">
                  <c:v>42.07</c:v>
                </c:pt>
              </c:numCache>
            </c:numRef>
          </c:xVal>
          <c:yVal>
            <c:numRef>
              <c:f>Sheet1!$C$35</c:f>
              <c:numCache>
                <c:formatCode>General</c:formatCode>
                <c:ptCount val="1"/>
                <c:pt idx="0">
                  <c:v>22.7</c:v>
                </c:pt>
              </c:numCache>
            </c:numRef>
          </c:yVal>
          <c:smooth val="0"/>
        </c:ser>
        <c:ser>
          <c:idx val="34"/>
          <c:order val="3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Sheet1!$B$36</c:f>
              <c:numCache>
                <c:formatCode>General</c:formatCode>
                <c:ptCount val="1"/>
                <c:pt idx="0">
                  <c:v>27.54</c:v>
                </c:pt>
              </c:numCache>
            </c:numRef>
          </c:xVal>
          <c:yVal>
            <c:numRef>
              <c:f>Sheet1!$C$36</c:f>
              <c:numCache>
                <c:formatCode>General</c:formatCode>
                <c:ptCount val="1"/>
                <c:pt idx="0">
                  <c:v>47.8</c:v>
                </c:pt>
              </c:numCache>
            </c:numRef>
          </c:yVal>
          <c:smooth val="0"/>
        </c:ser>
        <c:ser>
          <c:idx val="35"/>
          <c:order val="3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Sheet1!$B$37</c:f>
              <c:numCache>
                <c:formatCode>General</c:formatCode>
                <c:ptCount val="1"/>
                <c:pt idx="0">
                  <c:v>38.74</c:v>
                </c:pt>
              </c:numCache>
            </c:numRef>
          </c:xVal>
          <c:yVal>
            <c:numRef>
              <c:f>Sheet1!$C$37</c:f>
              <c:numCache>
                <c:formatCode>General</c:formatCode>
                <c:ptCount val="1"/>
                <c:pt idx="0">
                  <c:v>37.5</c:v>
                </c:pt>
              </c:numCache>
            </c:numRef>
          </c:yVal>
          <c:smooth val="0"/>
        </c:ser>
        <c:ser>
          <c:idx val="36"/>
          <c:order val="3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Sheet1!$B$38</c:f>
              <c:numCache>
                <c:formatCode>General</c:formatCode>
                <c:ptCount val="1"/>
                <c:pt idx="0">
                  <c:v>40.25</c:v>
                </c:pt>
              </c:numCache>
            </c:numRef>
          </c:xVal>
          <c:yVal>
            <c:numRef>
              <c:f>Sheet1!$C$38</c:f>
              <c:numCache>
                <c:formatCode>General</c:formatCode>
                <c:ptCount val="1"/>
                <c:pt idx="0">
                  <c:v>39.799999999999997</c:v>
                </c:pt>
              </c:numCache>
            </c:numRef>
          </c:yVal>
          <c:smooth val="0"/>
        </c:ser>
        <c:ser>
          <c:idx val="37"/>
          <c:order val="3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Sheet1!$B$39</c:f>
              <c:numCache>
                <c:formatCode>General</c:formatCode>
                <c:ptCount val="1"/>
                <c:pt idx="0">
                  <c:v>62.29</c:v>
                </c:pt>
              </c:numCache>
            </c:numRef>
          </c:xVal>
          <c:yVal>
            <c:numRef>
              <c:f>Sheet1!$C$39</c:f>
              <c:numCache>
                <c:formatCode>General</c:formatCode>
                <c:ptCount val="1"/>
                <c:pt idx="0">
                  <c:v>103.9</c:v>
                </c:pt>
              </c:numCache>
            </c:numRef>
          </c:yVal>
          <c:smooth val="0"/>
        </c:ser>
        <c:ser>
          <c:idx val="38"/>
          <c:order val="3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Sheet1!$B$40</c:f>
              <c:numCache>
                <c:formatCode>General</c:formatCode>
                <c:ptCount val="1"/>
                <c:pt idx="0">
                  <c:v>47.17</c:v>
                </c:pt>
              </c:numCache>
            </c:numRef>
          </c:xVal>
          <c:yVal>
            <c:numRef>
              <c:f>Sheet1!$C$40</c:f>
              <c:numCache>
                <c:formatCode>General</c:formatCode>
                <c:ptCount val="1"/>
                <c:pt idx="0">
                  <c:v>80.400000000000006</c:v>
                </c:pt>
              </c:numCache>
            </c:numRef>
          </c:yVal>
          <c:smooth val="0"/>
        </c:ser>
        <c:ser>
          <c:idx val="39"/>
          <c:order val="3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Sheet1!$B$41</c:f>
              <c:numCache>
                <c:formatCode>General</c:formatCode>
                <c:ptCount val="1"/>
                <c:pt idx="0">
                  <c:v>43.9</c:v>
                </c:pt>
              </c:numCache>
            </c:numRef>
          </c:xVal>
          <c:yVal>
            <c:numRef>
              <c:f>Sheet1!$C$41</c:f>
              <c:numCache>
                <c:formatCode>General</c:formatCode>
                <c:ptCount val="1"/>
                <c:pt idx="0">
                  <c:v>145.4</c:v>
                </c:pt>
              </c:numCache>
            </c:numRef>
          </c:yVal>
          <c:smooth val="0"/>
        </c:ser>
        <c:ser>
          <c:idx val="40"/>
          <c:order val="4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Sheet1!$B$42</c:f>
              <c:numCache>
                <c:formatCode>General</c:formatCode>
                <c:ptCount val="1"/>
                <c:pt idx="0">
                  <c:v>40.909999999999997</c:v>
                </c:pt>
              </c:numCache>
            </c:numRef>
          </c:xVal>
          <c:yVal>
            <c:numRef>
              <c:f>Sheet1!$C$42</c:f>
              <c:numCache>
                <c:formatCode>General</c:formatCode>
                <c:ptCount val="1"/>
                <c:pt idx="0">
                  <c:v>56.1</c:v>
                </c:pt>
              </c:numCache>
            </c:numRef>
          </c:yVal>
          <c:smooth val="0"/>
        </c:ser>
        <c:ser>
          <c:idx val="41"/>
          <c:order val="4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Sheet1!$B$43</c:f>
              <c:numCache>
                <c:formatCode>General</c:formatCode>
                <c:ptCount val="1"/>
                <c:pt idx="0">
                  <c:v>37.6</c:v>
                </c:pt>
              </c:numCache>
            </c:numRef>
          </c:xVal>
          <c:yVal>
            <c:numRef>
              <c:f>Sheet1!$C$43</c:f>
              <c:numCache>
                <c:formatCode>General</c:formatCode>
                <c:ptCount val="1"/>
                <c:pt idx="0">
                  <c:v>52.7</c:v>
                </c:pt>
              </c:numCache>
            </c:numRef>
          </c:yVal>
          <c:smooth val="0"/>
        </c:ser>
        <c:ser>
          <c:idx val="42"/>
          <c:order val="4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Sheet1!$B$44</c:f>
              <c:numCache>
                <c:formatCode>General</c:formatCode>
                <c:ptCount val="1"/>
                <c:pt idx="0">
                  <c:v>93.58</c:v>
                </c:pt>
              </c:numCache>
            </c:numRef>
          </c:xVal>
          <c:yVal>
            <c:numRef>
              <c:f>Sheet1!$C$44</c:f>
              <c:numCache>
                <c:formatCode>General</c:formatCode>
                <c:ptCount val="1"/>
                <c:pt idx="0">
                  <c:v>93.6</c:v>
                </c:pt>
              </c:numCache>
            </c:numRef>
          </c:yVal>
          <c:smooth val="0"/>
        </c:ser>
        <c:ser>
          <c:idx val="43"/>
          <c:order val="4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Sheet1!$B$45</c:f>
              <c:numCache>
                <c:formatCode>General</c:formatCode>
                <c:ptCount val="1"/>
                <c:pt idx="0">
                  <c:v>62.97</c:v>
                </c:pt>
              </c:numCache>
            </c:numRef>
          </c:xVal>
          <c:yVal>
            <c:numRef>
              <c:f>Sheet1!$C$45</c:f>
              <c:numCache>
                <c:formatCode>General</c:formatCode>
                <c:ptCount val="1"/>
                <c:pt idx="0">
                  <c:v>46.8</c:v>
                </c:pt>
              </c:numCache>
            </c:numRef>
          </c:yVal>
          <c:smooth val="0"/>
        </c:ser>
        <c:ser>
          <c:idx val="44"/>
          <c:order val="4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Sheet1!$B$46</c:f>
              <c:numCache>
                <c:formatCode>General</c:formatCode>
                <c:ptCount val="1"/>
                <c:pt idx="0">
                  <c:v>47.64</c:v>
                </c:pt>
              </c:numCache>
            </c:numRef>
          </c:xVal>
          <c:yVal>
            <c:numRef>
              <c:f>Sheet1!$C$46</c:f>
              <c:numCache>
                <c:formatCode>General</c:formatCode>
                <c:ptCount val="1"/>
                <c:pt idx="0">
                  <c:v>36.799999999999997</c:v>
                </c:pt>
              </c:numCache>
            </c:numRef>
          </c:yVal>
          <c:smooth val="0"/>
        </c:ser>
        <c:ser>
          <c:idx val="45"/>
          <c:order val="4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Sheet1!$B$47</c:f>
              <c:numCache>
                <c:formatCode>General</c:formatCode>
                <c:ptCount val="1"/>
                <c:pt idx="0">
                  <c:v>35.76</c:v>
                </c:pt>
              </c:numCache>
            </c:numRef>
          </c:xVal>
          <c:yVal>
            <c:numRef>
              <c:f>Sheet1!$C$47</c:f>
              <c:numCache>
                <c:formatCode>General</c:formatCode>
                <c:ptCount val="1"/>
                <c:pt idx="0">
                  <c:v>12.9</c:v>
                </c:pt>
              </c:numCache>
            </c:numRef>
          </c:yVal>
          <c:smooth val="0"/>
        </c:ser>
        <c:ser>
          <c:idx val="46"/>
          <c:order val="4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Sheet1!$B$48</c:f>
              <c:numCache>
                <c:formatCode>General</c:formatCode>
                <c:ptCount val="1"/>
                <c:pt idx="0">
                  <c:v>14.55</c:v>
                </c:pt>
              </c:numCache>
            </c:numRef>
          </c:xVal>
          <c:yVal>
            <c:numRef>
              <c:f>Sheet1!$C$48</c:f>
              <c:numCache>
                <c:formatCode>General</c:formatCode>
                <c:ptCount val="1"/>
                <c:pt idx="0">
                  <c:v>14.9</c:v>
                </c:pt>
              </c:numCache>
            </c:numRef>
          </c:yVal>
          <c:smooth val="0"/>
        </c:ser>
        <c:ser>
          <c:idx val="47"/>
          <c:order val="4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Sheet1!$B$49</c:f>
              <c:numCache>
                <c:formatCode>General</c:formatCode>
                <c:ptCount val="1"/>
                <c:pt idx="0">
                  <c:v>31.51</c:v>
                </c:pt>
              </c:numCache>
            </c:numRef>
          </c:xVal>
          <c:yVal>
            <c:numRef>
              <c:f>Sheet1!$C$49</c:f>
              <c:numCache>
                <c:formatCode>General</c:formatCode>
                <c:ptCount val="1"/>
                <c:pt idx="0">
                  <c:v>12.2</c:v>
                </c:pt>
              </c:numCache>
            </c:numRef>
          </c:yVal>
          <c:smooth val="0"/>
        </c:ser>
        <c:ser>
          <c:idx val="48"/>
          <c:order val="4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Sheet1!$B$50</c:f>
              <c:numCache>
                <c:formatCode>General</c:formatCode>
                <c:ptCount val="1"/>
                <c:pt idx="0">
                  <c:v>41.83</c:v>
                </c:pt>
              </c:numCache>
            </c:numRef>
          </c:xVal>
          <c:yVal>
            <c:numRef>
              <c:f>Sheet1!$C$50</c:f>
              <c:numCache>
                <c:formatCode>General</c:formatCode>
                <c:ptCount val="1"/>
                <c:pt idx="0">
                  <c:v>59.1</c:v>
                </c:pt>
              </c:numCache>
            </c:numRef>
          </c:yVal>
          <c:smooth val="0"/>
        </c:ser>
        <c:ser>
          <c:idx val="49"/>
          <c:order val="4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Sheet1!$B$51</c:f>
              <c:numCache>
                <c:formatCode>General</c:formatCode>
                <c:ptCount val="1"/>
                <c:pt idx="0">
                  <c:v>49.47</c:v>
                </c:pt>
              </c:numCache>
            </c:numRef>
          </c:xVal>
          <c:yVal>
            <c:numRef>
              <c:f>Sheet1!$C$51</c:f>
              <c:numCache>
                <c:formatCode>General</c:formatCode>
                <c:ptCount val="1"/>
                <c:pt idx="0">
                  <c:v>24.8</c:v>
                </c:pt>
              </c:numCache>
            </c:numRef>
          </c:yVal>
          <c:smooth val="0"/>
        </c:ser>
        <c:ser>
          <c:idx val="50"/>
          <c:order val="5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Sheet1!$B$52</c:f>
              <c:numCache>
                <c:formatCode>General</c:formatCode>
                <c:ptCount val="1"/>
                <c:pt idx="0">
                  <c:v>56.73</c:v>
                </c:pt>
              </c:numCache>
            </c:numRef>
          </c:xVal>
          <c:yVal>
            <c:numRef>
              <c:f>Sheet1!$C$52</c:f>
              <c:numCache>
                <c:formatCode>General</c:formatCode>
                <c:ptCount val="1"/>
                <c:pt idx="0">
                  <c:v>83.7</c:v>
                </c:pt>
              </c:numCache>
            </c:numRef>
          </c:yVal>
          <c:smooth val="0"/>
        </c:ser>
        <c:ser>
          <c:idx val="51"/>
          <c:order val="5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Sheet1!$B$53</c:f>
              <c:numCache>
                <c:formatCode>General</c:formatCode>
                <c:ptCount val="1"/>
                <c:pt idx="0">
                  <c:v>64.819999999999993</c:v>
                </c:pt>
              </c:numCache>
            </c:numRef>
          </c:xVal>
          <c:yVal>
            <c:numRef>
              <c:f>Sheet1!$C$53</c:f>
              <c:numCache>
                <c:formatCode>General</c:formatCode>
                <c:ptCount val="1"/>
                <c:pt idx="0">
                  <c:v>37.4</c:v>
                </c:pt>
              </c:numCache>
            </c:numRef>
          </c:yVal>
          <c:smooth val="0"/>
        </c:ser>
        <c:ser>
          <c:idx val="52"/>
          <c:order val="5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Sheet1!$B$54</c:f>
              <c:numCache>
                <c:formatCode>General</c:formatCode>
                <c:ptCount val="1"/>
                <c:pt idx="0">
                  <c:v>40.72</c:v>
                </c:pt>
              </c:numCache>
            </c:numRef>
          </c:xVal>
          <c:yVal>
            <c:numRef>
              <c:f>Sheet1!$C$54</c:f>
              <c:numCache>
                <c:formatCode>General</c:formatCode>
                <c:ptCount val="1"/>
                <c:pt idx="0">
                  <c:v>51.4</c:v>
                </c:pt>
              </c:numCache>
            </c:numRef>
          </c:yVal>
          <c:smooth val="0"/>
        </c:ser>
        <c:ser>
          <c:idx val="53"/>
          <c:order val="5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Sheet1!$B$55</c:f>
              <c:numCache>
                <c:formatCode>General</c:formatCode>
                <c:ptCount val="1"/>
                <c:pt idx="0">
                  <c:v>39.799999999999997</c:v>
                </c:pt>
              </c:numCache>
            </c:numRef>
          </c:xVal>
          <c:yVal>
            <c:numRef>
              <c:f>Sheet1!$C$55</c:f>
              <c:numCache>
                <c:formatCode>General</c:formatCode>
                <c:ptCount val="1"/>
                <c:pt idx="0">
                  <c:v>43.2</c:v>
                </c:pt>
              </c:numCache>
            </c:numRef>
          </c:yVal>
          <c:smooth val="0"/>
        </c:ser>
        <c:ser>
          <c:idx val="54"/>
          <c:order val="5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Sheet1!$B$56</c:f>
              <c:numCache>
                <c:formatCode>General</c:formatCode>
                <c:ptCount val="1"/>
                <c:pt idx="0">
                  <c:v>13.86</c:v>
                </c:pt>
              </c:numCache>
            </c:numRef>
          </c:xVal>
          <c:yVal>
            <c:numRef>
              <c:f>Sheet1!$C$56</c:f>
              <c:numCache>
                <c:formatCode>General</c:formatCode>
                <c:ptCount val="1"/>
                <c:pt idx="0">
                  <c:v>27.8</c:v>
                </c:pt>
              </c:numCache>
            </c:numRef>
          </c:yVal>
          <c:smooth val="0"/>
        </c:ser>
        <c:ser>
          <c:idx val="55"/>
          <c:order val="5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Sheet1!$B$57</c:f>
              <c:numCache>
                <c:formatCode>General</c:formatCode>
                <c:ptCount val="1"/>
                <c:pt idx="0">
                  <c:v>1.82</c:v>
                </c:pt>
              </c:numCache>
            </c:numRef>
          </c:xVal>
          <c:yVal>
            <c:numRef>
              <c:f>Sheet1!$C$57</c:f>
              <c:numCache>
                <c:formatCode>General</c:formatCode>
                <c:ptCount val="1"/>
                <c:pt idx="0">
                  <c:v>14.8</c:v>
                </c:pt>
              </c:numCache>
            </c:numRef>
          </c:yVal>
          <c:smooth val="0"/>
        </c:ser>
        <c:ser>
          <c:idx val="56"/>
          <c:order val="5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Sheet1!$B$58</c:f>
              <c:numCache>
                <c:formatCode>General</c:formatCode>
                <c:ptCount val="1"/>
                <c:pt idx="0">
                  <c:v>15.54</c:v>
                </c:pt>
              </c:numCache>
            </c:numRef>
          </c:xVal>
          <c:yVal>
            <c:numRef>
              <c:f>Sheet1!$C$58</c:f>
              <c:numCache>
                <c:formatCode>General</c:formatCode>
                <c:ptCount val="1"/>
                <c:pt idx="0">
                  <c:v>18.3</c:v>
                </c:pt>
              </c:numCache>
            </c:numRef>
          </c:yVal>
          <c:smooth val="0"/>
        </c:ser>
        <c:ser>
          <c:idx val="57"/>
          <c:order val="5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Sheet1!$B$59</c:f>
              <c:numCache>
                <c:formatCode>General</c:formatCode>
                <c:ptCount val="1"/>
                <c:pt idx="0">
                  <c:v>25.59</c:v>
                </c:pt>
              </c:numCache>
            </c:numRef>
          </c:xVal>
          <c:yVal>
            <c:numRef>
              <c:f>Sheet1!$C$59</c:f>
              <c:numCache>
                <c:formatCode>General</c:formatCode>
                <c:ptCount val="1"/>
                <c:pt idx="0">
                  <c:v>9.8000000000000007</c:v>
                </c:pt>
              </c:numCache>
            </c:numRef>
          </c:yVal>
          <c:smooth val="0"/>
        </c:ser>
        <c:ser>
          <c:idx val="58"/>
          <c:order val="5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Sheet1!$B$60</c:f>
              <c:numCache>
                <c:formatCode>General</c:formatCode>
                <c:ptCount val="1"/>
                <c:pt idx="0">
                  <c:v>47.42</c:v>
                </c:pt>
              </c:numCache>
            </c:numRef>
          </c:xVal>
          <c:yVal>
            <c:numRef>
              <c:f>Sheet1!$C$60</c:f>
              <c:numCache>
                <c:formatCode>General</c:formatCode>
                <c:ptCount val="1"/>
                <c:pt idx="0">
                  <c:v>25.4</c:v>
                </c:pt>
              </c:numCache>
            </c:numRef>
          </c:yVal>
          <c:smooth val="0"/>
        </c:ser>
        <c:ser>
          <c:idx val="59"/>
          <c:order val="5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Sheet1!$B$61</c:f>
              <c:numCache>
                <c:formatCode>General</c:formatCode>
                <c:ptCount val="1"/>
                <c:pt idx="0">
                  <c:v>38.01</c:v>
                </c:pt>
              </c:numCache>
            </c:numRef>
          </c:xVal>
          <c:yVal>
            <c:numRef>
              <c:f>Sheet1!$C$61</c:f>
              <c:numCache>
                <c:formatCode>General</c:formatCode>
                <c:ptCount val="1"/>
                <c:pt idx="0">
                  <c:v>11.4</c:v>
                </c:pt>
              </c:numCache>
            </c:numRef>
          </c:yVal>
          <c:smooth val="0"/>
        </c:ser>
        <c:ser>
          <c:idx val="60"/>
          <c:order val="6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Sheet1!$B$62</c:f>
              <c:numCache>
                <c:formatCode>General</c:formatCode>
                <c:ptCount val="1"/>
                <c:pt idx="0">
                  <c:v>22.33</c:v>
                </c:pt>
              </c:numCache>
            </c:numRef>
          </c:xVal>
          <c:yVal>
            <c:numRef>
              <c:f>Sheet1!$C$62</c:f>
              <c:numCache>
                <c:formatCode>General</c:formatCode>
                <c:ptCount val="1"/>
                <c:pt idx="0">
                  <c:v>12.4</c:v>
                </c:pt>
              </c:numCache>
            </c:numRef>
          </c:yVal>
          <c:smooth val="0"/>
        </c:ser>
        <c:ser>
          <c:idx val="61"/>
          <c:order val="6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Sheet1!$B$63</c:f>
              <c:numCache>
                <c:formatCode>General</c:formatCode>
                <c:ptCount val="1"/>
                <c:pt idx="0">
                  <c:v>29.85</c:v>
                </c:pt>
              </c:numCache>
            </c:numRef>
          </c:xVal>
          <c:yVal>
            <c:numRef>
              <c:f>Sheet1!$C$63</c:f>
              <c:numCache>
                <c:formatCode>General</c:formatCode>
                <c:ptCount val="1"/>
                <c:pt idx="0">
                  <c:v>7.5</c:v>
                </c:pt>
              </c:numCache>
            </c:numRef>
          </c:yVal>
          <c:smooth val="0"/>
        </c:ser>
        <c:ser>
          <c:idx val="62"/>
          <c:order val="6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Sheet1!$B$64</c:f>
              <c:numCache>
                <c:formatCode>General</c:formatCode>
                <c:ptCount val="1"/>
                <c:pt idx="0">
                  <c:v>81.14</c:v>
                </c:pt>
              </c:numCache>
            </c:numRef>
          </c:xVal>
          <c:yVal>
            <c:numRef>
              <c:f>Sheet1!$C$64</c:f>
              <c:numCache>
                <c:formatCode>General</c:formatCode>
                <c:ptCount val="1"/>
                <c:pt idx="0">
                  <c:v>154.4</c:v>
                </c:pt>
              </c:numCache>
            </c:numRef>
          </c:yVal>
          <c:smooth val="0"/>
        </c:ser>
        <c:ser>
          <c:idx val="63"/>
          <c:order val="6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Sheet1!$B$65</c:f>
              <c:numCache>
                <c:formatCode>General</c:formatCode>
                <c:ptCount val="1"/>
                <c:pt idx="0">
                  <c:v>47.62</c:v>
                </c:pt>
              </c:numCache>
            </c:numRef>
          </c:xVal>
          <c:yVal>
            <c:numRef>
              <c:f>Sheet1!$C$65</c:f>
              <c:numCache>
                <c:formatCode>General</c:formatCode>
                <c:ptCount val="1"/>
                <c:pt idx="0">
                  <c:v>58.7</c:v>
                </c:pt>
              </c:numCache>
            </c:numRef>
          </c:yVal>
          <c:smooth val="0"/>
        </c:ser>
        <c:ser>
          <c:idx val="64"/>
          <c:order val="6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Sheet1!$B$66</c:f>
              <c:numCache>
                <c:formatCode>General</c:formatCode>
                <c:ptCount val="1"/>
                <c:pt idx="0">
                  <c:v>51.67</c:v>
                </c:pt>
              </c:numCache>
            </c:numRef>
          </c:xVal>
          <c:yVal>
            <c:numRef>
              <c:f>Sheet1!$C$66</c:f>
              <c:numCache>
                <c:formatCode>General</c:formatCode>
                <c:ptCount val="1"/>
                <c:pt idx="0">
                  <c:v>64.5</c:v>
                </c:pt>
              </c:numCache>
            </c:numRef>
          </c:yVal>
          <c:smooth val="0"/>
        </c:ser>
        <c:ser>
          <c:idx val="65"/>
          <c:order val="6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Sheet1!$B$67</c:f>
              <c:numCache>
                <c:formatCode>General</c:formatCode>
                <c:ptCount val="1"/>
                <c:pt idx="0">
                  <c:v>21.77</c:v>
                </c:pt>
              </c:numCache>
            </c:numRef>
          </c:xVal>
          <c:yVal>
            <c:numRef>
              <c:f>Sheet1!$C$67</c:f>
              <c:numCache>
                <c:formatCode>General</c:formatCode>
                <c:ptCount val="1"/>
                <c:pt idx="0">
                  <c:v>21.1</c:v>
                </c:pt>
              </c:numCache>
            </c:numRef>
          </c:yVal>
          <c:smooth val="0"/>
        </c:ser>
        <c:ser>
          <c:idx val="66"/>
          <c:order val="6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Sheet1!$B$68</c:f>
              <c:numCache>
                <c:formatCode>General</c:formatCode>
                <c:ptCount val="1"/>
                <c:pt idx="0">
                  <c:v>25.82</c:v>
                </c:pt>
              </c:numCache>
            </c:numRef>
          </c:xVal>
          <c:yVal>
            <c:numRef>
              <c:f>Sheet1!$C$68</c:f>
              <c:numCache>
                <c:formatCode>General</c:formatCode>
                <c:ptCount val="1"/>
                <c:pt idx="0">
                  <c:v>25</c:v>
                </c:pt>
              </c:numCache>
            </c:numRef>
          </c:yVal>
          <c:smooth val="0"/>
        </c:ser>
        <c:ser>
          <c:idx val="67"/>
          <c:order val="6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Sheet1!$B$69</c:f>
              <c:numCache>
                <c:formatCode>General</c:formatCode>
                <c:ptCount val="1"/>
                <c:pt idx="0">
                  <c:v>58</c:v>
                </c:pt>
              </c:numCache>
            </c:numRef>
          </c:xVal>
          <c:yVal>
            <c:numRef>
              <c:f>Sheet1!$C$69</c:f>
              <c:numCache>
                <c:formatCode>General</c:formatCode>
                <c:ptCount val="1"/>
                <c:pt idx="0">
                  <c:v>95.6</c:v>
                </c:pt>
              </c:numCache>
            </c:numRef>
          </c:yVal>
          <c:smooth val="0"/>
        </c:ser>
        <c:ser>
          <c:idx val="68"/>
          <c:order val="6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Sheet1!$B$70</c:f>
              <c:numCache>
                <c:formatCode>General</c:formatCode>
                <c:ptCount val="1"/>
                <c:pt idx="0">
                  <c:v>42.77</c:v>
                </c:pt>
              </c:numCache>
            </c:numRef>
          </c:xVal>
          <c:yVal>
            <c:numRef>
              <c:f>Sheet1!$C$70</c:f>
              <c:numCache>
                <c:formatCode>General</c:formatCode>
                <c:ptCount val="1"/>
                <c:pt idx="0">
                  <c:v>57.8</c:v>
                </c:pt>
              </c:numCache>
            </c:numRef>
          </c:yVal>
          <c:smooth val="0"/>
        </c:ser>
        <c:ser>
          <c:idx val="69"/>
          <c:order val="6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Sheet1!$B$71</c:f>
              <c:numCache>
                <c:formatCode>General</c:formatCode>
                <c:ptCount val="1"/>
                <c:pt idx="0">
                  <c:v>35.82</c:v>
                </c:pt>
              </c:numCache>
            </c:numRef>
          </c:xVal>
          <c:yVal>
            <c:numRef>
              <c:f>Sheet1!$C$71</c:f>
              <c:numCache>
                <c:formatCode>General</c:formatCode>
                <c:ptCount val="1"/>
                <c:pt idx="0">
                  <c:v>186.9</c:v>
                </c:pt>
              </c:numCache>
            </c:numRef>
          </c:yVal>
          <c:smooth val="0"/>
        </c:ser>
        <c:ser>
          <c:idx val="70"/>
          <c:order val="7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Sheet1!$B$72</c:f>
              <c:numCache>
                <c:formatCode>General</c:formatCode>
                <c:ptCount val="1"/>
                <c:pt idx="0">
                  <c:v>27.93</c:v>
                </c:pt>
              </c:numCache>
            </c:numRef>
          </c:xVal>
          <c:yVal>
            <c:numRef>
              <c:f>Sheet1!$C$72</c:f>
              <c:numCache>
                <c:formatCode>General</c:formatCode>
                <c:ptCount val="1"/>
                <c:pt idx="0">
                  <c:v>54.2</c:v>
                </c:pt>
              </c:numCache>
            </c:numRef>
          </c:yVal>
          <c:smooth val="0"/>
        </c:ser>
        <c:ser>
          <c:idx val="71"/>
          <c:order val="7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Sheet1!$B$73</c:f>
              <c:numCache>
                <c:formatCode>General</c:formatCode>
                <c:ptCount val="1"/>
                <c:pt idx="0">
                  <c:v>33.450000000000003</c:v>
                </c:pt>
              </c:numCache>
            </c:numRef>
          </c:xVal>
          <c:yVal>
            <c:numRef>
              <c:f>Sheet1!$C$73</c:f>
              <c:numCache>
                <c:formatCode>General</c:formatCode>
                <c:ptCount val="1"/>
                <c:pt idx="0">
                  <c:v>45.5</c:v>
                </c:pt>
              </c:numCache>
            </c:numRef>
          </c:yVal>
          <c:smooth val="0"/>
        </c:ser>
        <c:ser>
          <c:idx val="72"/>
          <c:order val="7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Sheet1!$B$74</c:f>
              <c:numCache>
                <c:formatCode>General</c:formatCode>
                <c:ptCount val="1"/>
                <c:pt idx="0">
                  <c:v>44.35</c:v>
                </c:pt>
              </c:numCache>
            </c:numRef>
          </c:xVal>
          <c:yVal>
            <c:numRef>
              <c:f>Sheet1!$C$74</c:f>
              <c:numCache>
                <c:formatCode>General</c:formatCode>
                <c:ptCount val="1"/>
                <c:pt idx="0">
                  <c:v>55.5</c:v>
                </c:pt>
              </c:numCache>
            </c:numRef>
          </c:yVal>
          <c:smooth val="0"/>
        </c:ser>
        <c:ser>
          <c:idx val="73"/>
          <c:order val="7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Sheet1!$B$75</c:f>
              <c:numCache>
                <c:formatCode>General</c:formatCode>
                <c:ptCount val="1"/>
                <c:pt idx="0">
                  <c:v>68.23</c:v>
                </c:pt>
              </c:numCache>
            </c:numRef>
          </c:xVal>
          <c:yVal>
            <c:numRef>
              <c:f>Sheet1!$C$75</c:f>
              <c:numCache>
                <c:formatCode>General</c:formatCode>
                <c:ptCount val="1"/>
                <c:pt idx="0">
                  <c:v>110.6</c:v>
                </c:pt>
              </c:numCache>
            </c:numRef>
          </c:yVal>
          <c:smooth val="0"/>
        </c:ser>
        <c:ser>
          <c:idx val="74"/>
          <c:order val="7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Sheet1!$B$76</c:f>
              <c:numCache>
                <c:formatCode>General</c:formatCode>
                <c:ptCount val="1"/>
                <c:pt idx="0">
                  <c:v>55.11</c:v>
                </c:pt>
              </c:numCache>
            </c:numRef>
          </c:xVal>
          <c:yVal>
            <c:numRef>
              <c:f>Sheet1!$C$76</c:f>
              <c:numCache>
                <c:formatCode>General</c:formatCode>
                <c:ptCount val="1"/>
                <c:pt idx="0">
                  <c:v>87.3</c:v>
                </c:pt>
              </c:numCache>
            </c:numRef>
          </c:yVal>
          <c:smooth val="0"/>
        </c:ser>
        <c:ser>
          <c:idx val="75"/>
          <c:order val="7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Sheet1!$B$77</c:f>
              <c:numCache>
                <c:formatCode>General</c:formatCode>
                <c:ptCount val="1"/>
                <c:pt idx="0">
                  <c:v>32.71</c:v>
                </c:pt>
              </c:numCache>
            </c:numRef>
          </c:xVal>
          <c:yVal>
            <c:numRef>
              <c:f>Sheet1!$C$77</c:f>
              <c:numCache>
                <c:formatCode>General</c:formatCode>
                <c:ptCount val="1"/>
                <c:pt idx="0">
                  <c:v>80.900000000000006</c:v>
                </c:pt>
              </c:numCache>
            </c:numRef>
          </c:yVal>
          <c:smooth val="0"/>
        </c:ser>
        <c:ser>
          <c:idx val="76"/>
          <c:order val="7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Sheet1!$B$78</c:f>
              <c:numCache>
                <c:formatCode>General</c:formatCode>
                <c:ptCount val="1"/>
                <c:pt idx="0">
                  <c:v>41.18</c:v>
                </c:pt>
              </c:numCache>
            </c:numRef>
          </c:xVal>
          <c:yVal>
            <c:numRef>
              <c:f>Sheet1!$C$78</c:f>
              <c:numCache>
                <c:formatCode>General</c:formatCode>
                <c:ptCount val="1"/>
                <c:pt idx="0">
                  <c:v>55.8</c:v>
                </c:pt>
              </c:numCache>
            </c:numRef>
          </c:yVal>
          <c:smooth val="0"/>
        </c:ser>
        <c:ser>
          <c:idx val="77"/>
          <c:order val="7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Sheet1!$B$79</c:f>
              <c:numCache>
                <c:formatCode>General</c:formatCode>
                <c:ptCount val="1"/>
                <c:pt idx="0">
                  <c:v>42.04</c:v>
                </c:pt>
              </c:numCache>
            </c:numRef>
          </c:xVal>
          <c:yVal>
            <c:numRef>
              <c:f>Sheet1!$C$79</c:f>
              <c:numCache>
                <c:formatCode>General</c:formatCode>
                <c:ptCount val="1"/>
                <c:pt idx="0">
                  <c:v>38.299999999999997</c:v>
                </c:pt>
              </c:numCache>
            </c:numRef>
          </c:yVal>
          <c:smooth val="0"/>
        </c:ser>
        <c:ser>
          <c:idx val="78"/>
          <c:order val="7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Sheet1!$B$80</c:f>
              <c:numCache>
                <c:formatCode>General</c:formatCode>
                <c:ptCount val="1"/>
                <c:pt idx="0">
                  <c:v>25.14</c:v>
                </c:pt>
              </c:numCache>
            </c:numRef>
          </c:xVal>
          <c:yVal>
            <c:numRef>
              <c:f>Sheet1!$C$80</c:f>
              <c:numCache>
                <c:formatCode>General</c:formatCode>
                <c:ptCount val="1"/>
                <c:pt idx="0">
                  <c:v>16.3</c:v>
                </c:pt>
              </c:numCache>
            </c:numRef>
          </c:yVal>
          <c:smooth val="0"/>
        </c:ser>
        <c:ser>
          <c:idx val="79"/>
          <c:order val="7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Sheet1!$B$81</c:f>
              <c:numCache>
                <c:formatCode>General</c:formatCode>
                <c:ptCount val="1"/>
                <c:pt idx="0">
                  <c:v>17.39</c:v>
                </c:pt>
              </c:numCache>
            </c:numRef>
          </c:xVal>
          <c:yVal>
            <c:numRef>
              <c:f>Sheet1!$C$81</c:f>
              <c:numCache>
                <c:formatCode>General</c:formatCode>
                <c:ptCount val="1"/>
                <c:pt idx="0">
                  <c:v>14.1</c:v>
                </c:pt>
              </c:numCache>
            </c:numRef>
          </c:yVal>
          <c:smooth val="0"/>
        </c:ser>
        <c:ser>
          <c:idx val="80"/>
          <c:order val="8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Sheet1!$B$82</c:f>
              <c:numCache>
                <c:formatCode>General</c:formatCode>
                <c:ptCount val="1"/>
                <c:pt idx="0">
                  <c:v>24.43</c:v>
                </c:pt>
              </c:numCache>
            </c:numRef>
          </c:xVal>
          <c:yVal>
            <c:numRef>
              <c:f>Sheet1!$C$82</c:f>
              <c:numCache>
                <c:formatCode>General</c:formatCode>
                <c:ptCount val="1"/>
                <c:pt idx="0">
                  <c:v>13.2</c:v>
                </c:pt>
              </c:numCache>
            </c:numRef>
          </c:yVal>
          <c:smooth val="0"/>
        </c:ser>
        <c:ser>
          <c:idx val="81"/>
          <c:order val="8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Sheet1!$B$83</c:f>
              <c:numCache>
                <c:formatCode>General</c:formatCode>
                <c:ptCount val="1"/>
                <c:pt idx="0">
                  <c:v>82.9</c:v>
                </c:pt>
              </c:numCache>
            </c:numRef>
          </c:xVal>
          <c:yVal>
            <c:numRef>
              <c:f>Sheet1!$C$83</c:f>
              <c:numCache>
                <c:formatCode>General</c:formatCode>
                <c:ptCount val="1"/>
                <c:pt idx="0">
                  <c:v>70.3</c:v>
                </c:pt>
              </c:numCache>
            </c:numRef>
          </c:yVal>
          <c:smooth val="0"/>
        </c:ser>
        <c:ser>
          <c:idx val="82"/>
          <c:order val="8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Sheet1!$B$84</c:f>
              <c:numCache>
                <c:formatCode>General</c:formatCode>
                <c:ptCount val="1"/>
                <c:pt idx="0">
                  <c:v>65.56</c:v>
                </c:pt>
              </c:numCache>
            </c:numRef>
          </c:xVal>
          <c:yVal>
            <c:numRef>
              <c:f>Sheet1!$C$84</c:f>
              <c:numCache>
                <c:formatCode>General</c:formatCode>
                <c:ptCount val="1"/>
                <c:pt idx="0">
                  <c:v>21.9</c:v>
                </c:pt>
              </c:numCache>
            </c:numRef>
          </c:yVal>
          <c:smooth val="0"/>
        </c:ser>
        <c:ser>
          <c:idx val="83"/>
          <c:order val="8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Sheet1!$B$85</c:f>
              <c:numCache>
                <c:formatCode>General</c:formatCode>
                <c:ptCount val="1"/>
                <c:pt idx="0">
                  <c:v>63.92</c:v>
                </c:pt>
              </c:numCache>
            </c:numRef>
          </c:xVal>
          <c:yVal>
            <c:numRef>
              <c:f>Sheet1!$C$85</c:f>
              <c:numCache>
                <c:formatCode>General</c:formatCode>
                <c:ptCount val="1"/>
                <c:pt idx="0">
                  <c:v>39.6</c:v>
                </c:pt>
              </c:numCache>
            </c:numRef>
          </c:yVal>
          <c:smooth val="0"/>
        </c:ser>
        <c:ser>
          <c:idx val="84"/>
          <c:order val="8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Sheet1!$B$86</c:f>
              <c:numCache>
                <c:formatCode>General</c:formatCode>
                <c:ptCount val="1"/>
                <c:pt idx="0">
                  <c:v>58.81</c:v>
                </c:pt>
              </c:numCache>
            </c:numRef>
          </c:xVal>
          <c:yVal>
            <c:numRef>
              <c:f>Sheet1!$C$86</c:f>
              <c:numCache>
                <c:formatCode>General</c:formatCode>
                <c:ptCount val="1"/>
                <c:pt idx="0">
                  <c:v>20.7</c:v>
                </c:pt>
              </c:numCache>
            </c:numRef>
          </c:yVal>
          <c:smooth val="0"/>
        </c:ser>
        <c:ser>
          <c:idx val="85"/>
          <c:order val="8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Sheet1!$B$87</c:f>
              <c:numCache>
                <c:formatCode>General</c:formatCode>
                <c:ptCount val="1"/>
                <c:pt idx="0">
                  <c:v>37.28</c:v>
                </c:pt>
              </c:numCache>
            </c:numRef>
          </c:xVal>
          <c:yVal>
            <c:numRef>
              <c:f>Sheet1!$C$87</c:f>
              <c:numCache>
                <c:formatCode>General</c:formatCode>
                <c:ptCount val="1"/>
                <c:pt idx="0">
                  <c:v>24.8</c:v>
                </c:pt>
              </c:numCache>
            </c:numRef>
          </c:yVal>
          <c:smooth val="0"/>
        </c:ser>
        <c:ser>
          <c:idx val="86"/>
          <c:order val="8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Sheet1!$B$88</c:f>
              <c:numCache>
                <c:formatCode>General</c:formatCode>
                <c:ptCount val="1"/>
                <c:pt idx="0">
                  <c:v>40.020000000000003</c:v>
                </c:pt>
              </c:numCache>
            </c:numRef>
          </c:xVal>
          <c:yVal>
            <c:numRef>
              <c:f>Sheet1!$C$88</c:f>
              <c:numCache>
                <c:formatCode>General</c:formatCode>
                <c:ptCount val="1"/>
                <c:pt idx="0">
                  <c:v>12.5</c:v>
                </c:pt>
              </c:numCache>
            </c:numRef>
          </c:yVal>
          <c:smooth val="0"/>
        </c:ser>
        <c:ser>
          <c:idx val="87"/>
          <c:order val="8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Sheet1!$B$89</c:f>
              <c:numCache>
                <c:formatCode>General</c:formatCode>
                <c:ptCount val="1"/>
                <c:pt idx="0">
                  <c:v>24.61</c:v>
                </c:pt>
              </c:numCache>
            </c:numRef>
          </c:xVal>
          <c:yVal>
            <c:numRef>
              <c:f>Sheet1!$C$89</c:f>
              <c:numCache>
                <c:formatCode>General</c:formatCode>
                <c:ptCount val="1"/>
                <c:pt idx="0">
                  <c:v>10</c:v>
                </c:pt>
              </c:numCache>
            </c:numRef>
          </c:yVal>
          <c:smooth val="0"/>
        </c:ser>
        <c:ser>
          <c:idx val="88"/>
          <c:order val="8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Sheet1!$B$90</c:f>
              <c:numCache>
                <c:formatCode>General</c:formatCode>
                <c:ptCount val="1"/>
                <c:pt idx="0">
                  <c:v>31.91</c:v>
                </c:pt>
              </c:numCache>
            </c:numRef>
          </c:xVal>
          <c:yVal>
            <c:numRef>
              <c:f>Sheet1!$C$90</c:f>
              <c:numCache>
                <c:formatCode>General</c:formatCode>
                <c:ptCount val="1"/>
                <c:pt idx="0">
                  <c:v>9.4</c:v>
                </c:pt>
              </c:numCache>
            </c:numRef>
          </c:yVal>
          <c:smooth val="0"/>
        </c:ser>
        <c:ser>
          <c:idx val="89"/>
          <c:order val="8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Sheet1!$B$91</c:f>
              <c:numCache>
                <c:formatCode>General</c:formatCode>
                <c:ptCount val="1"/>
                <c:pt idx="0">
                  <c:v>54.91</c:v>
                </c:pt>
              </c:numCache>
            </c:numRef>
          </c:xVal>
          <c:yVal>
            <c:numRef>
              <c:f>Sheet1!$C$91</c:f>
              <c:numCache>
                <c:formatCode>General</c:formatCode>
                <c:ptCount val="1"/>
                <c:pt idx="0">
                  <c:v>68.3</c:v>
                </c:pt>
              </c:numCache>
            </c:numRef>
          </c:yVal>
          <c:smooth val="0"/>
        </c:ser>
        <c:ser>
          <c:idx val="90"/>
          <c:order val="9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Sheet1!$B$92</c:f>
              <c:numCache>
                <c:formatCode>General</c:formatCode>
                <c:ptCount val="1"/>
                <c:pt idx="0">
                  <c:v>40.72</c:v>
                </c:pt>
              </c:numCache>
            </c:numRef>
          </c:xVal>
          <c:yVal>
            <c:numRef>
              <c:f>Sheet1!$C$92</c:f>
              <c:numCache>
                <c:formatCode>General</c:formatCode>
                <c:ptCount val="1"/>
                <c:pt idx="0">
                  <c:v>24.6</c:v>
                </c:pt>
              </c:numCache>
            </c:numRef>
          </c:yVal>
          <c:smooth val="0"/>
        </c:ser>
        <c:ser>
          <c:idx val="91"/>
          <c:order val="9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Sheet1!$B$93</c:f>
              <c:numCache>
                <c:formatCode>General</c:formatCode>
                <c:ptCount val="1"/>
                <c:pt idx="0">
                  <c:v>26.09</c:v>
                </c:pt>
              </c:numCache>
            </c:numRef>
          </c:xVal>
          <c:yVal>
            <c:numRef>
              <c:f>Sheet1!$C$93</c:f>
              <c:numCache>
                <c:formatCode>General</c:formatCode>
                <c:ptCount val="1"/>
                <c:pt idx="0">
                  <c:v>14.7</c:v>
                </c:pt>
              </c:numCache>
            </c:numRef>
          </c:yVal>
          <c:smooth val="0"/>
        </c:ser>
        <c:ser>
          <c:idx val="92"/>
          <c:order val="9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Sheet1!$B$94</c:f>
              <c:numCache>
                <c:formatCode>General</c:formatCode>
                <c:ptCount val="1"/>
                <c:pt idx="0">
                  <c:v>32.31</c:v>
                </c:pt>
              </c:numCache>
            </c:numRef>
          </c:xVal>
          <c:yVal>
            <c:numRef>
              <c:f>Sheet1!$C$94</c:f>
              <c:numCache>
                <c:formatCode>General</c:formatCode>
                <c:ptCount val="1"/>
                <c:pt idx="0">
                  <c:v>17.8</c:v>
                </c:pt>
              </c:numCache>
            </c:numRef>
          </c:yVal>
          <c:smooth val="0"/>
        </c:ser>
        <c:ser>
          <c:idx val="93"/>
          <c:order val="9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Sheet1!$B$95</c:f>
              <c:numCache>
                <c:formatCode>General</c:formatCode>
                <c:ptCount val="1"/>
                <c:pt idx="0">
                  <c:v>76.010000000000005</c:v>
                </c:pt>
              </c:numCache>
            </c:numRef>
          </c:xVal>
          <c:yVal>
            <c:numRef>
              <c:f>Sheet1!$C$95</c:f>
              <c:numCache>
                <c:formatCode>General</c:formatCode>
                <c:ptCount val="1"/>
                <c:pt idx="0">
                  <c:v>46.2</c:v>
                </c:pt>
              </c:numCache>
            </c:numRef>
          </c:yVal>
          <c:smooth val="0"/>
        </c:ser>
        <c:ser>
          <c:idx val="94"/>
          <c:order val="9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Sheet1!$B$96</c:f>
              <c:numCache>
                <c:formatCode>General</c:formatCode>
                <c:ptCount val="1"/>
                <c:pt idx="0">
                  <c:v>46.38</c:v>
                </c:pt>
              </c:numCache>
            </c:numRef>
          </c:xVal>
          <c:yVal>
            <c:numRef>
              <c:f>Sheet1!$C$96</c:f>
              <c:numCache>
                <c:formatCode>General</c:formatCode>
                <c:ptCount val="1"/>
                <c:pt idx="0">
                  <c:v>28.3</c:v>
                </c:pt>
              </c:numCache>
            </c:numRef>
          </c:yVal>
          <c:smooth val="0"/>
        </c:ser>
        <c:ser>
          <c:idx val="95"/>
          <c:order val="9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Sheet1!$B$97</c:f>
              <c:numCache>
                <c:formatCode>General</c:formatCode>
                <c:ptCount val="1"/>
                <c:pt idx="0">
                  <c:v>30.7</c:v>
                </c:pt>
              </c:numCache>
            </c:numRef>
          </c:xVal>
          <c:yVal>
            <c:numRef>
              <c:f>Sheet1!$C$97</c:f>
              <c:numCache>
                <c:formatCode>General</c:formatCode>
                <c:ptCount val="1"/>
                <c:pt idx="0">
                  <c:v>25.7</c:v>
                </c:pt>
              </c:numCache>
            </c:numRef>
          </c:yVal>
          <c:smooth val="0"/>
        </c:ser>
        <c:ser>
          <c:idx val="96"/>
          <c:order val="9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Sheet1!$B$98</c:f>
              <c:numCache>
                <c:formatCode>General</c:formatCode>
                <c:ptCount val="1"/>
                <c:pt idx="0">
                  <c:v>44.01</c:v>
                </c:pt>
              </c:numCache>
            </c:numRef>
          </c:xVal>
          <c:yVal>
            <c:numRef>
              <c:f>Sheet1!$C$98</c:f>
              <c:numCache>
                <c:formatCode>General</c:formatCode>
                <c:ptCount val="1"/>
                <c:pt idx="0">
                  <c:v>25.4</c:v>
                </c:pt>
              </c:numCache>
            </c:numRef>
          </c:yVal>
          <c:smooth val="0"/>
        </c:ser>
        <c:ser>
          <c:idx val="97"/>
          <c:order val="9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Sheet1!$B$99</c:f>
              <c:numCache>
                <c:formatCode>General</c:formatCode>
                <c:ptCount val="1"/>
                <c:pt idx="0">
                  <c:v>22.24</c:v>
                </c:pt>
              </c:numCache>
            </c:numRef>
          </c:xVal>
          <c:yVal>
            <c:numRef>
              <c:f>Sheet1!$C$99</c:f>
              <c:numCache>
                <c:formatCode>General</c:formatCode>
                <c:ptCount val="1"/>
                <c:pt idx="0">
                  <c:v>20.3</c:v>
                </c:pt>
              </c:numCache>
            </c:numRef>
          </c:yVal>
          <c:smooth val="0"/>
        </c:ser>
        <c:ser>
          <c:idx val="98"/>
          <c:order val="9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Sheet1!$B$100</c:f>
              <c:numCache>
                <c:formatCode>General</c:formatCode>
                <c:ptCount val="1"/>
                <c:pt idx="0">
                  <c:v>22.93</c:v>
                </c:pt>
              </c:numCache>
            </c:numRef>
          </c:xVal>
          <c:yVal>
            <c:numRef>
              <c:f>Sheet1!$C$100</c:f>
              <c:numCache>
                <c:formatCode>General</c:formatCode>
                <c:ptCount val="1"/>
                <c:pt idx="0">
                  <c:v>23.6</c:v>
                </c:pt>
              </c:numCache>
            </c:numRef>
          </c:yVal>
          <c:smooth val="0"/>
        </c:ser>
        <c:ser>
          <c:idx val="99"/>
          <c:order val="9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Sheet1!$B$101</c:f>
              <c:numCache>
                <c:formatCode>General</c:formatCode>
                <c:ptCount val="1"/>
                <c:pt idx="0">
                  <c:v>57.21</c:v>
                </c:pt>
              </c:numCache>
            </c:numRef>
          </c:xVal>
          <c:yVal>
            <c:numRef>
              <c:f>Sheet1!$C$101</c:f>
              <c:numCache>
                <c:formatCode>General</c:formatCode>
                <c:ptCount val="1"/>
                <c:pt idx="0">
                  <c:v>85.8</c:v>
                </c:pt>
              </c:numCache>
            </c:numRef>
          </c:yVal>
          <c:smooth val="0"/>
        </c:ser>
        <c:ser>
          <c:idx val="100"/>
          <c:order val="10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Sheet1!$B$102</c:f>
              <c:numCache>
                <c:formatCode>General</c:formatCode>
                <c:ptCount val="1"/>
                <c:pt idx="0">
                  <c:v>45.06</c:v>
                </c:pt>
              </c:numCache>
            </c:numRef>
          </c:xVal>
          <c:yVal>
            <c:numRef>
              <c:f>Sheet1!$C$102</c:f>
              <c:numCache>
                <c:formatCode>General</c:formatCode>
                <c:ptCount val="1"/>
                <c:pt idx="0">
                  <c:v>39</c:v>
                </c:pt>
              </c:numCache>
            </c:numRef>
          </c:yVal>
          <c:smooth val="0"/>
        </c:ser>
        <c:ser>
          <c:idx val="101"/>
          <c:order val="10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Sheet1!$B$103</c:f>
              <c:numCache>
                <c:formatCode>General</c:formatCode>
                <c:ptCount val="1"/>
                <c:pt idx="0">
                  <c:v>28.19</c:v>
                </c:pt>
              </c:numCache>
            </c:numRef>
          </c:xVal>
          <c:yVal>
            <c:numRef>
              <c:f>Sheet1!$C$103</c:f>
              <c:numCache>
                <c:formatCode>General</c:formatCode>
                <c:ptCount val="1"/>
                <c:pt idx="0">
                  <c:v>57</c:v>
                </c:pt>
              </c:numCache>
            </c:numRef>
          </c:yVal>
          <c:smooth val="0"/>
        </c:ser>
        <c:ser>
          <c:idx val="102"/>
          <c:order val="10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Sheet1!$B$104</c:f>
              <c:numCache>
                <c:formatCode>General</c:formatCode>
                <c:ptCount val="1"/>
                <c:pt idx="0">
                  <c:v>31.73</c:v>
                </c:pt>
              </c:numCache>
            </c:numRef>
          </c:xVal>
          <c:yVal>
            <c:numRef>
              <c:f>Sheet1!$C$104</c:f>
              <c:numCache>
                <c:formatCode>General</c:formatCode>
                <c:ptCount val="1"/>
                <c:pt idx="0">
                  <c:v>42.5</c:v>
                </c:pt>
              </c:numCache>
            </c:numRef>
          </c:yVal>
          <c:smooth val="0"/>
        </c:ser>
        <c:ser>
          <c:idx val="103"/>
          <c:order val="10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Sheet1!$B$105</c:f>
              <c:numCache>
                <c:formatCode>General</c:formatCode>
                <c:ptCount val="1"/>
                <c:pt idx="0">
                  <c:v>38.19</c:v>
                </c:pt>
              </c:numCache>
            </c:numRef>
          </c:xVal>
          <c:yVal>
            <c:numRef>
              <c:f>Sheet1!$C$105</c:f>
              <c:numCache>
                <c:formatCode>General</c:formatCode>
                <c:ptCount val="1"/>
                <c:pt idx="0">
                  <c:v>30.9</c:v>
                </c:pt>
              </c:numCache>
            </c:numRef>
          </c:yVal>
          <c:smooth val="0"/>
        </c:ser>
        <c:ser>
          <c:idx val="104"/>
          <c:order val="10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Sheet1!$B$106</c:f>
              <c:numCache>
                <c:formatCode>General</c:formatCode>
                <c:ptCount val="1"/>
                <c:pt idx="0">
                  <c:v>68.959999999999994</c:v>
                </c:pt>
              </c:numCache>
            </c:numRef>
          </c:xVal>
          <c:yVal>
            <c:numRef>
              <c:f>Sheet1!$C$106</c:f>
              <c:numCache>
                <c:formatCode>General</c:formatCode>
                <c:ptCount val="1"/>
                <c:pt idx="0">
                  <c:v>69.900000000000006</c:v>
                </c:pt>
              </c:numCache>
            </c:numRef>
          </c:yVal>
          <c:smooth val="0"/>
        </c:ser>
        <c:ser>
          <c:idx val="105"/>
          <c:order val="10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Sheet1!$B$107</c:f>
              <c:numCache>
                <c:formatCode>General</c:formatCode>
                <c:ptCount val="1"/>
                <c:pt idx="0">
                  <c:v>59.45</c:v>
                </c:pt>
              </c:numCache>
            </c:numRef>
          </c:xVal>
          <c:yVal>
            <c:numRef>
              <c:f>Sheet1!$C$107</c:f>
              <c:numCache>
                <c:formatCode>General</c:formatCode>
                <c:ptCount val="1"/>
                <c:pt idx="0">
                  <c:v>49.8</c:v>
                </c:pt>
              </c:numCache>
            </c:numRef>
          </c:yVal>
          <c:smooth val="0"/>
        </c:ser>
        <c:ser>
          <c:idx val="106"/>
          <c:order val="10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Sheet1!$B$108</c:f>
              <c:numCache>
                <c:formatCode>General</c:formatCode>
                <c:ptCount val="1"/>
                <c:pt idx="0">
                  <c:v>28.17</c:v>
                </c:pt>
              </c:numCache>
            </c:numRef>
          </c:xVal>
          <c:yVal>
            <c:numRef>
              <c:f>Sheet1!$C$108</c:f>
              <c:numCache>
                <c:formatCode>General</c:formatCode>
                <c:ptCount val="1"/>
                <c:pt idx="0">
                  <c:v>41.7</c:v>
                </c:pt>
              </c:numCache>
            </c:numRef>
          </c:yVal>
          <c:smooth val="0"/>
        </c:ser>
        <c:ser>
          <c:idx val="107"/>
          <c:order val="10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Sheet1!$B$109</c:f>
              <c:numCache>
                <c:formatCode>General</c:formatCode>
                <c:ptCount val="1"/>
                <c:pt idx="0">
                  <c:v>55.59</c:v>
                </c:pt>
              </c:numCache>
            </c:numRef>
          </c:xVal>
          <c:yVal>
            <c:numRef>
              <c:f>Sheet1!$C$109</c:f>
              <c:numCache>
                <c:formatCode>General</c:formatCode>
                <c:ptCount val="1"/>
                <c:pt idx="0">
                  <c:v>46.8</c:v>
                </c:pt>
              </c:numCache>
            </c:numRef>
          </c:yVal>
          <c:smooth val="0"/>
        </c:ser>
        <c:ser>
          <c:idx val="108"/>
          <c:order val="10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Sheet1!$B$110</c:f>
              <c:numCache>
                <c:formatCode>General</c:formatCode>
                <c:ptCount val="1"/>
                <c:pt idx="0">
                  <c:v>28.88</c:v>
                </c:pt>
              </c:numCache>
            </c:numRef>
          </c:xVal>
          <c:yVal>
            <c:numRef>
              <c:f>Sheet1!$C$110</c:f>
              <c:numCache>
                <c:formatCode>General</c:formatCode>
                <c:ptCount val="1"/>
                <c:pt idx="0">
                  <c:v>51.4</c:v>
                </c:pt>
              </c:numCache>
            </c:numRef>
          </c:yVal>
          <c:smooth val="0"/>
        </c:ser>
        <c:ser>
          <c:idx val="109"/>
          <c:order val="109"/>
          <c:tx>
            <c:v>Kaikki</c:v>
          </c:tx>
          <c:spPr>
            <a:ln w="25400">
              <a:noFill/>
            </a:ln>
            <a:effectLst/>
          </c:spPr>
          <c:marker>
            <c:symbol val="circle"/>
            <c:size val="7"/>
            <c:spPr>
              <a:solidFill>
                <a:srgbClr val="99CC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69"/>
            <c:marker>
              <c:spPr>
                <a:noFill/>
                <a:ln>
                  <a:noFill/>
                  <a:prstDash val="solid"/>
                </a:ln>
              </c:spPr>
            </c:marker>
            <c:bubble3D val="0"/>
          </c:dPt>
          <c:trendline>
            <c:spPr>
              <a:ln w="12700">
                <a:solidFill>
                  <a:schemeClr val="tx1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Sheet1!$B$2:$B$110</c:f>
              <c:numCache>
                <c:formatCode>General</c:formatCode>
                <c:ptCount val="109"/>
                <c:pt idx="0">
                  <c:v>37.75</c:v>
                </c:pt>
                <c:pt idx="1">
                  <c:v>76.08</c:v>
                </c:pt>
                <c:pt idx="2">
                  <c:v>70.52</c:v>
                </c:pt>
                <c:pt idx="3">
                  <c:v>38.1</c:v>
                </c:pt>
                <c:pt idx="4">
                  <c:v>57.53</c:v>
                </c:pt>
                <c:pt idx="5">
                  <c:v>37.549999999999997</c:v>
                </c:pt>
                <c:pt idx="6">
                  <c:v>35.25</c:v>
                </c:pt>
                <c:pt idx="7">
                  <c:v>16.72</c:v>
                </c:pt>
                <c:pt idx="8">
                  <c:v>19.690000000000001</c:v>
                </c:pt>
                <c:pt idx="9">
                  <c:v>30.07</c:v>
                </c:pt>
                <c:pt idx="10">
                  <c:v>60.92</c:v>
                </c:pt>
                <c:pt idx="11">
                  <c:v>42.66</c:v>
                </c:pt>
                <c:pt idx="12">
                  <c:v>38.89</c:v>
                </c:pt>
                <c:pt idx="13">
                  <c:v>35.96</c:v>
                </c:pt>
                <c:pt idx="14">
                  <c:v>39.979999999999997</c:v>
                </c:pt>
                <c:pt idx="15">
                  <c:v>70.73</c:v>
                </c:pt>
                <c:pt idx="16">
                  <c:v>29.69</c:v>
                </c:pt>
                <c:pt idx="17">
                  <c:v>34.090000000000003</c:v>
                </c:pt>
                <c:pt idx="18">
                  <c:v>49.35</c:v>
                </c:pt>
                <c:pt idx="19">
                  <c:v>37.130000000000003</c:v>
                </c:pt>
                <c:pt idx="20">
                  <c:v>37.01</c:v>
                </c:pt>
                <c:pt idx="21">
                  <c:v>70.150000000000006</c:v>
                </c:pt>
                <c:pt idx="22">
                  <c:v>48.36</c:v>
                </c:pt>
                <c:pt idx="23">
                  <c:v>42.62</c:v>
                </c:pt>
                <c:pt idx="24">
                  <c:v>44.28</c:v>
                </c:pt>
                <c:pt idx="25">
                  <c:v>51.33</c:v>
                </c:pt>
                <c:pt idx="26">
                  <c:v>20.85</c:v>
                </c:pt>
                <c:pt idx="27">
                  <c:v>26.17</c:v>
                </c:pt>
                <c:pt idx="28">
                  <c:v>61.26</c:v>
                </c:pt>
                <c:pt idx="29">
                  <c:v>53.22</c:v>
                </c:pt>
                <c:pt idx="30">
                  <c:v>31.31</c:v>
                </c:pt>
                <c:pt idx="31">
                  <c:v>40.14</c:v>
                </c:pt>
                <c:pt idx="32">
                  <c:v>45.71</c:v>
                </c:pt>
                <c:pt idx="33">
                  <c:v>42.07</c:v>
                </c:pt>
                <c:pt idx="34">
                  <c:v>27.54</c:v>
                </c:pt>
                <c:pt idx="35">
                  <c:v>38.74</c:v>
                </c:pt>
                <c:pt idx="36">
                  <c:v>40.25</c:v>
                </c:pt>
                <c:pt idx="37">
                  <c:v>62.29</c:v>
                </c:pt>
                <c:pt idx="38">
                  <c:v>47.17</c:v>
                </c:pt>
                <c:pt idx="39">
                  <c:v>43.9</c:v>
                </c:pt>
                <c:pt idx="40">
                  <c:v>40.909999999999997</c:v>
                </c:pt>
                <c:pt idx="41">
                  <c:v>37.6</c:v>
                </c:pt>
                <c:pt idx="42">
                  <c:v>93.58</c:v>
                </c:pt>
                <c:pt idx="43">
                  <c:v>62.97</c:v>
                </c:pt>
                <c:pt idx="44">
                  <c:v>47.64</c:v>
                </c:pt>
                <c:pt idx="45">
                  <c:v>35.76</c:v>
                </c:pt>
                <c:pt idx="46">
                  <c:v>14.55</c:v>
                </c:pt>
                <c:pt idx="47">
                  <c:v>31.51</c:v>
                </c:pt>
                <c:pt idx="48">
                  <c:v>41.83</c:v>
                </c:pt>
                <c:pt idx="49">
                  <c:v>49.47</c:v>
                </c:pt>
                <c:pt idx="50">
                  <c:v>56.73</c:v>
                </c:pt>
                <c:pt idx="51">
                  <c:v>64.819999999999993</c:v>
                </c:pt>
                <c:pt idx="52">
                  <c:v>40.72</c:v>
                </c:pt>
                <c:pt idx="53">
                  <c:v>39.799999999999997</c:v>
                </c:pt>
                <c:pt idx="54">
                  <c:v>13.86</c:v>
                </c:pt>
                <c:pt idx="55">
                  <c:v>1.82</c:v>
                </c:pt>
                <c:pt idx="56">
                  <c:v>15.54</c:v>
                </c:pt>
                <c:pt idx="57">
                  <c:v>25.59</c:v>
                </c:pt>
                <c:pt idx="58">
                  <c:v>47.42</c:v>
                </c:pt>
                <c:pt idx="59">
                  <c:v>38.01</c:v>
                </c:pt>
                <c:pt idx="60">
                  <c:v>22.33</c:v>
                </c:pt>
                <c:pt idx="61">
                  <c:v>29.85</c:v>
                </c:pt>
                <c:pt idx="62">
                  <c:v>81.14</c:v>
                </c:pt>
                <c:pt idx="63">
                  <c:v>47.62</c:v>
                </c:pt>
                <c:pt idx="64">
                  <c:v>51.67</c:v>
                </c:pt>
                <c:pt idx="65">
                  <c:v>21.77</c:v>
                </c:pt>
                <c:pt idx="66">
                  <c:v>25.82</c:v>
                </c:pt>
                <c:pt idx="67">
                  <c:v>58</c:v>
                </c:pt>
                <c:pt idx="68">
                  <c:v>42.77</c:v>
                </c:pt>
                <c:pt idx="69">
                  <c:v>35.82</c:v>
                </c:pt>
                <c:pt idx="70">
                  <c:v>27.93</c:v>
                </c:pt>
                <c:pt idx="71">
                  <c:v>33.450000000000003</c:v>
                </c:pt>
                <c:pt idx="72">
                  <c:v>44.35</c:v>
                </c:pt>
                <c:pt idx="73">
                  <c:v>68.23</c:v>
                </c:pt>
                <c:pt idx="74">
                  <c:v>55.11</c:v>
                </c:pt>
                <c:pt idx="75">
                  <c:v>32.71</c:v>
                </c:pt>
                <c:pt idx="76">
                  <c:v>41.18</c:v>
                </c:pt>
                <c:pt idx="77">
                  <c:v>42.04</c:v>
                </c:pt>
                <c:pt idx="78">
                  <c:v>25.14</c:v>
                </c:pt>
                <c:pt idx="79">
                  <c:v>17.39</c:v>
                </c:pt>
                <c:pt idx="80">
                  <c:v>24.43</c:v>
                </c:pt>
                <c:pt idx="81">
                  <c:v>82.9</c:v>
                </c:pt>
                <c:pt idx="82">
                  <c:v>65.56</c:v>
                </c:pt>
                <c:pt idx="83">
                  <c:v>63.92</c:v>
                </c:pt>
                <c:pt idx="84">
                  <c:v>58.81</c:v>
                </c:pt>
                <c:pt idx="85">
                  <c:v>37.28</c:v>
                </c:pt>
                <c:pt idx="86">
                  <c:v>40.020000000000003</c:v>
                </c:pt>
                <c:pt idx="87">
                  <c:v>24.61</c:v>
                </c:pt>
                <c:pt idx="88">
                  <c:v>31.91</c:v>
                </c:pt>
                <c:pt idx="89">
                  <c:v>54.91</c:v>
                </c:pt>
                <c:pt idx="90">
                  <c:v>40.72</c:v>
                </c:pt>
                <c:pt idx="91">
                  <c:v>26.09</c:v>
                </c:pt>
                <c:pt idx="92">
                  <c:v>32.31</c:v>
                </c:pt>
                <c:pt idx="93">
                  <c:v>76.010000000000005</c:v>
                </c:pt>
                <c:pt idx="94">
                  <c:v>46.38</c:v>
                </c:pt>
                <c:pt idx="95">
                  <c:v>30.7</c:v>
                </c:pt>
                <c:pt idx="96">
                  <c:v>44.01</c:v>
                </c:pt>
                <c:pt idx="97">
                  <c:v>22.24</c:v>
                </c:pt>
                <c:pt idx="98">
                  <c:v>22.93</c:v>
                </c:pt>
                <c:pt idx="99">
                  <c:v>57.21</c:v>
                </c:pt>
                <c:pt idx="100">
                  <c:v>45.06</c:v>
                </c:pt>
                <c:pt idx="101">
                  <c:v>28.19</c:v>
                </c:pt>
                <c:pt idx="102">
                  <c:v>31.73</c:v>
                </c:pt>
                <c:pt idx="103">
                  <c:v>38.19</c:v>
                </c:pt>
                <c:pt idx="104">
                  <c:v>68.959999999999994</c:v>
                </c:pt>
                <c:pt idx="105">
                  <c:v>59.45</c:v>
                </c:pt>
                <c:pt idx="106">
                  <c:v>28.17</c:v>
                </c:pt>
                <c:pt idx="107">
                  <c:v>55.59</c:v>
                </c:pt>
                <c:pt idx="108">
                  <c:v>28.88</c:v>
                </c:pt>
              </c:numCache>
            </c:numRef>
          </c:xVal>
          <c:yVal>
            <c:numRef>
              <c:f>Sheet1!$C$2:$C$110</c:f>
              <c:numCache>
                <c:formatCode>General</c:formatCode>
                <c:ptCount val="109"/>
                <c:pt idx="0">
                  <c:v>60.2</c:v>
                </c:pt>
                <c:pt idx="1">
                  <c:v>105.6</c:v>
                </c:pt>
                <c:pt idx="2">
                  <c:v>68.5</c:v>
                </c:pt>
                <c:pt idx="3">
                  <c:v>65.900000000000006</c:v>
                </c:pt>
                <c:pt idx="4">
                  <c:v>65.400000000000006</c:v>
                </c:pt>
                <c:pt idx="5">
                  <c:v>23.7</c:v>
                </c:pt>
                <c:pt idx="6">
                  <c:v>10.4</c:v>
                </c:pt>
                <c:pt idx="7">
                  <c:v>8.3000000000000007</c:v>
                </c:pt>
                <c:pt idx="8">
                  <c:v>6.1</c:v>
                </c:pt>
                <c:pt idx="9">
                  <c:v>10.8</c:v>
                </c:pt>
                <c:pt idx="10">
                  <c:v>43.5</c:v>
                </c:pt>
                <c:pt idx="11">
                  <c:v>23.5</c:v>
                </c:pt>
                <c:pt idx="12">
                  <c:v>29.4</c:v>
                </c:pt>
                <c:pt idx="13">
                  <c:v>21.1</c:v>
                </c:pt>
                <c:pt idx="14">
                  <c:v>16.5</c:v>
                </c:pt>
                <c:pt idx="15">
                  <c:v>64.900000000000006</c:v>
                </c:pt>
                <c:pt idx="16">
                  <c:v>45.5</c:v>
                </c:pt>
                <c:pt idx="17">
                  <c:v>41.1</c:v>
                </c:pt>
                <c:pt idx="18">
                  <c:v>29.3</c:v>
                </c:pt>
                <c:pt idx="19">
                  <c:v>8.1</c:v>
                </c:pt>
                <c:pt idx="20">
                  <c:v>13.9</c:v>
                </c:pt>
                <c:pt idx="21">
                  <c:v>51.4</c:v>
                </c:pt>
                <c:pt idx="22">
                  <c:v>23.1</c:v>
                </c:pt>
                <c:pt idx="23">
                  <c:v>45.7</c:v>
                </c:pt>
                <c:pt idx="24">
                  <c:v>20.2</c:v>
                </c:pt>
                <c:pt idx="25">
                  <c:v>16.5</c:v>
                </c:pt>
                <c:pt idx="26">
                  <c:v>26.5</c:v>
                </c:pt>
                <c:pt idx="27">
                  <c:v>47.7</c:v>
                </c:pt>
                <c:pt idx="28">
                  <c:v>95.3</c:v>
                </c:pt>
                <c:pt idx="29">
                  <c:v>74</c:v>
                </c:pt>
                <c:pt idx="30">
                  <c:v>150.4</c:v>
                </c:pt>
                <c:pt idx="31">
                  <c:v>59.6</c:v>
                </c:pt>
                <c:pt idx="32">
                  <c:v>51.3</c:v>
                </c:pt>
                <c:pt idx="33">
                  <c:v>22.7</c:v>
                </c:pt>
                <c:pt idx="34">
                  <c:v>47.8</c:v>
                </c:pt>
                <c:pt idx="35">
                  <c:v>37.5</c:v>
                </c:pt>
                <c:pt idx="36">
                  <c:v>39.799999999999997</c:v>
                </c:pt>
                <c:pt idx="37">
                  <c:v>103.9</c:v>
                </c:pt>
                <c:pt idx="38">
                  <c:v>80.400000000000006</c:v>
                </c:pt>
                <c:pt idx="39">
                  <c:v>145.4</c:v>
                </c:pt>
                <c:pt idx="40">
                  <c:v>56.1</c:v>
                </c:pt>
                <c:pt idx="41">
                  <c:v>52.7</c:v>
                </c:pt>
                <c:pt idx="42">
                  <c:v>93.6</c:v>
                </c:pt>
                <c:pt idx="43">
                  <c:v>46.8</c:v>
                </c:pt>
                <c:pt idx="44">
                  <c:v>36.799999999999997</c:v>
                </c:pt>
                <c:pt idx="45">
                  <c:v>12.9</c:v>
                </c:pt>
                <c:pt idx="46">
                  <c:v>14.9</c:v>
                </c:pt>
                <c:pt idx="47">
                  <c:v>12.2</c:v>
                </c:pt>
                <c:pt idx="48">
                  <c:v>59.1</c:v>
                </c:pt>
                <c:pt idx="49">
                  <c:v>24.8</c:v>
                </c:pt>
                <c:pt idx="50">
                  <c:v>83.7</c:v>
                </c:pt>
                <c:pt idx="51">
                  <c:v>37.4</c:v>
                </c:pt>
                <c:pt idx="52">
                  <c:v>51.4</c:v>
                </c:pt>
                <c:pt idx="53">
                  <c:v>43.2</c:v>
                </c:pt>
                <c:pt idx="54">
                  <c:v>27.8</c:v>
                </c:pt>
                <c:pt idx="55">
                  <c:v>14.8</c:v>
                </c:pt>
                <c:pt idx="56">
                  <c:v>18.3</c:v>
                </c:pt>
                <c:pt idx="57">
                  <c:v>9.8000000000000007</c:v>
                </c:pt>
                <c:pt idx="58">
                  <c:v>25.4</c:v>
                </c:pt>
                <c:pt idx="59">
                  <c:v>11.4</c:v>
                </c:pt>
                <c:pt idx="60">
                  <c:v>12.4</c:v>
                </c:pt>
                <c:pt idx="61">
                  <c:v>7.5</c:v>
                </c:pt>
                <c:pt idx="62">
                  <c:v>154.4</c:v>
                </c:pt>
                <c:pt idx="63">
                  <c:v>58.7</c:v>
                </c:pt>
                <c:pt idx="64">
                  <c:v>64.5</c:v>
                </c:pt>
                <c:pt idx="65">
                  <c:v>21.1</c:v>
                </c:pt>
                <c:pt idx="66">
                  <c:v>25</c:v>
                </c:pt>
                <c:pt idx="67">
                  <c:v>95.6</c:v>
                </c:pt>
                <c:pt idx="68">
                  <c:v>57.8</c:v>
                </c:pt>
                <c:pt idx="69">
                  <c:v>186.9</c:v>
                </c:pt>
                <c:pt idx="70">
                  <c:v>54.2</c:v>
                </c:pt>
                <c:pt idx="71">
                  <c:v>45.5</c:v>
                </c:pt>
                <c:pt idx="72">
                  <c:v>55.5</c:v>
                </c:pt>
                <c:pt idx="73">
                  <c:v>110.6</c:v>
                </c:pt>
                <c:pt idx="74">
                  <c:v>87.3</c:v>
                </c:pt>
                <c:pt idx="75">
                  <c:v>80.900000000000006</c:v>
                </c:pt>
                <c:pt idx="76">
                  <c:v>55.8</c:v>
                </c:pt>
                <c:pt idx="77">
                  <c:v>38.299999999999997</c:v>
                </c:pt>
                <c:pt idx="78">
                  <c:v>16.3</c:v>
                </c:pt>
                <c:pt idx="79">
                  <c:v>14.1</c:v>
                </c:pt>
                <c:pt idx="80">
                  <c:v>13.2</c:v>
                </c:pt>
                <c:pt idx="81">
                  <c:v>70.3</c:v>
                </c:pt>
                <c:pt idx="82">
                  <c:v>21.9</c:v>
                </c:pt>
                <c:pt idx="83">
                  <c:v>39.6</c:v>
                </c:pt>
                <c:pt idx="84">
                  <c:v>20.7</c:v>
                </c:pt>
                <c:pt idx="85">
                  <c:v>24.8</c:v>
                </c:pt>
                <c:pt idx="86">
                  <c:v>12.5</c:v>
                </c:pt>
                <c:pt idx="87">
                  <c:v>10</c:v>
                </c:pt>
                <c:pt idx="88">
                  <c:v>9.4</c:v>
                </c:pt>
                <c:pt idx="89">
                  <c:v>68.3</c:v>
                </c:pt>
                <c:pt idx="90">
                  <c:v>24.6</c:v>
                </c:pt>
                <c:pt idx="91">
                  <c:v>14.7</c:v>
                </c:pt>
                <c:pt idx="92">
                  <c:v>17.8</c:v>
                </c:pt>
                <c:pt idx="93">
                  <c:v>46.2</c:v>
                </c:pt>
                <c:pt idx="94">
                  <c:v>28.3</c:v>
                </c:pt>
                <c:pt idx="95">
                  <c:v>25.7</c:v>
                </c:pt>
                <c:pt idx="96">
                  <c:v>25.4</c:v>
                </c:pt>
                <c:pt idx="97">
                  <c:v>20.3</c:v>
                </c:pt>
                <c:pt idx="98">
                  <c:v>23.6</c:v>
                </c:pt>
                <c:pt idx="99">
                  <c:v>85.8</c:v>
                </c:pt>
                <c:pt idx="100">
                  <c:v>39</c:v>
                </c:pt>
                <c:pt idx="101">
                  <c:v>57</c:v>
                </c:pt>
                <c:pt idx="102">
                  <c:v>42.5</c:v>
                </c:pt>
                <c:pt idx="103">
                  <c:v>30.9</c:v>
                </c:pt>
                <c:pt idx="104">
                  <c:v>69.900000000000006</c:v>
                </c:pt>
                <c:pt idx="105">
                  <c:v>49.8</c:v>
                </c:pt>
                <c:pt idx="106">
                  <c:v>41.7</c:v>
                </c:pt>
                <c:pt idx="107">
                  <c:v>46.8</c:v>
                </c:pt>
                <c:pt idx="108">
                  <c:v>51.4</c:v>
                </c:pt>
              </c:numCache>
            </c:numRef>
          </c:yVal>
          <c:smooth val="0"/>
        </c:ser>
        <c:ser>
          <c:idx val="110"/>
          <c:order val="110"/>
          <c:spPr>
            <a:ln w="28575">
              <a:noFill/>
            </a:ln>
          </c:spPr>
          <c:marker>
            <c:symbol val="none"/>
          </c:marker>
          <c:smooth val="0"/>
        </c:ser>
        <c:ser>
          <c:idx val="111"/>
          <c:order val="111"/>
          <c:spPr>
            <a:ln w="28575">
              <a:noFill/>
            </a:ln>
          </c:spPr>
          <c:marker>
            <c:symbol val="none"/>
          </c:marker>
          <c:smooth val="0"/>
        </c:ser>
        <c:ser>
          <c:idx val="112"/>
          <c:order val="112"/>
          <c:spPr>
            <a:ln w="28575">
              <a:noFill/>
            </a:ln>
          </c:spPr>
          <c:marker>
            <c:symbol val="none"/>
          </c:marker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81088"/>
        <c:axId val="51883008"/>
      </c:scatterChart>
      <c:valAx>
        <c:axId val="51881088"/>
        <c:scaling>
          <c:orientation val="minMax"/>
        </c:scaling>
        <c:delete val="0"/>
        <c:axPos val="b"/>
        <c:majorGridlines>
          <c:spPr>
            <a:ln w="12700">
              <a:solidFill>
                <a:srgbClr val="F8F8F8"/>
              </a:solidFill>
            </a:ln>
          </c:spPr>
        </c:majorGridlines>
        <c:title>
          <c:tx>
            <c:rich>
              <a:bodyPr/>
              <a:lstStyle/>
              <a:p>
                <a:pPr algn="ctr" rtl="0">
                  <a:defRPr sz="1200" b="0"/>
                </a:pPr>
                <a:r>
                  <a:rPr lang="fi-FI" sz="1200" b="0"/>
                  <a:t>Innovaatiotoimintaa harjoittaneiden yritysten osuus (%), 2006-8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2700">
            <a:solidFill>
              <a:srgbClr val="F8F8F8"/>
            </a:solidFill>
          </a:ln>
        </c:spPr>
        <c:crossAx val="51883008"/>
        <c:crosses val="autoZero"/>
        <c:crossBetween val="midCat"/>
      </c:valAx>
      <c:valAx>
        <c:axId val="51883008"/>
        <c:scaling>
          <c:orientation val="minMax"/>
        </c:scaling>
        <c:delete val="0"/>
        <c:axPos val="l"/>
        <c:majorGridlines>
          <c:spPr>
            <a:ln w="12700">
              <a:solidFill>
                <a:srgbClr val="F8F8F8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rgbClr val="F8F8F8"/>
            </a:solidFill>
          </a:ln>
        </c:spPr>
        <c:crossAx val="51881088"/>
        <c:crosses val="autoZero"/>
        <c:crossBetween val="midCat"/>
        <c:majorUnit val="50"/>
      </c:valAx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>
          <a:latin typeface="Franklin Gothic Medium" pitchFamily="34" charset="0"/>
        </a:defRPr>
      </a:pPr>
      <a:endParaRPr lang="fi-FI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</c:v>
          </c:tx>
          <c:spPr>
            <a:ln w="25400">
              <a:noFill/>
            </a:ln>
            <a:effectLst/>
          </c:spPr>
          <c:marker>
            <c:symbol val="none"/>
          </c:marker>
          <c:xVal>
            <c:numRef>
              <c:f>Sheet1!$B$2</c:f>
              <c:numCache>
                <c:formatCode>General</c:formatCode>
                <c:ptCount val="1"/>
                <c:pt idx="0">
                  <c:v>5.6459999999999995E-4</c:v>
                </c:pt>
              </c:numCache>
            </c:numRef>
          </c:xVal>
          <c:yVal>
            <c:numRef>
              <c:f>Sheet1!$C$2</c:f>
              <c:numCache>
                <c:formatCode>General</c:formatCode>
                <c:ptCount val="1"/>
                <c:pt idx="0">
                  <c:v>60.2</c:v>
                </c:pt>
              </c:numCache>
            </c:numRef>
          </c:yVal>
          <c:smooth val="0"/>
        </c:ser>
        <c:ser>
          <c:idx val="1"/>
          <c:order val="1"/>
          <c:tx>
            <c:v>1</c:v>
          </c:tx>
          <c:spPr>
            <a:ln w="25400">
              <a:noFill/>
            </a:ln>
            <a:effectLst/>
          </c:spPr>
          <c:marker>
            <c:symbol val="none"/>
          </c:marker>
          <c:xVal>
            <c:numRef>
              <c:f>Sheet1!$B$3</c:f>
              <c:numCache>
                <c:formatCode>General</c:formatCode>
                <c:ptCount val="1"/>
                <c:pt idx="0">
                  <c:v>3.6283349999999999E-2</c:v>
                </c:pt>
              </c:numCache>
            </c:numRef>
          </c:xVal>
          <c:yVal>
            <c:numRef>
              <c:f>Sheet1!$C$3</c:f>
              <c:numCache>
                <c:formatCode>General</c:formatCode>
                <c:ptCount val="1"/>
                <c:pt idx="0">
                  <c:v>5.6</c:v>
                </c:pt>
              </c:numCache>
            </c:numRef>
          </c:yVal>
          <c:smooth val="0"/>
        </c:ser>
        <c:ser>
          <c:idx val="2"/>
          <c:order val="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</c:f>
              <c:numCache>
                <c:formatCode>General</c:formatCode>
                <c:ptCount val="1"/>
                <c:pt idx="0">
                  <c:v>5.1061269999999999E-2</c:v>
                </c:pt>
              </c:numCache>
            </c:numRef>
          </c:xVal>
          <c:yVal>
            <c:numRef>
              <c:f>Sheet1!$C$4</c:f>
              <c:numCache>
                <c:formatCode>General</c:formatCode>
                <c:ptCount val="1"/>
                <c:pt idx="0">
                  <c:v>68.5</c:v>
                </c:pt>
              </c:numCache>
            </c:numRef>
          </c:yVal>
          <c:smooth val="0"/>
        </c:ser>
        <c:ser>
          <c:idx val="3"/>
          <c:order val="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</c:f>
              <c:numCache>
                <c:formatCode>General</c:formatCode>
                <c:ptCount val="1"/>
                <c:pt idx="0">
                  <c:v>3.3090300000000001E-3</c:v>
                </c:pt>
              </c:numCache>
            </c:numRef>
          </c:xVal>
          <c:yVal>
            <c:numRef>
              <c:f>Sheet1!$C$5</c:f>
              <c:numCache>
                <c:formatCode>General</c:formatCode>
                <c:ptCount val="1"/>
                <c:pt idx="0">
                  <c:v>65.900000000000006</c:v>
                </c:pt>
              </c:numCache>
            </c:numRef>
          </c:yVal>
          <c:smooth val="0"/>
        </c:ser>
        <c:ser>
          <c:idx val="4"/>
          <c:order val="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</c:f>
              <c:numCache>
                <c:formatCode>General</c:formatCode>
                <c:ptCount val="1"/>
                <c:pt idx="0">
                  <c:v>7.7868299999999998E-3</c:v>
                </c:pt>
              </c:numCache>
            </c:numRef>
          </c:xVal>
          <c:yVal>
            <c:numRef>
              <c:f>Sheet1!$C$6</c:f>
              <c:numCache>
                <c:formatCode>General</c:formatCode>
                <c:ptCount val="1"/>
                <c:pt idx="0">
                  <c:v>65.400000000000006</c:v>
                </c:pt>
              </c:numCache>
            </c:numRef>
          </c:yVal>
          <c:smooth val="0"/>
        </c:ser>
        <c:ser>
          <c:idx val="5"/>
          <c:order val="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</c:f>
              <c:numCache>
                <c:formatCode>General</c:formatCode>
                <c:ptCount val="1"/>
                <c:pt idx="0">
                  <c:v>7.2006099999999996E-3</c:v>
                </c:pt>
              </c:numCache>
            </c:numRef>
          </c:xVal>
          <c:yVal>
            <c:numRef>
              <c:f>Sheet1!$C$7</c:f>
              <c:numCache>
                <c:formatCode>General</c:formatCode>
                <c:ptCount val="1"/>
                <c:pt idx="0">
                  <c:v>23.7</c:v>
                </c:pt>
              </c:numCache>
            </c:numRef>
          </c:yVal>
          <c:smooth val="0"/>
        </c:ser>
        <c:ser>
          <c:idx val="6"/>
          <c:order val="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</c:f>
              <c:numCache>
                <c:formatCode>General</c:formatCode>
                <c:ptCount val="1"/>
                <c:pt idx="0">
                  <c:v>1.1201620000000001E-2</c:v>
                </c:pt>
              </c:numCache>
            </c:numRef>
          </c:xVal>
          <c:yVal>
            <c:numRef>
              <c:f>Sheet1!$C$8</c:f>
              <c:numCache>
                <c:formatCode>General</c:formatCode>
                <c:ptCount val="1"/>
                <c:pt idx="0">
                  <c:v>10.4</c:v>
                </c:pt>
              </c:numCache>
            </c:numRef>
          </c:yVal>
          <c:smooth val="0"/>
        </c:ser>
        <c:ser>
          <c:idx val="7"/>
          <c:order val="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</c:f>
              <c:numCache>
                <c:formatCode>General</c:formatCode>
                <c:ptCount val="1"/>
                <c:pt idx="0">
                  <c:v>4.3170000000000002E-5</c:v>
                </c:pt>
              </c:numCache>
            </c:numRef>
          </c:xVal>
          <c:yVal>
            <c:numRef>
              <c:f>Sheet1!$C$9</c:f>
              <c:numCache>
                <c:formatCode>General</c:formatCode>
                <c:ptCount val="1"/>
                <c:pt idx="0">
                  <c:v>8.3000000000000007</c:v>
                </c:pt>
              </c:numCache>
            </c:numRef>
          </c:yVal>
          <c:smooth val="0"/>
        </c:ser>
        <c:ser>
          <c:idx val="8"/>
          <c:order val="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Sheet1!$B$10</c:f>
              <c:numCache>
                <c:formatCode>General</c:formatCode>
                <c:ptCount val="1"/>
                <c:pt idx="0">
                  <c:v>2.1241000000000001E-4</c:v>
                </c:pt>
              </c:numCache>
            </c:numRef>
          </c:xVal>
          <c:yVal>
            <c:numRef>
              <c:f>Sheet1!$C$10</c:f>
              <c:numCache>
                <c:formatCode>General</c:formatCode>
                <c:ptCount val="1"/>
                <c:pt idx="0">
                  <c:v>6.1</c:v>
                </c:pt>
              </c:numCache>
            </c:numRef>
          </c:yVal>
          <c:smooth val="0"/>
        </c:ser>
        <c:ser>
          <c:idx val="9"/>
          <c:order val="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Sheet1!$B$11</c:f>
              <c:numCache>
                <c:formatCode>General</c:formatCode>
                <c:ptCount val="1"/>
                <c:pt idx="0">
                  <c:v>9.2677999999999999E-4</c:v>
                </c:pt>
              </c:numCache>
            </c:numRef>
          </c:xVal>
          <c:yVal>
            <c:numRef>
              <c:f>Sheet1!$C$11</c:f>
              <c:numCache>
                <c:formatCode>General</c:formatCode>
                <c:ptCount val="1"/>
                <c:pt idx="0">
                  <c:v>10.8</c:v>
                </c:pt>
              </c:numCache>
            </c:numRef>
          </c:yVal>
          <c:smooth val="0"/>
        </c:ser>
        <c:ser>
          <c:idx val="10"/>
          <c:order val="1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Sheet1!$B$12</c:f>
              <c:numCache>
                <c:formatCode>General</c:formatCode>
                <c:ptCount val="1"/>
                <c:pt idx="0">
                  <c:v>1.3163340000000001E-2</c:v>
                </c:pt>
              </c:numCache>
            </c:numRef>
          </c:xVal>
          <c:yVal>
            <c:numRef>
              <c:f>Sheet1!$C$12</c:f>
              <c:numCache>
                <c:formatCode>General</c:formatCode>
                <c:ptCount val="1"/>
                <c:pt idx="0">
                  <c:v>43.5</c:v>
                </c:pt>
              </c:numCache>
            </c:numRef>
          </c:yVal>
          <c:smooth val="0"/>
        </c:ser>
        <c:ser>
          <c:idx val="11"/>
          <c:order val="1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Sheet1!$B$13</c:f>
              <c:numCache>
                <c:formatCode>General</c:formatCode>
                <c:ptCount val="1"/>
                <c:pt idx="0">
                  <c:v>1.72225E-3</c:v>
                </c:pt>
              </c:numCache>
            </c:numRef>
          </c:xVal>
          <c:yVal>
            <c:numRef>
              <c:f>Sheet1!$C$13</c:f>
              <c:numCache>
                <c:formatCode>General</c:formatCode>
                <c:ptCount val="1"/>
                <c:pt idx="0">
                  <c:v>23.5</c:v>
                </c:pt>
              </c:numCache>
            </c:numRef>
          </c:yVal>
          <c:smooth val="0"/>
        </c:ser>
        <c:ser>
          <c:idx val="12"/>
          <c:order val="1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Sheet1!$C$14</c:f>
              <c:numCache>
                <c:formatCode>General</c:formatCode>
                <c:ptCount val="1"/>
                <c:pt idx="0">
                  <c:v>29.4</c:v>
                </c:pt>
              </c:numCache>
            </c:numRef>
          </c:yVal>
          <c:smooth val="0"/>
        </c:ser>
        <c:ser>
          <c:idx val="13"/>
          <c:order val="1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Sheet1!$B$15</c:f>
              <c:numCache>
                <c:formatCode>General</c:formatCode>
                <c:ptCount val="1"/>
                <c:pt idx="0">
                  <c:v>4.6449000000000002E-4</c:v>
                </c:pt>
              </c:numCache>
            </c:numRef>
          </c:xVal>
          <c:yVal>
            <c:numRef>
              <c:f>Sheet1!$C$15</c:f>
              <c:numCache>
                <c:formatCode>General</c:formatCode>
                <c:ptCount val="1"/>
                <c:pt idx="0">
                  <c:v>21.1</c:v>
                </c:pt>
              </c:numCache>
            </c:numRef>
          </c:yVal>
          <c:smooth val="0"/>
        </c:ser>
        <c:ser>
          <c:idx val="14"/>
          <c:order val="1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Sheet1!$B$16</c:f>
              <c:numCache>
                <c:formatCode>General</c:formatCode>
                <c:ptCount val="1"/>
                <c:pt idx="0">
                  <c:v>4.97987E-3</c:v>
                </c:pt>
              </c:numCache>
            </c:numRef>
          </c:xVal>
          <c:yVal>
            <c:numRef>
              <c:f>Sheet1!$C$16</c:f>
              <c:numCache>
                <c:formatCode>General</c:formatCode>
                <c:ptCount val="1"/>
                <c:pt idx="0">
                  <c:v>16.5</c:v>
                </c:pt>
              </c:numCache>
            </c:numRef>
          </c:yVal>
          <c:smooth val="0"/>
        </c:ser>
        <c:ser>
          <c:idx val="15"/>
          <c:order val="1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Sheet1!$B$17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Sheet1!$C$17</c:f>
              <c:numCache>
                <c:formatCode>General</c:formatCode>
                <c:ptCount val="1"/>
                <c:pt idx="0">
                  <c:v>22.6</c:v>
                </c:pt>
              </c:numCache>
            </c:numRef>
          </c:yVal>
          <c:smooth val="0"/>
        </c:ser>
        <c:ser>
          <c:idx val="16"/>
          <c:order val="1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Sheet1!$B$18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Sheet1!$C$18</c:f>
              <c:numCache>
                <c:formatCode>General</c:formatCode>
                <c:ptCount val="1"/>
                <c:pt idx="0">
                  <c:v>27.9</c:v>
                </c:pt>
              </c:numCache>
            </c:numRef>
          </c:yVal>
          <c:smooth val="0"/>
        </c:ser>
        <c:ser>
          <c:idx val="17"/>
          <c:order val="1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Sheet1!$B$19</c:f>
              <c:numCache>
                <c:formatCode>General</c:formatCode>
                <c:ptCount val="1"/>
                <c:pt idx="0">
                  <c:v>6.7139299999999999E-3</c:v>
                </c:pt>
              </c:numCache>
            </c:numRef>
          </c:xVal>
          <c:yVal>
            <c:numRef>
              <c:f>Sheet1!$C$19</c:f>
              <c:numCache>
                <c:formatCode>General</c:formatCode>
                <c:ptCount val="1"/>
                <c:pt idx="0">
                  <c:v>64.900000000000006</c:v>
                </c:pt>
              </c:numCache>
            </c:numRef>
          </c:yVal>
          <c:smooth val="0"/>
        </c:ser>
        <c:ser>
          <c:idx val="18"/>
          <c:order val="1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Sheet1!$B$20</c:f>
              <c:numCache>
                <c:formatCode>General</c:formatCode>
                <c:ptCount val="1"/>
                <c:pt idx="0">
                  <c:v>2.5480000000000001E-4</c:v>
                </c:pt>
              </c:numCache>
            </c:numRef>
          </c:xVal>
          <c:yVal>
            <c:numRef>
              <c:f>Sheet1!$C$20</c:f>
              <c:numCache>
                <c:formatCode>General</c:formatCode>
                <c:ptCount val="1"/>
                <c:pt idx="0">
                  <c:v>45.5</c:v>
                </c:pt>
              </c:numCache>
            </c:numRef>
          </c:yVal>
          <c:smooth val="0"/>
        </c:ser>
        <c:ser>
          <c:idx val="19"/>
          <c:order val="1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Sheet1!$C$21</c:f>
              <c:numCache>
                <c:formatCode>General</c:formatCode>
                <c:ptCount val="1"/>
                <c:pt idx="0">
                  <c:v>47.6</c:v>
                </c:pt>
              </c:numCache>
            </c:numRef>
          </c:yVal>
          <c:smooth val="0"/>
        </c:ser>
        <c:ser>
          <c:idx val="20"/>
          <c:order val="2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Sheet1!$B$22</c:f>
              <c:numCache>
                <c:formatCode>General</c:formatCode>
                <c:ptCount val="1"/>
                <c:pt idx="0">
                  <c:v>1.383E-5</c:v>
                </c:pt>
              </c:numCache>
            </c:numRef>
          </c:xVal>
          <c:yVal>
            <c:numRef>
              <c:f>Sheet1!$C$22</c:f>
              <c:numCache>
                <c:formatCode>General</c:formatCode>
                <c:ptCount val="1"/>
                <c:pt idx="0">
                  <c:v>41.1</c:v>
                </c:pt>
              </c:numCache>
            </c:numRef>
          </c:yVal>
          <c:smooth val="0"/>
        </c:ser>
        <c:ser>
          <c:idx val="21"/>
          <c:order val="2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Sheet1!$B$23</c:f>
              <c:numCache>
                <c:formatCode>General</c:formatCode>
                <c:ptCount val="1"/>
                <c:pt idx="0">
                  <c:v>6.8330000000000005E-5</c:v>
                </c:pt>
              </c:numCache>
            </c:numRef>
          </c:xVal>
          <c:yVal>
            <c:numRef>
              <c:f>Sheet1!$C$23</c:f>
              <c:numCache>
                <c:formatCode>General</c:formatCode>
                <c:ptCount val="1"/>
                <c:pt idx="0">
                  <c:v>29.3</c:v>
                </c:pt>
              </c:numCache>
            </c:numRef>
          </c:yVal>
          <c:smooth val="0"/>
        </c:ser>
        <c:ser>
          <c:idx val="22"/>
          <c:order val="2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Sheet1!$B$24</c:f>
              <c:numCache>
                <c:formatCode>General</c:formatCode>
                <c:ptCount val="1"/>
                <c:pt idx="0">
                  <c:v>1.147841E-2</c:v>
                </c:pt>
              </c:numCache>
            </c:numRef>
          </c:xVal>
          <c:yVal>
            <c:numRef>
              <c:f>Sheet1!$C$24</c:f>
              <c:numCache>
                <c:formatCode>General</c:formatCode>
                <c:ptCount val="1"/>
                <c:pt idx="0">
                  <c:v>8.1</c:v>
                </c:pt>
              </c:numCache>
            </c:numRef>
          </c:yVal>
          <c:smooth val="0"/>
        </c:ser>
        <c:ser>
          <c:idx val="23"/>
          <c:order val="2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Sheet1!$B$25</c:f>
              <c:numCache>
                <c:formatCode>General</c:formatCode>
                <c:ptCount val="1"/>
                <c:pt idx="0">
                  <c:v>1.7365799999999999E-3</c:v>
                </c:pt>
              </c:numCache>
            </c:numRef>
          </c:xVal>
          <c:yVal>
            <c:numRef>
              <c:f>Sheet1!$C$25</c:f>
              <c:numCache>
                <c:formatCode>General</c:formatCode>
                <c:ptCount val="1"/>
                <c:pt idx="0">
                  <c:v>13.9</c:v>
                </c:pt>
              </c:numCache>
            </c:numRef>
          </c:yVal>
          <c:smooth val="0"/>
        </c:ser>
        <c:ser>
          <c:idx val="24"/>
          <c:order val="2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Sheet1!$B$26</c:f>
              <c:numCache>
                <c:formatCode>General</c:formatCode>
                <c:ptCount val="1"/>
                <c:pt idx="0">
                  <c:v>2.729962E-2</c:v>
                </c:pt>
              </c:numCache>
            </c:numRef>
          </c:xVal>
          <c:yVal>
            <c:numRef>
              <c:f>Sheet1!$C$26</c:f>
              <c:numCache>
                <c:formatCode>General</c:formatCode>
                <c:ptCount val="1"/>
                <c:pt idx="0">
                  <c:v>51.4</c:v>
                </c:pt>
              </c:numCache>
            </c:numRef>
          </c:yVal>
          <c:smooth val="0"/>
        </c:ser>
        <c:ser>
          <c:idx val="25"/>
          <c:order val="2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Sheet1!$B$27</c:f>
              <c:numCache>
                <c:formatCode>General</c:formatCode>
                <c:ptCount val="1"/>
                <c:pt idx="0">
                  <c:v>1.5460959999999999E-2</c:v>
                </c:pt>
              </c:numCache>
            </c:numRef>
          </c:xVal>
          <c:yVal>
            <c:numRef>
              <c:f>Sheet1!$C$27</c:f>
              <c:numCache>
                <c:formatCode>General</c:formatCode>
                <c:ptCount val="1"/>
                <c:pt idx="0">
                  <c:v>23.1</c:v>
                </c:pt>
              </c:numCache>
            </c:numRef>
          </c:yVal>
          <c:smooth val="0"/>
        </c:ser>
        <c:ser>
          <c:idx val="26"/>
          <c:order val="2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Sheet1!$B$28</c:f>
              <c:numCache>
                <c:formatCode>General</c:formatCode>
                <c:ptCount val="1"/>
                <c:pt idx="0">
                  <c:v>7.4708999999999995E-4</c:v>
                </c:pt>
              </c:numCache>
            </c:numRef>
          </c:xVal>
          <c:yVal>
            <c:numRef>
              <c:f>Sheet1!$C$28</c:f>
              <c:numCache>
                <c:formatCode>General</c:formatCode>
                <c:ptCount val="1"/>
                <c:pt idx="0">
                  <c:v>45.7</c:v>
                </c:pt>
              </c:numCache>
            </c:numRef>
          </c:yVal>
          <c:smooth val="0"/>
        </c:ser>
        <c:ser>
          <c:idx val="27"/>
          <c:order val="2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Sheet1!$B$29</c:f>
              <c:numCache>
                <c:formatCode>General</c:formatCode>
                <c:ptCount val="1"/>
                <c:pt idx="0">
                  <c:v>1.32996E-3</c:v>
                </c:pt>
              </c:numCache>
            </c:numRef>
          </c:xVal>
          <c:yVal>
            <c:numRef>
              <c:f>Sheet1!$C$29</c:f>
              <c:numCache>
                <c:formatCode>General</c:formatCode>
                <c:ptCount val="1"/>
                <c:pt idx="0">
                  <c:v>20.2</c:v>
                </c:pt>
              </c:numCache>
            </c:numRef>
          </c:yVal>
          <c:smooth val="0"/>
        </c:ser>
        <c:ser>
          <c:idx val="28"/>
          <c:order val="2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Sheet1!$B$30</c:f>
              <c:numCache>
                <c:formatCode>General</c:formatCode>
                <c:ptCount val="1"/>
                <c:pt idx="0">
                  <c:v>1.1924580000000001E-2</c:v>
                </c:pt>
              </c:numCache>
            </c:numRef>
          </c:xVal>
          <c:yVal>
            <c:numRef>
              <c:f>Sheet1!$C$30</c:f>
              <c:numCache>
                <c:formatCode>General</c:formatCode>
                <c:ptCount val="1"/>
                <c:pt idx="0">
                  <c:v>16.5</c:v>
                </c:pt>
              </c:numCache>
            </c:numRef>
          </c:yVal>
          <c:smooth val="0"/>
        </c:ser>
        <c:ser>
          <c:idx val="29"/>
          <c:order val="2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Sheet1!$B$31</c:f>
              <c:numCache>
                <c:formatCode>General</c:formatCode>
                <c:ptCount val="1"/>
                <c:pt idx="0">
                  <c:v>4.1020500000000003E-3</c:v>
                </c:pt>
              </c:numCache>
            </c:numRef>
          </c:xVal>
          <c:yVal>
            <c:numRef>
              <c:f>Sheet1!$C$31</c:f>
              <c:numCache>
                <c:formatCode>General</c:formatCode>
                <c:ptCount val="1"/>
                <c:pt idx="0">
                  <c:v>22.7</c:v>
                </c:pt>
              </c:numCache>
            </c:numRef>
          </c:yVal>
          <c:smooth val="0"/>
        </c:ser>
        <c:ser>
          <c:idx val="30"/>
          <c:order val="3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Sheet1!$B$32</c:f>
              <c:numCache>
                <c:formatCode>General</c:formatCode>
                <c:ptCount val="1"/>
                <c:pt idx="0">
                  <c:v>3.2536700000000002E-3</c:v>
                </c:pt>
              </c:numCache>
            </c:numRef>
          </c:xVal>
          <c:yVal>
            <c:numRef>
              <c:f>Sheet1!$C$32</c:f>
              <c:numCache>
                <c:formatCode>General</c:formatCode>
                <c:ptCount val="1"/>
                <c:pt idx="0">
                  <c:v>47.8</c:v>
                </c:pt>
              </c:numCache>
            </c:numRef>
          </c:yVal>
          <c:smooth val="0"/>
        </c:ser>
        <c:ser>
          <c:idx val="31"/>
          <c:order val="3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Sheet1!$B$33</c:f>
              <c:numCache>
                <c:formatCode>General</c:formatCode>
                <c:ptCount val="1"/>
                <c:pt idx="0">
                  <c:v>2.4142899999999999E-3</c:v>
                </c:pt>
              </c:numCache>
            </c:numRef>
          </c:xVal>
          <c:yVal>
            <c:numRef>
              <c:f>Sheet1!$C$33</c:f>
              <c:numCache>
                <c:formatCode>General</c:formatCode>
                <c:ptCount val="1"/>
                <c:pt idx="0">
                  <c:v>37.5</c:v>
                </c:pt>
              </c:numCache>
            </c:numRef>
          </c:yVal>
          <c:smooth val="0"/>
        </c:ser>
        <c:ser>
          <c:idx val="32"/>
          <c:order val="3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Sheet1!$B$34</c:f>
              <c:numCache>
                <c:formatCode>General</c:formatCode>
                <c:ptCount val="1"/>
                <c:pt idx="0">
                  <c:v>7.1636699999999996E-3</c:v>
                </c:pt>
              </c:numCache>
            </c:numRef>
          </c:xVal>
          <c:yVal>
            <c:numRef>
              <c:f>Sheet1!$C$34</c:f>
              <c:numCache>
                <c:formatCode>General</c:formatCode>
                <c:ptCount val="1"/>
                <c:pt idx="0">
                  <c:v>39.799999999999997</c:v>
                </c:pt>
              </c:numCache>
            </c:numRef>
          </c:yVal>
          <c:smooth val="0"/>
        </c:ser>
        <c:ser>
          <c:idx val="33"/>
          <c:order val="3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Sheet1!$B$35</c:f>
              <c:numCache>
                <c:formatCode>General</c:formatCode>
                <c:ptCount val="1"/>
                <c:pt idx="0">
                  <c:v>2.7719730000000001E-2</c:v>
                </c:pt>
              </c:numCache>
            </c:numRef>
          </c:xVal>
          <c:yVal>
            <c:numRef>
              <c:f>Sheet1!$C$35</c:f>
              <c:numCache>
                <c:formatCode>General</c:formatCode>
                <c:ptCount val="1"/>
                <c:pt idx="0">
                  <c:v>3.9</c:v>
                </c:pt>
              </c:numCache>
            </c:numRef>
          </c:yVal>
          <c:smooth val="0"/>
        </c:ser>
        <c:ser>
          <c:idx val="34"/>
          <c:order val="3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Sheet1!$B$36</c:f>
              <c:numCache>
                <c:formatCode>General</c:formatCode>
                <c:ptCount val="1"/>
                <c:pt idx="0">
                  <c:v>6.5363030000000003E-2</c:v>
                </c:pt>
              </c:numCache>
            </c:numRef>
          </c:xVal>
          <c:yVal>
            <c:numRef>
              <c:f>Sheet1!$C$36</c:f>
              <c:numCache>
                <c:formatCode>General</c:formatCode>
                <c:ptCount val="1"/>
                <c:pt idx="0">
                  <c:v>80.400000000000006</c:v>
                </c:pt>
              </c:numCache>
            </c:numRef>
          </c:yVal>
          <c:smooth val="0"/>
        </c:ser>
        <c:ser>
          <c:idx val="35"/>
          <c:order val="3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Sheet1!$B$37</c:f>
              <c:numCache>
                <c:formatCode>General</c:formatCode>
                <c:ptCount val="1"/>
                <c:pt idx="0">
                  <c:v>8.7372000000000005E-3</c:v>
                </c:pt>
              </c:numCache>
            </c:numRef>
          </c:xVal>
          <c:yVal>
            <c:numRef>
              <c:f>Sheet1!$C$37</c:f>
              <c:numCache>
                <c:formatCode>General</c:formatCode>
                <c:ptCount val="1"/>
                <c:pt idx="0">
                  <c:v>45.4</c:v>
                </c:pt>
              </c:numCache>
            </c:numRef>
          </c:yVal>
          <c:smooth val="0"/>
        </c:ser>
        <c:ser>
          <c:idx val="36"/>
          <c:order val="3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Sheet1!$B$38</c:f>
              <c:numCache>
                <c:formatCode>General</c:formatCode>
                <c:ptCount val="1"/>
                <c:pt idx="0">
                  <c:v>2.7546300000000001E-3</c:v>
                </c:pt>
              </c:numCache>
            </c:numRef>
          </c:xVal>
          <c:yVal>
            <c:numRef>
              <c:f>Sheet1!$C$38</c:f>
              <c:numCache>
                <c:formatCode>General</c:formatCode>
                <c:ptCount val="1"/>
                <c:pt idx="0">
                  <c:v>56.1</c:v>
                </c:pt>
              </c:numCache>
            </c:numRef>
          </c:yVal>
          <c:smooth val="0"/>
        </c:ser>
        <c:ser>
          <c:idx val="37"/>
          <c:order val="3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Sheet1!$B$39</c:f>
              <c:numCache>
                <c:formatCode>General</c:formatCode>
                <c:ptCount val="1"/>
                <c:pt idx="0">
                  <c:v>1.7734489999999999E-2</c:v>
                </c:pt>
              </c:numCache>
            </c:numRef>
          </c:xVal>
          <c:yVal>
            <c:numRef>
              <c:f>Sheet1!$C$39</c:f>
              <c:numCache>
                <c:formatCode>General</c:formatCode>
                <c:ptCount val="1"/>
                <c:pt idx="0">
                  <c:v>52.7</c:v>
                </c:pt>
              </c:numCache>
            </c:numRef>
          </c:yVal>
          <c:smooth val="0"/>
        </c:ser>
        <c:ser>
          <c:idx val="38"/>
          <c:order val="3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Sheet1!$B$40</c:f>
              <c:numCache>
                <c:formatCode>General</c:formatCode>
                <c:ptCount val="1"/>
                <c:pt idx="0">
                  <c:v>4.5859179999999999E-2</c:v>
                </c:pt>
              </c:numCache>
            </c:numRef>
          </c:xVal>
          <c:yVal>
            <c:numRef>
              <c:f>Sheet1!$C$40</c:f>
              <c:numCache>
                <c:formatCode>General</c:formatCode>
                <c:ptCount val="1"/>
                <c:pt idx="0">
                  <c:v>93.6</c:v>
                </c:pt>
              </c:numCache>
            </c:numRef>
          </c:yVal>
          <c:smooth val="0"/>
        </c:ser>
        <c:ser>
          <c:idx val="39"/>
          <c:order val="3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Sheet1!$B$41</c:f>
              <c:numCache>
                <c:formatCode>General</c:formatCode>
                <c:ptCount val="1"/>
                <c:pt idx="0">
                  <c:v>2.0517399999999998E-3</c:v>
                </c:pt>
              </c:numCache>
            </c:numRef>
          </c:xVal>
          <c:yVal>
            <c:numRef>
              <c:f>Sheet1!$C$41</c:f>
              <c:numCache>
                <c:formatCode>General</c:formatCode>
                <c:ptCount val="1"/>
                <c:pt idx="0">
                  <c:v>46.8</c:v>
                </c:pt>
              </c:numCache>
            </c:numRef>
          </c:yVal>
          <c:smooth val="0"/>
        </c:ser>
        <c:ser>
          <c:idx val="40"/>
          <c:order val="4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Sheet1!$B$42</c:f>
              <c:numCache>
                <c:formatCode>General</c:formatCode>
                <c:ptCount val="1"/>
                <c:pt idx="0">
                  <c:v>1.0103239999999999E-2</c:v>
                </c:pt>
              </c:numCache>
            </c:numRef>
          </c:xVal>
          <c:yVal>
            <c:numRef>
              <c:f>Sheet1!$C$42</c:f>
              <c:numCache>
                <c:formatCode>General</c:formatCode>
                <c:ptCount val="1"/>
                <c:pt idx="0">
                  <c:v>36.799999999999997</c:v>
                </c:pt>
              </c:numCache>
            </c:numRef>
          </c:yVal>
          <c:smooth val="0"/>
        </c:ser>
        <c:ser>
          <c:idx val="41"/>
          <c:order val="4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Sheet1!$B$43</c:f>
              <c:numCache>
                <c:formatCode>General</c:formatCode>
                <c:ptCount val="1"/>
                <c:pt idx="0">
                  <c:v>5.7366600000000002E-3</c:v>
                </c:pt>
              </c:numCache>
            </c:numRef>
          </c:xVal>
          <c:yVal>
            <c:numRef>
              <c:f>Sheet1!$C$43</c:f>
              <c:numCache>
                <c:formatCode>General</c:formatCode>
                <c:ptCount val="1"/>
                <c:pt idx="0">
                  <c:v>12.9</c:v>
                </c:pt>
              </c:numCache>
            </c:numRef>
          </c:yVal>
          <c:smooth val="0"/>
        </c:ser>
        <c:ser>
          <c:idx val="42"/>
          <c:order val="4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Sheet1!$B$44</c:f>
              <c:numCache>
                <c:formatCode>General</c:formatCode>
                <c:ptCount val="1"/>
                <c:pt idx="0">
                  <c:v>8.1574999999999996E-4</c:v>
                </c:pt>
              </c:numCache>
            </c:numRef>
          </c:xVal>
          <c:yVal>
            <c:numRef>
              <c:f>Sheet1!$C$44</c:f>
              <c:numCache>
                <c:formatCode>General</c:formatCode>
                <c:ptCount val="1"/>
                <c:pt idx="0">
                  <c:v>14.9</c:v>
                </c:pt>
              </c:numCache>
            </c:numRef>
          </c:yVal>
          <c:smooth val="0"/>
        </c:ser>
        <c:ser>
          <c:idx val="43"/>
          <c:order val="4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Sheet1!$B$45</c:f>
              <c:numCache>
                <c:formatCode>General</c:formatCode>
                <c:ptCount val="1"/>
                <c:pt idx="0">
                  <c:v>9.4924599999999994E-3</c:v>
                </c:pt>
              </c:numCache>
            </c:numRef>
          </c:xVal>
          <c:yVal>
            <c:numRef>
              <c:f>Sheet1!$C$45</c:f>
              <c:numCache>
                <c:formatCode>General</c:formatCode>
                <c:ptCount val="1"/>
                <c:pt idx="0">
                  <c:v>12.2</c:v>
                </c:pt>
              </c:numCache>
            </c:numRef>
          </c:yVal>
          <c:smooth val="0"/>
        </c:ser>
        <c:ser>
          <c:idx val="44"/>
          <c:order val="4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Sheet1!$B$46</c:f>
              <c:numCache>
                <c:formatCode>General</c:formatCode>
                <c:ptCount val="1"/>
                <c:pt idx="0">
                  <c:v>1.59699E-3</c:v>
                </c:pt>
              </c:numCache>
            </c:numRef>
          </c:xVal>
          <c:yVal>
            <c:numRef>
              <c:f>Sheet1!$C$46</c:f>
              <c:numCache>
                <c:formatCode>General</c:formatCode>
                <c:ptCount val="1"/>
                <c:pt idx="0">
                  <c:v>59.1</c:v>
                </c:pt>
              </c:numCache>
            </c:numRef>
          </c:yVal>
          <c:smooth val="0"/>
        </c:ser>
        <c:ser>
          <c:idx val="45"/>
          <c:order val="4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Sheet1!$B$47</c:f>
              <c:numCache>
                <c:formatCode>General</c:formatCode>
                <c:ptCount val="1"/>
                <c:pt idx="0">
                  <c:v>4.2339999999999998E-5</c:v>
                </c:pt>
              </c:numCache>
            </c:numRef>
          </c:xVal>
          <c:yVal>
            <c:numRef>
              <c:f>Sheet1!$C$47</c:f>
              <c:numCache>
                <c:formatCode>General</c:formatCode>
                <c:ptCount val="1"/>
                <c:pt idx="0">
                  <c:v>24.8</c:v>
                </c:pt>
              </c:numCache>
            </c:numRef>
          </c:yVal>
          <c:smooth val="0"/>
        </c:ser>
        <c:ser>
          <c:idx val="46"/>
          <c:order val="4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Sheet1!$B$48</c:f>
              <c:numCache>
                <c:formatCode>General</c:formatCode>
                <c:ptCount val="1"/>
                <c:pt idx="0">
                  <c:v>1.9806029999999999E-2</c:v>
                </c:pt>
              </c:numCache>
            </c:numRef>
          </c:xVal>
          <c:yVal>
            <c:numRef>
              <c:f>Sheet1!$C$48</c:f>
              <c:numCache>
                <c:formatCode>General</c:formatCode>
                <c:ptCount val="1"/>
                <c:pt idx="0">
                  <c:v>83.7</c:v>
                </c:pt>
              </c:numCache>
            </c:numRef>
          </c:yVal>
          <c:smooth val="0"/>
        </c:ser>
        <c:ser>
          <c:idx val="47"/>
          <c:order val="4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Sheet1!$B$49</c:f>
              <c:numCache>
                <c:formatCode>General</c:formatCode>
                <c:ptCount val="1"/>
                <c:pt idx="0">
                  <c:v>2.043275E-2</c:v>
                </c:pt>
              </c:numCache>
            </c:numRef>
          </c:xVal>
          <c:yVal>
            <c:numRef>
              <c:f>Sheet1!$C$49</c:f>
              <c:numCache>
                <c:formatCode>General</c:formatCode>
                <c:ptCount val="1"/>
                <c:pt idx="0">
                  <c:v>37.4</c:v>
                </c:pt>
              </c:numCache>
            </c:numRef>
          </c:yVal>
          <c:smooth val="0"/>
        </c:ser>
        <c:ser>
          <c:idx val="48"/>
          <c:order val="4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Sheet1!$B$50</c:f>
              <c:numCache>
                <c:formatCode>General</c:formatCode>
                <c:ptCount val="1"/>
                <c:pt idx="0">
                  <c:v>3.1250000000000001E-5</c:v>
                </c:pt>
              </c:numCache>
            </c:numRef>
          </c:xVal>
          <c:yVal>
            <c:numRef>
              <c:f>Sheet1!$C$50</c:f>
              <c:numCache>
                <c:formatCode>General</c:formatCode>
                <c:ptCount val="1"/>
                <c:pt idx="0">
                  <c:v>51.4</c:v>
                </c:pt>
              </c:numCache>
            </c:numRef>
          </c:yVal>
          <c:smooth val="0"/>
        </c:ser>
        <c:ser>
          <c:idx val="49"/>
          <c:order val="4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Sheet1!$B$51</c:f>
              <c:numCache>
                <c:formatCode>General</c:formatCode>
                <c:ptCount val="1"/>
                <c:pt idx="0">
                  <c:v>1.8326600000000001E-3</c:v>
                </c:pt>
              </c:numCache>
            </c:numRef>
          </c:xVal>
          <c:yVal>
            <c:numRef>
              <c:f>Sheet1!$C$51</c:f>
              <c:numCache>
                <c:formatCode>General</c:formatCode>
                <c:ptCount val="1"/>
                <c:pt idx="0">
                  <c:v>43.2</c:v>
                </c:pt>
              </c:numCache>
            </c:numRef>
          </c:yVal>
          <c:smooth val="0"/>
        </c:ser>
        <c:ser>
          <c:idx val="50"/>
          <c:order val="5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Sheet1!$B$52</c:f>
              <c:numCache>
                <c:formatCode>General</c:formatCode>
                <c:ptCount val="1"/>
                <c:pt idx="0">
                  <c:v>3.5656899999999998E-3</c:v>
                </c:pt>
              </c:numCache>
            </c:numRef>
          </c:xVal>
          <c:yVal>
            <c:numRef>
              <c:f>Sheet1!$C$52</c:f>
              <c:numCache>
                <c:formatCode>General</c:formatCode>
                <c:ptCount val="1"/>
                <c:pt idx="0">
                  <c:v>29.8</c:v>
                </c:pt>
              </c:numCache>
            </c:numRef>
          </c:yVal>
          <c:smooth val="0"/>
        </c:ser>
        <c:ser>
          <c:idx val="51"/>
          <c:order val="5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Sheet1!$B$53</c:f>
              <c:numCache>
                <c:formatCode>General</c:formatCode>
                <c:ptCount val="1"/>
                <c:pt idx="0">
                  <c:v>6.1504999999999997E-3</c:v>
                </c:pt>
              </c:numCache>
            </c:numRef>
          </c:xVal>
          <c:yVal>
            <c:numRef>
              <c:f>Sheet1!$C$53</c:f>
              <c:numCache>
                <c:formatCode>General</c:formatCode>
                <c:ptCount val="1"/>
                <c:pt idx="0">
                  <c:v>27.8</c:v>
                </c:pt>
              </c:numCache>
            </c:numRef>
          </c:yVal>
          <c:smooth val="0"/>
        </c:ser>
        <c:ser>
          <c:idx val="52"/>
          <c:order val="5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Sheet1!$B$54</c:f>
              <c:numCache>
                <c:formatCode>General</c:formatCode>
                <c:ptCount val="1"/>
                <c:pt idx="0">
                  <c:v>9.1315000000000005E-4</c:v>
                </c:pt>
              </c:numCache>
            </c:numRef>
          </c:xVal>
          <c:yVal>
            <c:numRef>
              <c:f>Sheet1!$C$54</c:f>
              <c:numCache>
                <c:formatCode>General</c:formatCode>
                <c:ptCount val="1"/>
                <c:pt idx="0">
                  <c:v>14.8</c:v>
                </c:pt>
              </c:numCache>
            </c:numRef>
          </c:yVal>
          <c:smooth val="0"/>
        </c:ser>
        <c:ser>
          <c:idx val="53"/>
          <c:order val="5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Sheet1!$C$55</c:f>
              <c:numCache>
                <c:formatCode>General</c:formatCode>
                <c:ptCount val="1"/>
                <c:pt idx="0">
                  <c:v>18.3</c:v>
                </c:pt>
              </c:numCache>
            </c:numRef>
          </c:yVal>
          <c:smooth val="0"/>
        </c:ser>
        <c:ser>
          <c:idx val="54"/>
          <c:order val="5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Sheet1!$B$56</c:f>
              <c:numCache>
                <c:formatCode>General</c:formatCode>
                <c:ptCount val="1"/>
                <c:pt idx="0">
                  <c:v>1.875E-4</c:v>
                </c:pt>
              </c:numCache>
            </c:numRef>
          </c:xVal>
          <c:yVal>
            <c:numRef>
              <c:f>Sheet1!$C$56</c:f>
              <c:numCache>
                <c:formatCode>General</c:formatCode>
                <c:ptCount val="1"/>
                <c:pt idx="0">
                  <c:v>9.8000000000000007</c:v>
                </c:pt>
              </c:numCache>
            </c:numRef>
          </c:yVal>
          <c:smooth val="0"/>
        </c:ser>
        <c:ser>
          <c:idx val="55"/>
          <c:order val="5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Sheet1!$B$57</c:f>
              <c:numCache>
                <c:formatCode>General</c:formatCode>
                <c:ptCount val="1"/>
                <c:pt idx="0">
                  <c:v>1.0429249999999999E-2</c:v>
                </c:pt>
              </c:numCache>
            </c:numRef>
          </c:xVal>
          <c:yVal>
            <c:numRef>
              <c:f>Sheet1!$C$57</c:f>
              <c:numCache>
                <c:formatCode>General</c:formatCode>
                <c:ptCount val="1"/>
                <c:pt idx="0">
                  <c:v>25.4</c:v>
                </c:pt>
              </c:numCache>
            </c:numRef>
          </c:yVal>
          <c:smooth val="0"/>
        </c:ser>
        <c:ser>
          <c:idx val="56"/>
          <c:order val="5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Sheet1!$B$58</c:f>
              <c:numCache>
                <c:formatCode>General</c:formatCode>
                <c:ptCount val="1"/>
                <c:pt idx="0">
                  <c:v>4.6703710000000002E-2</c:v>
                </c:pt>
              </c:numCache>
            </c:numRef>
          </c:xVal>
          <c:yVal>
            <c:numRef>
              <c:f>Sheet1!$C$58</c:f>
              <c:numCache>
                <c:formatCode>General</c:formatCode>
                <c:ptCount val="1"/>
                <c:pt idx="0">
                  <c:v>11.4</c:v>
                </c:pt>
              </c:numCache>
            </c:numRef>
          </c:yVal>
          <c:smooth val="0"/>
        </c:ser>
        <c:ser>
          <c:idx val="57"/>
          <c:order val="5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Sheet1!$B$59</c:f>
              <c:numCache>
                <c:formatCode>General</c:formatCode>
                <c:ptCount val="1"/>
                <c:pt idx="0">
                  <c:v>9.4627999999999997E-4</c:v>
                </c:pt>
              </c:numCache>
            </c:numRef>
          </c:xVal>
          <c:yVal>
            <c:numRef>
              <c:f>Sheet1!$C$59</c:f>
              <c:numCache>
                <c:formatCode>General</c:formatCode>
                <c:ptCount val="1"/>
                <c:pt idx="0">
                  <c:v>12.4</c:v>
                </c:pt>
              </c:numCache>
            </c:numRef>
          </c:yVal>
          <c:smooth val="0"/>
        </c:ser>
        <c:ser>
          <c:idx val="58"/>
          <c:order val="5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Sheet1!$B$60</c:f>
              <c:numCache>
                <c:formatCode>General</c:formatCode>
                <c:ptCount val="1"/>
                <c:pt idx="0">
                  <c:v>7.4276000000000003E-3</c:v>
                </c:pt>
              </c:numCache>
            </c:numRef>
          </c:xVal>
          <c:yVal>
            <c:numRef>
              <c:f>Sheet1!$C$60</c:f>
              <c:numCache>
                <c:formatCode>General</c:formatCode>
                <c:ptCount val="1"/>
                <c:pt idx="0">
                  <c:v>7.5</c:v>
                </c:pt>
              </c:numCache>
            </c:numRef>
          </c:yVal>
          <c:smooth val="0"/>
        </c:ser>
        <c:ser>
          <c:idx val="59"/>
          <c:order val="5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Sheet1!$B$61</c:f>
              <c:numCache>
                <c:formatCode>General</c:formatCode>
                <c:ptCount val="1"/>
                <c:pt idx="0">
                  <c:v>6.3147300000000002E-3</c:v>
                </c:pt>
              </c:numCache>
            </c:numRef>
          </c:xVal>
          <c:yVal>
            <c:numRef>
              <c:f>Sheet1!$C$61</c:f>
              <c:numCache>
                <c:formatCode>General</c:formatCode>
                <c:ptCount val="1"/>
                <c:pt idx="0">
                  <c:v>54.4</c:v>
                </c:pt>
              </c:numCache>
            </c:numRef>
          </c:yVal>
          <c:smooth val="0"/>
        </c:ser>
        <c:ser>
          <c:idx val="60"/>
          <c:order val="6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Sheet1!$B$62</c:f>
              <c:numCache>
                <c:formatCode>General</c:formatCode>
                <c:ptCount val="1"/>
                <c:pt idx="0">
                  <c:v>3.5950399999999999E-3</c:v>
                </c:pt>
              </c:numCache>
            </c:numRef>
          </c:xVal>
          <c:yVal>
            <c:numRef>
              <c:f>Sheet1!$C$62</c:f>
              <c:numCache>
                <c:formatCode>General</c:formatCode>
                <c:ptCount val="1"/>
                <c:pt idx="0">
                  <c:v>58.7</c:v>
                </c:pt>
              </c:numCache>
            </c:numRef>
          </c:yVal>
          <c:smooth val="0"/>
        </c:ser>
        <c:ser>
          <c:idx val="61"/>
          <c:order val="6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Sheet1!$B$63</c:f>
              <c:numCache>
                <c:formatCode>General</c:formatCode>
                <c:ptCount val="1"/>
                <c:pt idx="0">
                  <c:v>3.1181999999999998E-4</c:v>
                </c:pt>
              </c:numCache>
            </c:numRef>
          </c:xVal>
          <c:yVal>
            <c:numRef>
              <c:f>Sheet1!$C$63</c:f>
              <c:numCache>
                <c:formatCode>General</c:formatCode>
                <c:ptCount val="1"/>
                <c:pt idx="0">
                  <c:v>21.1</c:v>
                </c:pt>
              </c:numCache>
            </c:numRef>
          </c:yVal>
          <c:smooth val="0"/>
        </c:ser>
        <c:ser>
          <c:idx val="62"/>
          <c:order val="6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Sheet1!$B$64</c:f>
              <c:numCache>
                <c:formatCode>General</c:formatCode>
                <c:ptCount val="1"/>
                <c:pt idx="0">
                  <c:v>1.5940800000000001E-3</c:v>
                </c:pt>
              </c:numCache>
            </c:numRef>
          </c:xVal>
          <c:yVal>
            <c:numRef>
              <c:f>Sheet1!$C$64</c:f>
              <c:numCache>
                <c:formatCode>General</c:formatCode>
                <c:ptCount val="1"/>
                <c:pt idx="0">
                  <c:v>25</c:v>
                </c:pt>
              </c:numCache>
            </c:numRef>
          </c:yVal>
          <c:smooth val="0"/>
        </c:ser>
        <c:ser>
          <c:idx val="63"/>
          <c:order val="6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Sheet1!$B$65</c:f>
              <c:numCache>
                <c:formatCode>General</c:formatCode>
                <c:ptCount val="1"/>
                <c:pt idx="0">
                  <c:v>1.460816E-2</c:v>
                </c:pt>
              </c:numCache>
            </c:numRef>
          </c:xVal>
          <c:yVal>
            <c:numRef>
              <c:f>Sheet1!$C$65</c:f>
              <c:numCache>
                <c:formatCode>General</c:formatCode>
                <c:ptCount val="1"/>
                <c:pt idx="0">
                  <c:v>95.6</c:v>
                </c:pt>
              </c:numCache>
            </c:numRef>
          </c:yVal>
          <c:smooth val="0"/>
        </c:ser>
        <c:ser>
          <c:idx val="64"/>
          <c:order val="6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Sheet1!$B$66</c:f>
              <c:numCache>
                <c:formatCode>General</c:formatCode>
                <c:ptCount val="1"/>
                <c:pt idx="0">
                  <c:v>7.0522099999999997E-3</c:v>
                </c:pt>
              </c:numCache>
            </c:numRef>
          </c:xVal>
          <c:yVal>
            <c:numRef>
              <c:f>Sheet1!$C$66</c:f>
              <c:numCache>
                <c:formatCode>General</c:formatCode>
                <c:ptCount val="1"/>
                <c:pt idx="0">
                  <c:v>57.8</c:v>
                </c:pt>
              </c:numCache>
            </c:numRef>
          </c:yVal>
          <c:smooth val="0"/>
        </c:ser>
        <c:ser>
          <c:idx val="65"/>
          <c:order val="6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Sheet1!$B$67</c:f>
              <c:numCache>
                <c:formatCode>General</c:formatCode>
                <c:ptCount val="1"/>
                <c:pt idx="0">
                  <c:v>6.7467000000000004E-4</c:v>
                </c:pt>
              </c:numCache>
            </c:numRef>
          </c:xVal>
          <c:yVal>
            <c:numRef>
              <c:f>Sheet1!$C$67</c:f>
              <c:numCache>
                <c:formatCode>General</c:formatCode>
                <c:ptCount val="1"/>
                <c:pt idx="0">
                  <c:v>86.9</c:v>
                </c:pt>
              </c:numCache>
            </c:numRef>
          </c:yVal>
          <c:smooth val="0"/>
        </c:ser>
        <c:ser>
          <c:idx val="66"/>
          <c:order val="6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Sheet1!$B$68</c:f>
              <c:numCache>
                <c:formatCode>General</c:formatCode>
                <c:ptCount val="1"/>
                <c:pt idx="0">
                  <c:v>1.2781299999999999E-3</c:v>
                </c:pt>
              </c:numCache>
            </c:numRef>
          </c:xVal>
          <c:yVal>
            <c:numRef>
              <c:f>Sheet1!$C$68</c:f>
              <c:numCache>
                <c:formatCode>General</c:formatCode>
                <c:ptCount val="1"/>
                <c:pt idx="0">
                  <c:v>54.2</c:v>
                </c:pt>
              </c:numCache>
            </c:numRef>
          </c:yVal>
          <c:smooth val="0"/>
        </c:ser>
        <c:ser>
          <c:idx val="67"/>
          <c:order val="6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Sheet1!$B$69</c:f>
              <c:numCache>
                <c:formatCode>General</c:formatCode>
                <c:ptCount val="1"/>
                <c:pt idx="0">
                  <c:v>3.45664E-3</c:v>
                </c:pt>
              </c:numCache>
            </c:numRef>
          </c:xVal>
          <c:yVal>
            <c:numRef>
              <c:f>Sheet1!$C$69</c:f>
              <c:numCache>
                <c:formatCode>General</c:formatCode>
                <c:ptCount val="1"/>
                <c:pt idx="0">
                  <c:v>45.5</c:v>
                </c:pt>
              </c:numCache>
            </c:numRef>
          </c:yVal>
          <c:smooth val="0"/>
        </c:ser>
        <c:ser>
          <c:idx val="68"/>
          <c:order val="6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Sheet1!$B$70</c:f>
              <c:numCache>
                <c:formatCode>General</c:formatCode>
                <c:ptCount val="1"/>
                <c:pt idx="0">
                  <c:v>2.4681799999999999E-3</c:v>
                </c:pt>
              </c:numCache>
            </c:numRef>
          </c:xVal>
          <c:yVal>
            <c:numRef>
              <c:f>Sheet1!$C$70</c:f>
              <c:numCache>
                <c:formatCode>General</c:formatCode>
                <c:ptCount val="1"/>
                <c:pt idx="0">
                  <c:v>55.5</c:v>
                </c:pt>
              </c:numCache>
            </c:numRef>
          </c:yVal>
          <c:smooth val="0"/>
        </c:ser>
        <c:ser>
          <c:idx val="69"/>
          <c:order val="6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Sheet1!$B$71</c:f>
              <c:numCache>
                <c:formatCode>General</c:formatCode>
                <c:ptCount val="1"/>
                <c:pt idx="0">
                  <c:v>5.3457739999999997E-2</c:v>
                </c:pt>
              </c:numCache>
            </c:numRef>
          </c:xVal>
          <c:yVal>
            <c:numRef>
              <c:f>Sheet1!$C$71</c:f>
              <c:numCache>
                <c:formatCode>General</c:formatCode>
                <c:ptCount val="1"/>
                <c:pt idx="0">
                  <c:v>10.6</c:v>
                </c:pt>
              </c:numCache>
            </c:numRef>
          </c:yVal>
          <c:smooth val="0"/>
        </c:ser>
        <c:ser>
          <c:idx val="70"/>
          <c:order val="7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Sheet1!$B$72</c:f>
              <c:numCache>
                <c:formatCode>General</c:formatCode>
                <c:ptCount val="1"/>
                <c:pt idx="0">
                  <c:v>2.9930930000000001E-2</c:v>
                </c:pt>
              </c:numCache>
            </c:numRef>
          </c:xVal>
          <c:yVal>
            <c:numRef>
              <c:f>Sheet1!$C$72</c:f>
              <c:numCache>
                <c:formatCode>General</c:formatCode>
                <c:ptCount val="1"/>
                <c:pt idx="0">
                  <c:v>87.3</c:v>
                </c:pt>
              </c:numCache>
            </c:numRef>
          </c:yVal>
          <c:smooth val="0"/>
        </c:ser>
        <c:ser>
          <c:idx val="71"/>
          <c:order val="7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Sheet1!$B$73</c:f>
              <c:numCache>
                <c:formatCode>General</c:formatCode>
                <c:ptCount val="1"/>
                <c:pt idx="0">
                  <c:v>1.0243800000000001E-3</c:v>
                </c:pt>
              </c:numCache>
            </c:numRef>
          </c:xVal>
          <c:yVal>
            <c:numRef>
              <c:f>Sheet1!$C$73</c:f>
              <c:numCache>
                <c:formatCode>General</c:formatCode>
                <c:ptCount val="1"/>
                <c:pt idx="0">
                  <c:v>80.900000000000006</c:v>
                </c:pt>
              </c:numCache>
            </c:numRef>
          </c:yVal>
          <c:smooth val="0"/>
        </c:ser>
        <c:ser>
          <c:idx val="72"/>
          <c:order val="7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Sheet1!$B$74</c:f>
              <c:numCache>
                <c:formatCode>General</c:formatCode>
                <c:ptCount val="1"/>
                <c:pt idx="0">
                  <c:v>3.12876E-3</c:v>
                </c:pt>
              </c:numCache>
            </c:numRef>
          </c:xVal>
          <c:yVal>
            <c:numRef>
              <c:f>Sheet1!$C$74</c:f>
              <c:numCache>
                <c:formatCode>General</c:formatCode>
                <c:ptCount val="1"/>
                <c:pt idx="0">
                  <c:v>55.8</c:v>
                </c:pt>
              </c:numCache>
            </c:numRef>
          </c:yVal>
          <c:smooth val="0"/>
        </c:ser>
        <c:ser>
          <c:idx val="73"/>
          <c:order val="7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Sheet1!$B$75</c:f>
              <c:numCache>
                <c:formatCode>General</c:formatCode>
                <c:ptCount val="1"/>
                <c:pt idx="0">
                  <c:v>7.6900500000000004E-3</c:v>
                </c:pt>
              </c:numCache>
            </c:numRef>
          </c:xVal>
          <c:yVal>
            <c:numRef>
              <c:f>Sheet1!$C$75</c:f>
              <c:numCache>
                <c:formatCode>General</c:formatCode>
                <c:ptCount val="1"/>
                <c:pt idx="0">
                  <c:v>38.299999999999997</c:v>
                </c:pt>
              </c:numCache>
            </c:numRef>
          </c:yVal>
          <c:smooth val="0"/>
        </c:ser>
        <c:ser>
          <c:idx val="74"/>
          <c:order val="7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Sheet1!$B$76</c:f>
              <c:numCache>
                <c:formatCode>General</c:formatCode>
                <c:ptCount val="1"/>
                <c:pt idx="0">
                  <c:v>2.9273E-4</c:v>
                </c:pt>
              </c:numCache>
            </c:numRef>
          </c:xVal>
          <c:yVal>
            <c:numRef>
              <c:f>Sheet1!$C$76</c:f>
              <c:numCache>
                <c:formatCode>General</c:formatCode>
                <c:ptCount val="1"/>
                <c:pt idx="0">
                  <c:v>16.3</c:v>
                </c:pt>
              </c:numCache>
            </c:numRef>
          </c:yVal>
          <c:smooth val="0"/>
        </c:ser>
        <c:ser>
          <c:idx val="75"/>
          <c:order val="7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Sheet1!$B$77</c:f>
              <c:numCache>
                <c:formatCode>General</c:formatCode>
                <c:ptCount val="1"/>
                <c:pt idx="0">
                  <c:v>3.5087999999999997E-4</c:v>
                </c:pt>
              </c:numCache>
            </c:numRef>
          </c:xVal>
          <c:yVal>
            <c:numRef>
              <c:f>Sheet1!$C$77</c:f>
              <c:numCache>
                <c:formatCode>General</c:formatCode>
                <c:ptCount val="1"/>
                <c:pt idx="0">
                  <c:v>14.1</c:v>
                </c:pt>
              </c:numCache>
            </c:numRef>
          </c:yVal>
          <c:smooth val="0"/>
        </c:ser>
        <c:ser>
          <c:idx val="76"/>
          <c:order val="7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Sheet1!$B$78</c:f>
              <c:numCache>
                <c:formatCode>General</c:formatCode>
                <c:ptCount val="1"/>
                <c:pt idx="0">
                  <c:v>1.3901E-3</c:v>
                </c:pt>
              </c:numCache>
            </c:numRef>
          </c:xVal>
          <c:yVal>
            <c:numRef>
              <c:f>Sheet1!$C$78</c:f>
              <c:numCache>
                <c:formatCode>General</c:formatCode>
                <c:ptCount val="1"/>
                <c:pt idx="0">
                  <c:v>13.2</c:v>
                </c:pt>
              </c:numCache>
            </c:numRef>
          </c:yVal>
          <c:smooth val="0"/>
        </c:ser>
        <c:ser>
          <c:idx val="77"/>
          <c:order val="7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Sheet1!$B$79</c:f>
              <c:numCache>
                <c:formatCode>General</c:formatCode>
                <c:ptCount val="1"/>
                <c:pt idx="0">
                  <c:v>5.2477549999999998E-2</c:v>
                </c:pt>
              </c:numCache>
            </c:numRef>
          </c:xVal>
          <c:yVal>
            <c:numRef>
              <c:f>Sheet1!$C$79</c:f>
              <c:numCache>
                <c:formatCode>General</c:formatCode>
                <c:ptCount val="1"/>
                <c:pt idx="0">
                  <c:v>70.3</c:v>
                </c:pt>
              </c:numCache>
            </c:numRef>
          </c:yVal>
          <c:smooth val="0"/>
        </c:ser>
        <c:ser>
          <c:idx val="78"/>
          <c:order val="7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Sheet1!$B$80</c:f>
              <c:numCache>
                <c:formatCode>General</c:formatCode>
                <c:ptCount val="1"/>
                <c:pt idx="0">
                  <c:v>7.2374600000000002E-3</c:v>
                </c:pt>
              </c:numCache>
            </c:numRef>
          </c:xVal>
          <c:yVal>
            <c:numRef>
              <c:f>Sheet1!$C$80</c:f>
              <c:numCache>
                <c:formatCode>General</c:formatCode>
                <c:ptCount val="1"/>
                <c:pt idx="0">
                  <c:v>21.9</c:v>
                </c:pt>
              </c:numCache>
            </c:numRef>
          </c:yVal>
          <c:smooth val="0"/>
        </c:ser>
        <c:ser>
          <c:idx val="79"/>
          <c:order val="7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Sheet1!$B$81</c:f>
              <c:numCache>
                <c:formatCode>General</c:formatCode>
                <c:ptCount val="1"/>
                <c:pt idx="0">
                  <c:v>6.1956900000000002E-3</c:v>
                </c:pt>
              </c:numCache>
            </c:numRef>
          </c:xVal>
          <c:yVal>
            <c:numRef>
              <c:f>Sheet1!$C$81</c:f>
              <c:numCache>
                <c:formatCode>General</c:formatCode>
                <c:ptCount val="1"/>
                <c:pt idx="0">
                  <c:v>39.6</c:v>
                </c:pt>
              </c:numCache>
            </c:numRef>
          </c:yVal>
          <c:smooth val="0"/>
        </c:ser>
        <c:ser>
          <c:idx val="80"/>
          <c:order val="8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Sheet1!$B$82</c:f>
              <c:numCache>
                <c:formatCode>General</c:formatCode>
                <c:ptCount val="1"/>
                <c:pt idx="0">
                  <c:v>5.4780100000000002E-3</c:v>
                </c:pt>
              </c:numCache>
            </c:numRef>
          </c:xVal>
          <c:yVal>
            <c:numRef>
              <c:f>Sheet1!$C$82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yVal>
          <c:smooth val="0"/>
        </c:ser>
        <c:ser>
          <c:idx val="81"/>
          <c:order val="8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Sheet1!$B$83</c:f>
              <c:numCache>
                <c:formatCode>General</c:formatCode>
                <c:ptCount val="1"/>
                <c:pt idx="0">
                  <c:v>6.5747499999999999E-3</c:v>
                </c:pt>
              </c:numCache>
            </c:numRef>
          </c:xVal>
          <c:yVal>
            <c:numRef>
              <c:f>Sheet1!$C$83</c:f>
              <c:numCache>
                <c:formatCode>General</c:formatCode>
                <c:ptCount val="1"/>
                <c:pt idx="0">
                  <c:v>24.8</c:v>
                </c:pt>
              </c:numCache>
            </c:numRef>
          </c:yVal>
          <c:smooth val="0"/>
        </c:ser>
        <c:ser>
          <c:idx val="82"/>
          <c:order val="8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Sheet1!$B$84</c:f>
              <c:numCache>
                <c:formatCode>General</c:formatCode>
                <c:ptCount val="1"/>
                <c:pt idx="0">
                  <c:v>6.9154209999999994E-2</c:v>
                </c:pt>
              </c:numCache>
            </c:numRef>
          </c:xVal>
          <c:yVal>
            <c:numRef>
              <c:f>Sheet1!$C$84</c:f>
              <c:numCache>
                <c:formatCode>General</c:formatCode>
                <c:ptCount val="1"/>
                <c:pt idx="0">
                  <c:v>12.5</c:v>
                </c:pt>
              </c:numCache>
            </c:numRef>
          </c:yVal>
          <c:smooth val="0"/>
        </c:ser>
        <c:ser>
          <c:idx val="83"/>
          <c:order val="8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Sheet1!$B$85</c:f>
              <c:numCache>
                <c:formatCode>General</c:formatCode>
                <c:ptCount val="1"/>
                <c:pt idx="0">
                  <c:v>6.3263000000000002E-4</c:v>
                </c:pt>
              </c:numCache>
            </c:numRef>
          </c:xVal>
          <c:yVal>
            <c:numRef>
              <c:f>Sheet1!$C$85</c:f>
              <c:numCache>
                <c:formatCode>General</c:formatCode>
                <c:ptCount val="1"/>
                <c:pt idx="0">
                  <c:v>10</c:v>
                </c:pt>
              </c:numCache>
            </c:numRef>
          </c:yVal>
          <c:smooth val="0"/>
        </c:ser>
        <c:ser>
          <c:idx val="84"/>
          <c:order val="8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Sheet1!$B$86</c:f>
              <c:numCache>
                <c:formatCode>General</c:formatCode>
                <c:ptCount val="1"/>
                <c:pt idx="0">
                  <c:v>3.1429499999999998E-3</c:v>
                </c:pt>
              </c:numCache>
            </c:numRef>
          </c:xVal>
          <c:yVal>
            <c:numRef>
              <c:f>Sheet1!$C$86</c:f>
              <c:numCache>
                <c:formatCode>General</c:formatCode>
                <c:ptCount val="1"/>
                <c:pt idx="0">
                  <c:v>9.4</c:v>
                </c:pt>
              </c:numCache>
            </c:numRef>
          </c:yVal>
          <c:smooth val="0"/>
        </c:ser>
        <c:ser>
          <c:idx val="85"/>
          <c:order val="8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Sheet1!$B$87</c:f>
              <c:numCache>
                <c:formatCode>General</c:formatCode>
                <c:ptCount val="1"/>
                <c:pt idx="0">
                  <c:v>4.03901E-3</c:v>
                </c:pt>
              </c:numCache>
            </c:numRef>
          </c:xVal>
          <c:yVal>
            <c:numRef>
              <c:f>Sheet1!$C$87</c:f>
              <c:numCache>
                <c:formatCode>General</c:formatCode>
                <c:ptCount val="1"/>
                <c:pt idx="0">
                  <c:v>68.3</c:v>
                </c:pt>
              </c:numCache>
            </c:numRef>
          </c:yVal>
          <c:smooth val="0"/>
        </c:ser>
        <c:ser>
          <c:idx val="86"/>
          <c:order val="8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Sheet1!$B$88</c:f>
              <c:numCache>
                <c:formatCode>General</c:formatCode>
                <c:ptCount val="1"/>
                <c:pt idx="0">
                  <c:v>3.2154499999999999E-3</c:v>
                </c:pt>
              </c:numCache>
            </c:numRef>
          </c:xVal>
          <c:yVal>
            <c:numRef>
              <c:f>Sheet1!$C$88</c:f>
              <c:numCache>
                <c:formatCode>General</c:formatCode>
                <c:ptCount val="1"/>
                <c:pt idx="0">
                  <c:v>24.6</c:v>
                </c:pt>
              </c:numCache>
            </c:numRef>
          </c:yVal>
          <c:smooth val="0"/>
        </c:ser>
        <c:ser>
          <c:idx val="87"/>
          <c:order val="8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Sheet1!$B$89</c:f>
              <c:numCache>
                <c:formatCode>General</c:formatCode>
                <c:ptCount val="1"/>
                <c:pt idx="0">
                  <c:v>6.1101999999999999E-4</c:v>
                </c:pt>
              </c:numCache>
            </c:numRef>
          </c:xVal>
          <c:yVal>
            <c:numRef>
              <c:f>Sheet1!$C$89</c:f>
              <c:numCache>
                <c:formatCode>General</c:formatCode>
                <c:ptCount val="1"/>
                <c:pt idx="0">
                  <c:v>14.7</c:v>
                </c:pt>
              </c:numCache>
            </c:numRef>
          </c:yVal>
          <c:smooth val="0"/>
        </c:ser>
        <c:ser>
          <c:idx val="88"/>
          <c:order val="8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Sheet1!$B$90</c:f>
              <c:numCache>
                <c:formatCode>General</c:formatCode>
                <c:ptCount val="1"/>
                <c:pt idx="0">
                  <c:v>4.9936000000000002E-4</c:v>
                </c:pt>
              </c:numCache>
            </c:numRef>
          </c:xVal>
          <c:yVal>
            <c:numRef>
              <c:f>Sheet1!$C$90</c:f>
              <c:numCache>
                <c:formatCode>General</c:formatCode>
                <c:ptCount val="1"/>
                <c:pt idx="0">
                  <c:v>17.8</c:v>
                </c:pt>
              </c:numCache>
            </c:numRef>
          </c:yVal>
          <c:smooth val="0"/>
        </c:ser>
        <c:ser>
          <c:idx val="89"/>
          <c:order val="8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Sheet1!$B$91</c:f>
              <c:numCache>
                <c:formatCode>General</c:formatCode>
                <c:ptCount val="1"/>
                <c:pt idx="0">
                  <c:v>2.3086909999999999E-2</c:v>
                </c:pt>
              </c:numCache>
            </c:numRef>
          </c:xVal>
          <c:yVal>
            <c:numRef>
              <c:f>Sheet1!$C$91</c:f>
              <c:numCache>
                <c:formatCode>General</c:formatCode>
                <c:ptCount val="1"/>
                <c:pt idx="0">
                  <c:v>46.2</c:v>
                </c:pt>
              </c:numCache>
            </c:numRef>
          </c:yVal>
          <c:smooth val="0"/>
        </c:ser>
        <c:ser>
          <c:idx val="90"/>
          <c:order val="9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Sheet1!$B$92</c:f>
              <c:numCache>
                <c:formatCode>General</c:formatCode>
                <c:ptCount val="1"/>
                <c:pt idx="0">
                  <c:v>5.5153099999999998E-3</c:v>
                </c:pt>
              </c:numCache>
            </c:numRef>
          </c:xVal>
          <c:yVal>
            <c:numRef>
              <c:f>Sheet1!$C$92</c:f>
              <c:numCache>
                <c:formatCode>General</c:formatCode>
                <c:ptCount val="1"/>
                <c:pt idx="0">
                  <c:v>28.3</c:v>
                </c:pt>
              </c:numCache>
            </c:numRef>
          </c:yVal>
          <c:smooth val="0"/>
        </c:ser>
        <c:ser>
          <c:idx val="91"/>
          <c:order val="9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Sheet1!$B$93</c:f>
              <c:numCache>
                <c:formatCode>General</c:formatCode>
                <c:ptCount val="1"/>
                <c:pt idx="0">
                  <c:v>5.5436999999999999E-4</c:v>
                </c:pt>
              </c:numCache>
            </c:numRef>
          </c:xVal>
          <c:yVal>
            <c:numRef>
              <c:f>Sheet1!$C$93</c:f>
              <c:numCache>
                <c:formatCode>General</c:formatCode>
                <c:ptCount val="1"/>
                <c:pt idx="0">
                  <c:v>20.3</c:v>
                </c:pt>
              </c:numCache>
            </c:numRef>
          </c:yVal>
          <c:smooth val="0"/>
        </c:ser>
        <c:ser>
          <c:idx val="92"/>
          <c:order val="92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Sheet1!$B$94</c:f>
              <c:numCache>
                <c:formatCode>General</c:formatCode>
                <c:ptCount val="1"/>
                <c:pt idx="0">
                  <c:v>1.5075399999999999E-3</c:v>
                </c:pt>
              </c:numCache>
            </c:numRef>
          </c:xVal>
          <c:yVal>
            <c:numRef>
              <c:f>Sheet1!$C$94</c:f>
              <c:numCache>
                <c:formatCode>General</c:formatCode>
                <c:ptCount val="1"/>
                <c:pt idx="0">
                  <c:v>23.6</c:v>
                </c:pt>
              </c:numCache>
            </c:numRef>
          </c:yVal>
          <c:smooth val="0"/>
        </c:ser>
        <c:ser>
          <c:idx val="93"/>
          <c:order val="93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Sheet1!$B$95</c:f>
              <c:numCache>
                <c:formatCode>General</c:formatCode>
                <c:ptCount val="1"/>
                <c:pt idx="0">
                  <c:v>2.6561669999999999E-2</c:v>
                </c:pt>
              </c:numCache>
            </c:numRef>
          </c:xVal>
          <c:yVal>
            <c:numRef>
              <c:f>Sheet1!$C$95</c:f>
              <c:numCache>
                <c:formatCode>General</c:formatCode>
                <c:ptCount val="1"/>
                <c:pt idx="0">
                  <c:v>85.8</c:v>
                </c:pt>
              </c:numCache>
            </c:numRef>
          </c:yVal>
          <c:smooth val="0"/>
        </c:ser>
        <c:ser>
          <c:idx val="94"/>
          <c:order val="94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Sheet1!$B$96</c:f>
              <c:numCache>
                <c:formatCode>General</c:formatCode>
                <c:ptCount val="1"/>
                <c:pt idx="0">
                  <c:v>5.5217679999999998E-2</c:v>
                </c:pt>
              </c:numCache>
            </c:numRef>
          </c:xVal>
          <c:yVal>
            <c:numRef>
              <c:f>Sheet1!$C$96</c:f>
              <c:numCache>
                <c:formatCode>General</c:formatCode>
                <c:ptCount val="1"/>
                <c:pt idx="0">
                  <c:v>39</c:v>
                </c:pt>
              </c:numCache>
            </c:numRef>
          </c:yVal>
          <c:smooth val="0"/>
        </c:ser>
        <c:ser>
          <c:idx val="95"/>
          <c:order val="95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Sheet1!$B$97</c:f>
              <c:numCache>
                <c:formatCode>General</c:formatCode>
                <c:ptCount val="1"/>
                <c:pt idx="0">
                  <c:v>6.7089000000000005E-4</c:v>
                </c:pt>
              </c:numCache>
            </c:numRef>
          </c:xVal>
          <c:yVal>
            <c:numRef>
              <c:f>Sheet1!$C$97</c:f>
              <c:numCache>
                <c:formatCode>General</c:formatCode>
                <c:ptCount val="1"/>
                <c:pt idx="0">
                  <c:v>57</c:v>
                </c:pt>
              </c:numCache>
            </c:numRef>
          </c:yVal>
          <c:smooth val="0"/>
        </c:ser>
        <c:ser>
          <c:idx val="96"/>
          <c:order val="96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Sheet1!$B$98</c:f>
              <c:numCache>
                <c:formatCode>General</c:formatCode>
                <c:ptCount val="1"/>
                <c:pt idx="0">
                  <c:v>2.39084E-3</c:v>
                </c:pt>
              </c:numCache>
            </c:numRef>
          </c:xVal>
          <c:yVal>
            <c:numRef>
              <c:f>Sheet1!$C$98</c:f>
              <c:numCache>
                <c:formatCode>General</c:formatCode>
                <c:ptCount val="1"/>
                <c:pt idx="0">
                  <c:v>42.5</c:v>
                </c:pt>
              </c:numCache>
            </c:numRef>
          </c:yVal>
          <c:smooth val="0"/>
        </c:ser>
        <c:ser>
          <c:idx val="97"/>
          <c:order val="97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Sheet1!$B$99</c:f>
              <c:numCache>
                <c:formatCode>General</c:formatCode>
                <c:ptCount val="1"/>
                <c:pt idx="0">
                  <c:v>4.1406100000000003E-3</c:v>
                </c:pt>
              </c:numCache>
            </c:numRef>
          </c:xVal>
          <c:yVal>
            <c:numRef>
              <c:f>Sheet1!$C$99</c:f>
              <c:numCache>
                <c:formatCode>General</c:formatCode>
                <c:ptCount val="1"/>
                <c:pt idx="0">
                  <c:v>30.9</c:v>
                </c:pt>
              </c:numCache>
            </c:numRef>
          </c:yVal>
          <c:smooth val="0"/>
        </c:ser>
        <c:ser>
          <c:idx val="98"/>
          <c:order val="98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Sheet1!$B$100</c:f>
              <c:numCache>
                <c:formatCode>General</c:formatCode>
                <c:ptCount val="1"/>
                <c:pt idx="0">
                  <c:v>4.1821610000000002E-2</c:v>
                </c:pt>
              </c:numCache>
            </c:numRef>
          </c:xVal>
          <c:yVal>
            <c:numRef>
              <c:f>Sheet1!$C$100</c:f>
              <c:numCache>
                <c:formatCode>General</c:formatCode>
                <c:ptCount val="1"/>
                <c:pt idx="0">
                  <c:v>69.900000000000006</c:v>
                </c:pt>
              </c:numCache>
            </c:numRef>
          </c:yVal>
          <c:smooth val="0"/>
        </c:ser>
        <c:ser>
          <c:idx val="99"/>
          <c:order val="99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Sheet1!$B$101</c:f>
              <c:numCache>
                <c:formatCode>General</c:formatCode>
                <c:ptCount val="1"/>
                <c:pt idx="0">
                  <c:v>4.1880319999999999E-2</c:v>
                </c:pt>
              </c:numCache>
            </c:numRef>
          </c:xVal>
          <c:yVal>
            <c:numRef>
              <c:f>Sheet1!$C$101</c:f>
              <c:numCache>
                <c:formatCode>General</c:formatCode>
                <c:ptCount val="1"/>
                <c:pt idx="0">
                  <c:v>49.8</c:v>
                </c:pt>
              </c:numCache>
            </c:numRef>
          </c:yVal>
          <c:smooth val="0"/>
        </c:ser>
        <c:ser>
          <c:idx val="100"/>
          <c:order val="100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Sheet1!$B$102</c:f>
              <c:numCache>
                <c:formatCode>General</c:formatCode>
                <c:ptCount val="1"/>
                <c:pt idx="0">
                  <c:v>3.7955599999999999E-3</c:v>
                </c:pt>
              </c:numCache>
            </c:numRef>
          </c:xVal>
          <c:yVal>
            <c:numRef>
              <c:f>Sheet1!$C$102</c:f>
              <c:numCache>
                <c:formatCode>General</c:formatCode>
                <c:ptCount val="1"/>
                <c:pt idx="0">
                  <c:v>41.7</c:v>
                </c:pt>
              </c:numCache>
            </c:numRef>
          </c:yVal>
          <c:smooth val="0"/>
        </c:ser>
        <c:ser>
          <c:idx val="101"/>
          <c:order val="101"/>
          <c:tx>
            <c:v>1</c:v>
          </c:tx>
          <c:spPr>
            <a:ln w="28575">
              <a:noFill/>
            </a:ln>
            <a:effectLst/>
          </c:spPr>
          <c:marker>
            <c:symbol val="none"/>
          </c:marker>
          <c:xVal>
            <c:numRef>
              <c:f>Sheet1!$B$103</c:f>
              <c:numCache>
                <c:formatCode>General</c:formatCode>
                <c:ptCount val="1"/>
                <c:pt idx="0">
                  <c:v>1.708198E-2</c:v>
                </c:pt>
              </c:numCache>
            </c:numRef>
          </c:xVal>
          <c:yVal>
            <c:numRef>
              <c:f>Sheet1!$C$103</c:f>
              <c:numCache>
                <c:formatCode>General</c:formatCode>
                <c:ptCount val="1"/>
                <c:pt idx="0">
                  <c:v>46.8</c:v>
                </c:pt>
              </c:numCache>
            </c:numRef>
          </c:yVal>
          <c:smooth val="0"/>
        </c:ser>
        <c:ser>
          <c:idx val="102"/>
          <c:order val="102"/>
          <c:tx>
            <c:v>Kaikki</c:v>
          </c:tx>
          <c:spPr>
            <a:ln w="25400">
              <a:noFill/>
            </a:ln>
            <a:effectLst/>
          </c:spPr>
          <c:marker>
            <c:symbol val="circle"/>
            <c:size val="7"/>
            <c:spPr>
              <a:solidFill>
                <a:srgbClr val="99CC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Sheet1!$B$2:$B$103</c:f>
              <c:numCache>
                <c:formatCode>General</c:formatCode>
                <c:ptCount val="102"/>
                <c:pt idx="0">
                  <c:v>5.6459999999999995E-4</c:v>
                </c:pt>
                <c:pt idx="1">
                  <c:v>3.6283349999999999E-2</c:v>
                </c:pt>
                <c:pt idx="2">
                  <c:v>5.1061269999999999E-2</c:v>
                </c:pt>
                <c:pt idx="3">
                  <c:v>3.3090300000000001E-3</c:v>
                </c:pt>
                <c:pt idx="4">
                  <c:v>7.7868299999999998E-3</c:v>
                </c:pt>
                <c:pt idx="5">
                  <c:v>7.2006099999999996E-3</c:v>
                </c:pt>
                <c:pt idx="6">
                  <c:v>1.1201620000000001E-2</c:v>
                </c:pt>
                <c:pt idx="7">
                  <c:v>4.3170000000000002E-5</c:v>
                </c:pt>
                <c:pt idx="8">
                  <c:v>2.1241000000000001E-4</c:v>
                </c:pt>
                <c:pt idx="9">
                  <c:v>9.2677999999999999E-4</c:v>
                </c:pt>
                <c:pt idx="10">
                  <c:v>1.3163340000000001E-2</c:v>
                </c:pt>
                <c:pt idx="11">
                  <c:v>1.72225E-3</c:v>
                </c:pt>
                <c:pt idx="12">
                  <c:v>0</c:v>
                </c:pt>
                <c:pt idx="13">
                  <c:v>4.6449000000000002E-4</c:v>
                </c:pt>
                <c:pt idx="14">
                  <c:v>4.97987E-3</c:v>
                </c:pt>
                <c:pt idx="15">
                  <c:v>0</c:v>
                </c:pt>
                <c:pt idx="16">
                  <c:v>0</c:v>
                </c:pt>
                <c:pt idx="17">
                  <c:v>6.7139299999999999E-3</c:v>
                </c:pt>
                <c:pt idx="18">
                  <c:v>2.5480000000000001E-4</c:v>
                </c:pt>
                <c:pt idx="19">
                  <c:v>0</c:v>
                </c:pt>
                <c:pt idx="20">
                  <c:v>1.383E-5</c:v>
                </c:pt>
                <c:pt idx="21">
                  <c:v>6.8330000000000005E-5</c:v>
                </c:pt>
                <c:pt idx="22">
                  <c:v>1.147841E-2</c:v>
                </c:pt>
                <c:pt idx="23">
                  <c:v>1.7365799999999999E-3</c:v>
                </c:pt>
                <c:pt idx="24">
                  <c:v>2.729962E-2</c:v>
                </c:pt>
                <c:pt idx="25">
                  <c:v>1.5460959999999999E-2</c:v>
                </c:pt>
                <c:pt idx="26">
                  <c:v>7.4708999999999995E-4</c:v>
                </c:pt>
                <c:pt idx="27">
                  <c:v>1.32996E-3</c:v>
                </c:pt>
                <c:pt idx="28">
                  <c:v>1.1924580000000001E-2</c:v>
                </c:pt>
                <c:pt idx="29">
                  <c:v>4.1020500000000003E-3</c:v>
                </c:pt>
                <c:pt idx="30">
                  <c:v>3.2536700000000002E-3</c:v>
                </c:pt>
                <c:pt idx="31">
                  <c:v>2.4142899999999999E-3</c:v>
                </c:pt>
                <c:pt idx="32">
                  <c:v>7.1636699999999996E-3</c:v>
                </c:pt>
                <c:pt idx="33">
                  <c:v>2.7719730000000001E-2</c:v>
                </c:pt>
                <c:pt idx="34">
                  <c:v>6.5363030000000003E-2</c:v>
                </c:pt>
                <c:pt idx="35">
                  <c:v>8.7372000000000005E-3</c:v>
                </c:pt>
                <c:pt idx="36">
                  <c:v>2.7546300000000001E-3</c:v>
                </c:pt>
                <c:pt idx="37">
                  <c:v>1.7734489999999999E-2</c:v>
                </c:pt>
                <c:pt idx="38">
                  <c:v>4.5859179999999999E-2</c:v>
                </c:pt>
                <c:pt idx="39">
                  <c:v>2.0517399999999998E-3</c:v>
                </c:pt>
                <c:pt idx="40">
                  <c:v>1.0103239999999999E-2</c:v>
                </c:pt>
                <c:pt idx="41">
                  <c:v>5.7366600000000002E-3</c:v>
                </c:pt>
                <c:pt idx="42">
                  <c:v>8.1574999999999996E-4</c:v>
                </c:pt>
                <c:pt idx="43">
                  <c:v>9.4924599999999994E-3</c:v>
                </c:pt>
                <c:pt idx="44">
                  <c:v>1.59699E-3</c:v>
                </c:pt>
                <c:pt idx="45">
                  <c:v>4.2339999999999998E-5</c:v>
                </c:pt>
                <c:pt idx="46">
                  <c:v>1.9806029999999999E-2</c:v>
                </c:pt>
                <c:pt idx="47">
                  <c:v>2.043275E-2</c:v>
                </c:pt>
                <c:pt idx="48">
                  <c:v>3.1250000000000001E-5</c:v>
                </c:pt>
                <c:pt idx="49">
                  <c:v>1.8326600000000001E-3</c:v>
                </c:pt>
                <c:pt idx="50">
                  <c:v>3.5656899999999998E-3</c:v>
                </c:pt>
                <c:pt idx="51">
                  <c:v>6.1504999999999997E-3</c:v>
                </c:pt>
                <c:pt idx="52">
                  <c:v>9.1315000000000005E-4</c:v>
                </c:pt>
                <c:pt idx="53">
                  <c:v>0</c:v>
                </c:pt>
                <c:pt idx="54">
                  <c:v>1.875E-4</c:v>
                </c:pt>
                <c:pt idx="55">
                  <c:v>1.0429249999999999E-2</c:v>
                </c:pt>
                <c:pt idx="56">
                  <c:v>4.6703710000000002E-2</c:v>
                </c:pt>
                <c:pt idx="57">
                  <c:v>9.4627999999999997E-4</c:v>
                </c:pt>
                <c:pt idx="58">
                  <c:v>7.4276000000000003E-3</c:v>
                </c:pt>
                <c:pt idx="59">
                  <c:v>6.3147300000000002E-3</c:v>
                </c:pt>
                <c:pt idx="60">
                  <c:v>3.5950399999999999E-3</c:v>
                </c:pt>
                <c:pt idx="61">
                  <c:v>3.1181999999999998E-4</c:v>
                </c:pt>
                <c:pt idx="62">
                  <c:v>1.5940800000000001E-3</c:v>
                </c:pt>
                <c:pt idx="63">
                  <c:v>1.460816E-2</c:v>
                </c:pt>
                <c:pt idx="64">
                  <c:v>7.0522099999999997E-3</c:v>
                </c:pt>
                <c:pt idx="65">
                  <c:v>6.7467000000000004E-4</c:v>
                </c:pt>
                <c:pt idx="66">
                  <c:v>1.2781299999999999E-3</c:v>
                </c:pt>
                <c:pt idx="67">
                  <c:v>3.45664E-3</c:v>
                </c:pt>
                <c:pt idx="68">
                  <c:v>2.4681799999999999E-3</c:v>
                </c:pt>
                <c:pt idx="69">
                  <c:v>5.3457739999999997E-2</c:v>
                </c:pt>
                <c:pt idx="70">
                  <c:v>2.9930930000000001E-2</c:v>
                </c:pt>
                <c:pt idx="71">
                  <c:v>1.0243800000000001E-3</c:v>
                </c:pt>
                <c:pt idx="72">
                  <c:v>3.12876E-3</c:v>
                </c:pt>
                <c:pt idx="73">
                  <c:v>7.6900500000000004E-3</c:v>
                </c:pt>
                <c:pt idx="74">
                  <c:v>2.9273E-4</c:v>
                </c:pt>
                <c:pt idx="75">
                  <c:v>3.5087999999999997E-4</c:v>
                </c:pt>
                <c:pt idx="76">
                  <c:v>1.3901E-3</c:v>
                </c:pt>
                <c:pt idx="77">
                  <c:v>5.2477549999999998E-2</c:v>
                </c:pt>
                <c:pt idx="78">
                  <c:v>7.2374600000000002E-3</c:v>
                </c:pt>
                <c:pt idx="79">
                  <c:v>6.1956900000000002E-3</c:v>
                </c:pt>
                <c:pt idx="80">
                  <c:v>5.4780100000000002E-3</c:v>
                </c:pt>
                <c:pt idx="81">
                  <c:v>6.5747499999999999E-3</c:v>
                </c:pt>
                <c:pt idx="82">
                  <c:v>6.9154209999999994E-2</c:v>
                </c:pt>
                <c:pt idx="83">
                  <c:v>6.3263000000000002E-4</c:v>
                </c:pt>
                <c:pt idx="84">
                  <c:v>3.1429499999999998E-3</c:v>
                </c:pt>
                <c:pt idx="85">
                  <c:v>4.03901E-3</c:v>
                </c:pt>
                <c:pt idx="86">
                  <c:v>3.2154499999999999E-3</c:v>
                </c:pt>
                <c:pt idx="87">
                  <c:v>6.1101999999999999E-4</c:v>
                </c:pt>
                <c:pt idx="88">
                  <c:v>4.9936000000000002E-4</c:v>
                </c:pt>
                <c:pt idx="89">
                  <c:v>2.3086909999999999E-2</c:v>
                </c:pt>
                <c:pt idx="90">
                  <c:v>5.5153099999999998E-3</c:v>
                </c:pt>
                <c:pt idx="91">
                  <c:v>5.5436999999999999E-4</c:v>
                </c:pt>
                <c:pt idx="92">
                  <c:v>1.5075399999999999E-3</c:v>
                </c:pt>
                <c:pt idx="93">
                  <c:v>2.6561669999999999E-2</c:v>
                </c:pt>
                <c:pt idx="94">
                  <c:v>5.5217679999999998E-2</c:v>
                </c:pt>
                <c:pt idx="95">
                  <c:v>6.7089000000000005E-4</c:v>
                </c:pt>
                <c:pt idx="96">
                  <c:v>2.39084E-3</c:v>
                </c:pt>
                <c:pt idx="97">
                  <c:v>4.1406100000000003E-3</c:v>
                </c:pt>
                <c:pt idx="98">
                  <c:v>4.1821610000000002E-2</c:v>
                </c:pt>
                <c:pt idx="99">
                  <c:v>4.1880319999999999E-2</c:v>
                </c:pt>
                <c:pt idx="100">
                  <c:v>3.7955599999999999E-3</c:v>
                </c:pt>
                <c:pt idx="101">
                  <c:v>1.708198E-2</c:v>
                </c:pt>
              </c:numCache>
            </c:numRef>
          </c:xVal>
          <c:yVal>
            <c:numRef>
              <c:f>Sheet1!$C$2:$C$103</c:f>
              <c:numCache>
                <c:formatCode>General</c:formatCode>
                <c:ptCount val="102"/>
                <c:pt idx="0">
                  <c:v>60.2</c:v>
                </c:pt>
                <c:pt idx="1">
                  <c:v>5.6</c:v>
                </c:pt>
                <c:pt idx="2">
                  <c:v>68.5</c:v>
                </c:pt>
                <c:pt idx="3">
                  <c:v>65.900000000000006</c:v>
                </c:pt>
                <c:pt idx="4">
                  <c:v>65.400000000000006</c:v>
                </c:pt>
                <c:pt idx="5">
                  <c:v>23.7</c:v>
                </c:pt>
                <c:pt idx="6">
                  <c:v>10.4</c:v>
                </c:pt>
                <c:pt idx="7">
                  <c:v>8.3000000000000007</c:v>
                </c:pt>
                <c:pt idx="8">
                  <c:v>6.1</c:v>
                </c:pt>
                <c:pt idx="9">
                  <c:v>10.8</c:v>
                </c:pt>
                <c:pt idx="10">
                  <c:v>43.5</c:v>
                </c:pt>
                <c:pt idx="11">
                  <c:v>23.5</c:v>
                </c:pt>
                <c:pt idx="12">
                  <c:v>29.4</c:v>
                </c:pt>
                <c:pt idx="13">
                  <c:v>21.1</c:v>
                </c:pt>
                <c:pt idx="14">
                  <c:v>16.5</c:v>
                </c:pt>
                <c:pt idx="15">
                  <c:v>22.6</c:v>
                </c:pt>
                <c:pt idx="16">
                  <c:v>27.9</c:v>
                </c:pt>
                <c:pt idx="17">
                  <c:v>64.900000000000006</c:v>
                </c:pt>
                <c:pt idx="18">
                  <c:v>45.5</c:v>
                </c:pt>
                <c:pt idx="19">
                  <c:v>47.6</c:v>
                </c:pt>
                <c:pt idx="20">
                  <c:v>41.1</c:v>
                </c:pt>
                <c:pt idx="21">
                  <c:v>29.3</c:v>
                </c:pt>
                <c:pt idx="22">
                  <c:v>8.1</c:v>
                </c:pt>
                <c:pt idx="23">
                  <c:v>13.9</c:v>
                </c:pt>
                <c:pt idx="24">
                  <c:v>51.4</c:v>
                </c:pt>
                <c:pt idx="25">
                  <c:v>23.1</c:v>
                </c:pt>
                <c:pt idx="26">
                  <c:v>45.7</c:v>
                </c:pt>
                <c:pt idx="27">
                  <c:v>20.2</c:v>
                </c:pt>
                <c:pt idx="28">
                  <c:v>16.5</c:v>
                </c:pt>
                <c:pt idx="29">
                  <c:v>22.7</c:v>
                </c:pt>
                <c:pt idx="30">
                  <c:v>47.8</c:v>
                </c:pt>
                <c:pt idx="31">
                  <c:v>37.5</c:v>
                </c:pt>
                <c:pt idx="32">
                  <c:v>39.799999999999997</c:v>
                </c:pt>
                <c:pt idx="33">
                  <c:v>3.9</c:v>
                </c:pt>
                <c:pt idx="34">
                  <c:v>80.400000000000006</c:v>
                </c:pt>
                <c:pt idx="35">
                  <c:v>45.4</c:v>
                </c:pt>
                <c:pt idx="36">
                  <c:v>56.1</c:v>
                </c:pt>
                <c:pt idx="37">
                  <c:v>52.7</c:v>
                </c:pt>
                <c:pt idx="38">
                  <c:v>93.6</c:v>
                </c:pt>
                <c:pt idx="39">
                  <c:v>46.8</c:v>
                </c:pt>
                <c:pt idx="40">
                  <c:v>36.799999999999997</c:v>
                </c:pt>
                <c:pt idx="41">
                  <c:v>12.9</c:v>
                </c:pt>
                <c:pt idx="42">
                  <c:v>14.9</c:v>
                </c:pt>
                <c:pt idx="43">
                  <c:v>12.2</c:v>
                </c:pt>
                <c:pt idx="44">
                  <c:v>59.1</c:v>
                </c:pt>
                <c:pt idx="45">
                  <c:v>24.8</c:v>
                </c:pt>
                <c:pt idx="46">
                  <c:v>83.7</c:v>
                </c:pt>
                <c:pt idx="47">
                  <c:v>37.4</c:v>
                </c:pt>
                <c:pt idx="48">
                  <c:v>51.4</c:v>
                </c:pt>
                <c:pt idx="49">
                  <c:v>43.2</c:v>
                </c:pt>
                <c:pt idx="50">
                  <c:v>29.8</c:v>
                </c:pt>
                <c:pt idx="51">
                  <c:v>27.8</c:v>
                </c:pt>
                <c:pt idx="52">
                  <c:v>14.8</c:v>
                </c:pt>
                <c:pt idx="53">
                  <c:v>18.3</c:v>
                </c:pt>
                <c:pt idx="54">
                  <c:v>9.8000000000000007</c:v>
                </c:pt>
                <c:pt idx="55">
                  <c:v>25.4</c:v>
                </c:pt>
                <c:pt idx="56">
                  <c:v>11.4</c:v>
                </c:pt>
                <c:pt idx="57">
                  <c:v>12.4</c:v>
                </c:pt>
                <c:pt idx="58">
                  <c:v>7.5</c:v>
                </c:pt>
                <c:pt idx="59">
                  <c:v>54.4</c:v>
                </c:pt>
                <c:pt idx="60">
                  <c:v>58.7</c:v>
                </c:pt>
                <c:pt idx="61">
                  <c:v>21.1</c:v>
                </c:pt>
                <c:pt idx="62">
                  <c:v>25</c:v>
                </c:pt>
                <c:pt idx="63">
                  <c:v>95.6</c:v>
                </c:pt>
                <c:pt idx="64">
                  <c:v>57.8</c:v>
                </c:pt>
                <c:pt idx="65">
                  <c:v>86.9</c:v>
                </c:pt>
                <c:pt idx="66">
                  <c:v>54.2</c:v>
                </c:pt>
                <c:pt idx="67">
                  <c:v>45.5</c:v>
                </c:pt>
                <c:pt idx="68">
                  <c:v>55.5</c:v>
                </c:pt>
                <c:pt idx="69">
                  <c:v>10.6</c:v>
                </c:pt>
                <c:pt idx="70">
                  <c:v>87.3</c:v>
                </c:pt>
                <c:pt idx="71">
                  <c:v>80.900000000000006</c:v>
                </c:pt>
                <c:pt idx="72">
                  <c:v>55.8</c:v>
                </c:pt>
                <c:pt idx="73">
                  <c:v>38.299999999999997</c:v>
                </c:pt>
                <c:pt idx="74">
                  <c:v>16.3</c:v>
                </c:pt>
                <c:pt idx="75">
                  <c:v>14.1</c:v>
                </c:pt>
                <c:pt idx="76">
                  <c:v>13.2</c:v>
                </c:pt>
                <c:pt idx="77">
                  <c:v>70.3</c:v>
                </c:pt>
                <c:pt idx="78">
                  <c:v>21.9</c:v>
                </c:pt>
                <c:pt idx="79">
                  <c:v>39.6</c:v>
                </c:pt>
                <c:pt idx="80">
                  <c:v>20.7</c:v>
                </c:pt>
                <c:pt idx="81">
                  <c:v>24.8</c:v>
                </c:pt>
                <c:pt idx="82">
                  <c:v>12.5</c:v>
                </c:pt>
                <c:pt idx="83">
                  <c:v>10</c:v>
                </c:pt>
                <c:pt idx="84">
                  <c:v>9.4</c:v>
                </c:pt>
                <c:pt idx="85">
                  <c:v>68.3</c:v>
                </c:pt>
                <c:pt idx="86">
                  <c:v>24.6</c:v>
                </c:pt>
                <c:pt idx="87">
                  <c:v>14.7</c:v>
                </c:pt>
                <c:pt idx="88">
                  <c:v>17.8</c:v>
                </c:pt>
                <c:pt idx="89">
                  <c:v>46.2</c:v>
                </c:pt>
                <c:pt idx="90">
                  <c:v>28.3</c:v>
                </c:pt>
                <c:pt idx="91">
                  <c:v>20.3</c:v>
                </c:pt>
                <c:pt idx="92">
                  <c:v>23.6</c:v>
                </c:pt>
                <c:pt idx="93">
                  <c:v>85.8</c:v>
                </c:pt>
                <c:pt idx="94">
                  <c:v>39</c:v>
                </c:pt>
                <c:pt idx="95">
                  <c:v>57</c:v>
                </c:pt>
                <c:pt idx="96">
                  <c:v>42.5</c:v>
                </c:pt>
                <c:pt idx="97">
                  <c:v>30.9</c:v>
                </c:pt>
                <c:pt idx="98">
                  <c:v>69.900000000000006</c:v>
                </c:pt>
                <c:pt idx="99">
                  <c:v>49.8</c:v>
                </c:pt>
                <c:pt idx="100">
                  <c:v>41.7</c:v>
                </c:pt>
                <c:pt idx="101">
                  <c:v>46.8</c:v>
                </c:pt>
              </c:numCache>
            </c:numRef>
          </c:yVal>
          <c:smooth val="0"/>
        </c:ser>
        <c:ser>
          <c:idx val="103"/>
          <c:order val="103"/>
          <c:spPr>
            <a:ln w="28575">
              <a:noFill/>
            </a:ln>
          </c:spPr>
          <c:marker>
            <c:symbol val="none"/>
          </c:marker>
          <c:smooth val="0"/>
        </c:ser>
        <c:ser>
          <c:idx val="104"/>
          <c:order val="104"/>
          <c:spPr>
            <a:ln w="28575">
              <a:noFill/>
            </a:ln>
          </c:spPr>
          <c:marker>
            <c:symbol val="none"/>
          </c:marker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52288"/>
        <c:axId val="52662656"/>
      </c:scatterChart>
      <c:valAx>
        <c:axId val="52652288"/>
        <c:scaling>
          <c:orientation val="minMax"/>
          <c:max val="0.1"/>
        </c:scaling>
        <c:delete val="0"/>
        <c:axPos val="b"/>
        <c:majorGridlines>
          <c:spPr>
            <a:ln>
              <a:solidFill>
                <a:srgbClr val="F8F8F8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fi-FI" b="0"/>
                  <a:t>T&amp;k-menot / jalostusarvo, </a:t>
                </a:r>
              </a:p>
              <a:p>
                <a:pPr>
                  <a:defRPr b="0"/>
                </a:pPr>
                <a:r>
                  <a:rPr lang="fi-FI" b="0"/>
                  <a:t>2008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2700">
            <a:solidFill>
              <a:srgbClr val="F8F8F8"/>
            </a:solidFill>
          </a:ln>
        </c:spPr>
        <c:crossAx val="52662656"/>
        <c:crosses val="autoZero"/>
        <c:crossBetween val="midCat"/>
        <c:majorUnit val="2.0000000000000004E-2"/>
      </c:valAx>
      <c:valAx>
        <c:axId val="52662656"/>
        <c:scaling>
          <c:orientation val="minMax"/>
          <c:max val="200"/>
        </c:scaling>
        <c:delete val="0"/>
        <c:axPos val="l"/>
        <c:majorGridlines>
          <c:spPr>
            <a:ln w="12700">
              <a:solidFill>
                <a:srgbClr val="F8F8F8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rgbClr val="F8F8F8"/>
            </a:solidFill>
          </a:ln>
        </c:spPr>
        <c:crossAx val="52652288"/>
        <c:crosses val="autoZero"/>
        <c:crossBetween val="midCat"/>
        <c:majorUnit val="50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Osuus kokonaistuotannosta,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Liike-el. p.</c:v>
                </c:pt>
              </c:strCache>
            </c:strRef>
          </c:tx>
          <c:spPr>
            <a:solidFill>
              <a:srgbClr val="99CC00"/>
            </a:solidFill>
            <a:ln w="28575"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Suomi</c:v>
                </c:pt>
                <c:pt idx="2">
                  <c:v>Irlanti</c:v>
                </c:pt>
                <c:pt idx="3">
                  <c:v>Tanska</c:v>
                </c:pt>
                <c:pt idx="4">
                  <c:v>Ruotsi</c:v>
                </c:pt>
                <c:pt idx="5">
                  <c:v>Itävalta</c:v>
                </c:pt>
                <c:pt idx="6">
                  <c:v>Saksa</c:v>
                </c:pt>
                <c:pt idx="7">
                  <c:v>Espanja</c:v>
                </c:pt>
                <c:pt idx="8">
                  <c:v>Alankom.</c:v>
                </c:pt>
                <c:pt idx="9">
                  <c:v>Italia</c:v>
                </c:pt>
                <c:pt idx="10">
                  <c:v>Belgia</c:v>
                </c:pt>
                <c:pt idx="11">
                  <c:v>Kreikka</c:v>
                </c:pt>
                <c:pt idx="12">
                  <c:v>Ranska</c:v>
                </c:pt>
                <c:pt idx="13">
                  <c:v>UK</c:v>
                </c:pt>
                <c:pt idx="14">
                  <c:v>USA</c:v>
                </c:pt>
              </c:strCache>
            </c:strRef>
          </c:cat>
          <c:val>
            <c:numRef>
              <c:f>Sheet1!$B$2:$B$16</c:f>
              <c:numCache>
                <c:formatCode>0.0</c:formatCode>
                <c:ptCount val="15"/>
                <c:pt idx="0">
                  <c:v>9.7444284000000003</c:v>
                </c:pt>
                <c:pt idx="1">
                  <c:v>11.530037999999999</c:v>
                </c:pt>
                <c:pt idx="2">
                  <c:v>13.838775999999999</c:v>
                </c:pt>
                <c:pt idx="3">
                  <c:v>11.075119000000001</c:v>
                </c:pt>
                <c:pt idx="4">
                  <c:v>14.178004</c:v>
                </c:pt>
                <c:pt idx="5">
                  <c:v>11.334220999999999</c:v>
                </c:pt>
                <c:pt idx="6">
                  <c:v>15.312388</c:v>
                </c:pt>
                <c:pt idx="7">
                  <c:v>10.449128</c:v>
                </c:pt>
                <c:pt idx="8">
                  <c:v>16.146376</c:v>
                </c:pt>
                <c:pt idx="9">
                  <c:v>11.506284000000001</c:v>
                </c:pt>
                <c:pt idx="10">
                  <c:v>16.810168000000001</c:v>
                </c:pt>
                <c:pt idx="11">
                  <c:v>6.2355644000000003</c:v>
                </c:pt>
                <c:pt idx="12">
                  <c:v>17.166684</c:v>
                </c:pt>
                <c:pt idx="13">
                  <c:v>16.828057000000001</c:v>
                </c:pt>
                <c:pt idx="14">
                  <c:v>16.548093999999999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Kauppa</c:v>
                </c:pt>
              </c:strCache>
            </c:strRef>
          </c:tx>
          <c:spPr>
            <a:solidFill>
              <a:srgbClr val="7ED1E6"/>
            </a:solidFill>
            <a:ln w="28575"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Suomi</c:v>
                </c:pt>
                <c:pt idx="2">
                  <c:v>Irlanti</c:v>
                </c:pt>
                <c:pt idx="3">
                  <c:v>Tanska</c:v>
                </c:pt>
                <c:pt idx="4">
                  <c:v>Ruotsi</c:v>
                </c:pt>
                <c:pt idx="5">
                  <c:v>Itävalta</c:v>
                </c:pt>
                <c:pt idx="6">
                  <c:v>Saksa</c:v>
                </c:pt>
                <c:pt idx="7">
                  <c:v>Espanja</c:v>
                </c:pt>
                <c:pt idx="8">
                  <c:v>Alankom.</c:v>
                </c:pt>
                <c:pt idx="9">
                  <c:v>Italia</c:v>
                </c:pt>
                <c:pt idx="10">
                  <c:v>Belgia</c:v>
                </c:pt>
                <c:pt idx="11">
                  <c:v>Kreikka</c:v>
                </c:pt>
                <c:pt idx="12">
                  <c:v>Ranska</c:v>
                </c:pt>
                <c:pt idx="13">
                  <c:v>UK</c:v>
                </c:pt>
                <c:pt idx="14">
                  <c:v>USA</c:v>
                </c:pt>
              </c:strCache>
            </c:strRef>
          </c:cat>
          <c:val>
            <c:numRef>
              <c:f>Sheet1!$C$2:$C$16</c:f>
              <c:numCache>
                <c:formatCode>0.0</c:formatCode>
                <c:ptCount val="15"/>
                <c:pt idx="0">
                  <c:v>8.8797853</c:v>
                </c:pt>
                <c:pt idx="1">
                  <c:v>9.8813539000000006</c:v>
                </c:pt>
                <c:pt idx="2">
                  <c:v>10.548697000000001</c:v>
                </c:pt>
                <c:pt idx="3">
                  <c:v>12.224717999999999</c:v>
                </c:pt>
                <c:pt idx="4">
                  <c:v>11.492917</c:v>
                </c:pt>
                <c:pt idx="5">
                  <c:v>12.763083</c:v>
                </c:pt>
                <c:pt idx="6">
                  <c:v>10.425207</c:v>
                </c:pt>
                <c:pt idx="7">
                  <c:v>10.390845000000001</c:v>
                </c:pt>
                <c:pt idx="8">
                  <c:v>12.259943</c:v>
                </c:pt>
                <c:pt idx="9">
                  <c:v>10.934524</c:v>
                </c:pt>
                <c:pt idx="10">
                  <c:v>12.752758999999999</c:v>
                </c:pt>
                <c:pt idx="11">
                  <c:v>16.362304000000002</c:v>
                </c:pt>
                <c:pt idx="12">
                  <c:v>9.9479699999999998</c:v>
                </c:pt>
                <c:pt idx="13">
                  <c:v>11.310912999999999</c:v>
                </c:pt>
                <c:pt idx="14">
                  <c:v>11.335274999999999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Liikenne</c:v>
                </c:pt>
              </c:strCache>
            </c:strRef>
          </c:tx>
          <c:spPr>
            <a:solidFill>
              <a:srgbClr val="7B7B7B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Suomi</c:v>
                </c:pt>
                <c:pt idx="2">
                  <c:v>Irlanti</c:v>
                </c:pt>
                <c:pt idx="3">
                  <c:v>Tanska</c:v>
                </c:pt>
                <c:pt idx="4">
                  <c:v>Ruotsi</c:v>
                </c:pt>
                <c:pt idx="5">
                  <c:v>Itävalta</c:v>
                </c:pt>
                <c:pt idx="6">
                  <c:v>Saksa</c:v>
                </c:pt>
                <c:pt idx="7">
                  <c:v>Espanja</c:v>
                </c:pt>
                <c:pt idx="8">
                  <c:v>Alankom.</c:v>
                </c:pt>
                <c:pt idx="9">
                  <c:v>Italia</c:v>
                </c:pt>
                <c:pt idx="10">
                  <c:v>Belgia</c:v>
                </c:pt>
                <c:pt idx="11">
                  <c:v>Kreikka</c:v>
                </c:pt>
                <c:pt idx="12">
                  <c:v>Ranska</c:v>
                </c:pt>
                <c:pt idx="13">
                  <c:v>UK</c:v>
                </c:pt>
                <c:pt idx="14">
                  <c:v>USA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5.3429478000000001</c:v>
                </c:pt>
                <c:pt idx="1">
                  <c:v>5.9396960999999999</c:v>
                </c:pt>
                <c:pt idx="2">
                  <c:v>3.1970938000000002</c:v>
                </c:pt>
                <c:pt idx="3">
                  <c:v>5.5949451999999997</c:v>
                </c:pt>
                <c:pt idx="4">
                  <c:v>5.4624256000000004</c:v>
                </c:pt>
                <c:pt idx="5" formatCode="0.0">
                  <c:v>4.1959363999999999</c:v>
                </c:pt>
                <c:pt idx="6" formatCode="0.0">
                  <c:v>3.9635023</c:v>
                </c:pt>
                <c:pt idx="7" formatCode="0.0">
                  <c:v>4.6029444000000002</c:v>
                </c:pt>
                <c:pt idx="8" formatCode="0.0">
                  <c:v>4.1105217999999999</c:v>
                </c:pt>
                <c:pt idx="9" formatCode="0.0">
                  <c:v>5.2789505999999999</c:v>
                </c:pt>
                <c:pt idx="10" formatCode="0.0">
                  <c:v>5.8910179999999999</c:v>
                </c:pt>
                <c:pt idx="11" formatCode="0.0">
                  <c:v>6.7145374999999996</c:v>
                </c:pt>
                <c:pt idx="12" formatCode="0.0">
                  <c:v>4.4148969999999998</c:v>
                </c:pt>
                <c:pt idx="13" formatCode="0.0">
                  <c:v>4.3591132999999997</c:v>
                </c:pt>
                <c:pt idx="14" formatCode="0.0">
                  <c:v>2.7586719999999998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Maj. &amp; rav.</c:v>
                </c:pt>
              </c:strCache>
            </c:strRef>
          </c:tx>
          <c:spPr>
            <a:solidFill>
              <a:srgbClr val="C4996C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Suomi</c:v>
                </c:pt>
                <c:pt idx="2">
                  <c:v>Irlanti</c:v>
                </c:pt>
                <c:pt idx="3">
                  <c:v>Tanska</c:v>
                </c:pt>
                <c:pt idx="4">
                  <c:v>Ruotsi</c:v>
                </c:pt>
                <c:pt idx="5">
                  <c:v>Itävalta</c:v>
                </c:pt>
                <c:pt idx="6">
                  <c:v>Saksa</c:v>
                </c:pt>
                <c:pt idx="7">
                  <c:v>Espanja</c:v>
                </c:pt>
                <c:pt idx="8">
                  <c:v>Alankom.</c:v>
                </c:pt>
                <c:pt idx="9">
                  <c:v>Italia</c:v>
                </c:pt>
                <c:pt idx="10">
                  <c:v>Belgia</c:v>
                </c:pt>
                <c:pt idx="11">
                  <c:v>Kreikka</c:v>
                </c:pt>
                <c:pt idx="12">
                  <c:v>Ranska</c:v>
                </c:pt>
                <c:pt idx="13">
                  <c:v>UK</c:v>
                </c:pt>
                <c:pt idx="14">
                  <c:v>USA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1.5267907999999999</c:v>
                </c:pt>
                <c:pt idx="1">
                  <c:v>1.6419655</c:v>
                </c:pt>
                <c:pt idx="2">
                  <c:v>2.4125985999999999</c:v>
                </c:pt>
                <c:pt idx="3">
                  <c:v>1.5391229</c:v>
                </c:pt>
                <c:pt idx="4">
                  <c:v>1.4935045</c:v>
                </c:pt>
                <c:pt idx="5" formatCode="0.0">
                  <c:v>4.8786125</c:v>
                </c:pt>
                <c:pt idx="6" formatCode="0.0">
                  <c:v>1.6414959</c:v>
                </c:pt>
                <c:pt idx="7" formatCode="0.0">
                  <c:v>7.5092451999999996</c:v>
                </c:pt>
                <c:pt idx="8" formatCode="0.0">
                  <c:v>1.7522895000000001</c:v>
                </c:pt>
                <c:pt idx="9" formatCode="0.0">
                  <c:v>3.9768075000000001</c:v>
                </c:pt>
                <c:pt idx="10" formatCode="0.0">
                  <c:v>1.6470604</c:v>
                </c:pt>
                <c:pt idx="11" formatCode="0.0">
                  <c:v>7.1910768999999997</c:v>
                </c:pt>
                <c:pt idx="12" formatCode="0.0">
                  <c:v>2.2948947999999998</c:v>
                </c:pt>
                <c:pt idx="13" formatCode="0.0">
                  <c:v>2.8327855</c:v>
                </c:pt>
                <c:pt idx="14" formatCode="0.0">
                  <c:v>2.7321971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Rah. &amp; vak.</c:v>
                </c:pt>
              </c:strCache>
            </c:strRef>
          </c:tx>
          <c:spPr>
            <a:solidFill>
              <a:srgbClr val="E2C97A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Suomi</c:v>
                </c:pt>
                <c:pt idx="2">
                  <c:v>Irlanti</c:v>
                </c:pt>
                <c:pt idx="3">
                  <c:v>Tanska</c:v>
                </c:pt>
                <c:pt idx="4">
                  <c:v>Ruotsi</c:v>
                </c:pt>
                <c:pt idx="5">
                  <c:v>Itävalta</c:v>
                </c:pt>
                <c:pt idx="6">
                  <c:v>Saksa</c:v>
                </c:pt>
                <c:pt idx="7">
                  <c:v>Espanja</c:v>
                </c:pt>
                <c:pt idx="8">
                  <c:v>Alankom.</c:v>
                </c:pt>
                <c:pt idx="9">
                  <c:v>Italia</c:v>
                </c:pt>
                <c:pt idx="10">
                  <c:v>Belgia</c:v>
                </c:pt>
                <c:pt idx="11">
                  <c:v>Kreikka</c:v>
                </c:pt>
                <c:pt idx="12">
                  <c:v>Ranska</c:v>
                </c:pt>
                <c:pt idx="13">
                  <c:v>UK</c:v>
                </c:pt>
                <c:pt idx="14">
                  <c:v>USA</c:v>
                </c:pt>
              </c:strCache>
            </c:str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3.8611284000000001</c:v>
                </c:pt>
                <c:pt idx="1">
                  <c:v>3.1677035</c:v>
                </c:pt>
                <c:pt idx="2">
                  <c:v>10.689308</c:v>
                </c:pt>
                <c:pt idx="3">
                  <c:v>6.0013548999999999</c:v>
                </c:pt>
                <c:pt idx="4">
                  <c:v>4.4835229999999999</c:v>
                </c:pt>
                <c:pt idx="5" formatCode="0.0">
                  <c:v>4.4892019999999997</c:v>
                </c:pt>
                <c:pt idx="6" formatCode="0.0">
                  <c:v>3.5774002</c:v>
                </c:pt>
                <c:pt idx="7" formatCode="0.0">
                  <c:v>6.5824299000000002</c:v>
                </c:pt>
                <c:pt idx="8" formatCode="0.0">
                  <c:v>7.4991317000000004</c:v>
                </c:pt>
                <c:pt idx="9" formatCode="0.0">
                  <c:v>5.3869767</c:v>
                </c:pt>
                <c:pt idx="10" formatCode="0.0">
                  <c:v>5.2115346000000002</c:v>
                </c:pt>
                <c:pt idx="11" formatCode="0.0">
                  <c:v>5.4004602999999998</c:v>
                </c:pt>
                <c:pt idx="12" formatCode="0.0">
                  <c:v>4.5632652</c:v>
                </c:pt>
                <c:pt idx="13" formatCode="0.0">
                  <c:v>8.3200681000000003</c:v>
                </c:pt>
                <c:pt idx="14" formatCode="0.0">
                  <c:v>8.2980996000000005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Kiint.ala</c:v>
                </c:pt>
              </c:strCache>
            </c:strRef>
          </c:tx>
          <c:spPr>
            <a:solidFill>
              <a:srgbClr val="688766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Suomi</c:v>
                </c:pt>
                <c:pt idx="2">
                  <c:v>Irlanti</c:v>
                </c:pt>
                <c:pt idx="3">
                  <c:v>Tanska</c:v>
                </c:pt>
                <c:pt idx="4">
                  <c:v>Ruotsi</c:v>
                </c:pt>
                <c:pt idx="5">
                  <c:v>Itävalta</c:v>
                </c:pt>
                <c:pt idx="6">
                  <c:v>Saksa</c:v>
                </c:pt>
                <c:pt idx="7">
                  <c:v>Espanja</c:v>
                </c:pt>
                <c:pt idx="8">
                  <c:v>Alankom.</c:v>
                </c:pt>
                <c:pt idx="9">
                  <c:v>Italia</c:v>
                </c:pt>
                <c:pt idx="10">
                  <c:v>Belgia</c:v>
                </c:pt>
                <c:pt idx="11">
                  <c:v>Kreikka</c:v>
                </c:pt>
                <c:pt idx="12">
                  <c:v>Ranska</c:v>
                </c:pt>
                <c:pt idx="13">
                  <c:v>UK</c:v>
                </c:pt>
                <c:pt idx="14">
                  <c:v>USA</c:v>
                </c:pt>
              </c:strCache>
            </c:strRef>
          </c:cat>
          <c:val>
            <c:numRef>
              <c:f>Sheet1!$G$2:$G$16</c:f>
              <c:numCache>
                <c:formatCode>General</c:formatCode>
                <c:ptCount val="15"/>
                <c:pt idx="0">
                  <c:v>6.5377454000000004</c:v>
                </c:pt>
                <c:pt idx="1">
                  <c:v>12.288539999999999</c:v>
                </c:pt>
                <c:pt idx="2">
                  <c:v>5.4170862</c:v>
                </c:pt>
                <c:pt idx="3">
                  <c:v>10.018494</c:v>
                </c:pt>
                <c:pt idx="4">
                  <c:v>9.5555097</c:v>
                </c:pt>
                <c:pt idx="5" formatCode="0.0">
                  <c:v>9.5235635999999992</c:v>
                </c:pt>
                <c:pt idx="6" formatCode="0.0">
                  <c:v>12.386282</c:v>
                </c:pt>
                <c:pt idx="7" formatCode="0.0">
                  <c:v>8.6747052</c:v>
                </c:pt>
                <c:pt idx="8" formatCode="0.0">
                  <c:v>6.6867600999999999</c:v>
                </c:pt>
                <c:pt idx="9" formatCode="0.0">
                  <c:v>13.908946</c:v>
                </c:pt>
                <c:pt idx="10" formatCode="0.0">
                  <c:v>9.9179729000000005</c:v>
                </c:pt>
                <c:pt idx="11" formatCode="0.0">
                  <c:v>10.879687000000001</c:v>
                </c:pt>
                <c:pt idx="12" formatCode="0.0">
                  <c:v>14.444283</c:v>
                </c:pt>
                <c:pt idx="13" formatCode="0.0">
                  <c:v>9.4019995999999999</c:v>
                </c:pt>
                <c:pt idx="14" formatCode="0.0">
                  <c:v>11.945040000000001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4425472"/>
        <c:axId val="42922368"/>
      </c:barChart>
      <c:catAx>
        <c:axId val="3442547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2922368"/>
        <c:crossesAt val="100"/>
        <c:auto val="1"/>
        <c:lblAlgn val="ctr"/>
        <c:lblOffset val="100"/>
        <c:noMultiLvlLbl val="0"/>
      </c:catAx>
      <c:valAx>
        <c:axId val="4292236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34425472"/>
        <c:crossesAt val="1"/>
        <c:crossBetween val="between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Tuotanto-osuus,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Liike-el. p.</c:v>
                </c:pt>
              </c:strCache>
            </c:strRef>
          </c:tx>
          <c:spPr>
            <a:solidFill>
              <a:srgbClr val="99CC00"/>
            </a:solidFill>
            <a:ln w="28575"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Suomi</c:v>
                </c:pt>
                <c:pt idx="2">
                  <c:v>Irlanti</c:v>
                </c:pt>
                <c:pt idx="3">
                  <c:v>Tanska</c:v>
                </c:pt>
                <c:pt idx="4">
                  <c:v>Ruotsi</c:v>
                </c:pt>
                <c:pt idx="5">
                  <c:v>Itävalta</c:v>
                </c:pt>
                <c:pt idx="6">
                  <c:v>Saksa</c:v>
                </c:pt>
                <c:pt idx="7">
                  <c:v>Espanja</c:v>
                </c:pt>
                <c:pt idx="8">
                  <c:v>Alankom.</c:v>
                </c:pt>
                <c:pt idx="9">
                  <c:v>Italia</c:v>
                </c:pt>
                <c:pt idx="10">
                  <c:v>Belgia</c:v>
                </c:pt>
                <c:pt idx="11">
                  <c:v>Kreikka</c:v>
                </c:pt>
                <c:pt idx="12">
                  <c:v>Ranska</c:v>
                </c:pt>
                <c:pt idx="13">
                  <c:v>UK</c:v>
                </c:pt>
                <c:pt idx="14">
                  <c:v>USA</c:v>
                </c:pt>
              </c:strCache>
            </c:strRef>
          </c:cat>
          <c:val>
            <c:numRef>
              <c:f>Sheet1!$B$2:$B$16</c:f>
              <c:numCache>
                <c:formatCode>0.0</c:formatCode>
                <c:ptCount val="15"/>
                <c:pt idx="0">
                  <c:v>9.7444284000000003</c:v>
                </c:pt>
                <c:pt idx="1">
                  <c:v>11.530037999999999</c:v>
                </c:pt>
                <c:pt idx="2">
                  <c:v>13.838775999999999</c:v>
                </c:pt>
                <c:pt idx="3">
                  <c:v>11.075119000000001</c:v>
                </c:pt>
                <c:pt idx="4">
                  <c:v>14.178004</c:v>
                </c:pt>
                <c:pt idx="5">
                  <c:v>11.334220999999999</c:v>
                </c:pt>
                <c:pt idx="6">
                  <c:v>15.312388</c:v>
                </c:pt>
                <c:pt idx="7">
                  <c:v>10.449128</c:v>
                </c:pt>
                <c:pt idx="8">
                  <c:v>16.146376</c:v>
                </c:pt>
                <c:pt idx="9">
                  <c:v>11.506284000000001</c:v>
                </c:pt>
                <c:pt idx="10">
                  <c:v>16.810168000000001</c:v>
                </c:pt>
                <c:pt idx="11">
                  <c:v>6.2355644000000003</c:v>
                </c:pt>
                <c:pt idx="12">
                  <c:v>17.166684</c:v>
                </c:pt>
                <c:pt idx="13">
                  <c:v>16.828057000000001</c:v>
                </c:pt>
                <c:pt idx="14">
                  <c:v>16.548093999999999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Kauppa</c:v>
                </c:pt>
              </c:strCache>
            </c:strRef>
          </c:tx>
          <c:spPr>
            <a:solidFill>
              <a:srgbClr val="7ED1E6"/>
            </a:solidFill>
            <a:ln w="28575"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Suomi</c:v>
                </c:pt>
                <c:pt idx="2">
                  <c:v>Irlanti</c:v>
                </c:pt>
                <c:pt idx="3">
                  <c:v>Tanska</c:v>
                </c:pt>
                <c:pt idx="4">
                  <c:v>Ruotsi</c:v>
                </c:pt>
                <c:pt idx="5">
                  <c:v>Itävalta</c:v>
                </c:pt>
                <c:pt idx="6">
                  <c:v>Saksa</c:v>
                </c:pt>
                <c:pt idx="7">
                  <c:v>Espanja</c:v>
                </c:pt>
                <c:pt idx="8">
                  <c:v>Alankom.</c:v>
                </c:pt>
                <c:pt idx="9">
                  <c:v>Italia</c:v>
                </c:pt>
                <c:pt idx="10">
                  <c:v>Belgia</c:v>
                </c:pt>
                <c:pt idx="11">
                  <c:v>Kreikka</c:v>
                </c:pt>
                <c:pt idx="12">
                  <c:v>Ranska</c:v>
                </c:pt>
                <c:pt idx="13">
                  <c:v>UK</c:v>
                </c:pt>
                <c:pt idx="14">
                  <c:v>USA</c:v>
                </c:pt>
              </c:strCache>
            </c:strRef>
          </c:cat>
          <c:val>
            <c:numRef>
              <c:f>Sheet1!$C$2:$C$16</c:f>
              <c:numCache>
                <c:formatCode>0.0</c:formatCode>
                <c:ptCount val="15"/>
                <c:pt idx="0">
                  <c:v>8.8797853</c:v>
                </c:pt>
                <c:pt idx="1">
                  <c:v>9.8813539000000006</c:v>
                </c:pt>
                <c:pt idx="2">
                  <c:v>10.548697000000001</c:v>
                </c:pt>
                <c:pt idx="3">
                  <c:v>12.224717999999999</c:v>
                </c:pt>
                <c:pt idx="4">
                  <c:v>11.492917</c:v>
                </c:pt>
                <c:pt idx="5">
                  <c:v>12.763083</c:v>
                </c:pt>
                <c:pt idx="6">
                  <c:v>10.425207</c:v>
                </c:pt>
                <c:pt idx="7">
                  <c:v>10.390845000000001</c:v>
                </c:pt>
                <c:pt idx="8">
                  <c:v>12.259943</c:v>
                </c:pt>
                <c:pt idx="9">
                  <c:v>10.934524</c:v>
                </c:pt>
                <c:pt idx="10">
                  <c:v>12.752758999999999</c:v>
                </c:pt>
                <c:pt idx="11">
                  <c:v>16.362304000000002</c:v>
                </c:pt>
                <c:pt idx="12">
                  <c:v>9.9479699999999998</c:v>
                </c:pt>
                <c:pt idx="13">
                  <c:v>11.310912999999999</c:v>
                </c:pt>
                <c:pt idx="14">
                  <c:v>11.335274999999999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Liikenne</c:v>
                </c:pt>
              </c:strCache>
            </c:strRef>
          </c:tx>
          <c:spPr>
            <a:solidFill>
              <a:srgbClr val="7B7B7B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Suomi</c:v>
                </c:pt>
                <c:pt idx="2">
                  <c:v>Irlanti</c:v>
                </c:pt>
                <c:pt idx="3">
                  <c:v>Tanska</c:v>
                </c:pt>
                <c:pt idx="4">
                  <c:v>Ruotsi</c:v>
                </c:pt>
                <c:pt idx="5">
                  <c:v>Itävalta</c:v>
                </c:pt>
                <c:pt idx="6">
                  <c:v>Saksa</c:v>
                </c:pt>
                <c:pt idx="7">
                  <c:v>Espanja</c:v>
                </c:pt>
                <c:pt idx="8">
                  <c:v>Alankom.</c:v>
                </c:pt>
                <c:pt idx="9">
                  <c:v>Italia</c:v>
                </c:pt>
                <c:pt idx="10">
                  <c:v>Belgia</c:v>
                </c:pt>
                <c:pt idx="11">
                  <c:v>Kreikka</c:v>
                </c:pt>
                <c:pt idx="12">
                  <c:v>Ranska</c:v>
                </c:pt>
                <c:pt idx="13">
                  <c:v>UK</c:v>
                </c:pt>
                <c:pt idx="14">
                  <c:v>USA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5.3429478000000001</c:v>
                </c:pt>
                <c:pt idx="1">
                  <c:v>5.9396960999999999</c:v>
                </c:pt>
                <c:pt idx="2">
                  <c:v>3.1970938000000002</c:v>
                </c:pt>
                <c:pt idx="3">
                  <c:v>5.5949451999999997</c:v>
                </c:pt>
                <c:pt idx="4">
                  <c:v>5.4624256000000004</c:v>
                </c:pt>
                <c:pt idx="5" formatCode="0.0">
                  <c:v>4.1959363999999999</c:v>
                </c:pt>
                <c:pt idx="6" formatCode="0.0">
                  <c:v>3.9635023</c:v>
                </c:pt>
                <c:pt idx="7" formatCode="0.0">
                  <c:v>4.6029444000000002</c:v>
                </c:pt>
                <c:pt idx="8" formatCode="0.0">
                  <c:v>4.1105217999999999</c:v>
                </c:pt>
                <c:pt idx="9" formatCode="0.0">
                  <c:v>5.2789505999999999</c:v>
                </c:pt>
                <c:pt idx="10" formatCode="0.0">
                  <c:v>5.8910179999999999</c:v>
                </c:pt>
                <c:pt idx="11" formatCode="0.0">
                  <c:v>6.7145374999999996</c:v>
                </c:pt>
                <c:pt idx="12" formatCode="0.0">
                  <c:v>4.4148969999999998</c:v>
                </c:pt>
                <c:pt idx="13" formatCode="0.0">
                  <c:v>4.3591132999999997</c:v>
                </c:pt>
                <c:pt idx="14" formatCode="0.0">
                  <c:v>2.7586719999999998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Maj. &amp; rav.</c:v>
                </c:pt>
              </c:strCache>
            </c:strRef>
          </c:tx>
          <c:spPr>
            <a:solidFill>
              <a:srgbClr val="C4996C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Suomi</c:v>
                </c:pt>
                <c:pt idx="2">
                  <c:v>Irlanti</c:v>
                </c:pt>
                <c:pt idx="3">
                  <c:v>Tanska</c:v>
                </c:pt>
                <c:pt idx="4">
                  <c:v>Ruotsi</c:v>
                </c:pt>
                <c:pt idx="5">
                  <c:v>Itävalta</c:v>
                </c:pt>
                <c:pt idx="6">
                  <c:v>Saksa</c:v>
                </c:pt>
                <c:pt idx="7">
                  <c:v>Espanja</c:v>
                </c:pt>
                <c:pt idx="8">
                  <c:v>Alankom.</c:v>
                </c:pt>
                <c:pt idx="9">
                  <c:v>Italia</c:v>
                </c:pt>
                <c:pt idx="10">
                  <c:v>Belgia</c:v>
                </c:pt>
                <c:pt idx="11">
                  <c:v>Kreikka</c:v>
                </c:pt>
                <c:pt idx="12">
                  <c:v>Ranska</c:v>
                </c:pt>
                <c:pt idx="13">
                  <c:v>UK</c:v>
                </c:pt>
                <c:pt idx="14">
                  <c:v>USA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1.5267907999999999</c:v>
                </c:pt>
                <c:pt idx="1">
                  <c:v>1.6419655</c:v>
                </c:pt>
                <c:pt idx="2">
                  <c:v>2.4125985999999999</c:v>
                </c:pt>
                <c:pt idx="3">
                  <c:v>1.5391229</c:v>
                </c:pt>
                <c:pt idx="4">
                  <c:v>1.4935045</c:v>
                </c:pt>
                <c:pt idx="5" formatCode="0.0">
                  <c:v>4.8786125</c:v>
                </c:pt>
                <c:pt idx="6" formatCode="0.0">
                  <c:v>1.6414959</c:v>
                </c:pt>
                <c:pt idx="7" formatCode="0.0">
                  <c:v>7.5092451999999996</c:v>
                </c:pt>
                <c:pt idx="8" formatCode="0.0">
                  <c:v>1.7522895000000001</c:v>
                </c:pt>
                <c:pt idx="9" formatCode="0.0">
                  <c:v>3.9768075000000001</c:v>
                </c:pt>
                <c:pt idx="10" formatCode="0.0">
                  <c:v>1.6470604</c:v>
                </c:pt>
                <c:pt idx="11" formatCode="0.0">
                  <c:v>7.1910768999999997</c:v>
                </c:pt>
                <c:pt idx="12" formatCode="0.0">
                  <c:v>2.2948947999999998</c:v>
                </c:pt>
                <c:pt idx="13" formatCode="0.0">
                  <c:v>2.8327855</c:v>
                </c:pt>
                <c:pt idx="14" formatCode="0.0">
                  <c:v>2.7321971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Rah. &amp; vak.</c:v>
                </c:pt>
              </c:strCache>
            </c:strRef>
          </c:tx>
          <c:spPr>
            <a:solidFill>
              <a:srgbClr val="E2C97A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Suomi</c:v>
                </c:pt>
                <c:pt idx="2">
                  <c:v>Irlanti</c:v>
                </c:pt>
                <c:pt idx="3">
                  <c:v>Tanska</c:v>
                </c:pt>
                <c:pt idx="4">
                  <c:v>Ruotsi</c:v>
                </c:pt>
                <c:pt idx="5">
                  <c:v>Itävalta</c:v>
                </c:pt>
                <c:pt idx="6">
                  <c:v>Saksa</c:v>
                </c:pt>
                <c:pt idx="7">
                  <c:v>Espanja</c:v>
                </c:pt>
                <c:pt idx="8">
                  <c:v>Alankom.</c:v>
                </c:pt>
                <c:pt idx="9">
                  <c:v>Italia</c:v>
                </c:pt>
                <c:pt idx="10">
                  <c:v>Belgia</c:v>
                </c:pt>
                <c:pt idx="11">
                  <c:v>Kreikka</c:v>
                </c:pt>
                <c:pt idx="12">
                  <c:v>Ranska</c:v>
                </c:pt>
                <c:pt idx="13">
                  <c:v>UK</c:v>
                </c:pt>
                <c:pt idx="14">
                  <c:v>USA</c:v>
                </c:pt>
              </c:strCache>
            </c:str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3.8611284000000001</c:v>
                </c:pt>
                <c:pt idx="1">
                  <c:v>3.1677035</c:v>
                </c:pt>
                <c:pt idx="2">
                  <c:v>10.689308</c:v>
                </c:pt>
                <c:pt idx="3">
                  <c:v>6.0013548999999999</c:v>
                </c:pt>
                <c:pt idx="4">
                  <c:v>4.4835229999999999</c:v>
                </c:pt>
                <c:pt idx="5" formatCode="0.0">
                  <c:v>4.4892019999999997</c:v>
                </c:pt>
                <c:pt idx="6" formatCode="0.0">
                  <c:v>3.5774002</c:v>
                </c:pt>
                <c:pt idx="7" formatCode="0.0">
                  <c:v>6.5824299000000002</c:v>
                </c:pt>
                <c:pt idx="8" formatCode="0.0">
                  <c:v>7.4991317000000004</c:v>
                </c:pt>
                <c:pt idx="9" formatCode="0.0">
                  <c:v>5.3869767</c:v>
                </c:pt>
                <c:pt idx="10" formatCode="0.0">
                  <c:v>5.2115346000000002</c:v>
                </c:pt>
                <c:pt idx="11" formatCode="0.0">
                  <c:v>5.4004602999999998</c:v>
                </c:pt>
                <c:pt idx="12" formatCode="0.0">
                  <c:v>4.5632652</c:v>
                </c:pt>
                <c:pt idx="13" formatCode="0.0">
                  <c:v>8.3200681000000003</c:v>
                </c:pt>
                <c:pt idx="14" formatCode="0.0">
                  <c:v>8.2980996000000005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Kiint.ala</c:v>
                </c:pt>
              </c:strCache>
            </c:strRef>
          </c:tx>
          <c:spPr>
            <a:solidFill>
              <a:srgbClr val="688766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Suomi</c:v>
                </c:pt>
                <c:pt idx="2">
                  <c:v>Irlanti</c:v>
                </c:pt>
                <c:pt idx="3">
                  <c:v>Tanska</c:v>
                </c:pt>
                <c:pt idx="4">
                  <c:v>Ruotsi</c:v>
                </c:pt>
                <c:pt idx="5">
                  <c:v>Itävalta</c:v>
                </c:pt>
                <c:pt idx="6">
                  <c:v>Saksa</c:v>
                </c:pt>
                <c:pt idx="7">
                  <c:v>Espanja</c:v>
                </c:pt>
                <c:pt idx="8">
                  <c:v>Alankom.</c:v>
                </c:pt>
                <c:pt idx="9">
                  <c:v>Italia</c:v>
                </c:pt>
                <c:pt idx="10">
                  <c:v>Belgia</c:v>
                </c:pt>
                <c:pt idx="11">
                  <c:v>Kreikka</c:v>
                </c:pt>
                <c:pt idx="12">
                  <c:v>Ranska</c:v>
                </c:pt>
                <c:pt idx="13">
                  <c:v>UK</c:v>
                </c:pt>
                <c:pt idx="14">
                  <c:v>USA</c:v>
                </c:pt>
              </c:strCache>
            </c:strRef>
          </c:cat>
          <c:val>
            <c:numRef>
              <c:f>Sheet1!$G$2:$G$16</c:f>
              <c:numCache>
                <c:formatCode>General</c:formatCode>
                <c:ptCount val="15"/>
                <c:pt idx="0">
                  <c:v>6.5377454000000004</c:v>
                </c:pt>
                <c:pt idx="1">
                  <c:v>12.288539999999999</c:v>
                </c:pt>
                <c:pt idx="2">
                  <c:v>5.4170862</c:v>
                </c:pt>
                <c:pt idx="3">
                  <c:v>10.018494</c:v>
                </c:pt>
                <c:pt idx="4">
                  <c:v>9.5555097</c:v>
                </c:pt>
                <c:pt idx="5" formatCode="0.0">
                  <c:v>9.5235635999999992</c:v>
                </c:pt>
                <c:pt idx="6" formatCode="0.0">
                  <c:v>12.386282</c:v>
                </c:pt>
                <c:pt idx="7" formatCode="0.0">
                  <c:v>8.6747052</c:v>
                </c:pt>
                <c:pt idx="8" formatCode="0.0">
                  <c:v>6.6867600999999999</c:v>
                </c:pt>
                <c:pt idx="9" formatCode="0.0">
                  <c:v>13.908946</c:v>
                </c:pt>
                <c:pt idx="10" formatCode="0.0">
                  <c:v>9.9179729000000005</c:v>
                </c:pt>
                <c:pt idx="11" formatCode="0.0">
                  <c:v>10.879687000000001</c:v>
                </c:pt>
                <c:pt idx="12" formatCode="0.0">
                  <c:v>14.444283</c:v>
                </c:pt>
                <c:pt idx="13" formatCode="0.0">
                  <c:v>9.4019995999999999</c:v>
                </c:pt>
                <c:pt idx="14" formatCode="0.0">
                  <c:v>11.945040000000001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55268992"/>
        <c:axId val="155270528"/>
      </c:barChart>
      <c:catAx>
        <c:axId val="15526899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55270528"/>
        <c:crossesAt val="100"/>
        <c:auto val="1"/>
        <c:lblAlgn val="ctr"/>
        <c:lblOffset val="100"/>
        <c:noMultiLvlLbl val="0"/>
      </c:catAx>
      <c:valAx>
        <c:axId val="15527052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55268992"/>
        <c:crossesAt val="1"/>
        <c:crossBetween val="between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ln w="28575">
              <a:solidFill>
                <a:srgbClr val="99CC00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Sheet1!$B$2:$B$32</c:f>
              <c:numCache>
                <c:formatCode>0.0</c:formatCode>
                <c:ptCount val="31"/>
                <c:pt idx="0">
                  <c:v>29.019791046999998</c:v>
                </c:pt>
                <c:pt idx="1">
                  <c:v>29.175404747999998</c:v>
                </c:pt>
                <c:pt idx="2">
                  <c:v>29.328079635000002</c:v>
                </c:pt>
                <c:pt idx="3">
                  <c:v>29.623966941999999</c:v>
                </c:pt>
                <c:pt idx="4">
                  <c:v>29.949071792000002</c:v>
                </c:pt>
                <c:pt idx="5">
                  <c:v>30.454750482000001</c:v>
                </c:pt>
                <c:pt idx="6">
                  <c:v>30.844543173000002</c:v>
                </c:pt>
                <c:pt idx="7">
                  <c:v>31.530720771999999</c:v>
                </c:pt>
                <c:pt idx="8">
                  <c:v>32.106264932999999</c:v>
                </c:pt>
                <c:pt idx="9">
                  <c:v>32.747623058999999</c:v>
                </c:pt>
                <c:pt idx="10">
                  <c:v>32.888530537999998</c:v>
                </c:pt>
                <c:pt idx="11">
                  <c:v>32.319391635000002</c:v>
                </c:pt>
                <c:pt idx="12">
                  <c:v>31.847221584</c:v>
                </c:pt>
                <c:pt idx="13">
                  <c:v>32.218800410999997</c:v>
                </c:pt>
                <c:pt idx="14">
                  <c:v>32.188181638000003</c:v>
                </c:pt>
                <c:pt idx="15">
                  <c:v>32.396356019000002</c:v>
                </c:pt>
                <c:pt idx="16">
                  <c:v>32.750504370999998</c:v>
                </c:pt>
                <c:pt idx="17">
                  <c:v>33.015931999000003</c:v>
                </c:pt>
                <c:pt idx="18">
                  <c:v>33.643453276999999</c:v>
                </c:pt>
                <c:pt idx="19">
                  <c:v>34.033463865999998</c:v>
                </c:pt>
                <c:pt idx="20">
                  <c:v>34.385628324999999</c:v>
                </c:pt>
                <c:pt idx="21">
                  <c:v>34.687204199</c:v>
                </c:pt>
                <c:pt idx="22">
                  <c:v>35.171767113000001</c:v>
                </c:pt>
                <c:pt idx="23">
                  <c:v>35.244505025999999</c:v>
                </c:pt>
                <c:pt idx="24">
                  <c:v>35.504264075999998</c:v>
                </c:pt>
                <c:pt idx="25">
                  <c:v>35.748367653999999</c:v>
                </c:pt>
                <c:pt idx="26">
                  <c:v>36.096498437999998</c:v>
                </c:pt>
                <c:pt idx="27">
                  <c:v>36.478822252000001</c:v>
                </c:pt>
                <c:pt idx="28">
                  <c:v>36.957985190000002</c:v>
                </c:pt>
                <c:pt idx="29">
                  <c:v>37.155664221999999</c:v>
                </c:pt>
                <c:pt idx="30">
                  <c:v>37.575433155992862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SAKSA</c:v>
                </c:pt>
              </c:strCache>
            </c:strRef>
          </c:tx>
          <c:spPr>
            <a:ln w="28575">
              <a:solidFill>
                <a:srgbClr val="7B7B7B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Sheet1!$C$2:$C$32</c:f>
              <c:numCache>
                <c:formatCode>0.0</c:formatCode>
                <c:ptCount val="31"/>
                <c:pt idx="0">
                  <c:v>31.243617796999999</c:v>
                </c:pt>
                <c:pt idx="1">
                  <c:v>31.552107238000001</c:v>
                </c:pt>
                <c:pt idx="2">
                  <c:v>31.885760435000002</c:v>
                </c:pt>
                <c:pt idx="3">
                  <c:v>32.15278035</c:v>
                </c:pt>
                <c:pt idx="4">
                  <c:v>32.406523176</c:v>
                </c:pt>
                <c:pt idx="5">
                  <c:v>32.606490872000002</c:v>
                </c:pt>
                <c:pt idx="6">
                  <c:v>32.745753074</c:v>
                </c:pt>
                <c:pt idx="7">
                  <c:v>33.188461672999999</c:v>
                </c:pt>
                <c:pt idx="8">
                  <c:v>33.666240453</c:v>
                </c:pt>
                <c:pt idx="9">
                  <c:v>34.077340569999997</c:v>
                </c:pt>
                <c:pt idx="10">
                  <c:v>34.539116708999998</c:v>
                </c:pt>
                <c:pt idx="11">
                  <c:v>33.800264104999997</c:v>
                </c:pt>
                <c:pt idx="12">
                  <c:v>34.898447148000002</c:v>
                </c:pt>
                <c:pt idx="13">
                  <c:v>35.728930900999998</c:v>
                </c:pt>
                <c:pt idx="14">
                  <c:v>36.213882077000001</c:v>
                </c:pt>
                <c:pt idx="15">
                  <c:v>36.546900348000001</c:v>
                </c:pt>
                <c:pt idx="16">
                  <c:v>37.09531175</c:v>
                </c:pt>
                <c:pt idx="17">
                  <c:v>37.637135307000001</c:v>
                </c:pt>
                <c:pt idx="18">
                  <c:v>38.268576402999997</c:v>
                </c:pt>
                <c:pt idx="19">
                  <c:v>39.084946907999999</c:v>
                </c:pt>
                <c:pt idx="20">
                  <c:v>39.919272429999999</c:v>
                </c:pt>
                <c:pt idx="21">
                  <c:v>40.365245700999999</c:v>
                </c:pt>
                <c:pt idx="22">
                  <c:v>40.658890935000002</c:v>
                </c:pt>
                <c:pt idx="23">
                  <c:v>40.915663895000002</c:v>
                </c:pt>
                <c:pt idx="24">
                  <c:v>41.406893003999997</c:v>
                </c:pt>
                <c:pt idx="25">
                  <c:v>41.557873053000002</c:v>
                </c:pt>
                <c:pt idx="26">
                  <c:v>41.932181702000001</c:v>
                </c:pt>
                <c:pt idx="27">
                  <c:v>42.226361896999997</c:v>
                </c:pt>
                <c:pt idx="28">
                  <c:v>42.345317311000002</c:v>
                </c:pt>
                <c:pt idx="29">
                  <c:v>42.261180502000002</c:v>
                </c:pt>
                <c:pt idx="30">
                  <c:v>42.435913673654085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RUOTSI</c:v>
                </c:pt>
              </c:strCache>
            </c:strRef>
          </c:tx>
          <c:spPr>
            <a:ln>
              <a:solidFill>
                <a:srgbClr val="7ED1E6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Sheet1!$D$2:$D$32</c:f>
              <c:numCache>
                <c:formatCode>0.0</c:formatCode>
                <c:ptCount val="31"/>
                <c:pt idx="0">
                  <c:v>27.425474570999999</c:v>
                </c:pt>
                <c:pt idx="1">
                  <c:v>27.465259552999999</c:v>
                </c:pt>
                <c:pt idx="2">
                  <c:v>27.742829484000001</c:v>
                </c:pt>
                <c:pt idx="3">
                  <c:v>28.081567781</c:v>
                </c:pt>
                <c:pt idx="4">
                  <c:v>28.158416647999999</c:v>
                </c:pt>
                <c:pt idx="5">
                  <c:v>28.372251974000001</c:v>
                </c:pt>
                <c:pt idx="6">
                  <c:v>29.103609748</c:v>
                </c:pt>
                <c:pt idx="7">
                  <c:v>29.791409802</c:v>
                </c:pt>
                <c:pt idx="8">
                  <c:v>30.204975981</c:v>
                </c:pt>
                <c:pt idx="9">
                  <c:v>30.832976023000001</c:v>
                </c:pt>
                <c:pt idx="10">
                  <c:v>31.301091155000002</c:v>
                </c:pt>
                <c:pt idx="11">
                  <c:v>31.680135937999999</c:v>
                </c:pt>
                <c:pt idx="12">
                  <c:v>32.071873109000002</c:v>
                </c:pt>
                <c:pt idx="13">
                  <c:v>31.999122444000001</c:v>
                </c:pt>
                <c:pt idx="14">
                  <c:v>32.302921415</c:v>
                </c:pt>
                <c:pt idx="15">
                  <c:v>32.594637796999997</c:v>
                </c:pt>
                <c:pt idx="16">
                  <c:v>33.019190389999999</c:v>
                </c:pt>
                <c:pt idx="17">
                  <c:v>33.117332806</c:v>
                </c:pt>
                <c:pt idx="18">
                  <c:v>33.696551053</c:v>
                </c:pt>
                <c:pt idx="19">
                  <c:v>34.437906472999998</c:v>
                </c:pt>
                <c:pt idx="20">
                  <c:v>35.533750320000003</c:v>
                </c:pt>
                <c:pt idx="21">
                  <c:v>35.817088722999998</c:v>
                </c:pt>
                <c:pt idx="22">
                  <c:v>35.663396536</c:v>
                </c:pt>
                <c:pt idx="23">
                  <c:v>35.589184734</c:v>
                </c:pt>
                <c:pt idx="24">
                  <c:v>35.880942500000003</c:v>
                </c:pt>
                <c:pt idx="25">
                  <c:v>36.128676216999999</c:v>
                </c:pt>
                <c:pt idx="26">
                  <c:v>36.241944601</c:v>
                </c:pt>
                <c:pt idx="27">
                  <c:v>36.818955418999998</c:v>
                </c:pt>
                <c:pt idx="28">
                  <c:v>37.321475509999999</c:v>
                </c:pt>
                <c:pt idx="29">
                  <c:v>38.002079234</c:v>
                </c:pt>
                <c:pt idx="30">
                  <c:v>38.307865361631471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UK</c:v>
                </c:pt>
              </c:strCache>
            </c:strRef>
          </c:tx>
          <c:spPr>
            <a:ln>
              <a:solidFill>
                <a:srgbClr val="C4996C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Sheet1!$E$2:$E$32</c:f>
              <c:numCache>
                <c:formatCode>0.0</c:formatCode>
                <c:ptCount val="31"/>
                <c:pt idx="0">
                  <c:v>37.983314393000001</c:v>
                </c:pt>
                <c:pt idx="1">
                  <c:v>38.679659882999999</c:v>
                </c:pt>
                <c:pt idx="2">
                  <c:v>39.165004136</c:v>
                </c:pt>
                <c:pt idx="3">
                  <c:v>39.794196536999998</c:v>
                </c:pt>
                <c:pt idx="4">
                  <c:v>40.535179569</c:v>
                </c:pt>
                <c:pt idx="5">
                  <c:v>40.826939230000001</c:v>
                </c:pt>
                <c:pt idx="6">
                  <c:v>41.027401769999997</c:v>
                </c:pt>
                <c:pt idx="7">
                  <c:v>41.139735299999998</c:v>
                </c:pt>
                <c:pt idx="8">
                  <c:v>41.690713594000002</c:v>
                </c:pt>
                <c:pt idx="9">
                  <c:v>42.575889658999998</c:v>
                </c:pt>
                <c:pt idx="10">
                  <c:v>43.284556758000001</c:v>
                </c:pt>
                <c:pt idx="11">
                  <c:v>43.671530070000003</c:v>
                </c:pt>
                <c:pt idx="12">
                  <c:v>44.081233709999999</c:v>
                </c:pt>
                <c:pt idx="13">
                  <c:v>44.635955957</c:v>
                </c:pt>
                <c:pt idx="14">
                  <c:v>44.866146149000002</c:v>
                </c:pt>
                <c:pt idx="15">
                  <c:v>45.329259223000001</c:v>
                </c:pt>
                <c:pt idx="16">
                  <c:v>45.462215473000001</c:v>
                </c:pt>
                <c:pt idx="17">
                  <c:v>46.277766135999997</c:v>
                </c:pt>
                <c:pt idx="18">
                  <c:v>46.726610299999997</c:v>
                </c:pt>
                <c:pt idx="19">
                  <c:v>47.265477941999997</c:v>
                </c:pt>
                <c:pt idx="20">
                  <c:v>47.655880564999997</c:v>
                </c:pt>
                <c:pt idx="21">
                  <c:v>48.281970719999997</c:v>
                </c:pt>
                <c:pt idx="22">
                  <c:v>48.476491111000001</c:v>
                </c:pt>
                <c:pt idx="23">
                  <c:v>48.559305309000003</c:v>
                </c:pt>
                <c:pt idx="24">
                  <c:v>48.688861019000001</c:v>
                </c:pt>
                <c:pt idx="25">
                  <c:v>48.902150659</c:v>
                </c:pt>
                <c:pt idx="26">
                  <c:v>48.902112703999997</c:v>
                </c:pt>
                <c:pt idx="27">
                  <c:v>49.226168284000003</c:v>
                </c:pt>
                <c:pt idx="28">
                  <c:v>49.014274385</c:v>
                </c:pt>
                <c:pt idx="29">
                  <c:v>49.045619393013936</c:v>
                </c:pt>
                <c:pt idx="30">
                  <c:v>48.713676993560377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rgbClr val="E2C97A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Sheet1!$F$2:$F$32</c:f>
              <c:numCache>
                <c:formatCode>0.0</c:formatCode>
                <c:ptCount val="31"/>
                <c:pt idx="0">
                  <c:v>38.901731792</c:v>
                </c:pt>
                <c:pt idx="1">
                  <c:v>39.365853201999997</c:v>
                </c:pt>
                <c:pt idx="2">
                  <c:v>39.954302536</c:v>
                </c:pt>
                <c:pt idx="3">
                  <c:v>40.509470597000004</c:v>
                </c:pt>
                <c:pt idx="4">
                  <c:v>41.126460690999998</c:v>
                </c:pt>
                <c:pt idx="5">
                  <c:v>41.767938809999997</c:v>
                </c:pt>
                <c:pt idx="6">
                  <c:v>42.259454323</c:v>
                </c:pt>
                <c:pt idx="7">
                  <c:v>42.571659625999999</c:v>
                </c:pt>
                <c:pt idx="8">
                  <c:v>42.792741593000002</c:v>
                </c:pt>
                <c:pt idx="9">
                  <c:v>43.116735067</c:v>
                </c:pt>
                <c:pt idx="10">
                  <c:v>43.086804299999997</c:v>
                </c:pt>
                <c:pt idx="11">
                  <c:v>42.914822635999997</c:v>
                </c:pt>
                <c:pt idx="12">
                  <c:v>42.895493944999998</c:v>
                </c:pt>
                <c:pt idx="13">
                  <c:v>43.325626565</c:v>
                </c:pt>
                <c:pt idx="14">
                  <c:v>43.786899388999998</c:v>
                </c:pt>
                <c:pt idx="15">
                  <c:v>43.979658557999997</c:v>
                </c:pt>
                <c:pt idx="16">
                  <c:v>44.402209053999997</c:v>
                </c:pt>
                <c:pt idx="17">
                  <c:v>44.779089368999998</c:v>
                </c:pt>
                <c:pt idx="18">
                  <c:v>45.127553171000002</c:v>
                </c:pt>
                <c:pt idx="19">
                  <c:v>45.541262889000002</c:v>
                </c:pt>
                <c:pt idx="20">
                  <c:v>45.787701792999997</c:v>
                </c:pt>
                <c:pt idx="21">
                  <c:v>45.816938133000001</c:v>
                </c:pt>
                <c:pt idx="22">
                  <c:v>45.421417896999998</c:v>
                </c:pt>
                <c:pt idx="23">
                  <c:v>45.452622962</c:v>
                </c:pt>
                <c:pt idx="24">
                  <c:v>45.662131258999999</c:v>
                </c:pt>
                <c:pt idx="25">
                  <c:v>45.957010578000002</c:v>
                </c:pt>
                <c:pt idx="26">
                  <c:v>46.028921023000002</c:v>
                </c:pt>
                <c:pt idx="27">
                  <c:v>46.190812813000001</c:v>
                </c:pt>
                <c:pt idx="28">
                  <c:v>45.966442997000001</c:v>
                </c:pt>
                <c:pt idx="29">
                  <c:v>45.507354943999999</c:v>
                </c:pt>
                <c:pt idx="30">
                  <c:v>45.515479775222971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326720"/>
        <c:axId val="155336704"/>
      </c:lineChart>
      <c:catAx>
        <c:axId val="15532672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55336704"/>
        <c:crossesAt val="100"/>
        <c:auto val="1"/>
        <c:lblAlgn val="ctr"/>
        <c:lblOffset val="100"/>
        <c:tickLblSkip val="5"/>
        <c:tickMarkSkip val="5"/>
        <c:noMultiLvlLbl val="0"/>
      </c:catAx>
      <c:valAx>
        <c:axId val="155336704"/>
        <c:scaling>
          <c:orientation val="minMax"/>
          <c:min val="2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55326720"/>
        <c:crossesAt val="1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Osuus työllisyydestä,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Liike-el. p.</c:v>
                </c:pt>
              </c:strCache>
            </c:strRef>
          </c:tx>
          <c:spPr>
            <a:solidFill>
              <a:srgbClr val="99CC00"/>
            </a:solidFill>
            <a:ln w="28575"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Suomi</c:v>
                </c:pt>
                <c:pt idx="1">
                  <c:v>Ruotsi</c:v>
                </c:pt>
                <c:pt idx="2">
                  <c:v>Norja</c:v>
                </c:pt>
                <c:pt idx="3">
                  <c:v>Italia</c:v>
                </c:pt>
                <c:pt idx="4">
                  <c:v>Irlanti</c:v>
                </c:pt>
                <c:pt idx="5">
                  <c:v>Espanja</c:v>
                </c:pt>
                <c:pt idx="6">
                  <c:v>Ranska</c:v>
                </c:pt>
                <c:pt idx="7">
                  <c:v>Saksa</c:v>
                </c:pt>
                <c:pt idx="8">
                  <c:v>Kreikka</c:v>
                </c:pt>
                <c:pt idx="9">
                  <c:v>Tanska</c:v>
                </c:pt>
                <c:pt idx="10">
                  <c:v>Itävalta</c:v>
                </c:pt>
                <c:pt idx="11">
                  <c:v>Belgia</c:v>
                </c:pt>
                <c:pt idx="12">
                  <c:v>USA</c:v>
                </c:pt>
                <c:pt idx="13">
                  <c:v>Alankom.</c:v>
                </c:pt>
                <c:pt idx="14">
                  <c:v>UK</c:v>
                </c:pt>
              </c:strCache>
            </c:strRef>
          </c:cat>
          <c:val>
            <c:numRef>
              <c:f>Sheet1!$B$2:$B$16</c:f>
              <c:numCache>
                <c:formatCode>0.0</c:formatCode>
                <c:ptCount val="15"/>
                <c:pt idx="0">
                  <c:v>12.200488999999999</c:v>
                </c:pt>
                <c:pt idx="1">
                  <c:v>14.053076000000001</c:v>
                </c:pt>
                <c:pt idx="2">
                  <c:v>12.045105</c:v>
                </c:pt>
                <c:pt idx="3">
                  <c:v>12.899278000000001</c:v>
                </c:pt>
                <c:pt idx="4">
                  <c:v>10.133773</c:v>
                </c:pt>
                <c:pt idx="5">
                  <c:v>10.158543</c:v>
                </c:pt>
                <c:pt idx="6">
                  <c:v>16.416429000000001</c:v>
                </c:pt>
                <c:pt idx="7">
                  <c:v>14.638991000000001</c:v>
                </c:pt>
                <c:pt idx="8">
                  <c:v>8.4274445</c:v>
                </c:pt>
                <c:pt idx="9">
                  <c:v>13.05306</c:v>
                </c:pt>
                <c:pt idx="10">
                  <c:v>11.445380999999999</c:v>
                </c:pt>
                <c:pt idx="11">
                  <c:v>19.017353</c:v>
                </c:pt>
                <c:pt idx="12">
                  <c:v>14.575048000000001</c:v>
                </c:pt>
                <c:pt idx="13">
                  <c:v>18.486388999999999</c:v>
                </c:pt>
                <c:pt idx="14">
                  <c:v>17.378036999999999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Kauppa</c:v>
                </c:pt>
              </c:strCache>
            </c:strRef>
          </c:tx>
          <c:spPr>
            <a:solidFill>
              <a:srgbClr val="7ED1E6"/>
            </a:solidFill>
            <a:ln w="28575"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Suomi</c:v>
                </c:pt>
                <c:pt idx="1">
                  <c:v>Ruotsi</c:v>
                </c:pt>
                <c:pt idx="2">
                  <c:v>Norja</c:v>
                </c:pt>
                <c:pt idx="3">
                  <c:v>Italia</c:v>
                </c:pt>
                <c:pt idx="4">
                  <c:v>Irlanti</c:v>
                </c:pt>
                <c:pt idx="5">
                  <c:v>Espanja</c:v>
                </c:pt>
                <c:pt idx="6">
                  <c:v>Ranska</c:v>
                </c:pt>
                <c:pt idx="7">
                  <c:v>Saksa</c:v>
                </c:pt>
                <c:pt idx="8">
                  <c:v>Kreikka</c:v>
                </c:pt>
                <c:pt idx="9">
                  <c:v>Tanska</c:v>
                </c:pt>
                <c:pt idx="10">
                  <c:v>Itävalta</c:v>
                </c:pt>
                <c:pt idx="11">
                  <c:v>Belgia</c:v>
                </c:pt>
                <c:pt idx="12">
                  <c:v>USA</c:v>
                </c:pt>
                <c:pt idx="13">
                  <c:v>Alankom.</c:v>
                </c:pt>
                <c:pt idx="14">
                  <c:v>UK</c:v>
                </c:pt>
              </c:strCache>
            </c:strRef>
          </c:cat>
          <c:val>
            <c:numRef>
              <c:f>Sheet1!$C$2:$C$16</c:f>
              <c:numCache>
                <c:formatCode>0.0</c:formatCode>
                <c:ptCount val="15"/>
                <c:pt idx="0">
                  <c:v>13.09291</c:v>
                </c:pt>
                <c:pt idx="1">
                  <c:v>12.02826</c:v>
                </c:pt>
                <c:pt idx="2">
                  <c:v>14.351615000000001</c:v>
                </c:pt>
                <c:pt idx="3">
                  <c:v>14.466998999999999</c:v>
                </c:pt>
                <c:pt idx="4">
                  <c:v>14.353085</c:v>
                </c:pt>
                <c:pt idx="5">
                  <c:v>15.772461</c:v>
                </c:pt>
                <c:pt idx="6">
                  <c:v>13.305331000000001</c:v>
                </c:pt>
                <c:pt idx="7">
                  <c:v>14.845069000000001</c:v>
                </c:pt>
                <c:pt idx="8">
                  <c:v>20.755390999999999</c:v>
                </c:pt>
                <c:pt idx="9">
                  <c:v>16.473901999999999</c:v>
                </c:pt>
                <c:pt idx="10">
                  <c:v>15.218947</c:v>
                </c:pt>
                <c:pt idx="11">
                  <c:v>13.754299</c:v>
                </c:pt>
                <c:pt idx="12">
                  <c:v>14.565512999999999</c:v>
                </c:pt>
                <c:pt idx="13">
                  <c:v>16.585905</c:v>
                </c:pt>
                <c:pt idx="14">
                  <c:v>16.757549000000001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Liikenne</c:v>
                </c:pt>
              </c:strCache>
            </c:strRef>
          </c:tx>
          <c:spPr>
            <a:solidFill>
              <a:srgbClr val="7B7B7B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Suomi</c:v>
                </c:pt>
                <c:pt idx="1">
                  <c:v>Ruotsi</c:v>
                </c:pt>
                <c:pt idx="2">
                  <c:v>Norja</c:v>
                </c:pt>
                <c:pt idx="3">
                  <c:v>Italia</c:v>
                </c:pt>
                <c:pt idx="4">
                  <c:v>Irlanti</c:v>
                </c:pt>
                <c:pt idx="5">
                  <c:v>Espanja</c:v>
                </c:pt>
                <c:pt idx="6">
                  <c:v>Ranska</c:v>
                </c:pt>
                <c:pt idx="7">
                  <c:v>Saksa</c:v>
                </c:pt>
                <c:pt idx="8">
                  <c:v>Kreikka</c:v>
                </c:pt>
                <c:pt idx="9">
                  <c:v>Tanska</c:v>
                </c:pt>
                <c:pt idx="10">
                  <c:v>Itävalta</c:v>
                </c:pt>
                <c:pt idx="11">
                  <c:v>Belgia</c:v>
                </c:pt>
                <c:pt idx="12">
                  <c:v>USA</c:v>
                </c:pt>
                <c:pt idx="13">
                  <c:v>Alankom.</c:v>
                </c:pt>
                <c:pt idx="14">
                  <c:v>UK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5.2200489000000001</c:v>
                </c:pt>
                <c:pt idx="1">
                  <c:v>4.9579010999999999</c:v>
                </c:pt>
                <c:pt idx="2">
                  <c:v>6.5922801</c:v>
                </c:pt>
                <c:pt idx="3">
                  <c:v>3.9072249999999999</c:v>
                </c:pt>
                <c:pt idx="4">
                  <c:v>3.991333</c:v>
                </c:pt>
                <c:pt idx="5" formatCode="0.0">
                  <c:v>4.9903810999999996</c:v>
                </c:pt>
                <c:pt idx="6" formatCode="0.0">
                  <c:v>4.4157973999999998</c:v>
                </c:pt>
                <c:pt idx="7" formatCode="0.0">
                  <c:v>4.2233587999999997</c:v>
                </c:pt>
                <c:pt idx="8" formatCode="0.0">
                  <c:v>4.1419644</c:v>
                </c:pt>
                <c:pt idx="9" formatCode="0.0">
                  <c:v>4.8815840000000001</c:v>
                </c:pt>
                <c:pt idx="10" formatCode="0.0">
                  <c:v>5.0421076999999999</c:v>
                </c:pt>
                <c:pt idx="11" formatCode="0.0">
                  <c:v>4.9870330000000003</c:v>
                </c:pt>
                <c:pt idx="12" formatCode="0.0">
                  <c:v>3.1782892999999999</c:v>
                </c:pt>
                <c:pt idx="13" formatCode="0.0">
                  <c:v>4.1514353000000002</c:v>
                </c:pt>
                <c:pt idx="14" formatCode="0.0">
                  <c:v>4.0921960000000004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Maj. &amp; rav.</c:v>
                </c:pt>
              </c:strCache>
            </c:strRef>
          </c:tx>
          <c:spPr>
            <a:solidFill>
              <a:srgbClr val="C4996C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Suomi</c:v>
                </c:pt>
                <c:pt idx="1">
                  <c:v>Ruotsi</c:v>
                </c:pt>
                <c:pt idx="2">
                  <c:v>Norja</c:v>
                </c:pt>
                <c:pt idx="3">
                  <c:v>Italia</c:v>
                </c:pt>
                <c:pt idx="4">
                  <c:v>Irlanti</c:v>
                </c:pt>
                <c:pt idx="5">
                  <c:v>Espanja</c:v>
                </c:pt>
                <c:pt idx="6">
                  <c:v>Ranska</c:v>
                </c:pt>
                <c:pt idx="7">
                  <c:v>Saksa</c:v>
                </c:pt>
                <c:pt idx="8">
                  <c:v>Kreikka</c:v>
                </c:pt>
                <c:pt idx="9">
                  <c:v>Tanska</c:v>
                </c:pt>
                <c:pt idx="10">
                  <c:v>Itävalta</c:v>
                </c:pt>
                <c:pt idx="11">
                  <c:v>Belgia</c:v>
                </c:pt>
                <c:pt idx="12">
                  <c:v>USA</c:v>
                </c:pt>
                <c:pt idx="13">
                  <c:v>Alankom.</c:v>
                </c:pt>
                <c:pt idx="14">
                  <c:v>UK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3.2885086000000001</c:v>
                </c:pt>
                <c:pt idx="1">
                  <c:v>3.1546235</c:v>
                </c:pt>
                <c:pt idx="2">
                  <c:v>3.1068880000000001</c:v>
                </c:pt>
                <c:pt idx="3">
                  <c:v>4.9745154999999999</c:v>
                </c:pt>
                <c:pt idx="4">
                  <c:v>6.3276496</c:v>
                </c:pt>
                <c:pt idx="5" formatCode="0.0">
                  <c:v>7.5043403</c:v>
                </c:pt>
                <c:pt idx="6" formatCode="0.0">
                  <c:v>3.8630159000000002</c:v>
                </c:pt>
                <c:pt idx="7" formatCode="0.0">
                  <c:v>4.5734431999999998</c:v>
                </c:pt>
                <c:pt idx="8" formatCode="0.0">
                  <c:v>6.6002055999999998</c:v>
                </c:pt>
                <c:pt idx="9" formatCode="0.0">
                  <c:v>3.4552559999999999</c:v>
                </c:pt>
                <c:pt idx="10" formatCode="0.0">
                  <c:v>6.3329164999999996</c:v>
                </c:pt>
                <c:pt idx="11" formatCode="0.0">
                  <c:v>3.3241722999999999</c:v>
                </c:pt>
                <c:pt idx="12" formatCode="0.0">
                  <c:v>7.7982838000000001</c:v>
                </c:pt>
                <c:pt idx="13" formatCode="0.0">
                  <c:v>3.5781418999999999</c:v>
                </c:pt>
                <c:pt idx="14" formatCode="0.0">
                  <c:v>6.6216426000000004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Rah. &amp; vak.</c:v>
                </c:pt>
              </c:strCache>
            </c:strRef>
          </c:tx>
          <c:spPr>
            <a:solidFill>
              <a:srgbClr val="E2C97A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Suomi</c:v>
                </c:pt>
                <c:pt idx="1">
                  <c:v>Ruotsi</c:v>
                </c:pt>
                <c:pt idx="2">
                  <c:v>Norja</c:v>
                </c:pt>
                <c:pt idx="3">
                  <c:v>Italia</c:v>
                </c:pt>
                <c:pt idx="4">
                  <c:v>Irlanti</c:v>
                </c:pt>
                <c:pt idx="5">
                  <c:v>Espanja</c:v>
                </c:pt>
                <c:pt idx="6">
                  <c:v>Ranska</c:v>
                </c:pt>
                <c:pt idx="7">
                  <c:v>Saksa</c:v>
                </c:pt>
                <c:pt idx="8">
                  <c:v>Kreikka</c:v>
                </c:pt>
                <c:pt idx="9">
                  <c:v>Tanska</c:v>
                </c:pt>
                <c:pt idx="10">
                  <c:v>Itävalta</c:v>
                </c:pt>
                <c:pt idx="11">
                  <c:v>Belgia</c:v>
                </c:pt>
                <c:pt idx="12">
                  <c:v>USA</c:v>
                </c:pt>
                <c:pt idx="13">
                  <c:v>Alankom.</c:v>
                </c:pt>
                <c:pt idx="14">
                  <c:v>UK</c:v>
                </c:pt>
              </c:strCache>
            </c:str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1.6829666000000001</c:v>
                </c:pt>
                <c:pt idx="1">
                  <c:v>2.1753711</c:v>
                </c:pt>
                <c:pt idx="2">
                  <c:v>1.8728068</c:v>
                </c:pt>
                <c:pt idx="3">
                  <c:v>2.5794529000000002</c:v>
                </c:pt>
                <c:pt idx="4">
                  <c:v>4.3190768000000004</c:v>
                </c:pt>
                <c:pt idx="5" formatCode="0.0">
                  <c:v>2.1119968</c:v>
                </c:pt>
                <c:pt idx="6" formatCode="0.0">
                  <c:v>3.0975926999999999</c:v>
                </c:pt>
                <c:pt idx="7" formatCode="0.0">
                  <c:v>2.9273015999999998</c:v>
                </c:pt>
                <c:pt idx="8" formatCode="0.0">
                  <c:v>2.3597264999999998</c:v>
                </c:pt>
                <c:pt idx="9" formatCode="0.0">
                  <c:v>3.2190015999999999</c:v>
                </c:pt>
                <c:pt idx="10" formatCode="0.0">
                  <c:v>3.0163769</c:v>
                </c:pt>
                <c:pt idx="11" formatCode="0.0">
                  <c:v>3.0277653</c:v>
                </c:pt>
                <c:pt idx="12" formatCode="0.0">
                  <c:v>4.1146826000000001</c:v>
                </c:pt>
                <c:pt idx="13" formatCode="0.0">
                  <c:v>3.2253227999999998</c:v>
                </c:pt>
                <c:pt idx="14" formatCode="0.0">
                  <c:v>3.8202066000000001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Kiint.ala</c:v>
                </c:pt>
              </c:strCache>
            </c:strRef>
          </c:tx>
          <c:spPr>
            <a:solidFill>
              <a:srgbClr val="688766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Suomi</c:v>
                </c:pt>
                <c:pt idx="1">
                  <c:v>Ruotsi</c:v>
                </c:pt>
                <c:pt idx="2">
                  <c:v>Norja</c:v>
                </c:pt>
                <c:pt idx="3">
                  <c:v>Italia</c:v>
                </c:pt>
                <c:pt idx="4">
                  <c:v>Irlanti</c:v>
                </c:pt>
                <c:pt idx="5">
                  <c:v>Espanja</c:v>
                </c:pt>
                <c:pt idx="6">
                  <c:v>Ranska</c:v>
                </c:pt>
                <c:pt idx="7">
                  <c:v>Saksa</c:v>
                </c:pt>
                <c:pt idx="8">
                  <c:v>Kreikka</c:v>
                </c:pt>
                <c:pt idx="9">
                  <c:v>Tanska</c:v>
                </c:pt>
                <c:pt idx="10">
                  <c:v>Itävalta</c:v>
                </c:pt>
                <c:pt idx="11">
                  <c:v>Belgia</c:v>
                </c:pt>
                <c:pt idx="12">
                  <c:v>USA</c:v>
                </c:pt>
                <c:pt idx="13">
                  <c:v>Alankom.</c:v>
                </c:pt>
                <c:pt idx="14">
                  <c:v>UK</c:v>
                </c:pt>
              </c:strCache>
            </c:strRef>
          </c:cat>
          <c:val>
            <c:numRef>
              <c:f>Sheet1!$G$2:$G$16</c:f>
              <c:numCache>
                <c:formatCode>General</c:formatCode>
                <c:ptCount val="15"/>
                <c:pt idx="0">
                  <c:v>1.6707415999999999</c:v>
                </c:pt>
                <c:pt idx="1">
                  <c:v>1.6328473999999999</c:v>
                </c:pt>
                <c:pt idx="2">
                  <c:v>1.2932224000000001</c:v>
                </c:pt>
                <c:pt idx="3">
                  <c:v>0.45815787000000002</c:v>
                </c:pt>
                <c:pt idx="4">
                  <c:v>1.0058408000000001</c:v>
                </c:pt>
                <c:pt idx="5" formatCode="0.0">
                  <c:v>1.0234139</c:v>
                </c:pt>
                <c:pt idx="6" formatCode="0.0">
                  <c:v>1.1366297999999999</c:v>
                </c:pt>
                <c:pt idx="7" formatCode="0.0">
                  <c:v>1.1371536</c:v>
                </c:pt>
                <c:pt idx="8" formatCode="0.0">
                  <c:v>0.16777120000000001</c:v>
                </c:pt>
                <c:pt idx="9" formatCode="0.0">
                  <c:v>1.5201834000000001</c:v>
                </c:pt>
                <c:pt idx="10" formatCode="0.0">
                  <c:v>1.5877939000000001</c:v>
                </c:pt>
                <c:pt idx="11" formatCode="0.0">
                  <c:v>0.56007943999999998</c:v>
                </c:pt>
                <c:pt idx="12" formatCode="0.0">
                  <c:v>1.2755380000000001</c:v>
                </c:pt>
                <c:pt idx="13" formatCode="0.0">
                  <c:v>0.98635245000000005</c:v>
                </c:pt>
                <c:pt idx="14" formatCode="0.0">
                  <c:v>1.6334006999999999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79989120"/>
        <c:axId val="186986880"/>
      </c:barChart>
      <c:catAx>
        <c:axId val="17998912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86986880"/>
        <c:crossesAt val="100"/>
        <c:auto val="1"/>
        <c:lblAlgn val="ctr"/>
        <c:lblOffset val="100"/>
        <c:noMultiLvlLbl val="0"/>
      </c:catAx>
      <c:valAx>
        <c:axId val="18698688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79989120"/>
        <c:crossesAt val="1"/>
        <c:crossBetween val="between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Alatoimialojen työllisyysosuudet,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Liike-el. p.</c:v>
                </c:pt>
              </c:strCache>
            </c:strRef>
          </c:tx>
          <c:spPr>
            <a:solidFill>
              <a:srgbClr val="99CC00"/>
            </a:solidFill>
            <a:ln w="28575"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Suomi</c:v>
                </c:pt>
                <c:pt idx="1">
                  <c:v>Ruotsi</c:v>
                </c:pt>
                <c:pt idx="2">
                  <c:v>Norja</c:v>
                </c:pt>
                <c:pt idx="3">
                  <c:v>Italia</c:v>
                </c:pt>
                <c:pt idx="4">
                  <c:v>Irlanti</c:v>
                </c:pt>
                <c:pt idx="5">
                  <c:v>Espanja</c:v>
                </c:pt>
                <c:pt idx="6">
                  <c:v>Ranska</c:v>
                </c:pt>
                <c:pt idx="7">
                  <c:v>Saksa</c:v>
                </c:pt>
                <c:pt idx="8">
                  <c:v>Kreikka</c:v>
                </c:pt>
                <c:pt idx="9">
                  <c:v>Tanska</c:v>
                </c:pt>
                <c:pt idx="10">
                  <c:v>Itävalta</c:v>
                </c:pt>
                <c:pt idx="11">
                  <c:v>Belgia</c:v>
                </c:pt>
                <c:pt idx="12">
                  <c:v>USA</c:v>
                </c:pt>
                <c:pt idx="13">
                  <c:v>Alankom.</c:v>
                </c:pt>
                <c:pt idx="14">
                  <c:v>UK</c:v>
                </c:pt>
              </c:strCache>
            </c:strRef>
          </c:cat>
          <c:val>
            <c:numRef>
              <c:f>Sheet1!$B$2:$B$16</c:f>
              <c:numCache>
                <c:formatCode>0.0</c:formatCode>
                <c:ptCount val="15"/>
                <c:pt idx="0">
                  <c:v>12.200488999999999</c:v>
                </c:pt>
                <c:pt idx="1">
                  <c:v>14.053076000000001</c:v>
                </c:pt>
                <c:pt idx="2">
                  <c:v>12.045105</c:v>
                </c:pt>
                <c:pt idx="3">
                  <c:v>12.899278000000001</c:v>
                </c:pt>
                <c:pt idx="4">
                  <c:v>10.133773</c:v>
                </c:pt>
                <c:pt idx="5">
                  <c:v>10.158543</c:v>
                </c:pt>
                <c:pt idx="6">
                  <c:v>16.416429000000001</c:v>
                </c:pt>
                <c:pt idx="7">
                  <c:v>14.638991000000001</c:v>
                </c:pt>
                <c:pt idx="8">
                  <c:v>8.4274445</c:v>
                </c:pt>
                <c:pt idx="9">
                  <c:v>13.05306</c:v>
                </c:pt>
                <c:pt idx="10">
                  <c:v>11.445380999999999</c:v>
                </c:pt>
                <c:pt idx="11">
                  <c:v>19.017353</c:v>
                </c:pt>
                <c:pt idx="12">
                  <c:v>14.575048000000001</c:v>
                </c:pt>
                <c:pt idx="13">
                  <c:v>18.486388999999999</c:v>
                </c:pt>
                <c:pt idx="14">
                  <c:v>17.378036999999999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Kauppa</c:v>
                </c:pt>
              </c:strCache>
            </c:strRef>
          </c:tx>
          <c:spPr>
            <a:solidFill>
              <a:srgbClr val="7ED1E6"/>
            </a:solidFill>
            <a:ln w="28575"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Suomi</c:v>
                </c:pt>
                <c:pt idx="1">
                  <c:v>Ruotsi</c:v>
                </c:pt>
                <c:pt idx="2">
                  <c:v>Norja</c:v>
                </c:pt>
                <c:pt idx="3">
                  <c:v>Italia</c:v>
                </c:pt>
                <c:pt idx="4">
                  <c:v>Irlanti</c:v>
                </c:pt>
                <c:pt idx="5">
                  <c:v>Espanja</c:v>
                </c:pt>
                <c:pt idx="6">
                  <c:v>Ranska</c:v>
                </c:pt>
                <c:pt idx="7">
                  <c:v>Saksa</c:v>
                </c:pt>
                <c:pt idx="8">
                  <c:v>Kreikka</c:v>
                </c:pt>
                <c:pt idx="9">
                  <c:v>Tanska</c:v>
                </c:pt>
                <c:pt idx="10">
                  <c:v>Itävalta</c:v>
                </c:pt>
                <c:pt idx="11">
                  <c:v>Belgia</c:v>
                </c:pt>
                <c:pt idx="12">
                  <c:v>USA</c:v>
                </c:pt>
                <c:pt idx="13">
                  <c:v>Alankom.</c:v>
                </c:pt>
                <c:pt idx="14">
                  <c:v>UK</c:v>
                </c:pt>
              </c:strCache>
            </c:strRef>
          </c:cat>
          <c:val>
            <c:numRef>
              <c:f>Sheet1!$C$2:$C$16</c:f>
              <c:numCache>
                <c:formatCode>0.0</c:formatCode>
                <c:ptCount val="15"/>
                <c:pt idx="0">
                  <c:v>13.09291</c:v>
                </c:pt>
                <c:pt idx="1">
                  <c:v>12.02826</c:v>
                </c:pt>
                <c:pt idx="2">
                  <c:v>14.351615000000001</c:v>
                </c:pt>
                <c:pt idx="3">
                  <c:v>14.466998999999999</c:v>
                </c:pt>
                <c:pt idx="4">
                  <c:v>14.353085</c:v>
                </c:pt>
                <c:pt idx="5">
                  <c:v>15.772461</c:v>
                </c:pt>
                <c:pt idx="6">
                  <c:v>13.305331000000001</c:v>
                </c:pt>
                <c:pt idx="7">
                  <c:v>14.845069000000001</c:v>
                </c:pt>
                <c:pt idx="8">
                  <c:v>20.755390999999999</c:v>
                </c:pt>
                <c:pt idx="9">
                  <c:v>16.473901999999999</c:v>
                </c:pt>
                <c:pt idx="10">
                  <c:v>15.218947</c:v>
                </c:pt>
                <c:pt idx="11">
                  <c:v>13.754299</c:v>
                </c:pt>
                <c:pt idx="12">
                  <c:v>14.565512999999999</c:v>
                </c:pt>
                <c:pt idx="13">
                  <c:v>16.585905</c:v>
                </c:pt>
                <c:pt idx="14">
                  <c:v>16.757549000000001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Liikenne</c:v>
                </c:pt>
              </c:strCache>
            </c:strRef>
          </c:tx>
          <c:spPr>
            <a:solidFill>
              <a:srgbClr val="7B7B7B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Suomi</c:v>
                </c:pt>
                <c:pt idx="1">
                  <c:v>Ruotsi</c:v>
                </c:pt>
                <c:pt idx="2">
                  <c:v>Norja</c:v>
                </c:pt>
                <c:pt idx="3">
                  <c:v>Italia</c:v>
                </c:pt>
                <c:pt idx="4">
                  <c:v>Irlanti</c:v>
                </c:pt>
                <c:pt idx="5">
                  <c:v>Espanja</c:v>
                </c:pt>
                <c:pt idx="6">
                  <c:v>Ranska</c:v>
                </c:pt>
                <c:pt idx="7">
                  <c:v>Saksa</c:v>
                </c:pt>
                <c:pt idx="8">
                  <c:v>Kreikka</c:v>
                </c:pt>
                <c:pt idx="9">
                  <c:v>Tanska</c:v>
                </c:pt>
                <c:pt idx="10">
                  <c:v>Itävalta</c:v>
                </c:pt>
                <c:pt idx="11">
                  <c:v>Belgia</c:v>
                </c:pt>
                <c:pt idx="12">
                  <c:v>USA</c:v>
                </c:pt>
                <c:pt idx="13">
                  <c:v>Alankom.</c:v>
                </c:pt>
                <c:pt idx="14">
                  <c:v>UK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5.2200489000000001</c:v>
                </c:pt>
                <c:pt idx="1">
                  <c:v>4.9579010999999999</c:v>
                </c:pt>
                <c:pt idx="2">
                  <c:v>6.5922801</c:v>
                </c:pt>
                <c:pt idx="3">
                  <c:v>3.9072249999999999</c:v>
                </c:pt>
                <c:pt idx="4">
                  <c:v>3.991333</c:v>
                </c:pt>
                <c:pt idx="5" formatCode="0.0">
                  <c:v>4.9903810999999996</c:v>
                </c:pt>
                <c:pt idx="6" formatCode="0.0">
                  <c:v>4.4157973999999998</c:v>
                </c:pt>
                <c:pt idx="7" formatCode="0.0">
                  <c:v>4.2233587999999997</c:v>
                </c:pt>
                <c:pt idx="8" formatCode="0.0">
                  <c:v>4.1419644</c:v>
                </c:pt>
                <c:pt idx="9" formatCode="0.0">
                  <c:v>4.8815840000000001</c:v>
                </c:pt>
                <c:pt idx="10" formatCode="0.0">
                  <c:v>5.0421076999999999</c:v>
                </c:pt>
                <c:pt idx="11" formatCode="0.0">
                  <c:v>4.9870330000000003</c:v>
                </c:pt>
                <c:pt idx="12" formatCode="0.0">
                  <c:v>3.1782892999999999</c:v>
                </c:pt>
                <c:pt idx="13" formatCode="0.0">
                  <c:v>4.1514353000000002</c:v>
                </c:pt>
                <c:pt idx="14" formatCode="0.0">
                  <c:v>4.0921960000000004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Maj. &amp; rav.</c:v>
                </c:pt>
              </c:strCache>
            </c:strRef>
          </c:tx>
          <c:spPr>
            <a:solidFill>
              <a:srgbClr val="C4996C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Suomi</c:v>
                </c:pt>
                <c:pt idx="1">
                  <c:v>Ruotsi</c:v>
                </c:pt>
                <c:pt idx="2">
                  <c:v>Norja</c:v>
                </c:pt>
                <c:pt idx="3">
                  <c:v>Italia</c:v>
                </c:pt>
                <c:pt idx="4">
                  <c:v>Irlanti</c:v>
                </c:pt>
                <c:pt idx="5">
                  <c:v>Espanja</c:v>
                </c:pt>
                <c:pt idx="6">
                  <c:v>Ranska</c:v>
                </c:pt>
                <c:pt idx="7">
                  <c:v>Saksa</c:v>
                </c:pt>
                <c:pt idx="8">
                  <c:v>Kreikka</c:v>
                </c:pt>
                <c:pt idx="9">
                  <c:v>Tanska</c:v>
                </c:pt>
                <c:pt idx="10">
                  <c:v>Itävalta</c:v>
                </c:pt>
                <c:pt idx="11">
                  <c:v>Belgia</c:v>
                </c:pt>
                <c:pt idx="12">
                  <c:v>USA</c:v>
                </c:pt>
                <c:pt idx="13">
                  <c:v>Alankom.</c:v>
                </c:pt>
                <c:pt idx="14">
                  <c:v>UK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3.2885086000000001</c:v>
                </c:pt>
                <c:pt idx="1">
                  <c:v>3.1546235</c:v>
                </c:pt>
                <c:pt idx="2">
                  <c:v>3.1068880000000001</c:v>
                </c:pt>
                <c:pt idx="3">
                  <c:v>4.9745154999999999</c:v>
                </c:pt>
                <c:pt idx="4">
                  <c:v>6.3276496</c:v>
                </c:pt>
                <c:pt idx="5" formatCode="0.0">
                  <c:v>7.5043403</c:v>
                </c:pt>
                <c:pt idx="6" formatCode="0.0">
                  <c:v>3.8630159000000002</c:v>
                </c:pt>
                <c:pt idx="7" formatCode="0.0">
                  <c:v>4.5734431999999998</c:v>
                </c:pt>
                <c:pt idx="8" formatCode="0.0">
                  <c:v>6.6002055999999998</c:v>
                </c:pt>
                <c:pt idx="9" formatCode="0.0">
                  <c:v>3.4552559999999999</c:v>
                </c:pt>
                <c:pt idx="10" formatCode="0.0">
                  <c:v>6.3329164999999996</c:v>
                </c:pt>
                <c:pt idx="11" formatCode="0.0">
                  <c:v>3.3241722999999999</c:v>
                </c:pt>
                <c:pt idx="12" formatCode="0.0">
                  <c:v>7.7982838000000001</c:v>
                </c:pt>
                <c:pt idx="13" formatCode="0.0">
                  <c:v>3.5781418999999999</c:v>
                </c:pt>
                <c:pt idx="14" formatCode="0.0">
                  <c:v>6.6216426000000004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Rah. &amp; vak.</c:v>
                </c:pt>
              </c:strCache>
            </c:strRef>
          </c:tx>
          <c:spPr>
            <a:solidFill>
              <a:srgbClr val="E2C97A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Suomi</c:v>
                </c:pt>
                <c:pt idx="1">
                  <c:v>Ruotsi</c:v>
                </c:pt>
                <c:pt idx="2">
                  <c:v>Norja</c:v>
                </c:pt>
                <c:pt idx="3">
                  <c:v>Italia</c:v>
                </c:pt>
                <c:pt idx="4">
                  <c:v>Irlanti</c:v>
                </c:pt>
                <c:pt idx="5">
                  <c:v>Espanja</c:v>
                </c:pt>
                <c:pt idx="6">
                  <c:v>Ranska</c:v>
                </c:pt>
                <c:pt idx="7">
                  <c:v>Saksa</c:v>
                </c:pt>
                <c:pt idx="8">
                  <c:v>Kreikka</c:v>
                </c:pt>
                <c:pt idx="9">
                  <c:v>Tanska</c:v>
                </c:pt>
                <c:pt idx="10">
                  <c:v>Itävalta</c:v>
                </c:pt>
                <c:pt idx="11">
                  <c:v>Belgia</c:v>
                </c:pt>
                <c:pt idx="12">
                  <c:v>USA</c:v>
                </c:pt>
                <c:pt idx="13">
                  <c:v>Alankom.</c:v>
                </c:pt>
                <c:pt idx="14">
                  <c:v>UK</c:v>
                </c:pt>
              </c:strCache>
            </c:str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1.6829666000000001</c:v>
                </c:pt>
                <c:pt idx="1">
                  <c:v>2.1753711</c:v>
                </c:pt>
                <c:pt idx="2">
                  <c:v>1.8728068</c:v>
                </c:pt>
                <c:pt idx="3">
                  <c:v>2.5794529000000002</c:v>
                </c:pt>
                <c:pt idx="4">
                  <c:v>4.3190768000000004</c:v>
                </c:pt>
                <c:pt idx="5" formatCode="0.0">
                  <c:v>2.1119968</c:v>
                </c:pt>
                <c:pt idx="6" formatCode="0.0">
                  <c:v>3.0975926999999999</c:v>
                </c:pt>
                <c:pt idx="7" formatCode="0.0">
                  <c:v>2.9273015999999998</c:v>
                </c:pt>
                <c:pt idx="8" formatCode="0.0">
                  <c:v>2.3597264999999998</c:v>
                </c:pt>
                <c:pt idx="9" formatCode="0.0">
                  <c:v>3.2190015999999999</c:v>
                </c:pt>
                <c:pt idx="10" formatCode="0.0">
                  <c:v>3.0163769</c:v>
                </c:pt>
                <c:pt idx="11" formatCode="0.0">
                  <c:v>3.0277653</c:v>
                </c:pt>
                <c:pt idx="12" formatCode="0.0">
                  <c:v>4.1146826000000001</c:v>
                </c:pt>
                <c:pt idx="13" formatCode="0.0">
                  <c:v>3.2253227999999998</c:v>
                </c:pt>
                <c:pt idx="14" formatCode="0.0">
                  <c:v>3.8202066000000001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Kiint.ala</c:v>
                </c:pt>
              </c:strCache>
            </c:strRef>
          </c:tx>
          <c:spPr>
            <a:solidFill>
              <a:srgbClr val="688766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Suomi</c:v>
                </c:pt>
                <c:pt idx="1">
                  <c:v>Ruotsi</c:v>
                </c:pt>
                <c:pt idx="2">
                  <c:v>Norja</c:v>
                </c:pt>
                <c:pt idx="3">
                  <c:v>Italia</c:v>
                </c:pt>
                <c:pt idx="4">
                  <c:v>Irlanti</c:v>
                </c:pt>
                <c:pt idx="5">
                  <c:v>Espanja</c:v>
                </c:pt>
                <c:pt idx="6">
                  <c:v>Ranska</c:v>
                </c:pt>
                <c:pt idx="7">
                  <c:v>Saksa</c:v>
                </c:pt>
                <c:pt idx="8">
                  <c:v>Kreikka</c:v>
                </c:pt>
                <c:pt idx="9">
                  <c:v>Tanska</c:v>
                </c:pt>
                <c:pt idx="10">
                  <c:v>Itävalta</c:v>
                </c:pt>
                <c:pt idx="11">
                  <c:v>Belgia</c:v>
                </c:pt>
                <c:pt idx="12">
                  <c:v>USA</c:v>
                </c:pt>
                <c:pt idx="13">
                  <c:v>Alankom.</c:v>
                </c:pt>
                <c:pt idx="14">
                  <c:v>UK</c:v>
                </c:pt>
              </c:strCache>
            </c:strRef>
          </c:cat>
          <c:val>
            <c:numRef>
              <c:f>Sheet1!$G$2:$G$16</c:f>
              <c:numCache>
                <c:formatCode>General</c:formatCode>
                <c:ptCount val="15"/>
                <c:pt idx="0">
                  <c:v>1.6707415999999999</c:v>
                </c:pt>
                <c:pt idx="1">
                  <c:v>1.6328473999999999</c:v>
                </c:pt>
                <c:pt idx="2">
                  <c:v>1.2932224000000001</c:v>
                </c:pt>
                <c:pt idx="3">
                  <c:v>0.45815787000000002</c:v>
                </c:pt>
                <c:pt idx="4">
                  <c:v>1.0058408000000001</c:v>
                </c:pt>
                <c:pt idx="5" formatCode="0.0">
                  <c:v>1.0234139</c:v>
                </c:pt>
                <c:pt idx="6" formatCode="0.0">
                  <c:v>1.1366297999999999</c:v>
                </c:pt>
                <c:pt idx="7" formatCode="0.0">
                  <c:v>1.1371536</c:v>
                </c:pt>
                <c:pt idx="8" formatCode="0.0">
                  <c:v>0.16777120000000001</c:v>
                </c:pt>
                <c:pt idx="9" formatCode="0.0">
                  <c:v>1.5201834000000001</c:v>
                </c:pt>
                <c:pt idx="10" formatCode="0.0">
                  <c:v>1.5877939000000001</c:v>
                </c:pt>
                <c:pt idx="11" formatCode="0.0">
                  <c:v>0.56007943999999998</c:v>
                </c:pt>
                <c:pt idx="12" formatCode="0.0">
                  <c:v>1.2755380000000001</c:v>
                </c:pt>
                <c:pt idx="13" formatCode="0.0">
                  <c:v>0.98635245000000005</c:v>
                </c:pt>
                <c:pt idx="14" formatCode="0.0">
                  <c:v>1.6334006999999999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80080640"/>
        <c:axId val="180082176"/>
      </c:barChart>
      <c:catAx>
        <c:axId val="18008064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80082176"/>
        <c:crossesAt val="100"/>
        <c:auto val="1"/>
        <c:lblAlgn val="ctr"/>
        <c:lblOffset val="100"/>
        <c:noMultiLvlLbl val="0"/>
      </c:catAx>
      <c:valAx>
        <c:axId val="180082176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80080640"/>
        <c:crossesAt val="1"/>
        <c:crossBetween val="between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ln w="28575">
              <a:solidFill>
                <a:srgbClr val="99CC00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Sheet1!$B$2:$B$32</c:f>
              <c:numCache>
                <c:formatCode>0.0</c:formatCode>
                <c:ptCount val="31"/>
                <c:pt idx="0">
                  <c:v>100</c:v>
                </c:pt>
                <c:pt idx="1">
                  <c:v>99.532846000000006</c:v>
                </c:pt>
                <c:pt idx="2">
                  <c:v>102.65175000000001</c:v>
                </c:pt>
                <c:pt idx="3">
                  <c:v>105.54705</c:v>
                </c:pt>
                <c:pt idx="4">
                  <c:v>107.8549</c:v>
                </c:pt>
                <c:pt idx="5">
                  <c:v>109.03610999999999</c:v>
                </c:pt>
                <c:pt idx="6">
                  <c:v>114.24082</c:v>
                </c:pt>
                <c:pt idx="7">
                  <c:v>117.05846</c:v>
                </c:pt>
                <c:pt idx="8">
                  <c:v>120.23998</c:v>
                </c:pt>
                <c:pt idx="9">
                  <c:v>123.79103000000001</c:v>
                </c:pt>
                <c:pt idx="10">
                  <c:v>125.92211</c:v>
                </c:pt>
                <c:pt idx="11">
                  <c:v>128.39954</c:v>
                </c:pt>
                <c:pt idx="12">
                  <c:v>130.69255999999999</c:v>
                </c:pt>
                <c:pt idx="13">
                  <c:v>137.91318999999999</c:v>
                </c:pt>
                <c:pt idx="14">
                  <c:v>143.4453</c:v>
                </c:pt>
                <c:pt idx="15">
                  <c:v>146.88422</c:v>
                </c:pt>
                <c:pt idx="16">
                  <c:v>147.09780000000001</c:v>
                </c:pt>
                <c:pt idx="17">
                  <c:v>148.98285000000001</c:v>
                </c:pt>
                <c:pt idx="18">
                  <c:v>152.50502</c:v>
                </c:pt>
                <c:pt idx="19">
                  <c:v>152.69837000000001</c:v>
                </c:pt>
                <c:pt idx="20">
                  <c:v>155.43731</c:v>
                </c:pt>
                <c:pt idx="21">
                  <c:v>161.47906</c:v>
                </c:pt>
                <c:pt idx="22">
                  <c:v>160.5164</c:v>
                </c:pt>
                <c:pt idx="23">
                  <c:v>161.66007999999999</c:v>
                </c:pt>
                <c:pt idx="24">
                  <c:v>166.14375000000001</c:v>
                </c:pt>
                <c:pt idx="25">
                  <c:v>168.52809999999999</c:v>
                </c:pt>
                <c:pt idx="26">
                  <c:v>172.62679</c:v>
                </c:pt>
                <c:pt idx="27">
                  <c:v>173.92578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Saksa</c:v>
                </c:pt>
              </c:strCache>
            </c:strRef>
          </c:tx>
          <c:spPr>
            <a:ln w="28575">
              <a:solidFill>
                <a:srgbClr val="7B7B7B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Sheet1!$C$2:$C$32</c:f>
              <c:numCache>
                <c:formatCode>0.0</c:formatCode>
                <c:ptCount val="31"/>
                <c:pt idx="0">
                  <c:v>100</c:v>
                </c:pt>
                <c:pt idx="1">
                  <c:v>102.17502</c:v>
                </c:pt>
                <c:pt idx="2">
                  <c:v>102.75248999999999</c:v>
                </c:pt>
                <c:pt idx="3">
                  <c:v>106.80756</c:v>
                </c:pt>
                <c:pt idx="4">
                  <c:v>110.07556</c:v>
                </c:pt>
                <c:pt idx="5">
                  <c:v>112.58564</c:v>
                </c:pt>
                <c:pt idx="6">
                  <c:v>116.32328</c:v>
                </c:pt>
                <c:pt idx="7">
                  <c:v>119.53701</c:v>
                </c:pt>
                <c:pt idx="8">
                  <c:v>122.63856</c:v>
                </c:pt>
                <c:pt idx="9">
                  <c:v>126.12605000000001</c:v>
                </c:pt>
                <c:pt idx="10">
                  <c:v>131.76522</c:v>
                </c:pt>
                <c:pt idx="11">
                  <c:v>137.66166000000001</c:v>
                </c:pt>
                <c:pt idx="12">
                  <c:v>141.28037</c:v>
                </c:pt>
                <c:pt idx="13">
                  <c:v>143.16818000000001</c:v>
                </c:pt>
                <c:pt idx="14">
                  <c:v>145.02963</c:v>
                </c:pt>
                <c:pt idx="15">
                  <c:v>152.05315999999999</c:v>
                </c:pt>
                <c:pt idx="16">
                  <c:v>155.69467</c:v>
                </c:pt>
                <c:pt idx="17">
                  <c:v>158.08484999999999</c:v>
                </c:pt>
                <c:pt idx="18">
                  <c:v>160.45281</c:v>
                </c:pt>
                <c:pt idx="19">
                  <c:v>159.98633000000001</c:v>
                </c:pt>
                <c:pt idx="20">
                  <c:v>163.16936999999999</c:v>
                </c:pt>
                <c:pt idx="21">
                  <c:v>167.51723999999999</c:v>
                </c:pt>
                <c:pt idx="22">
                  <c:v>170.02886000000001</c:v>
                </c:pt>
                <c:pt idx="23">
                  <c:v>173.72854000000001</c:v>
                </c:pt>
                <c:pt idx="24">
                  <c:v>172.90959000000001</c:v>
                </c:pt>
                <c:pt idx="25">
                  <c:v>177.13206</c:v>
                </c:pt>
                <c:pt idx="26">
                  <c:v>178.95684</c:v>
                </c:pt>
                <c:pt idx="27">
                  <c:v>179.89940999999999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Ruotsi</c:v>
                </c:pt>
              </c:strCache>
            </c:strRef>
          </c:tx>
          <c:spPr>
            <a:ln>
              <a:solidFill>
                <a:srgbClr val="7ED1E6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100</c:v>
                </c:pt>
                <c:pt idx="1">
                  <c:v>102.17497</c:v>
                </c:pt>
                <c:pt idx="2">
                  <c:v>104.49476</c:v>
                </c:pt>
                <c:pt idx="3">
                  <c:v>105.15666</c:v>
                </c:pt>
                <c:pt idx="4">
                  <c:v>105.50396000000001</c:v>
                </c:pt>
                <c:pt idx="5" formatCode="0.0">
                  <c:v>106.33289000000001</c:v>
                </c:pt>
                <c:pt idx="6" formatCode="0.0">
                  <c:v>106.36490999999999</c:v>
                </c:pt>
                <c:pt idx="7" formatCode="0.0">
                  <c:v>108.49239</c:v>
                </c:pt>
                <c:pt idx="8" formatCode="0.0">
                  <c:v>109.28157</c:v>
                </c:pt>
                <c:pt idx="9" formatCode="0.0">
                  <c:v>108.57657</c:v>
                </c:pt>
                <c:pt idx="10" formatCode="0.0">
                  <c:v>109.39672</c:v>
                </c:pt>
                <c:pt idx="11" formatCode="0.0">
                  <c:v>111.91502</c:v>
                </c:pt>
                <c:pt idx="12" formatCode="0.0">
                  <c:v>116.55558000000001</c:v>
                </c:pt>
                <c:pt idx="13" formatCode="0.0">
                  <c:v>118.75194999999999</c:v>
                </c:pt>
                <c:pt idx="14" formatCode="0.0">
                  <c:v>121.32943</c:v>
                </c:pt>
                <c:pt idx="15" formatCode="0.0">
                  <c:v>124.42874</c:v>
                </c:pt>
                <c:pt idx="16" formatCode="0.0">
                  <c:v>125.173</c:v>
                </c:pt>
                <c:pt idx="17" formatCode="0.0">
                  <c:v>129.08225999999999</c:v>
                </c:pt>
                <c:pt idx="18" formatCode="0.0">
                  <c:v>131.09251</c:v>
                </c:pt>
                <c:pt idx="19" formatCode="0.0">
                  <c:v>130.43635</c:v>
                </c:pt>
                <c:pt idx="20" formatCode="0.0">
                  <c:v>133.53408999999999</c:v>
                </c:pt>
                <c:pt idx="21" formatCode="0.0">
                  <c:v>135.86675</c:v>
                </c:pt>
                <c:pt idx="22" formatCode="0.0">
                  <c:v>140.36698000000001</c:v>
                </c:pt>
                <c:pt idx="23" formatCode="0.0">
                  <c:v>144.96947</c:v>
                </c:pt>
                <c:pt idx="24" formatCode="0.0">
                  <c:v>149.12970999999999</c:v>
                </c:pt>
                <c:pt idx="25" formatCode="0.0">
                  <c:v>153.52447000000001</c:v>
                </c:pt>
                <c:pt idx="26" formatCode="0.0">
                  <c:v>158.00503</c:v>
                </c:pt>
                <c:pt idx="27" formatCode="0.0">
                  <c:v>155.84584000000001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UK</c:v>
                </c:pt>
              </c:strCache>
            </c:strRef>
          </c:tx>
          <c:spPr>
            <a:ln>
              <a:solidFill>
                <a:srgbClr val="C4996C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100</c:v>
                </c:pt>
                <c:pt idx="1">
                  <c:v>102.11862000000001</c:v>
                </c:pt>
                <c:pt idx="2">
                  <c:v>105.77942</c:v>
                </c:pt>
                <c:pt idx="3">
                  <c:v>111.91113</c:v>
                </c:pt>
                <c:pt idx="4">
                  <c:v>112.47651999999999</c:v>
                </c:pt>
                <c:pt idx="5" formatCode="0.0">
                  <c:v>119.73025</c:v>
                </c:pt>
                <c:pt idx="6" formatCode="0.0">
                  <c:v>124.60433</c:v>
                </c:pt>
                <c:pt idx="7" formatCode="0.0">
                  <c:v>127.99043</c:v>
                </c:pt>
                <c:pt idx="8" formatCode="0.0">
                  <c:v>130.06356</c:v>
                </c:pt>
                <c:pt idx="9" formatCode="0.0">
                  <c:v>125.85672</c:v>
                </c:pt>
                <c:pt idx="10" formatCode="0.0">
                  <c:v>125.61681</c:v>
                </c:pt>
                <c:pt idx="11" formatCode="0.0">
                  <c:v>129.29177999999999</c:v>
                </c:pt>
                <c:pt idx="12" formatCode="0.0">
                  <c:v>132.05368000000001</c:v>
                </c:pt>
                <c:pt idx="13" formatCode="0.0">
                  <c:v>137.94799</c:v>
                </c:pt>
                <c:pt idx="14" formatCode="0.0">
                  <c:v>142.18727999999999</c:v>
                </c:pt>
                <c:pt idx="15" formatCode="0.0">
                  <c:v>146.04231999999999</c:v>
                </c:pt>
                <c:pt idx="16" formatCode="0.0">
                  <c:v>151.60977</c:v>
                </c:pt>
                <c:pt idx="17" formatCode="0.0">
                  <c:v>153.08163999999999</c:v>
                </c:pt>
                <c:pt idx="18" formatCode="0.0">
                  <c:v>160.40348</c:v>
                </c:pt>
                <c:pt idx="19" formatCode="0.0">
                  <c:v>166.07042999999999</c:v>
                </c:pt>
                <c:pt idx="20" formatCode="0.0">
                  <c:v>172.59863999999999</c:v>
                </c:pt>
                <c:pt idx="21" formatCode="0.0">
                  <c:v>173.59994</c:v>
                </c:pt>
                <c:pt idx="22" formatCode="0.0">
                  <c:v>174.71924000000001</c:v>
                </c:pt>
                <c:pt idx="23" formatCode="0.0">
                  <c:v>176.18084999999999</c:v>
                </c:pt>
                <c:pt idx="24" formatCode="0.0">
                  <c:v>183.00808000000001</c:v>
                </c:pt>
                <c:pt idx="25" formatCode="0.0">
                  <c:v>185.36801</c:v>
                </c:pt>
                <c:pt idx="26" formatCode="0.0">
                  <c:v>193.35355000000001</c:v>
                </c:pt>
                <c:pt idx="27" formatCode="0.0">
                  <c:v>197.81301999999999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E2C97A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100</c:v>
                </c:pt>
                <c:pt idx="1">
                  <c:v>100.87423</c:v>
                </c:pt>
                <c:pt idx="2">
                  <c:v>99.676871000000006</c:v>
                </c:pt>
                <c:pt idx="3">
                  <c:v>104.30843</c:v>
                </c:pt>
                <c:pt idx="4">
                  <c:v>103.94813000000001</c:v>
                </c:pt>
                <c:pt idx="5" formatCode="0.0">
                  <c:v>106.73703</c:v>
                </c:pt>
                <c:pt idx="6" formatCode="0.0">
                  <c:v>109.10626999999999</c:v>
                </c:pt>
                <c:pt idx="7" formatCode="0.0">
                  <c:v>105.71473</c:v>
                </c:pt>
                <c:pt idx="8" formatCode="0.0">
                  <c:v>108.41578</c:v>
                </c:pt>
                <c:pt idx="9" formatCode="0.0">
                  <c:v>110.60746</c:v>
                </c:pt>
                <c:pt idx="10" formatCode="0.0">
                  <c:v>113.52746</c:v>
                </c:pt>
                <c:pt idx="11" formatCode="0.0">
                  <c:v>115.0864</c:v>
                </c:pt>
                <c:pt idx="12" formatCode="0.0">
                  <c:v>120.24284</c:v>
                </c:pt>
                <c:pt idx="13" formatCode="0.0">
                  <c:v>120.01515999999999</c:v>
                </c:pt>
                <c:pt idx="14" formatCode="0.0">
                  <c:v>120.68053</c:v>
                </c:pt>
                <c:pt idx="15" formatCode="0.0">
                  <c:v>120.67664000000001</c:v>
                </c:pt>
                <c:pt idx="16" formatCode="0.0">
                  <c:v>123.93071</c:v>
                </c:pt>
                <c:pt idx="17" formatCode="0.0">
                  <c:v>126.56955000000001</c:v>
                </c:pt>
                <c:pt idx="18" formatCode="0.0">
                  <c:v>128.61109999999999</c:v>
                </c:pt>
                <c:pt idx="19" formatCode="0.0">
                  <c:v>132.8441</c:v>
                </c:pt>
                <c:pt idx="20" formatCode="0.0">
                  <c:v>135.81972999999999</c:v>
                </c:pt>
                <c:pt idx="21" formatCode="0.0">
                  <c:v>142.18385000000001</c:v>
                </c:pt>
                <c:pt idx="22" formatCode="0.0">
                  <c:v>145.39406</c:v>
                </c:pt>
                <c:pt idx="23" formatCode="0.0">
                  <c:v>150.75962999999999</c:v>
                </c:pt>
                <c:pt idx="24" formatCode="0.0">
                  <c:v>157.02303000000001</c:v>
                </c:pt>
                <c:pt idx="25" formatCode="0.0">
                  <c:v>157.63639000000001</c:v>
                </c:pt>
                <c:pt idx="26" formatCode="0.0">
                  <c:v>158.81007</c:v>
                </c:pt>
                <c:pt idx="27" formatCode="0.0">
                  <c:v>161.61566999999999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020224"/>
        <c:axId val="188021760"/>
      </c:lineChart>
      <c:catAx>
        <c:axId val="18802022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88021760"/>
        <c:crossesAt val="100"/>
        <c:auto val="1"/>
        <c:lblAlgn val="ctr"/>
        <c:lblOffset val="100"/>
        <c:tickLblSkip val="5"/>
        <c:tickMarkSkip val="5"/>
        <c:noMultiLvlLbl val="0"/>
      </c:catAx>
      <c:valAx>
        <c:axId val="188021760"/>
        <c:scaling>
          <c:orientation val="minMax"/>
          <c:max val="200"/>
          <c:min val="9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88020224"/>
        <c:crossesAt val="1"/>
        <c:crossBetween val="midCat"/>
        <c:majorUnit val="10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1990-luvun keskiarvo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mean~1990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UK</c:v>
                </c:pt>
                <c:pt idx="2">
                  <c:v>Kreikka</c:v>
                </c:pt>
                <c:pt idx="3">
                  <c:v>Itävalta</c:v>
                </c:pt>
                <c:pt idx="4">
                  <c:v>Irlanti</c:v>
                </c:pt>
                <c:pt idx="5">
                  <c:v>USA</c:v>
                </c:pt>
                <c:pt idx="6">
                  <c:v>Espanja</c:v>
                </c:pt>
                <c:pt idx="7">
                  <c:v>Alankom.</c:v>
                </c:pt>
                <c:pt idx="8">
                  <c:v>Italia</c:v>
                </c:pt>
                <c:pt idx="9">
                  <c:v>Saksa</c:v>
                </c:pt>
                <c:pt idx="10">
                  <c:v>Suomi</c:v>
                </c:pt>
                <c:pt idx="11">
                  <c:v>Ruotsi</c:v>
                </c:pt>
                <c:pt idx="12">
                  <c:v>Tanska</c:v>
                </c:pt>
                <c:pt idx="13">
                  <c:v>Ranska</c:v>
                </c:pt>
                <c:pt idx="14">
                  <c:v>Belgia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1">
                  <c:v>27.727105999999999</c:v>
                </c:pt>
                <c:pt idx="2">
                  <c:v>32.107252000000003</c:v>
                </c:pt>
                <c:pt idx="3">
                  <c:v>36.685265000000001</c:v>
                </c:pt>
                <c:pt idx="4">
                  <c:v>36.823802999999998</c:v>
                </c:pt>
                <c:pt idx="5">
                  <c:v>37.687679000000003</c:v>
                </c:pt>
                <c:pt idx="6">
                  <c:v>37.705018000000003</c:v>
                </c:pt>
                <c:pt idx="7">
                  <c:v>39.769675999999997</c:v>
                </c:pt>
                <c:pt idx="8">
                  <c:v>40.289721999999998</c:v>
                </c:pt>
                <c:pt idx="9">
                  <c:v>41.732216000000001</c:v>
                </c:pt>
                <c:pt idx="10">
                  <c:v>42.875100000000003</c:v>
                </c:pt>
                <c:pt idx="11">
                  <c:v>48.800479000000003</c:v>
                </c:pt>
                <c:pt idx="12">
                  <c:v>50.534934999999997</c:v>
                </c:pt>
                <c:pt idx="13">
                  <c:v>51.101398000000003</c:v>
                </c:pt>
                <c:pt idx="14">
                  <c:v>60.653098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188821888"/>
        <c:axId val="188823424"/>
      </c:barChart>
      <c:catAx>
        <c:axId val="18882188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188823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823424"/>
        <c:scaling>
          <c:orientation val="minMax"/>
          <c:max val="70"/>
          <c:min val="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88821888"/>
        <c:crosses val="autoZero"/>
        <c:crossBetween val="between"/>
        <c:majorUnit val="10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2000-luvun keskiarvo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mean~2000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10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Kreikka</c:v>
                </c:pt>
                <c:pt idx="2">
                  <c:v>Espanja</c:v>
                </c:pt>
                <c:pt idx="3">
                  <c:v>UK</c:v>
                </c:pt>
                <c:pt idx="4">
                  <c:v>Italia</c:v>
                </c:pt>
                <c:pt idx="5">
                  <c:v>Itävalta</c:v>
                </c:pt>
                <c:pt idx="6">
                  <c:v>Alankom.</c:v>
                </c:pt>
                <c:pt idx="7">
                  <c:v>Irlanti</c:v>
                </c:pt>
                <c:pt idx="8">
                  <c:v>Suomi</c:v>
                </c:pt>
                <c:pt idx="9">
                  <c:v>Saksa</c:v>
                </c:pt>
                <c:pt idx="10">
                  <c:v>USA</c:v>
                </c:pt>
                <c:pt idx="11">
                  <c:v>Tanska</c:v>
                </c:pt>
                <c:pt idx="12">
                  <c:v>Ruotsi</c:v>
                </c:pt>
                <c:pt idx="13">
                  <c:v>Ranska</c:v>
                </c:pt>
                <c:pt idx="14">
                  <c:v>Belgia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1">
                  <c:v>26.570309999999999</c:v>
                </c:pt>
                <c:pt idx="2">
                  <c:v>33.29533</c:v>
                </c:pt>
                <c:pt idx="3">
                  <c:v>36.494416999999999</c:v>
                </c:pt>
                <c:pt idx="4">
                  <c:v>37.238323999999999</c:v>
                </c:pt>
                <c:pt idx="5">
                  <c:v>37.701227000000003</c:v>
                </c:pt>
                <c:pt idx="6">
                  <c:v>44.354503000000001</c:v>
                </c:pt>
                <c:pt idx="7">
                  <c:v>44.997504999999997</c:v>
                </c:pt>
                <c:pt idx="8">
                  <c:v>45.46846</c:v>
                </c:pt>
                <c:pt idx="9">
                  <c:v>45.782297999999997</c:v>
                </c:pt>
                <c:pt idx="10">
                  <c:v>46.610742999999999</c:v>
                </c:pt>
                <c:pt idx="11">
                  <c:v>49.913449</c:v>
                </c:pt>
                <c:pt idx="12">
                  <c:v>51.180221000000003</c:v>
                </c:pt>
                <c:pt idx="13">
                  <c:v>55.344634999999997</c:v>
                </c:pt>
                <c:pt idx="14">
                  <c:v>58.772142000000002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189224832"/>
        <c:axId val="189226368"/>
      </c:barChart>
      <c:catAx>
        <c:axId val="18922483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189226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226368"/>
        <c:scaling>
          <c:orientation val="minMax"/>
          <c:max val="70"/>
          <c:min val="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89224832"/>
        <c:crosses val="autoZero"/>
        <c:crossBetween val="between"/>
        <c:majorUnit val="10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Osuus yritysten t&amp;k-menoista,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RD_OSUUS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C2E066"/>
              </a:solidFill>
              <a:ln w="50800">
                <a:noFill/>
              </a:ln>
            </c:spPr>
          </c:dPt>
          <c:cat>
            <c:strRef>
              <c:f>Sheet1!$A$2:$A$17</c:f>
              <c:strCache>
                <c:ptCount val="16"/>
                <c:pt idx="0">
                  <c:v>Saksa</c:v>
                </c:pt>
                <c:pt idx="1">
                  <c:v>Ranska</c:v>
                </c:pt>
                <c:pt idx="2">
                  <c:v>Suomi</c:v>
                </c:pt>
                <c:pt idx="3">
                  <c:v>Alankom.</c:v>
                </c:pt>
                <c:pt idx="4">
                  <c:v>Italia</c:v>
                </c:pt>
                <c:pt idx="5">
                  <c:v>UK</c:v>
                </c:pt>
                <c:pt idx="6">
                  <c:v>Ruotsi</c:v>
                </c:pt>
                <c:pt idx="7">
                  <c:v>Itävalta</c:v>
                </c:pt>
                <c:pt idx="8">
                  <c:v>USA</c:v>
                </c:pt>
                <c:pt idx="9">
                  <c:v>Irlanti</c:v>
                </c:pt>
                <c:pt idx="10">
                  <c:v>Belgia</c:v>
                </c:pt>
                <c:pt idx="11">
                  <c:v>Suomi (ilman Nokiaa)</c:v>
                </c:pt>
                <c:pt idx="12">
                  <c:v>Espanja</c:v>
                </c:pt>
                <c:pt idx="13">
                  <c:v>Norja</c:v>
                </c:pt>
                <c:pt idx="14">
                  <c:v>Tanska</c:v>
                </c:pt>
                <c:pt idx="15">
                  <c:v>Kreikka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10.323617</c:v>
                </c:pt>
                <c:pt idx="1">
                  <c:v>12.268972</c:v>
                </c:pt>
                <c:pt idx="2">
                  <c:v>17.971651999999999</c:v>
                </c:pt>
                <c:pt idx="3">
                  <c:v>23.366696999999998</c:v>
                </c:pt>
                <c:pt idx="4">
                  <c:v>23.681148</c:v>
                </c:pt>
                <c:pt idx="5">
                  <c:v>24.055299999999999</c:v>
                </c:pt>
                <c:pt idx="6">
                  <c:v>24.2</c:v>
                </c:pt>
                <c:pt idx="7">
                  <c:v>31.617062000000001</c:v>
                </c:pt>
                <c:pt idx="8">
                  <c:v>32.291570999999998</c:v>
                </c:pt>
                <c:pt idx="9">
                  <c:v>32.92</c:v>
                </c:pt>
                <c:pt idx="10">
                  <c:v>33.147154999999998</c:v>
                </c:pt>
                <c:pt idx="11">
                  <c:v>38.25</c:v>
                </c:pt>
                <c:pt idx="12">
                  <c:v>39.437372000000003</c:v>
                </c:pt>
                <c:pt idx="13">
                  <c:v>40.925598999999998</c:v>
                </c:pt>
                <c:pt idx="14">
                  <c:v>48.1</c:v>
                </c:pt>
                <c:pt idx="15">
                  <c:v>52.669867000000004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188743040"/>
        <c:axId val="189084800"/>
      </c:barChart>
      <c:catAx>
        <c:axId val="18874304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189084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08480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88743040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/>
            </a:pPr>
            <a:r>
              <a:rPr lang="fi-FI" b="0"/>
              <a:t>Teollisuus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055072463768114E-2"/>
          <c:y val="0.10784694989106754"/>
          <c:w val="0.86225887743413521"/>
          <c:h val="0.809953159041394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8"/>
            <c:spPr>
              <a:solidFill>
                <a:srgbClr val="7ED1E6"/>
              </a:solidFill>
              <a:ln w="12700">
                <a:solidFill>
                  <a:sysClr val="windowText" lastClr="000000"/>
                </a:solidFill>
              </a:ln>
            </c:spPr>
          </c:marker>
          <c:dPt>
            <c:idx val="6"/>
            <c:marker>
              <c:spPr>
                <a:solidFill>
                  <a:srgbClr val="99CC00"/>
                </a:solidFill>
                <a:ln w="12700">
                  <a:solidFill>
                    <a:sysClr val="windowText" lastClr="000000"/>
                  </a:solidFill>
                </a:ln>
              </c:spPr>
            </c:marker>
            <c:bubble3D val="0"/>
          </c:dPt>
          <c:dPt>
            <c:idx val="8"/>
            <c:bubble3D val="0"/>
          </c:dPt>
          <c:dLbls>
            <c:delete val="1"/>
          </c:dLbls>
          <c:trendline>
            <c:spPr>
              <a:ln w="12700">
                <a:solidFill>
                  <a:sysClr val="windowText" lastClr="00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Sheet1!$A$2:$A$33</c:f>
              <c:numCache>
                <c:formatCode>General</c:formatCode>
                <c:ptCount val="32"/>
                <c:pt idx="0">
                  <c:v>29.154267802568661</c:v>
                </c:pt>
                <c:pt idx="1">
                  <c:v>34.002589970759807</c:v>
                </c:pt>
                <c:pt idx="2">
                  <c:v>26.458989600344523</c:v>
                </c:pt>
                <c:pt idx="3">
                  <c:v>36.232635878108603</c:v>
                </c:pt>
                <c:pt idx="4">
                  <c:v>25.064330402319374</c:v>
                </c:pt>
                <c:pt idx="5">
                  <c:v>30.126486442901189</c:v>
                </c:pt>
                <c:pt idx="6">
                  <c:v>38.455720831834817</c:v>
                </c:pt>
                <c:pt idx="7">
                  <c:v>35.291587026150744</c:v>
                </c:pt>
                <c:pt idx="8">
                  <c:v>30.471962615866023</c:v>
                </c:pt>
                <c:pt idx="9">
                  <c:v>19.637264443976875</c:v>
                </c:pt>
                <c:pt idx="10">
                  <c:v>20.624008869154586</c:v>
                </c:pt>
                <c:pt idx="11">
                  <c:v>25.176903200159018</c:v>
                </c:pt>
                <c:pt idx="12">
                  <c:v>34.297383337196848</c:v>
                </c:pt>
                <c:pt idx="13">
                  <c:v>24.994613351351131</c:v>
                </c:pt>
                <c:pt idx="14">
                  <c:v>31.689498752896228</c:v>
                </c:pt>
                <c:pt idx="15">
                  <c:v>30.47327247495301</c:v>
                </c:pt>
                <c:pt idx="16">
                  <c:v>21.076949385001626</c:v>
                </c:pt>
                <c:pt idx="17">
                  <c:v>13.396894660556837</c:v>
                </c:pt>
                <c:pt idx="18">
                  <c:v>22.463965495074962</c:v>
                </c:pt>
                <c:pt idx="19">
                  <c:v>29.334051086937553</c:v>
                </c:pt>
                <c:pt idx="20">
                  <c:v>24.861755420412301</c:v>
                </c:pt>
                <c:pt idx="21">
                  <c:v>32.259989402400976</c:v>
                </c:pt>
                <c:pt idx="22">
                  <c:v>38.446315096045453</c:v>
                </c:pt>
              </c:numCache>
            </c:numRef>
          </c:xVal>
          <c:yVal>
            <c:numRef>
              <c:f>Sheet1!$B$2:$B$33</c:f>
              <c:numCache>
                <c:formatCode>General</c:formatCode>
                <c:ptCount val="32"/>
                <c:pt idx="0">
                  <c:v>39.545323868821406</c:v>
                </c:pt>
                <c:pt idx="1">
                  <c:v>37.126474054839427</c:v>
                </c:pt>
                <c:pt idx="2">
                  <c:v>25.577197182866481</c:v>
                </c:pt>
                <c:pt idx="3">
                  <c:v>39.436760451188512</c:v>
                </c:pt>
                <c:pt idx="4">
                  <c:v>20.775740980802073</c:v>
                </c:pt>
                <c:pt idx="5">
                  <c:v>34.915874962460947</c:v>
                </c:pt>
                <c:pt idx="6">
                  <c:v>35.655862999999997</c:v>
                </c:pt>
                <c:pt idx="7">
                  <c:v>34.011390809883039</c:v>
                </c:pt>
                <c:pt idx="8">
                  <c:v>36.858019378324137</c:v>
                </c:pt>
                <c:pt idx="9">
                  <c:v>29.126459359994989</c:v>
                </c:pt>
                <c:pt idx="10">
                  <c:v>20.377183902675199</c:v>
                </c:pt>
                <c:pt idx="11">
                  <c:v>37.293545028615995</c:v>
                </c:pt>
                <c:pt idx="12">
                  <c:v>40.927719842205029</c:v>
                </c:pt>
                <c:pt idx="13">
                  <c:v>32.504646477898952</c:v>
                </c:pt>
                <c:pt idx="14">
                  <c:v>42.06430971406634</c:v>
                </c:pt>
                <c:pt idx="15">
                  <c:v>54.568022999999997</c:v>
                </c:pt>
                <c:pt idx="16">
                  <c:v>18.93906363480443</c:v>
                </c:pt>
                <c:pt idx="17">
                  <c:v>25.101984684726315</c:v>
                </c:pt>
                <c:pt idx="18">
                  <c:v>23.015440325967543</c:v>
                </c:pt>
                <c:pt idx="19">
                  <c:v>27.714139837308885</c:v>
                </c:pt>
                <c:pt idx="20">
                  <c:v>32.387974069247548</c:v>
                </c:pt>
                <c:pt idx="21">
                  <c:v>38.758303056819592</c:v>
                </c:pt>
                <c:pt idx="22">
                  <c:v>35.344830530859014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Column12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Sheet1!$A$2:$A$33</c:f>
              <c:numCache>
                <c:formatCode>General</c:formatCode>
                <c:ptCount val="32"/>
                <c:pt idx="0">
                  <c:v>29.154267802568661</c:v>
                </c:pt>
                <c:pt idx="1">
                  <c:v>34.002589970759807</c:v>
                </c:pt>
                <c:pt idx="2">
                  <c:v>26.458989600344523</c:v>
                </c:pt>
                <c:pt idx="3">
                  <c:v>36.232635878108603</c:v>
                </c:pt>
                <c:pt idx="4">
                  <c:v>25.064330402319374</c:v>
                </c:pt>
                <c:pt idx="5">
                  <c:v>30.126486442901189</c:v>
                </c:pt>
                <c:pt idx="6">
                  <c:v>38.455720831834817</c:v>
                </c:pt>
                <c:pt idx="7">
                  <c:v>35.291587026150744</c:v>
                </c:pt>
                <c:pt idx="8">
                  <c:v>30.471962615866023</c:v>
                </c:pt>
                <c:pt idx="9">
                  <c:v>19.637264443976875</c:v>
                </c:pt>
                <c:pt idx="10">
                  <c:v>20.624008869154586</c:v>
                </c:pt>
                <c:pt idx="11">
                  <c:v>25.176903200159018</c:v>
                </c:pt>
                <c:pt idx="12">
                  <c:v>34.297383337196848</c:v>
                </c:pt>
                <c:pt idx="13">
                  <c:v>24.994613351351131</c:v>
                </c:pt>
                <c:pt idx="14">
                  <c:v>31.689498752896228</c:v>
                </c:pt>
                <c:pt idx="15">
                  <c:v>30.47327247495301</c:v>
                </c:pt>
                <c:pt idx="16">
                  <c:v>21.076949385001626</c:v>
                </c:pt>
                <c:pt idx="17">
                  <c:v>13.396894660556837</c:v>
                </c:pt>
                <c:pt idx="18">
                  <c:v>22.463965495074962</c:v>
                </c:pt>
                <c:pt idx="19">
                  <c:v>29.334051086937553</c:v>
                </c:pt>
                <c:pt idx="20">
                  <c:v>24.861755420412301</c:v>
                </c:pt>
                <c:pt idx="21">
                  <c:v>32.259989402400976</c:v>
                </c:pt>
                <c:pt idx="22">
                  <c:v>38.446315096045453</c:v>
                </c:pt>
              </c:numCache>
            </c:numRef>
          </c:xVal>
          <c:yVal>
            <c:numRef>
              <c:f>Sheet1!$C$2:$C$33</c:f>
              <c:numCache>
                <c:formatCode>General</c:formatCode>
                <c:ptCount val="32"/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Sheet1!$A$2:$A$33</c:f>
              <c:numCache>
                <c:formatCode>General</c:formatCode>
                <c:ptCount val="32"/>
                <c:pt idx="0">
                  <c:v>29.154267802568661</c:v>
                </c:pt>
                <c:pt idx="1">
                  <c:v>34.002589970759807</c:v>
                </c:pt>
                <c:pt idx="2">
                  <c:v>26.458989600344523</c:v>
                </c:pt>
                <c:pt idx="3">
                  <c:v>36.232635878108603</c:v>
                </c:pt>
                <c:pt idx="4">
                  <c:v>25.064330402319374</c:v>
                </c:pt>
                <c:pt idx="5">
                  <c:v>30.126486442901189</c:v>
                </c:pt>
                <c:pt idx="6">
                  <c:v>38.455720831834817</c:v>
                </c:pt>
                <c:pt idx="7">
                  <c:v>35.291587026150744</c:v>
                </c:pt>
                <c:pt idx="8">
                  <c:v>30.471962615866023</c:v>
                </c:pt>
                <c:pt idx="9">
                  <c:v>19.637264443976875</c:v>
                </c:pt>
                <c:pt idx="10">
                  <c:v>20.624008869154586</c:v>
                </c:pt>
                <c:pt idx="11">
                  <c:v>25.176903200159018</c:v>
                </c:pt>
                <c:pt idx="12">
                  <c:v>34.297383337196848</c:v>
                </c:pt>
                <c:pt idx="13">
                  <c:v>24.994613351351131</c:v>
                </c:pt>
                <c:pt idx="14">
                  <c:v>31.689498752896228</c:v>
                </c:pt>
                <c:pt idx="15">
                  <c:v>30.47327247495301</c:v>
                </c:pt>
                <c:pt idx="16">
                  <c:v>21.076949385001626</c:v>
                </c:pt>
                <c:pt idx="17">
                  <c:v>13.396894660556837</c:v>
                </c:pt>
                <c:pt idx="18">
                  <c:v>22.463965495074962</c:v>
                </c:pt>
                <c:pt idx="19">
                  <c:v>29.334051086937553</c:v>
                </c:pt>
                <c:pt idx="20">
                  <c:v>24.861755420412301</c:v>
                </c:pt>
                <c:pt idx="21">
                  <c:v>32.259989402400976</c:v>
                </c:pt>
                <c:pt idx="22">
                  <c:v>38.446315096045453</c:v>
                </c:pt>
              </c:numCache>
            </c:numRef>
          </c:xVal>
          <c:yVal>
            <c:numRef>
              <c:f>Sheet1!$D$2:$D$33</c:f>
              <c:numCache>
                <c:formatCode>General</c:formatCode>
                <c:ptCount val="32"/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3277312"/>
        <c:axId val="43283200"/>
      </c:scatterChart>
      <c:valAx>
        <c:axId val="43277312"/>
        <c:scaling>
          <c:orientation val="minMax"/>
          <c:max val="40"/>
          <c:min val="10"/>
        </c:scaling>
        <c:delete val="0"/>
        <c:axPos val="b"/>
        <c:majorGridlines>
          <c:spPr>
            <a:ln w="12700">
              <a:solidFill>
                <a:srgbClr val="F8F8F8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43283200"/>
        <c:crosses val="autoZero"/>
        <c:crossBetween val="midCat"/>
      </c:valAx>
      <c:valAx>
        <c:axId val="43283200"/>
        <c:scaling>
          <c:orientation val="minMax"/>
          <c:max val="70"/>
        </c:scaling>
        <c:delete val="0"/>
        <c:axPos val="l"/>
        <c:majorGridlines>
          <c:spPr>
            <a:ln w="12700">
              <a:solidFill>
                <a:srgbClr val="F8F8F8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43277312"/>
        <c:crosses val="autoZero"/>
        <c:crossBetween val="midCat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T&amp;k-menot / arvonlisäys, % 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rd_int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Sheet1!$A$2:$A$16</c:f>
              <c:strCache>
                <c:ptCount val="15"/>
                <c:pt idx="0">
                  <c:v>Kreikka</c:v>
                </c:pt>
                <c:pt idx="1">
                  <c:v>Ranska</c:v>
                </c:pt>
                <c:pt idx="2">
                  <c:v>Italia</c:v>
                </c:pt>
                <c:pt idx="3">
                  <c:v>Saksa</c:v>
                </c:pt>
                <c:pt idx="4">
                  <c:v>Alankom.</c:v>
                </c:pt>
                <c:pt idx="5">
                  <c:v>UK</c:v>
                </c:pt>
                <c:pt idx="6">
                  <c:v>Espanja</c:v>
                </c:pt>
                <c:pt idx="7">
                  <c:v>Irlanti</c:v>
                </c:pt>
                <c:pt idx="8">
                  <c:v>Belgia</c:v>
                </c:pt>
                <c:pt idx="9">
                  <c:v>Norja</c:v>
                </c:pt>
                <c:pt idx="10">
                  <c:v>USA</c:v>
                </c:pt>
                <c:pt idx="11">
                  <c:v>Suomi</c:v>
                </c:pt>
                <c:pt idx="12">
                  <c:v>Itävalta</c:v>
                </c:pt>
                <c:pt idx="13">
                  <c:v>Ruotsi</c:v>
                </c:pt>
                <c:pt idx="14">
                  <c:v>Tanska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0.12981096</c:v>
                </c:pt>
                <c:pt idx="1">
                  <c:v>0.23111645</c:v>
                </c:pt>
                <c:pt idx="2">
                  <c:v>0.26211203</c:v>
                </c:pt>
                <c:pt idx="3">
                  <c:v>0.30779185999999997</c:v>
                </c:pt>
                <c:pt idx="4">
                  <c:v>0.34535439000000001</c:v>
                </c:pt>
                <c:pt idx="5">
                  <c:v>0.40136751999999998</c:v>
                </c:pt>
                <c:pt idx="6">
                  <c:v>0.4275138</c:v>
                </c:pt>
                <c:pt idx="7">
                  <c:v>0.49670694999999998</c:v>
                </c:pt>
                <c:pt idx="8">
                  <c:v>0.64404249999999996</c:v>
                </c:pt>
                <c:pt idx="9">
                  <c:v>0.75338335000000001</c:v>
                </c:pt>
                <c:pt idx="10">
                  <c:v>0.81642088999999995</c:v>
                </c:pt>
                <c:pt idx="11">
                  <c:v>0.84619498999999998</c:v>
                </c:pt>
                <c:pt idx="12">
                  <c:v>0.93668187000000003</c:v>
                </c:pt>
                <c:pt idx="13">
                  <c:v>0.96</c:v>
                </c:pt>
                <c:pt idx="14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189128704"/>
        <c:axId val="189130240"/>
      </c:barChart>
      <c:catAx>
        <c:axId val="189128704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189130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13024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crossAx val="189128704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Teollisuus (C),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T&amp;K:ta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B0B0B0"/>
              </a:solidFill>
              <a:ln w="50800">
                <a:noFill/>
              </a:ln>
            </c:spPr>
          </c:dPt>
          <c:dPt>
            <c:idx val="10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Kreikka</c:v>
                </c:pt>
                <c:pt idx="3">
                  <c:v>Espanja</c:v>
                </c:pt>
                <c:pt idx="4">
                  <c:v>Ranska</c:v>
                </c:pt>
                <c:pt idx="5">
                  <c:v>Alankom.</c:v>
                </c:pt>
                <c:pt idx="6">
                  <c:v>Norja</c:v>
                </c:pt>
                <c:pt idx="7">
                  <c:v>Italia</c:v>
                </c:pt>
                <c:pt idx="8">
                  <c:v>Tanska</c:v>
                </c:pt>
                <c:pt idx="9">
                  <c:v>Itävalta</c:v>
                </c:pt>
                <c:pt idx="10">
                  <c:v>Ruotsi</c:v>
                </c:pt>
                <c:pt idx="11">
                  <c:v>Belgia</c:v>
                </c:pt>
                <c:pt idx="12">
                  <c:v>Suomi</c:v>
                </c:pt>
                <c:pt idx="13">
                  <c:v>Irlanti</c:v>
                </c:pt>
                <c:pt idx="14">
                  <c:v>Saksa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3">
                  <c:v>13.892159999999997</c:v>
                </c:pt>
                <c:pt idx="4">
                  <c:v>27.975852</c:v>
                </c:pt>
                <c:pt idx="5">
                  <c:v>29.062221000000005</c:v>
                </c:pt>
                <c:pt idx="6">
                  <c:v>25.156744999999997</c:v>
                </c:pt>
                <c:pt idx="7">
                  <c:v>21.158540000000002</c:v>
                </c:pt>
                <c:pt idx="8">
                  <c:v>45.93</c:v>
                </c:pt>
                <c:pt idx="9">
                  <c:v>29.839676999999998</c:v>
                </c:pt>
                <c:pt idx="10">
                  <c:v>33.802784999999993</c:v>
                </c:pt>
                <c:pt idx="11">
                  <c:v>36.494514000000002</c:v>
                </c:pt>
                <c:pt idx="12">
                  <c:v>43.980579000000006</c:v>
                </c:pt>
                <c:pt idx="13">
                  <c:v>27.365950000000002</c:v>
                </c:pt>
                <c:pt idx="14">
                  <c:v>43.877156999999997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ei_T&amp;K</c:v>
                </c:pt>
              </c:strCache>
            </c:strRef>
          </c:tx>
          <c:spPr>
            <a:solidFill>
              <a:srgbClr val="B3E3F1"/>
            </a:solidFill>
          </c:spPr>
          <c:invertIfNegative val="0"/>
          <c:dPt>
            <c:idx val="12"/>
            <c:invertIfNegative val="0"/>
            <c:bubble3D val="0"/>
            <c:spPr>
              <a:solidFill>
                <a:srgbClr val="C2E066"/>
              </a:solidFill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Kreikka</c:v>
                </c:pt>
                <c:pt idx="3">
                  <c:v>Espanja</c:v>
                </c:pt>
                <c:pt idx="4">
                  <c:v>Ranska</c:v>
                </c:pt>
                <c:pt idx="5">
                  <c:v>Alankom.</c:v>
                </c:pt>
                <c:pt idx="6">
                  <c:v>Norja</c:v>
                </c:pt>
                <c:pt idx="7">
                  <c:v>Italia</c:v>
                </c:pt>
                <c:pt idx="8">
                  <c:v>Tanska</c:v>
                </c:pt>
                <c:pt idx="9">
                  <c:v>Itävalta</c:v>
                </c:pt>
                <c:pt idx="10">
                  <c:v>Ruotsi</c:v>
                </c:pt>
                <c:pt idx="11">
                  <c:v>Belgia</c:v>
                </c:pt>
                <c:pt idx="12">
                  <c:v>Suomi</c:v>
                </c:pt>
                <c:pt idx="13">
                  <c:v>Irlanti</c:v>
                </c:pt>
                <c:pt idx="14">
                  <c:v>Saksa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3">
                  <c:v>20.90784</c:v>
                </c:pt>
                <c:pt idx="4">
                  <c:v>12.604147999999999</c:v>
                </c:pt>
                <c:pt idx="5">
                  <c:v>13.407778999999994</c:v>
                </c:pt>
                <c:pt idx="6">
                  <c:v>18.693255000000004</c:v>
                </c:pt>
                <c:pt idx="7">
                  <c:v>23.041460000000001</c:v>
                </c:pt>
                <c:pt idx="8">
                  <c:v>0</c:v>
                </c:pt>
                <c:pt idx="9">
                  <c:v>19.670323</c:v>
                </c:pt>
                <c:pt idx="10">
                  <c:v>16.747215000000004</c:v>
                </c:pt>
                <c:pt idx="11">
                  <c:v>17.475485999999997</c:v>
                </c:pt>
                <c:pt idx="12">
                  <c:v>10.109420999999998</c:v>
                </c:pt>
                <c:pt idx="13">
                  <c:v>26.824050000000003</c:v>
                </c:pt>
                <c:pt idx="14">
                  <c:v>29.532843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89258752"/>
        <c:axId val="189465344"/>
      </c:barChart>
      <c:catAx>
        <c:axId val="18925875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189465344"/>
        <c:crosses val="autoZero"/>
        <c:auto val="1"/>
        <c:lblAlgn val="ctr"/>
        <c:lblOffset val="100"/>
        <c:noMultiLvlLbl val="0"/>
      </c:catAx>
      <c:valAx>
        <c:axId val="189465344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89258752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Palvelut (G-N), % 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T&amp;K:ta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B0B0B0"/>
              </a:solidFill>
              <a:ln w="50800">
                <a:noFill/>
              </a:ln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Kreikka</c:v>
                </c:pt>
                <c:pt idx="3">
                  <c:v>Espanja</c:v>
                </c:pt>
                <c:pt idx="4">
                  <c:v>Ranska</c:v>
                </c:pt>
                <c:pt idx="5">
                  <c:v>Alankom.</c:v>
                </c:pt>
                <c:pt idx="6">
                  <c:v>Italia</c:v>
                </c:pt>
                <c:pt idx="7">
                  <c:v>Itävalta</c:v>
                </c:pt>
                <c:pt idx="8">
                  <c:v>Norja</c:v>
                </c:pt>
                <c:pt idx="9">
                  <c:v>Tanska</c:v>
                </c:pt>
                <c:pt idx="10">
                  <c:v>Irlanti</c:v>
                </c:pt>
                <c:pt idx="11">
                  <c:v>Ruotsi</c:v>
                </c:pt>
                <c:pt idx="12">
                  <c:v>Suomi</c:v>
                </c:pt>
                <c:pt idx="13">
                  <c:v>Belgia</c:v>
                </c:pt>
                <c:pt idx="14">
                  <c:v>Saksa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3">
                  <c:v>8.5745520000000006</c:v>
                </c:pt>
                <c:pt idx="4">
                  <c:v>16.508016000000001</c:v>
                </c:pt>
                <c:pt idx="5">
                  <c:v>15.880396999999999</c:v>
                </c:pt>
                <c:pt idx="6">
                  <c:v>9.2818959999999997</c:v>
                </c:pt>
                <c:pt idx="7">
                  <c:v>13.009736999999999</c:v>
                </c:pt>
                <c:pt idx="8">
                  <c:v>16.868200000000002</c:v>
                </c:pt>
                <c:pt idx="9">
                  <c:v>39.900000000000006</c:v>
                </c:pt>
                <c:pt idx="10">
                  <c:v>12.45499</c:v>
                </c:pt>
                <c:pt idx="11">
                  <c:v>22.927500000000002</c:v>
                </c:pt>
                <c:pt idx="12">
                  <c:v>28.746286999999999</c:v>
                </c:pt>
                <c:pt idx="13">
                  <c:v>21.779465999999999</c:v>
                </c:pt>
                <c:pt idx="14">
                  <c:v>17.100216000000003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ei_T&amp;K</c:v>
                </c:pt>
              </c:strCache>
            </c:strRef>
          </c:tx>
          <c:spPr>
            <a:solidFill>
              <a:srgbClr val="B3E3F1"/>
            </a:solidFill>
          </c:spPr>
          <c:invertIfNegative val="0"/>
          <c:dPt>
            <c:idx val="12"/>
            <c:invertIfNegative val="0"/>
            <c:bubble3D val="0"/>
            <c:spPr>
              <a:solidFill>
                <a:srgbClr val="C2E066"/>
              </a:solidFill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Kreikka</c:v>
                </c:pt>
                <c:pt idx="3">
                  <c:v>Espanja</c:v>
                </c:pt>
                <c:pt idx="4">
                  <c:v>Ranska</c:v>
                </c:pt>
                <c:pt idx="5">
                  <c:v>Alankom.</c:v>
                </c:pt>
                <c:pt idx="6">
                  <c:v>Italia</c:v>
                </c:pt>
                <c:pt idx="7">
                  <c:v>Itävalta</c:v>
                </c:pt>
                <c:pt idx="8">
                  <c:v>Norja</c:v>
                </c:pt>
                <c:pt idx="9">
                  <c:v>Tanska</c:v>
                </c:pt>
                <c:pt idx="10">
                  <c:v>Irlanti</c:v>
                </c:pt>
                <c:pt idx="11">
                  <c:v>Ruotsi</c:v>
                </c:pt>
                <c:pt idx="12">
                  <c:v>Suomi</c:v>
                </c:pt>
                <c:pt idx="13">
                  <c:v>Belgia</c:v>
                </c:pt>
                <c:pt idx="14">
                  <c:v>Saksa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3">
                  <c:v>20.315448</c:v>
                </c:pt>
                <c:pt idx="4">
                  <c:v>13.171983999999998</c:v>
                </c:pt>
                <c:pt idx="5">
                  <c:v>14.889602999999997</c:v>
                </c:pt>
                <c:pt idx="6">
                  <c:v>22.958104000000002</c:v>
                </c:pt>
                <c:pt idx="7">
                  <c:v>24.820263000000004</c:v>
                </c:pt>
                <c:pt idx="8">
                  <c:v>21.131799999999998</c:v>
                </c:pt>
                <c:pt idx="9">
                  <c:v>0</c:v>
                </c:pt>
                <c:pt idx="10">
                  <c:v>28.115009999999998</c:v>
                </c:pt>
                <c:pt idx="11">
                  <c:v>17.832500000000003</c:v>
                </c:pt>
                <c:pt idx="12">
                  <c:v>12.243713000000003</c:v>
                </c:pt>
                <c:pt idx="13">
                  <c:v>21.840533999999998</c:v>
                </c:pt>
                <c:pt idx="14">
                  <c:v>37.289784000000004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89569280"/>
        <c:axId val="189571072"/>
      </c:barChart>
      <c:catAx>
        <c:axId val="18956928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189571072"/>
        <c:crosses val="autoZero"/>
        <c:auto val="1"/>
        <c:lblAlgn val="ctr"/>
        <c:lblOffset val="100"/>
        <c:noMultiLvlLbl val="0"/>
      </c:catAx>
      <c:valAx>
        <c:axId val="189571072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89569280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Kauppa (G),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T&amp;K:ta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B0B0B0"/>
              </a:solidFill>
              <a:ln w="50800">
                <a:noFill/>
              </a:ln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Kreikka</c:v>
                </c:pt>
                <c:pt idx="3">
                  <c:v>Saksa</c:v>
                </c:pt>
                <c:pt idx="4">
                  <c:v>Itävalta</c:v>
                </c:pt>
                <c:pt idx="5">
                  <c:v>Italia</c:v>
                </c:pt>
                <c:pt idx="6">
                  <c:v>Irlanti</c:v>
                </c:pt>
                <c:pt idx="7">
                  <c:v>Ranska</c:v>
                </c:pt>
                <c:pt idx="8">
                  <c:v>Alankom.</c:v>
                </c:pt>
                <c:pt idx="9">
                  <c:v>Espanja</c:v>
                </c:pt>
                <c:pt idx="10">
                  <c:v>Norja</c:v>
                </c:pt>
                <c:pt idx="11">
                  <c:v>Tanska</c:v>
                </c:pt>
                <c:pt idx="12">
                  <c:v>Ruotsi</c:v>
                </c:pt>
                <c:pt idx="13">
                  <c:v>Suomi</c:v>
                </c:pt>
                <c:pt idx="14">
                  <c:v>Belgia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7">
                  <c:v>7.5167359999999999</c:v>
                </c:pt>
                <c:pt idx="8">
                  <c:v>8.3554720000000007</c:v>
                </c:pt>
                <c:pt idx="9">
                  <c:v>3.8575680000000001</c:v>
                </c:pt>
                <c:pt idx="10">
                  <c:v>7.1460899999999992</c:v>
                </c:pt>
                <c:pt idx="11">
                  <c:v>34.68</c:v>
                </c:pt>
                <c:pt idx="12">
                  <c:v>22.733775000000001</c:v>
                </c:pt>
                <c:pt idx="13">
                  <c:v>25.616799999999998</c:v>
                </c:pt>
                <c:pt idx="14">
                  <c:v>18.998812000000001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ei_T&amp;K</c:v>
                </c:pt>
              </c:strCache>
            </c:strRef>
          </c:tx>
          <c:spPr>
            <a:solidFill>
              <a:srgbClr val="B3E3F1"/>
            </a:solidFill>
          </c:spPr>
          <c:invertIfNegative val="0"/>
          <c:dPt>
            <c:idx val="12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C2E066"/>
              </a:solidFill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Kreikka</c:v>
                </c:pt>
                <c:pt idx="3">
                  <c:v>Saksa</c:v>
                </c:pt>
                <c:pt idx="4">
                  <c:v>Itävalta</c:v>
                </c:pt>
                <c:pt idx="5">
                  <c:v>Italia</c:v>
                </c:pt>
                <c:pt idx="6">
                  <c:v>Irlanti</c:v>
                </c:pt>
                <c:pt idx="7">
                  <c:v>Ranska</c:v>
                </c:pt>
                <c:pt idx="8">
                  <c:v>Alankom.</c:v>
                </c:pt>
                <c:pt idx="9">
                  <c:v>Espanja</c:v>
                </c:pt>
                <c:pt idx="10">
                  <c:v>Norja</c:v>
                </c:pt>
                <c:pt idx="11">
                  <c:v>Tanska</c:v>
                </c:pt>
                <c:pt idx="12">
                  <c:v>Ruotsi</c:v>
                </c:pt>
                <c:pt idx="13">
                  <c:v>Suomi</c:v>
                </c:pt>
                <c:pt idx="14">
                  <c:v>Belgia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7">
                  <c:v>13.043264000000002</c:v>
                </c:pt>
                <c:pt idx="8">
                  <c:v>13.324527999999999</c:v>
                </c:pt>
                <c:pt idx="9">
                  <c:v>19.022431999999998</c:v>
                </c:pt>
                <c:pt idx="10">
                  <c:v>22.70391</c:v>
                </c:pt>
                <c:pt idx="11">
                  <c:v>0</c:v>
                </c:pt>
                <c:pt idx="12">
                  <c:v>21.196224999999998</c:v>
                </c:pt>
                <c:pt idx="13">
                  <c:v>19.483200000000004</c:v>
                </c:pt>
                <c:pt idx="14">
                  <c:v>26.161187999999996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90350080"/>
        <c:axId val="190351616"/>
      </c:barChart>
      <c:catAx>
        <c:axId val="19035008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190351616"/>
        <c:crosses val="autoZero"/>
        <c:auto val="1"/>
        <c:lblAlgn val="ctr"/>
        <c:lblOffset val="100"/>
        <c:noMultiLvlLbl val="0"/>
      </c:catAx>
      <c:valAx>
        <c:axId val="190351616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90350080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Informaatio ja viestintä (J), % 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T&amp;K:ta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B0B0B0"/>
              </a:solidFill>
              <a:ln w="50800">
                <a:noFill/>
              </a:ln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12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Kreikka</c:v>
                </c:pt>
                <c:pt idx="3">
                  <c:v>Itävalta</c:v>
                </c:pt>
                <c:pt idx="4">
                  <c:v>Irlanti</c:v>
                </c:pt>
                <c:pt idx="5">
                  <c:v>Italia</c:v>
                </c:pt>
                <c:pt idx="6">
                  <c:v>Espanja</c:v>
                </c:pt>
                <c:pt idx="7">
                  <c:v>Alankom.</c:v>
                </c:pt>
                <c:pt idx="8">
                  <c:v>Ranska</c:v>
                </c:pt>
                <c:pt idx="9">
                  <c:v>Tanska</c:v>
                </c:pt>
                <c:pt idx="10">
                  <c:v>Ruotsi</c:v>
                </c:pt>
                <c:pt idx="11">
                  <c:v>Suomi</c:v>
                </c:pt>
                <c:pt idx="12">
                  <c:v>Norja</c:v>
                </c:pt>
                <c:pt idx="13">
                  <c:v>Belgia</c:v>
                </c:pt>
                <c:pt idx="14">
                  <c:v>Saksa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5">
                  <c:v>25.540056</c:v>
                </c:pt>
                <c:pt idx="6">
                  <c:v>27.256224</c:v>
                </c:pt>
                <c:pt idx="7">
                  <c:v>31.171218</c:v>
                </c:pt>
                <c:pt idx="8">
                  <c:v>38.146679999999996</c:v>
                </c:pt>
                <c:pt idx="9">
                  <c:v>53.32</c:v>
                </c:pt>
                <c:pt idx="10">
                  <c:v>41.805543999999998</c:v>
                </c:pt>
                <c:pt idx="11">
                  <c:v>46.918066666666661</c:v>
                </c:pt>
                <c:pt idx="12">
                  <c:v>37.753320000000002</c:v>
                </c:pt>
                <c:pt idx="13">
                  <c:v>52.520495999999994</c:v>
                </c:pt>
                <c:pt idx="14">
                  <c:v>57.608086999999998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ei_T&amp;K</c:v>
                </c:pt>
              </c:strCache>
            </c:strRef>
          </c:tx>
          <c:spPr>
            <a:solidFill>
              <a:srgbClr val="B3E3F1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C2E066"/>
              </a:solidFill>
            </c:spPr>
          </c:dPt>
          <c:dPt>
            <c:idx val="12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Kreikka</c:v>
                </c:pt>
                <c:pt idx="3">
                  <c:v>Itävalta</c:v>
                </c:pt>
                <c:pt idx="4">
                  <c:v>Irlanti</c:v>
                </c:pt>
                <c:pt idx="5">
                  <c:v>Italia</c:v>
                </c:pt>
                <c:pt idx="6">
                  <c:v>Espanja</c:v>
                </c:pt>
                <c:pt idx="7">
                  <c:v>Alankom.</c:v>
                </c:pt>
                <c:pt idx="8">
                  <c:v>Ranska</c:v>
                </c:pt>
                <c:pt idx="9">
                  <c:v>Tanska</c:v>
                </c:pt>
                <c:pt idx="10">
                  <c:v>Ruotsi</c:v>
                </c:pt>
                <c:pt idx="11">
                  <c:v>Suomi</c:v>
                </c:pt>
                <c:pt idx="12">
                  <c:v>Norja</c:v>
                </c:pt>
                <c:pt idx="13">
                  <c:v>Belgia</c:v>
                </c:pt>
                <c:pt idx="14">
                  <c:v>Saksa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5">
                  <c:v>19.219943999999998</c:v>
                </c:pt>
                <c:pt idx="6">
                  <c:v>19.303776000000003</c:v>
                </c:pt>
                <c:pt idx="7">
                  <c:v>16.688782</c:v>
                </c:pt>
                <c:pt idx="8">
                  <c:v>11.253320000000002</c:v>
                </c:pt>
                <c:pt idx="9">
                  <c:v>0</c:v>
                </c:pt>
                <c:pt idx="10">
                  <c:v>17.814456</c:v>
                </c:pt>
                <c:pt idx="11">
                  <c:v>13.18193333333334</c:v>
                </c:pt>
                <c:pt idx="12">
                  <c:v>23.296680000000002</c:v>
                </c:pt>
                <c:pt idx="13">
                  <c:v>17.469504000000001</c:v>
                </c:pt>
                <c:pt idx="14">
                  <c:v>27.901912999999993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91053824"/>
        <c:axId val="191055360"/>
      </c:barChart>
      <c:catAx>
        <c:axId val="191053824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191055360"/>
        <c:crosses val="autoZero"/>
        <c:auto val="1"/>
        <c:lblAlgn val="ctr"/>
        <c:lblOffset val="100"/>
        <c:noMultiLvlLbl val="0"/>
      </c:catAx>
      <c:valAx>
        <c:axId val="19105536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91053824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Rahoitus ja vakuutus (K),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T&amp;K:ta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B0B0B0"/>
              </a:solidFill>
              <a:ln w="50800">
                <a:noFill/>
              </a:ln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Kreikka</c:v>
                </c:pt>
                <c:pt idx="3">
                  <c:v>Ranska</c:v>
                </c:pt>
                <c:pt idx="4">
                  <c:v>Norja</c:v>
                </c:pt>
                <c:pt idx="5">
                  <c:v>Alankom.</c:v>
                </c:pt>
                <c:pt idx="6">
                  <c:v>Itävalta</c:v>
                </c:pt>
                <c:pt idx="7">
                  <c:v>Italia</c:v>
                </c:pt>
                <c:pt idx="8">
                  <c:v>Suomi</c:v>
                </c:pt>
                <c:pt idx="9">
                  <c:v>Espanja</c:v>
                </c:pt>
                <c:pt idx="10">
                  <c:v>Belgia</c:v>
                </c:pt>
                <c:pt idx="11">
                  <c:v>Irlanti</c:v>
                </c:pt>
                <c:pt idx="12">
                  <c:v>Ruotsi</c:v>
                </c:pt>
                <c:pt idx="13">
                  <c:v>Tanska</c:v>
                </c:pt>
                <c:pt idx="14">
                  <c:v>Saksa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3">
                  <c:v>14.39616</c:v>
                </c:pt>
                <c:pt idx="4">
                  <c:v>6.4342880000000005</c:v>
                </c:pt>
                <c:pt idx="5">
                  <c:v>15.711384000000001</c:v>
                </c:pt>
                <c:pt idx="6">
                  <c:v>6.5320740000000006</c:v>
                </c:pt>
                <c:pt idx="7">
                  <c:v>8.4269700000000007</c:v>
                </c:pt>
                <c:pt idx="8">
                  <c:v>23.45776</c:v>
                </c:pt>
                <c:pt idx="9">
                  <c:v>9.6162689999999991</c:v>
                </c:pt>
                <c:pt idx="10">
                  <c:v>20.771744999999999</c:v>
                </c:pt>
                <c:pt idx="11">
                  <c:v>11.926908000000001</c:v>
                </c:pt>
                <c:pt idx="12">
                  <c:v>25.340699999999998</c:v>
                </c:pt>
                <c:pt idx="13">
                  <c:v>49.25</c:v>
                </c:pt>
                <c:pt idx="14">
                  <c:v>26.633706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ei_T&amp;K</c:v>
                </c:pt>
              </c:strCache>
            </c:strRef>
          </c:tx>
          <c:spPr>
            <a:solidFill>
              <a:srgbClr val="B3E3F1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C2E066"/>
              </a:solidFill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C2E066"/>
              </a:solidFill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Kreikka</c:v>
                </c:pt>
                <c:pt idx="3">
                  <c:v>Ranska</c:v>
                </c:pt>
                <c:pt idx="4">
                  <c:v>Norja</c:v>
                </c:pt>
                <c:pt idx="5">
                  <c:v>Alankom.</c:v>
                </c:pt>
                <c:pt idx="6">
                  <c:v>Itävalta</c:v>
                </c:pt>
                <c:pt idx="7">
                  <c:v>Italia</c:v>
                </c:pt>
                <c:pt idx="8">
                  <c:v>Suomi</c:v>
                </c:pt>
                <c:pt idx="9">
                  <c:v>Espanja</c:v>
                </c:pt>
                <c:pt idx="10">
                  <c:v>Belgia</c:v>
                </c:pt>
                <c:pt idx="11">
                  <c:v>Irlanti</c:v>
                </c:pt>
                <c:pt idx="12">
                  <c:v>Ruotsi</c:v>
                </c:pt>
                <c:pt idx="13">
                  <c:v>Tanska</c:v>
                </c:pt>
                <c:pt idx="14">
                  <c:v>Saksa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3">
                  <c:v>13.203840000000001</c:v>
                </c:pt>
                <c:pt idx="4">
                  <c:v>21.985711999999999</c:v>
                </c:pt>
                <c:pt idx="5">
                  <c:v>13.148616000000002</c:v>
                </c:pt>
                <c:pt idx="6">
                  <c:v>29.397925999999998</c:v>
                </c:pt>
                <c:pt idx="7">
                  <c:v>32.283029999999997</c:v>
                </c:pt>
                <c:pt idx="8">
                  <c:v>19.902239999999999</c:v>
                </c:pt>
                <c:pt idx="9">
                  <c:v>34.153730999999993</c:v>
                </c:pt>
                <c:pt idx="10">
                  <c:v>23.078255000000002</c:v>
                </c:pt>
                <c:pt idx="11">
                  <c:v>32.593091999999999</c:v>
                </c:pt>
                <c:pt idx="12">
                  <c:v>20.859300000000005</c:v>
                </c:pt>
                <c:pt idx="13">
                  <c:v>0</c:v>
                </c:pt>
                <c:pt idx="14">
                  <c:v>43.106294000000005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89703680"/>
        <c:axId val="189730816"/>
      </c:barChart>
      <c:catAx>
        <c:axId val="18970368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189730816"/>
        <c:crosses val="autoZero"/>
        <c:auto val="1"/>
        <c:lblAlgn val="ctr"/>
        <c:lblOffset val="100"/>
        <c:noMultiLvlLbl val="0"/>
      </c:catAx>
      <c:valAx>
        <c:axId val="189730816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89703680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Asiantuntijapalvelut (M), % 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T&amp;K:ta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B0B0B0"/>
              </a:solidFill>
              <a:ln w="50800">
                <a:noFill/>
              </a:ln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12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Saksa</c:v>
                </c:pt>
                <c:pt idx="3">
                  <c:v>Kreikka</c:v>
                </c:pt>
                <c:pt idx="4">
                  <c:v>Itävalta</c:v>
                </c:pt>
                <c:pt idx="5">
                  <c:v>Irlanti</c:v>
                </c:pt>
                <c:pt idx="6">
                  <c:v>Alankom.</c:v>
                </c:pt>
                <c:pt idx="7">
                  <c:v>Espanja</c:v>
                </c:pt>
                <c:pt idx="8">
                  <c:v>Ranska</c:v>
                </c:pt>
                <c:pt idx="9">
                  <c:v>Tanska</c:v>
                </c:pt>
                <c:pt idx="10">
                  <c:v>Norja</c:v>
                </c:pt>
                <c:pt idx="11">
                  <c:v>Suomi</c:v>
                </c:pt>
                <c:pt idx="12">
                  <c:v>Ruotsi</c:v>
                </c:pt>
                <c:pt idx="13">
                  <c:v>Italia</c:v>
                </c:pt>
                <c:pt idx="14">
                  <c:v>Belgia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6">
                  <c:v>14.257728000000004</c:v>
                </c:pt>
                <c:pt idx="7">
                  <c:v>15.625860999999999</c:v>
                </c:pt>
                <c:pt idx="8">
                  <c:v>20.253662000000002</c:v>
                </c:pt>
                <c:pt idx="9">
                  <c:v>40.17</c:v>
                </c:pt>
                <c:pt idx="10">
                  <c:v>27.181172000000004</c:v>
                </c:pt>
                <c:pt idx="11">
                  <c:v>42.643800000000006</c:v>
                </c:pt>
                <c:pt idx="12">
                  <c:v>34.251317</c:v>
                </c:pt>
                <c:pt idx="13">
                  <c:v>35.823410000000003</c:v>
                </c:pt>
                <c:pt idx="14">
                  <c:v>44.740319999999997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ei_T&amp;K</c:v>
                </c:pt>
              </c:strCache>
            </c:strRef>
          </c:tx>
          <c:spPr>
            <a:solidFill>
              <a:srgbClr val="B3E3F1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C2E066"/>
              </a:solidFill>
            </c:spPr>
          </c:dPt>
          <c:dPt>
            <c:idx val="12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Saksa</c:v>
                </c:pt>
                <c:pt idx="3">
                  <c:v>Kreikka</c:v>
                </c:pt>
                <c:pt idx="4">
                  <c:v>Itävalta</c:v>
                </c:pt>
                <c:pt idx="5">
                  <c:v>Irlanti</c:v>
                </c:pt>
                <c:pt idx="6">
                  <c:v>Alankom.</c:v>
                </c:pt>
                <c:pt idx="7">
                  <c:v>Espanja</c:v>
                </c:pt>
                <c:pt idx="8">
                  <c:v>Ranska</c:v>
                </c:pt>
                <c:pt idx="9">
                  <c:v>Tanska</c:v>
                </c:pt>
                <c:pt idx="10">
                  <c:v>Norja</c:v>
                </c:pt>
                <c:pt idx="11">
                  <c:v>Suomi</c:v>
                </c:pt>
                <c:pt idx="12">
                  <c:v>Ruotsi</c:v>
                </c:pt>
                <c:pt idx="13">
                  <c:v>Italia</c:v>
                </c:pt>
                <c:pt idx="14">
                  <c:v>Belgia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6">
                  <c:v>12.502271999999998</c:v>
                </c:pt>
                <c:pt idx="7">
                  <c:v>16.244138999999997</c:v>
                </c:pt>
                <c:pt idx="8">
                  <c:v>12.636337999999999</c:v>
                </c:pt>
                <c:pt idx="9">
                  <c:v>0</c:v>
                </c:pt>
                <c:pt idx="10">
                  <c:v>15.908828</c:v>
                </c:pt>
                <c:pt idx="11">
                  <c:v>5.0561999999999969</c:v>
                </c:pt>
                <c:pt idx="12">
                  <c:v>15.438682999999997</c:v>
                </c:pt>
                <c:pt idx="13">
                  <c:v>14.596589999999999</c:v>
                </c:pt>
                <c:pt idx="14">
                  <c:v>11.409680000000002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90301696"/>
        <c:axId val="190357888"/>
      </c:barChart>
      <c:catAx>
        <c:axId val="190301696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190357888"/>
        <c:crosses val="autoZero"/>
        <c:auto val="1"/>
        <c:lblAlgn val="ctr"/>
        <c:lblOffset val="100"/>
        <c:noMultiLvlLbl val="0"/>
      </c:catAx>
      <c:valAx>
        <c:axId val="190357888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90301696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Muutos ed. 10 v., %-yks.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muutos10~F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Saksa</c:v>
                </c:pt>
                <c:pt idx="2">
                  <c:v>Itävalta</c:v>
                </c:pt>
                <c:pt idx="3">
                  <c:v>Kreikka</c:v>
                </c:pt>
                <c:pt idx="4">
                  <c:v>Tanska</c:v>
                </c:pt>
                <c:pt idx="5">
                  <c:v>UK</c:v>
                </c:pt>
                <c:pt idx="6">
                  <c:v>Suomi</c:v>
                </c:pt>
                <c:pt idx="7">
                  <c:v>Espanja</c:v>
                </c:pt>
                <c:pt idx="8">
                  <c:v>Alankom.</c:v>
                </c:pt>
                <c:pt idx="9">
                  <c:v>Irlanti</c:v>
                </c:pt>
                <c:pt idx="10">
                  <c:v>Italia</c:v>
                </c:pt>
                <c:pt idx="11">
                  <c:v>Ruotsi</c:v>
                </c:pt>
                <c:pt idx="12">
                  <c:v>Norja</c:v>
                </c:pt>
                <c:pt idx="13">
                  <c:v>Belgia</c:v>
                </c:pt>
                <c:pt idx="14">
                  <c:v>Ranska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-9.4353709000000006</c:v>
                </c:pt>
                <c:pt idx="1">
                  <c:v>-6.5979599000000002</c:v>
                </c:pt>
                <c:pt idx="2">
                  <c:v>-4.6390817999999996</c:v>
                </c:pt>
                <c:pt idx="3">
                  <c:v>-4.0944425000000004</c:v>
                </c:pt>
                <c:pt idx="4">
                  <c:v>-3.4206591999999998</c:v>
                </c:pt>
                <c:pt idx="5">
                  <c:v>-3.1110457</c:v>
                </c:pt>
                <c:pt idx="6">
                  <c:v>-1.9687127</c:v>
                </c:pt>
                <c:pt idx="7">
                  <c:v>-1.7601431999999999</c:v>
                </c:pt>
                <c:pt idx="8">
                  <c:v>-1.5914539999999999</c:v>
                </c:pt>
                <c:pt idx="9">
                  <c:v>-1.0250052999999999</c:v>
                </c:pt>
                <c:pt idx="10">
                  <c:v>-0.64890365999999999</c:v>
                </c:pt>
                <c:pt idx="11">
                  <c:v>4.8817630000000001E-2</c:v>
                </c:pt>
                <c:pt idx="12">
                  <c:v>5.1395080000000003E-2</c:v>
                </c:pt>
                <c:pt idx="13">
                  <c:v>0.51253254000000004</c:v>
                </c:pt>
                <c:pt idx="14">
                  <c:v>5.6240727000000001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12186624"/>
        <c:axId val="212188160"/>
      </c:barChart>
      <c:catAx>
        <c:axId val="212186624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2188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188160"/>
        <c:scaling>
          <c:orientation val="minMax"/>
          <c:min val="-1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12186624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Investointiaste,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vGFCF_int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Italia</c:v>
                </c:pt>
                <c:pt idx="3">
                  <c:v>Kreikka</c:v>
                </c:pt>
                <c:pt idx="4">
                  <c:v>Ruotsi</c:v>
                </c:pt>
                <c:pt idx="5">
                  <c:v>Saksa</c:v>
                </c:pt>
                <c:pt idx="6">
                  <c:v>Tanska</c:v>
                </c:pt>
                <c:pt idx="7">
                  <c:v>Norja</c:v>
                </c:pt>
                <c:pt idx="8">
                  <c:v>Alankom.</c:v>
                </c:pt>
                <c:pt idx="9">
                  <c:v>Belgia</c:v>
                </c:pt>
                <c:pt idx="10">
                  <c:v>Ranska</c:v>
                </c:pt>
                <c:pt idx="11">
                  <c:v>Suomi</c:v>
                </c:pt>
                <c:pt idx="12">
                  <c:v>Espanja</c:v>
                </c:pt>
                <c:pt idx="13">
                  <c:v>Itävalta</c:v>
                </c:pt>
                <c:pt idx="14">
                  <c:v>Irlanti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12.810658</c:v>
                </c:pt>
                <c:pt idx="1">
                  <c:v>20.43769</c:v>
                </c:pt>
                <c:pt idx="2">
                  <c:v>22.475740999999999</c:v>
                </c:pt>
                <c:pt idx="3">
                  <c:v>22.548649000000001</c:v>
                </c:pt>
                <c:pt idx="4">
                  <c:v>23.077764999999999</c:v>
                </c:pt>
                <c:pt idx="5">
                  <c:v>26.364457999999999</c:v>
                </c:pt>
                <c:pt idx="6">
                  <c:v>29.134819</c:v>
                </c:pt>
                <c:pt idx="7">
                  <c:v>29.194609</c:v>
                </c:pt>
                <c:pt idx="8">
                  <c:v>30.018775000000002</c:v>
                </c:pt>
                <c:pt idx="9">
                  <c:v>30.782266</c:v>
                </c:pt>
                <c:pt idx="10">
                  <c:v>31.076367999999999</c:v>
                </c:pt>
                <c:pt idx="11">
                  <c:v>31.864694</c:v>
                </c:pt>
                <c:pt idx="12">
                  <c:v>32.116425999999997</c:v>
                </c:pt>
                <c:pt idx="13">
                  <c:v>32.731968000000002</c:v>
                </c:pt>
                <c:pt idx="14">
                  <c:v>38.047351999999997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190904192"/>
        <c:axId val="190905728"/>
      </c:barChart>
      <c:catAx>
        <c:axId val="19090419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190905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90572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90904192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ln w="28575">
              <a:solidFill>
                <a:srgbClr val="99CC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Sheet1!$B$2:$B$32</c:f>
              <c:numCache>
                <c:formatCode>0.0</c:formatCode>
                <c:ptCount val="31"/>
                <c:pt idx="0">
                  <c:v>45.608612999999998</c:v>
                </c:pt>
                <c:pt idx="1">
                  <c:v>44.268123000000003</c:v>
                </c:pt>
                <c:pt idx="2">
                  <c:v>43.011901000000002</c:v>
                </c:pt>
                <c:pt idx="3">
                  <c:v>46.360337000000001</c:v>
                </c:pt>
                <c:pt idx="4">
                  <c:v>44.382537999999997</c:v>
                </c:pt>
                <c:pt idx="5">
                  <c:v>43.906483000000001</c:v>
                </c:pt>
                <c:pt idx="6">
                  <c:v>42.439098000000001</c:v>
                </c:pt>
                <c:pt idx="7">
                  <c:v>42.396805000000001</c:v>
                </c:pt>
                <c:pt idx="8">
                  <c:v>50.899303000000003</c:v>
                </c:pt>
                <c:pt idx="9">
                  <c:v>55.722937000000002</c:v>
                </c:pt>
                <c:pt idx="10">
                  <c:v>51.528548999999998</c:v>
                </c:pt>
                <c:pt idx="11">
                  <c:v>41.780774000000001</c:v>
                </c:pt>
                <c:pt idx="12">
                  <c:v>33.433038000000003</c:v>
                </c:pt>
                <c:pt idx="13">
                  <c:v>27.714542000000002</c:v>
                </c:pt>
                <c:pt idx="14">
                  <c:v>25.660177999999998</c:v>
                </c:pt>
                <c:pt idx="15">
                  <c:v>26.413772000000002</c:v>
                </c:pt>
                <c:pt idx="16">
                  <c:v>28.038093</c:v>
                </c:pt>
                <c:pt idx="17">
                  <c:v>28.899414</c:v>
                </c:pt>
                <c:pt idx="18">
                  <c:v>32.639212999999998</c:v>
                </c:pt>
                <c:pt idx="19">
                  <c:v>33.833405999999997</c:v>
                </c:pt>
                <c:pt idx="20">
                  <c:v>35.299210000000002</c:v>
                </c:pt>
                <c:pt idx="21">
                  <c:v>33.572114999999997</c:v>
                </c:pt>
                <c:pt idx="22">
                  <c:v>30.715883000000002</c:v>
                </c:pt>
                <c:pt idx="23">
                  <c:v>31.877407999999999</c:v>
                </c:pt>
                <c:pt idx="24">
                  <c:v>33.199759</c:v>
                </c:pt>
                <c:pt idx="25">
                  <c:v>35.922313000000003</c:v>
                </c:pt>
                <c:pt idx="26">
                  <c:v>36.725568000000003</c:v>
                </c:pt>
                <c:pt idx="27">
                  <c:v>38.446663999999998</c:v>
                </c:pt>
                <c:pt idx="28">
                  <c:v>38.161056000000002</c:v>
                </c:pt>
                <c:pt idx="29">
                  <c:v>31.864694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saksa</c:v>
                </c:pt>
              </c:strCache>
            </c:strRef>
          </c:tx>
          <c:spPr>
            <a:ln w="28575">
              <a:solidFill>
                <a:srgbClr val="7B7B7B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Sheet1!$C$2:$C$32</c:f>
              <c:numCache>
                <c:formatCode>0.0</c:formatCode>
                <c:ptCount val="31"/>
                <c:pt idx="0">
                  <c:v>39.550293000000003</c:v>
                </c:pt>
                <c:pt idx="1">
                  <c:v>38.249147999999998</c:v>
                </c:pt>
                <c:pt idx="2">
                  <c:v>36.061506000000001</c:v>
                </c:pt>
                <c:pt idx="3">
                  <c:v>36.981656000000001</c:v>
                </c:pt>
                <c:pt idx="4">
                  <c:v>36.263027999999998</c:v>
                </c:pt>
                <c:pt idx="5">
                  <c:v>34.548710999999997</c:v>
                </c:pt>
                <c:pt idx="6">
                  <c:v>33.768113999999997</c:v>
                </c:pt>
                <c:pt idx="7">
                  <c:v>33.555399000000001</c:v>
                </c:pt>
                <c:pt idx="8">
                  <c:v>34.301594000000001</c:v>
                </c:pt>
                <c:pt idx="9">
                  <c:v>35.144844999999997</c:v>
                </c:pt>
                <c:pt idx="10">
                  <c:v>35.848761000000003</c:v>
                </c:pt>
                <c:pt idx="11">
                  <c:v>34.70579</c:v>
                </c:pt>
                <c:pt idx="12">
                  <c:v>35.447916999999997</c:v>
                </c:pt>
                <c:pt idx="13">
                  <c:v>34.148533999999998</c:v>
                </c:pt>
                <c:pt idx="14">
                  <c:v>34.938014000000003</c:v>
                </c:pt>
                <c:pt idx="15">
                  <c:v>33.680705000000003</c:v>
                </c:pt>
                <c:pt idx="16">
                  <c:v>32.867261999999997</c:v>
                </c:pt>
                <c:pt idx="17">
                  <c:v>32.832160000000002</c:v>
                </c:pt>
                <c:pt idx="18">
                  <c:v>32.894098999999997</c:v>
                </c:pt>
                <c:pt idx="19">
                  <c:v>32.962418</c:v>
                </c:pt>
                <c:pt idx="20">
                  <c:v>33.464590000000001</c:v>
                </c:pt>
                <c:pt idx="21">
                  <c:v>30.681211999999999</c:v>
                </c:pt>
                <c:pt idx="22">
                  <c:v>27.961642999999999</c:v>
                </c:pt>
                <c:pt idx="23">
                  <c:v>27.048912000000001</c:v>
                </c:pt>
                <c:pt idx="24">
                  <c:v>26.683647000000001</c:v>
                </c:pt>
                <c:pt idx="25">
                  <c:v>26.487100000000002</c:v>
                </c:pt>
                <c:pt idx="26">
                  <c:v>27.849492000000001</c:v>
                </c:pt>
                <c:pt idx="27">
                  <c:v>29.044544999999999</c:v>
                </c:pt>
                <c:pt idx="28">
                  <c:v>28.729559999999999</c:v>
                </c:pt>
                <c:pt idx="29">
                  <c:v>26.364457999999999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ruotsi</c:v>
                </c:pt>
              </c:strCache>
            </c:strRef>
          </c:tx>
          <c:spPr>
            <a:ln>
              <a:solidFill>
                <a:srgbClr val="7ED1E6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34.280270999999999</c:v>
                </c:pt>
                <c:pt idx="1">
                  <c:v>30.478821</c:v>
                </c:pt>
                <c:pt idx="2">
                  <c:v>30.994702</c:v>
                </c:pt>
                <c:pt idx="3">
                  <c:v>30.913779000000002</c:v>
                </c:pt>
                <c:pt idx="4">
                  <c:v>32.801569000000001</c:v>
                </c:pt>
                <c:pt idx="5" formatCode="0.0">
                  <c:v>33.312564999999999</c:v>
                </c:pt>
                <c:pt idx="6" formatCode="0.0">
                  <c:v>32.408107999999999</c:v>
                </c:pt>
                <c:pt idx="7" formatCode="0.0">
                  <c:v>34.110422</c:v>
                </c:pt>
                <c:pt idx="8" formatCode="0.0">
                  <c:v>34.976134999999999</c:v>
                </c:pt>
                <c:pt idx="9" formatCode="0.0">
                  <c:v>38.870807999999997</c:v>
                </c:pt>
                <c:pt idx="10" formatCode="0.0">
                  <c:v>40.343724999999999</c:v>
                </c:pt>
                <c:pt idx="11" formatCode="0.0">
                  <c:v>37.073453000000001</c:v>
                </c:pt>
                <c:pt idx="12" formatCode="0.0">
                  <c:v>31.484109</c:v>
                </c:pt>
                <c:pt idx="13" formatCode="0.0">
                  <c:v>22.366754</c:v>
                </c:pt>
                <c:pt idx="14" formatCode="0.0">
                  <c:v>19.902355</c:v>
                </c:pt>
                <c:pt idx="15" formatCode="0.0">
                  <c:v>19.828946999999999</c:v>
                </c:pt>
                <c:pt idx="16" formatCode="0.0">
                  <c:v>19.658318999999999</c:v>
                </c:pt>
                <c:pt idx="17" formatCode="0.0">
                  <c:v>19.419360000000001</c:v>
                </c:pt>
                <c:pt idx="18" formatCode="0.0">
                  <c:v>21.624713</c:v>
                </c:pt>
                <c:pt idx="19" formatCode="0.0">
                  <c:v>23.028946999999999</c:v>
                </c:pt>
                <c:pt idx="20" formatCode="0.0">
                  <c:v>24.625242</c:v>
                </c:pt>
                <c:pt idx="21" formatCode="0.0">
                  <c:v>24.41751</c:v>
                </c:pt>
                <c:pt idx="22" formatCode="0.0">
                  <c:v>24.503202999999999</c:v>
                </c:pt>
                <c:pt idx="23" formatCode="0.0">
                  <c:v>23.578992</c:v>
                </c:pt>
                <c:pt idx="24" formatCode="0.0">
                  <c:v>24.483312000000002</c:v>
                </c:pt>
                <c:pt idx="25" formatCode="0.0">
                  <c:v>24.795145999999999</c:v>
                </c:pt>
                <c:pt idx="26" formatCode="0.0">
                  <c:v>26.611993999999999</c:v>
                </c:pt>
                <c:pt idx="27" formatCode="0.0">
                  <c:v>27.880151000000001</c:v>
                </c:pt>
                <c:pt idx="28" formatCode="0.0">
                  <c:v>27.421030999999999</c:v>
                </c:pt>
                <c:pt idx="29" formatCode="0.0">
                  <c:v>23.077764999999999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uk</c:v>
                </c:pt>
              </c:strCache>
            </c:strRef>
          </c:tx>
          <c:spPr>
            <a:ln>
              <a:solidFill>
                <a:srgbClr val="C4996C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29.220082000000001</c:v>
                </c:pt>
                <c:pt idx="1">
                  <c:v>26.571836999999999</c:v>
                </c:pt>
                <c:pt idx="2">
                  <c:v>25.603981000000001</c:v>
                </c:pt>
                <c:pt idx="3">
                  <c:v>25.320443999999998</c:v>
                </c:pt>
                <c:pt idx="4">
                  <c:v>27.525345000000002</c:v>
                </c:pt>
                <c:pt idx="5" formatCode="0.0">
                  <c:v>27.644698000000002</c:v>
                </c:pt>
                <c:pt idx="6" formatCode="0.0">
                  <c:v>25.652270000000001</c:v>
                </c:pt>
                <c:pt idx="7" formatCode="0.0">
                  <c:v>29.150838</c:v>
                </c:pt>
                <c:pt idx="8" formatCode="0.0">
                  <c:v>32.426257</c:v>
                </c:pt>
                <c:pt idx="9" formatCode="0.0">
                  <c:v>33.496842999999998</c:v>
                </c:pt>
                <c:pt idx="10" formatCode="0.0">
                  <c:v>29.907388999999998</c:v>
                </c:pt>
                <c:pt idx="11" formatCode="0.0">
                  <c:v>23.850239999999999</c:v>
                </c:pt>
                <c:pt idx="12" formatCode="0.0">
                  <c:v>20.868590000000001</c:v>
                </c:pt>
                <c:pt idx="13" formatCode="0.0">
                  <c:v>19.902971999999998</c:v>
                </c:pt>
                <c:pt idx="14" formatCode="0.0">
                  <c:v>21.101744</c:v>
                </c:pt>
                <c:pt idx="15" formatCode="0.0">
                  <c:v>21.587513000000001</c:v>
                </c:pt>
                <c:pt idx="16" formatCode="0.0">
                  <c:v>22.255102999999998</c:v>
                </c:pt>
                <c:pt idx="17" formatCode="0.0">
                  <c:v>21.377227999999999</c:v>
                </c:pt>
                <c:pt idx="18" formatCode="0.0">
                  <c:v>23.548735000000001</c:v>
                </c:pt>
                <c:pt idx="19" formatCode="0.0">
                  <c:v>23.045952</c:v>
                </c:pt>
                <c:pt idx="20" formatCode="0.0">
                  <c:v>23.658082</c:v>
                </c:pt>
                <c:pt idx="21" formatCode="0.0">
                  <c:v>22.731078</c:v>
                </c:pt>
                <c:pt idx="22" formatCode="0.0">
                  <c:v>22.234262999999999</c:v>
                </c:pt>
                <c:pt idx="23" formatCode="0.0">
                  <c:v>21.095175999999999</c:v>
                </c:pt>
                <c:pt idx="24" formatCode="0.0">
                  <c:v>20.262111999999998</c:v>
                </c:pt>
                <c:pt idx="25" formatCode="0.0">
                  <c:v>20.934080000000002</c:v>
                </c:pt>
                <c:pt idx="26" formatCode="0.0">
                  <c:v>21.285102999999999</c:v>
                </c:pt>
                <c:pt idx="27" formatCode="0.0">
                  <c:v>21.690000999999999</c:v>
                </c:pt>
                <c:pt idx="28" formatCode="0.0">
                  <c:v>20.43769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E2C97A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21.634136000000002</c:v>
                </c:pt>
                <c:pt idx="1">
                  <c:v>20.451574000000001</c:v>
                </c:pt>
                <c:pt idx="2">
                  <c:v>19.148962000000001</c:v>
                </c:pt>
                <c:pt idx="3">
                  <c:v>20.927468999999999</c:v>
                </c:pt>
                <c:pt idx="4">
                  <c:v>22.431646000000001</c:v>
                </c:pt>
                <c:pt idx="5" formatCode="0.0">
                  <c:v>22.107040999999999</c:v>
                </c:pt>
                <c:pt idx="6" formatCode="0.0">
                  <c:v>22.430728999999999</c:v>
                </c:pt>
                <c:pt idx="7" formatCode="0.0">
                  <c:v>22.189905</c:v>
                </c:pt>
                <c:pt idx="8" formatCode="0.0">
                  <c:v>21.813013999999999</c:v>
                </c:pt>
                <c:pt idx="9" formatCode="0.0">
                  <c:v>20.921436</c:v>
                </c:pt>
                <c:pt idx="10" formatCode="0.0">
                  <c:v>19.042611999999998</c:v>
                </c:pt>
                <c:pt idx="11" formatCode="0.0">
                  <c:v>16.823554000000001</c:v>
                </c:pt>
                <c:pt idx="12" formatCode="0.0">
                  <c:v>16.940721</c:v>
                </c:pt>
                <c:pt idx="13" formatCode="0.0">
                  <c:v>17.989256000000001</c:v>
                </c:pt>
                <c:pt idx="14" formatCode="0.0">
                  <c:v>19.140394000000001</c:v>
                </c:pt>
                <c:pt idx="15" formatCode="0.0">
                  <c:v>19.272621999999998</c:v>
                </c:pt>
                <c:pt idx="16" formatCode="0.0">
                  <c:v>19.923863000000001</c:v>
                </c:pt>
                <c:pt idx="17" formatCode="0.0">
                  <c:v>20.172806999999999</c:v>
                </c:pt>
                <c:pt idx="18" formatCode="0.0">
                  <c:v>21.007055999999999</c:v>
                </c:pt>
                <c:pt idx="19" formatCode="0.0">
                  <c:v>22.246029</c:v>
                </c:pt>
                <c:pt idx="20" formatCode="0.0">
                  <c:v>22.193394999999999</c:v>
                </c:pt>
                <c:pt idx="21" formatCode="0.0">
                  <c:v>20.532868000000001</c:v>
                </c:pt>
                <c:pt idx="22" formatCode="0.0">
                  <c:v>19.336202</c:v>
                </c:pt>
                <c:pt idx="23" formatCode="0.0">
                  <c:v>19.816414999999999</c:v>
                </c:pt>
                <c:pt idx="24" formatCode="0.0">
                  <c:v>21.374466999999999</c:v>
                </c:pt>
                <c:pt idx="25" formatCode="0.0">
                  <c:v>22.124344000000001</c:v>
                </c:pt>
                <c:pt idx="26" formatCode="0.0">
                  <c:v>21.571670000000001</c:v>
                </c:pt>
                <c:pt idx="27" formatCode="0.0">
                  <c:v>19.193431</c:v>
                </c:pt>
                <c:pt idx="28" formatCode="0.0">
                  <c:v>16.340496999999999</c:v>
                </c:pt>
                <c:pt idx="29" formatCode="0.0">
                  <c:v>12.810658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89696"/>
        <c:axId val="211791232"/>
      </c:lineChart>
      <c:catAx>
        <c:axId val="211789696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11791232"/>
        <c:crossesAt val="100"/>
        <c:auto val="1"/>
        <c:lblAlgn val="ctr"/>
        <c:lblOffset val="100"/>
        <c:tickLblSkip val="5"/>
        <c:tickMarkSkip val="5"/>
        <c:noMultiLvlLbl val="0"/>
      </c:catAx>
      <c:valAx>
        <c:axId val="211791232"/>
        <c:scaling>
          <c:orientation val="minMax"/>
          <c:min val="1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211789696"/>
        <c:crossesAt val="1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Palvelu- ja tavaravienti maailmassa, 2000 = 100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Modernit</c:v>
                </c:pt>
              </c:strCache>
            </c:strRef>
          </c:tx>
          <c:spPr>
            <a:ln w="28575">
              <a:solidFill>
                <a:srgbClr val="99CC00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Sheet1!$B$2:$B$13</c:f>
              <c:numCache>
                <c:formatCode>0.0</c:formatCode>
                <c:ptCount val="12"/>
                <c:pt idx="0">
                  <c:v>100</c:v>
                </c:pt>
                <c:pt idx="1">
                  <c:v>90.006797579330737</c:v>
                </c:pt>
                <c:pt idx="2">
                  <c:v>88.626189279482617</c:v>
                </c:pt>
                <c:pt idx="3">
                  <c:v>114.18273377932147</c:v>
                </c:pt>
                <c:pt idx="4">
                  <c:v>143.11899139349714</c:v>
                </c:pt>
                <c:pt idx="5">
                  <c:v>170.91547920496797</c:v>
                </c:pt>
                <c:pt idx="6">
                  <c:v>212.16975549893007</c:v>
                </c:pt>
                <c:pt idx="7">
                  <c:v>271.39771419767629</c:v>
                </c:pt>
                <c:pt idx="8">
                  <c:v>338.40983265074175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Perinteiset</c:v>
                </c:pt>
              </c:strCache>
            </c:strRef>
          </c:tx>
          <c:spPr>
            <a:ln w="28575">
              <a:solidFill>
                <a:srgbClr val="7ED1E6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Sheet1!$C$2:$C$13</c:f>
              <c:numCache>
                <c:formatCode>0.0</c:formatCode>
                <c:ptCount val="12"/>
                <c:pt idx="0">
                  <c:v>100</c:v>
                </c:pt>
                <c:pt idx="1">
                  <c:v>97.844901561264578</c:v>
                </c:pt>
                <c:pt idx="2">
                  <c:v>105.46731510591987</c:v>
                </c:pt>
                <c:pt idx="3">
                  <c:v>118.69503151659534</c:v>
                </c:pt>
                <c:pt idx="4">
                  <c:v>152.09684854552538</c:v>
                </c:pt>
                <c:pt idx="5">
                  <c:v>172.01209412651053</c:v>
                </c:pt>
                <c:pt idx="6">
                  <c:v>189.723318649242</c:v>
                </c:pt>
                <c:pt idx="7">
                  <c:v>232.10296909295226</c:v>
                </c:pt>
                <c:pt idx="8">
                  <c:v>281.20971562405089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Tavaravienti</c:v>
                </c:pt>
              </c:strCache>
            </c:strRef>
          </c:tx>
          <c:spPr>
            <a:ln>
              <a:solidFill>
                <a:srgbClr val="7B7B7B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100</c:v>
                </c:pt>
                <c:pt idx="1">
                  <c:v>95.895291201982644</c:v>
                </c:pt>
                <c:pt idx="2">
                  <c:v>100.55762081784387</c:v>
                </c:pt>
                <c:pt idx="3">
                  <c:v>117.50309789343247</c:v>
                </c:pt>
                <c:pt idx="4">
                  <c:v>142.7819083023544</c:v>
                </c:pt>
                <c:pt idx="5" formatCode="0.0">
                  <c:v>162.5619578686493</c:v>
                </c:pt>
                <c:pt idx="6" formatCode="0.0">
                  <c:v>187.73234200743494</c:v>
                </c:pt>
                <c:pt idx="7" formatCode="0.0">
                  <c:v>217.03841387856261</c:v>
                </c:pt>
                <c:pt idx="8" formatCode="0.0">
                  <c:v>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63264"/>
        <c:axId val="32364800"/>
      </c:lineChart>
      <c:catAx>
        <c:axId val="3236326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2364800"/>
        <c:crossesAt val="100"/>
        <c:auto val="1"/>
        <c:lblAlgn val="ctr"/>
        <c:lblOffset val="100"/>
        <c:tickLblSkip val="1"/>
        <c:tickMarkSkip val="1"/>
        <c:noMultiLvlLbl val="0"/>
      </c:catAx>
      <c:valAx>
        <c:axId val="32364800"/>
        <c:scaling>
          <c:orientation val="minMax"/>
          <c:min val="5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32363264"/>
        <c:crossesAt val="1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Osuus yrityksistä,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os_250</c:v>
                </c:pt>
              </c:strCache>
            </c:strRef>
          </c:tx>
          <c:spPr>
            <a:solidFill>
              <a:srgbClr val="7B7B7B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Norja</c:v>
                </c:pt>
                <c:pt idx="2">
                  <c:v>Kreikka</c:v>
                </c:pt>
                <c:pt idx="3">
                  <c:v>Italia</c:v>
                </c:pt>
                <c:pt idx="4">
                  <c:v>Ruotsi</c:v>
                </c:pt>
                <c:pt idx="5">
                  <c:v>Espanja</c:v>
                </c:pt>
                <c:pt idx="6">
                  <c:v>Ranska</c:v>
                </c:pt>
                <c:pt idx="7">
                  <c:v>Suomi</c:v>
                </c:pt>
                <c:pt idx="8">
                  <c:v>Belgia</c:v>
                </c:pt>
                <c:pt idx="9">
                  <c:v>Alankom.</c:v>
                </c:pt>
                <c:pt idx="10">
                  <c:v>Itävalta</c:v>
                </c:pt>
                <c:pt idx="11">
                  <c:v>UK</c:v>
                </c:pt>
                <c:pt idx="12">
                  <c:v>Tanska</c:v>
                </c:pt>
                <c:pt idx="13">
                  <c:v>Saksa</c:v>
                </c:pt>
                <c:pt idx="14">
                  <c:v>Irlanti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2">
                  <c:v>4.768969E-2</c:v>
                </c:pt>
                <c:pt idx="3">
                  <c:v>5.5614829999999997E-2</c:v>
                </c:pt>
                <c:pt idx="4">
                  <c:v>0.11832144</c:v>
                </c:pt>
                <c:pt idx="5">
                  <c:v>9.1556250000000006E-2</c:v>
                </c:pt>
                <c:pt idx="6">
                  <c:v>0.14680881000000001</c:v>
                </c:pt>
                <c:pt idx="7">
                  <c:v>0.21403402999999999</c:v>
                </c:pt>
                <c:pt idx="8">
                  <c:v>0.13086909999999999</c:v>
                </c:pt>
                <c:pt idx="9">
                  <c:v>0.22119272000000001</c:v>
                </c:pt>
                <c:pt idx="10">
                  <c:v>0.1942035</c:v>
                </c:pt>
                <c:pt idx="11">
                  <c:v>0.30309427</c:v>
                </c:pt>
                <c:pt idx="12">
                  <c:v>0.27229230999999998</c:v>
                </c:pt>
                <c:pt idx="13">
                  <c:v>0.31354838000000002</c:v>
                </c:pt>
                <c:pt idx="14">
                  <c:v>0.30215213000000002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os_50_250</c:v>
                </c:pt>
              </c:strCache>
            </c:strRef>
          </c:tx>
          <c:spPr>
            <a:solidFill>
              <a:srgbClr val="7ED1E6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99CC00"/>
              </a:solidFill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Norja</c:v>
                </c:pt>
                <c:pt idx="2">
                  <c:v>Kreikka</c:v>
                </c:pt>
                <c:pt idx="3">
                  <c:v>Italia</c:v>
                </c:pt>
                <c:pt idx="4">
                  <c:v>Ruotsi</c:v>
                </c:pt>
                <c:pt idx="5">
                  <c:v>Espanja</c:v>
                </c:pt>
                <c:pt idx="6">
                  <c:v>Ranska</c:v>
                </c:pt>
                <c:pt idx="7">
                  <c:v>Suomi</c:v>
                </c:pt>
                <c:pt idx="8">
                  <c:v>Belgia</c:v>
                </c:pt>
                <c:pt idx="9">
                  <c:v>Alankom.</c:v>
                </c:pt>
                <c:pt idx="10">
                  <c:v>Itävalta</c:v>
                </c:pt>
                <c:pt idx="11">
                  <c:v>UK</c:v>
                </c:pt>
                <c:pt idx="12">
                  <c:v>Tanska</c:v>
                </c:pt>
                <c:pt idx="13">
                  <c:v>Saksa</c:v>
                </c:pt>
                <c:pt idx="14">
                  <c:v>Irlanti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2">
                  <c:v>0.28133717000000003</c:v>
                </c:pt>
                <c:pt idx="3">
                  <c:v>0.29545827000000002</c:v>
                </c:pt>
                <c:pt idx="4">
                  <c:v>0.64016141000000004</c:v>
                </c:pt>
                <c:pt idx="5">
                  <c:v>0.51036691999999995</c:v>
                </c:pt>
                <c:pt idx="6">
                  <c:v>0.72547128000000005</c:v>
                </c:pt>
                <c:pt idx="7">
                  <c:v>0.74602212999999995</c:v>
                </c:pt>
                <c:pt idx="8">
                  <c:v>0.64524429999999999</c:v>
                </c:pt>
                <c:pt idx="9">
                  <c:v>1.2804601</c:v>
                </c:pt>
                <c:pt idx="10">
                  <c:v>1.0972933</c:v>
                </c:pt>
                <c:pt idx="11">
                  <c:v>1.3294087999999999</c:v>
                </c:pt>
                <c:pt idx="12">
                  <c:v>1.5857786</c:v>
                </c:pt>
                <c:pt idx="13">
                  <c:v>1.6608715000000001</c:v>
                </c:pt>
                <c:pt idx="14">
                  <c:v>2.2071708000000001</c:v>
                </c:pt>
              </c:numCache>
            </c:numRef>
          </c:val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os_10_50</c:v>
                </c:pt>
              </c:strCache>
            </c:strRef>
          </c:tx>
          <c:spPr>
            <a:solidFill>
              <a:srgbClr val="B3E3F1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C2E066"/>
              </a:solidFill>
              <a:ln w="50800">
                <a:noFill/>
              </a:ln>
            </c:spPr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Norja</c:v>
                </c:pt>
                <c:pt idx="2">
                  <c:v>Kreikka</c:v>
                </c:pt>
                <c:pt idx="3">
                  <c:v>Italia</c:v>
                </c:pt>
                <c:pt idx="4">
                  <c:v>Ruotsi</c:v>
                </c:pt>
                <c:pt idx="5">
                  <c:v>Espanja</c:v>
                </c:pt>
                <c:pt idx="6">
                  <c:v>Ranska</c:v>
                </c:pt>
                <c:pt idx="7">
                  <c:v>Suomi</c:v>
                </c:pt>
                <c:pt idx="8">
                  <c:v>Belgia</c:v>
                </c:pt>
                <c:pt idx="9">
                  <c:v>Alankom.</c:v>
                </c:pt>
                <c:pt idx="10">
                  <c:v>Itävalta</c:v>
                </c:pt>
                <c:pt idx="11">
                  <c:v>UK</c:v>
                </c:pt>
                <c:pt idx="12">
                  <c:v>Tanska</c:v>
                </c:pt>
                <c:pt idx="13">
                  <c:v>Saksa</c:v>
                </c:pt>
                <c:pt idx="14">
                  <c:v>Irlanti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2">
                  <c:v>2.8653822</c:v>
                </c:pt>
                <c:pt idx="3">
                  <c:v>3.0060859</c:v>
                </c:pt>
                <c:pt idx="4">
                  <c:v>4.1049524999999996</c:v>
                </c:pt>
                <c:pt idx="5">
                  <c:v>4.5075669999999999</c:v>
                </c:pt>
                <c:pt idx="6">
                  <c:v>4.9412951999999999</c:v>
                </c:pt>
                <c:pt idx="7">
                  <c:v>4.9255354000000002</c:v>
                </c:pt>
                <c:pt idx="8">
                  <c:v>5.6101105000000002</c:v>
                </c:pt>
                <c:pt idx="9">
                  <c:v>8.0895092999999996</c:v>
                </c:pt>
                <c:pt idx="10">
                  <c:v>8.5253596999999992</c:v>
                </c:pt>
                <c:pt idx="11">
                  <c:v>9.5810466000000005</c:v>
                </c:pt>
                <c:pt idx="12">
                  <c:v>9.7344501999999995</c:v>
                </c:pt>
                <c:pt idx="13">
                  <c:v>11.786543</c:v>
                </c:pt>
                <c:pt idx="14">
                  <c:v>13.519342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12726912"/>
        <c:axId val="212728832"/>
      </c:barChart>
      <c:catAx>
        <c:axId val="21272691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2728832"/>
        <c:crosses val="autoZero"/>
        <c:auto val="1"/>
        <c:lblAlgn val="ctr"/>
        <c:lblOffset val="100"/>
        <c:noMultiLvlLbl val="0"/>
      </c:catAx>
      <c:valAx>
        <c:axId val="212728832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12726912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Osuus työllisyydestä,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os_250</c:v>
                </c:pt>
              </c:strCache>
            </c:strRef>
          </c:tx>
          <c:spPr>
            <a:solidFill>
              <a:srgbClr val="7B7B7B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Norja</c:v>
                </c:pt>
                <c:pt idx="2">
                  <c:v>Kreikka</c:v>
                </c:pt>
                <c:pt idx="3">
                  <c:v>Italia</c:v>
                </c:pt>
                <c:pt idx="4">
                  <c:v>Espanja</c:v>
                </c:pt>
                <c:pt idx="5">
                  <c:v>Belgia</c:v>
                </c:pt>
                <c:pt idx="6">
                  <c:v>Itävalta</c:v>
                </c:pt>
                <c:pt idx="7">
                  <c:v>Ruotsi</c:v>
                </c:pt>
                <c:pt idx="8">
                  <c:v>Suomi</c:v>
                </c:pt>
                <c:pt idx="9">
                  <c:v>Alankom.</c:v>
                </c:pt>
                <c:pt idx="10">
                  <c:v>Ranska</c:v>
                </c:pt>
                <c:pt idx="11">
                  <c:v>Irlanti</c:v>
                </c:pt>
                <c:pt idx="12">
                  <c:v>Saksa</c:v>
                </c:pt>
                <c:pt idx="13">
                  <c:v>UK</c:v>
                </c:pt>
                <c:pt idx="14">
                  <c:v>Tanska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2">
                  <c:v>13.368684999999999</c:v>
                </c:pt>
                <c:pt idx="3">
                  <c:v>20.075337000000001</c:v>
                </c:pt>
                <c:pt idx="4">
                  <c:v>25.169383</c:v>
                </c:pt>
                <c:pt idx="5">
                  <c:v>32.752513999999998</c:v>
                </c:pt>
                <c:pt idx="6">
                  <c:v>29.311302000000001</c:v>
                </c:pt>
                <c:pt idx="7">
                  <c:v>32.143163000000001</c:v>
                </c:pt>
                <c:pt idx="8">
                  <c:v>38.184134</c:v>
                </c:pt>
                <c:pt idx="9">
                  <c:v>34.710942000000003</c:v>
                </c:pt>
                <c:pt idx="10">
                  <c:v>40.129072999999998</c:v>
                </c:pt>
                <c:pt idx="11">
                  <c:v>26.905083999999999</c:v>
                </c:pt>
                <c:pt idx="12">
                  <c:v>35.216676999999997</c:v>
                </c:pt>
                <c:pt idx="13">
                  <c:v>48.364519999999999</c:v>
                </c:pt>
                <c:pt idx="14">
                  <c:v>33.546154999999999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os_50_250</c:v>
                </c:pt>
              </c:strCache>
            </c:strRef>
          </c:tx>
          <c:spPr>
            <a:solidFill>
              <a:srgbClr val="7ED1E6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99CC00"/>
              </a:solidFill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Norja</c:v>
                </c:pt>
                <c:pt idx="2">
                  <c:v>Kreikka</c:v>
                </c:pt>
                <c:pt idx="3">
                  <c:v>Italia</c:v>
                </c:pt>
                <c:pt idx="4">
                  <c:v>Espanja</c:v>
                </c:pt>
                <c:pt idx="5">
                  <c:v>Belgia</c:v>
                </c:pt>
                <c:pt idx="6">
                  <c:v>Itävalta</c:v>
                </c:pt>
                <c:pt idx="7">
                  <c:v>Ruotsi</c:v>
                </c:pt>
                <c:pt idx="8">
                  <c:v>Suomi</c:v>
                </c:pt>
                <c:pt idx="9">
                  <c:v>Alankom.</c:v>
                </c:pt>
                <c:pt idx="10">
                  <c:v>Ranska</c:v>
                </c:pt>
                <c:pt idx="11">
                  <c:v>Irlanti</c:v>
                </c:pt>
                <c:pt idx="12">
                  <c:v>Saksa</c:v>
                </c:pt>
                <c:pt idx="13">
                  <c:v>UK</c:v>
                </c:pt>
                <c:pt idx="14">
                  <c:v>Tanska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2">
                  <c:v>8.7661829999999998</c:v>
                </c:pt>
                <c:pt idx="3">
                  <c:v>9.0529065000000006</c:v>
                </c:pt>
                <c:pt idx="4">
                  <c:v>11.548869</c:v>
                </c:pt>
                <c:pt idx="5">
                  <c:v>12.031831</c:v>
                </c:pt>
                <c:pt idx="6">
                  <c:v>15.697569</c:v>
                </c:pt>
                <c:pt idx="7">
                  <c:v>16.851279999999999</c:v>
                </c:pt>
                <c:pt idx="8">
                  <c:v>14.551173</c:v>
                </c:pt>
                <c:pt idx="9">
                  <c:v>15.942854000000001</c:v>
                </c:pt>
                <c:pt idx="10">
                  <c:v>14.579370000000001</c:v>
                </c:pt>
                <c:pt idx="11">
                  <c:v>21.309229999999999</c:v>
                </c:pt>
                <c:pt idx="12">
                  <c:v>17.072324999999999</c:v>
                </c:pt>
                <c:pt idx="13">
                  <c:v>12.651809999999999</c:v>
                </c:pt>
                <c:pt idx="14">
                  <c:v>19.775093999999999</c:v>
                </c:pt>
              </c:numCache>
            </c:numRef>
          </c:val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os_10_50</c:v>
                </c:pt>
              </c:strCache>
            </c:strRef>
          </c:tx>
          <c:spPr>
            <a:solidFill>
              <a:srgbClr val="B3E3F1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C2E066"/>
              </a:solidFill>
              <a:ln w="50800">
                <a:noFill/>
              </a:ln>
            </c:spPr>
          </c:dPt>
          <c:dPt>
            <c:idx val="10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Norja</c:v>
                </c:pt>
                <c:pt idx="2">
                  <c:v>Kreikka</c:v>
                </c:pt>
                <c:pt idx="3">
                  <c:v>Italia</c:v>
                </c:pt>
                <c:pt idx="4">
                  <c:v>Espanja</c:v>
                </c:pt>
                <c:pt idx="5">
                  <c:v>Belgia</c:v>
                </c:pt>
                <c:pt idx="6">
                  <c:v>Itävalta</c:v>
                </c:pt>
                <c:pt idx="7">
                  <c:v>Ruotsi</c:v>
                </c:pt>
                <c:pt idx="8">
                  <c:v>Suomi</c:v>
                </c:pt>
                <c:pt idx="9">
                  <c:v>Alankom.</c:v>
                </c:pt>
                <c:pt idx="10">
                  <c:v>Ranska</c:v>
                </c:pt>
                <c:pt idx="11">
                  <c:v>Irlanti</c:v>
                </c:pt>
                <c:pt idx="12">
                  <c:v>Saksa</c:v>
                </c:pt>
                <c:pt idx="13">
                  <c:v>UK</c:v>
                </c:pt>
                <c:pt idx="14">
                  <c:v>Tanska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2">
                  <c:v>17.605335</c:v>
                </c:pt>
                <c:pt idx="3">
                  <c:v>16.261172999999999</c:v>
                </c:pt>
                <c:pt idx="4">
                  <c:v>19.489995</c:v>
                </c:pt>
                <c:pt idx="5">
                  <c:v>21.133300999999999</c:v>
                </c:pt>
                <c:pt idx="6">
                  <c:v>23.405169999999998</c:v>
                </c:pt>
                <c:pt idx="7">
                  <c:v>22.046859999999999</c:v>
                </c:pt>
                <c:pt idx="8">
                  <c:v>19.374490999999999</c:v>
                </c:pt>
                <c:pt idx="9">
                  <c:v>21.583432999999999</c:v>
                </c:pt>
                <c:pt idx="10">
                  <c:v>19.402125999999999</c:v>
                </c:pt>
                <c:pt idx="11">
                  <c:v>26.712095000000001</c:v>
                </c:pt>
                <c:pt idx="12">
                  <c:v>23.399761000000002</c:v>
                </c:pt>
                <c:pt idx="13">
                  <c:v>16.527519999999999</c:v>
                </c:pt>
                <c:pt idx="14">
                  <c:v>25.023617999999999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13138048"/>
        <c:axId val="213139840"/>
      </c:barChart>
      <c:catAx>
        <c:axId val="21313804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3139840"/>
        <c:crosses val="autoZero"/>
        <c:auto val="1"/>
        <c:lblAlgn val="ctr"/>
        <c:lblOffset val="100"/>
        <c:noMultiLvlLbl val="0"/>
      </c:catAx>
      <c:valAx>
        <c:axId val="21313984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13138048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Palveluvienti suhteessa koko vientiin,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Saksa</c:v>
                </c:pt>
                <c:pt idx="1">
                  <c:v>Italia</c:v>
                </c:pt>
                <c:pt idx="2">
                  <c:v>Alankom.</c:v>
                </c:pt>
                <c:pt idx="3">
                  <c:v>Ranska</c:v>
                </c:pt>
                <c:pt idx="4">
                  <c:v>Belgia</c:v>
                </c:pt>
                <c:pt idx="5">
                  <c:v>Norja</c:v>
                </c:pt>
                <c:pt idx="6">
                  <c:v>Suomi</c:v>
                </c:pt>
                <c:pt idx="7">
                  <c:v>Itävalta</c:v>
                </c:pt>
                <c:pt idx="8">
                  <c:v>USA</c:v>
                </c:pt>
                <c:pt idx="9">
                  <c:v>Ruotsi</c:v>
                </c:pt>
                <c:pt idx="10">
                  <c:v>Espanja</c:v>
                </c:pt>
                <c:pt idx="11">
                  <c:v>Tanska</c:v>
                </c:pt>
                <c:pt idx="12">
                  <c:v>UK</c:v>
                </c:pt>
                <c:pt idx="13">
                  <c:v>Irlanti</c:v>
                </c:pt>
                <c:pt idx="14">
                  <c:v>Kreikka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14.490971010370462</c:v>
                </c:pt>
                <c:pt idx="1">
                  <c:v>17.102594399301179</c:v>
                </c:pt>
                <c:pt idx="2">
                  <c:v>20.554821664464992</c:v>
                </c:pt>
                <c:pt idx="3">
                  <c:v>21.62689454115732</c:v>
                </c:pt>
                <c:pt idx="4">
                  <c:v>21.860283203657218</c:v>
                </c:pt>
                <c:pt idx="5">
                  <c:v>22.069912214597021</c:v>
                </c:pt>
                <c:pt idx="6">
                  <c:v>26.492377554330197</c:v>
                </c:pt>
                <c:pt idx="7">
                  <c:v>27.555548959186627</c:v>
                </c:pt>
                <c:pt idx="8">
                  <c:v>29.591252029414573</c:v>
                </c:pt>
                <c:pt idx="9">
                  <c:v>29.862999285805369</c:v>
                </c:pt>
                <c:pt idx="10">
                  <c:v>31.709749890466384</c:v>
                </c:pt>
                <c:pt idx="11">
                  <c:v>37.44477268295531</c:v>
                </c:pt>
                <c:pt idx="12">
                  <c:v>39.309971054266143</c:v>
                </c:pt>
                <c:pt idx="13">
                  <c:v>47.394924038778328</c:v>
                </c:pt>
                <c:pt idx="14">
                  <c:v>50.308198004218909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13490688"/>
        <c:axId val="213504768"/>
      </c:barChart>
      <c:catAx>
        <c:axId val="21349068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3504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50476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13490688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Palveluvientios. muutos ed. 10 v., %-yks.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 v. muutos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Sheet1!$A$2:$A$16</c:f>
              <c:strCache>
                <c:ptCount val="15"/>
                <c:pt idx="0">
                  <c:v>Kreikka</c:v>
                </c:pt>
                <c:pt idx="1">
                  <c:v>Italia</c:v>
                </c:pt>
                <c:pt idx="2">
                  <c:v>Norja</c:v>
                </c:pt>
                <c:pt idx="3">
                  <c:v>Alankom.</c:v>
                </c:pt>
                <c:pt idx="4">
                  <c:v>Espanja</c:v>
                </c:pt>
                <c:pt idx="5">
                  <c:v>Itävalta</c:v>
                </c:pt>
                <c:pt idx="6">
                  <c:v>Ranska</c:v>
                </c:pt>
                <c:pt idx="7">
                  <c:v>USA</c:v>
                </c:pt>
                <c:pt idx="8">
                  <c:v>Saksa</c:v>
                </c:pt>
                <c:pt idx="9">
                  <c:v>Belgia</c:v>
                </c:pt>
                <c:pt idx="10">
                  <c:v>Tanska</c:v>
                </c:pt>
                <c:pt idx="11">
                  <c:v>Ruotsi</c:v>
                </c:pt>
                <c:pt idx="12">
                  <c:v>UK</c:v>
                </c:pt>
                <c:pt idx="13">
                  <c:v>Suomi</c:v>
                </c:pt>
                <c:pt idx="14">
                  <c:v>Irlanti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-3.1156497304883786</c:v>
                </c:pt>
                <c:pt idx="1">
                  <c:v>-2.6008619557328494</c:v>
                </c:pt>
                <c:pt idx="2">
                  <c:v>-2.4092929583756728</c:v>
                </c:pt>
                <c:pt idx="3">
                  <c:v>-0.85672353897705733</c:v>
                </c:pt>
                <c:pt idx="4">
                  <c:v>-0.77832584791067916</c:v>
                </c:pt>
                <c:pt idx="5">
                  <c:v>0.11243143748603401</c:v>
                </c:pt>
                <c:pt idx="6">
                  <c:v>0.17611531122289392</c:v>
                </c:pt>
                <c:pt idx="7">
                  <c:v>0.74042007456393577</c:v>
                </c:pt>
                <c:pt idx="8">
                  <c:v>0.93436091505161478</c:v>
                </c:pt>
                <c:pt idx="9">
                  <c:v>1.6098486067791917</c:v>
                </c:pt>
                <c:pt idx="10">
                  <c:v>4.1897058523520556</c:v>
                </c:pt>
                <c:pt idx="11">
                  <c:v>5.3637142973697038</c:v>
                </c:pt>
                <c:pt idx="12">
                  <c:v>7.2524739740397521</c:v>
                </c:pt>
                <c:pt idx="13">
                  <c:v>9.3705233642411194</c:v>
                </c:pt>
                <c:pt idx="14">
                  <c:v>21.965345642530558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13669376"/>
        <c:axId val="213670912"/>
      </c:barChart>
      <c:catAx>
        <c:axId val="213669376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367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670912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13669376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i-FI" sz="1200" dirty="0" smtClean="0"/>
              <a:t>Palveluvienti</a:t>
            </a:r>
            <a:r>
              <a:rPr lang="fi-FI" sz="1200" baseline="0" dirty="0" smtClean="0"/>
              <a:t> per bkt</a:t>
            </a:r>
            <a:r>
              <a:rPr lang="fi-FI" sz="1200" dirty="0" smtClean="0"/>
              <a:t>,</a:t>
            </a:r>
            <a:r>
              <a:rPr lang="fi-FI" sz="1200" baseline="0" dirty="0" smtClean="0"/>
              <a:t> %</a:t>
            </a:r>
            <a:endParaRPr lang="fi-FI" sz="12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Italia</c:v>
                </c:pt>
                <c:pt idx="2">
                  <c:v>Ranska</c:v>
                </c:pt>
                <c:pt idx="3">
                  <c:v>Saksa</c:v>
                </c:pt>
                <c:pt idx="4">
                  <c:v>Norja</c:v>
                </c:pt>
                <c:pt idx="5">
                  <c:v>Espanja</c:v>
                </c:pt>
                <c:pt idx="6">
                  <c:v>Suomi</c:v>
                </c:pt>
                <c:pt idx="7">
                  <c:v>Kreikka</c:v>
                </c:pt>
                <c:pt idx="8">
                  <c:v>UK</c:v>
                </c:pt>
                <c:pt idx="9">
                  <c:v>Ruotsi</c:v>
                </c:pt>
                <c:pt idx="10">
                  <c:v>Itävalta</c:v>
                </c:pt>
                <c:pt idx="11">
                  <c:v>Alankom.</c:v>
                </c:pt>
                <c:pt idx="12">
                  <c:v>Belgia</c:v>
                </c:pt>
                <c:pt idx="13">
                  <c:v>Tanska</c:v>
                </c:pt>
                <c:pt idx="14">
                  <c:v>Irlanti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4.1337308972537405</c:v>
                </c:pt>
                <c:pt idx="1">
                  <c:v>4.918789028443352</c:v>
                </c:pt>
                <c:pt idx="2">
                  <c:v>5.8296596528856739</c:v>
                </c:pt>
                <c:pt idx="3">
                  <c:v>7.2706935123042511</c:v>
                </c:pt>
                <c:pt idx="4">
                  <c:v>9.2902074215061283</c:v>
                </c:pt>
                <c:pt idx="5">
                  <c:v>9.59679504963065</c:v>
                </c:pt>
                <c:pt idx="6">
                  <c:v>10.78270879979722</c:v>
                </c:pt>
                <c:pt idx="7">
                  <c:v>12.084182963105553</c:v>
                </c:pt>
                <c:pt idx="8">
                  <c:v>12.7730512685725</c:v>
                </c:pt>
                <c:pt idx="9">
                  <c:v>14.910661823696786</c:v>
                </c:pt>
                <c:pt idx="10">
                  <c:v>15.787048741186585</c:v>
                </c:pt>
                <c:pt idx="11">
                  <c:v>17.059901357702088</c:v>
                </c:pt>
                <c:pt idx="12">
                  <c:v>18.437611873790679</c:v>
                </c:pt>
                <c:pt idx="13">
                  <c:v>20.145244219543734</c:v>
                </c:pt>
                <c:pt idx="14">
                  <c:v>47.905574852981843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12817024"/>
        <c:axId val="212818944"/>
      </c:barChart>
      <c:catAx>
        <c:axId val="212817024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2818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818944"/>
        <c:scaling>
          <c:orientation val="minMax"/>
          <c:max val="5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12817024"/>
        <c:crosses val="autoZero"/>
        <c:crossBetween val="between"/>
        <c:majorUnit val="10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i-FI" sz="1200" dirty="0" smtClean="0"/>
              <a:t>Vienti/bkt</a:t>
            </a:r>
            <a:r>
              <a:rPr lang="fi-FI" sz="1200" baseline="0" dirty="0" smtClean="0"/>
              <a:t> m</a:t>
            </a:r>
            <a:r>
              <a:rPr lang="fi-FI" sz="1200" dirty="0" smtClean="0"/>
              <a:t>uutos</a:t>
            </a:r>
            <a:r>
              <a:rPr lang="fi-FI" sz="1200" baseline="0" dirty="0" smtClean="0"/>
              <a:t> ed. 10 v., %</a:t>
            </a:r>
            <a:r>
              <a:rPr lang="fi-FI" sz="1200" baseline="0" dirty="0" err="1" smtClean="0"/>
              <a:t>-yks</a:t>
            </a:r>
            <a:r>
              <a:rPr lang="fi-FI" sz="1200" baseline="0" dirty="0" smtClean="0"/>
              <a:t>.</a:t>
            </a:r>
            <a:endParaRPr lang="fi-FI" sz="12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 v. muutos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Kreikka</c:v>
                </c:pt>
                <c:pt idx="2">
                  <c:v>Italia</c:v>
                </c:pt>
                <c:pt idx="3">
                  <c:v>Ranska</c:v>
                </c:pt>
                <c:pt idx="4">
                  <c:v>Espanja</c:v>
                </c:pt>
                <c:pt idx="5">
                  <c:v>USA</c:v>
                </c:pt>
                <c:pt idx="6">
                  <c:v>Saksa</c:v>
                </c:pt>
                <c:pt idx="7">
                  <c:v>Itävalta</c:v>
                </c:pt>
                <c:pt idx="8">
                  <c:v>Alankom.</c:v>
                </c:pt>
                <c:pt idx="9">
                  <c:v>Belgia</c:v>
                </c:pt>
                <c:pt idx="10">
                  <c:v>Ruotsi</c:v>
                </c:pt>
                <c:pt idx="11">
                  <c:v>Suomi</c:v>
                </c:pt>
                <c:pt idx="12">
                  <c:v>UK</c:v>
                </c:pt>
                <c:pt idx="13">
                  <c:v>Tanska</c:v>
                </c:pt>
                <c:pt idx="14">
                  <c:v>Irlanti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-1.9125680590594563</c:v>
                </c:pt>
                <c:pt idx="1">
                  <c:v>-1.2001724887355394</c:v>
                </c:pt>
                <c:pt idx="2">
                  <c:v>-0.3731598372477869</c:v>
                </c:pt>
                <c:pt idx="3">
                  <c:v>-0.25384012940230249</c:v>
                </c:pt>
                <c:pt idx="4">
                  <c:v>0.32676593427593836</c:v>
                </c:pt>
                <c:pt idx="5">
                  <c:v>1.2364971935826081</c:v>
                </c:pt>
                <c:pt idx="6">
                  <c:v>2.5544843681965386</c:v>
                </c:pt>
                <c:pt idx="7">
                  <c:v>2.5928348208292</c:v>
                </c:pt>
                <c:pt idx="8">
                  <c:v>2.6550466570001063</c:v>
                </c:pt>
                <c:pt idx="9">
                  <c:v>2.6726729642857485</c:v>
                </c:pt>
                <c:pt idx="10">
                  <c:v>3.5666895598035033</c:v>
                </c:pt>
                <c:pt idx="11">
                  <c:v>3.6758510661805399</c:v>
                </c:pt>
                <c:pt idx="12">
                  <c:v>4.0257796430790389</c:v>
                </c:pt>
                <c:pt idx="13">
                  <c:v>4.4509290334603602</c:v>
                </c:pt>
                <c:pt idx="14">
                  <c:v>22.693392950284249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13291776"/>
        <c:axId val="213293696"/>
      </c:barChart>
      <c:catAx>
        <c:axId val="213291776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3293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293696"/>
        <c:scaling>
          <c:orientation val="minMax"/>
          <c:max val="25"/>
          <c:min val="-5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13291776"/>
        <c:crosses val="autoZero"/>
        <c:crossBetween val="between"/>
        <c:majorUnit val="5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Myriad Pro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Työllisyysosuus,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Kreikka</c:v>
                </c:pt>
                <c:pt idx="2">
                  <c:v>Belgia</c:v>
                </c:pt>
                <c:pt idx="3">
                  <c:v>Saksa</c:v>
                </c:pt>
                <c:pt idx="4">
                  <c:v>Italia</c:v>
                </c:pt>
                <c:pt idx="5">
                  <c:v>Espanja</c:v>
                </c:pt>
                <c:pt idx="6">
                  <c:v>Ranska</c:v>
                </c:pt>
                <c:pt idx="7">
                  <c:v>Alankom.</c:v>
                </c:pt>
                <c:pt idx="8">
                  <c:v>Suomi</c:v>
                </c:pt>
                <c:pt idx="9">
                  <c:v>UK</c:v>
                </c:pt>
                <c:pt idx="10">
                  <c:v>Itävalta</c:v>
                </c:pt>
                <c:pt idx="11">
                  <c:v>Irlanti</c:v>
                </c:pt>
                <c:pt idx="12">
                  <c:v>Norja</c:v>
                </c:pt>
                <c:pt idx="13">
                  <c:v>Ruotsi</c:v>
                </c:pt>
                <c:pt idx="14">
                  <c:v>Tanska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3">
                  <c:v>6.9073327932256108</c:v>
                </c:pt>
                <c:pt idx="4">
                  <c:v>7.2900865073182732</c:v>
                </c:pt>
                <c:pt idx="5">
                  <c:v>9.7802353314342536</c:v>
                </c:pt>
                <c:pt idx="6">
                  <c:v>9.8724972881542907</c:v>
                </c:pt>
                <c:pt idx="7">
                  <c:v>13.752860736486488</c:v>
                </c:pt>
                <c:pt idx="8">
                  <c:v>15.678478127590342</c:v>
                </c:pt>
                <c:pt idx="9">
                  <c:v>16.491219276625319</c:v>
                </c:pt>
                <c:pt idx="10">
                  <c:v>17.793515761673543</c:v>
                </c:pt>
                <c:pt idx="11">
                  <c:v>18.835780923954367</c:v>
                </c:pt>
                <c:pt idx="12">
                  <c:v>19.803824751238917</c:v>
                </c:pt>
                <c:pt idx="13">
                  <c:v>19.944921583271096</c:v>
                </c:pt>
                <c:pt idx="14">
                  <c:v>19.961158267865539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13377408"/>
        <c:axId val="213380480"/>
      </c:barChart>
      <c:catAx>
        <c:axId val="21337740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3380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38048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13377408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Arvonlisäosuus,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10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Kreikka</c:v>
                </c:pt>
                <c:pt idx="2">
                  <c:v>Belgia</c:v>
                </c:pt>
                <c:pt idx="3">
                  <c:v>Alankom.</c:v>
                </c:pt>
                <c:pt idx="4">
                  <c:v>Ranska</c:v>
                </c:pt>
                <c:pt idx="5">
                  <c:v>Italia</c:v>
                </c:pt>
                <c:pt idx="6">
                  <c:v>Espanja</c:v>
                </c:pt>
                <c:pt idx="7">
                  <c:v>Saksa</c:v>
                </c:pt>
                <c:pt idx="8">
                  <c:v>Suomi</c:v>
                </c:pt>
                <c:pt idx="9">
                  <c:v>Itävalta</c:v>
                </c:pt>
                <c:pt idx="10">
                  <c:v>Norja</c:v>
                </c:pt>
                <c:pt idx="11">
                  <c:v>Ruotsi</c:v>
                </c:pt>
                <c:pt idx="12">
                  <c:v>UK</c:v>
                </c:pt>
                <c:pt idx="13">
                  <c:v>Tanska</c:v>
                </c:pt>
                <c:pt idx="14">
                  <c:v>Irlanti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4">
                  <c:v>14.3442487461763</c:v>
                </c:pt>
                <c:pt idx="5">
                  <c:v>14.364225403060754</c:v>
                </c:pt>
                <c:pt idx="6">
                  <c:v>14.539041377952049</c:v>
                </c:pt>
                <c:pt idx="7">
                  <c:v>16.092519546283739</c:v>
                </c:pt>
                <c:pt idx="8">
                  <c:v>19.869957351604558</c:v>
                </c:pt>
                <c:pt idx="9">
                  <c:v>21.93821760524877</c:v>
                </c:pt>
                <c:pt idx="10">
                  <c:v>23.120425312752168</c:v>
                </c:pt>
                <c:pt idx="11">
                  <c:v>23.903764557380814</c:v>
                </c:pt>
                <c:pt idx="12">
                  <c:v>25.09912336384652</c:v>
                </c:pt>
                <c:pt idx="13">
                  <c:v>26.292002870875837</c:v>
                </c:pt>
                <c:pt idx="14">
                  <c:v>37.065944568333862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13999616"/>
        <c:axId val="214001152"/>
      </c:barChart>
      <c:catAx>
        <c:axId val="213999616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4001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4001152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13999616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i-FI" sz="1200"/>
              <a:t>Kannattavuus,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vGOPS_int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Tanska</c:v>
                </c:pt>
                <c:pt idx="1">
                  <c:v>Ruotsi</c:v>
                </c:pt>
                <c:pt idx="2">
                  <c:v>Alankom.</c:v>
                </c:pt>
                <c:pt idx="3">
                  <c:v>Norja</c:v>
                </c:pt>
                <c:pt idx="4">
                  <c:v>UK</c:v>
                </c:pt>
                <c:pt idx="5">
                  <c:v>USA</c:v>
                </c:pt>
                <c:pt idx="6">
                  <c:v>Ranska</c:v>
                </c:pt>
                <c:pt idx="7">
                  <c:v>Itävalta</c:v>
                </c:pt>
                <c:pt idx="8">
                  <c:v>Suomi</c:v>
                </c:pt>
                <c:pt idx="9">
                  <c:v>Belgia</c:v>
                </c:pt>
                <c:pt idx="10">
                  <c:v>Saksa</c:v>
                </c:pt>
                <c:pt idx="11">
                  <c:v>Irlanti</c:v>
                </c:pt>
                <c:pt idx="12">
                  <c:v>Espanja</c:v>
                </c:pt>
                <c:pt idx="13">
                  <c:v>Italia</c:v>
                </c:pt>
                <c:pt idx="14">
                  <c:v>Kreikka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39.617030999999997</c:v>
                </c:pt>
                <c:pt idx="1">
                  <c:v>42.855235999999998</c:v>
                </c:pt>
                <c:pt idx="2">
                  <c:v>43.577283000000001</c:v>
                </c:pt>
                <c:pt idx="3">
                  <c:v>44.461869999999998</c:v>
                </c:pt>
                <c:pt idx="4">
                  <c:v>45.185572999999998</c:v>
                </c:pt>
                <c:pt idx="5">
                  <c:v>45.212746000000003</c:v>
                </c:pt>
                <c:pt idx="6">
                  <c:v>46.286898999999998</c:v>
                </c:pt>
                <c:pt idx="7">
                  <c:v>51.131639</c:v>
                </c:pt>
                <c:pt idx="8">
                  <c:v>52.131920999999998</c:v>
                </c:pt>
                <c:pt idx="9">
                  <c:v>52.404859999999999</c:v>
                </c:pt>
                <c:pt idx="10">
                  <c:v>53.754500999999998</c:v>
                </c:pt>
                <c:pt idx="11">
                  <c:v>55.164710999999997</c:v>
                </c:pt>
                <c:pt idx="12">
                  <c:v>57.112338000000001</c:v>
                </c:pt>
                <c:pt idx="13">
                  <c:v>63.578138000000003</c:v>
                </c:pt>
                <c:pt idx="14">
                  <c:v>70.185795999999996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17694976"/>
        <c:axId val="217698304"/>
      </c:barChart>
      <c:catAx>
        <c:axId val="217694976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7698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769830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17694976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i-FI" sz="1200"/>
              <a:t>Kannattavuuden muutos ed. 10 v., %-yks.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muutos10~S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Tanska</c:v>
                </c:pt>
                <c:pt idx="1">
                  <c:v>Alankom.</c:v>
                </c:pt>
                <c:pt idx="2">
                  <c:v>Ruotsi</c:v>
                </c:pt>
                <c:pt idx="3">
                  <c:v>Suomi</c:v>
                </c:pt>
                <c:pt idx="4">
                  <c:v>Saksa</c:v>
                </c:pt>
                <c:pt idx="5">
                  <c:v>Italia</c:v>
                </c:pt>
                <c:pt idx="6">
                  <c:v>Norja</c:v>
                </c:pt>
                <c:pt idx="7">
                  <c:v>UK</c:v>
                </c:pt>
                <c:pt idx="8">
                  <c:v>Kreikka</c:v>
                </c:pt>
                <c:pt idx="9">
                  <c:v>Ranska</c:v>
                </c:pt>
                <c:pt idx="10">
                  <c:v>Belgia</c:v>
                </c:pt>
                <c:pt idx="11">
                  <c:v>Itävalta</c:v>
                </c:pt>
                <c:pt idx="12">
                  <c:v>Irlanti</c:v>
                </c:pt>
                <c:pt idx="13">
                  <c:v>Espanja</c:v>
                </c:pt>
                <c:pt idx="14">
                  <c:v>USA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-6.6474850999999999</c:v>
                </c:pt>
                <c:pt idx="1">
                  <c:v>-4.2815025000000002</c:v>
                </c:pt>
                <c:pt idx="2">
                  <c:v>-3.8514973000000001</c:v>
                </c:pt>
                <c:pt idx="3">
                  <c:v>-3.4985176999999998</c:v>
                </c:pt>
                <c:pt idx="4">
                  <c:v>-1.7543683000000001</c:v>
                </c:pt>
                <c:pt idx="5">
                  <c:v>-1.7094233999999999</c:v>
                </c:pt>
                <c:pt idx="6">
                  <c:v>-1.1474442</c:v>
                </c:pt>
                <c:pt idx="7">
                  <c:v>-0.77124798999999999</c:v>
                </c:pt>
                <c:pt idx="8">
                  <c:v>-0.72608987999999997</c:v>
                </c:pt>
                <c:pt idx="9">
                  <c:v>6.7576479999999994E-2</c:v>
                </c:pt>
                <c:pt idx="10">
                  <c:v>0.34145440999999999</c:v>
                </c:pt>
                <c:pt idx="11">
                  <c:v>1.3941744</c:v>
                </c:pt>
                <c:pt idx="12">
                  <c:v>1.5893997</c:v>
                </c:pt>
                <c:pt idx="13">
                  <c:v>2.9837885000000002</c:v>
                </c:pt>
                <c:pt idx="14">
                  <c:v>3.8719248999999998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18329088"/>
        <c:axId val="218330624"/>
      </c:barChart>
      <c:catAx>
        <c:axId val="21832908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8330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833062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18329088"/>
        <c:crosses val="autoZero"/>
        <c:crossBetween val="between"/>
        <c:majorUnit val="5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dirty="0"/>
              <a:t>Palvelu- ja tavaravienti Suomessa, </a:t>
            </a:r>
            <a:r>
              <a:rPr lang="fi-FI" dirty="0" smtClean="0"/>
              <a:t>2000 = 100</a:t>
            </a:r>
            <a:endParaRPr lang="fi-FI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Modernit palvelut</c:v>
                </c:pt>
              </c:strCache>
            </c:strRef>
          </c:tx>
          <c:spPr>
            <a:ln w="28575">
              <a:solidFill>
                <a:srgbClr val="99CC00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Sheet1!$B$2:$B$13</c:f>
              <c:numCache>
                <c:formatCode>0.0</c:formatCode>
                <c:ptCount val="12"/>
                <c:pt idx="0">
                  <c:v>100</c:v>
                </c:pt>
                <c:pt idx="1">
                  <c:v>143.01937931969101</c:v>
                </c:pt>
                <c:pt idx="2">
                  <c:v>157.96268690427792</c:v>
                </c:pt>
                <c:pt idx="3">
                  <c:v>138.68410353706466</c:v>
                </c:pt>
                <c:pt idx="4">
                  <c:v>175.97190224511002</c:v>
                </c:pt>
                <c:pt idx="5">
                  <c:v>205.10796404210149</c:v>
                </c:pt>
                <c:pt idx="6">
                  <c:v>214.09314721958714</c:v>
                </c:pt>
                <c:pt idx="7">
                  <c:v>274.59728057098977</c:v>
                </c:pt>
                <c:pt idx="8">
                  <c:v>363.27122012919551</c:v>
                </c:pt>
                <c:pt idx="9">
                  <c:v>338.68884672719884</c:v>
                </c:pt>
                <c:pt idx="10">
                  <c:v>334.93562813389354</c:v>
                </c:pt>
                <c:pt idx="11">
                  <c:v>334.96928219722639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Perinteiset palvelut</c:v>
                </c:pt>
              </c:strCache>
            </c:strRef>
          </c:tx>
          <c:spPr>
            <a:ln w="28575">
              <a:solidFill>
                <a:srgbClr val="7ED1E6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Sheet1!$C$2:$C$13</c:f>
              <c:numCache>
                <c:formatCode>0.0</c:formatCode>
                <c:ptCount val="12"/>
                <c:pt idx="0">
                  <c:v>100</c:v>
                </c:pt>
                <c:pt idx="1">
                  <c:v>100.89502725718359</c:v>
                </c:pt>
                <c:pt idx="2">
                  <c:v>103.76923529096051</c:v>
                </c:pt>
                <c:pt idx="3">
                  <c:v>102.44714048758794</c:v>
                </c:pt>
                <c:pt idx="4">
                  <c:v>112.98862942242374</c:v>
                </c:pt>
                <c:pt idx="5">
                  <c:v>117.18007631500255</c:v>
                </c:pt>
                <c:pt idx="6">
                  <c:v>111.26758043616604</c:v>
                </c:pt>
                <c:pt idx="7">
                  <c:v>119.86260232625301</c:v>
                </c:pt>
                <c:pt idx="8">
                  <c:v>143.02366889614154</c:v>
                </c:pt>
                <c:pt idx="9">
                  <c:v>127.07828038223951</c:v>
                </c:pt>
                <c:pt idx="10">
                  <c:v>142.08621601797208</c:v>
                </c:pt>
                <c:pt idx="11">
                  <c:v>174.74959938457292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Tavaravienti</c:v>
                </c:pt>
              </c:strCache>
            </c:strRef>
          </c:tx>
          <c:spPr>
            <a:ln>
              <a:solidFill>
                <a:srgbClr val="7B7B7B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100</c:v>
                </c:pt>
                <c:pt idx="1">
                  <c:v>96.58364996359839</c:v>
                </c:pt>
                <c:pt idx="2">
                  <c:v>95.47106957207933</c:v>
                </c:pt>
                <c:pt idx="3">
                  <c:v>93.697636656732342</c:v>
                </c:pt>
                <c:pt idx="4">
                  <c:v>98.842167929647701</c:v>
                </c:pt>
                <c:pt idx="5" formatCode="0.0">
                  <c:v>106.02512853843551</c:v>
                </c:pt>
                <c:pt idx="6" formatCode="0.0">
                  <c:v>124.25846011186896</c:v>
                </c:pt>
                <c:pt idx="7" formatCode="0.0">
                  <c:v>132.78948380922441</c:v>
                </c:pt>
                <c:pt idx="8" formatCode="0.0">
                  <c:v>132.58025800941567</c:v>
                </c:pt>
                <c:pt idx="9" formatCode="0.0">
                  <c:v>90.980351223423753</c:v>
                </c:pt>
                <c:pt idx="10" formatCode="0.0">
                  <c:v>105.7158514183276</c:v>
                </c:pt>
                <c:pt idx="11" formatCode="0.0">
                  <c:v>114.01436604258998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90624"/>
        <c:axId val="34500608"/>
      </c:lineChart>
      <c:catAx>
        <c:axId val="3449062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4500608"/>
        <c:crossesAt val="100"/>
        <c:auto val="1"/>
        <c:lblAlgn val="ctr"/>
        <c:lblOffset val="100"/>
        <c:tickLblSkip val="1"/>
        <c:tickMarkSkip val="1"/>
        <c:noMultiLvlLbl val="0"/>
      </c:catAx>
      <c:valAx>
        <c:axId val="34500608"/>
        <c:scaling>
          <c:orientation val="minMax"/>
          <c:min val="5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34490624"/>
        <c:crossesAt val="1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ln w="28575">
              <a:solidFill>
                <a:srgbClr val="99CC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Sheet1!$B$2:$B$32</c:f>
              <c:numCache>
                <c:formatCode>0.0</c:formatCode>
                <c:ptCount val="31"/>
                <c:pt idx="0">
                  <c:v>43.584887000000002</c:v>
                </c:pt>
                <c:pt idx="1">
                  <c:v>43.912590999999999</c:v>
                </c:pt>
                <c:pt idx="2">
                  <c:v>45.048825000000001</c:v>
                </c:pt>
                <c:pt idx="3">
                  <c:v>45.518044000000003</c:v>
                </c:pt>
                <c:pt idx="4">
                  <c:v>45.968285000000002</c:v>
                </c:pt>
                <c:pt idx="5">
                  <c:v>45.995688999999999</c:v>
                </c:pt>
                <c:pt idx="6">
                  <c:v>46.942281999999999</c:v>
                </c:pt>
                <c:pt idx="7">
                  <c:v>45.568092</c:v>
                </c:pt>
                <c:pt idx="8">
                  <c:v>44.618786999999998</c:v>
                </c:pt>
                <c:pt idx="9">
                  <c:v>44.105114</c:v>
                </c:pt>
                <c:pt idx="10">
                  <c:v>44.088011999999999</c:v>
                </c:pt>
                <c:pt idx="11">
                  <c:v>44.154203000000003</c:v>
                </c:pt>
                <c:pt idx="12">
                  <c:v>47.434390999999998</c:v>
                </c:pt>
                <c:pt idx="13">
                  <c:v>51.486617000000003</c:v>
                </c:pt>
                <c:pt idx="14">
                  <c:v>53.197606999999998</c:v>
                </c:pt>
                <c:pt idx="15">
                  <c:v>54.274832000000004</c:v>
                </c:pt>
                <c:pt idx="16">
                  <c:v>54.671067999999998</c:v>
                </c:pt>
                <c:pt idx="17">
                  <c:v>55.821359000000001</c:v>
                </c:pt>
                <c:pt idx="18">
                  <c:v>55.749231999999999</c:v>
                </c:pt>
                <c:pt idx="19">
                  <c:v>55.630437999999998</c:v>
                </c:pt>
                <c:pt idx="20">
                  <c:v>56.191139999999997</c:v>
                </c:pt>
                <c:pt idx="21">
                  <c:v>56.31268</c:v>
                </c:pt>
                <c:pt idx="22">
                  <c:v>56.449339000000002</c:v>
                </c:pt>
                <c:pt idx="23">
                  <c:v>54.985270999999997</c:v>
                </c:pt>
                <c:pt idx="24">
                  <c:v>55.728926999999999</c:v>
                </c:pt>
                <c:pt idx="25">
                  <c:v>54.245789000000002</c:v>
                </c:pt>
                <c:pt idx="26">
                  <c:v>54.071845000000003</c:v>
                </c:pt>
                <c:pt idx="27">
                  <c:v>54.913364999999999</c:v>
                </c:pt>
                <c:pt idx="28">
                  <c:v>53.48366</c:v>
                </c:pt>
                <c:pt idx="29">
                  <c:v>52.131920999999998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saksa</c:v>
                </c:pt>
              </c:strCache>
            </c:strRef>
          </c:tx>
          <c:spPr>
            <a:ln w="28575">
              <a:solidFill>
                <a:srgbClr val="7B7B7B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Sheet1!$C$2:$C$32</c:f>
              <c:numCache>
                <c:formatCode>0.0</c:formatCode>
                <c:ptCount val="31"/>
                <c:pt idx="0">
                  <c:v>52.984622000000002</c:v>
                </c:pt>
                <c:pt idx="1">
                  <c:v>53.163716999999998</c:v>
                </c:pt>
                <c:pt idx="2">
                  <c:v>53.881034</c:v>
                </c:pt>
                <c:pt idx="3">
                  <c:v>55.433416000000001</c:v>
                </c:pt>
                <c:pt idx="4">
                  <c:v>56.107585999999998</c:v>
                </c:pt>
                <c:pt idx="5">
                  <c:v>56.409305000000003</c:v>
                </c:pt>
                <c:pt idx="6">
                  <c:v>56.397244999999998</c:v>
                </c:pt>
                <c:pt idx="7">
                  <c:v>55.725537000000003</c:v>
                </c:pt>
                <c:pt idx="8">
                  <c:v>56.193406000000003</c:v>
                </c:pt>
                <c:pt idx="9">
                  <c:v>57.453682999999998</c:v>
                </c:pt>
                <c:pt idx="10">
                  <c:v>57.884723000000001</c:v>
                </c:pt>
                <c:pt idx="11">
                  <c:v>53.605966000000002</c:v>
                </c:pt>
                <c:pt idx="12">
                  <c:v>51.968972000000001</c:v>
                </c:pt>
                <c:pt idx="13">
                  <c:v>52.770784999999997</c:v>
                </c:pt>
                <c:pt idx="14">
                  <c:v>54.638663000000001</c:v>
                </c:pt>
                <c:pt idx="15">
                  <c:v>55.245632000000001</c:v>
                </c:pt>
                <c:pt idx="16">
                  <c:v>55.280760000000001</c:v>
                </c:pt>
                <c:pt idx="17">
                  <c:v>55.909967999999999</c:v>
                </c:pt>
                <c:pt idx="18">
                  <c:v>55.508870000000002</c:v>
                </c:pt>
                <c:pt idx="19">
                  <c:v>54.534263000000003</c:v>
                </c:pt>
                <c:pt idx="20">
                  <c:v>53.116562999999999</c:v>
                </c:pt>
                <c:pt idx="21">
                  <c:v>53.376545</c:v>
                </c:pt>
                <c:pt idx="22">
                  <c:v>53.827883999999997</c:v>
                </c:pt>
                <c:pt idx="23">
                  <c:v>54.059629000000001</c:v>
                </c:pt>
                <c:pt idx="24">
                  <c:v>54.294061999999997</c:v>
                </c:pt>
                <c:pt idx="25">
                  <c:v>54.386130999999999</c:v>
                </c:pt>
                <c:pt idx="26">
                  <c:v>54.720416999999998</c:v>
                </c:pt>
                <c:pt idx="27">
                  <c:v>54.286163999999999</c:v>
                </c:pt>
                <c:pt idx="28">
                  <c:v>53.754500999999998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ruotsi</c:v>
                </c:pt>
              </c:strCache>
            </c:strRef>
          </c:tx>
          <c:spPr>
            <a:ln>
              <a:solidFill>
                <a:srgbClr val="7ED1E6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13" formatCode="0.0">
                  <c:v>53.555801000000002</c:v>
                </c:pt>
                <c:pt idx="14" formatCode="0.0">
                  <c:v>53.184876000000003</c:v>
                </c:pt>
                <c:pt idx="15" formatCode="0.0">
                  <c:v>53.331446</c:v>
                </c:pt>
                <c:pt idx="16" formatCode="0.0">
                  <c:v>50.017721000000002</c:v>
                </c:pt>
                <c:pt idx="17" formatCode="0.0">
                  <c:v>49.042904999999998</c:v>
                </c:pt>
                <c:pt idx="18" formatCode="0.0">
                  <c:v>46.706733</c:v>
                </c:pt>
                <c:pt idx="19" formatCode="0.0">
                  <c:v>45.605007999999998</c:v>
                </c:pt>
                <c:pt idx="20" formatCode="0.0">
                  <c:v>43.138801999999998</c:v>
                </c:pt>
                <c:pt idx="21" formatCode="0.0">
                  <c:v>41.359673000000001</c:v>
                </c:pt>
                <c:pt idx="22" formatCode="0.0">
                  <c:v>41.656711999999999</c:v>
                </c:pt>
                <c:pt idx="23" formatCode="0.0">
                  <c:v>42.728332999999999</c:v>
                </c:pt>
                <c:pt idx="24" formatCode="0.0">
                  <c:v>43.306279000000004</c:v>
                </c:pt>
                <c:pt idx="25" formatCode="0.0">
                  <c:v>44.097510999999997</c:v>
                </c:pt>
                <c:pt idx="26" formatCode="0.0">
                  <c:v>44.751533000000002</c:v>
                </c:pt>
                <c:pt idx="27" formatCode="0.0">
                  <c:v>43.346721000000002</c:v>
                </c:pt>
                <c:pt idx="28" formatCode="0.0">
                  <c:v>42.855235999999998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uk</c:v>
                </c:pt>
              </c:strCache>
            </c:strRef>
          </c:tx>
          <c:spPr>
            <a:ln>
              <a:solidFill>
                <a:srgbClr val="C4996C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12" formatCode="0.0">
                  <c:v>40.814090999999998</c:v>
                </c:pt>
                <c:pt idx="13" formatCode="0.0">
                  <c:v>43.175725</c:v>
                </c:pt>
                <c:pt idx="14" formatCode="0.0">
                  <c:v>44.075769000000001</c:v>
                </c:pt>
                <c:pt idx="15" formatCode="0.0">
                  <c:v>44.382961000000002</c:v>
                </c:pt>
                <c:pt idx="16" formatCode="0.0">
                  <c:v>45.591842</c:v>
                </c:pt>
                <c:pt idx="17" formatCode="0.0">
                  <c:v>45.956820999999998</c:v>
                </c:pt>
                <c:pt idx="18" formatCode="0.0">
                  <c:v>44.949921000000003</c:v>
                </c:pt>
                <c:pt idx="19" formatCode="0.0">
                  <c:v>44.239243999999999</c:v>
                </c:pt>
                <c:pt idx="20" formatCode="0.0">
                  <c:v>41.895890999999999</c:v>
                </c:pt>
                <c:pt idx="21" formatCode="0.0">
                  <c:v>41.114235000000001</c:v>
                </c:pt>
                <c:pt idx="22" formatCode="0.0">
                  <c:v>42.945717000000002</c:v>
                </c:pt>
                <c:pt idx="23" formatCode="0.0">
                  <c:v>44.315162000000001</c:v>
                </c:pt>
                <c:pt idx="24" formatCode="0.0">
                  <c:v>44.496119999999998</c:v>
                </c:pt>
                <c:pt idx="25" formatCode="0.0">
                  <c:v>44.270311</c:v>
                </c:pt>
                <c:pt idx="26" formatCode="0.0">
                  <c:v>44.782080000000001</c:v>
                </c:pt>
                <c:pt idx="27" formatCode="0.0">
                  <c:v>45.185572999999998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E2C97A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7" formatCode="0.0">
                  <c:v>41.38626</c:v>
                </c:pt>
                <c:pt idx="8" formatCode="0.0">
                  <c:v>41.046429000000003</c:v>
                </c:pt>
                <c:pt idx="9" formatCode="0.0">
                  <c:v>41.578504000000002</c:v>
                </c:pt>
                <c:pt idx="10" formatCode="0.0">
                  <c:v>41.408143000000003</c:v>
                </c:pt>
                <c:pt idx="11" formatCode="0.0">
                  <c:v>41.595906999999997</c:v>
                </c:pt>
                <c:pt idx="12" formatCode="0.0">
                  <c:v>41.801625999999999</c:v>
                </c:pt>
                <c:pt idx="13" formatCode="0.0">
                  <c:v>42.468854</c:v>
                </c:pt>
                <c:pt idx="14" formatCode="0.0">
                  <c:v>42.340665999999999</c:v>
                </c:pt>
                <c:pt idx="15" formatCode="0.0">
                  <c:v>42.368439000000002</c:v>
                </c:pt>
                <c:pt idx="16" formatCode="0.0">
                  <c:v>42.808458999999999</c:v>
                </c:pt>
                <c:pt idx="17" formatCode="0.0">
                  <c:v>42.810718000000001</c:v>
                </c:pt>
                <c:pt idx="18" formatCode="0.0">
                  <c:v>41.621557000000003</c:v>
                </c:pt>
                <c:pt idx="19" formatCode="0.0">
                  <c:v>41.340820999999998</c:v>
                </c:pt>
                <c:pt idx="20" formatCode="0.0">
                  <c:v>40.632030999999998</c:v>
                </c:pt>
                <c:pt idx="21" formatCode="0.0">
                  <c:v>41.739125000000001</c:v>
                </c:pt>
                <c:pt idx="22" formatCode="0.0">
                  <c:v>42.622731999999999</c:v>
                </c:pt>
                <c:pt idx="23" formatCode="0.0">
                  <c:v>42.904836000000003</c:v>
                </c:pt>
                <c:pt idx="24" formatCode="0.0">
                  <c:v>42.812330000000003</c:v>
                </c:pt>
                <c:pt idx="25" formatCode="0.0">
                  <c:v>43.004375000000003</c:v>
                </c:pt>
                <c:pt idx="26" formatCode="0.0">
                  <c:v>43.023448000000002</c:v>
                </c:pt>
                <c:pt idx="27" formatCode="0.0">
                  <c:v>42.936416000000001</c:v>
                </c:pt>
                <c:pt idx="28" formatCode="0.0">
                  <c:v>43.261087000000003</c:v>
                </c:pt>
                <c:pt idx="29" formatCode="0.0">
                  <c:v>45.212746000000003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424640"/>
        <c:axId val="217426176"/>
      </c:lineChart>
      <c:catAx>
        <c:axId val="21742464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17426176"/>
        <c:crossesAt val="100"/>
        <c:auto val="1"/>
        <c:lblAlgn val="ctr"/>
        <c:lblOffset val="100"/>
        <c:tickLblSkip val="5"/>
        <c:tickMarkSkip val="5"/>
        <c:noMultiLvlLbl val="0"/>
      </c:catAx>
      <c:valAx>
        <c:axId val="217426176"/>
        <c:scaling>
          <c:orientation val="minMax"/>
          <c:max val="60"/>
          <c:min val="4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217424640"/>
        <c:crossesAt val="1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Työvoimakustannukset,  USD/työtunti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lc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Kreikka</c:v>
                </c:pt>
                <c:pt idx="2">
                  <c:v>Espanja</c:v>
                </c:pt>
                <c:pt idx="3">
                  <c:v>Italia</c:v>
                </c:pt>
                <c:pt idx="4">
                  <c:v>Itävalta</c:v>
                </c:pt>
                <c:pt idx="5">
                  <c:v>Saksa</c:v>
                </c:pt>
                <c:pt idx="6">
                  <c:v>USA</c:v>
                </c:pt>
                <c:pt idx="7">
                  <c:v>Suomi</c:v>
                </c:pt>
                <c:pt idx="8">
                  <c:v>Irlanti</c:v>
                </c:pt>
                <c:pt idx="9">
                  <c:v>UK</c:v>
                </c:pt>
                <c:pt idx="10">
                  <c:v>Alankom.</c:v>
                </c:pt>
                <c:pt idx="11">
                  <c:v>Ruotsi</c:v>
                </c:pt>
                <c:pt idx="12">
                  <c:v>Ranska</c:v>
                </c:pt>
                <c:pt idx="13">
                  <c:v>Tanska</c:v>
                </c:pt>
                <c:pt idx="14">
                  <c:v>Belgia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1">
                  <c:v>14.445717</c:v>
                </c:pt>
                <c:pt idx="2">
                  <c:v>22.285202999999999</c:v>
                </c:pt>
                <c:pt idx="3">
                  <c:v>26.498114999999999</c:v>
                </c:pt>
                <c:pt idx="4">
                  <c:v>27.385783</c:v>
                </c:pt>
                <c:pt idx="5">
                  <c:v>30.565892999999999</c:v>
                </c:pt>
                <c:pt idx="6">
                  <c:v>30.608813000000001</c:v>
                </c:pt>
                <c:pt idx="7">
                  <c:v>30.712537000000001</c:v>
                </c:pt>
                <c:pt idx="8">
                  <c:v>30.801691000000002</c:v>
                </c:pt>
                <c:pt idx="9">
                  <c:v>31.881879999999999</c:v>
                </c:pt>
                <c:pt idx="10">
                  <c:v>36.288727999999999</c:v>
                </c:pt>
                <c:pt idx="11">
                  <c:v>39.031412000000003</c:v>
                </c:pt>
                <c:pt idx="12">
                  <c:v>39.433987000000002</c:v>
                </c:pt>
                <c:pt idx="13">
                  <c:v>39.943821</c:v>
                </c:pt>
                <c:pt idx="14">
                  <c:v>41.288088999999999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13751680"/>
        <c:axId val="214003072"/>
      </c:barChart>
      <c:catAx>
        <c:axId val="21375168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4003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4003072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13751680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Kustannusten 10 v. keskim. muutos-%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labr_~10v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Sheet1!$A$2:$A$16</c:f>
              <c:strCache>
                <c:ptCount val="15"/>
                <c:pt idx="0">
                  <c:v>Norja</c:v>
                </c:pt>
                <c:pt idx="1">
                  <c:v>Espanja</c:v>
                </c:pt>
                <c:pt idx="2">
                  <c:v>Belgia</c:v>
                </c:pt>
                <c:pt idx="3">
                  <c:v>Italia</c:v>
                </c:pt>
                <c:pt idx="4">
                  <c:v>Irlanti</c:v>
                </c:pt>
                <c:pt idx="5">
                  <c:v>Itävalta</c:v>
                </c:pt>
                <c:pt idx="6">
                  <c:v>USA</c:v>
                </c:pt>
                <c:pt idx="7">
                  <c:v>Saksa</c:v>
                </c:pt>
                <c:pt idx="8">
                  <c:v>Suomi</c:v>
                </c:pt>
                <c:pt idx="9">
                  <c:v>Ranska</c:v>
                </c:pt>
                <c:pt idx="10">
                  <c:v>Kreikka</c:v>
                </c:pt>
                <c:pt idx="11">
                  <c:v>Tanska</c:v>
                </c:pt>
                <c:pt idx="12">
                  <c:v>Alankom.</c:v>
                </c:pt>
                <c:pt idx="13">
                  <c:v>Ruotsi</c:v>
                </c:pt>
                <c:pt idx="14">
                  <c:v>UK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1">
                  <c:v>1.7983297</c:v>
                </c:pt>
                <c:pt idx="2">
                  <c:v>1.9552141999999999</c:v>
                </c:pt>
                <c:pt idx="3">
                  <c:v>2.3910851000000002</c:v>
                </c:pt>
                <c:pt idx="4">
                  <c:v>2.7261220000000002</c:v>
                </c:pt>
                <c:pt idx="5">
                  <c:v>3.0009573</c:v>
                </c:pt>
                <c:pt idx="6">
                  <c:v>3.1952143</c:v>
                </c:pt>
                <c:pt idx="7">
                  <c:v>3.5459192000000002</c:v>
                </c:pt>
                <c:pt idx="8">
                  <c:v>3.7663175</c:v>
                </c:pt>
                <c:pt idx="9">
                  <c:v>4.0028458000000002</c:v>
                </c:pt>
                <c:pt idx="10">
                  <c:v>4.2064380000000003</c:v>
                </c:pt>
                <c:pt idx="11">
                  <c:v>4.2740128999999998</c:v>
                </c:pt>
                <c:pt idx="12">
                  <c:v>4.4404897999999999</c:v>
                </c:pt>
                <c:pt idx="13">
                  <c:v>4.5889145999999998</c:v>
                </c:pt>
                <c:pt idx="14">
                  <c:v>5.0963279000000004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14046208"/>
        <c:axId val="214072320"/>
      </c:barChart>
      <c:catAx>
        <c:axId val="21404620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4072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407232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14046208"/>
        <c:crosses val="autoZero"/>
        <c:crossBetween val="between"/>
        <c:majorUnit val="1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Palvelut, yksityiset</c:v>
                </c:pt>
              </c:strCache>
            </c:strRef>
          </c:tx>
          <c:spPr>
            <a:solidFill>
              <a:srgbClr val="99CC00"/>
            </a:solidFill>
            <a:ln>
              <a:noFill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Sheet1!$E$2:$E$33</c:f>
              <c:numCache>
                <c:formatCode>General</c:formatCode>
                <c:ptCount val="32"/>
                <c:pt idx="0">
                  <c:v>29.272038314724082</c:v>
                </c:pt>
                <c:pt idx="1">
                  <c:v>29.873612199161055</c:v>
                </c:pt>
                <c:pt idx="2">
                  <c:v>30.973739118222166</c:v>
                </c:pt>
                <c:pt idx="3">
                  <c:v>31.795316372263045</c:v>
                </c:pt>
                <c:pt idx="4">
                  <c:v>33.017421509069933</c:v>
                </c:pt>
                <c:pt idx="5" formatCode="0.0">
                  <c:v>34.241172483459728</c:v>
                </c:pt>
                <c:pt idx="6" formatCode="0.0">
                  <c:v>35.661168778587935</c:v>
                </c:pt>
                <c:pt idx="7" formatCode="0.0">
                  <c:v>37.265392275676575</c:v>
                </c:pt>
                <c:pt idx="8" formatCode="0.0">
                  <c:v>38.491066006476572</c:v>
                </c:pt>
                <c:pt idx="9" formatCode="0.0">
                  <c:v>41.039989535379348</c:v>
                </c:pt>
                <c:pt idx="10" formatCode="0.0">
                  <c:v>40.744309696949401</c:v>
                </c:pt>
                <c:pt idx="11" formatCode="0.0">
                  <c:v>36.841795646259023</c:v>
                </c:pt>
                <c:pt idx="12" formatCode="0.0">
                  <c:v>34.206778970820501</c:v>
                </c:pt>
                <c:pt idx="13" formatCode="0.0">
                  <c:v>33.940911501840347</c:v>
                </c:pt>
                <c:pt idx="14" formatCode="0.0">
                  <c:v>35.854124352055109</c:v>
                </c:pt>
                <c:pt idx="15" formatCode="0.0">
                  <c:v>38.478681841207489</c:v>
                </c:pt>
                <c:pt idx="16" formatCode="0.0">
                  <c:v>40.348853721410059</c:v>
                </c:pt>
                <c:pt idx="17" formatCode="0.0">
                  <c:v>43.132590246342829</c:v>
                </c:pt>
                <c:pt idx="18" formatCode="0.0">
                  <c:v>45.920725704706086</c:v>
                </c:pt>
                <c:pt idx="19" formatCode="0.0">
                  <c:v>48.325207129893961</c:v>
                </c:pt>
                <c:pt idx="20" formatCode="0.0">
                  <c:v>50.516081452622842</c:v>
                </c:pt>
                <c:pt idx="21" formatCode="0.0">
                  <c:v>52.590066456276269</c:v>
                </c:pt>
                <c:pt idx="22" formatCode="0.0">
                  <c:v>52.590066456276261</c:v>
                </c:pt>
                <c:pt idx="23" formatCode="0.0">
                  <c:v>52.559175540955039</c:v>
                </c:pt>
                <c:pt idx="24" formatCode="0.0">
                  <c:v>55.822443553918433</c:v>
                </c:pt>
                <c:pt idx="25" formatCode="0.0">
                  <c:v>57.273886328886576</c:v>
                </c:pt>
                <c:pt idx="26" formatCode="0.0">
                  <c:v>58.703635984881977</c:v>
                </c:pt>
                <c:pt idx="27" formatCode="0.0">
                  <c:v>63.042259920529666</c:v>
                </c:pt>
                <c:pt idx="28" formatCode="0.0">
                  <c:v>65.528982521485602</c:v>
                </c:pt>
                <c:pt idx="29" formatCode="0.0">
                  <c:v>60.480734929916956</c:v>
                </c:pt>
                <c:pt idx="30" formatCode="0.0">
                  <c:v>62.313928123245752</c:v>
                </c:pt>
                <c:pt idx="31" formatCode="0.0">
                  <c:v>64.600999999999999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Palvelut, julkisyht.</c:v>
                </c:pt>
              </c:strCache>
            </c:strRef>
          </c:tx>
          <c:spPr>
            <a:solidFill>
              <a:srgbClr val="C2E066"/>
            </a:solidFill>
            <a:ln>
              <a:noFill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22.876613784713079</c:v>
                </c:pt>
                <c:pt idx="1">
                  <c:v>23.920821420655578</c:v>
                </c:pt>
                <c:pt idx="2">
                  <c:v>24.804360679708832</c:v>
                </c:pt>
                <c:pt idx="3">
                  <c:v>25.566253983456782</c:v>
                </c:pt>
                <c:pt idx="4">
                  <c:v>26.071915652047672</c:v>
                </c:pt>
                <c:pt idx="5" formatCode="0.0">
                  <c:v>26.747921875543675</c:v>
                </c:pt>
                <c:pt idx="6" formatCode="0.0">
                  <c:v>27.108664695877884</c:v>
                </c:pt>
                <c:pt idx="7" formatCode="0.0">
                  <c:v>28.088086477704007</c:v>
                </c:pt>
                <c:pt idx="8" formatCode="0.0">
                  <c:v>28.700154358150797</c:v>
                </c:pt>
                <c:pt idx="9" formatCode="0.0">
                  <c:v>29.102810803919347</c:v>
                </c:pt>
                <c:pt idx="10" formatCode="0.0">
                  <c:v>29.405860727043962</c:v>
                </c:pt>
                <c:pt idx="11" formatCode="0.0">
                  <c:v>29.688936012919317</c:v>
                </c:pt>
                <c:pt idx="12" formatCode="0.0">
                  <c:v>28.902460532898029</c:v>
                </c:pt>
                <c:pt idx="13" formatCode="0.0">
                  <c:v>27.423302907999531</c:v>
                </c:pt>
                <c:pt idx="14" formatCode="0.0">
                  <c:v>27.379230100102948</c:v>
                </c:pt>
                <c:pt idx="15" formatCode="0.0">
                  <c:v>27.917524144558481</c:v>
                </c:pt>
                <c:pt idx="16" formatCode="0.0">
                  <c:v>28.685559993170475</c:v>
                </c:pt>
                <c:pt idx="17" formatCode="0.0">
                  <c:v>29.211952101911958</c:v>
                </c:pt>
                <c:pt idx="18" formatCode="0.0">
                  <c:v>29.206341970763411</c:v>
                </c:pt>
                <c:pt idx="19" formatCode="0.0">
                  <c:v>29.132401864326415</c:v>
                </c:pt>
                <c:pt idx="20" formatCode="0.0">
                  <c:v>29.421539718565729</c:v>
                </c:pt>
                <c:pt idx="21" formatCode="0.0">
                  <c:v>29.04177451026748</c:v>
                </c:pt>
                <c:pt idx="22" formatCode="0.0">
                  <c:v>29.155387711231899</c:v>
                </c:pt>
                <c:pt idx="23" formatCode="0.0">
                  <c:v>29.096181247810051</c:v>
                </c:pt>
                <c:pt idx="24" formatCode="0.0">
                  <c:v>28.81681390389582</c:v>
                </c:pt>
                <c:pt idx="25" formatCode="0.0">
                  <c:v>28.830580117281329</c:v>
                </c:pt>
                <c:pt idx="26" formatCode="0.0">
                  <c:v>28.621022986194124</c:v>
                </c:pt>
                <c:pt idx="27" formatCode="0.0">
                  <c:v>28.327688929970947</c:v>
                </c:pt>
                <c:pt idx="28" formatCode="0.0">
                  <c:v>28.286644806062121</c:v>
                </c:pt>
                <c:pt idx="29" formatCode="0.0">
                  <c:v>27.803751854474196</c:v>
                </c:pt>
                <c:pt idx="30" formatCode="0.0">
                  <c:v>27.250658337612791</c:v>
                </c:pt>
                <c:pt idx="31" formatCode="0.0">
                  <c:v>27.149000000000001</c:v>
                </c:pt>
              </c:numCache>
            </c:numRef>
          </c:val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Jalostus</c:v>
                </c:pt>
              </c:strCache>
            </c:strRef>
          </c:tx>
          <c:spPr>
            <a:solidFill>
              <a:srgbClr val="B0B0B0"/>
            </a:solidFill>
            <a:ln w="28575">
              <a:noFill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Sheet1!$C$2:$C$33</c:f>
              <c:numCache>
                <c:formatCode>0.0</c:formatCode>
                <c:ptCount val="32"/>
                <c:pt idx="0">
                  <c:v>15.976355257360769</c:v>
                </c:pt>
                <c:pt idx="1">
                  <c:v>16.272954259983248</c:v>
                </c:pt>
                <c:pt idx="2">
                  <c:v>16.303493725015858</c:v>
                </c:pt>
                <c:pt idx="3">
                  <c:v>16.814728708811089</c:v>
                </c:pt>
                <c:pt idx="4">
                  <c:v>17.187120648367113</c:v>
                </c:pt>
                <c:pt idx="5">
                  <c:v>17.89972789944704</c:v>
                </c:pt>
                <c:pt idx="6">
                  <c:v>18.231561873492467</c:v>
                </c:pt>
                <c:pt idx="7">
                  <c:v>19.172195892385627</c:v>
                </c:pt>
                <c:pt idx="8">
                  <c:v>20.102576199274829</c:v>
                </c:pt>
                <c:pt idx="9">
                  <c:v>21.355660204497841</c:v>
                </c:pt>
                <c:pt idx="10">
                  <c:v>21.082648917878316</c:v>
                </c:pt>
                <c:pt idx="11">
                  <c:v>18.297943313628995</c:v>
                </c:pt>
                <c:pt idx="12">
                  <c:v>17.967943091805886</c:v>
                </c:pt>
                <c:pt idx="13">
                  <c:v>18.4332952737829</c:v>
                </c:pt>
                <c:pt idx="14">
                  <c:v>20.395430055919157</c:v>
                </c:pt>
                <c:pt idx="15">
                  <c:v>21.094460746483239</c:v>
                </c:pt>
                <c:pt idx="16">
                  <c:v>22.152750544866258</c:v>
                </c:pt>
                <c:pt idx="17">
                  <c:v>24.432426444048492</c:v>
                </c:pt>
                <c:pt idx="18">
                  <c:v>26.631822953746408</c:v>
                </c:pt>
                <c:pt idx="19">
                  <c:v>28.29333044495872</c:v>
                </c:pt>
                <c:pt idx="20">
                  <c:v>31.552956165078154</c:v>
                </c:pt>
                <c:pt idx="21">
                  <c:v>32.27973722347997</c:v>
                </c:pt>
                <c:pt idx="22">
                  <c:v>33.430009360615422</c:v>
                </c:pt>
                <c:pt idx="23">
                  <c:v>34.636967086852771</c:v>
                </c:pt>
                <c:pt idx="24">
                  <c:v>36.546520852635339</c:v>
                </c:pt>
                <c:pt idx="25">
                  <c:v>38.16308915376036</c:v>
                </c:pt>
                <c:pt idx="26">
                  <c:v>42.314038966358993</c:v>
                </c:pt>
                <c:pt idx="27">
                  <c:v>46.340766085143187</c:v>
                </c:pt>
                <c:pt idx="28">
                  <c:v>44.050871362204241</c:v>
                </c:pt>
                <c:pt idx="29">
                  <c:v>34.173276422850627</c:v>
                </c:pt>
                <c:pt idx="30">
                  <c:v>37.668484808742015</c:v>
                </c:pt>
                <c:pt idx="31">
                  <c:v>38.53</c:v>
                </c:pt>
              </c:numCache>
            </c:numRef>
          </c:val>
        </c:ser>
        <c:ser>
          <c:idx val="1"/>
          <c:order val="3"/>
          <c:tx>
            <c:strRef>
              <c:f>Sheet1!$B$1</c:f>
              <c:strCache>
                <c:ptCount val="1"/>
                <c:pt idx="0">
                  <c:v>Alkutuotanto</c:v>
                </c:pt>
              </c:strCache>
            </c:strRef>
          </c:tx>
          <c:spPr>
            <a:solidFill>
              <a:srgbClr val="B3E3F1"/>
            </a:solidFill>
            <a:ln w="28575">
              <a:noFill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Sheet1!$B$2:$B$33</c:f>
              <c:numCache>
                <c:formatCode>0.0</c:formatCode>
                <c:ptCount val="32"/>
                <c:pt idx="0">
                  <c:v>2.4059862095561089</c:v>
                </c:pt>
                <c:pt idx="1">
                  <c:v>2.0302599108512505</c:v>
                </c:pt>
                <c:pt idx="2">
                  <c:v>2.1097465017185209</c:v>
                </c:pt>
                <c:pt idx="3">
                  <c:v>2.2780137327868104</c:v>
                </c:pt>
                <c:pt idx="4">
                  <c:v>2.4092715369755902</c:v>
                </c:pt>
                <c:pt idx="5">
                  <c:v>2.3099646456166845</c:v>
                </c:pt>
                <c:pt idx="6">
                  <c:v>2.1380306816633992</c:v>
                </c:pt>
                <c:pt idx="7">
                  <c:v>1.6391084403709619</c:v>
                </c:pt>
                <c:pt idx="8">
                  <c:v>1.9286078980785597</c:v>
                </c:pt>
                <c:pt idx="9">
                  <c:v>1.9143798796985088</c:v>
                </c:pt>
                <c:pt idx="10">
                  <c:v>2.1803857040567287</c:v>
                </c:pt>
                <c:pt idx="11">
                  <c:v>2.0632363841263208</c:v>
                </c:pt>
                <c:pt idx="12">
                  <c:v>1.9974941354837832</c:v>
                </c:pt>
                <c:pt idx="13">
                  <c:v>2.3416078978872297</c:v>
                </c:pt>
                <c:pt idx="14">
                  <c:v>2.4515425409883833</c:v>
                </c:pt>
                <c:pt idx="15">
                  <c:v>2.4085330227656025</c:v>
                </c:pt>
                <c:pt idx="16">
                  <c:v>2.2561775562350901</c:v>
                </c:pt>
                <c:pt idx="17">
                  <c:v>2.5203107311989852</c:v>
                </c:pt>
                <c:pt idx="18">
                  <c:v>2.1419753158695398</c:v>
                </c:pt>
                <c:pt idx="19">
                  <c:v>2.1541562778143786</c:v>
                </c:pt>
                <c:pt idx="20">
                  <c:v>2.4167078405338476</c:v>
                </c:pt>
                <c:pt idx="21">
                  <c:v>2.3453691615676515</c:v>
                </c:pt>
                <c:pt idx="22">
                  <c:v>2.3707860919551016</c:v>
                </c:pt>
                <c:pt idx="23">
                  <c:v>2.2401058901878157</c:v>
                </c:pt>
                <c:pt idx="24">
                  <c:v>2.2191048974807908</c:v>
                </c:pt>
                <c:pt idx="25">
                  <c:v>2.375481739612364</c:v>
                </c:pt>
                <c:pt idx="26">
                  <c:v>2.4386699487895185</c:v>
                </c:pt>
                <c:pt idx="27">
                  <c:v>2.9397665135755009</c:v>
                </c:pt>
                <c:pt idx="28">
                  <c:v>2.8642934847863502</c:v>
                </c:pt>
                <c:pt idx="29">
                  <c:v>3.174855692654992</c:v>
                </c:pt>
                <c:pt idx="30">
                  <c:v>2.8977426300053271</c:v>
                </c:pt>
                <c:pt idx="31">
                  <c:v>3.0449999999999999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18186880"/>
        <c:axId val="218206976"/>
      </c:barChart>
      <c:catAx>
        <c:axId val="21818688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18206976"/>
        <c:crosses val="autoZero"/>
        <c:auto val="1"/>
        <c:lblAlgn val="ctr"/>
        <c:lblOffset val="100"/>
        <c:noMultiLvlLbl val="0"/>
      </c:catAx>
      <c:valAx>
        <c:axId val="218206976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>
            <a:noFill/>
          </a:ln>
        </c:spPr>
        <c:crossAx val="218186880"/>
        <c:crosses val="autoZero"/>
        <c:crossBetween val="between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Palvelut, yksityiset</c:v>
                </c:pt>
              </c:strCache>
            </c:strRef>
          </c:tx>
          <c:spPr>
            <a:solidFill>
              <a:srgbClr val="99CC00"/>
            </a:solidFill>
            <a:ln>
              <a:noFill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Sheet1!$E$2:$E$33</c:f>
              <c:numCache>
                <c:formatCode>General</c:formatCode>
                <c:ptCount val="32"/>
                <c:pt idx="0">
                  <c:v>29.272038314724082</c:v>
                </c:pt>
                <c:pt idx="1">
                  <c:v>29.873612199161055</c:v>
                </c:pt>
                <c:pt idx="2">
                  <c:v>30.973739118222166</c:v>
                </c:pt>
                <c:pt idx="3">
                  <c:v>31.795316372263045</c:v>
                </c:pt>
                <c:pt idx="4">
                  <c:v>33.017421509069933</c:v>
                </c:pt>
                <c:pt idx="5" formatCode="0.0">
                  <c:v>34.241172483459728</c:v>
                </c:pt>
                <c:pt idx="6" formatCode="0.0">
                  <c:v>35.661168778587935</c:v>
                </c:pt>
                <c:pt idx="7" formatCode="0.0">
                  <c:v>37.265392275676575</c:v>
                </c:pt>
                <c:pt idx="8" formatCode="0.0">
                  <c:v>38.491066006476572</c:v>
                </c:pt>
                <c:pt idx="9" formatCode="0.0">
                  <c:v>41.039989535379348</c:v>
                </c:pt>
                <c:pt idx="10" formatCode="0.0">
                  <c:v>40.744309696949401</c:v>
                </c:pt>
                <c:pt idx="11" formatCode="0.0">
                  <c:v>36.841795646259023</c:v>
                </c:pt>
                <c:pt idx="12" formatCode="0.0">
                  <c:v>34.206778970820501</c:v>
                </c:pt>
                <c:pt idx="13" formatCode="0.0">
                  <c:v>33.940911501840347</c:v>
                </c:pt>
                <c:pt idx="14" formatCode="0.0">
                  <c:v>35.854124352055109</c:v>
                </c:pt>
                <c:pt idx="15" formatCode="0.0">
                  <c:v>38.478681841207489</c:v>
                </c:pt>
                <c:pt idx="16" formatCode="0.0">
                  <c:v>40.348853721410059</c:v>
                </c:pt>
                <c:pt idx="17" formatCode="0.0">
                  <c:v>43.132590246342829</c:v>
                </c:pt>
                <c:pt idx="18" formatCode="0.0">
                  <c:v>45.920725704706086</c:v>
                </c:pt>
                <c:pt idx="19" formatCode="0.0">
                  <c:v>48.325207129893961</c:v>
                </c:pt>
                <c:pt idx="20" formatCode="0.0">
                  <c:v>50.516081452622842</c:v>
                </c:pt>
                <c:pt idx="21" formatCode="0.0">
                  <c:v>52.590066456276269</c:v>
                </c:pt>
                <c:pt idx="22" formatCode="0.0">
                  <c:v>52.590066456276261</c:v>
                </c:pt>
                <c:pt idx="23" formatCode="0.0">
                  <c:v>52.559175540955039</c:v>
                </c:pt>
                <c:pt idx="24" formatCode="0.0">
                  <c:v>55.822443553918433</c:v>
                </c:pt>
                <c:pt idx="25" formatCode="0.0">
                  <c:v>57.273886328886576</c:v>
                </c:pt>
                <c:pt idx="26" formatCode="0.0">
                  <c:v>58.703635984881977</c:v>
                </c:pt>
                <c:pt idx="27" formatCode="0.0">
                  <c:v>63.042259920529666</c:v>
                </c:pt>
                <c:pt idx="28" formatCode="0.0">
                  <c:v>65.528982521485602</c:v>
                </c:pt>
                <c:pt idx="29" formatCode="0.0">
                  <c:v>60.480734929916956</c:v>
                </c:pt>
                <c:pt idx="30" formatCode="0.0">
                  <c:v>62.313928123245752</c:v>
                </c:pt>
                <c:pt idx="31" formatCode="0.0">
                  <c:v>64.600999999999999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Palvelut, julkisyht.</c:v>
                </c:pt>
              </c:strCache>
            </c:strRef>
          </c:tx>
          <c:spPr>
            <a:solidFill>
              <a:srgbClr val="C2E066"/>
            </a:solidFill>
            <a:ln>
              <a:noFill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22.876613784713079</c:v>
                </c:pt>
                <c:pt idx="1">
                  <c:v>23.920821420655578</c:v>
                </c:pt>
                <c:pt idx="2">
                  <c:v>24.804360679708832</c:v>
                </c:pt>
                <c:pt idx="3">
                  <c:v>25.566253983456782</c:v>
                </c:pt>
                <c:pt idx="4">
                  <c:v>26.071915652047672</c:v>
                </c:pt>
                <c:pt idx="5" formatCode="0.0">
                  <c:v>26.747921875543675</c:v>
                </c:pt>
                <c:pt idx="6" formatCode="0.0">
                  <c:v>27.108664695877884</c:v>
                </c:pt>
                <c:pt idx="7" formatCode="0.0">
                  <c:v>28.088086477704007</c:v>
                </c:pt>
                <c:pt idx="8" formatCode="0.0">
                  <c:v>28.700154358150797</c:v>
                </c:pt>
                <c:pt idx="9" formatCode="0.0">
                  <c:v>29.102810803919347</c:v>
                </c:pt>
                <c:pt idx="10" formatCode="0.0">
                  <c:v>29.405860727043962</c:v>
                </c:pt>
                <c:pt idx="11" formatCode="0.0">
                  <c:v>29.688936012919317</c:v>
                </c:pt>
                <c:pt idx="12" formatCode="0.0">
                  <c:v>28.902460532898029</c:v>
                </c:pt>
                <c:pt idx="13" formatCode="0.0">
                  <c:v>27.423302907999531</c:v>
                </c:pt>
                <c:pt idx="14" formatCode="0.0">
                  <c:v>27.379230100102948</c:v>
                </c:pt>
                <c:pt idx="15" formatCode="0.0">
                  <c:v>27.917524144558481</c:v>
                </c:pt>
                <c:pt idx="16" formatCode="0.0">
                  <c:v>28.685559993170475</c:v>
                </c:pt>
                <c:pt idx="17" formatCode="0.0">
                  <c:v>29.211952101911958</c:v>
                </c:pt>
                <c:pt idx="18" formatCode="0.0">
                  <c:v>29.206341970763411</c:v>
                </c:pt>
                <c:pt idx="19" formatCode="0.0">
                  <c:v>29.132401864326415</c:v>
                </c:pt>
                <c:pt idx="20" formatCode="0.0">
                  <c:v>29.421539718565729</c:v>
                </c:pt>
                <c:pt idx="21" formatCode="0.0">
                  <c:v>29.04177451026748</c:v>
                </c:pt>
                <c:pt idx="22" formatCode="0.0">
                  <c:v>29.155387711231899</c:v>
                </c:pt>
                <c:pt idx="23" formatCode="0.0">
                  <c:v>29.096181247810051</c:v>
                </c:pt>
                <c:pt idx="24" formatCode="0.0">
                  <c:v>28.81681390389582</c:v>
                </c:pt>
                <c:pt idx="25" formatCode="0.0">
                  <c:v>28.830580117281329</c:v>
                </c:pt>
                <c:pt idx="26" formatCode="0.0">
                  <c:v>28.621022986194124</c:v>
                </c:pt>
                <c:pt idx="27" formatCode="0.0">
                  <c:v>28.327688929970947</c:v>
                </c:pt>
                <c:pt idx="28" formatCode="0.0">
                  <c:v>28.286644806062121</c:v>
                </c:pt>
                <c:pt idx="29" formatCode="0.0">
                  <c:v>27.803751854474196</c:v>
                </c:pt>
                <c:pt idx="30" formatCode="0.0">
                  <c:v>27.250658337612791</c:v>
                </c:pt>
                <c:pt idx="31" formatCode="0.0">
                  <c:v>27.149000000000001</c:v>
                </c:pt>
              </c:numCache>
            </c:numRef>
          </c:val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Jalostus</c:v>
                </c:pt>
              </c:strCache>
            </c:strRef>
          </c:tx>
          <c:spPr>
            <a:solidFill>
              <a:srgbClr val="B0B0B0"/>
            </a:solidFill>
            <a:ln w="28575">
              <a:noFill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Sheet1!$C$2:$C$33</c:f>
              <c:numCache>
                <c:formatCode>0.0</c:formatCode>
                <c:ptCount val="32"/>
                <c:pt idx="0">
                  <c:v>15.976355257360769</c:v>
                </c:pt>
                <c:pt idx="1">
                  <c:v>16.272954259983248</c:v>
                </c:pt>
                <c:pt idx="2">
                  <c:v>16.303493725015858</c:v>
                </c:pt>
                <c:pt idx="3">
                  <c:v>16.814728708811089</c:v>
                </c:pt>
                <c:pt idx="4">
                  <c:v>17.187120648367113</c:v>
                </c:pt>
                <c:pt idx="5">
                  <c:v>17.89972789944704</c:v>
                </c:pt>
                <c:pt idx="6">
                  <c:v>18.231561873492467</c:v>
                </c:pt>
                <c:pt idx="7">
                  <c:v>19.172195892385627</c:v>
                </c:pt>
                <c:pt idx="8">
                  <c:v>20.102576199274829</c:v>
                </c:pt>
                <c:pt idx="9">
                  <c:v>21.355660204497841</c:v>
                </c:pt>
                <c:pt idx="10">
                  <c:v>21.082648917878316</c:v>
                </c:pt>
                <c:pt idx="11">
                  <c:v>18.297943313628995</c:v>
                </c:pt>
                <c:pt idx="12">
                  <c:v>17.967943091805886</c:v>
                </c:pt>
                <c:pt idx="13">
                  <c:v>18.4332952737829</c:v>
                </c:pt>
                <c:pt idx="14">
                  <c:v>20.395430055919157</c:v>
                </c:pt>
                <c:pt idx="15">
                  <c:v>21.094460746483239</c:v>
                </c:pt>
                <c:pt idx="16">
                  <c:v>22.152750544866258</c:v>
                </c:pt>
                <c:pt idx="17">
                  <c:v>24.432426444048492</c:v>
                </c:pt>
                <c:pt idx="18">
                  <c:v>26.631822953746408</c:v>
                </c:pt>
                <c:pt idx="19">
                  <c:v>28.29333044495872</c:v>
                </c:pt>
                <c:pt idx="20">
                  <c:v>31.552956165078154</c:v>
                </c:pt>
                <c:pt idx="21">
                  <c:v>32.27973722347997</c:v>
                </c:pt>
                <c:pt idx="22">
                  <c:v>33.430009360615422</c:v>
                </c:pt>
                <c:pt idx="23">
                  <c:v>34.636967086852771</c:v>
                </c:pt>
                <c:pt idx="24">
                  <c:v>36.546520852635339</c:v>
                </c:pt>
                <c:pt idx="25">
                  <c:v>38.16308915376036</c:v>
                </c:pt>
                <c:pt idx="26">
                  <c:v>42.314038966358993</c:v>
                </c:pt>
                <c:pt idx="27">
                  <c:v>46.340766085143187</c:v>
                </c:pt>
                <c:pt idx="28">
                  <c:v>44.050871362204241</c:v>
                </c:pt>
                <c:pt idx="29">
                  <c:v>34.173276422850627</c:v>
                </c:pt>
                <c:pt idx="30">
                  <c:v>37.668484808742015</c:v>
                </c:pt>
                <c:pt idx="31">
                  <c:v>38.53</c:v>
                </c:pt>
              </c:numCache>
            </c:numRef>
          </c:val>
        </c:ser>
        <c:ser>
          <c:idx val="1"/>
          <c:order val="3"/>
          <c:tx>
            <c:strRef>
              <c:f>Sheet1!$B$1</c:f>
              <c:strCache>
                <c:ptCount val="1"/>
                <c:pt idx="0">
                  <c:v>Alkutuotanto</c:v>
                </c:pt>
              </c:strCache>
            </c:strRef>
          </c:tx>
          <c:spPr>
            <a:solidFill>
              <a:srgbClr val="B3E3F1"/>
            </a:solidFill>
            <a:ln w="28575">
              <a:noFill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Sheet1!$B$2:$B$33</c:f>
              <c:numCache>
                <c:formatCode>0.0</c:formatCode>
                <c:ptCount val="32"/>
                <c:pt idx="0">
                  <c:v>2.4059862095561089</c:v>
                </c:pt>
                <c:pt idx="1">
                  <c:v>2.0302599108512505</c:v>
                </c:pt>
                <c:pt idx="2">
                  <c:v>2.1097465017185209</c:v>
                </c:pt>
                <c:pt idx="3">
                  <c:v>2.2780137327868104</c:v>
                </c:pt>
                <c:pt idx="4">
                  <c:v>2.4092715369755902</c:v>
                </c:pt>
                <c:pt idx="5">
                  <c:v>2.3099646456166845</c:v>
                </c:pt>
                <c:pt idx="6">
                  <c:v>2.1380306816633992</c:v>
                </c:pt>
                <c:pt idx="7">
                  <c:v>1.6391084403709619</c:v>
                </c:pt>
                <c:pt idx="8">
                  <c:v>1.9286078980785597</c:v>
                </c:pt>
                <c:pt idx="9">
                  <c:v>1.9143798796985088</c:v>
                </c:pt>
                <c:pt idx="10">
                  <c:v>2.1803857040567287</c:v>
                </c:pt>
                <c:pt idx="11">
                  <c:v>2.0632363841263208</c:v>
                </c:pt>
                <c:pt idx="12">
                  <c:v>1.9974941354837832</c:v>
                </c:pt>
                <c:pt idx="13">
                  <c:v>2.3416078978872297</c:v>
                </c:pt>
                <c:pt idx="14">
                  <c:v>2.4515425409883833</c:v>
                </c:pt>
                <c:pt idx="15">
                  <c:v>2.4085330227656025</c:v>
                </c:pt>
                <c:pt idx="16">
                  <c:v>2.2561775562350901</c:v>
                </c:pt>
                <c:pt idx="17">
                  <c:v>2.5203107311989852</c:v>
                </c:pt>
                <c:pt idx="18">
                  <c:v>2.1419753158695398</c:v>
                </c:pt>
                <c:pt idx="19">
                  <c:v>2.1541562778143786</c:v>
                </c:pt>
                <c:pt idx="20">
                  <c:v>2.4167078405338476</c:v>
                </c:pt>
                <c:pt idx="21">
                  <c:v>2.3453691615676515</c:v>
                </c:pt>
                <c:pt idx="22">
                  <c:v>2.3707860919551016</c:v>
                </c:pt>
                <c:pt idx="23">
                  <c:v>2.2401058901878157</c:v>
                </c:pt>
                <c:pt idx="24">
                  <c:v>2.2191048974807908</c:v>
                </c:pt>
                <c:pt idx="25">
                  <c:v>2.375481739612364</c:v>
                </c:pt>
                <c:pt idx="26">
                  <c:v>2.4386699487895185</c:v>
                </c:pt>
                <c:pt idx="27">
                  <c:v>2.9397665135755009</c:v>
                </c:pt>
                <c:pt idx="28">
                  <c:v>2.8642934847863502</c:v>
                </c:pt>
                <c:pt idx="29">
                  <c:v>3.174855692654992</c:v>
                </c:pt>
                <c:pt idx="30">
                  <c:v>2.8977426300053271</c:v>
                </c:pt>
                <c:pt idx="31">
                  <c:v>3.0449999999999999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18090496"/>
        <c:axId val="218100480"/>
      </c:barChart>
      <c:catAx>
        <c:axId val="218090496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18100480"/>
        <c:crosses val="autoZero"/>
        <c:auto val="1"/>
        <c:lblAlgn val="ctr"/>
        <c:lblOffset val="100"/>
        <c:noMultiLvlLbl val="0"/>
      </c:catAx>
      <c:valAx>
        <c:axId val="21810048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12700">
            <a:noFill/>
          </a:ln>
        </c:spPr>
        <c:crossAx val="218090496"/>
        <c:crosses val="autoZero"/>
        <c:crossBetween val="between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Palvelut, yksityiset</c:v>
                </c:pt>
              </c:strCache>
            </c:strRef>
          </c:tx>
          <c:spPr>
            <a:solidFill>
              <a:srgbClr val="99CC00"/>
            </a:solidFill>
            <a:ln>
              <a:noFill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Sheet1!$E$2:$E$33</c:f>
              <c:numCache>
                <c:formatCode>General</c:formatCode>
                <c:ptCount val="32"/>
                <c:pt idx="0">
                  <c:v>822.3</c:v>
                </c:pt>
                <c:pt idx="1">
                  <c:v>838.7</c:v>
                </c:pt>
                <c:pt idx="2">
                  <c:v>849.2</c:v>
                </c:pt>
                <c:pt idx="3">
                  <c:v>859.1</c:v>
                </c:pt>
                <c:pt idx="4">
                  <c:v>873.4</c:v>
                </c:pt>
                <c:pt idx="5" formatCode="0.0">
                  <c:v>887.3</c:v>
                </c:pt>
                <c:pt idx="6" formatCode="0.0">
                  <c:v>895.8</c:v>
                </c:pt>
                <c:pt idx="7" formatCode="0.0">
                  <c:v>915</c:v>
                </c:pt>
                <c:pt idx="8" formatCode="0.0">
                  <c:v>938.2</c:v>
                </c:pt>
                <c:pt idx="9" formatCode="0.0">
                  <c:v>967.4</c:v>
                </c:pt>
                <c:pt idx="10" formatCode="0.0">
                  <c:v>966.6</c:v>
                </c:pt>
                <c:pt idx="11" formatCode="0.0">
                  <c:v>902.7</c:v>
                </c:pt>
                <c:pt idx="12" formatCode="0.0">
                  <c:v>837.6</c:v>
                </c:pt>
                <c:pt idx="13" formatCode="0.0">
                  <c:v>798.5</c:v>
                </c:pt>
                <c:pt idx="14" formatCode="0.0">
                  <c:v>786.5</c:v>
                </c:pt>
                <c:pt idx="15" formatCode="0.0">
                  <c:v>805</c:v>
                </c:pt>
                <c:pt idx="16" formatCode="0.0">
                  <c:v>827.2</c:v>
                </c:pt>
                <c:pt idx="17" formatCode="0.0">
                  <c:v>860.8</c:v>
                </c:pt>
                <c:pt idx="18" formatCode="0.0">
                  <c:v>897.1</c:v>
                </c:pt>
                <c:pt idx="19" formatCode="0.0">
                  <c:v>932.2</c:v>
                </c:pt>
                <c:pt idx="20" formatCode="0.0">
                  <c:v>960.2</c:v>
                </c:pt>
                <c:pt idx="21" formatCode="0.0">
                  <c:v>983.4</c:v>
                </c:pt>
                <c:pt idx="22" formatCode="0.0">
                  <c:v>1006.2</c:v>
                </c:pt>
                <c:pt idx="23" formatCode="0.0">
                  <c:v>1015.2</c:v>
                </c:pt>
                <c:pt idx="24" formatCode="0.0">
                  <c:v>1031</c:v>
                </c:pt>
                <c:pt idx="25" formatCode="0.0">
                  <c:v>1055.0999999999999</c:v>
                </c:pt>
                <c:pt idx="26" formatCode="0.0">
                  <c:v>1085.5</c:v>
                </c:pt>
                <c:pt idx="27" formatCode="0.0">
                  <c:v>1122.4000000000001</c:v>
                </c:pt>
                <c:pt idx="28" formatCode="0.0">
                  <c:v>1164.7</c:v>
                </c:pt>
                <c:pt idx="29" formatCode="0.0">
                  <c:v>1141.0999999999999</c:v>
                </c:pt>
                <c:pt idx="30" formatCode="0.0">
                  <c:v>1154.4000000000001</c:v>
                </c:pt>
                <c:pt idx="31" formatCode="0.0">
                  <c:v>1181.8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Palvelut, julkisyht.</c:v>
                </c:pt>
              </c:strCache>
            </c:strRef>
          </c:tx>
          <c:spPr>
            <a:solidFill>
              <a:srgbClr val="C2E066"/>
            </a:solidFill>
            <a:ln>
              <a:noFill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445.1</c:v>
                </c:pt>
                <c:pt idx="1">
                  <c:v>464.2</c:v>
                </c:pt>
                <c:pt idx="2">
                  <c:v>483</c:v>
                </c:pt>
                <c:pt idx="3">
                  <c:v>496.6</c:v>
                </c:pt>
                <c:pt idx="4">
                  <c:v>506.5</c:v>
                </c:pt>
                <c:pt idx="5" formatCode="0.0">
                  <c:v>520.29999999999995</c:v>
                </c:pt>
                <c:pt idx="6" formatCode="0.0">
                  <c:v>531.6</c:v>
                </c:pt>
                <c:pt idx="7" formatCode="0.0">
                  <c:v>547.6</c:v>
                </c:pt>
                <c:pt idx="8" formatCode="0.0">
                  <c:v>560.70000000000005</c:v>
                </c:pt>
                <c:pt idx="9" formatCode="0.0">
                  <c:v>566.9</c:v>
                </c:pt>
                <c:pt idx="10" formatCode="0.0">
                  <c:v>572.29999999999995</c:v>
                </c:pt>
                <c:pt idx="11" formatCode="0.0">
                  <c:v>578</c:v>
                </c:pt>
                <c:pt idx="12" formatCode="0.0">
                  <c:v>562.5</c:v>
                </c:pt>
                <c:pt idx="13" formatCode="0.0">
                  <c:v>534.9</c:v>
                </c:pt>
                <c:pt idx="14" formatCode="0.0">
                  <c:v>533.1</c:v>
                </c:pt>
                <c:pt idx="15" formatCode="0.0">
                  <c:v>541.4</c:v>
                </c:pt>
                <c:pt idx="16" formatCode="0.0">
                  <c:v>549.5</c:v>
                </c:pt>
                <c:pt idx="17" formatCode="0.0">
                  <c:v>560.9</c:v>
                </c:pt>
                <c:pt idx="18" formatCode="0.0">
                  <c:v>558.70000000000005</c:v>
                </c:pt>
                <c:pt idx="19" formatCode="0.0">
                  <c:v>562</c:v>
                </c:pt>
                <c:pt idx="20" formatCode="0.0">
                  <c:v>569.29999999999995</c:v>
                </c:pt>
                <c:pt idx="21" formatCode="0.0">
                  <c:v>581.20000000000005</c:v>
                </c:pt>
                <c:pt idx="22" formatCode="0.0">
                  <c:v>594.4</c:v>
                </c:pt>
                <c:pt idx="23" formatCode="0.0">
                  <c:v>600</c:v>
                </c:pt>
                <c:pt idx="24" formatCode="0.0">
                  <c:v>602.79999999999995</c:v>
                </c:pt>
                <c:pt idx="25" formatCode="0.0">
                  <c:v>602.9</c:v>
                </c:pt>
                <c:pt idx="26" formatCode="0.0">
                  <c:v>605.6</c:v>
                </c:pt>
                <c:pt idx="27" formatCode="0.0">
                  <c:v>604.70000000000005</c:v>
                </c:pt>
                <c:pt idx="28" formatCode="0.0">
                  <c:v>609.70000000000005</c:v>
                </c:pt>
                <c:pt idx="29" formatCode="0.0">
                  <c:v>610.1</c:v>
                </c:pt>
                <c:pt idx="30" formatCode="0.0">
                  <c:v>606.9</c:v>
                </c:pt>
                <c:pt idx="31" formatCode="0.0">
                  <c:v>610.29999999999995</c:v>
                </c:pt>
              </c:numCache>
            </c:numRef>
          </c:val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Jalostus</c:v>
                </c:pt>
              </c:strCache>
            </c:strRef>
          </c:tx>
          <c:spPr>
            <a:solidFill>
              <a:srgbClr val="B0B0B0"/>
            </a:solidFill>
            <a:ln w="28575">
              <a:noFill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Sheet1!$C$2:$C$33</c:f>
              <c:numCache>
                <c:formatCode>0.0</c:formatCode>
                <c:ptCount val="32"/>
                <c:pt idx="0">
                  <c:v>778.5</c:v>
                </c:pt>
                <c:pt idx="1">
                  <c:v>775.6</c:v>
                </c:pt>
                <c:pt idx="2">
                  <c:v>768.3</c:v>
                </c:pt>
                <c:pt idx="3">
                  <c:v>763.7</c:v>
                </c:pt>
                <c:pt idx="4">
                  <c:v>757</c:v>
                </c:pt>
                <c:pt idx="5">
                  <c:v>749.1</c:v>
                </c:pt>
                <c:pt idx="6">
                  <c:v>735.7</c:v>
                </c:pt>
                <c:pt idx="7">
                  <c:v>727.1</c:v>
                </c:pt>
                <c:pt idx="8">
                  <c:v>726.7</c:v>
                </c:pt>
                <c:pt idx="9">
                  <c:v>734.6</c:v>
                </c:pt>
                <c:pt idx="10">
                  <c:v>728.3</c:v>
                </c:pt>
                <c:pt idx="11">
                  <c:v>657.6</c:v>
                </c:pt>
                <c:pt idx="12">
                  <c:v>587.6</c:v>
                </c:pt>
                <c:pt idx="13">
                  <c:v>537.5</c:v>
                </c:pt>
                <c:pt idx="14">
                  <c:v>527</c:v>
                </c:pt>
                <c:pt idx="15">
                  <c:v>545.4</c:v>
                </c:pt>
                <c:pt idx="16">
                  <c:v>553</c:v>
                </c:pt>
                <c:pt idx="17">
                  <c:v>582.5</c:v>
                </c:pt>
                <c:pt idx="18">
                  <c:v>599.79999999999995</c:v>
                </c:pt>
                <c:pt idx="19">
                  <c:v>613.79999999999995</c:v>
                </c:pt>
                <c:pt idx="20">
                  <c:v>627</c:v>
                </c:pt>
                <c:pt idx="21">
                  <c:v>628.1</c:v>
                </c:pt>
                <c:pt idx="22">
                  <c:v>619.70000000000005</c:v>
                </c:pt>
                <c:pt idx="23">
                  <c:v>607.5</c:v>
                </c:pt>
                <c:pt idx="24">
                  <c:v>599.70000000000005</c:v>
                </c:pt>
                <c:pt idx="25">
                  <c:v>608</c:v>
                </c:pt>
                <c:pt idx="26">
                  <c:v>619.29999999999995</c:v>
                </c:pt>
                <c:pt idx="27">
                  <c:v>636</c:v>
                </c:pt>
                <c:pt idx="28">
                  <c:v>654</c:v>
                </c:pt>
                <c:pt idx="29">
                  <c:v>611.79999999999995</c:v>
                </c:pt>
                <c:pt idx="30">
                  <c:v>598.9</c:v>
                </c:pt>
                <c:pt idx="31">
                  <c:v>601.4</c:v>
                </c:pt>
              </c:numCache>
            </c:numRef>
          </c:val>
        </c:ser>
        <c:ser>
          <c:idx val="1"/>
          <c:order val="3"/>
          <c:tx>
            <c:strRef>
              <c:f>Sheet1!$B$1</c:f>
              <c:strCache>
                <c:ptCount val="1"/>
                <c:pt idx="0">
                  <c:v>Alkutuotanto</c:v>
                </c:pt>
              </c:strCache>
            </c:strRef>
          </c:tx>
          <c:spPr>
            <a:solidFill>
              <a:srgbClr val="B3E3F1"/>
            </a:solidFill>
            <a:ln w="28575">
              <a:noFill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Sheet1!$B$2:$B$33</c:f>
              <c:numCache>
                <c:formatCode>0.0</c:formatCode>
                <c:ptCount val="32"/>
                <c:pt idx="0">
                  <c:v>308.7</c:v>
                </c:pt>
                <c:pt idx="1">
                  <c:v>305.7</c:v>
                </c:pt>
                <c:pt idx="2">
                  <c:v>310.5</c:v>
                </c:pt>
                <c:pt idx="3">
                  <c:v>300.60000000000002</c:v>
                </c:pt>
                <c:pt idx="4">
                  <c:v>297.89999999999998</c:v>
                </c:pt>
                <c:pt idx="5">
                  <c:v>282</c:v>
                </c:pt>
                <c:pt idx="6">
                  <c:v>267.8</c:v>
                </c:pt>
                <c:pt idx="7">
                  <c:v>254.9</c:v>
                </c:pt>
                <c:pt idx="8">
                  <c:v>243.7</c:v>
                </c:pt>
                <c:pt idx="9">
                  <c:v>223.8</c:v>
                </c:pt>
                <c:pt idx="10">
                  <c:v>213.3</c:v>
                </c:pt>
                <c:pt idx="11">
                  <c:v>202.4</c:v>
                </c:pt>
                <c:pt idx="12">
                  <c:v>188</c:v>
                </c:pt>
                <c:pt idx="13">
                  <c:v>174.8</c:v>
                </c:pt>
                <c:pt idx="14">
                  <c:v>170.6</c:v>
                </c:pt>
                <c:pt idx="15">
                  <c:v>160.9</c:v>
                </c:pt>
                <c:pt idx="16">
                  <c:v>152.1</c:v>
                </c:pt>
                <c:pt idx="17">
                  <c:v>148.69999999999999</c:v>
                </c:pt>
                <c:pt idx="18">
                  <c:v>137.1</c:v>
                </c:pt>
                <c:pt idx="19">
                  <c:v>139.19999999999999</c:v>
                </c:pt>
                <c:pt idx="20">
                  <c:v>136.9</c:v>
                </c:pt>
                <c:pt idx="21">
                  <c:v>131.5</c:v>
                </c:pt>
                <c:pt idx="22">
                  <c:v>125.9</c:v>
                </c:pt>
                <c:pt idx="23">
                  <c:v>124.9</c:v>
                </c:pt>
                <c:pt idx="24">
                  <c:v>123.4</c:v>
                </c:pt>
                <c:pt idx="25">
                  <c:v>123.2</c:v>
                </c:pt>
                <c:pt idx="26">
                  <c:v>122.8</c:v>
                </c:pt>
                <c:pt idx="27">
                  <c:v>123</c:v>
                </c:pt>
                <c:pt idx="28">
                  <c:v>121.8</c:v>
                </c:pt>
                <c:pt idx="29">
                  <c:v>120.9</c:v>
                </c:pt>
                <c:pt idx="30">
                  <c:v>121.8</c:v>
                </c:pt>
                <c:pt idx="31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18150400"/>
        <c:axId val="218151936"/>
      </c:barChart>
      <c:catAx>
        <c:axId val="21815040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18151936"/>
        <c:crosses val="autoZero"/>
        <c:auto val="1"/>
        <c:lblAlgn val="ctr"/>
        <c:lblOffset val="100"/>
        <c:noMultiLvlLbl val="0"/>
      </c:catAx>
      <c:valAx>
        <c:axId val="218151936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>
            <a:noFill/>
          </a:ln>
        </c:spPr>
        <c:crossAx val="218150400"/>
        <c:crosses val="autoZero"/>
        <c:crossBetween val="between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Palvelut, yksityiset</c:v>
                </c:pt>
              </c:strCache>
            </c:strRef>
          </c:tx>
          <c:spPr>
            <a:solidFill>
              <a:srgbClr val="99CC00"/>
            </a:solidFill>
            <a:ln>
              <a:noFill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Sheet1!$E$2:$E$33</c:f>
              <c:numCache>
                <c:formatCode>General</c:formatCode>
                <c:ptCount val="32"/>
                <c:pt idx="0">
                  <c:v>822.3</c:v>
                </c:pt>
                <c:pt idx="1">
                  <c:v>838.7</c:v>
                </c:pt>
                <c:pt idx="2">
                  <c:v>849.2</c:v>
                </c:pt>
                <c:pt idx="3">
                  <c:v>859.1</c:v>
                </c:pt>
                <c:pt idx="4">
                  <c:v>873.4</c:v>
                </c:pt>
                <c:pt idx="5" formatCode="0.0">
                  <c:v>887.3</c:v>
                </c:pt>
                <c:pt idx="6" formatCode="0.0">
                  <c:v>895.8</c:v>
                </c:pt>
                <c:pt idx="7" formatCode="0.0">
                  <c:v>915</c:v>
                </c:pt>
                <c:pt idx="8" formatCode="0.0">
                  <c:v>938.2</c:v>
                </c:pt>
                <c:pt idx="9" formatCode="0.0">
                  <c:v>967.4</c:v>
                </c:pt>
                <c:pt idx="10" formatCode="0.0">
                  <c:v>966.6</c:v>
                </c:pt>
                <c:pt idx="11" formatCode="0.0">
                  <c:v>902.7</c:v>
                </c:pt>
                <c:pt idx="12" formatCode="0.0">
                  <c:v>837.6</c:v>
                </c:pt>
                <c:pt idx="13" formatCode="0.0">
                  <c:v>798.5</c:v>
                </c:pt>
                <c:pt idx="14" formatCode="0.0">
                  <c:v>786.5</c:v>
                </c:pt>
                <c:pt idx="15" formatCode="0.0">
                  <c:v>805</c:v>
                </c:pt>
                <c:pt idx="16" formatCode="0.0">
                  <c:v>827.2</c:v>
                </c:pt>
                <c:pt idx="17" formatCode="0.0">
                  <c:v>860.8</c:v>
                </c:pt>
                <c:pt idx="18" formatCode="0.0">
                  <c:v>897.1</c:v>
                </c:pt>
                <c:pt idx="19" formatCode="0.0">
                  <c:v>932.2</c:v>
                </c:pt>
                <c:pt idx="20" formatCode="0.0">
                  <c:v>960.2</c:v>
                </c:pt>
                <c:pt idx="21" formatCode="0.0">
                  <c:v>983.4</c:v>
                </c:pt>
                <c:pt idx="22" formatCode="0.0">
                  <c:v>1006.2</c:v>
                </c:pt>
                <c:pt idx="23" formatCode="0.0">
                  <c:v>1015.2</c:v>
                </c:pt>
                <c:pt idx="24" formatCode="0.0">
                  <c:v>1031</c:v>
                </c:pt>
                <c:pt idx="25" formatCode="0.0">
                  <c:v>1055.0999999999999</c:v>
                </c:pt>
                <c:pt idx="26" formatCode="0.0">
                  <c:v>1085.5</c:v>
                </c:pt>
                <c:pt idx="27" formatCode="0.0">
                  <c:v>1122.4000000000001</c:v>
                </c:pt>
                <c:pt idx="28" formatCode="0.0">
                  <c:v>1164.7</c:v>
                </c:pt>
                <c:pt idx="29" formatCode="0.0">
                  <c:v>1141.0999999999999</c:v>
                </c:pt>
                <c:pt idx="30" formatCode="0.0">
                  <c:v>1154.4000000000001</c:v>
                </c:pt>
                <c:pt idx="31" formatCode="0.0">
                  <c:v>1181.8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Palvelut, julkisyht.</c:v>
                </c:pt>
              </c:strCache>
            </c:strRef>
          </c:tx>
          <c:spPr>
            <a:solidFill>
              <a:srgbClr val="C2E066"/>
            </a:solidFill>
            <a:ln>
              <a:noFill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445.1</c:v>
                </c:pt>
                <c:pt idx="1">
                  <c:v>464.2</c:v>
                </c:pt>
                <c:pt idx="2">
                  <c:v>483</c:v>
                </c:pt>
                <c:pt idx="3">
                  <c:v>496.6</c:v>
                </c:pt>
                <c:pt idx="4">
                  <c:v>506.5</c:v>
                </c:pt>
                <c:pt idx="5" formatCode="0.0">
                  <c:v>520.29999999999995</c:v>
                </c:pt>
                <c:pt idx="6" formatCode="0.0">
                  <c:v>531.6</c:v>
                </c:pt>
                <c:pt idx="7" formatCode="0.0">
                  <c:v>547.6</c:v>
                </c:pt>
                <c:pt idx="8" formatCode="0.0">
                  <c:v>560.70000000000005</c:v>
                </c:pt>
                <c:pt idx="9" formatCode="0.0">
                  <c:v>566.9</c:v>
                </c:pt>
                <c:pt idx="10" formatCode="0.0">
                  <c:v>572.29999999999995</c:v>
                </c:pt>
                <c:pt idx="11" formatCode="0.0">
                  <c:v>578</c:v>
                </c:pt>
                <c:pt idx="12" formatCode="0.0">
                  <c:v>562.5</c:v>
                </c:pt>
                <c:pt idx="13" formatCode="0.0">
                  <c:v>534.9</c:v>
                </c:pt>
                <c:pt idx="14" formatCode="0.0">
                  <c:v>533.1</c:v>
                </c:pt>
                <c:pt idx="15" formatCode="0.0">
                  <c:v>541.4</c:v>
                </c:pt>
                <c:pt idx="16" formatCode="0.0">
                  <c:v>549.5</c:v>
                </c:pt>
                <c:pt idx="17" formatCode="0.0">
                  <c:v>560.9</c:v>
                </c:pt>
                <c:pt idx="18" formatCode="0.0">
                  <c:v>558.70000000000005</c:v>
                </c:pt>
                <c:pt idx="19" formatCode="0.0">
                  <c:v>562</c:v>
                </c:pt>
                <c:pt idx="20" formatCode="0.0">
                  <c:v>569.29999999999995</c:v>
                </c:pt>
                <c:pt idx="21" formatCode="0.0">
                  <c:v>581.20000000000005</c:v>
                </c:pt>
                <c:pt idx="22" formatCode="0.0">
                  <c:v>594.4</c:v>
                </c:pt>
                <c:pt idx="23" formatCode="0.0">
                  <c:v>600</c:v>
                </c:pt>
                <c:pt idx="24" formatCode="0.0">
                  <c:v>602.79999999999995</c:v>
                </c:pt>
                <c:pt idx="25" formatCode="0.0">
                  <c:v>602.9</c:v>
                </c:pt>
                <c:pt idx="26" formatCode="0.0">
                  <c:v>605.6</c:v>
                </c:pt>
                <c:pt idx="27" formatCode="0.0">
                  <c:v>604.70000000000005</c:v>
                </c:pt>
                <c:pt idx="28" formatCode="0.0">
                  <c:v>609.70000000000005</c:v>
                </c:pt>
                <c:pt idx="29" formatCode="0.0">
                  <c:v>610.1</c:v>
                </c:pt>
                <c:pt idx="30" formatCode="0.0">
                  <c:v>606.9</c:v>
                </c:pt>
                <c:pt idx="31" formatCode="0.0">
                  <c:v>610.29999999999995</c:v>
                </c:pt>
              </c:numCache>
            </c:numRef>
          </c:val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Jalostus</c:v>
                </c:pt>
              </c:strCache>
            </c:strRef>
          </c:tx>
          <c:spPr>
            <a:solidFill>
              <a:srgbClr val="B0B0B0"/>
            </a:solidFill>
            <a:ln w="28575">
              <a:noFill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Sheet1!$C$2:$C$33</c:f>
              <c:numCache>
                <c:formatCode>0.0</c:formatCode>
                <c:ptCount val="32"/>
                <c:pt idx="0">
                  <c:v>778.5</c:v>
                </c:pt>
                <c:pt idx="1">
                  <c:v>775.6</c:v>
                </c:pt>
                <c:pt idx="2">
                  <c:v>768.3</c:v>
                </c:pt>
                <c:pt idx="3">
                  <c:v>763.7</c:v>
                </c:pt>
                <c:pt idx="4">
                  <c:v>757</c:v>
                </c:pt>
                <c:pt idx="5">
                  <c:v>749.1</c:v>
                </c:pt>
                <c:pt idx="6">
                  <c:v>735.7</c:v>
                </c:pt>
                <c:pt idx="7">
                  <c:v>727.1</c:v>
                </c:pt>
                <c:pt idx="8">
                  <c:v>726.7</c:v>
                </c:pt>
                <c:pt idx="9">
                  <c:v>734.6</c:v>
                </c:pt>
                <c:pt idx="10">
                  <c:v>728.3</c:v>
                </c:pt>
                <c:pt idx="11">
                  <c:v>657.6</c:v>
                </c:pt>
                <c:pt idx="12">
                  <c:v>587.6</c:v>
                </c:pt>
                <c:pt idx="13">
                  <c:v>537.5</c:v>
                </c:pt>
                <c:pt idx="14">
                  <c:v>527</c:v>
                </c:pt>
                <c:pt idx="15">
                  <c:v>545.4</c:v>
                </c:pt>
                <c:pt idx="16">
                  <c:v>553</c:v>
                </c:pt>
                <c:pt idx="17">
                  <c:v>582.5</c:v>
                </c:pt>
                <c:pt idx="18">
                  <c:v>599.79999999999995</c:v>
                </c:pt>
                <c:pt idx="19">
                  <c:v>613.79999999999995</c:v>
                </c:pt>
                <c:pt idx="20">
                  <c:v>627</c:v>
                </c:pt>
                <c:pt idx="21">
                  <c:v>628.1</c:v>
                </c:pt>
                <c:pt idx="22">
                  <c:v>619.70000000000005</c:v>
                </c:pt>
                <c:pt idx="23">
                  <c:v>607.5</c:v>
                </c:pt>
                <c:pt idx="24">
                  <c:v>599.70000000000005</c:v>
                </c:pt>
                <c:pt idx="25">
                  <c:v>608</c:v>
                </c:pt>
                <c:pt idx="26">
                  <c:v>619.29999999999995</c:v>
                </c:pt>
                <c:pt idx="27">
                  <c:v>636</c:v>
                </c:pt>
                <c:pt idx="28">
                  <c:v>654</c:v>
                </c:pt>
                <c:pt idx="29">
                  <c:v>611.79999999999995</c:v>
                </c:pt>
                <c:pt idx="30">
                  <c:v>598.9</c:v>
                </c:pt>
                <c:pt idx="31">
                  <c:v>601.4</c:v>
                </c:pt>
              </c:numCache>
            </c:numRef>
          </c:val>
        </c:ser>
        <c:ser>
          <c:idx val="1"/>
          <c:order val="3"/>
          <c:tx>
            <c:strRef>
              <c:f>Sheet1!$B$1</c:f>
              <c:strCache>
                <c:ptCount val="1"/>
                <c:pt idx="0">
                  <c:v>Alkutuotanto</c:v>
                </c:pt>
              </c:strCache>
            </c:strRef>
          </c:tx>
          <c:spPr>
            <a:solidFill>
              <a:srgbClr val="B3E3F1"/>
            </a:solidFill>
            <a:ln w="28575">
              <a:noFill/>
            </a:ln>
          </c:spPr>
          <c:invertIfNegative val="0"/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Sheet1!$B$2:$B$33</c:f>
              <c:numCache>
                <c:formatCode>0.0</c:formatCode>
                <c:ptCount val="32"/>
                <c:pt idx="0">
                  <c:v>308.7</c:v>
                </c:pt>
                <c:pt idx="1">
                  <c:v>305.7</c:v>
                </c:pt>
                <c:pt idx="2">
                  <c:v>310.5</c:v>
                </c:pt>
                <c:pt idx="3">
                  <c:v>300.60000000000002</c:v>
                </c:pt>
                <c:pt idx="4">
                  <c:v>297.89999999999998</c:v>
                </c:pt>
                <c:pt idx="5">
                  <c:v>282</c:v>
                </c:pt>
                <c:pt idx="6">
                  <c:v>267.8</c:v>
                </c:pt>
                <c:pt idx="7">
                  <c:v>254.9</c:v>
                </c:pt>
                <c:pt idx="8">
                  <c:v>243.7</c:v>
                </c:pt>
                <c:pt idx="9">
                  <c:v>223.8</c:v>
                </c:pt>
                <c:pt idx="10">
                  <c:v>213.3</c:v>
                </c:pt>
                <c:pt idx="11">
                  <c:v>202.4</c:v>
                </c:pt>
                <c:pt idx="12">
                  <c:v>188</c:v>
                </c:pt>
                <c:pt idx="13">
                  <c:v>174.8</c:v>
                </c:pt>
                <c:pt idx="14">
                  <c:v>170.6</c:v>
                </c:pt>
                <c:pt idx="15">
                  <c:v>160.9</c:v>
                </c:pt>
                <c:pt idx="16">
                  <c:v>152.1</c:v>
                </c:pt>
                <c:pt idx="17">
                  <c:v>148.69999999999999</c:v>
                </c:pt>
                <c:pt idx="18">
                  <c:v>137.1</c:v>
                </c:pt>
                <c:pt idx="19">
                  <c:v>139.19999999999999</c:v>
                </c:pt>
                <c:pt idx="20">
                  <c:v>136.9</c:v>
                </c:pt>
                <c:pt idx="21">
                  <c:v>131.5</c:v>
                </c:pt>
                <c:pt idx="22">
                  <c:v>125.9</c:v>
                </c:pt>
                <c:pt idx="23">
                  <c:v>124.9</c:v>
                </c:pt>
                <c:pt idx="24">
                  <c:v>123.4</c:v>
                </c:pt>
                <c:pt idx="25">
                  <c:v>123.2</c:v>
                </c:pt>
                <c:pt idx="26">
                  <c:v>122.8</c:v>
                </c:pt>
                <c:pt idx="27">
                  <c:v>123</c:v>
                </c:pt>
                <c:pt idx="28">
                  <c:v>121.8</c:v>
                </c:pt>
                <c:pt idx="29">
                  <c:v>120.9</c:v>
                </c:pt>
                <c:pt idx="30">
                  <c:v>121.8</c:v>
                </c:pt>
                <c:pt idx="31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27988992"/>
        <c:axId val="227990528"/>
      </c:barChart>
      <c:catAx>
        <c:axId val="227988992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27990528"/>
        <c:crosses val="autoZero"/>
        <c:auto val="1"/>
        <c:lblAlgn val="ctr"/>
        <c:lblOffset val="100"/>
        <c:noMultiLvlLbl val="0"/>
      </c:catAx>
      <c:valAx>
        <c:axId val="22799052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12700">
            <a:noFill/>
          </a:ln>
        </c:spPr>
        <c:crossAx val="227988992"/>
        <c:crosses val="autoZero"/>
        <c:crossBetween val="between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1990-luvun keskiarvo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1990-luku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Tehdasteollisuus</c:v>
                </c:pt>
                <c:pt idx="2">
                  <c:v>Majoitus &amp;  ravitsemus</c:v>
                </c:pt>
                <c:pt idx="3">
                  <c:v>Informaatio &amp; viestintä</c:v>
                </c:pt>
                <c:pt idx="4">
                  <c:v>Kauppa</c:v>
                </c:pt>
                <c:pt idx="5">
                  <c:v>Terveys &amp; sosiaali</c:v>
                </c:pt>
                <c:pt idx="6">
                  <c:v>Kuljetus &amp; varastointi</c:v>
                </c:pt>
                <c:pt idx="7">
                  <c:v>Hallinto &amp; tuki</c:v>
                </c:pt>
                <c:pt idx="8">
                  <c:v>Muut palvelut</c:v>
                </c:pt>
                <c:pt idx="9">
                  <c:v>Taiteet, viihde &amp; virkistys</c:v>
                </c:pt>
                <c:pt idx="10">
                  <c:v>Koulutus</c:v>
                </c:pt>
                <c:pt idx="11">
                  <c:v>Kiinteistöalan toiminta</c:v>
                </c:pt>
                <c:pt idx="12">
                  <c:v>Rahoitus &amp; vakuutus</c:v>
                </c:pt>
                <c:pt idx="13">
                  <c:v>Ammatillinen, tieteellinen ja tekn. t.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18.312974935427789</c:v>
                </c:pt>
                <c:pt idx="2">
                  <c:v>16.827877886767396</c:v>
                </c:pt>
                <c:pt idx="3">
                  <c:v>17.911272750730546</c:v>
                </c:pt>
                <c:pt idx="4">
                  <c:v>18.552482302664405</c:v>
                </c:pt>
                <c:pt idx="5">
                  <c:v>22.978234139814219</c:v>
                </c:pt>
                <c:pt idx="6">
                  <c:v>23.208442210822774</c:v>
                </c:pt>
                <c:pt idx="7">
                  <c:v>24.350899525330753</c:v>
                </c:pt>
                <c:pt idx="8">
                  <c:v>25.079227350144428</c:v>
                </c:pt>
                <c:pt idx="9">
                  <c:v>25.310643170507145</c:v>
                </c:pt>
                <c:pt idx="10">
                  <c:v>28.223725627047134</c:v>
                </c:pt>
                <c:pt idx="11">
                  <c:v>33.178573638942964</c:v>
                </c:pt>
                <c:pt idx="12">
                  <c:v>45.029638139169769</c:v>
                </c:pt>
                <c:pt idx="13">
                  <c:v>45.334456509889471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28224384"/>
        <c:axId val="228226944"/>
      </c:barChart>
      <c:catAx>
        <c:axId val="228224384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28226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822694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28224384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2000-luvun keskiarvo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2000-luku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Tehdasteollisuus</c:v>
                </c:pt>
                <c:pt idx="2">
                  <c:v>Majoitus &amp; ravitsemus</c:v>
                </c:pt>
                <c:pt idx="3">
                  <c:v>Muut palvelut</c:v>
                </c:pt>
                <c:pt idx="4">
                  <c:v>Kauppa</c:v>
                </c:pt>
                <c:pt idx="5">
                  <c:v>Kuljetus &amp; varastointi</c:v>
                </c:pt>
                <c:pt idx="6">
                  <c:v>Hallinto &amp; tuki</c:v>
                </c:pt>
                <c:pt idx="7">
                  <c:v>Taiteet, viihde &amp; virkistys</c:v>
                </c:pt>
                <c:pt idx="8">
                  <c:v>Terveys &amp; sosiaali</c:v>
                </c:pt>
                <c:pt idx="9">
                  <c:v>Koulutus</c:v>
                </c:pt>
                <c:pt idx="10">
                  <c:v>Informaatio &amp; viestintä</c:v>
                </c:pt>
                <c:pt idx="11">
                  <c:v>Kiinteistöalan toiminta</c:v>
                </c:pt>
                <c:pt idx="12">
                  <c:v>Ammatillinen, tieteellinen &amp; tekn.</c:v>
                </c:pt>
                <c:pt idx="13">
                  <c:v>Rahoitus &amp; vakuutus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36.506556843822246</c:v>
                </c:pt>
                <c:pt idx="2">
                  <c:v>19.83196511537372</c:v>
                </c:pt>
                <c:pt idx="3">
                  <c:v>23.878433066088757</c:v>
                </c:pt>
                <c:pt idx="4">
                  <c:v>26.004780419153498</c:v>
                </c:pt>
                <c:pt idx="5">
                  <c:v>26.986562722345028</c:v>
                </c:pt>
                <c:pt idx="6">
                  <c:v>27.662582821939814</c:v>
                </c:pt>
                <c:pt idx="7">
                  <c:v>29.308439845027987</c:v>
                </c:pt>
                <c:pt idx="8">
                  <c:v>29.517529663439543</c:v>
                </c:pt>
                <c:pt idx="9">
                  <c:v>31.346023350184907</c:v>
                </c:pt>
                <c:pt idx="10">
                  <c:v>31.590269383645545</c:v>
                </c:pt>
                <c:pt idx="11">
                  <c:v>34.808799752698626</c:v>
                </c:pt>
                <c:pt idx="12">
                  <c:v>40.927284504271434</c:v>
                </c:pt>
                <c:pt idx="13">
                  <c:v>59.198007761477129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29716352"/>
        <c:axId val="229717888"/>
      </c:barChart>
      <c:catAx>
        <c:axId val="22971635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29717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9717888"/>
        <c:scaling>
          <c:orientation val="minMax"/>
          <c:min val="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29716352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 Tehdasteollisuus</c:v>
                </c:pt>
              </c:strCache>
            </c:strRef>
          </c:tx>
          <c:spPr>
            <a:ln w="28575">
              <a:solidFill>
                <a:srgbClr val="7ED1E6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Sheet1!$B$2:$B$32</c:f>
              <c:numCache>
                <c:formatCode>0.0</c:formatCode>
                <c:ptCount val="31"/>
                <c:pt idx="0">
                  <c:v>100</c:v>
                </c:pt>
                <c:pt idx="1">
                  <c:v>103.72216474160562</c:v>
                </c:pt>
                <c:pt idx="2">
                  <c:v>107.06512325283522</c:v>
                </c:pt>
                <c:pt idx="3">
                  <c:v>111.9161555252546</c:v>
                </c:pt>
                <c:pt idx="4">
                  <c:v>117.71309515415187</c:v>
                </c:pt>
                <c:pt idx="5">
                  <c:v>123.88998849497297</c:v>
                </c:pt>
                <c:pt idx="6">
                  <c:v>130.21443871204684</c:v>
                </c:pt>
                <c:pt idx="7">
                  <c:v>138.51872321117557</c:v>
                </c:pt>
                <c:pt idx="8">
                  <c:v>145.64867722651263</c:v>
                </c:pt>
                <c:pt idx="9">
                  <c:v>153.34253292899348</c:v>
                </c:pt>
                <c:pt idx="10">
                  <c:v>159.29806001130692</c:v>
                </c:pt>
                <c:pt idx="11">
                  <c:v>156.32365250155107</c:v>
                </c:pt>
                <c:pt idx="12">
                  <c:v>173.06468969746263</c:v>
                </c:pt>
                <c:pt idx="13">
                  <c:v>189.38225850295825</c:v>
                </c:pt>
                <c:pt idx="14">
                  <c:v>205.88886458814767</c:v>
                </c:pt>
                <c:pt idx="15">
                  <c:v>209.87361397128853</c:v>
                </c:pt>
                <c:pt idx="16">
                  <c:v>215.41651918306505</c:v>
                </c:pt>
                <c:pt idx="17">
                  <c:v>227.50895818457212</c:v>
                </c:pt>
                <c:pt idx="18">
                  <c:v>239.43555514293143</c:v>
                </c:pt>
                <c:pt idx="19">
                  <c:v>253.98438890413635</c:v>
                </c:pt>
                <c:pt idx="20">
                  <c:v>280.96183707237941</c:v>
                </c:pt>
                <c:pt idx="21">
                  <c:v>292.38714236253054</c:v>
                </c:pt>
                <c:pt idx="22">
                  <c:v>312.05387779482044</c:v>
                </c:pt>
                <c:pt idx="23">
                  <c:v>330.64532887086312</c:v>
                </c:pt>
                <c:pt idx="24">
                  <c:v>350.75933475653278</c:v>
                </c:pt>
                <c:pt idx="25">
                  <c:v>368.5013445866868</c:v>
                </c:pt>
                <c:pt idx="26">
                  <c:v>410.58638022552191</c:v>
                </c:pt>
                <c:pt idx="27">
                  <c:v>448.91297013665741</c:v>
                </c:pt>
                <c:pt idx="28">
                  <c:v>436.05907811236023</c:v>
                </c:pt>
                <c:pt idx="29">
                  <c:v>368.19259934272901</c:v>
                </c:pt>
                <c:pt idx="30">
                  <c:v>423.80207823500353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G Kauppa</c:v>
                </c:pt>
              </c:strCache>
            </c:strRef>
          </c:tx>
          <c:spPr>
            <a:ln w="28575">
              <a:solidFill>
                <a:srgbClr val="69549A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Sheet1!$C$2:$C$32</c:f>
              <c:numCache>
                <c:formatCode>0.0</c:formatCode>
                <c:ptCount val="31"/>
                <c:pt idx="0">
                  <c:v>100</c:v>
                </c:pt>
                <c:pt idx="1">
                  <c:v>98.622431034646169</c:v>
                </c:pt>
                <c:pt idx="2">
                  <c:v>103.76425192975974</c:v>
                </c:pt>
                <c:pt idx="3">
                  <c:v>106.0454849573343</c:v>
                </c:pt>
                <c:pt idx="4">
                  <c:v>110.04636352807407</c:v>
                </c:pt>
                <c:pt idx="5">
                  <c:v>113.59110727768422</c:v>
                </c:pt>
                <c:pt idx="6">
                  <c:v>121.31982696831376</c:v>
                </c:pt>
                <c:pt idx="7">
                  <c:v>128.04881618654622</c:v>
                </c:pt>
                <c:pt idx="8">
                  <c:v>132.4837607960655</c:v>
                </c:pt>
                <c:pt idx="9">
                  <c:v>141.10877859409359</c:v>
                </c:pt>
                <c:pt idx="10">
                  <c:v>139.94994985925027</c:v>
                </c:pt>
                <c:pt idx="11">
                  <c:v>135.54532517382449</c:v>
                </c:pt>
                <c:pt idx="12">
                  <c:v>127.26226580750944</c:v>
                </c:pt>
                <c:pt idx="13">
                  <c:v>129.42375140272361</c:v>
                </c:pt>
                <c:pt idx="14">
                  <c:v>137.07695756020382</c:v>
                </c:pt>
                <c:pt idx="15">
                  <c:v>142.94028577196437</c:v>
                </c:pt>
                <c:pt idx="16">
                  <c:v>140.16816297639903</c:v>
                </c:pt>
                <c:pt idx="17">
                  <c:v>141.57696068198726</c:v>
                </c:pt>
                <c:pt idx="18">
                  <c:v>149.46415064310966</c:v>
                </c:pt>
                <c:pt idx="19">
                  <c:v>152.21370117218288</c:v>
                </c:pt>
                <c:pt idx="20">
                  <c:v>155.60849480262132</c:v>
                </c:pt>
                <c:pt idx="21">
                  <c:v>166.50112883598456</c:v>
                </c:pt>
                <c:pt idx="22">
                  <c:v>169.01346108477003</c:v>
                </c:pt>
                <c:pt idx="23">
                  <c:v>175.88828257623965</c:v>
                </c:pt>
                <c:pt idx="24">
                  <c:v>184.06310375780296</c:v>
                </c:pt>
                <c:pt idx="25">
                  <c:v>185.44876300444329</c:v>
                </c:pt>
                <c:pt idx="26">
                  <c:v>187.68591663155075</c:v>
                </c:pt>
                <c:pt idx="27">
                  <c:v>202.93658398205915</c:v>
                </c:pt>
                <c:pt idx="28">
                  <c:v>224.05124661537553</c:v>
                </c:pt>
                <c:pt idx="29">
                  <c:v>212.03778326765334</c:v>
                </c:pt>
                <c:pt idx="30">
                  <c:v>221.19559543711409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 Kuljetus ja varastointi</c:v>
                </c:pt>
              </c:strCache>
            </c:strRef>
          </c:tx>
          <c:spPr>
            <a:ln>
              <a:solidFill>
                <a:srgbClr val="7B7B7B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Sheet1!$D$2:$D$32</c:f>
              <c:numCache>
                <c:formatCode>0.0</c:formatCode>
                <c:ptCount val="31"/>
                <c:pt idx="0">
                  <c:v>100</c:v>
                </c:pt>
                <c:pt idx="1">
                  <c:v>97.876963489310967</c:v>
                </c:pt>
                <c:pt idx="2">
                  <c:v>98.061078662677772</c:v>
                </c:pt>
                <c:pt idx="3">
                  <c:v>102.43068793013892</c:v>
                </c:pt>
                <c:pt idx="4">
                  <c:v>103.92450814374385</c:v>
                </c:pt>
                <c:pt idx="5">
                  <c:v>106.14457844596569</c:v>
                </c:pt>
                <c:pt idx="6">
                  <c:v>106.51231178906286</c:v>
                </c:pt>
                <c:pt idx="7">
                  <c:v>108.69113519551961</c:v>
                </c:pt>
                <c:pt idx="8">
                  <c:v>112.67246477806168</c:v>
                </c:pt>
                <c:pt idx="9">
                  <c:v>116.14897613505741</c:v>
                </c:pt>
                <c:pt idx="10">
                  <c:v>119.80473044360087</c:v>
                </c:pt>
                <c:pt idx="11">
                  <c:v>121.18763689354928</c:v>
                </c:pt>
                <c:pt idx="12">
                  <c:v>125.99264249563502</c:v>
                </c:pt>
                <c:pt idx="13">
                  <c:v>135.55185798949427</c:v>
                </c:pt>
                <c:pt idx="14">
                  <c:v>139.28011490653577</c:v>
                </c:pt>
                <c:pt idx="15">
                  <c:v>139.68648147024604</c:v>
                </c:pt>
                <c:pt idx="16">
                  <c:v>143.17878238603251</c:v>
                </c:pt>
                <c:pt idx="17">
                  <c:v>145.63461922890326</c:v>
                </c:pt>
                <c:pt idx="18">
                  <c:v>146.9719661309646</c:v>
                </c:pt>
                <c:pt idx="19">
                  <c:v>149.74450003571113</c:v>
                </c:pt>
                <c:pt idx="20">
                  <c:v>155.47446112887414</c:v>
                </c:pt>
                <c:pt idx="21">
                  <c:v>158.67327258521334</c:v>
                </c:pt>
                <c:pt idx="22">
                  <c:v>153.84994658312422</c:v>
                </c:pt>
                <c:pt idx="23">
                  <c:v>150.85501148197363</c:v>
                </c:pt>
                <c:pt idx="24">
                  <c:v>153.86784664494567</c:v>
                </c:pt>
                <c:pt idx="25">
                  <c:v>160.05077896728196</c:v>
                </c:pt>
                <c:pt idx="26">
                  <c:v>150.41733809522742</c:v>
                </c:pt>
                <c:pt idx="27">
                  <c:v>152.64246655502589</c:v>
                </c:pt>
                <c:pt idx="28">
                  <c:v>149.47562988051072</c:v>
                </c:pt>
                <c:pt idx="29">
                  <c:v>139.53499581930942</c:v>
                </c:pt>
                <c:pt idx="30">
                  <c:v>149.51383130718435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 Majoitus- ja ravitsemistoiminta</c:v>
                </c:pt>
              </c:strCache>
            </c:strRef>
          </c:tx>
          <c:spPr>
            <a:ln>
              <a:solidFill>
                <a:srgbClr val="7B7B7B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Sheet1!$E$2:$E$32</c:f>
              <c:numCache>
                <c:formatCode>0.0</c:formatCode>
                <c:ptCount val="31"/>
                <c:pt idx="0">
                  <c:v>100</c:v>
                </c:pt>
                <c:pt idx="1">
                  <c:v>100.49829516963132</c:v>
                </c:pt>
                <c:pt idx="2">
                  <c:v>101.76768994392957</c:v>
                </c:pt>
                <c:pt idx="3">
                  <c:v>102.28013331251123</c:v>
                </c:pt>
                <c:pt idx="4">
                  <c:v>103.05180341688254</c:v>
                </c:pt>
                <c:pt idx="5">
                  <c:v>106.84653208291293</c:v>
                </c:pt>
                <c:pt idx="6">
                  <c:v>109.45326630597847</c:v>
                </c:pt>
                <c:pt idx="7">
                  <c:v>113.70556479262486</c:v>
                </c:pt>
                <c:pt idx="8">
                  <c:v>115.42572697765152</c:v>
                </c:pt>
                <c:pt idx="9">
                  <c:v>113.3625888939515</c:v>
                </c:pt>
                <c:pt idx="10">
                  <c:v>116.71448871559818</c:v>
                </c:pt>
                <c:pt idx="11">
                  <c:v>123.92620841063209</c:v>
                </c:pt>
                <c:pt idx="12">
                  <c:v>121.4604186094369</c:v>
                </c:pt>
                <c:pt idx="13">
                  <c:v>124.07071530773621</c:v>
                </c:pt>
                <c:pt idx="14">
                  <c:v>131.97057000272068</c:v>
                </c:pt>
                <c:pt idx="15">
                  <c:v>144.02507281305162</c:v>
                </c:pt>
                <c:pt idx="16">
                  <c:v>133.25151327952355</c:v>
                </c:pt>
                <c:pt idx="17">
                  <c:v>128.77001726308859</c:v>
                </c:pt>
                <c:pt idx="18">
                  <c:v>140.64174320378666</c:v>
                </c:pt>
                <c:pt idx="19">
                  <c:v>128.48864274081308</c:v>
                </c:pt>
                <c:pt idx="20">
                  <c:v>128.26073924770537</c:v>
                </c:pt>
                <c:pt idx="21">
                  <c:v>145.33583123739265</c:v>
                </c:pt>
                <c:pt idx="22">
                  <c:v>142.68871164051762</c:v>
                </c:pt>
                <c:pt idx="23">
                  <c:v>139.75144209297724</c:v>
                </c:pt>
                <c:pt idx="24">
                  <c:v>147.270222357248</c:v>
                </c:pt>
                <c:pt idx="25">
                  <c:v>150.62512771468869</c:v>
                </c:pt>
                <c:pt idx="26">
                  <c:v>155.68116148858113</c:v>
                </c:pt>
                <c:pt idx="27">
                  <c:v>158.24359335854271</c:v>
                </c:pt>
                <c:pt idx="28">
                  <c:v>151.91134980879011</c:v>
                </c:pt>
                <c:pt idx="29">
                  <c:v>141.61413718801549</c:v>
                </c:pt>
                <c:pt idx="30">
                  <c:v>147.77915071152211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 Informaatio ja viestintä</c:v>
                </c:pt>
              </c:strCache>
            </c:strRef>
          </c:tx>
          <c:spPr>
            <a:ln>
              <a:solidFill>
                <a:srgbClr val="E2C97A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Sheet1!$F$2:$F$32</c:f>
              <c:numCache>
                <c:formatCode>0.0</c:formatCode>
                <c:ptCount val="31"/>
                <c:pt idx="0">
                  <c:v>100</c:v>
                </c:pt>
                <c:pt idx="1">
                  <c:v>101.00760200145066</c:v>
                </c:pt>
                <c:pt idx="2">
                  <c:v>108.30339779703284</c:v>
                </c:pt>
                <c:pt idx="3">
                  <c:v>113.83697440598337</c:v>
                </c:pt>
                <c:pt idx="4">
                  <c:v>116.31080002472542</c:v>
                </c:pt>
                <c:pt idx="5">
                  <c:v>116.61978782369519</c:v>
                </c:pt>
                <c:pt idx="6">
                  <c:v>124.7253288655902</c:v>
                </c:pt>
                <c:pt idx="7">
                  <c:v>129.81390027018003</c:v>
                </c:pt>
                <c:pt idx="8">
                  <c:v>136.30790691517379</c:v>
                </c:pt>
                <c:pt idx="9">
                  <c:v>142.98985809412349</c:v>
                </c:pt>
                <c:pt idx="10">
                  <c:v>150.93740732855645</c:v>
                </c:pt>
                <c:pt idx="11">
                  <c:v>151.65900244857113</c:v>
                </c:pt>
                <c:pt idx="12">
                  <c:v>161.08003519318657</c:v>
                </c:pt>
                <c:pt idx="13">
                  <c:v>167.83990685143965</c:v>
                </c:pt>
                <c:pt idx="14">
                  <c:v>176.90204125603742</c:v>
                </c:pt>
                <c:pt idx="15">
                  <c:v>181.39178930921244</c:v>
                </c:pt>
                <c:pt idx="16">
                  <c:v>190.79620387891853</c:v>
                </c:pt>
                <c:pt idx="17">
                  <c:v>205.77928641681419</c:v>
                </c:pt>
                <c:pt idx="18">
                  <c:v>223.97535925666662</c:v>
                </c:pt>
                <c:pt idx="19">
                  <c:v>233.35594999659634</c:v>
                </c:pt>
                <c:pt idx="20">
                  <c:v>244.26700084639771</c:v>
                </c:pt>
                <c:pt idx="21">
                  <c:v>257.80475563262769</c:v>
                </c:pt>
                <c:pt idx="22">
                  <c:v>262.24291176600929</c:v>
                </c:pt>
                <c:pt idx="23">
                  <c:v>266.47777667207293</c:v>
                </c:pt>
                <c:pt idx="24">
                  <c:v>299.79935665523317</c:v>
                </c:pt>
                <c:pt idx="25">
                  <c:v>297.91797208402693</c:v>
                </c:pt>
                <c:pt idx="26">
                  <c:v>311.05814081442963</c:v>
                </c:pt>
                <c:pt idx="27">
                  <c:v>343.81946334871748</c:v>
                </c:pt>
                <c:pt idx="28">
                  <c:v>347.3079134593026</c:v>
                </c:pt>
                <c:pt idx="29">
                  <c:v>357.05899080428981</c:v>
                </c:pt>
                <c:pt idx="30">
                  <c:v>377.30917142580137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 Rahoitus- ja vakuutustoiminta</c:v>
                </c:pt>
              </c:strCache>
            </c:strRef>
          </c:tx>
          <c:spPr>
            <a:ln>
              <a:solidFill>
                <a:srgbClr val="C4996C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Sheet1!$G$2:$G$32</c:f>
              <c:numCache>
                <c:formatCode>0.0</c:formatCode>
                <c:ptCount val="31"/>
                <c:pt idx="0">
                  <c:v>100</c:v>
                </c:pt>
                <c:pt idx="1">
                  <c:v>109.02780406868887</c:v>
                </c:pt>
                <c:pt idx="2">
                  <c:v>107.08626714884775</c:v>
                </c:pt>
                <c:pt idx="3">
                  <c:v>109.35549722466043</c:v>
                </c:pt>
                <c:pt idx="4">
                  <c:v>113.82609437600631</c:v>
                </c:pt>
                <c:pt idx="5">
                  <c:v>129.60571890171281</c:v>
                </c:pt>
                <c:pt idx="6">
                  <c:v>137.90179099756926</c:v>
                </c:pt>
                <c:pt idx="7">
                  <c:v>127.49619785537412</c:v>
                </c:pt>
                <c:pt idx="8">
                  <c:v>130.89983754975887</c:v>
                </c:pt>
                <c:pt idx="9">
                  <c:v>138.19376863580069</c:v>
                </c:pt>
                <c:pt idx="10">
                  <c:v>151.78813284872325</c:v>
                </c:pt>
                <c:pt idx="11">
                  <c:v>143.39736973021999</c:v>
                </c:pt>
                <c:pt idx="12">
                  <c:v>138.92606926424318</c:v>
                </c:pt>
                <c:pt idx="13">
                  <c:v>141.45176216252713</c:v>
                </c:pt>
                <c:pt idx="14">
                  <c:v>159.31138996259207</c:v>
                </c:pt>
                <c:pt idx="15">
                  <c:v>187.97482507578772</c:v>
                </c:pt>
                <c:pt idx="16">
                  <c:v>202.24130676956284</c:v>
                </c:pt>
                <c:pt idx="17">
                  <c:v>216.92279555763835</c:v>
                </c:pt>
                <c:pt idx="18">
                  <c:v>225.92007662904524</c:v>
                </c:pt>
                <c:pt idx="19">
                  <c:v>252.05619350099883</c:v>
                </c:pt>
                <c:pt idx="20">
                  <c:v>235.90691109377451</c:v>
                </c:pt>
                <c:pt idx="21">
                  <c:v>218.51919283015678</c:v>
                </c:pt>
                <c:pt idx="22">
                  <c:v>211.586973028004</c:v>
                </c:pt>
                <c:pt idx="23">
                  <c:v>196.50194717801782</c:v>
                </c:pt>
                <c:pt idx="24">
                  <c:v>219.7730990353285</c:v>
                </c:pt>
                <c:pt idx="25">
                  <c:v>236.15568548654852</c:v>
                </c:pt>
                <c:pt idx="26">
                  <c:v>259.53360908184351</c:v>
                </c:pt>
                <c:pt idx="27">
                  <c:v>265.00836712831608</c:v>
                </c:pt>
                <c:pt idx="28">
                  <c:v>248.46459640229864</c:v>
                </c:pt>
                <c:pt idx="29">
                  <c:v>261.96139543729606</c:v>
                </c:pt>
                <c:pt idx="30">
                  <c:v>253.53891625974057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 Kiinteistöalan toiminta</c:v>
                </c:pt>
              </c:strCache>
            </c:strRef>
          </c:tx>
          <c:spPr>
            <a:ln>
              <a:solidFill>
                <a:srgbClr val="7B7B7B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Sheet1!$H$2:$H$32</c:f>
              <c:numCache>
                <c:formatCode>0.0</c:formatCode>
                <c:ptCount val="31"/>
                <c:pt idx="0">
                  <c:v>100</c:v>
                </c:pt>
                <c:pt idx="1">
                  <c:v>102.52637093321093</c:v>
                </c:pt>
                <c:pt idx="2">
                  <c:v>104.51472480931874</c:v>
                </c:pt>
                <c:pt idx="3">
                  <c:v>107.87513200351219</c:v>
                </c:pt>
                <c:pt idx="4">
                  <c:v>109.17916377111898</c:v>
                </c:pt>
                <c:pt idx="5">
                  <c:v>108.72703162593625</c:v>
                </c:pt>
                <c:pt idx="6">
                  <c:v>113.76222104385307</c:v>
                </c:pt>
                <c:pt idx="7">
                  <c:v>112.93223120988551</c:v>
                </c:pt>
                <c:pt idx="8">
                  <c:v>113.34936513493084</c:v>
                </c:pt>
                <c:pt idx="9">
                  <c:v>111.09458075469345</c:v>
                </c:pt>
                <c:pt idx="10">
                  <c:v>115.4479608971091</c:v>
                </c:pt>
                <c:pt idx="11">
                  <c:v>126.98679976730946</c:v>
                </c:pt>
                <c:pt idx="12">
                  <c:v>137.61365714158899</c:v>
                </c:pt>
                <c:pt idx="13">
                  <c:v>143.71672673121657</c:v>
                </c:pt>
                <c:pt idx="14">
                  <c:v>148.88458479619692</c:v>
                </c:pt>
                <c:pt idx="15">
                  <c:v>152.13337424619343</c:v>
                </c:pt>
                <c:pt idx="16">
                  <c:v>149.88586121688988</c:v>
                </c:pt>
                <c:pt idx="17">
                  <c:v>149.19306787057991</c:v>
                </c:pt>
                <c:pt idx="18">
                  <c:v>150.9106530497377</c:v>
                </c:pt>
                <c:pt idx="19">
                  <c:v>149.04041326583987</c:v>
                </c:pt>
                <c:pt idx="20">
                  <c:v>149.99727837209559</c:v>
                </c:pt>
                <c:pt idx="21">
                  <c:v>148.59013656882644</c:v>
                </c:pt>
                <c:pt idx="22">
                  <c:v>143.98329035349485</c:v>
                </c:pt>
                <c:pt idx="23">
                  <c:v>144.91177758809351</c:v>
                </c:pt>
                <c:pt idx="24">
                  <c:v>149.01417987285319</c:v>
                </c:pt>
                <c:pt idx="25">
                  <c:v>145.67302739828619</c:v>
                </c:pt>
                <c:pt idx="26">
                  <c:v>150.23242064065826</c:v>
                </c:pt>
                <c:pt idx="27">
                  <c:v>148.94220580747802</c:v>
                </c:pt>
                <c:pt idx="28">
                  <c:v>153.50620986134504</c:v>
                </c:pt>
                <c:pt idx="29">
                  <c:v>149.73890698657476</c:v>
                </c:pt>
                <c:pt idx="30">
                  <c:v>146.1932047999195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 Ammatillinen, tieteellinen ja tekninen toiminta</c:v>
                </c:pt>
              </c:strCache>
            </c:strRef>
          </c:tx>
          <c:spPr>
            <a:ln>
              <a:solidFill>
                <a:srgbClr val="99CC00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Sheet1!$I$2:$I$32</c:f>
              <c:numCache>
                <c:formatCode>General</c:formatCode>
                <c:ptCount val="31"/>
                <c:pt idx="0">
                  <c:v>100</c:v>
                </c:pt>
                <c:pt idx="1">
                  <c:v>96.089133262469048</c:v>
                </c:pt>
                <c:pt idx="2">
                  <c:v>95.384410115875227</c:v>
                </c:pt>
                <c:pt idx="3">
                  <c:v>93.72525717016822</c:v>
                </c:pt>
                <c:pt idx="4">
                  <c:v>95.236026460445117</c:v>
                </c:pt>
                <c:pt idx="5">
                  <c:v>95.43207672205682</c:v>
                </c:pt>
                <c:pt idx="6">
                  <c:v>91.800903311419759</c:v>
                </c:pt>
                <c:pt idx="7">
                  <c:v>89.68624891977214</c:v>
                </c:pt>
                <c:pt idx="8">
                  <c:v>86.069098458606135</c:v>
                </c:pt>
                <c:pt idx="9">
                  <c:v>83.563062743808089</c:v>
                </c:pt>
                <c:pt idx="10">
                  <c:v>79.207704226056407</c:v>
                </c:pt>
                <c:pt idx="11">
                  <c:v>67.995511572045316</c:v>
                </c:pt>
                <c:pt idx="12">
                  <c:v>70.964844745418759</c:v>
                </c:pt>
                <c:pt idx="13">
                  <c:v>80.537901059791153</c:v>
                </c:pt>
                <c:pt idx="14">
                  <c:v>80.676168483777758</c:v>
                </c:pt>
                <c:pt idx="15">
                  <c:v>74.845870971712486</c:v>
                </c:pt>
                <c:pt idx="16">
                  <c:v>74.24428576182676</c:v>
                </c:pt>
                <c:pt idx="17">
                  <c:v>77.148335315118331</c:v>
                </c:pt>
                <c:pt idx="18">
                  <c:v>76.921894736560887</c:v>
                </c:pt>
                <c:pt idx="19">
                  <c:v>76.742742288776498</c:v>
                </c:pt>
                <c:pt idx="20">
                  <c:v>78.062407632882952</c:v>
                </c:pt>
                <c:pt idx="21">
                  <c:v>79.165030397770295</c:v>
                </c:pt>
                <c:pt idx="22">
                  <c:v>75.909022913753034</c:v>
                </c:pt>
                <c:pt idx="23">
                  <c:v>72.704639088270355</c:v>
                </c:pt>
                <c:pt idx="24">
                  <c:v>72.262103570966786</c:v>
                </c:pt>
                <c:pt idx="25">
                  <c:v>70.494865405142633</c:v>
                </c:pt>
                <c:pt idx="26">
                  <c:v>67.980391915060594</c:v>
                </c:pt>
                <c:pt idx="27">
                  <c:v>67.634927112315296</c:v>
                </c:pt>
                <c:pt idx="28">
                  <c:v>61.141586179015071</c:v>
                </c:pt>
                <c:pt idx="29">
                  <c:v>58.883752894780294</c:v>
                </c:pt>
                <c:pt idx="30">
                  <c:v>60.65780555389334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N Hallinto- ja tukipalvelutoiminta</c:v>
                </c:pt>
              </c:strCache>
            </c:strRef>
          </c:tx>
          <c:spPr>
            <a:ln>
              <a:solidFill>
                <a:srgbClr val="7B7B7B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Sheet1!$J$2:$J$32</c:f>
              <c:numCache>
                <c:formatCode>General</c:formatCode>
                <c:ptCount val="31"/>
                <c:pt idx="0">
                  <c:v>100</c:v>
                </c:pt>
                <c:pt idx="1">
                  <c:v>100.54783543451704</c:v>
                </c:pt>
                <c:pt idx="2">
                  <c:v>102.3959355716629</c:v>
                </c:pt>
                <c:pt idx="3">
                  <c:v>101.79460665768825</c:v>
                </c:pt>
                <c:pt idx="4">
                  <c:v>103.62542723390217</c:v>
                </c:pt>
                <c:pt idx="5">
                  <c:v>106.07521143728873</c:v>
                </c:pt>
                <c:pt idx="6">
                  <c:v>107.81792231685776</c:v>
                </c:pt>
                <c:pt idx="7">
                  <c:v>108.14954453560546</c:v>
                </c:pt>
                <c:pt idx="8">
                  <c:v>109.10255935206446</c:v>
                </c:pt>
                <c:pt idx="9">
                  <c:v>105.56987524546028</c:v>
                </c:pt>
                <c:pt idx="10">
                  <c:v>102.54265700480893</c:v>
                </c:pt>
                <c:pt idx="11">
                  <c:v>101.37212255416334</c:v>
                </c:pt>
                <c:pt idx="12">
                  <c:v>98.928673996241713</c:v>
                </c:pt>
                <c:pt idx="13">
                  <c:v>101.08258636279747</c:v>
                </c:pt>
                <c:pt idx="14">
                  <c:v>106.36605791794122</c:v>
                </c:pt>
                <c:pt idx="15">
                  <c:v>105.00715438272556</c:v>
                </c:pt>
                <c:pt idx="16">
                  <c:v>112.8408098481962</c:v>
                </c:pt>
                <c:pt idx="17">
                  <c:v>111.80128593958274</c:v>
                </c:pt>
                <c:pt idx="18">
                  <c:v>116.48118928281296</c:v>
                </c:pt>
                <c:pt idx="19">
                  <c:v>112.27773770406483</c:v>
                </c:pt>
                <c:pt idx="20">
                  <c:v>113.38887463172426</c:v>
                </c:pt>
                <c:pt idx="21">
                  <c:v>120.01706879209395</c:v>
                </c:pt>
                <c:pt idx="22">
                  <c:v>118.52115196414832</c:v>
                </c:pt>
                <c:pt idx="23">
                  <c:v>116.51582485434717</c:v>
                </c:pt>
                <c:pt idx="24">
                  <c:v>120.2558404669182</c:v>
                </c:pt>
                <c:pt idx="25">
                  <c:v>121.75502624405894</c:v>
                </c:pt>
                <c:pt idx="26">
                  <c:v>122.99766047557559</c:v>
                </c:pt>
                <c:pt idx="27">
                  <c:v>127.16309721381691</c:v>
                </c:pt>
                <c:pt idx="28">
                  <c:v>134.92638704790073</c:v>
                </c:pt>
                <c:pt idx="29">
                  <c:v>129.4490671925733</c:v>
                </c:pt>
                <c:pt idx="30">
                  <c:v>131.2698738296898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Sheet1!$K$1</c:f>
              <c:strCache>
                <c:ptCount val="1"/>
                <c:pt idx="0">
                  <c:v>P Koulutus</c:v>
                </c:pt>
              </c:strCache>
            </c:strRef>
          </c:tx>
          <c:spPr>
            <a:ln>
              <a:solidFill>
                <a:srgbClr val="7B7B7B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Sheet1!$K$2:$K$32</c:f>
              <c:numCache>
                <c:formatCode>General</c:formatCode>
                <c:ptCount val="31"/>
                <c:pt idx="0">
                  <c:v>100</c:v>
                </c:pt>
                <c:pt idx="1">
                  <c:v>100.4458219316718</c:v>
                </c:pt>
                <c:pt idx="2">
                  <c:v>101.86230531212898</c:v>
                </c:pt>
                <c:pt idx="3">
                  <c:v>101.53057427700401</c:v>
                </c:pt>
                <c:pt idx="4">
                  <c:v>101.93706263479689</c:v>
                </c:pt>
                <c:pt idx="5">
                  <c:v>101.59732654350813</c:v>
                </c:pt>
                <c:pt idx="6">
                  <c:v>102.92690647192084</c:v>
                </c:pt>
                <c:pt idx="7">
                  <c:v>102.5769679579443</c:v>
                </c:pt>
                <c:pt idx="8">
                  <c:v>103.33508283913895</c:v>
                </c:pt>
                <c:pt idx="9">
                  <c:v>103.77354659816234</c:v>
                </c:pt>
                <c:pt idx="10">
                  <c:v>104.25553186513052</c:v>
                </c:pt>
                <c:pt idx="11">
                  <c:v>107.93230468938899</c:v>
                </c:pt>
                <c:pt idx="12">
                  <c:v>110.18788767359793</c:v>
                </c:pt>
                <c:pt idx="13">
                  <c:v>116.10743416974626</c:v>
                </c:pt>
                <c:pt idx="14">
                  <c:v>113.88640291497325</c:v>
                </c:pt>
                <c:pt idx="15">
                  <c:v>112.76233227647508</c:v>
                </c:pt>
                <c:pt idx="16">
                  <c:v>118.19868836675963</c:v>
                </c:pt>
                <c:pt idx="17">
                  <c:v>118.38475040264424</c:v>
                </c:pt>
                <c:pt idx="18">
                  <c:v>122.18532145103735</c:v>
                </c:pt>
                <c:pt idx="19">
                  <c:v>127.24127845412647</c:v>
                </c:pt>
                <c:pt idx="20">
                  <c:v>136.51857112416508</c:v>
                </c:pt>
                <c:pt idx="21">
                  <c:v>148.00712863596542</c:v>
                </c:pt>
                <c:pt idx="22">
                  <c:v>144.51538181525274</c:v>
                </c:pt>
                <c:pt idx="23">
                  <c:v>144.91630493738478</c:v>
                </c:pt>
                <c:pt idx="24">
                  <c:v>139.82094406913711</c:v>
                </c:pt>
                <c:pt idx="25">
                  <c:v>141.71233978388935</c:v>
                </c:pt>
                <c:pt idx="26">
                  <c:v>138.74865059844009</c:v>
                </c:pt>
                <c:pt idx="27">
                  <c:v>139.82161540179328</c:v>
                </c:pt>
                <c:pt idx="28">
                  <c:v>138.04475678040632</c:v>
                </c:pt>
                <c:pt idx="29">
                  <c:v>138.59785644807224</c:v>
                </c:pt>
                <c:pt idx="30">
                  <c:v>141.45132381349669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Sheet1!$L$1</c:f>
              <c:strCache>
                <c:ptCount val="1"/>
                <c:pt idx="0">
                  <c:v>Q Terveys- ja sosiaalipalvelut</c:v>
                </c:pt>
              </c:strCache>
            </c:strRef>
          </c:tx>
          <c:spPr>
            <a:ln>
              <a:solidFill>
                <a:srgbClr val="7B7B7B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Sheet1!$L$2:$L$32</c:f>
              <c:numCache>
                <c:formatCode>General</c:formatCode>
                <c:ptCount val="31"/>
                <c:pt idx="0">
                  <c:v>100</c:v>
                </c:pt>
                <c:pt idx="1">
                  <c:v>98.94409551928625</c:v>
                </c:pt>
                <c:pt idx="2">
                  <c:v>104.09184805652252</c:v>
                </c:pt>
                <c:pt idx="3">
                  <c:v>107.52239221049855</c:v>
                </c:pt>
                <c:pt idx="4">
                  <c:v>106.57810189340094</c:v>
                </c:pt>
                <c:pt idx="5">
                  <c:v>106.77764160822719</c:v>
                </c:pt>
                <c:pt idx="6">
                  <c:v>107.26267805459804</c:v>
                </c:pt>
                <c:pt idx="7">
                  <c:v>112.01982457082596</c:v>
                </c:pt>
                <c:pt idx="8">
                  <c:v>111.79850380577818</c:v>
                </c:pt>
                <c:pt idx="9">
                  <c:v>113.90917519815869</c:v>
                </c:pt>
                <c:pt idx="10">
                  <c:v>112.40755792512911</c:v>
                </c:pt>
                <c:pt idx="11">
                  <c:v>109.97522886783014</c:v>
                </c:pt>
                <c:pt idx="12">
                  <c:v>107.49133814337478</c:v>
                </c:pt>
                <c:pt idx="13">
                  <c:v>110.05231789797307</c:v>
                </c:pt>
                <c:pt idx="14">
                  <c:v>106.34357452659924</c:v>
                </c:pt>
                <c:pt idx="15">
                  <c:v>104.38302479400549</c:v>
                </c:pt>
                <c:pt idx="16">
                  <c:v>107.7366428010023</c:v>
                </c:pt>
                <c:pt idx="17">
                  <c:v>111.5458040783122</c:v>
                </c:pt>
                <c:pt idx="18">
                  <c:v>111.44068782058476</c:v>
                </c:pt>
                <c:pt idx="19">
                  <c:v>113.08739566701867</c:v>
                </c:pt>
                <c:pt idx="20">
                  <c:v>113.04866431537708</c:v>
                </c:pt>
                <c:pt idx="21">
                  <c:v>114.29945545283967</c:v>
                </c:pt>
                <c:pt idx="22">
                  <c:v>115.84617045742243</c:v>
                </c:pt>
                <c:pt idx="23">
                  <c:v>116.91458384248838</c:v>
                </c:pt>
                <c:pt idx="24">
                  <c:v>118.39003789846994</c:v>
                </c:pt>
                <c:pt idx="25">
                  <c:v>120.1079814335492</c:v>
                </c:pt>
                <c:pt idx="26">
                  <c:v>117.52601588182272</c:v>
                </c:pt>
                <c:pt idx="27">
                  <c:v>120.94394486542532</c:v>
                </c:pt>
                <c:pt idx="28">
                  <c:v>118.43950821548708</c:v>
                </c:pt>
                <c:pt idx="29">
                  <c:v>116.49426601614906</c:v>
                </c:pt>
                <c:pt idx="30">
                  <c:v>115.49971535513868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Sheet1!$M$1</c:f>
              <c:strCache>
                <c:ptCount val="1"/>
                <c:pt idx="0">
                  <c:v>R Taiteet, viihde ja virkistys</c:v>
                </c:pt>
              </c:strCache>
            </c:strRef>
          </c:tx>
          <c:spPr>
            <a:ln>
              <a:solidFill>
                <a:srgbClr val="7B7B7B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Sheet1!$M$2:$M$32</c:f>
              <c:numCache>
                <c:formatCode>General</c:formatCode>
                <c:ptCount val="31"/>
                <c:pt idx="0">
                  <c:v>100</c:v>
                </c:pt>
                <c:pt idx="1">
                  <c:v>108.06387936703774</c:v>
                </c:pt>
                <c:pt idx="2">
                  <c:v>107.01233910470782</c:v>
                </c:pt>
                <c:pt idx="3">
                  <c:v>108.55499481807493</c:v>
                </c:pt>
                <c:pt idx="4">
                  <c:v>109.48407627019225</c:v>
                </c:pt>
                <c:pt idx="5">
                  <c:v>109.62841082437464</c:v>
                </c:pt>
                <c:pt idx="6">
                  <c:v>109.55770298689617</c:v>
                </c:pt>
                <c:pt idx="7">
                  <c:v>105.33322395867766</c:v>
                </c:pt>
                <c:pt idx="8">
                  <c:v>108.91527400728785</c:v>
                </c:pt>
                <c:pt idx="9">
                  <c:v>114.28841004259296</c:v>
                </c:pt>
                <c:pt idx="10">
                  <c:v>117.36238368406502</c:v>
                </c:pt>
                <c:pt idx="11">
                  <c:v>117.84345741024795</c:v>
                </c:pt>
                <c:pt idx="12">
                  <c:v>116.89535447325315</c:v>
                </c:pt>
                <c:pt idx="13">
                  <c:v>117.48439990732741</c:v>
                </c:pt>
                <c:pt idx="14">
                  <c:v>120.41966582319918</c:v>
                </c:pt>
                <c:pt idx="15">
                  <c:v>129.13665112280165</c:v>
                </c:pt>
                <c:pt idx="16">
                  <c:v>131.53236574966147</c:v>
                </c:pt>
                <c:pt idx="17">
                  <c:v>132.04014344108941</c:v>
                </c:pt>
                <c:pt idx="18">
                  <c:v>129.50213284236338</c:v>
                </c:pt>
                <c:pt idx="19">
                  <c:v>130.79917474481326</c:v>
                </c:pt>
                <c:pt idx="20">
                  <c:v>140.48988059686863</c:v>
                </c:pt>
                <c:pt idx="21">
                  <c:v>139.71724204880351</c:v>
                </c:pt>
                <c:pt idx="22">
                  <c:v>137.87787019161283</c:v>
                </c:pt>
                <c:pt idx="23">
                  <c:v>130.39312011631819</c:v>
                </c:pt>
                <c:pt idx="24">
                  <c:v>124.31531493987487</c:v>
                </c:pt>
                <c:pt idx="25">
                  <c:v>120.23241496581802</c:v>
                </c:pt>
                <c:pt idx="26">
                  <c:v>122.3302783291555</c:v>
                </c:pt>
                <c:pt idx="27">
                  <c:v>121.75161844781417</c:v>
                </c:pt>
                <c:pt idx="28">
                  <c:v>124.94888242649624</c:v>
                </c:pt>
                <c:pt idx="29">
                  <c:v>123.32949213379119</c:v>
                </c:pt>
                <c:pt idx="30">
                  <c:v>124.54426041416238</c:v>
                </c:pt>
              </c:numCache>
            </c:numRef>
          </c:val>
          <c:smooth val="0"/>
        </c:ser>
        <c:ser>
          <c:idx val="13"/>
          <c:order val="12"/>
          <c:tx>
            <c:strRef>
              <c:f>Sheet1!$N$1</c:f>
              <c:strCache>
                <c:ptCount val="1"/>
                <c:pt idx="0">
                  <c:v>S Muu palvelutoiminta</c:v>
                </c:pt>
              </c:strCache>
            </c:strRef>
          </c:tx>
          <c:spPr>
            <a:ln>
              <a:solidFill>
                <a:srgbClr val="7B7B7B"/>
              </a:solidFill>
            </a:ln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strCache>
            </c:strRef>
          </c:cat>
          <c:val>
            <c:numRef>
              <c:f>Sheet1!$N$2:$N$32</c:f>
              <c:numCache>
                <c:formatCode>General</c:formatCode>
                <c:ptCount val="31"/>
                <c:pt idx="0">
                  <c:v>100</c:v>
                </c:pt>
                <c:pt idx="1">
                  <c:v>100.22596587225274</c:v>
                </c:pt>
                <c:pt idx="2">
                  <c:v>100.64846498204115</c:v>
                </c:pt>
                <c:pt idx="3">
                  <c:v>101.74072736065018</c:v>
                </c:pt>
                <c:pt idx="4">
                  <c:v>102.04202256885036</c:v>
                </c:pt>
                <c:pt idx="5">
                  <c:v>102.34936656748927</c:v>
                </c:pt>
                <c:pt idx="6">
                  <c:v>102.91097245869743</c:v>
                </c:pt>
                <c:pt idx="7">
                  <c:v>103.59835276951979</c:v>
                </c:pt>
                <c:pt idx="8">
                  <c:v>103.57988591336411</c:v>
                </c:pt>
                <c:pt idx="9">
                  <c:v>104.93594581153791</c:v>
                </c:pt>
                <c:pt idx="10">
                  <c:v>104.67825578984493</c:v>
                </c:pt>
                <c:pt idx="11">
                  <c:v>101.28467069715971</c:v>
                </c:pt>
                <c:pt idx="12">
                  <c:v>101.48775221952351</c:v>
                </c:pt>
                <c:pt idx="13">
                  <c:v>103.69286692465664</c:v>
                </c:pt>
                <c:pt idx="14">
                  <c:v>105.03345693301146</c:v>
                </c:pt>
                <c:pt idx="15">
                  <c:v>104.31707515025903</c:v>
                </c:pt>
                <c:pt idx="16">
                  <c:v>105.58251868188415</c:v>
                </c:pt>
                <c:pt idx="17">
                  <c:v>103.82579498935138</c:v>
                </c:pt>
                <c:pt idx="18">
                  <c:v>102.91738408032076</c:v>
                </c:pt>
                <c:pt idx="19">
                  <c:v>102.14575090372632</c:v>
                </c:pt>
                <c:pt idx="20">
                  <c:v>102.45456836269329</c:v>
                </c:pt>
                <c:pt idx="21">
                  <c:v>103.22638536092236</c:v>
                </c:pt>
                <c:pt idx="22">
                  <c:v>101.63115907981046</c:v>
                </c:pt>
                <c:pt idx="23">
                  <c:v>98.650950346783347</c:v>
                </c:pt>
                <c:pt idx="24">
                  <c:v>100.17580855124962</c:v>
                </c:pt>
                <c:pt idx="25">
                  <c:v>101.04254199489455</c:v>
                </c:pt>
                <c:pt idx="26">
                  <c:v>104.20937684552469</c:v>
                </c:pt>
                <c:pt idx="27">
                  <c:v>102.7106126514268</c:v>
                </c:pt>
                <c:pt idx="28">
                  <c:v>97.441172048282411</c:v>
                </c:pt>
                <c:pt idx="29">
                  <c:v>99.590921794375177</c:v>
                </c:pt>
                <c:pt idx="30">
                  <c:v>97.099240709820606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394688"/>
        <c:axId val="229400576"/>
      </c:lineChart>
      <c:catAx>
        <c:axId val="22939468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29400576"/>
        <c:crossesAt val="100"/>
        <c:auto val="1"/>
        <c:lblAlgn val="ctr"/>
        <c:lblOffset val="100"/>
        <c:tickLblSkip val="5"/>
        <c:tickMarkSkip val="5"/>
        <c:noMultiLvlLbl val="0"/>
      </c:catAx>
      <c:valAx>
        <c:axId val="229400576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229394688"/>
        <c:crossesAt val="1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055072463768114E-2"/>
          <c:y val="4.5199603174603177E-2"/>
          <c:w val="0.91109106280193242"/>
          <c:h val="0.8791251984126984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BKT per capita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8"/>
            <c:spPr>
              <a:solidFill>
                <a:srgbClr val="7ED1E6"/>
              </a:solidFill>
              <a:ln w="12700">
                <a:solidFill>
                  <a:sysClr val="windowText" lastClr="000000"/>
                </a:solidFill>
              </a:ln>
            </c:spPr>
          </c:marker>
          <c:dPt>
            <c:idx val="8"/>
            <c:marker>
              <c:spPr>
                <a:solidFill>
                  <a:srgbClr val="99CC00"/>
                </a:solidFill>
                <a:ln w="12700">
                  <a:solidFill>
                    <a:sysClr val="windowText" lastClr="000000"/>
                  </a:solidFill>
                </a:ln>
              </c:spPr>
            </c:marker>
            <c:bubble3D val="0"/>
          </c:dPt>
          <c:dLbls>
            <c:delete val="1"/>
          </c:dLbls>
          <c:trendline>
            <c:spPr>
              <a:ln w="12700">
                <a:solidFill>
                  <a:sysClr val="windowText" lastClr="00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Sheet1!$A$2:$A$34</c:f>
              <c:numCache>
                <c:formatCode>General</c:formatCode>
                <c:ptCount val="33"/>
                <c:pt idx="0">
                  <c:v>69.001435000000001</c:v>
                </c:pt>
                <c:pt idx="1">
                  <c:v>69.318532000000005</c:v>
                </c:pt>
                <c:pt idx="2">
                  <c:v>77.612882999999997</c:v>
                </c:pt>
                <c:pt idx="3">
                  <c:v>66.204097000000004</c:v>
                </c:pt>
                <c:pt idx="4">
                  <c:v>52.639533</c:v>
                </c:pt>
                <c:pt idx="5">
                  <c:v>60.029921000000002</c:v>
                </c:pt>
                <c:pt idx="6">
                  <c:v>76.570656</c:v>
                </c:pt>
                <c:pt idx="7">
                  <c:v>70.964578000000003</c:v>
                </c:pt>
                <c:pt idx="8">
                  <c:v>69.162087</c:v>
                </c:pt>
                <c:pt idx="9">
                  <c:v>77.552539999999993</c:v>
                </c:pt>
                <c:pt idx="10">
                  <c:v>72.725999000000002</c:v>
                </c:pt>
                <c:pt idx="11">
                  <c:v>79.071719999999999</c:v>
                </c:pt>
                <c:pt idx="12">
                  <c:v>67.275848999999994</c:v>
                </c:pt>
                <c:pt idx="13">
                  <c:v>67.674822000000006</c:v>
                </c:pt>
                <c:pt idx="14">
                  <c:v>67.035938999999999</c:v>
                </c:pt>
                <c:pt idx="15">
                  <c:v>74.574484999999996</c:v>
                </c:pt>
                <c:pt idx="16">
                  <c:v>73.107915000000006</c:v>
                </c:pt>
                <c:pt idx="17">
                  <c:v>71.535345000000007</c:v>
                </c:pt>
                <c:pt idx="18">
                  <c:v>60.337494999999997</c:v>
                </c:pt>
                <c:pt idx="19">
                  <c:v>86.596857</c:v>
                </c:pt>
                <c:pt idx="20">
                  <c:v>62.642746000000002</c:v>
                </c:pt>
                <c:pt idx="21">
                  <c:v>74.385373999999999</c:v>
                </c:pt>
                <c:pt idx="22">
                  <c:v>70.570051000000007</c:v>
                </c:pt>
                <c:pt idx="23">
                  <c:v>58.360912999999996</c:v>
                </c:pt>
                <c:pt idx="24">
                  <c:v>64.239976999999996</c:v>
                </c:pt>
                <c:pt idx="25">
                  <c:v>72.907484999999994</c:v>
                </c:pt>
                <c:pt idx="26">
                  <c:v>60.914382000000003</c:v>
                </c:pt>
                <c:pt idx="27">
                  <c:v>66.457587000000004</c:v>
                </c:pt>
                <c:pt idx="28">
                  <c:v>71.256274000000005</c:v>
                </c:pt>
                <c:pt idx="29">
                  <c:v>73.564680999999993</c:v>
                </c:pt>
                <c:pt idx="30">
                  <c:v>71.046779999999998</c:v>
                </c:pt>
                <c:pt idx="31">
                  <c:v>75.497943000000006</c:v>
                </c:pt>
                <c:pt idx="32">
                  <c:v>79.374595999999997</c:v>
                </c:pt>
              </c:numCache>
            </c:numRef>
          </c:xVal>
          <c:yVal>
            <c:numRef>
              <c:f>Sheet1!$B$2:$B$34</c:f>
              <c:numCache>
                <c:formatCode>General</c:formatCode>
                <c:ptCount val="33"/>
                <c:pt idx="0">
                  <c:v>37.108798999999998</c:v>
                </c:pt>
                <c:pt idx="1">
                  <c:v>38.884433999999999</c:v>
                </c:pt>
                <c:pt idx="2">
                  <c:v>36.300356000000001</c:v>
                </c:pt>
                <c:pt idx="3">
                  <c:v>36.853555</c:v>
                </c:pt>
                <c:pt idx="4">
                  <c:v>14.568250000000001</c:v>
                </c:pt>
                <c:pt idx="5">
                  <c:v>25.563410000000001</c:v>
                </c:pt>
                <c:pt idx="6">
                  <c:v>37.679820999999997</c:v>
                </c:pt>
                <c:pt idx="7">
                  <c:v>19.845338999999999</c:v>
                </c:pt>
                <c:pt idx="8">
                  <c:v>35.655862999999997</c:v>
                </c:pt>
                <c:pt idx="9">
                  <c:v>33.963267000000002</c:v>
                </c:pt>
                <c:pt idx="10">
                  <c:v>35.989232999999999</c:v>
                </c:pt>
                <c:pt idx="11">
                  <c:v>29.303367000000001</c:v>
                </c:pt>
                <c:pt idx="12">
                  <c:v>20.274968999999999</c:v>
                </c:pt>
                <c:pt idx="13">
                  <c:v>36.646729999999998</c:v>
                </c:pt>
                <c:pt idx="14">
                  <c:v>39.562351999999997</c:v>
                </c:pt>
                <c:pt idx="15">
                  <c:v>27.463940999999998</c:v>
                </c:pt>
                <c:pt idx="16">
                  <c:v>32.413187999999998</c:v>
                </c:pt>
                <c:pt idx="17">
                  <c:v>32.017572999999999</c:v>
                </c:pt>
                <c:pt idx="18">
                  <c:v>27.133448999999999</c:v>
                </c:pt>
                <c:pt idx="19">
                  <c:v>84.848184000000003</c:v>
                </c:pt>
                <c:pt idx="20">
                  <c:v>14.387616</c:v>
                </c:pt>
                <c:pt idx="21">
                  <c:v>40.806848000000002</c:v>
                </c:pt>
                <c:pt idx="22">
                  <c:v>27.006561999999999</c:v>
                </c:pt>
                <c:pt idx="23">
                  <c:v>54.568022999999997</c:v>
                </c:pt>
                <c:pt idx="24">
                  <c:v>18.062183000000001</c:v>
                </c:pt>
                <c:pt idx="25">
                  <c:v>22.869831999999999</c:v>
                </c:pt>
                <c:pt idx="26">
                  <c:v>22.868984000000001</c:v>
                </c:pt>
                <c:pt idx="27">
                  <c:v>27.472123</c:v>
                </c:pt>
                <c:pt idx="28">
                  <c:v>32.246873999999998</c:v>
                </c:pt>
                <c:pt idx="29">
                  <c:v>37.210994999999997</c:v>
                </c:pt>
                <c:pt idx="30">
                  <c:v>45.586150000000004</c:v>
                </c:pt>
                <c:pt idx="31">
                  <c:v>36.817492999999999</c:v>
                </c:pt>
                <c:pt idx="32">
                  <c:v>45.087370999999997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Sheet1!$A$2:$A$34</c:f>
              <c:numCache>
                <c:formatCode>General</c:formatCode>
                <c:ptCount val="33"/>
                <c:pt idx="0">
                  <c:v>69.001435000000001</c:v>
                </c:pt>
                <c:pt idx="1">
                  <c:v>69.318532000000005</c:v>
                </c:pt>
                <c:pt idx="2">
                  <c:v>77.612882999999997</c:v>
                </c:pt>
                <c:pt idx="3">
                  <c:v>66.204097000000004</c:v>
                </c:pt>
                <c:pt idx="4">
                  <c:v>52.639533</c:v>
                </c:pt>
                <c:pt idx="5">
                  <c:v>60.029921000000002</c:v>
                </c:pt>
                <c:pt idx="6">
                  <c:v>76.570656</c:v>
                </c:pt>
                <c:pt idx="7">
                  <c:v>70.964578000000003</c:v>
                </c:pt>
                <c:pt idx="8">
                  <c:v>69.162087</c:v>
                </c:pt>
                <c:pt idx="9">
                  <c:v>77.552539999999993</c:v>
                </c:pt>
                <c:pt idx="10">
                  <c:v>72.725999000000002</c:v>
                </c:pt>
                <c:pt idx="11">
                  <c:v>79.071719999999999</c:v>
                </c:pt>
                <c:pt idx="12">
                  <c:v>67.275848999999994</c:v>
                </c:pt>
                <c:pt idx="13">
                  <c:v>67.674822000000006</c:v>
                </c:pt>
                <c:pt idx="14">
                  <c:v>67.035938999999999</c:v>
                </c:pt>
                <c:pt idx="15">
                  <c:v>74.574484999999996</c:v>
                </c:pt>
                <c:pt idx="16">
                  <c:v>73.107915000000006</c:v>
                </c:pt>
                <c:pt idx="17">
                  <c:v>71.535345000000007</c:v>
                </c:pt>
                <c:pt idx="18">
                  <c:v>60.337494999999997</c:v>
                </c:pt>
                <c:pt idx="19">
                  <c:v>86.596857</c:v>
                </c:pt>
                <c:pt idx="20">
                  <c:v>62.642746000000002</c:v>
                </c:pt>
                <c:pt idx="21">
                  <c:v>74.385373999999999</c:v>
                </c:pt>
                <c:pt idx="22">
                  <c:v>70.570051000000007</c:v>
                </c:pt>
                <c:pt idx="23">
                  <c:v>58.360912999999996</c:v>
                </c:pt>
                <c:pt idx="24">
                  <c:v>64.239976999999996</c:v>
                </c:pt>
                <c:pt idx="25">
                  <c:v>72.907484999999994</c:v>
                </c:pt>
                <c:pt idx="26">
                  <c:v>60.914382000000003</c:v>
                </c:pt>
                <c:pt idx="27">
                  <c:v>66.457587000000004</c:v>
                </c:pt>
                <c:pt idx="28">
                  <c:v>71.256274000000005</c:v>
                </c:pt>
                <c:pt idx="29">
                  <c:v>73.564680999999993</c:v>
                </c:pt>
                <c:pt idx="30">
                  <c:v>71.046779999999998</c:v>
                </c:pt>
                <c:pt idx="31">
                  <c:v>75.497943000000006</c:v>
                </c:pt>
                <c:pt idx="32">
                  <c:v>79.374595999999997</c:v>
                </c:pt>
              </c:numCache>
            </c:numRef>
          </c:xVal>
          <c:yVal>
            <c:numRef>
              <c:f>Sheet1!$C$2:$C$34</c:f>
              <c:numCache>
                <c:formatCode>General</c:formatCode>
                <c:ptCount val="33"/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Sheet1!$A$2:$A$34</c:f>
              <c:numCache>
                <c:formatCode>General</c:formatCode>
                <c:ptCount val="33"/>
                <c:pt idx="0">
                  <c:v>69.001435000000001</c:v>
                </c:pt>
                <c:pt idx="1">
                  <c:v>69.318532000000005</c:v>
                </c:pt>
                <c:pt idx="2">
                  <c:v>77.612882999999997</c:v>
                </c:pt>
                <c:pt idx="3">
                  <c:v>66.204097000000004</c:v>
                </c:pt>
                <c:pt idx="4">
                  <c:v>52.639533</c:v>
                </c:pt>
                <c:pt idx="5">
                  <c:v>60.029921000000002</c:v>
                </c:pt>
                <c:pt idx="6">
                  <c:v>76.570656</c:v>
                </c:pt>
                <c:pt idx="7">
                  <c:v>70.964578000000003</c:v>
                </c:pt>
                <c:pt idx="8">
                  <c:v>69.162087</c:v>
                </c:pt>
                <c:pt idx="9">
                  <c:v>77.552539999999993</c:v>
                </c:pt>
                <c:pt idx="10">
                  <c:v>72.725999000000002</c:v>
                </c:pt>
                <c:pt idx="11">
                  <c:v>79.071719999999999</c:v>
                </c:pt>
                <c:pt idx="12">
                  <c:v>67.275848999999994</c:v>
                </c:pt>
                <c:pt idx="13">
                  <c:v>67.674822000000006</c:v>
                </c:pt>
                <c:pt idx="14">
                  <c:v>67.035938999999999</c:v>
                </c:pt>
                <c:pt idx="15">
                  <c:v>74.574484999999996</c:v>
                </c:pt>
                <c:pt idx="16">
                  <c:v>73.107915000000006</c:v>
                </c:pt>
                <c:pt idx="17">
                  <c:v>71.535345000000007</c:v>
                </c:pt>
                <c:pt idx="18">
                  <c:v>60.337494999999997</c:v>
                </c:pt>
                <c:pt idx="19">
                  <c:v>86.596857</c:v>
                </c:pt>
                <c:pt idx="20">
                  <c:v>62.642746000000002</c:v>
                </c:pt>
                <c:pt idx="21">
                  <c:v>74.385373999999999</c:v>
                </c:pt>
                <c:pt idx="22">
                  <c:v>70.570051000000007</c:v>
                </c:pt>
                <c:pt idx="23">
                  <c:v>58.360912999999996</c:v>
                </c:pt>
                <c:pt idx="24">
                  <c:v>64.239976999999996</c:v>
                </c:pt>
                <c:pt idx="25">
                  <c:v>72.907484999999994</c:v>
                </c:pt>
                <c:pt idx="26">
                  <c:v>60.914382000000003</c:v>
                </c:pt>
                <c:pt idx="27">
                  <c:v>66.457587000000004</c:v>
                </c:pt>
                <c:pt idx="28">
                  <c:v>71.256274000000005</c:v>
                </c:pt>
                <c:pt idx="29">
                  <c:v>73.564680999999993</c:v>
                </c:pt>
                <c:pt idx="30">
                  <c:v>71.046779999999998</c:v>
                </c:pt>
                <c:pt idx="31">
                  <c:v>75.497943000000006</c:v>
                </c:pt>
                <c:pt idx="32">
                  <c:v>79.374595999999997</c:v>
                </c:pt>
              </c:numCache>
            </c:numRef>
          </c:xVal>
          <c:yVal>
            <c:numRef>
              <c:f>Sheet1!$D$2:$D$34</c:f>
              <c:numCache>
                <c:formatCode>General</c:formatCode>
                <c:ptCount val="33"/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4543872"/>
        <c:axId val="34574336"/>
      </c:scatterChart>
      <c:valAx>
        <c:axId val="34543872"/>
        <c:scaling>
          <c:orientation val="minMax"/>
          <c:min val="50"/>
        </c:scaling>
        <c:delete val="0"/>
        <c:axPos val="b"/>
        <c:majorGridlines>
          <c:spPr>
            <a:ln w="12700">
              <a:solidFill>
                <a:srgbClr val="F8F8F8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34574336"/>
        <c:crosses val="autoZero"/>
        <c:crossBetween val="midCat"/>
      </c:valAx>
      <c:valAx>
        <c:axId val="34574336"/>
        <c:scaling>
          <c:orientation val="minMax"/>
        </c:scaling>
        <c:delete val="0"/>
        <c:axPos val="l"/>
        <c:majorGridlines>
          <c:spPr>
            <a:ln w="12700">
              <a:solidFill>
                <a:srgbClr val="F8F8F8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34543872"/>
        <c:crosses val="autoZero"/>
        <c:crossBetween val="midCat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  <c:userShapes r:id="rId3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1990-luvun keskiarvo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1990-luku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Tehdasteollisuus</c:v>
                </c:pt>
                <c:pt idx="2">
                  <c:v>Ammatillinen, tieteellinen ja tekn. t.</c:v>
                </c:pt>
                <c:pt idx="3">
                  <c:v>Terveys- ja sosiaalipalvelut</c:v>
                </c:pt>
                <c:pt idx="4">
                  <c:v>Muu palvelutoiminta</c:v>
                </c:pt>
                <c:pt idx="5">
                  <c:v>Hallinto- ja tukipalvelutoiminta</c:v>
                </c:pt>
                <c:pt idx="6">
                  <c:v>Kiinteistöalan toiminta</c:v>
                </c:pt>
                <c:pt idx="7">
                  <c:v>Kauppa</c:v>
                </c:pt>
                <c:pt idx="8">
                  <c:v>Taiteet, viihde ja virkistys</c:v>
                </c:pt>
                <c:pt idx="9">
                  <c:v>Majoitus- ja ravitsemistoiminta</c:v>
                </c:pt>
                <c:pt idx="10">
                  <c:v>Kuljetus ja varastointi</c:v>
                </c:pt>
                <c:pt idx="11">
                  <c:v>Koulutus</c:v>
                </c:pt>
                <c:pt idx="12">
                  <c:v>Informaatio ja viestintä</c:v>
                </c:pt>
                <c:pt idx="13">
                  <c:v>Rahoitus- ja vakuutustoiminta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4.1285843999999994</c:v>
                </c:pt>
                <c:pt idx="2">
                  <c:v>-0.59976650000000009</c:v>
                </c:pt>
                <c:pt idx="3">
                  <c:v>-0.49924219999999997</c:v>
                </c:pt>
                <c:pt idx="4">
                  <c:v>-0.12545159999999997</c:v>
                </c:pt>
                <c:pt idx="5">
                  <c:v>0.29707750000000005</c:v>
                </c:pt>
                <c:pt idx="6">
                  <c:v>0.90333459999999999</c:v>
                </c:pt>
                <c:pt idx="7">
                  <c:v>0.99223380000000039</c:v>
                </c:pt>
                <c:pt idx="8">
                  <c:v>1.1040017</c:v>
                </c:pt>
                <c:pt idx="9">
                  <c:v>1.4531186999999997</c:v>
                </c:pt>
                <c:pt idx="10">
                  <c:v>2.3148618000000001</c:v>
                </c:pt>
                <c:pt idx="11">
                  <c:v>2.5568746999999998</c:v>
                </c:pt>
                <c:pt idx="12">
                  <c:v>3.3920244000000004</c:v>
                </c:pt>
                <c:pt idx="13">
                  <c:v>7.1075732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190562304"/>
        <c:axId val="190564992"/>
      </c:barChart>
      <c:catAx>
        <c:axId val="190562304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190564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564992"/>
        <c:scaling>
          <c:orientation val="minMax"/>
          <c:max val="10"/>
          <c:min val="-4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90562304"/>
        <c:crosses val="autoZero"/>
        <c:crossBetween val="between"/>
        <c:majorUnit val="2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2000-luvun keskiarvo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2000-luku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Tehdasteollisuus</c:v>
                </c:pt>
                <c:pt idx="2">
                  <c:v>Ammatillinen, tieteellinen ja tekn. t.</c:v>
                </c:pt>
                <c:pt idx="3">
                  <c:v>Kiinteistöalan toiminta</c:v>
                </c:pt>
                <c:pt idx="4">
                  <c:v>Muu palvelutoiminta</c:v>
                </c:pt>
                <c:pt idx="5">
                  <c:v>Taiteet, viihde ja virkistys</c:v>
                </c:pt>
                <c:pt idx="6">
                  <c:v>Terveys- ja sosiaalipalvelut</c:v>
                </c:pt>
                <c:pt idx="7">
                  <c:v>Kuljetus ja varastointi</c:v>
                </c:pt>
                <c:pt idx="8">
                  <c:v>Rahoitus- ja vakuutustoiminta</c:v>
                </c:pt>
                <c:pt idx="9">
                  <c:v>Hallinto- ja tukipalvelutoiminta</c:v>
                </c:pt>
                <c:pt idx="10">
                  <c:v>Koulutus</c:v>
                </c:pt>
                <c:pt idx="11">
                  <c:v>Majoitus- ja ravitsemistoiminta</c:v>
                </c:pt>
                <c:pt idx="12">
                  <c:v>Kauppa</c:v>
                </c:pt>
                <c:pt idx="13">
                  <c:v>Informaatio ja viestintä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3.5939328181818184</c:v>
                </c:pt>
                <c:pt idx="2">
                  <c:v>-2.1893793636363634</c:v>
                </c:pt>
                <c:pt idx="3">
                  <c:v>-1.6190043636363638</c:v>
                </c:pt>
                <c:pt idx="4">
                  <c:v>-0.50748254545454552</c:v>
                </c:pt>
                <c:pt idx="5">
                  <c:v>-0.47406045454545465</c:v>
                </c:pt>
                <c:pt idx="6">
                  <c:v>-0.11937481818181815</c:v>
                </c:pt>
                <c:pt idx="7">
                  <c:v>-0.10366527272727262</c:v>
                </c:pt>
                <c:pt idx="8">
                  <c:v>0.58818427272727258</c:v>
                </c:pt>
                <c:pt idx="9">
                  <c:v>0.80002481818181825</c:v>
                </c:pt>
                <c:pt idx="10">
                  <c:v>1.2068327272727273</c:v>
                </c:pt>
                <c:pt idx="11">
                  <c:v>1.3325493636363637</c:v>
                </c:pt>
                <c:pt idx="12">
                  <c:v>3.3359359999999998</c:v>
                </c:pt>
                <c:pt idx="13">
                  <c:v>3.5057248181818186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12084224"/>
        <c:axId val="212085760"/>
      </c:barChart>
      <c:catAx>
        <c:axId val="212084224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2085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085760"/>
        <c:scaling>
          <c:orientation val="minMax"/>
          <c:max val="10"/>
          <c:min val="-4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12084224"/>
        <c:crosses val="autoZero"/>
        <c:crossBetween val="between"/>
        <c:majorUnit val="2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Innovaatiotoimintaa harjoittavien yritysten osuus,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Innovaatiotoimintaa, laaja määritelmä (kaikki innovaatiotyypit)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Sheet1!$A$2:$A$9</c:f>
              <c:strCache>
                <c:ptCount val="8"/>
                <c:pt idx="0">
                  <c:v>Teollisuus</c:v>
                </c:pt>
                <c:pt idx="2">
                  <c:v>Kuljetus ja varastointi</c:v>
                </c:pt>
                <c:pt idx="3">
                  <c:v>Ammatillinen, tieteellinen ja tekninen t.</c:v>
                </c:pt>
                <c:pt idx="4">
                  <c:v>Tukkukauppa</c:v>
                </c:pt>
                <c:pt idx="5">
                  <c:v>Rahoituspalvelut</c:v>
                </c:pt>
                <c:pt idx="6">
                  <c:v>Televiestintä</c:v>
                </c:pt>
                <c:pt idx="7">
                  <c:v>Softa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59.2</c:v>
                </c:pt>
                <c:pt idx="2">
                  <c:v>32.700000000000003</c:v>
                </c:pt>
                <c:pt idx="3">
                  <c:v>55.8</c:v>
                </c:pt>
                <c:pt idx="4">
                  <c:v>58.8</c:v>
                </c:pt>
                <c:pt idx="5">
                  <c:v>65.2</c:v>
                </c:pt>
                <c:pt idx="6">
                  <c:v>67.3</c:v>
                </c:pt>
                <c:pt idx="7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13638528"/>
        <c:axId val="213658624"/>
      </c:barChart>
      <c:catAx>
        <c:axId val="21363852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3658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658624"/>
        <c:scaling>
          <c:orientation val="minMax"/>
          <c:max val="8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13638528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Palveluinnovaatioita,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Palveluinnovaatioita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Sheet1!$A$2:$A$9</c:f>
              <c:strCache>
                <c:ptCount val="8"/>
                <c:pt idx="0">
                  <c:v>Teollisuus</c:v>
                </c:pt>
                <c:pt idx="2">
                  <c:v>Kuljetus ja varastointi</c:v>
                </c:pt>
                <c:pt idx="3">
                  <c:v>Tukkukauppa</c:v>
                </c:pt>
                <c:pt idx="4">
                  <c:v>Ammatillinen, tieteellinen ja tekninen t.</c:v>
                </c:pt>
                <c:pt idx="5">
                  <c:v>Rahoituspalvelut</c:v>
                </c:pt>
                <c:pt idx="6">
                  <c:v>Televiestintä</c:v>
                </c:pt>
                <c:pt idx="7">
                  <c:v>Softa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12.8</c:v>
                </c:pt>
                <c:pt idx="2">
                  <c:v>10</c:v>
                </c:pt>
                <c:pt idx="3">
                  <c:v>19.5</c:v>
                </c:pt>
                <c:pt idx="4">
                  <c:v>25.7</c:v>
                </c:pt>
                <c:pt idx="5">
                  <c:v>31.5</c:v>
                </c:pt>
                <c:pt idx="6">
                  <c:v>36.200000000000003</c:v>
                </c:pt>
                <c:pt idx="7">
                  <c:v>48.5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29457920"/>
        <c:axId val="229460992"/>
      </c:barChart>
      <c:catAx>
        <c:axId val="22945792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29460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9460992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29457920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Prosessi-innovaatioita,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Prosessi-innovaatioita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Sheet1!$A$2:$A$9</c:f>
              <c:strCache>
                <c:ptCount val="8"/>
                <c:pt idx="0">
                  <c:v>Teollisuus</c:v>
                </c:pt>
                <c:pt idx="2">
                  <c:v>Kuljetus ja varastointi</c:v>
                </c:pt>
                <c:pt idx="3">
                  <c:v>Rahoituspalvelut</c:v>
                </c:pt>
                <c:pt idx="4">
                  <c:v>Ammatillinen, tieteellinen ja tekninen t.</c:v>
                </c:pt>
                <c:pt idx="5">
                  <c:v>Tukkukauppa</c:v>
                </c:pt>
                <c:pt idx="6">
                  <c:v>Softa</c:v>
                </c:pt>
                <c:pt idx="7">
                  <c:v>Televiestintä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34.299999999999997</c:v>
                </c:pt>
                <c:pt idx="2">
                  <c:v>14.5</c:v>
                </c:pt>
                <c:pt idx="3">
                  <c:v>20.8</c:v>
                </c:pt>
                <c:pt idx="4">
                  <c:v>26.2</c:v>
                </c:pt>
                <c:pt idx="5">
                  <c:v>26.5</c:v>
                </c:pt>
                <c:pt idx="6">
                  <c:v>39.200000000000003</c:v>
                </c:pt>
                <c:pt idx="7">
                  <c:v>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35254272"/>
        <c:axId val="35255808"/>
      </c:barChart>
      <c:catAx>
        <c:axId val="3525427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35255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25580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35254272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Organisaatioinnovaatioita,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Organisaatioinnovaatioita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Sheet1!$A$2:$A$9</c:f>
              <c:strCache>
                <c:ptCount val="8"/>
                <c:pt idx="0">
                  <c:v>Teollisuus</c:v>
                </c:pt>
                <c:pt idx="2">
                  <c:v>Kuljetus ja varastointi</c:v>
                </c:pt>
                <c:pt idx="3">
                  <c:v>Ammatillinen, tieteellinen ja tekninen t.</c:v>
                </c:pt>
                <c:pt idx="4">
                  <c:v>Televiestintä</c:v>
                </c:pt>
                <c:pt idx="5">
                  <c:v>Tukkukauppa</c:v>
                </c:pt>
                <c:pt idx="6">
                  <c:v>Softa</c:v>
                </c:pt>
                <c:pt idx="7">
                  <c:v>Rahoituspalvelut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30.9</c:v>
                </c:pt>
                <c:pt idx="2">
                  <c:v>16.100000000000001</c:v>
                </c:pt>
                <c:pt idx="3">
                  <c:v>31.3</c:v>
                </c:pt>
                <c:pt idx="4">
                  <c:v>34.1</c:v>
                </c:pt>
                <c:pt idx="5">
                  <c:v>36.1</c:v>
                </c:pt>
                <c:pt idx="6">
                  <c:v>45.8</c:v>
                </c:pt>
                <c:pt idx="7">
                  <c:v>50.9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37392768"/>
        <c:axId val="37394304"/>
      </c:barChart>
      <c:catAx>
        <c:axId val="3739276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37394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39430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37392768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Markkinointi-innovaatioita,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Markkinointi-innovaatioita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Sheet1!$A$2:$A$9</c:f>
              <c:strCache>
                <c:ptCount val="8"/>
                <c:pt idx="0">
                  <c:v>Teollisuus</c:v>
                </c:pt>
                <c:pt idx="2">
                  <c:v>Kuljetus ja varastointi</c:v>
                </c:pt>
                <c:pt idx="3">
                  <c:v>Ammatillinen, tieteellinen ja tekninen t.</c:v>
                </c:pt>
                <c:pt idx="4">
                  <c:v>Rahoituspalvelut</c:v>
                </c:pt>
                <c:pt idx="5">
                  <c:v>Tukkukauppa</c:v>
                </c:pt>
                <c:pt idx="6">
                  <c:v>Softa</c:v>
                </c:pt>
                <c:pt idx="7">
                  <c:v>Televiestintä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26.7</c:v>
                </c:pt>
                <c:pt idx="2">
                  <c:v>10.199999999999999</c:v>
                </c:pt>
                <c:pt idx="3">
                  <c:v>24.2</c:v>
                </c:pt>
                <c:pt idx="4">
                  <c:v>33.299999999999997</c:v>
                </c:pt>
                <c:pt idx="5">
                  <c:v>36</c:v>
                </c:pt>
                <c:pt idx="6">
                  <c:v>44.1</c:v>
                </c:pt>
                <c:pt idx="7">
                  <c:v>54.2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29642240"/>
        <c:axId val="229643776"/>
      </c:barChart>
      <c:catAx>
        <c:axId val="22964224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29643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9643776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29642240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Ulkomaalaisomisteiset yritykset Suomessa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Tehdasteollisuus</c:v>
                </c:pt>
                <c:pt idx="2">
                  <c:v>Taiteet, viihde ja virkistys</c:v>
                </c:pt>
                <c:pt idx="3">
                  <c:v>Rahoitus- ja vakuutustoiminta</c:v>
                </c:pt>
                <c:pt idx="4">
                  <c:v>Muu palvelutoiminta</c:v>
                </c:pt>
                <c:pt idx="5">
                  <c:v>Majoitus- ja ravitsemistoiminta</c:v>
                </c:pt>
                <c:pt idx="6">
                  <c:v>Koulutus</c:v>
                </c:pt>
                <c:pt idx="7">
                  <c:v>Kiinteistöalan toiminta</c:v>
                </c:pt>
                <c:pt idx="8">
                  <c:v>Kuljetus ja varastointi</c:v>
                </c:pt>
                <c:pt idx="9">
                  <c:v>Terveys- ja sosiaalipalvelut</c:v>
                </c:pt>
                <c:pt idx="10">
                  <c:v>Ammatillinen, tieteellinen ja tekn. t.</c:v>
                </c:pt>
                <c:pt idx="11">
                  <c:v>Kauppa</c:v>
                </c:pt>
                <c:pt idx="12">
                  <c:v>Informaatio ja viestintä</c:v>
                </c:pt>
                <c:pt idx="13">
                  <c:v>Hallinto- ja tukipalvelutoiminta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17.152081109925295</c:v>
                </c:pt>
                <c:pt idx="7">
                  <c:v>1.938679245283019</c:v>
                </c:pt>
                <c:pt idx="8">
                  <c:v>8.9383921863260696</c:v>
                </c:pt>
                <c:pt idx="9">
                  <c:v>12.577981651376147</c:v>
                </c:pt>
                <c:pt idx="10">
                  <c:v>13.42070484581498</c:v>
                </c:pt>
                <c:pt idx="11">
                  <c:v>14.917655268667133</c:v>
                </c:pt>
                <c:pt idx="12">
                  <c:v>22.319057815845824</c:v>
                </c:pt>
                <c:pt idx="13">
                  <c:v>22.99187817258883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37248000"/>
        <c:axId val="37249792"/>
      </c:barChart>
      <c:catAx>
        <c:axId val="3724800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37249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249792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37248000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Suomalaiset tytäryritykset ulkomailla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Tehdasteollisuus</c:v>
                </c:pt>
                <c:pt idx="2">
                  <c:v>Terveys- ja sosiaalipalvelut</c:v>
                </c:pt>
                <c:pt idx="3">
                  <c:v>Taiteet, viihde ja virkistys</c:v>
                </c:pt>
                <c:pt idx="4">
                  <c:v>Muu palvelutoiminta</c:v>
                </c:pt>
                <c:pt idx="5">
                  <c:v>Koulutus</c:v>
                </c:pt>
                <c:pt idx="6">
                  <c:v>Kiinteistöalan toiminta</c:v>
                </c:pt>
                <c:pt idx="7">
                  <c:v>Hallinto- ja tukipalvelutoiminta</c:v>
                </c:pt>
                <c:pt idx="8">
                  <c:v>Ammatillinen, tieteellinen ja tekn. t.</c:v>
                </c:pt>
                <c:pt idx="9">
                  <c:v>Majoitus- ja ravitsemistoiminta</c:v>
                </c:pt>
                <c:pt idx="10">
                  <c:v>Kuljetus ja varastointi</c:v>
                </c:pt>
                <c:pt idx="11">
                  <c:v>Rahoitus- ja vakuutustoiminta</c:v>
                </c:pt>
                <c:pt idx="12">
                  <c:v>Kauppa</c:v>
                </c:pt>
                <c:pt idx="13">
                  <c:v>Informaatio ja viestintä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50.362875456905229</c:v>
                </c:pt>
                <c:pt idx="9">
                  <c:v>4.8047276464542659</c:v>
                </c:pt>
                <c:pt idx="10">
                  <c:v>8.1181830733121636</c:v>
                </c:pt>
                <c:pt idx="11">
                  <c:v>18.141197497765862</c:v>
                </c:pt>
                <c:pt idx="12">
                  <c:v>18.228765442665981</c:v>
                </c:pt>
                <c:pt idx="13">
                  <c:v>25.488631830873555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30454016"/>
        <c:axId val="230455552"/>
      </c:barChart>
      <c:catAx>
        <c:axId val="230454016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30455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0455552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30454016"/>
        <c:crosses val="autoZero"/>
        <c:crossBetween val="between"/>
        <c:majorUnit val="10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1990-luvun keskiarvo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1990-luku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Tehdasteollisuus</c:v>
                </c:pt>
                <c:pt idx="2">
                  <c:v>Terveys- ja sosiaalipalvelut</c:v>
                </c:pt>
                <c:pt idx="3">
                  <c:v>Informaatio ja viestintä</c:v>
                </c:pt>
                <c:pt idx="4">
                  <c:v>Kauppa</c:v>
                </c:pt>
                <c:pt idx="5">
                  <c:v>Majoitus- ja ravitsemistoiminta</c:v>
                </c:pt>
                <c:pt idx="6">
                  <c:v>Kuljetus ja varastointi</c:v>
                </c:pt>
                <c:pt idx="7">
                  <c:v>Muu palvelutoiminta</c:v>
                </c:pt>
                <c:pt idx="8">
                  <c:v>Taiteet, viihde ja virkistys</c:v>
                </c:pt>
                <c:pt idx="9">
                  <c:v>Hallinto- ja tukipalvelutoiminta</c:v>
                </c:pt>
                <c:pt idx="10">
                  <c:v>Koulutus</c:v>
                </c:pt>
                <c:pt idx="11">
                  <c:v>Rahoitus- ja vakuutustoiminta</c:v>
                </c:pt>
                <c:pt idx="12">
                  <c:v>Kiinteistöalan toiminta</c:v>
                </c:pt>
                <c:pt idx="13">
                  <c:v>Ammatillinen, tieteellinen ja tekn. t.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10.107568398912155</c:v>
                </c:pt>
                <c:pt idx="2">
                  <c:v>10.323791614881626</c:v>
                </c:pt>
                <c:pt idx="3">
                  <c:v>11.682350887553337</c:v>
                </c:pt>
                <c:pt idx="4">
                  <c:v>11.737893440390192</c:v>
                </c:pt>
                <c:pt idx="5">
                  <c:v>13.397920654069685</c:v>
                </c:pt>
                <c:pt idx="6">
                  <c:v>13.625877967640358</c:v>
                </c:pt>
                <c:pt idx="7">
                  <c:v>15.231566556451337</c:v>
                </c:pt>
                <c:pt idx="8">
                  <c:v>15.450523081700586</c:v>
                </c:pt>
                <c:pt idx="9">
                  <c:v>17.287794683108206</c:v>
                </c:pt>
                <c:pt idx="10">
                  <c:v>19.151650033562504</c:v>
                </c:pt>
                <c:pt idx="11">
                  <c:v>20.764199392638385</c:v>
                </c:pt>
                <c:pt idx="12">
                  <c:v>29.728164216064766</c:v>
                </c:pt>
                <c:pt idx="13">
                  <c:v>29.921208070195007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37838848"/>
        <c:axId val="37840768"/>
      </c:barChart>
      <c:catAx>
        <c:axId val="3783884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37840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84076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37838848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Modernit</c:v>
                </c:pt>
              </c:strCache>
            </c:strRef>
          </c:tx>
          <c:spPr>
            <a:ln w="28575">
              <a:solidFill>
                <a:srgbClr val="99CC00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Sheet1!$B$2:$B$13</c:f>
              <c:numCache>
                <c:formatCode>0.0</c:formatCode>
                <c:ptCount val="12"/>
                <c:pt idx="0">
                  <c:v>100</c:v>
                </c:pt>
                <c:pt idx="1">
                  <c:v>90.006797579330737</c:v>
                </c:pt>
                <c:pt idx="2">
                  <c:v>88.626189279482617</c:v>
                </c:pt>
                <c:pt idx="3">
                  <c:v>114.18273377932147</c:v>
                </c:pt>
                <c:pt idx="4">
                  <c:v>143.11899139349714</c:v>
                </c:pt>
                <c:pt idx="5">
                  <c:v>170.91547920496797</c:v>
                </c:pt>
                <c:pt idx="6">
                  <c:v>212.16975549893007</c:v>
                </c:pt>
                <c:pt idx="7">
                  <c:v>271.39771419767629</c:v>
                </c:pt>
                <c:pt idx="8">
                  <c:v>338.40983265074175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Perinteiset</c:v>
                </c:pt>
              </c:strCache>
            </c:strRef>
          </c:tx>
          <c:spPr>
            <a:ln w="28575">
              <a:solidFill>
                <a:srgbClr val="7ED1E6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Sheet1!$C$2:$C$13</c:f>
              <c:numCache>
                <c:formatCode>0.0</c:formatCode>
                <c:ptCount val="12"/>
                <c:pt idx="0">
                  <c:v>100</c:v>
                </c:pt>
                <c:pt idx="1">
                  <c:v>97.844901561264578</c:v>
                </c:pt>
                <c:pt idx="2">
                  <c:v>105.46731510591987</c:v>
                </c:pt>
                <c:pt idx="3">
                  <c:v>118.69503151659534</c:v>
                </c:pt>
                <c:pt idx="4">
                  <c:v>152.09684854552538</c:v>
                </c:pt>
                <c:pt idx="5">
                  <c:v>172.01209412651053</c:v>
                </c:pt>
                <c:pt idx="6">
                  <c:v>189.723318649242</c:v>
                </c:pt>
                <c:pt idx="7">
                  <c:v>232.10296909295226</c:v>
                </c:pt>
                <c:pt idx="8">
                  <c:v>281.20971562405089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Tavaravienti</c:v>
                </c:pt>
              </c:strCache>
            </c:strRef>
          </c:tx>
          <c:spPr>
            <a:ln>
              <a:solidFill>
                <a:srgbClr val="7B7B7B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100</c:v>
                </c:pt>
                <c:pt idx="1">
                  <c:v>95.895291201982644</c:v>
                </c:pt>
                <c:pt idx="2">
                  <c:v>100.55762081784387</c:v>
                </c:pt>
                <c:pt idx="3">
                  <c:v>117.50309789343247</c:v>
                </c:pt>
                <c:pt idx="4">
                  <c:v>142.7819083023544</c:v>
                </c:pt>
                <c:pt idx="5" formatCode="0.0">
                  <c:v>162.5619578686493</c:v>
                </c:pt>
                <c:pt idx="6" formatCode="0.0">
                  <c:v>187.73234200743494</c:v>
                </c:pt>
                <c:pt idx="7" formatCode="0.0">
                  <c:v>217.03841387856261</c:v>
                </c:pt>
                <c:pt idx="8" formatCode="0.0">
                  <c:v>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05536"/>
        <c:axId val="34307072"/>
      </c:lineChart>
      <c:catAx>
        <c:axId val="34305536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4307072"/>
        <c:crossesAt val="100"/>
        <c:auto val="1"/>
        <c:lblAlgn val="ctr"/>
        <c:lblOffset val="100"/>
        <c:tickLblSkip val="1"/>
        <c:tickMarkSkip val="1"/>
        <c:noMultiLvlLbl val="0"/>
      </c:catAx>
      <c:valAx>
        <c:axId val="34307072"/>
        <c:scaling>
          <c:orientation val="minMax"/>
          <c:min val="5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34305536"/>
        <c:crossesAt val="1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2000-luvun keskiarvo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2000-luku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Tehdasteollisuus</c:v>
                </c:pt>
                <c:pt idx="2">
                  <c:v>Majoitus- ja ravitsemistoiminta</c:v>
                </c:pt>
                <c:pt idx="3">
                  <c:v>Muu palvelutoiminta</c:v>
                </c:pt>
                <c:pt idx="4">
                  <c:v>Kauppa</c:v>
                </c:pt>
                <c:pt idx="5">
                  <c:v>Taiteet, viihde ja virkistys</c:v>
                </c:pt>
                <c:pt idx="6">
                  <c:v>Terveys- ja sosiaalipalvelut</c:v>
                </c:pt>
                <c:pt idx="7">
                  <c:v>Kuljetus ja varastointi</c:v>
                </c:pt>
                <c:pt idx="8">
                  <c:v>Hallinto- ja tukipalvelutoiminta</c:v>
                </c:pt>
                <c:pt idx="9">
                  <c:v>Koulutus</c:v>
                </c:pt>
                <c:pt idx="10">
                  <c:v>Informaatio ja viestintä</c:v>
                </c:pt>
                <c:pt idx="11">
                  <c:v>Ammatillinen, tieteellinen ja tekn. t.</c:v>
                </c:pt>
                <c:pt idx="12">
                  <c:v>Rahoitus- ja vakuutustoiminta</c:v>
                </c:pt>
                <c:pt idx="13">
                  <c:v>Kiinteistöalan toiminta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19.094476317067137</c:v>
                </c:pt>
                <c:pt idx="2">
                  <c:v>13.222606839505787</c:v>
                </c:pt>
                <c:pt idx="3">
                  <c:v>14.201810795057058</c:v>
                </c:pt>
                <c:pt idx="4">
                  <c:v>14.903101748153347</c:v>
                </c:pt>
                <c:pt idx="5">
                  <c:v>15.865258754854132</c:v>
                </c:pt>
                <c:pt idx="6">
                  <c:v>15.947868676220494</c:v>
                </c:pt>
                <c:pt idx="7">
                  <c:v>16.090757215824357</c:v>
                </c:pt>
                <c:pt idx="8">
                  <c:v>18.272729308357981</c:v>
                </c:pt>
                <c:pt idx="9">
                  <c:v>18.590568357984282</c:v>
                </c:pt>
                <c:pt idx="10">
                  <c:v>19.118805970181693</c:v>
                </c:pt>
                <c:pt idx="11">
                  <c:v>25.513266434385873</c:v>
                </c:pt>
                <c:pt idx="12">
                  <c:v>26.379779575374247</c:v>
                </c:pt>
                <c:pt idx="13">
                  <c:v>29.349807391090568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37794176"/>
        <c:axId val="37795712"/>
      </c:barChart>
      <c:catAx>
        <c:axId val="37794176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37795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795712"/>
        <c:scaling>
          <c:orientation val="minMax"/>
          <c:min val="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37794176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1990-luvun keskiarvo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1990-luku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Tehdasteollisuus</c:v>
                </c:pt>
                <c:pt idx="2">
                  <c:v>Kiinteistöalan toiminta</c:v>
                </c:pt>
                <c:pt idx="3">
                  <c:v>Majoitus- ja ravitsemistoiminta</c:v>
                </c:pt>
                <c:pt idx="4">
                  <c:v>Hallinto- ja tukipalvelutoiminta</c:v>
                </c:pt>
                <c:pt idx="5">
                  <c:v>Informaatio ja viestintä</c:v>
                </c:pt>
                <c:pt idx="6">
                  <c:v>Ammatillinen, tieteellinen ja tekn. t.</c:v>
                </c:pt>
                <c:pt idx="7">
                  <c:v>Kauppa</c:v>
                </c:pt>
                <c:pt idx="8">
                  <c:v>Muu palvelutoiminta</c:v>
                </c:pt>
                <c:pt idx="9">
                  <c:v>Kuljetus ja varastointi</c:v>
                </c:pt>
                <c:pt idx="10">
                  <c:v>Taiteet, viihde ja virkistys</c:v>
                </c:pt>
                <c:pt idx="11">
                  <c:v>Koulutus</c:v>
                </c:pt>
                <c:pt idx="12">
                  <c:v>Rahoitus- ja vakuutustoiminta</c:v>
                </c:pt>
                <c:pt idx="13">
                  <c:v>Terveys- ja sosiaalipalvelut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29.552234885077088</c:v>
                </c:pt>
                <c:pt idx="2">
                  <c:v>-3.7200177924616584</c:v>
                </c:pt>
                <c:pt idx="3">
                  <c:v>5.7470843836675636</c:v>
                </c:pt>
                <c:pt idx="4">
                  <c:v>9.2950473752298617</c:v>
                </c:pt>
                <c:pt idx="5">
                  <c:v>18.233144027061428</c:v>
                </c:pt>
                <c:pt idx="6">
                  <c:v>19.077757776332106</c:v>
                </c:pt>
                <c:pt idx="7">
                  <c:v>19.498225186453304</c:v>
                </c:pt>
                <c:pt idx="8">
                  <c:v>24.540092681552903</c:v>
                </c:pt>
                <c:pt idx="9">
                  <c:v>25.832778896852609</c:v>
                </c:pt>
                <c:pt idx="10">
                  <c:v>27.145941559086417</c:v>
                </c:pt>
                <c:pt idx="11">
                  <c:v>31.544639410041032</c:v>
                </c:pt>
                <c:pt idx="12">
                  <c:v>38.478230344196611</c:v>
                </c:pt>
                <c:pt idx="13">
                  <c:v>44.127473680032544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31490304"/>
        <c:axId val="231491840"/>
      </c:barChart>
      <c:catAx>
        <c:axId val="231490304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31491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1491840"/>
        <c:scaling>
          <c:orientation val="minMax"/>
          <c:max val="50"/>
          <c:min val="-1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31490304"/>
        <c:crosses val="autoZero"/>
        <c:crossBetween val="between"/>
        <c:majorUnit val="10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2000-luvun keskiarvo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2000-luku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Sheet1!$A$2:$A$15</c:f>
              <c:strCache>
                <c:ptCount val="14"/>
                <c:pt idx="0">
                  <c:v>Tehdasteollisuus</c:v>
                </c:pt>
                <c:pt idx="2">
                  <c:v>Kiinteistöalan toiminta</c:v>
                </c:pt>
                <c:pt idx="3">
                  <c:v>Hallinto- ja tukipalvelutoiminta</c:v>
                </c:pt>
                <c:pt idx="4">
                  <c:v>Majoitus- ja ravitsemistoiminta</c:v>
                </c:pt>
                <c:pt idx="5">
                  <c:v>Ammatillinen, tieteellinen ja tekn. t.</c:v>
                </c:pt>
                <c:pt idx="6">
                  <c:v>Kuljetus ja varastointi</c:v>
                </c:pt>
                <c:pt idx="7">
                  <c:v>Muu palvelutoiminta</c:v>
                </c:pt>
                <c:pt idx="8">
                  <c:v>Informaatio ja viestintä</c:v>
                </c:pt>
                <c:pt idx="9">
                  <c:v>Kauppa</c:v>
                </c:pt>
                <c:pt idx="10">
                  <c:v>Terveys- ja sosiaalipalvelut</c:v>
                </c:pt>
                <c:pt idx="11">
                  <c:v>Taiteet, viihde ja virkistys</c:v>
                </c:pt>
                <c:pt idx="12">
                  <c:v>Koulutus</c:v>
                </c:pt>
                <c:pt idx="13">
                  <c:v>Rahoitus- ja vakuutustoiminta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36.399273762291678</c:v>
                </c:pt>
                <c:pt idx="2">
                  <c:v>5.4659325144578661</c:v>
                </c:pt>
                <c:pt idx="3">
                  <c:v>16.979644876396815</c:v>
                </c:pt>
                <c:pt idx="4">
                  <c:v>19.472051957491221</c:v>
                </c:pt>
                <c:pt idx="5">
                  <c:v>23.532610925925784</c:v>
                </c:pt>
                <c:pt idx="6">
                  <c:v>26.761075408621707</c:v>
                </c:pt>
                <c:pt idx="7">
                  <c:v>26.8861050972063</c:v>
                </c:pt>
                <c:pt idx="8">
                  <c:v>28.97895931387988</c:v>
                </c:pt>
                <c:pt idx="9">
                  <c:v>30.327996986207136</c:v>
                </c:pt>
                <c:pt idx="10">
                  <c:v>34.795810806923811</c:v>
                </c:pt>
                <c:pt idx="11">
                  <c:v>35.518096394001795</c:v>
                </c:pt>
                <c:pt idx="12">
                  <c:v>41.768626211768158</c:v>
                </c:pt>
                <c:pt idx="13">
                  <c:v>44.300589296755938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31736832"/>
        <c:axId val="231738368"/>
      </c:barChart>
      <c:catAx>
        <c:axId val="231736832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31738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1738368"/>
        <c:scaling>
          <c:orientation val="minMax"/>
          <c:max val="50"/>
          <c:min val="-1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31736832"/>
        <c:crosses val="autoZero"/>
        <c:crossBetween val="between"/>
        <c:majorUnit val="10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i-FI" sz="1200"/>
              <a:t>Liikevaihto, mrd. euroa 2011 hintatasolla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Kauppa ja palvelut</c:v>
                </c:pt>
              </c:strCache>
            </c:strRef>
          </c:tx>
          <c:spPr>
            <a:solidFill>
              <a:srgbClr val="99CC00"/>
            </a:solidFill>
            <a:ln w="28575">
              <a:noFill/>
            </a:ln>
          </c:spPr>
          <c:invertIfNegative val="0"/>
          <c:cat>
            <c:numRef>
              <c:f>Sheet1!$A$2:$A$38</c:f>
              <c:numCache>
                <c:formatCode>General</c:formatCode>
                <c:ptCount val="37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</c:numCache>
            </c:numRef>
          </c:cat>
          <c:val>
            <c:numRef>
              <c:f>Sheet1!$B$2:$B$38</c:f>
              <c:numCache>
                <c:formatCode>0.0</c:formatCode>
                <c:ptCount val="37"/>
                <c:pt idx="0">
                  <c:v>25.019938</c:v>
                </c:pt>
                <c:pt idx="1">
                  <c:v>25.962779999999999</c:v>
                </c:pt>
                <c:pt idx="2">
                  <c:v>25.927904999999999</c:v>
                </c:pt>
                <c:pt idx="3">
                  <c:v>26.484071</c:v>
                </c:pt>
                <c:pt idx="4">
                  <c:v>28.731621000000001</c:v>
                </c:pt>
                <c:pt idx="5">
                  <c:v>31.910556</c:v>
                </c:pt>
                <c:pt idx="6">
                  <c:v>33.099110000000003</c:v>
                </c:pt>
                <c:pt idx="7">
                  <c:v>33.975245999999999</c:v>
                </c:pt>
                <c:pt idx="8">
                  <c:v>36.943095</c:v>
                </c:pt>
                <c:pt idx="9">
                  <c:v>37.566012999999998</c:v>
                </c:pt>
                <c:pt idx="10">
                  <c:v>38.540196000000002</c:v>
                </c:pt>
                <c:pt idx="11">
                  <c:v>33.423009999999998</c:v>
                </c:pt>
                <c:pt idx="12">
                  <c:v>34.655876999999997</c:v>
                </c:pt>
                <c:pt idx="13">
                  <c:v>36.395307000000003</c:v>
                </c:pt>
                <c:pt idx="14">
                  <c:v>37.101742999999999</c:v>
                </c:pt>
                <c:pt idx="15">
                  <c:v>36.170374000000002</c:v>
                </c:pt>
                <c:pt idx="16">
                  <c:v>33.127774000000002</c:v>
                </c:pt>
                <c:pt idx="17">
                  <c:v>31.933408</c:v>
                </c:pt>
                <c:pt idx="18">
                  <c:v>35.439073999999998</c:v>
                </c:pt>
                <c:pt idx="19">
                  <c:v>36.069464000000004</c:v>
                </c:pt>
                <c:pt idx="20">
                  <c:v>36.719743000000001</c:v>
                </c:pt>
                <c:pt idx="21">
                  <c:v>41.494174999999998</c:v>
                </c:pt>
                <c:pt idx="22">
                  <c:v>42.132548</c:v>
                </c:pt>
                <c:pt idx="23">
                  <c:v>45.59093</c:v>
                </c:pt>
                <c:pt idx="24">
                  <c:v>50.394309999999997</c:v>
                </c:pt>
                <c:pt idx="25">
                  <c:v>51.903365000000001</c:v>
                </c:pt>
                <c:pt idx="26">
                  <c:v>50.168196999999999</c:v>
                </c:pt>
                <c:pt idx="27">
                  <c:v>53.616711000000002</c:v>
                </c:pt>
                <c:pt idx="28">
                  <c:v>56.681503999999997</c:v>
                </c:pt>
                <c:pt idx="29">
                  <c:v>60.441265000000001</c:v>
                </c:pt>
                <c:pt idx="30">
                  <c:v>75.033462</c:v>
                </c:pt>
                <c:pt idx="31">
                  <c:v>71.762754999999999</c:v>
                </c:pt>
                <c:pt idx="32">
                  <c:v>76.390480999999994</c:v>
                </c:pt>
                <c:pt idx="33">
                  <c:v>77.635776000000007</c:v>
                </c:pt>
                <c:pt idx="34">
                  <c:v>70.259455000000003</c:v>
                </c:pt>
                <c:pt idx="35">
                  <c:v>69.905422999999999</c:v>
                </c:pt>
                <c:pt idx="36">
                  <c:v>78.575151000000005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Muut</c:v>
                </c:pt>
              </c:strCache>
            </c:strRef>
          </c:tx>
          <c:spPr>
            <a:solidFill>
              <a:srgbClr val="7ED1E6"/>
            </a:solidFill>
          </c:spPr>
          <c:invertIfNegative val="0"/>
          <c:cat>
            <c:numRef>
              <c:f>Sheet1!$A$2:$A$38</c:f>
              <c:numCache>
                <c:formatCode>General</c:formatCode>
                <c:ptCount val="37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</c:numCache>
            </c:numRef>
          </c:cat>
          <c:val>
            <c:numRef>
              <c:f>Sheet1!$C$2:$C$38</c:f>
              <c:numCache>
                <c:formatCode>0.0</c:formatCode>
                <c:ptCount val="37"/>
                <c:pt idx="0">
                  <c:v>33.661669000000003</c:v>
                </c:pt>
                <c:pt idx="1">
                  <c:v>33.826842999999997</c:v>
                </c:pt>
                <c:pt idx="2">
                  <c:v>34.313854999999997</c:v>
                </c:pt>
                <c:pt idx="3">
                  <c:v>36.076785000000001</c:v>
                </c:pt>
                <c:pt idx="4">
                  <c:v>39.294643999999998</c:v>
                </c:pt>
                <c:pt idx="5">
                  <c:v>45.157569000000002</c:v>
                </c:pt>
                <c:pt idx="6">
                  <c:v>46.672955000000002</c:v>
                </c:pt>
                <c:pt idx="7">
                  <c:v>50.262666000000003</c:v>
                </c:pt>
                <c:pt idx="8">
                  <c:v>52.600245000000001</c:v>
                </c:pt>
                <c:pt idx="9">
                  <c:v>58.358378000000002</c:v>
                </c:pt>
                <c:pt idx="10">
                  <c:v>62.007745</c:v>
                </c:pt>
                <c:pt idx="11">
                  <c:v>65.100280999999995</c:v>
                </c:pt>
                <c:pt idx="12">
                  <c:v>53.514082999999999</c:v>
                </c:pt>
                <c:pt idx="13">
                  <c:v>59.516235999999999</c:v>
                </c:pt>
                <c:pt idx="14">
                  <c:v>71.474006000000003</c:v>
                </c:pt>
                <c:pt idx="15">
                  <c:v>72.560062000000002</c:v>
                </c:pt>
                <c:pt idx="16">
                  <c:v>75.197417999999999</c:v>
                </c:pt>
                <c:pt idx="17">
                  <c:v>74.810963999999998</c:v>
                </c:pt>
                <c:pt idx="18">
                  <c:v>79.436094999999995</c:v>
                </c:pt>
                <c:pt idx="19">
                  <c:v>79.728566000000001</c:v>
                </c:pt>
                <c:pt idx="20">
                  <c:v>84.053843000000001</c:v>
                </c:pt>
                <c:pt idx="21">
                  <c:v>86.628664000000001</c:v>
                </c:pt>
                <c:pt idx="22">
                  <c:v>91.224196000000006</c:v>
                </c:pt>
                <c:pt idx="23">
                  <c:v>100.00154999999999</c:v>
                </c:pt>
                <c:pt idx="24">
                  <c:v>109.74533</c:v>
                </c:pt>
                <c:pt idx="25">
                  <c:v>139.37748999999999</c:v>
                </c:pt>
                <c:pt idx="26">
                  <c:v>143.91747000000001</c:v>
                </c:pt>
                <c:pt idx="27">
                  <c:v>139.07040000000001</c:v>
                </c:pt>
                <c:pt idx="28">
                  <c:v>139.49234999999999</c:v>
                </c:pt>
                <c:pt idx="29">
                  <c:v>143.31987000000001</c:v>
                </c:pt>
                <c:pt idx="30">
                  <c:v>151.67426</c:v>
                </c:pt>
                <c:pt idx="31">
                  <c:v>167.69307000000001</c:v>
                </c:pt>
                <c:pt idx="32">
                  <c:v>179.63666000000001</c:v>
                </c:pt>
                <c:pt idx="33">
                  <c:v>172.85164</c:v>
                </c:pt>
                <c:pt idx="34">
                  <c:v>133.54257999999999</c:v>
                </c:pt>
                <c:pt idx="35">
                  <c:v>145.32625999999999</c:v>
                </c:pt>
                <c:pt idx="36">
                  <c:v>143.68833000000001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32262656"/>
        <c:axId val="232284928"/>
      </c:barChart>
      <c:catAx>
        <c:axId val="232262656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32284928"/>
        <c:crosses val="autoZero"/>
        <c:auto val="1"/>
        <c:lblAlgn val="ctr"/>
        <c:lblOffset val="100"/>
        <c:noMultiLvlLbl val="0"/>
      </c:catAx>
      <c:valAx>
        <c:axId val="23228492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232262656"/>
        <c:crosses val="autoZero"/>
        <c:crossBetween val="between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i-FI" sz="1200"/>
              <a:t>Yritysten lukumäärä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Kauppa ja palvelut</c:v>
                </c:pt>
              </c:strCache>
            </c:strRef>
          </c:tx>
          <c:spPr>
            <a:solidFill>
              <a:srgbClr val="99CC00"/>
            </a:solidFill>
            <a:ln w="28575">
              <a:noFill/>
            </a:ln>
          </c:spPr>
          <c:invertIfNegative val="0"/>
          <c:cat>
            <c:numRef>
              <c:f>Sheet1!$A$2:$A$38</c:f>
              <c:numCache>
                <c:formatCode>General</c:formatCode>
                <c:ptCount val="37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</c:numCache>
            </c:num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38</c:v>
                </c:pt>
                <c:pt idx="1">
                  <c:v>37</c:v>
                </c:pt>
                <c:pt idx="2">
                  <c:v>39</c:v>
                </c:pt>
                <c:pt idx="3">
                  <c:v>40</c:v>
                </c:pt>
                <c:pt idx="4" formatCode="0.0">
                  <c:v>39</c:v>
                </c:pt>
                <c:pt idx="5" formatCode="0.0">
                  <c:v>39</c:v>
                </c:pt>
                <c:pt idx="6" formatCode="0.0">
                  <c:v>41</c:v>
                </c:pt>
                <c:pt idx="7" formatCode="0.0">
                  <c:v>40</c:v>
                </c:pt>
                <c:pt idx="8" formatCode="0.0">
                  <c:v>42</c:v>
                </c:pt>
                <c:pt idx="9" formatCode="0.0">
                  <c:v>42</c:v>
                </c:pt>
                <c:pt idx="10" formatCode="0.0">
                  <c:v>41</c:v>
                </c:pt>
                <c:pt idx="11" formatCode="0.0">
                  <c:v>40</c:v>
                </c:pt>
                <c:pt idx="12" formatCode="0.0">
                  <c:v>46</c:v>
                </c:pt>
                <c:pt idx="13" formatCode="0.0">
                  <c:v>47</c:v>
                </c:pt>
                <c:pt idx="14" formatCode="0.0">
                  <c:v>47</c:v>
                </c:pt>
                <c:pt idx="15" formatCode="0.0">
                  <c:v>47</c:v>
                </c:pt>
                <c:pt idx="16" formatCode="0.0">
                  <c:v>42</c:v>
                </c:pt>
                <c:pt idx="17" formatCode="0.0">
                  <c:v>44</c:v>
                </c:pt>
                <c:pt idx="18" formatCode="0.0">
                  <c:v>43</c:v>
                </c:pt>
                <c:pt idx="19" formatCode="0.0">
                  <c:v>46</c:v>
                </c:pt>
                <c:pt idx="20" formatCode="0.0">
                  <c:v>43</c:v>
                </c:pt>
                <c:pt idx="21" formatCode="0.0">
                  <c:v>48</c:v>
                </c:pt>
                <c:pt idx="22" formatCode="0.0">
                  <c:v>49</c:v>
                </c:pt>
                <c:pt idx="23" formatCode="0.0">
                  <c:v>49</c:v>
                </c:pt>
                <c:pt idx="24" formatCode="0.0">
                  <c:v>49</c:v>
                </c:pt>
                <c:pt idx="25" formatCode="0.0">
                  <c:v>48</c:v>
                </c:pt>
                <c:pt idx="26" formatCode="0.0">
                  <c:v>43</c:v>
                </c:pt>
                <c:pt idx="27" formatCode="0.0">
                  <c:v>48</c:v>
                </c:pt>
                <c:pt idx="28" formatCode="0.0">
                  <c:v>48</c:v>
                </c:pt>
                <c:pt idx="29" formatCode="0.0">
                  <c:v>47</c:v>
                </c:pt>
                <c:pt idx="30" formatCode="0.0">
                  <c:v>46</c:v>
                </c:pt>
                <c:pt idx="31" formatCode="0.0">
                  <c:v>47</c:v>
                </c:pt>
                <c:pt idx="32" formatCode="0.0">
                  <c:v>48</c:v>
                </c:pt>
                <c:pt idx="33" formatCode="0.0">
                  <c:v>46</c:v>
                </c:pt>
                <c:pt idx="34" formatCode="0.0">
                  <c:v>51</c:v>
                </c:pt>
                <c:pt idx="35" formatCode="0.0">
                  <c:v>45</c:v>
                </c:pt>
                <c:pt idx="36" formatCode="0.0">
                  <c:v>46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Muut</c:v>
                </c:pt>
              </c:strCache>
            </c:strRef>
          </c:tx>
          <c:spPr>
            <a:solidFill>
              <a:srgbClr val="7ED1E6"/>
            </a:solidFill>
          </c:spPr>
          <c:invertIfNegative val="0"/>
          <c:cat>
            <c:numRef>
              <c:f>Sheet1!$A$2:$A$38</c:f>
              <c:numCache>
                <c:formatCode>General</c:formatCode>
                <c:ptCount val="37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</c:numCache>
            </c:num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62</c:v>
                </c:pt>
                <c:pt idx="1">
                  <c:v>63</c:v>
                </c:pt>
                <c:pt idx="2">
                  <c:v>61</c:v>
                </c:pt>
                <c:pt idx="3">
                  <c:v>60</c:v>
                </c:pt>
                <c:pt idx="4">
                  <c:v>61</c:v>
                </c:pt>
                <c:pt idx="5">
                  <c:v>61</c:v>
                </c:pt>
                <c:pt idx="6">
                  <c:v>59</c:v>
                </c:pt>
                <c:pt idx="7">
                  <c:v>60</c:v>
                </c:pt>
                <c:pt idx="8">
                  <c:v>58</c:v>
                </c:pt>
                <c:pt idx="9">
                  <c:v>58</c:v>
                </c:pt>
                <c:pt idx="10">
                  <c:v>59</c:v>
                </c:pt>
                <c:pt idx="11">
                  <c:v>60</c:v>
                </c:pt>
                <c:pt idx="12">
                  <c:v>54</c:v>
                </c:pt>
                <c:pt idx="13">
                  <c:v>53</c:v>
                </c:pt>
                <c:pt idx="14" formatCode="0.0">
                  <c:v>53</c:v>
                </c:pt>
                <c:pt idx="15" formatCode="0.0">
                  <c:v>53</c:v>
                </c:pt>
                <c:pt idx="16" formatCode="0.0">
                  <c:v>58</c:v>
                </c:pt>
                <c:pt idx="17" formatCode="0.0">
                  <c:v>56</c:v>
                </c:pt>
                <c:pt idx="18" formatCode="0.0">
                  <c:v>57</c:v>
                </c:pt>
                <c:pt idx="19" formatCode="0.0">
                  <c:v>54</c:v>
                </c:pt>
                <c:pt idx="20" formatCode="0.0">
                  <c:v>57</c:v>
                </c:pt>
                <c:pt idx="21" formatCode="0.0">
                  <c:v>52</c:v>
                </c:pt>
                <c:pt idx="22" formatCode="0.0">
                  <c:v>51</c:v>
                </c:pt>
                <c:pt idx="23" formatCode="0.0">
                  <c:v>51</c:v>
                </c:pt>
                <c:pt idx="24" formatCode="0.0">
                  <c:v>51</c:v>
                </c:pt>
                <c:pt idx="25" formatCode="0.0">
                  <c:v>52</c:v>
                </c:pt>
                <c:pt idx="26" formatCode="0.0">
                  <c:v>57</c:v>
                </c:pt>
                <c:pt idx="27" formatCode="0.0">
                  <c:v>52</c:v>
                </c:pt>
                <c:pt idx="28" formatCode="0.0">
                  <c:v>52</c:v>
                </c:pt>
                <c:pt idx="29" formatCode="0.0">
                  <c:v>53</c:v>
                </c:pt>
                <c:pt idx="30" formatCode="0.0">
                  <c:v>54</c:v>
                </c:pt>
                <c:pt idx="31" formatCode="0.0">
                  <c:v>53</c:v>
                </c:pt>
                <c:pt idx="32" formatCode="0.0">
                  <c:v>52</c:v>
                </c:pt>
                <c:pt idx="33" formatCode="0.0">
                  <c:v>54</c:v>
                </c:pt>
                <c:pt idx="34" formatCode="0.0">
                  <c:v>49</c:v>
                </c:pt>
                <c:pt idx="35" formatCode="0.0">
                  <c:v>55</c:v>
                </c:pt>
                <c:pt idx="36" formatCode="0.0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32349056"/>
        <c:axId val="232350848"/>
      </c:barChart>
      <c:catAx>
        <c:axId val="232349056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32350848"/>
        <c:crosses val="autoZero"/>
        <c:auto val="1"/>
        <c:lblAlgn val="ctr"/>
        <c:lblOffset val="100"/>
        <c:noMultiLvlLbl val="0"/>
      </c:catAx>
      <c:valAx>
        <c:axId val="232350848"/>
        <c:scaling>
          <c:orientation val="minMax"/>
          <c:max val="10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232349056"/>
        <c:crosses val="autoZero"/>
        <c:crossBetween val="between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Kotimaan työllisyys, 1000 henk.</a:t>
            </a:r>
          </a:p>
        </c:rich>
      </c:tx>
      <c:layout>
        <c:manualLayout>
          <c:xMode val="edge"/>
          <c:yMode val="edge"/>
          <c:x val="0.19832227750138198"/>
          <c:y val="2.0751633986928104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Kauppa ja palvelut</c:v>
                </c:pt>
              </c:strCache>
            </c:strRef>
          </c:tx>
          <c:spPr>
            <a:solidFill>
              <a:srgbClr val="99CC00"/>
            </a:solidFill>
            <a:ln w="28575">
              <a:noFill/>
            </a:ln>
          </c:spPr>
          <c:invertIfNegative val="0"/>
          <c:cat>
            <c:numRef>
              <c:f>Sheet1!$A$2:$A$38</c:f>
              <c:numCache>
                <c:formatCode>General</c:formatCode>
                <c:ptCount val="37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</c:numCache>
            </c:numRef>
          </c:cat>
          <c:val>
            <c:numRef>
              <c:f>Sheet1!$B$2:$B$38</c:f>
              <c:numCache>
                <c:formatCode>General</c:formatCode>
                <c:ptCount val="37"/>
                <c:pt idx="21" formatCode="0.0">
                  <c:v>142.005</c:v>
                </c:pt>
                <c:pt idx="22" formatCode="0.0">
                  <c:v>143.11199999999999</c:v>
                </c:pt>
                <c:pt idx="23" formatCode="0.0">
                  <c:v>145.5</c:v>
                </c:pt>
                <c:pt idx="24" formatCode="0.0">
                  <c:v>161.41</c:v>
                </c:pt>
                <c:pt idx="25" formatCode="0.0">
                  <c:v>159.166</c:v>
                </c:pt>
                <c:pt idx="26" formatCode="0.0">
                  <c:v>150.57</c:v>
                </c:pt>
                <c:pt idx="27" formatCode="0.0">
                  <c:v>150.18100000000001</c:v>
                </c:pt>
                <c:pt idx="28" formatCode="0.0">
                  <c:v>146.31299999999999</c:v>
                </c:pt>
                <c:pt idx="29" formatCode="0.0">
                  <c:v>139.76044999999999</c:v>
                </c:pt>
                <c:pt idx="30" formatCode="0.0">
                  <c:v>145.76633000000001</c:v>
                </c:pt>
                <c:pt idx="31" formatCode="0.0">
                  <c:v>143.70448999999999</c:v>
                </c:pt>
                <c:pt idx="32" formatCode="0.0">
                  <c:v>138.87938</c:v>
                </c:pt>
                <c:pt idx="33" formatCode="0.0">
                  <c:v>145.30868000000001</c:v>
                </c:pt>
                <c:pt idx="34" formatCode="0.0">
                  <c:v>162.58439999999999</c:v>
                </c:pt>
                <c:pt idx="35" formatCode="0.0">
                  <c:v>144.57568000000001</c:v>
                </c:pt>
                <c:pt idx="36" formatCode="0.0">
                  <c:v>141.91874999999999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Muut</c:v>
                </c:pt>
              </c:strCache>
            </c:strRef>
          </c:tx>
          <c:spPr>
            <a:solidFill>
              <a:srgbClr val="7ED1E6"/>
            </a:solidFill>
          </c:spPr>
          <c:invertIfNegative val="0"/>
          <c:cat>
            <c:numRef>
              <c:f>Sheet1!$A$2:$A$38</c:f>
              <c:numCache>
                <c:formatCode>General</c:formatCode>
                <c:ptCount val="37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</c:numCache>
            </c:numRef>
          </c:cat>
          <c:val>
            <c:numRef>
              <c:f>Sheet1!$C$2:$C$38</c:f>
              <c:numCache>
                <c:formatCode>General</c:formatCode>
                <c:ptCount val="37"/>
                <c:pt idx="21" formatCode="0.0">
                  <c:v>214.154</c:v>
                </c:pt>
                <c:pt idx="22" formatCode="0.0">
                  <c:v>210.13900000000001</c:v>
                </c:pt>
                <c:pt idx="23" formatCode="0.0">
                  <c:v>209.62100000000001</c:v>
                </c:pt>
                <c:pt idx="24" formatCode="0.0">
                  <c:v>217.58600000000001</c:v>
                </c:pt>
                <c:pt idx="25" formatCode="0.0">
                  <c:v>201.64099999999999</c:v>
                </c:pt>
                <c:pt idx="26" formatCode="0.0">
                  <c:v>219.886</c:v>
                </c:pt>
                <c:pt idx="27" formatCode="0.0">
                  <c:v>204.583</c:v>
                </c:pt>
                <c:pt idx="28" formatCode="0.0">
                  <c:v>191.756</c:v>
                </c:pt>
                <c:pt idx="29" formatCode="0.0">
                  <c:v>183.53039999999999</c:v>
                </c:pt>
                <c:pt idx="30" formatCode="0.0">
                  <c:v>178.77896000000001</c:v>
                </c:pt>
                <c:pt idx="31" formatCode="0.0">
                  <c:v>172.49325999999999</c:v>
                </c:pt>
                <c:pt idx="32" formatCode="0.0">
                  <c:v>175.59013999999999</c:v>
                </c:pt>
                <c:pt idx="33" formatCode="0.0">
                  <c:v>166.10643999999999</c:v>
                </c:pt>
                <c:pt idx="34" formatCode="0.0">
                  <c:v>148.62395000000001</c:v>
                </c:pt>
                <c:pt idx="35" formatCode="0.0">
                  <c:v>144.27499</c:v>
                </c:pt>
                <c:pt idx="36" formatCode="0.0">
                  <c:v>138.482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18163072"/>
        <c:axId val="218164608"/>
      </c:barChart>
      <c:catAx>
        <c:axId val="218163072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18164608"/>
        <c:crosses val="autoZero"/>
        <c:auto val="1"/>
        <c:lblAlgn val="ctr"/>
        <c:lblOffset val="100"/>
        <c:noMultiLvlLbl val="0"/>
      </c:catAx>
      <c:valAx>
        <c:axId val="21816460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218163072"/>
        <c:crosses val="autoZero"/>
        <c:crossBetween val="between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Kokonaistyöllisyys, 1000 henk.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Kauppa ja palvelut</c:v>
                </c:pt>
              </c:strCache>
            </c:strRef>
          </c:tx>
          <c:spPr>
            <a:solidFill>
              <a:srgbClr val="99CC00"/>
            </a:solidFill>
            <a:ln w="28575">
              <a:noFill/>
            </a:ln>
          </c:spPr>
          <c:invertIfNegative val="0"/>
          <c:cat>
            <c:numRef>
              <c:f>Sheet1!$A$2:$A$38</c:f>
              <c:numCache>
                <c:formatCode>General</c:formatCode>
                <c:ptCount val="37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</c:numCache>
            </c:num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90.552000000000007</c:v>
                </c:pt>
                <c:pt idx="1">
                  <c:v>86.132999999999996</c:v>
                </c:pt>
                <c:pt idx="2">
                  <c:v>84.742999999999995</c:v>
                </c:pt>
                <c:pt idx="3">
                  <c:v>80.405000000000001</c:v>
                </c:pt>
                <c:pt idx="4" formatCode="0.0">
                  <c:v>83.271000000000001</c:v>
                </c:pt>
                <c:pt idx="5" formatCode="0.0">
                  <c:v>84.509</c:v>
                </c:pt>
                <c:pt idx="6" formatCode="0.0">
                  <c:v>87.141999999999996</c:v>
                </c:pt>
                <c:pt idx="7" formatCode="0.0">
                  <c:v>92.917000000000002</c:v>
                </c:pt>
                <c:pt idx="8" formatCode="0.0">
                  <c:v>117.23399999999999</c:v>
                </c:pt>
                <c:pt idx="9" formatCode="0.0">
                  <c:v>123.58199999999999</c:v>
                </c:pt>
                <c:pt idx="10" formatCode="0.0">
                  <c:v>119.086</c:v>
                </c:pt>
                <c:pt idx="11" formatCode="0.0">
                  <c:v>113.837</c:v>
                </c:pt>
                <c:pt idx="12" formatCode="0.0">
                  <c:v>118.792</c:v>
                </c:pt>
                <c:pt idx="13" formatCode="0.0">
                  <c:v>115.837</c:v>
                </c:pt>
                <c:pt idx="14" formatCode="0.0">
                  <c:v>120.77200000000001</c:v>
                </c:pt>
                <c:pt idx="15" formatCode="0.0">
                  <c:v>136.38900000000001</c:v>
                </c:pt>
                <c:pt idx="16" formatCode="0.0">
                  <c:v>121.71899999999999</c:v>
                </c:pt>
                <c:pt idx="17" formatCode="0.0">
                  <c:v>109.48099999999999</c:v>
                </c:pt>
                <c:pt idx="18" formatCode="0.0">
                  <c:v>131.94</c:v>
                </c:pt>
                <c:pt idx="19" formatCode="0.0">
                  <c:v>131.565</c:v>
                </c:pt>
                <c:pt idx="20" formatCode="0.0">
                  <c:v>131.108</c:v>
                </c:pt>
                <c:pt idx="21" formatCode="0.0">
                  <c:v>148.66200000000001</c:v>
                </c:pt>
                <c:pt idx="22" formatCode="0.0">
                  <c:v>149.41800000000001</c:v>
                </c:pt>
                <c:pt idx="23" formatCode="0.0">
                  <c:v>156.42599999999999</c:v>
                </c:pt>
                <c:pt idx="24" formatCode="0.0">
                  <c:v>179.64099999999999</c:v>
                </c:pt>
                <c:pt idx="25" formatCode="0.0">
                  <c:v>178.47200000000001</c:v>
                </c:pt>
                <c:pt idx="26" formatCode="0.0">
                  <c:v>168.78399999999999</c:v>
                </c:pt>
                <c:pt idx="27" formatCode="0.0">
                  <c:v>179.26900000000001</c:v>
                </c:pt>
                <c:pt idx="28" formatCode="0.0">
                  <c:v>178.87700000000001</c:v>
                </c:pt>
                <c:pt idx="29" formatCode="0.0">
                  <c:v>178.607</c:v>
                </c:pt>
                <c:pt idx="30" formatCode="0.0">
                  <c:v>200.066</c:v>
                </c:pt>
                <c:pt idx="31" formatCode="0.0">
                  <c:v>207.02549999999999</c:v>
                </c:pt>
                <c:pt idx="32" formatCode="0.0">
                  <c:v>209.04349999999999</c:v>
                </c:pt>
                <c:pt idx="33" formatCode="0.0">
                  <c:v>226.773</c:v>
                </c:pt>
                <c:pt idx="34" formatCode="0.0">
                  <c:v>244.244</c:v>
                </c:pt>
                <c:pt idx="35" formatCode="0.0">
                  <c:v>218.86</c:v>
                </c:pt>
                <c:pt idx="36" formatCode="0.0">
                  <c:v>218.06700000000001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Muut</c:v>
                </c:pt>
              </c:strCache>
            </c:strRef>
          </c:tx>
          <c:spPr>
            <a:solidFill>
              <a:srgbClr val="7ED1E6"/>
            </a:solidFill>
          </c:spPr>
          <c:invertIfNegative val="0"/>
          <c:cat>
            <c:numRef>
              <c:f>Sheet1!$A$2:$A$38</c:f>
              <c:numCache>
                <c:formatCode>General</c:formatCode>
                <c:ptCount val="37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</c:numCache>
            </c:num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301.81299999999999</c:v>
                </c:pt>
                <c:pt idx="1">
                  <c:v>303.57600000000002</c:v>
                </c:pt>
                <c:pt idx="2">
                  <c:v>285.73200000000003</c:v>
                </c:pt>
                <c:pt idx="3">
                  <c:v>278.733</c:v>
                </c:pt>
                <c:pt idx="4">
                  <c:v>293.745</c:v>
                </c:pt>
                <c:pt idx="5">
                  <c:v>312.80599999999998</c:v>
                </c:pt>
                <c:pt idx="6">
                  <c:v>315.19200000000001</c:v>
                </c:pt>
                <c:pt idx="7">
                  <c:v>329.14100000000002</c:v>
                </c:pt>
                <c:pt idx="8">
                  <c:v>320.06200000000001</c:v>
                </c:pt>
                <c:pt idx="9">
                  <c:v>344.65300000000002</c:v>
                </c:pt>
                <c:pt idx="10">
                  <c:v>358.91500000000002</c:v>
                </c:pt>
                <c:pt idx="11">
                  <c:v>411.28800000000001</c:v>
                </c:pt>
                <c:pt idx="12">
                  <c:v>310.51900000000001</c:v>
                </c:pt>
                <c:pt idx="13">
                  <c:v>347.601</c:v>
                </c:pt>
                <c:pt idx="14" formatCode="0.0">
                  <c:v>406.79300000000001</c:v>
                </c:pt>
                <c:pt idx="15" formatCode="0.0">
                  <c:v>425.17200000000003</c:v>
                </c:pt>
                <c:pt idx="16" formatCode="0.0">
                  <c:v>425.16500000000002</c:v>
                </c:pt>
                <c:pt idx="17" formatCode="0.0">
                  <c:v>362.94299999999998</c:v>
                </c:pt>
                <c:pt idx="18" formatCode="0.0">
                  <c:v>343.86099999999999</c:v>
                </c:pt>
                <c:pt idx="19" formatCode="0.0">
                  <c:v>335.66199999999998</c:v>
                </c:pt>
                <c:pt idx="20" formatCode="0.0">
                  <c:v>356.52100000000002</c:v>
                </c:pt>
                <c:pt idx="21" formatCode="0.0">
                  <c:v>360.947</c:v>
                </c:pt>
                <c:pt idx="22" formatCode="0.0">
                  <c:v>352.58800000000002</c:v>
                </c:pt>
                <c:pt idx="23" formatCode="0.0">
                  <c:v>404.24299999999999</c:v>
                </c:pt>
                <c:pt idx="24" formatCode="0.0">
                  <c:v>424.04</c:v>
                </c:pt>
                <c:pt idx="25" formatCode="0.0">
                  <c:v>453.01</c:v>
                </c:pt>
                <c:pt idx="26" formatCode="0.0">
                  <c:v>476.517</c:v>
                </c:pt>
                <c:pt idx="27" formatCode="0.0">
                  <c:v>470.37900000000002</c:v>
                </c:pt>
                <c:pt idx="28" formatCode="0.0">
                  <c:v>470.35500000000002</c:v>
                </c:pt>
                <c:pt idx="29" formatCode="0.0">
                  <c:v>461.43200000000002</c:v>
                </c:pt>
                <c:pt idx="30" formatCode="0.0">
                  <c:v>465.101</c:v>
                </c:pt>
                <c:pt idx="31" formatCode="0.0">
                  <c:v>478.14499999999998</c:v>
                </c:pt>
                <c:pt idx="32" formatCode="0.0">
                  <c:v>519.91600000000005</c:v>
                </c:pt>
                <c:pt idx="33" formatCode="0.0">
                  <c:v>545.48400000000004</c:v>
                </c:pt>
                <c:pt idx="34" formatCode="0.0">
                  <c:v>508.435</c:v>
                </c:pt>
                <c:pt idx="35" formatCode="0.0">
                  <c:v>518.90099999999995</c:v>
                </c:pt>
                <c:pt idx="36" formatCode="0.0">
                  <c:v>531.90200000000004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28162176"/>
        <c:axId val="228222080"/>
      </c:barChart>
      <c:catAx>
        <c:axId val="228162176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28222080"/>
        <c:crosses val="autoZero"/>
        <c:auto val="1"/>
        <c:lblAlgn val="ctr"/>
        <c:lblOffset val="100"/>
        <c:noMultiLvlLbl val="0"/>
      </c:catAx>
      <c:valAx>
        <c:axId val="228222080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228162176"/>
        <c:crosses val="autoZero"/>
        <c:crossBetween val="between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Palveluiden vienti, mrd. euroa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Vienti, TK</c:v>
                </c:pt>
              </c:strCache>
            </c:strRef>
          </c:tx>
          <c:spPr>
            <a:solidFill>
              <a:srgbClr val="99CC00"/>
            </a:solidFill>
            <a:ln w="38100">
              <a:noFill/>
            </a:ln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7.4240000000000004</c:v>
                </c:pt>
                <c:pt idx="1">
                  <c:v>6.4989999999999997</c:v>
                </c:pt>
                <c:pt idx="2">
                  <c:v>8.3030000000000008</c:v>
                </c:pt>
                <c:pt idx="3">
                  <c:v>9.6419999999999995</c:v>
                </c:pt>
                <c:pt idx="4">
                  <c:v>9.5399999999999991</c:v>
                </c:pt>
                <c:pt idx="5">
                  <c:v>11.914</c:v>
                </c:pt>
                <c:pt idx="6">
                  <c:v>16.338000000000001</c:v>
                </c:pt>
                <c:pt idx="7">
                  <c:v>15.361000000000001</c:v>
                </c:pt>
                <c:pt idx="8">
                  <c:v>15.101000000000001</c:v>
                </c:pt>
                <c:pt idx="9">
                  <c:v>15.097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32233216"/>
        <c:axId val="232235008"/>
      </c:barChart>
      <c:catAx>
        <c:axId val="232233216"/>
        <c:scaling>
          <c:orientation val="minMax"/>
        </c:scaling>
        <c:delete val="0"/>
        <c:axPos val="b"/>
        <c:majorGridlines>
          <c:spPr>
            <a:ln w="12700">
              <a:solidFill>
                <a:srgbClr val="F8F8F8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32235008"/>
        <c:crosses val="autoZero"/>
        <c:auto val="1"/>
        <c:lblAlgn val="ctr"/>
        <c:lblOffset val="100"/>
        <c:noMultiLvlLbl val="0"/>
      </c:catAx>
      <c:valAx>
        <c:axId val="232235008"/>
        <c:scaling>
          <c:orientation val="minMax"/>
        </c:scaling>
        <c:delete val="0"/>
        <c:axPos val="l"/>
        <c:majorGridlines>
          <c:spPr>
            <a:ln w="12700">
              <a:solidFill>
                <a:srgbClr val="F8F8F8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32233216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192462383081287E-2"/>
          <c:y val="8.5084858747410189E-3"/>
          <c:w val="0.8408932841159612"/>
          <c:h val="0.906406655377848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0074"/>
            </a:solidFill>
            <a:ln w="50800">
              <a:noFill/>
            </a:ln>
          </c:spPr>
          <c:dPt>
            <c:idx val="0"/>
            <c:bubble3D val="0"/>
            <c:spPr>
              <a:solidFill>
                <a:srgbClr val="E2C97A"/>
              </a:solidFill>
              <a:ln w="50800">
                <a:noFill/>
              </a:ln>
            </c:spPr>
          </c:dPt>
          <c:dPt>
            <c:idx val="1"/>
            <c:bubble3D val="0"/>
            <c:spPr>
              <a:solidFill>
                <a:srgbClr val="C4996C"/>
              </a:solidFill>
              <a:ln w="50800">
                <a:noFill/>
              </a:ln>
            </c:spPr>
          </c:dPt>
          <c:dPt>
            <c:idx val="2"/>
            <c:bubble3D val="0"/>
            <c:spPr>
              <a:solidFill>
                <a:srgbClr val="7B7B7B"/>
              </a:solidFill>
              <a:ln w="50800">
                <a:noFill/>
              </a:ln>
            </c:spPr>
          </c:dPt>
          <c:dPt>
            <c:idx val="3"/>
            <c:bubble3D val="0"/>
            <c:spPr>
              <a:solidFill>
                <a:srgbClr val="7ED1E6"/>
              </a:solidFill>
              <a:ln w="50800">
                <a:noFill/>
              </a:ln>
            </c:spPr>
          </c:dPt>
          <c:dPt>
            <c:idx val="4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Sheet1!$A$2:$A$6</c:f>
              <c:strCache>
                <c:ptCount val="5"/>
                <c:pt idx="0">
                  <c:v>Muut palvelut</c:v>
                </c:pt>
                <c:pt idx="1">
                  <c:v>Muut liike-elämän palvelut</c:v>
                </c:pt>
                <c:pt idx="2">
                  <c:v>Rojaltit ja lisenssimaksut </c:v>
                </c:pt>
                <c:pt idx="3">
                  <c:v>Välityskauppa</c:v>
                </c:pt>
                <c:pt idx="4">
                  <c:v>Tietotekniikka- ja informaatiopalvelut 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1102</c:v>
                </c:pt>
                <c:pt idx="1">
                  <c:v>2043.9000000000005</c:v>
                </c:pt>
                <c:pt idx="2">
                  <c:v>2319</c:v>
                </c:pt>
                <c:pt idx="3" formatCode="General">
                  <c:v>4769.0999999999995</c:v>
                </c:pt>
                <c:pt idx="4" formatCode="General">
                  <c:v>4863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plotVisOnly val="1"/>
    <c:dispBlanksAs val="zero"/>
    <c:showDLblsOverMax val="0"/>
  </c:chart>
  <c:spPr>
    <a:noFill/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Tietotekniikka- ja informaatiopalveluiden vienti, mrd.  euroa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Vienti, TK</c:v>
                </c:pt>
              </c:strCache>
            </c:strRef>
          </c:tx>
          <c:spPr>
            <a:solidFill>
              <a:srgbClr val="99CC00"/>
            </a:solidFill>
            <a:ln w="38100">
              <a:noFill/>
            </a:ln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0.53300000000000003</c:v>
                </c:pt>
                <c:pt idx="1">
                  <c:v>0.501</c:v>
                </c:pt>
                <c:pt idx="2">
                  <c:v>0.60799999999999998</c:v>
                </c:pt>
                <c:pt idx="3">
                  <c:v>1.2130000000000001</c:v>
                </c:pt>
                <c:pt idx="4">
                  <c:v>1.177</c:v>
                </c:pt>
                <c:pt idx="5">
                  <c:v>1.3380000000000001</c:v>
                </c:pt>
                <c:pt idx="6">
                  <c:v>5.657</c:v>
                </c:pt>
                <c:pt idx="7">
                  <c:v>5.0750000000000002</c:v>
                </c:pt>
                <c:pt idx="8">
                  <c:v>4.8840000000000003</c:v>
                </c:pt>
                <c:pt idx="9">
                  <c:v>4.8630000000000004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30495360"/>
        <c:axId val="231507456"/>
      </c:barChart>
      <c:catAx>
        <c:axId val="230495360"/>
        <c:scaling>
          <c:orientation val="minMax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31507456"/>
        <c:crosses val="autoZero"/>
        <c:auto val="1"/>
        <c:lblAlgn val="ctr"/>
        <c:lblOffset val="100"/>
        <c:noMultiLvlLbl val="0"/>
      </c:catAx>
      <c:valAx>
        <c:axId val="231507456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30495360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Modernit palvelut</c:v>
                </c:pt>
              </c:strCache>
            </c:strRef>
          </c:tx>
          <c:spPr>
            <a:ln w="28575">
              <a:solidFill>
                <a:srgbClr val="99CC00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Sheet1!$B$2:$B$13</c:f>
              <c:numCache>
                <c:formatCode>0.0</c:formatCode>
                <c:ptCount val="12"/>
                <c:pt idx="0">
                  <c:v>100</c:v>
                </c:pt>
                <c:pt idx="1">
                  <c:v>143.01937931969101</c:v>
                </c:pt>
                <c:pt idx="2">
                  <c:v>157.96268690427792</c:v>
                </c:pt>
                <c:pt idx="3">
                  <c:v>138.68410353706466</c:v>
                </c:pt>
                <c:pt idx="4">
                  <c:v>175.97190224511002</c:v>
                </c:pt>
                <c:pt idx="5">
                  <c:v>205.10796404210149</c:v>
                </c:pt>
                <c:pt idx="6">
                  <c:v>214.09314721958714</c:v>
                </c:pt>
                <c:pt idx="7">
                  <c:v>274.59728057098977</c:v>
                </c:pt>
                <c:pt idx="8">
                  <c:v>363.27122012919551</c:v>
                </c:pt>
                <c:pt idx="9">
                  <c:v>338.68884672719884</c:v>
                </c:pt>
                <c:pt idx="10">
                  <c:v>334.93562813389354</c:v>
                </c:pt>
                <c:pt idx="11">
                  <c:v>334.96928219722639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Perinteiset palvelut</c:v>
                </c:pt>
              </c:strCache>
            </c:strRef>
          </c:tx>
          <c:spPr>
            <a:ln w="28575">
              <a:solidFill>
                <a:srgbClr val="7ED1E6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Sheet1!$C$2:$C$13</c:f>
              <c:numCache>
                <c:formatCode>0.0</c:formatCode>
                <c:ptCount val="12"/>
                <c:pt idx="0">
                  <c:v>100</c:v>
                </c:pt>
                <c:pt idx="1">
                  <c:v>100.89502725718359</c:v>
                </c:pt>
                <c:pt idx="2">
                  <c:v>103.76923529096051</c:v>
                </c:pt>
                <c:pt idx="3">
                  <c:v>102.44714048758794</c:v>
                </c:pt>
                <c:pt idx="4">
                  <c:v>112.98862942242374</c:v>
                </c:pt>
                <c:pt idx="5">
                  <c:v>117.18007631500255</c:v>
                </c:pt>
                <c:pt idx="6">
                  <c:v>111.26758043616604</c:v>
                </c:pt>
                <c:pt idx="7">
                  <c:v>119.86260232625301</c:v>
                </c:pt>
                <c:pt idx="8">
                  <c:v>143.02366889614154</c:v>
                </c:pt>
                <c:pt idx="9">
                  <c:v>127.07828038223951</c:v>
                </c:pt>
                <c:pt idx="10">
                  <c:v>142.08621601797208</c:v>
                </c:pt>
                <c:pt idx="11">
                  <c:v>174.74959938457292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Tavaravienti</c:v>
                </c:pt>
              </c:strCache>
            </c:strRef>
          </c:tx>
          <c:spPr>
            <a:ln>
              <a:solidFill>
                <a:srgbClr val="7B7B7B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100</c:v>
                </c:pt>
                <c:pt idx="1">
                  <c:v>96.58364996359839</c:v>
                </c:pt>
                <c:pt idx="2">
                  <c:v>95.47106957207933</c:v>
                </c:pt>
                <c:pt idx="3">
                  <c:v>93.697636656732342</c:v>
                </c:pt>
                <c:pt idx="4">
                  <c:v>98.842167929647701</c:v>
                </c:pt>
                <c:pt idx="5" formatCode="0.0">
                  <c:v>106.02512853843551</c:v>
                </c:pt>
                <c:pt idx="6" formatCode="0.0">
                  <c:v>124.25846011186896</c:v>
                </c:pt>
                <c:pt idx="7" formatCode="0.0">
                  <c:v>132.78948380922441</c:v>
                </c:pt>
                <c:pt idx="8" formatCode="0.0">
                  <c:v>132.58025800941567</c:v>
                </c:pt>
                <c:pt idx="9" formatCode="0.0">
                  <c:v>90.980351223423753</c:v>
                </c:pt>
                <c:pt idx="10" formatCode="0.0">
                  <c:v>105.7158514183276</c:v>
                </c:pt>
                <c:pt idx="11" formatCode="0.0">
                  <c:v>114.01436604258998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81888"/>
        <c:axId val="34183424"/>
      </c:lineChart>
      <c:catAx>
        <c:axId val="3418188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4183424"/>
        <c:crossesAt val="100"/>
        <c:auto val="1"/>
        <c:lblAlgn val="ctr"/>
        <c:lblOffset val="100"/>
        <c:tickLblSkip val="1"/>
        <c:tickMarkSkip val="1"/>
        <c:noMultiLvlLbl val="0"/>
      </c:catAx>
      <c:valAx>
        <c:axId val="34183424"/>
        <c:scaling>
          <c:orientation val="minMax"/>
          <c:min val="5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34181888"/>
        <c:crossesAt val="1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i-FI" sz="1200"/>
              <a:t>Osuus viennin arvosta 2008,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6"/>
            <c:invertIfNegative val="0"/>
            <c:bubble3D val="0"/>
          </c:dPt>
          <c:cat>
            <c:strRef>
              <c:f>Sheet1!$A$2:$A$12</c:f>
              <c:strCache>
                <c:ptCount val="11"/>
                <c:pt idx="0">
                  <c:v>Muut</c:v>
                </c:pt>
                <c:pt idx="1">
                  <c:v>Rakentaminen</c:v>
                </c:pt>
                <c:pt idx="2">
                  <c:v>Liikenne</c:v>
                </c:pt>
                <c:pt idx="3">
                  <c:v>Kauppa</c:v>
                </c:pt>
                <c:pt idx="4">
                  <c:v>Rah. ja vakuutus</c:v>
                </c:pt>
                <c:pt idx="5">
                  <c:v>Metsä ja kemia</c:v>
                </c:pt>
                <c:pt idx="6">
                  <c:v>Muu teol. ja energia</c:v>
                </c:pt>
                <c:pt idx="7">
                  <c:v>Atk-palv.</c:v>
                </c:pt>
                <c:pt idx="8">
                  <c:v>Liike-el. palv.</c:v>
                </c:pt>
                <c:pt idx="9">
                  <c:v>Koneet ja laitteet</c:v>
                </c:pt>
                <c:pt idx="10">
                  <c:v>Sähkö- ja elektr.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1.7153256899350651</c:v>
                </c:pt>
                <c:pt idx="1">
                  <c:v>0.87954038149350644</c:v>
                </c:pt>
                <c:pt idx="2">
                  <c:v>1.448356331168831</c:v>
                </c:pt>
                <c:pt idx="3">
                  <c:v>2.1966314935064934</c:v>
                </c:pt>
                <c:pt idx="4">
                  <c:v>2.8814935064935061</c:v>
                </c:pt>
                <c:pt idx="5">
                  <c:v>2.8929078733766231</c:v>
                </c:pt>
                <c:pt idx="6">
                  <c:v>3.1351461038961035</c:v>
                </c:pt>
                <c:pt idx="7">
                  <c:v>3.4921621347402598</c:v>
                </c:pt>
                <c:pt idx="8">
                  <c:v>5.8631797889610384</c:v>
                </c:pt>
                <c:pt idx="9">
                  <c:v>6.7122818587662341</c:v>
                </c:pt>
                <c:pt idx="10">
                  <c:v>68.782974837662337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34084608"/>
        <c:axId val="234086400"/>
      </c:barChart>
      <c:catAx>
        <c:axId val="234084608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234086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086400"/>
        <c:scaling>
          <c:orientation val="minMax"/>
          <c:min val="0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34084608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i-FI" sz="1200" dirty="0"/>
              <a:t>Viennin arvon muutos </a:t>
            </a:r>
            <a:r>
              <a:rPr lang="fi-FI" sz="1200" dirty="0" smtClean="0"/>
              <a:t>2005-8</a:t>
            </a:r>
            <a:r>
              <a:rPr lang="fi-FI" sz="1200" dirty="0"/>
              <a:t>, %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7430946956069872E-2"/>
          <c:y val="0.11690659041394336"/>
          <c:w val="0.83696646280529241"/>
          <c:h val="0.78360049019607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muutos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7ED1E6"/>
              </a:solidFill>
              <a:ln w="508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7ED1E6"/>
              </a:solidFill>
              <a:ln w="508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7ED1E6"/>
              </a:solidFill>
              <a:ln w="50800">
                <a:noFill/>
              </a:ln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6"/>
            <c:invertIfNegative val="0"/>
            <c:bubble3D val="0"/>
          </c:dPt>
          <c:cat>
            <c:strRef>
              <c:f>Sheet1!$A$2:$A$12</c:f>
              <c:strCache>
                <c:ptCount val="11"/>
                <c:pt idx="0">
                  <c:v>Muut</c:v>
                </c:pt>
                <c:pt idx="1">
                  <c:v>Rakentaminen</c:v>
                </c:pt>
                <c:pt idx="2">
                  <c:v>Liikenne</c:v>
                </c:pt>
                <c:pt idx="3">
                  <c:v>Kauppa</c:v>
                </c:pt>
                <c:pt idx="4">
                  <c:v>Rah. ja vakuutus</c:v>
                </c:pt>
                <c:pt idx="5">
                  <c:v>Metsä ja kemia</c:v>
                </c:pt>
                <c:pt idx="6">
                  <c:v>Muu teol. ja energia</c:v>
                </c:pt>
                <c:pt idx="7">
                  <c:v>Atk-palv.</c:v>
                </c:pt>
                <c:pt idx="8">
                  <c:v>Liike-el. palv.</c:v>
                </c:pt>
                <c:pt idx="9">
                  <c:v>Koneet ja laitteet</c:v>
                </c:pt>
                <c:pt idx="10">
                  <c:v>Sähkö- ja elektr.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62.657847263980734</c:v>
                </c:pt>
                <c:pt idx="1">
                  <c:v>-53.766666666666673</c:v>
                </c:pt>
                <c:pt idx="2">
                  <c:v>-6.8895230330207946</c:v>
                </c:pt>
                <c:pt idx="3">
                  <c:v>-56.640380523219427</c:v>
                </c:pt>
                <c:pt idx="4">
                  <c:v>238.85160328113346</c:v>
                </c:pt>
                <c:pt idx="5">
                  <c:v>20.847682119205292</c:v>
                </c:pt>
                <c:pt idx="6" formatCode="General">
                  <c:v>78.548212351029264</c:v>
                </c:pt>
                <c:pt idx="7" formatCode="General">
                  <c:v>55.608929076010206</c:v>
                </c:pt>
                <c:pt idx="8" formatCode="General">
                  <c:v>55.056179775280924</c:v>
                </c:pt>
                <c:pt idx="9" formatCode="General">
                  <c:v>287.72893772893775</c:v>
                </c:pt>
                <c:pt idx="10" formatCode="General">
                  <c:v>106.25606115347317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31787136"/>
        <c:axId val="231858560"/>
      </c:barChart>
      <c:catAx>
        <c:axId val="231787136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spPr>
          <a:ln w="12700">
            <a:solidFill>
              <a:sysClr val="windowText" lastClr="000000"/>
            </a:solidFill>
          </a:ln>
        </c:spPr>
        <c:crossAx val="231858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1858560"/>
        <c:scaling>
          <c:orientation val="minMax"/>
          <c:max val="300"/>
          <c:min val="-100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31787136"/>
        <c:crosses val="autoZero"/>
        <c:crossBetween val="between"/>
        <c:majorUnit val="100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/>
              <a:t>Osuus vientiyritysten lukumäärästä 2008,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6"/>
            <c:invertIfNegative val="0"/>
            <c:bubble3D val="0"/>
          </c:dPt>
          <c:cat>
            <c:strRef>
              <c:f>Sheet1!$A$2:$A$12</c:f>
              <c:strCache>
                <c:ptCount val="11"/>
                <c:pt idx="0">
                  <c:v>Liikenne</c:v>
                </c:pt>
                <c:pt idx="1">
                  <c:v>Rakentaminen</c:v>
                </c:pt>
                <c:pt idx="2">
                  <c:v>Rah. ja vakuutus</c:v>
                </c:pt>
                <c:pt idx="3">
                  <c:v>Sähkö- ja elektr.</c:v>
                </c:pt>
                <c:pt idx="4">
                  <c:v>Muut</c:v>
                </c:pt>
                <c:pt idx="5">
                  <c:v>Metsä ja kemia</c:v>
                </c:pt>
                <c:pt idx="6">
                  <c:v>Koneet ja laitteet</c:v>
                </c:pt>
                <c:pt idx="7">
                  <c:v>Muu teol. ja energia</c:v>
                </c:pt>
                <c:pt idx="8">
                  <c:v>Atk-palv.</c:v>
                </c:pt>
                <c:pt idx="9">
                  <c:v>Kauppa</c:v>
                </c:pt>
                <c:pt idx="10">
                  <c:v>Liike-el. palv.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2.0181634712411705</c:v>
                </c:pt>
                <c:pt idx="1">
                  <c:v>2.9263370332996974</c:v>
                </c:pt>
                <c:pt idx="2">
                  <c:v>4.0363269424823409</c:v>
                </c:pt>
                <c:pt idx="3">
                  <c:v>5.4490413723511608</c:v>
                </c:pt>
                <c:pt idx="4">
                  <c:v>7.3662966700302732</c:v>
                </c:pt>
                <c:pt idx="5">
                  <c:v>7.5681130171543893</c:v>
                </c:pt>
                <c:pt idx="6">
                  <c:v>7.9717457114026242</c:v>
                </c:pt>
                <c:pt idx="7">
                  <c:v>12.512613521695256</c:v>
                </c:pt>
                <c:pt idx="8">
                  <c:v>12.613521695257315</c:v>
                </c:pt>
                <c:pt idx="9">
                  <c:v>13.925327951564077</c:v>
                </c:pt>
                <c:pt idx="10">
                  <c:v>23.612512613521695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33883904"/>
        <c:axId val="234024960"/>
      </c:barChart>
      <c:catAx>
        <c:axId val="233883904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234024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024960"/>
        <c:scaling>
          <c:orientation val="minMax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33883904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dirty="0" err="1"/>
              <a:t>Vientiyr</a:t>
            </a:r>
            <a:r>
              <a:rPr lang="fi-FI" sz="1200" b="0" dirty="0"/>
              <a:t>. </a:t>
            </a:r>
            <a:r>
              <a:rPr lang="fi-FI" sz="1200" b="0" dirty="0" err="1"/>
              <a:t>lkm</a:t>
            </a:r>
            <a:r>
              <a:rPr lang="fi-FI" sz="1200" b="0" dirty="0"/>
              <a:t> muutos </a:t>
            </a:r>
            <a:r>
              <a:rPr lang="fi-FI" sz="1200" b="0" dirty="0" smtClean="0"/>
              <a:t>2005-8</a:t>
            </a:r>
            <a:r>
              <a:rPr lang="fi-FI" sz="1200" b="0" dirty="0"/>
              <a:t>, %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7430946956069872E-2"/>
          <c:y val="0.11690659041394336"/>
          <c:w val="0.83696646280529241"/>
          <c:h val="0.78360049019607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muutos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6"/>
            <c:invertIfNegative val="0"/>
            <c:bubble3D val="0"/>
          </c:dPt>
          <c:cat>
            <c:strRef>
              <c:f>Sheet1!$A$2:$A$12</c:f>
              <c:strCache>
                <c:ptCount val="11"/>
                <c:pt idx="0">
                  <c:v>Liikenne</c:v>
                </c:pt>
                <c:pt idx="1">
                  <c:v>Rakentaminen</c:v>
                </c:pt>
                <c:pt idx="2">
                  <c:v>Rah. ja vakuutus</c:v>
                </c:pt>
                <c:pt idx="3">
                  <c:v>Sähkö- ja elektr.</c:v>
                </c:pt>
                <c:pt idx="4">
                  <c:v>Muut</c:v>
                </c:pt>
                <c:pt idx="5">
                  <c:v>Metsä ja kemia</c:v>
                </c:pt>
                <c:pt idx="6">
                  <c:v>Koneet ja laitteet</c:v>
                </c:pt>
                <c:pt idx="7">
                  <c:v>Muu teol. ja energia</c:v>
                </c:pt>
                <c:pt idx="8">
                  <c:v>Atk-palv.</c:v>
                </c:pt>
                <c:pt idx="9">
                  <c:v>Kauppa</c:v>
                </c:pt>
                <c:pt idx="10">
                  <c:v>Liike-el. palv.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-28.571428571428569</c:v>
                </c:pt>
                <c:pt idx="1">
                  <c:v>-25.641025641025639</c:v>
                </c:pt>
                <c:pt idx="2">
                  <c:v>-24.528301886792448</c:v>
                </c:pt>
                <c:pt idx="3">
                  <c:v>3.8461538461538547</c:v>
                </c:pt>
                <c:pt idx="4">
                  <c:v>-2.6666666666666616</c:v>
                </c:pt>
                <c:pt idx="5">
                  <c:v>-8.5365853658536555</c:v>
                </c:pt>
                <c:pt idx="6" formatCode="General">
                  <c:v>-9.1954022988505741</c:v>
                </c:pt>
                <c:pt idx="7" formatCode="General">
                  <c:v>-22.981366459627328</c:v>
                </c:pt>
                <c:pt idx="8" formatCode="General">
                  <c:v>-13.194444444444443</c:v>
                </c:pt>
                <c:pt idx="9" formatCode="General">
                  <c:v>-12.101910828025474</c:v>
                </c:pt>
                <c:pt idx="10" formatCode="General">
                  <c:v>-17.6056338028169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33026304"/>
        <c:axId val="231784448"/>
      </c:barChart>
      <c:catAx>
        <c:axId val="233026304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spPr>
          <a:ln w="12700">
            <a:solidFill>
              <a:sysClr val="windowText" lastClr="000000"/>
            </a:solidFill>
          </a:ln>
        </c:spPr>
        <c:crossAx val="231784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1784448"/>
        <c:scaling>
          <c:orientation val="minMax"/>
          <c:min val="-30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33026304"/>
        <c:crosses val="autoZero"/>
        <c:crossBetween val="between"/>
        <c:majorUnit val="10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/>
              <a:t>Osuus viennin arvosta 2008,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6"/>
            <c:invertIfNegative val="0"/>
            <c:bubble3D val="0"/>
          </c:dPt>
          <c:cat>
            <c:strRef>
              <c:f>Sheet1!$A$2:$A$6</c:f>
              <c:strCache>
                <c:ptCount val="5"/>
                <c:pt idx="0">
                  <c:v>Alle 10</c:v>
                </c:pt>
                <c:pt idx="1">
                  <c:v>10–49</c:v>
                </c:pt>
                <c:pt idx="2">
                  <c:v>50–249</c:v>
                </c:pt>
                <c:pt idx="3">
                  <c:v>250–999</c:v>
                </c:pt>
                <c:pt idx="4">
                  <c:v>1000–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0.87024915004820613</c:v>
                </c:pt>
                <c:pt idx="1">
                  <c:v>3.5666260719541274</c:v>
                </c:pt>
                <c:pt idx="2">
                  <c:v>9.803623078094077</c:v>
                </c:pt>
                <c:pt idx="3">
                  <c:v>8.8610645963363268</c:v>
                </c:pt>
                <c:pt idx="4">
                  <c:v>76.898437103567247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37056512"/>
        <c:axId val="37058432"/>
      </c:barChart>
      <c:catAx>
        <c:axId val="37056512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37058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058432"/>
        <c:scaling>
          <c:orientation val="minMax"/>
          <c:min val="0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7056512"/>
        <c:crosses val="autoZero"/>
        <c:crossBetween val="between"/>
        <c:majorUnit val="10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 dirty="0"/>
              <a:t>Viennin arvon muutos </a:t>
            </a:r>
            <a:r>
              <a:rPr lang="fi-FI" sz="1200" b="0" dirty="0" smtClean="0"/>
              <a:t>2005-8</a:t>
            </a:r>
            <a:r>
              <a:rPr lang="fi-FI" sz="1200" b="0" dirty="0"/>
              <a:t>, %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7430946956069872E-2"/>
          <c:y val="0.1195719671767576"/>
          <c:w val="0.83696646280529241"/>
          <c:h val="0.779147815480150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muutos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7ED1E6"/>
              </a:solidFill>
              <a:ln w="50800">
                <a:noFill/>
              </a:ln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6"/>
            <c:invertIfNegative val="0"/>
            <c:bubble3D val="0"/>
          </c:dPt>
          <c:cat>
            <c:strRef>
              <c:f>Sheet1!$A$2:$A$6</c:f>
              <c:strCache>
                <c:ptCount val="5"/>
                <c:pt idx="0">
                  <c:v>Alle 10</c:v>
                </c:pt>
                <c:pt idx="1">
                  <c:v>10--49</c:v>
                </c:pt>
                <c:pt idx="2">
                  <c:v>50--249</c:v>
                </c:pt>
                <c:pt idx="3">
                  <c:v>250--999</c:v>
                </c:pt>
                <c:pt idx="4">
                  <c:v>1000-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33.463035019455248</c:v>
                </c:pt>
                <c:pt idx="1">
                  <c:v>-12.591325975439139</c:v>
                </c:pt>
                <c:pt idx="2">
                  <c:v>2.7796249501263359</c:v>
                </c:pt>
                <c:pt idx="3">
                  <c:v>45.642201834862384</c:v>
                </c:pt>
                <c:pt idx="4">
                  <c:v>118.5004956294494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37182848"/>
        <c:axId val="37278848"/>
      </c:barChart>
      <c:catAx>
        <c:axId val="37182848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spPr>
          <a:ln w="12700">
            <a:solidFill>
              <a:sysClr val="windowText" lastClr="000000"/>
            </a:solidFill>
          </a:ln>
        </c:spPr>
        <c:crossAx val="37278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278848"/>
        <c:scaling>
          <c:orientation val="minMax"/>
          <c:max val="120"/>
          <c:min val="-20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7182848"/>
        <c:crosses val="autoZero"/>
        <c:crossBetween val="between"/>
        <c:majorUnit val="20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fi-FI" sz="1200" b="0"/>
              <a:t>Osuus yritysten lukumäärästä 2008,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6"/>
            <c:invertIfNegative val="0"/>
            <c:bubble3D val="0"/>
          </c:dPt>
          <c:cat>
            <c:strRef>
              <c:f>Sheet1!$A$2:$A$6</c:f>
              <c:strCache>
                <c:ptCount val="5"/>
                <c:pt idx="0">
                  <c:v>Alle 10</c:v>
                </c:pt>
                <c:pt idx="1">
                  <c:v>10–49</c:v>
                </c:pt>
                <c:pt idx="2">
                  <c:v>50–249</c:v>
                </c:pt>
                <c:pt idx="3">
                  <c:v>250–999</c:v>
                </c:pt>
                <c:pt idx="4">
                  <c:v>1000–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8.6868686868686869</c:v>
                </c:pt>
                <c:pt idx="1">
                  <c:v>28.888888888888886</c:v>
                </c:pt>
                <c:pt idx="2">
                  <c:v>37.272727272727273</c:v>
                </c:pt>
                <c:pt idx="3">
                  <c:v>19.595959595959599</c:v>
                </c:pt>
                <c:pt idx="4">
                  <c:v>5.5555555555555554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37863424"/>
        <c:axId val="38028800"/>
      </c:barChart>
      <c:catAx>
        <c:axId val="37863424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38028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028800"/>
        <c:scaling>
          <c:orientation val="minMax"/>
          <c:min val="0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7863424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sz="1200" b="0"/>
            </a:pPr>
            <a:r>
              <a:rPr lang="fi-FI" sz="1200" b="0" dirty="0" err="1"/>
              <a:t>Vientiyr</a:t>
            </a:r>
            <a:r>
              <a:rPr lang="fi-FI" sz="1200" b="0" dirty="0"/>
              <a:t>. </a:t>
            </a:r>
            <a:r>
              <a:rPr lang="fi-FI" sz="1200" b="0" dirty="0" err="1"/>
              <a:t>lkm</a:t>
            </a:r>
            <a:r>
              <a:rPr lang="fi-FI" sz="1200" b="0" dirty="0"/>
              <a:t> muutos </a:t>
            </a:r>
            <a:r>
              <a:rPr lang="fi-FI" sz="1200" b="0" dirty="0" smtClean="0"/>
              <a:t>2005-8</a:t>
            </a:r>
            <a:r>
              <a:rPr lang="fi-FI" sz="1200" b="0" dirty="0"/>
              <a:t>, %</a:t>
            </a:r>
          </a:p>
          <a:p>
            <a:pPr algn="ctr" rtl="0">
              <a:defRPr sz="1200" b="0"/>
            </a:pPr>
            <a:endParaRPr lang="fi-FI" sz="12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7430946956069872E-2"/>
          <c:y val="0.1195719671767576"/>
          <c:w val="0.83696646280529241"/>
          <c:h val="0.779147815480150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muutos</c:v>
                </c:pt>
              </c:strCache>
            </c:strRef>
          </c:tx>
          <c:spPr>
            <a:solidFill>
              <a:srgbClr val="99CC00"/>
            </a:solidFill>
            <a:ln w="508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ED1E6"/>
              </a:solidFill>
              <a:ln w="508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7ED1E6"/>
              </a:solidFill>
              <a:ln w="508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7ED1E6"/>
              </a:solidFill>
              <a:ln w="50800">
                <a:noFill/>
              </a:ln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6"/>
            <c:invertIfNegative val="0"/>
            <c:bubble3D val="0"/>
          </c:dPt>
          <c:cat>
            <c:strRef>
              <c:f>Sheet1!$A$2:$A$6</c:f>
              <c:strCache>
                <c:ptCount val="5"/>
                <c:pt idx="0">
                  <c:v>Alle 10</c:v>
                </c:pt>
                <c:pt idx="1">
                  <c:v>10--49</c:v>
                </c:pt>
                <c:pt idx="2">
                  <c:v>50--249</c:v>
                </c:pt>
                <c:pt idx="3">
                  <c:v>250--999</c:v>
                </c:pt>
                <c:pt idx="4">
                  <c:v>1000-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-15.686274509803921</c:v>
                </c:pt>
                <c:pt idx="1">
                  <c:v>-24.736842105263158</c:v>
                </c:pt>
                <c:pt idx="2">
                  <c:v>-17.264573991031394</c:v>
                </c:pt>
                <c:pt idx="3">
                  <c:v>13.450292397660824</c:v>
                </c:pt>
                <c:pt idx="4">
                  <c:v>10.000000000000009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42643456"/>
        <c:axId val="42644992"/>
      </c:barChart>
      <c:catAx>
        <c:axId val="42643456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spPr>
          <a:ln w="12700">
            <a:solidFill>
              <a:sysClr val="windowText" lastClr="000000"/>
            </a:solidFill>
          </a:ln>
        </c:spPr>
        <c:crossAx val="42644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644992"/>
        <c:scaling>
          <c:orientation val="minMax"/>
          <c:min val="-30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2643456"/>
        <c:crosses val="autoZero"/>
        <c:crossBetween val="between"/>
        <c:majorUnit val="10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99CC00"/>
            </a:solidFill>
            <a:ln w="381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9CC00"/>
              </a:solidFill>
              <a:ln w="38100">
                <a:noFill/>
              </a:ln>
            </c:spPr>
          </c:dPt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3.35</c:v>
                </c:pt>
                <c:pt idx="1">
                  <c:v>3.88</c:v>
                </c:pt>
                <c:pt idx="2">
                  <c:v>4.4800000000000004</c:v>
                </c:pt>
                <c:pt idx="3">
                  <c:v>5.18</c:v>
                </c:pt>
                <c:pt idx="4">
                  <c:v>5.98</c:v>
                </c:pt>
                <c:pt idx="5">
                  <c:v>6.9</c:v>
                </c:pt>
                <c:pt idx="6">
                  <c:v>7.96</c:v>
                </c:pt>
                <c:pt idx="7">
                  <c:v>9.17</c:v>
                </c:pt>
                <c:pt idx="8">
                  <c:v>10.56</c:v>
                </c:pt>
                <c:pt idx="9">
                  <c:v>12.14</c:v>
                </c:pt>
                <c:pt idx="10">
                  <c:v>13.93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0"/>
        <c:axId val="179144192"/>
        <c:axId val="179146112"/>
      </c:barChart>
      <c:catAx>
        <c:axId val="179144192"/>
        <c:scaling>
          <c:orientation val="minMax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Korkeakoulututkinnon suorittaneiden osuus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179146112"/>
        <c:crosses val="autoZero"/>
        <c:auto val="1"/>
        <c:lblAlgn val="ctr"/>
        <c:lblOffset val="100"/>
        <c:noMultiLvlLbl val="0"/>
      </c:catAx>
      <c:valAx>
        <c:axId val="179146112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79144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99CC00"/>
            </a:solidFill>
            <a:ln w="381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7ED1E6"/>
              </a:solidFill>
              <a:ln w="38100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On</c:v>
                </c:pt>
                <c:pt idx="1">
                  <c:v>Ei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6.94</c:v>
                </c:pt>
                <c:pt idx="1">
                  <c:v>4.45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188573568"/>
        <c:axId val="188575744"/>
      </c:barChart>
      <c:catAx>
        <c:axId val="188573568"/>
        <c:scaling>
          <c:orientation val="minMax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Ulkomailla</a:t>
                </a:r>
              </a:p>
              <a:p>
                <a:pPr>
                  <a:defRPr/>
                </a:pPr>
                <a:r>
                  <a:rPr lang="fi-FI"/>
                  <a:t> tytäryrityksiä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188575744"/>
        <c:crosses val="autoZero"/>
        <c:auto val="1"/>
        <c:lblAlgn val="ctr"/>
        <c:lblOffset val="100"/>
        <c:noMultiLvlLbl val="0"/>
      </c:catAx>
      <c:valAx>
        <c:axId val="188575744"/>
        <c:scaling>
          <c:orientation val="minMax"/>
          <c:max val="9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88573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Palvelut</c:v>
                </c:pt>
              </c:strCache>
            </c:strRef>
          </c:tx>
          <c:spPr>
            <a:ln w="28575">
              <a:solidFill>
                <a:srgbClr val="99CC00"/>
              </a:solidFill>
            </a:ln>
          </c:spPr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Sheet1!$D$2:$D$112</c:f>
              <c:numCache>
                <c:formatCode>General</c:formatCode>
                <c:ptCount val="111"/>
                <c:pt idx="2">
                  <c:v>30</c:v>
                </c:pt>
                <c:pt idx="3">
                  <c:v>30.23076923076923</c:v>
                </c:pt>
                <c:pt idx="4">
                  <c:v>30.46153846153846</c:v>
                </c:pt>
                <c:pt idx="5">
                  <c:v>30.69230769230769</c:v>
                </c:pt>
                <c:pt idx="6">
                  <c:v>30.92307692307692</c:v>
                </c:pt>
                <c:pt idx="7">
                  <c:v>31.15384615384615</c:v>
                </c:pt>
                <c:pt idx="8">
                  <c:v>31.38461538461538</c:v>
                </c:pt>
                <c:pt idx="9">
                  <c:v>31.61538461538461</c:v>
                </c:pt>
                <c:pt idx="10">
                  <c:v>31.84615384615384</c:v>
                </c:pt>
                <c:pt idx="11">
                  <c:v>32.076923076923073</c:v>
                </c:pt>
                <c:pt idx="12">
                  <c:v>32.307692307692307</c:v>
                </c:pt>
                <c:pt idx="13">
                  <c:v>32.53846153846154</c:v>
                </c:pt>
                <c:pt idx="14">
                  <c:v>32.769230769230774</c:v>
                </c:pt>
                <c:pt idx="15">
                  <c:v>33.000000000000007</c:v>
                </c:pt>
                <c:pt idx="16">
                  <c:v>33.230769230769241</c:v>
                </c:pt>
                <c:pt idx="17">
                  <c:v>33.461538461538474</c:v>
                </c:pt>
                <c:pt idx="18">
                  <c:v>33.692307692307708</c:v>
                </c:pt>
                <c:pt idx="19">
                  <c:v>33.923076923076941</c:v>
                </c:pt>
                <c:pt idx="20">
                  <c:v>34.153846153846175</c:v>
                </c:pt>
                <c:pt idx="21">
                  <c:v>34.384615384615408</c:v>
                </c:pt>
                <c:pt idx="22">
                  <c:v>34.615384615384642</c:v>
                </c:pt>
                <c:pt idx="23">
                  <c:v>34.846153846153875</c:v>
                </c:pt>
                <c:pt idx="24">
                  <c:v>35.076923076923109</c:v>
                </c:pt>
                <c:pt idx="25">
                  <c:v>35.307692307692342</c:v>
                </c:pt>
                <c:pt idx="26">
                  <c:v>35.538461538461576</c:v>
                </c:pt>
                <c:pt idx="27">
                  <c:v>35.769230769230809</c:v>
                </c:pt>
                <c:pt idx="28">
                  <c:v>36</c:v>
                </c:pt>
                <c:pt idx="29">
                  <c:v>36.04</c:v>
                </c:pt>
                <c:pt idx="30">
                  <c:v>36.08</c:v>
                </c:pt>
                <c:pt idx="31">
                  <c:v>36.119999999999997</c:v>
                </c:pt>
                <c:pt idx="32">
                  <c:v>36.159999999999997</c:v>
                </c:pt>
                <c:pt idx="33">
                  <c:v>36.199999999999996</c:v>
                </c:pt>
                <c:pt idx="34">
                  <c:v>36.239999999999995</c:v>
                </c:pt>
                <c:pt idx="35">
                  <c:v>36.279999999999994</c:v>
                </c:pt>
                <c:pt idx="36">
                  <c:v>36.319999999999993</c:v>
                </c:pt>
                <c:pt idx="37">
                  <c:v>36.359999999999992</c:v>
                </c:pt>
                <c:pt idx="38">
                  <c:v>36.399999999999991</c:v>
                </c:pt>
                <c:pt idx="39">
                  <c:v>36.439999999999991</c:v>
                </c:pt>
                <c:pt idx="40">
                  <c:v>36.47999999999999</c:v>
                </c:pt>
                <c:pt idx="41">
                  <c:v>36.519999999999989</c:v>
                </c:pt>
                <c:pt idx="42">
                  <c:v>36.559999999999988</c:v>
                </c:pt>
                <c:pt idx="43">
                  <c:v>36.599999999999987</c:v>
                </c:pt>
                <c:pt idx="44">
                  <c:v>36.639999999999986</c:v>
                </c:pt>
                <c:pt idx="45">
                  <c:v>36.679999999999986</c:v>
                </c:pt>
                <c:pt idx="46">
                  <c:v>36.719999999999985</c:v>
                </c:pt>
                <c:pt idx="47">
                  <c:v>36.759999999999984</c:v>
                </c:pt>
                <c:pt idx="48">
                  <c:v>36.799999999999983</c:v>
                </c:pt>
                <c:pt idx="49">
                  <c:v>36.839999999999982</c:v>
                </c:pt>
                <c:pt idx="50">
                  <c:v>36.879999999999981</c:v>
                </c:pt>
                <c:pt idx="51">
                  <c:v>36.91999999999998</c:v>
                </c:pt>
                <c:pt idx="52">
                  <c:v>36.95999999999998</c:v>
                </c:pt>
                <c:pt idx="53">
                  <c:v>37</c:v>
                </c:pt>
                <c:pt idx="54">
                  <c:v>37.609090909090909</c:v>
                </c:pt>
                <c:pt idx="55">
                  <c:v>38.218181818181819</c:v>
                </c:pt>
                <c:pt idx="56">
                  <c:v>38.827272727272728</c:v>
                </c:pt>
                <c:pt idx="57">
                  <c:v>39.436363636363637</c:v>
                </c:pt>
                <c:pt idx="58">
                  <c:v>40.045454545454547</c:v>
                </c:pt>
                <c:pt idx="59">
                  <c:v>40.654545454545456</c:v>
                </c:pt>
                <c:pt idx="60">
                  <c:v>41.263636363636365</c:v>
                </c:pt>
                <c:pt idx="61">
                  <c:v>41.872727272727275</c:v>
                </c:pt>
                <c:pt idx="62">
                  <c:v>42.481818181818184</c:v>
                </c:pt>
                <c:pt idx="63">
                  <c:v>43.090909090909093</c:v>
                </c:pt>
                <c:pt idx="64">
                  <c:v>43.7</c:v>
                </c:pt>
                <c:pt idx="65">
                  <c:v>44.309090909090912</c:v>
                </c:pt>
                <c:pt idx="66">
                  <c:v>44.918181818181822</c:v>
                </c:pt>
                <c:pt idx="67">
                  <c:v>45.527272727272731</c:v>
                </c:pt>
                <c:pt idx="68">
                  <c:v>46.13636363636364</c:v>
                </c:pt>
                <c:pt idx="69">
                  <c:v>46.74545454545455</c:v>
                </c:pt>
                <c:pt idx="70">
                  <c:v>47.354545454545459</c:v>
                </c:pt>
                <c:pt idx="71">
                  <c:v>47.963636363636368</c:v>
                </c:pt>
                <c:pt idx="72">
                  <c:v>48.572727272727278</c:v>
                </c:pt>
                <c:pt idx="73">
                  <c:v>49.181818181818187</c:v>
                </c:pt>
                <c:pt idx="74">
                  <c:v>49.790909090909096</c:v>
                </c:pt>
                <c:pt idx="75">
                  <c:v>50.4</c:v>
                </c:pt>
                <c:pt idx="76">
                  <c:v>52.4</c:v>
                </c:pt>
                <c:pt idx="77">
                  <c:v>53.2</c:v>
                </c:pt>
                <c:pt idx="78">
                  <c:v>53.3</c:v>
                </c:pt>
                <c:pt idx="79">
                  <c:v>52.9</c:v>
                </c:pt>
                <c:pt idx="80">
                  <c:v>52.6</c:v>
                </c:pt>
                <c:pt idx="81">
                  <c:v>54</c:v>
                </c:pt>
                <c:pt idx="82">
                  <c:v>54.8</c:v>
                </c:pt>
                <c:pt idx="83">
                  <c:v>55.2</c:v>
                </c:pt>
                <c:pt idx="84">
                  <c:v>55.8</c:v>
                </c:pt>
                <c:pt idx="85">
                  <c:v>57.4</c:v>
                </c:pt>
                <c:pt idx="86">
                  <c:v>58.6</c:v>
                </c:pt>
                <c:pt idx="87">
                  <c:v>59.5</c:v>
                </c:pt>
                <c:pt idx="88">
                  <c:v>59.3</c:v>
                </c:pt>
                <c:pt idx="89">
                  <c:v>59</c:v>
                </c:pt>
                <c:pt idx="90">
                  <c:v>60.6</c:v>
                </c:pt>
                <c:pt idx="91">
                  <c:v>64.5</c:v>
                </c:pt>
                <c:pt idx="92">
                  <c:v>65.5</c:v>
                </c:pt>
                <c:pt idx="93">
                  <c:v>64.8</c:v>
                </c:pt>
                <c:pt idx="94">
                  <c:v>63.5</c:v>
                </c:pt>
                <c:pt idx="95">
                  <c:v>62.6</c:v>
                </c:pt>
                <c:pt idx="96">
                  <c:v>63.7</c:v>
                </c:pt>
                <c:pt idx="97">
                  <c:v>63.3</c:v>
                </c:pt>
                <c:pt idx="98">
                  <c:v>62.5</c:v>
                </c:pt>
                <c:pt idx="99">
                  <c:v>62.8</c:v>
                </c:pt>
                <c:pt idx="100">
                  <c:v>62.1</c:v>
                </c:pt>
                <c:pt idx="101">
                  <c:v>63</c:v>
                </c:pt>
                <c:pt idx="102">
                  <c:v>64</c:v>
                </c:pt>
                <c:pt idx="103">
                  <c:v>64.400000000000006</c:v>
                </c:pt>
                <c:pt idx="104">
                  <c:v>65</c:v>
                </c:pt>
                <c:pt idx="105">
                  <c:v>65.099999999999994</c:v>
                </c:pt>
                <c:pt idx="106">
                  <c:v>64.3</c:v>
                </c:pt>
                <c:pt idx="107">
                  <c:v>63.5</c:v>
                </c:pt>
                <c:pt idx="108">
                  <c:v>65.2</c:v>
                </c:pt>
                <c:pt idx="109">
                  <c:v>69.5</c:v>
                </c:pt>
                <c:pt idx="110">
                  <c:v>68.5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Jalostus</c:v>
                </c:pt>
              </c:strCache>
            </c:strRef>
          </c:tx>
          <c:spPr>
            <a:ln w="28575">
              <a:solidFill>
                <a:srgbClr val="7ED1E6"/>
              </a:solidFill>
            </a:ln>
          </c:spPr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Sheet1!$C$2:$C$112</c:f>
              <c:numCache>
                <c:formatCode>General</c:formatCode>
                <c:ptCount val="111"/>
                <c:pt idx="2">
                  <c:v>22</c:v>
                </c:pt>
                <c:pt idx="3">
                  <c:v>22.346153846153847</c:v>
                </c:pt>
                <c:pt idx="4">
                  <c:v>22.692307692307693</c:v>
                </c:pt>
                <c:pt idx="5">
                  <c:v>23.03846153846154</c:v>
                </c:pt>
                <c:pt idx="6">
                  <c:v>23.384615384615387</c:v>
                </c:pt>
                <c:pt idx="7">
                  <c:v>23.730769230769234</c:v>
                </c:pt>
                <c:pt idx="8">
                  <c:v>24.07692307692308</c:v>
                </c:pt>
                <c:pt idx="9">
                  <c:v>24.423076923076927</c:v>
                </c:pt>
                <c:pt idx="10">
                  <c:v>24.769230769230774</c:v>
                </c:pt>
                <c:pt idx="11">
                  <c:v>25.11538461538462</c:v>
                </c:pt>
                <c:pt idx="12">
                  <c:v>25.461538461538467</c:v>
                </c:pt>
                <c:pt idx="13">
                  <c:v>25.807692307692314</c:v>
                </c:pt>
                <c:pt idx="14">
                  <c:v>26.15384615384616</c:v>
                </c:pt>
                <c:pt idx="15">
                  <c:v>26.500000000000007</c:v>
                </c:pt>
                <c:pt idx="16">
                  <c:v>26.846153846153854</c:v>
                </c:pt>
                <c:pt idx="17">
                  <c:v>27.192307692307701</c:v>
                </c:pt>
                <c:pt idx="18">
                  <c:v>27.538461538461547</c:v>
                </c:pt>
                <c:pt idx="19">
                  <c:v>27.884615384615394</c:v>
                </c:pt>
                <c:pt idx="20">
                  <c:v>28.230769230769241</c:v>
                </c:pt>
                <c:pt idx="21">
                  <c:v>28.576923076923087</c:v>
                </c:pt>
                <c:pt idx="22">
                  <c:v>28.923076923076934</c:v>
                </c:pt>
                <c:pt idx="23">
                  <c:v>29.269230769230781</c:v>
                </c:pt>
                <c:pt idx="24">
                  <c:v>29.615384615384627</c:v>
                </c:pt>
                <c:pt idx="25">
                  <c:v>29.961538461538474</c:v>
                </c:pt>
                <c:pt idx="26">
                  <c:v>30.307692307692321</c:v>
                </c:pt>
                <c:pt idx="27">
                  <c:v>30.653846153846168</c:v>
                </c:pt>
                <c:pt idx="28">
                  <c:v>31</c:v>
                </c:pt>
                <c:pt idx="29">
                  <c:v>31.28</c:v>
                </c:pt>
                <c:pt idx="30">
                  <c:v>31.560000000000002</c:v>
                </c:pt>
                <c:pt idx="31">
                  <c:v>31.840000000000003</c:v>
                </c:pt>
                <c:pt idx="32">
                  <c:v>32.120000000000005</c:v>
                </c:pt>
                <c:pt idx="33">
                  <c:v>32.400000000000006</c:v>
                </c:pt>
                <c:pt idx="34">
                  <c:v>32.680000000000007</c:v>
                </c:pt>
                <c:pt idx="35">
                  <c:v>32.960000000000008</c:v>
                </c:pt>
                <c:pt idx="36">
                  <c:v>33.240000000000009</c:v>
                </c:pt>
                <c:pt idx="37">
                  <c:v>33.52000000000001</c:v>
                </c:pt>
                <c:pt idx="38">
                  <c:v>33.800000000000011</c:v>
                </c:pt>
                <c:pt idx="39">
                  <c:v>34.080000000000013</c:v>
                </c:pt>
                <c:pt idx="40">
                  <c:v>34.360000000000014</c:v>
                </c:pt>
                <c:pt idx="41">
                  <c:v>34.640000000000015</c:v>
                </c:pt>
                <c:pt idx="42">
                  <c:v>34.920000000000016</c:v>
                </c:pt>
                <c:pt idx="43">
                  <c:v>35.200000000000017</c:v>
                </c:pt>
                <c:pt idx="44">
                  <c:v>35.480000000000018</c:v>
                </c:pt>
                <c:pt idx="45">
                  <c:v>35.760000000000019</c:v>
                </c:pt>
                <c:pt idx="46">
                  <c:v>36.04000000000002</c:v>
                </c:pt>
                <c:pt idx="47">
                  <c:v>36.320000000000022</c:v>
                </c:pt>
                <c:pt idx="48">
                  <c:v>36.600000000000023</c:v>
                </c:pt>
                <c:pt idx="49">
                  <c:v>36.880000000000024</c:v>
                </c:pt>
                <c:pt idx="50">
                  <c:v>37.160000000000025</c:v>
                </c:pt>
                <c:pt idx="51">
                  <c:v>37.440000000000026</c:v>
                </c:pt>
                <c:pt idx="52">
                  <c:v>37.720000000000027</c:v>
                </c:pt>
                <c:pt idx="53">
                  <c:v>38</c:v>
                </c:pt>
                <c:pt idx="54">
                  <c:v>38.031818181818181</c:v>
                </c:pt>
                <c:pt idx="55">
                  <c:v>38.063636363636363</c:v>
                </c:pt>
                <c:pt idx="56">
                  <c:v>38.095454545454544</c:v>
                </c:pt>
                <c:pt idx="57">
                  <c:v>38.127272727272725</c:v>
                </c:pt>
                <c:pt idx="58">
                  <c:v>38.159090909090907</c:v>
                </c:pt>
                <c:pt idx="59">
                  <c:v>38.190909090909088</c:v>
                </c:pt>
                <c:pt idx="60">
                  <c:v>38.222727272727269</c:v>
                </c:pt>
                <c:pt idx="61">
                  <c:v>38.25454545454545</c:v>
                </c:pt>
                <c:pt idx="62">
                  <c:v>38.286363636363632</c:v>
                </c:pt>
                <c:pt idx="63">
                  <c:v>38.318181818181813</c:v>
                </c:pt>
                <c:pt idx="64">
                  <c:v>38.349999999999994</c:v>
                </c:pt>
                <c:pt idx="65">
                  <c:v>38.381818181818176</c:v>
                </c:pt>
                <c:pt idx="66">
                  <c:v>38.413636363636357</c:v>
                </c:pt>
                <c:pt idx="67">
                  <c:v>38.445454545454538</c:v>
                </c:pt>
                <c:pt idx="68">
                  <c:v>38.47727272727272</c:v>
                </c:pt>
                <c:pt idx="69">
                  <c:v>38.509090909090901</c:v>
                </c:pt>
                <c:pt idx="70">
                  <c:v>38.540909090909082</c:v>
                </c:pt>
                <c:pt idx="71">
                  <c:v>38.572727272727263</c:v>
                </c:pt>
                <c:pt idx="72">
                  <c:v>38.604545454545445</c:v>
                </c:pt>
                <c:pt idx="73">
                  <c:v>38.636363636363626</c:v>
                </c:pt>
                <c:pt idx="74">
                  <c:v>38.668181818181807</c:v>
                </c:pt>
                <c:pt idx="75">
                  <c:v>38.700000000000003</c:v>
                </c:pt>
                <c:pt idx="76">
                  <c:v>37.200000000000003</c:v>
                </c:pt>
                <c:pt idx="77">
                  <c:v>37.1</c:v>
                </c:pt>
                <c:pt idx="78">
                  <c:v>37.4</c:v>
                </c:pt>
                <c:pt idx="79">
                  <c:v>38</c:v>
                </c:pt>
                <c:pt idx="80">
                  <c:v>37.799999999999997</c:v>
                </c:pt>
                <c:pt idx="81">
                  <c:v>37.299999999999997</c:v>
                </c:pt>
                <c:pt idx="82">
                  <c:v>36.4</c:v>
                </c:pt>
                <c:pt idx="83">
                  <c:v>36.200000000000003</c:v>
                </c:pt>
                <c:pt idx="84">
                  <c:v>35.799999999999997</c:v>
                </c:pt>
                <c:pt idx="85">
                  <c:v>34.6</c:v>
                </c:pt>
                <c:pt idx="86">
                  <c:v>33.799999999999997</c:v>
                </c:pt>
                <c:pt idx="87">
                  <c:v>34.4</c:v>
                </c:pt>
                <c:pt idx="88">
                  <c:v>34.5</c:v>
                </c:pt>
                <c:pt idx="89">
                  <c:v>34.799999999999997</c:v>
                </c:pt>
                <c:pt idx="90">
                  <c:v>33.1</c:v>
                </c:pt>
                <c:pt idx="91">
                  <c:v>29.9</c:v>
                </c:pt>
                <c:pt idx="92">
                  <c:v>29.4</c:v>
                </c:pt>
                <c:pt idx="93">
                  <c:v>30.1</c:v>
                </c:pt>
                <c:pt idx="94">
                  <c:v>31.6</c:v>
                </c:pt>
                <c:pt idx="95">
                  <c:v>32.9</c:v>
                </c:pt>
                <c:pt idx="96">
                  <c:v>32.200000000000003</c:v>
                </c:pt>
                <c:pt idx="97">
                  <c:v>32.5</c:v>
                </c:pt>
                <c:pt idx="98">
                  <c:v>34.1</c:v>
                </c:pt>
                <c:pt idx="99">
                  <c:v>33.700000000000003</c:v>
                </c:pt>
                <c:pt idx="100">
                  <c:v>34.4</c:v>
                </c:pt>
                <c:pt idx="101">
                  <c:v>33.799999999999997</c:v>
                </c:pt>
                <c:pt idx="102">
                  <c:v>32.799999999999997</c:v>
                </c:pt>
                <c:pt idx="103">
                  <c:v>32.5</c:v>
                </c:pt>
                <c:pt idx="104">
                  <c:v>32.1</c:v>
                </c:pt>
                <c:pt idx="105">
                  <c:v>32.1</c:v>
                </c:pt>
                <c:pt idx="106">
                  <c:v>33.200000000000003</c:v>
                </c:pt>
                <c:pt idx="107">
                  <c:v>33.5</c:v>
                </c:pt>
                <c:pt idx="108">
                  <c:v>32</c:v>
                </c:pt>
                <c:pt idx="109">
                  <c:v>27.7</c:v>
                </c:pt>
                <c:pt idx="110">
                  <c:v>28.5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Alkutuotanto</c:v>
                </c:pt>
              </c:strCache>
            </c:strRef>
          </c:tx>
          <c:spPr>
            <a:ln w="28575">
              <a:solidFill>
                <a:srgbClr val="7B7B7B"/>
              </a:solidFill>
            </a:ln>
          </c:spPr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Sheet1!$B$2:$B$112</c:f>
              <c:numCache>
                <c:formatCode>General</c:formatCode>
                <c:ptCount val="111"/>
                <c:pt idx="2">
                  <c:v>48</c:v>
                </c:pt>
                <c:pt idx="3">
                  <c:v>47.42307692307692</c:v>
                </c:pt>
                <c:pt idx="4">
                  <c:v>46.84615384615384</c:v>
                </c:pt>
                <c:pt idx="5">
                  <c:v>46.269230769230759</c:v>
                </c:pt>
                <c:pt idx="6">
                  <c:v>45.692307692307679</c:v>
                </c:pt>
                <c:pt idx="7">
                  <c:v>45.115384615384599</c:v>
                </c:pt>
                <c:pt idx="8">
                  <c:v>44.538461538461519</c:v>
                </c:pt>
                <c:pt idx="9">
                  <c:v>43.961538461538439</c:v>
                </c:pt>
                <c:pt idx="10">
                  <c:v>43.384615384615358</c:v>
                </c:pt>
                <c:pt idx="11">
                  <c:v>42.807692307692278</c:v>
                </c:pt>
                <c:pt idx="12">
                  <c:v>42.230769230769198</c:v>
                </c:pt>
                <c:pt idx="13">
                  <c:v>41.653846153846118</c:v>
                </c:pt>
                <c:pt idx="14">
                  <c:v>41.076923076923038</c:v>
                </c:pt>
                <c:pt idx="15">
                  <c:v>40.499999999999957</c:v>
                </c:pt>
                <c:pt idx="16">
                  <c:v>39.923076923076877</c:v>
                </c:pt>
                <c:pt idx="17">
                  <c:v>39.346153846153797</c:v>
                </c:pt>
                <c:pt idx="18">
                  <c:v>38.769230769230717</c:v>
                </c:pt>
                <c:pt idx="19">
                  <c:v>38.192307692307637</c:v>
                </c:pt>
                <c:pt idx="20">
                  <c:v>37.615384615384556</c:v>
                </c:pt>
                <c:pt idx="21">
                  <c:v>37.038461538461476</c:v>
                </c:pt>
                <c:pt idx="22">
                  <c:v>36.461538461538396</c:v>
                </c:pt>
                <c:pt idx="23">
                  <c:v>35.884615384615316</c:v>
                </c:pt>
                <c:pt idx="24">
                  <c:v>35.307692307692236</c:v>
                </c:pt>
                <c:pt idx="25">
                  <c:v>34.730769230769155</c:v>
                </c:pt>
                <c:pt idx="26">
                  <c:v>34.153846153846075</c:v>
                </c:pt>
                <c:pt idx="27">
                  <c:v>33.576923076922995</c:v>
                </c:pt>
                <c:pt idx="28">
                  <c:v>33</c:v>
                </c:pt>
                <c:pt idx="29">
                  <c:v>32.68</c:v>
                </c:pt>
                <c:pt idx="30">
                  <c:v>32.36</c:v>
                </c:pt>
                <c:pt idx="31">
                  <c:v>32.04</c:v>
                </c:pt>
                <c:pt idx="32">
                  <c:v>31.72</c:v>
                </c:pt>
                <c:pt idx="33">
                  <c:v>31.4</c:v>
                </c:pt>
                <c:pt idx="34">
                  <c:v>31.08</c:v>
                </c:pt>
                <c:pt idx="35">
                  <c:v>30.759999999999998</c:v>
                </c:pt>
                <c:pt idx="36">
                  <c:v>30.439999999999998</c:v>
                </c:pt>
                <c:pt idx="37">
                  <c:v>30.119999999999997</c:v>
                </c:pt>
                <c:pt idx="38">
                  <c:v>29.799999999999997</c:v>
                </c:pt>
                <c:pt idx="39">
                  <c:v>29.479999999999997</c:v>
                </c:pt>
                <c:pt idx="40">
                  <c:v>29.159999999999997</c:v>
                </c:pt>
                <c:pt idx="41">
                  <c:v>28.839999999999996</c:v>
                </c:pt>
                <c:pt idx="42">
                  <c:v>28.519999999999996</c:v>
                </c:pt>
                <c:pt idx="43">
                  <c:v>28.199999999999996</c:v>
                </c:pt>
                <c:pt idx="44">
                  <c:v>27.879999999999995</c:v>
                </c:pt>
                <c:pt idx="45">
                  <c:v>27.559999999999995</c:v>
                </c:pt>
                <c:pt idx="46">
                  <c:v>27.239999999999995</c:v>
                </c:pt>
                <c:pt idx="47">
                  <c:v>26.919999999999995</c:v>
                </c:pt>
                <c:pt idx="48">
                  <c:v>26.599999999999994</c:v>
                </c:pt>
                <c:pt idx="49">
                  <c:v>26.279999999999994</c:v>
                </c:pt>
                <c:pt idx="50">
                  <c:v>25.959999999999994</c:v>
                </c:pt>
                <c:pt idx="51">
                  <c:v>25.639999999999993</c:v>
                </c:pt>
                <c:pt idx="52">
                  <c:v>25.319999999999993</c:v>
                </c:pt>
                <c:pt idx="53">
                  <c:v>25</c:v>
                </c:pt>
                <c:pt idx="54">
                  <c:v>24.354545454545455</c:v>
                </c:pt>
                <c:pt idx="55">
                  <c:v>23.709090909090911</c:v>
                </c:pt>
                <c:pt idx="56">
                  <c:v>23.063636363636366</c:v>
                </c:pt>
                <c:pt idx="57">
                  <c:v>22.418181818181822</c:v>
                </c:pt>
                <c:pt idx="58">
                  <c:v>21.772727272727277</c:v>
                </c:pt>
                <c:pt idx="59">
                  <c:v>21.127272727272732</c:v>
                </c:pt>
                <c:pt idx="60">
                  <c:v>20.481818181818188</c:v>
                </c:pt>
                <c:pt idx="61">
                  <c:v>19.836363636363643</c:v>
                </c:pt>
                <c:pt idx="62">
                  <c:v>19.190909090909098</c:v>
                </c:pt>
                <c:pt idx="63">
                  <c:v>18.545454545454554</c:v>
                </c:pt>
                <c:pt idx="64">
                  <c:v>17.900000000000009</c:v>
                </c:pt>
                <c:pt idx="65">
                  <c:v>17.254545454545465</c:v>
                </c:pt>
                <c:pt idx="66">
                  <c:v>16.60909090909092</c:v>
                </c:pt>
                <c:pt idx="67">
                  <c:v>15.963636363636375</c:v>
                </c:pt>
                <c:pt idx="68">
                  <c:v>15.318181818181831</c:v>
                </c:pt>
                <c:pt idx="69">
                  <c:v>14.672727272727286</c:v>
                </c:pt>
                <c:pt idx="70">
                  <c:v>14.027272727272742</c:v>
                </c:pt>
                <c:pt idx="71">
                  <c:v>13.381818181818197</c:v>
                </c:pt>
                <c:pt idx="72">
                  <c:v>12.736363636363652</c:v>
                </c:pt>
                <c:pt idx="73">
                  <c:v>12.090909090909108</c:v>
                </c:pt>
                <c:pt idx="74">
                  <c:v>11.445454545454563</c:v>
                </c:pt>
                <c:pt idx="75">
                  <c:v>10.8</c:v>
                </c:pt>
                <c:pt idx="76">
                  <c:v>10.3</c:v>
                </c:pt>
                <c:pt idx="77">
                  <c:v>9.6999999999999993</c:v>
                </c:pt>
                <c:pt idx="78">
                  <c:v>9.3000000000000007</c:v>
                </c:pt>
                <c:pt idx="79">
                  <c:v>9.1</c:v>
                </c:pt>
                <c:pt idx="80">
                  <c:v>9.6</c:v>
                </c:pt>
                <c:pt idx="81">
                  <c:v>8.6999999999999993</c:v>
                </c:pt>
                <c:pt idx="82">
                  <c:v>8.9</c:v>
                </c:pt>
                <c:pt idx="83">
                  <c:v>8.6</c:v>
                </c:pt>
                <c:pt idx="84">
                  <c:v>8.3000000000000007</c:v>
                </c:pt>
                <c:pt idx="85">
                  <c:v>7.9</c:v>
                </c:pt>
                <c:pt idx="86">
                  <c:v>7.6</c:v>
                </c:pt>
                <c:pt idx="87">
                  <c:v>6.1</c:v>
                </c:pt>
                <c:pt idx="88">
                  <c:v>6.2</c:v>
                </c:pt>
                <c:pt idx="89">
                  <c:v>6.2</c:v>
                </c:pt>
                <c:pt idx="90">
                  <c:v>6.3</c:v>
                </c:pt>
                <c:pt idx="91">
                  <c:v>5.7</c:v>
                </c:pt>
                <c:pt idx="92">
                  <c:v>5</c:v>
                </c:pt>
                <c:pt idx="93">
                  <c:v>5.0999999999999996</c:v>
                </c:pt>
                <c:pt idx="94">
                  <c:v>5</c:v>
                </c:pt>
                <c:pt idx="95">
                  <c:v>4.5</c:v>
                </c:pt>
                <c:pt idx="96">
                  <c:v>4.0999999999999996</c:v>
                </c:pt>
                <c:pt idx="97">
                  <c:v>4.0999999999999996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3.3</c:v>
                </c:pt>
                <c:pt idx="102">
                  <c:v>3.2</c:v>
                </c:pt>
                <c:pt idx="103">
                  <c:v>3.1</c:v>
                </c:pt>
                <c:pt idx="104">
                  <c:v>2.9</c:v>
                </c:pt>
                <c:pt idx="105">
                  <c:v>2.8</c:v>
                </c:pt>
                <c:pt idx="106">
                  <c:v>2.4</c:v>
                </c:pt>
                <c:pt idx="107">
                  <c:v>3</c:v>
                </c:pt>
                <c:pt idx="108">
                  <c:v>2.8</c:v>
                </c:pt>
                <c:pt idx="109">
                  <c:v>2.8</c:v>
                </c:pt>
                <c:pt idx="110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03072"/>
        <c:axId val="34404608"/>
      </c:lineChart>
      <c:catAx>
        <c:axId val="34403072"/>
        <c:scaling>
          <c:orientation val="minMax"/>
        </c:scaling>
        <c:delete val="0"/>
        <c:axPos val="b"/>
        <c:majorGridlines>
          <c:spPr>
            <a:ln w="12700">
              <a:solidFill>
                <a:srgbClr val="F8F8F8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noFill/>
          </a:ln>
        </c:spPr>
        <c:crossAx val="3440460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4404608"/>
        <c:scaling>
          <c:orientation val="minMax"/>
        </c:scaling>
        <c:delete val="0"/>
        <c:axPos val="l"/>
        <c:majorGridlines>
          <c:spPr>
            <a:ln w="12700">
              <a:solidFill>
                <a:srgbClr val="F8F8F8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34403072"/>
        <c:crosses val="autoZero"/>
        <c:crossBetween val="midCat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99CC00"/>
            </a:solidFill>
            <a:ln w="381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7ED1E6"/>
              </a:solidFill>
              <a:ln w="38100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On</c:v>
                </c:pt>
                <c:pt idx="1">
                  <c:v>Ei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7.9</c:v>
                </c:pt>
                <c:pt idx="1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42680320"/>
        <c:axId val="42707584"/>
      </c:barChart>
      <c:catAx>
        <c:axId val="42680320"/>
        <c:scaling>
          <c:orientation val="minMax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Ulkomaalais-</a:t>
                </a:r>
              </a:p>
              <a:p>
                <a:pPr>
                  <a:defRPr/>
                </a:pPr>
                <a:r>
                  <a:rPr lang="fi-FI"/>
                  <a:t>omisteinen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42707584"/>
        <c:crosses val="autoZero"/>
        <c:auto val="1"/>
        <c:lblAlgn val="ctr"/>
        <c:lblOffset val="100"/>
        <c:noMultiLvlLbl val="0"/>
      </c:catAx>
      <c:valAx>
        <c:axId val="42707584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42680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99CC00"/>
            </a:solidFill>
            <a:ln w="381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7ED1E6"/>
              </a:solidFill>
              <a:ln w="38100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On</c:v>
                </c:pt>
                <c:pt idx="1">
                  <c:v>Ei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5.7</c:v>
                </c:pt>
                <c:pt idx="1">
                  <c:v>2.79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43183488"/>
        <c:axId val="48621440"/>
      </c:barChart>
      <c:catAx>
        <c:axId val="43183488"/>
        <c:scaling>
          <c:orientation val="minMax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Tavaroiden</a:t>
                </a:r>
              </a:p>
              <a:p>
                <a:pPr>
                  <a:defRPr/>
                </a:pPr>
                <a:r>
                  <a:rPr lang="fi-FI"/>
                  <a:t>vientiä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48621440"/>
        <c:crosses val="autoZero"/>
        <c:auto val="1"/>
        <c:lblAlgn val="ctr"/>
        <c:lblOffset val="100"/>
        <c:noMultiLvlLbl val="0"/>
      </c:catAx>
      <c:valAx>
        <c:axId val="48621440"/>
        <c:scaling>
          <c:orientation val="minMax"/>
          <c:max val="9"/>
          <c:min val="0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43183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055072463768114E-2"/>
          <c:y val="4.5199603174603177E-2"/>
          <c:w val="0.91109106280193242"/>
          <c:h val="0.8791251984126984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bkt_per~a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8"/>
            <c:spPr>
              <a:solidFill>
                <a:srgbClr val="7ED1E6"/>
              </a:solidFill>
              <a:ln w="12700">
                <a:solidFill>
                  <a:sysClr val="windowText" lastClr="000000"/>
                </a:solidFill>
              </a:ln>
            </c:spPr>
          </c:marker>
          <c:dPt>
            <c:idx val="7"/>
            <c:marker>
              <c:spPr>
                <a:solidFill>
                  <a:srgbClr val="99CC00"/>
                </a:solidFill>
                <a:ln w="12700">
                  <a:solidFill>
                    <a:sysClr val="windowText" lastClr="000000"/>
                  </a:solidFill>
                </a:ln>
              </c:spPr>
            </c:marker>
            <c:bubble3D val="0"/>
          </c:dPt>
          <c:dPt>
            <c:idx val="8"/>
            <c:bubble3D val="0"/>
          </c:dPt>
          <c:dLbls>
            <c:delete val="1"/>
          </c:dLbls>
          <c:trendline>
            <c:spPr>
              <a:ln w="12700">
                <a:solidFill>
                  <a:sysClr val="windowText" lastClr="00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Sheet1!$A$2:$A$34</c:f>
              <c:numCache>
                <c:formatCode>General</c:formatCode>
                <c:ptCount val="33"/>
                <c:pt idx="0">
                  <c:v>15.757579</c:v>
                </c:pt>
                <c:pt idx="1">
                  <c:v>11.334220999999999</c:v>
                </c:pt>
                <c:pt idx="2">
                  <c:v>16.810168000000001</c:v>
                </c:pt>
                <c:pt idx="3">
                  <c:v>10.458278999999999</c:v>
                </c:pt>
                <c:pt idx="4">
                  <c:v>11.767638</c:v>
                </c:pt>
                <c:pt idx="5">
                  <c:v>11.075119000000001</c:v>
                </c:pt>
                <c:pt idx="6">
                  <c:v>13.257455</c:v>
                </c:pt>
                <c:pt idx="7">
                  <c:v>11.530037999999999</c:v>
                </c:pt>
                <c:pt idx="8">
                  <c:v>17.166684</c:v>
                </c:pt>
                <c:pt idx="9">
                  <c:v>15.312388</c:v>
                </c:pt>
                <c:pt idx="10">
                  <c:v>6.2355644000000003</c:v>
                </c:pt>
                <c:pt idx="11">
                  <c:v>13.065611000000001</c:v>
                </c:pt>
                <c:pt idx="12">
                  <c:v>10.733192000000001</c:v>
                </c:pt>
                <c:pt idx="13">
                  <c:v>13.838775999999999</c:v>
                </c:pt>
                <c:pt idx="14">
                  <c:v>16.280441</c:v>
                </c:pt>
                <c:pt idx="15">
                  <c:v>11.506284000000001</c:v>
                </c:pt>
                <c:pt idx="16">
                  <c:v>11.475422999999999</c:v>
                </c:pt>
                <c:pt idx="17">
                  <c:v>8.6813903000000003</c:v>
                </c:pt>
                <c:pt idx="18">
                  <c:v>17.067257000000001</c:v>
                </c:pt>
                <c:pt idx="19">
                  <c:v>9.6658056000000006</c:v>
                </c:pt>
                <c:pt idx="20">
                  <c:v>16.146376</c:v>
                </c:pt>
                <c:pt idx="21">
                  <c:v>13.093854</c:v>
                </c:pt>
                <c:pt idx="22">
                  <c:v>9.7444284000000003</c:v>
                </c:pt>
                <c:pt idx="23">
                  <c:v>10.022156000000001</c:v>
                </c:pt>
                <c:pt idx="24">
                  <c:v>11.029408</c:v>
                </c:pt>
                <c:pt idx="25">
                  <c:v>12.642858</c:v>
                </c:pt>
                <c:pt idx="26">
                  <c:v>10.449128</c:v>
                </c:pt>
                <c:pt idx="27">
                  <c:v>14.178004</c:v>
                </c:pt>
                <c:pt idx="28">
                  <c:v>12.605594999999999</c:v>
                </c:pt>
                <c:pt idx="29">
                  <c:v>16.828057000000001</c:v>
                </c:pt>
                <c:pt idx="30">
                  <c:v>16.548093999999999</c:v>
                </c:pt>
              </c:numCache>
            </c:numRef>
          </c:xVal>
          <c:yVal>
            <c:numRef>
              <c:f>Sheet1!$B$2:$B$34</c:f>
              <c:numCache>
                <c:formatCode>General</c:formatCode>
                <c:ptCount val="33"/>
                <c:pt idx="0">
                  <c:v>37.108798999999998</c:v>
                </c:pt>
                <c:pt idx="1">
                  <c:v>38.884433999999999</c:v>
                </c:pt>
                <c:pt idx="2">
                  <c:v>36.878971</c:v>
                </c:pt>
                <c:pt idx="3">
                  <c:v>36.853555</c:v>
                </c:pt>
                <c:pt idx="4">
                  <c:v>25.563410000000001</c:v>
                </c:pt>
                <c:pt idx="5">
                  <c:v>39.494121999999997</c:v>
                </c:pt>
                <c:pt idx="6">
                  <c:v>19.845338999999999</c:v>
                </c:pt>
                <c:pt idx="7">
                  <c:v>35.655862999999997</c:v>
                </c:pt>
                <c:pt idx="8">
                  <c:v>33.963267000000002</c:v>
                </c:pt>
                <c:pt idx="9">
                  <c:v>37.059835</c:v>
                </c:pt>
                <c:pt idx="10">
                  <c:v>29.303367000000001</c:v>
                </c:pt>
                <c:pt idx="11">
                  <c:v>20.274968999999999</c:v>
                </c:pt>
                <c:pt idx="12">
                  <c:v>36.646729999999998</c:v>
                </c:pt>
                <c:pt idx="13">
                  <c:v>45.293647999999997</c:v>
                </c:pt>
                <c:pt idx="14">
                  <c:v>27.463940999999998</c:v>
                </c:pt>
                <c:pt idx="15">
                  <c:v>32.413187999999998</c:v>
                </c:pt>
                <c:pt idx="16">
                  <c:v>32.017572999999999</c:v>
                </c:pt>
                <c:pt idx="17">
                  <c:v>27.133448999999999</c:v>
                </c:pt>
                <c:pt idx="18">
                  <c:v>84.848184000000003</c:v>
                </c:pt>
                <c:pt idx="19">
                  <c:v>14.387616</c:v>
                </c:pt>
                <c:pt idx="20">
                  <c:v>40.806848000000002</c:v>
                </c:pt>
                <c:pt idx="21">
                  <c:v>27.006561999999999</c:v>
                </c:pt>
                <c:pt idx="22">
                  <c:v>55.042209</c:v>
                </c:pt>
                <c:pt idx="23">
                  <c:v>22.869831999999999</c:v>
                </c:pt>
                <c:pt idx="24">
                  <c:v>22.868984000000001</c:v>
                </c:pt>
                <c:pt idx="25">
                  <c:v>27.472123</c:v>
                </c:pt>
                <c:pt idx="26">
                  <c:v>32.246873999999998</c:v>
                </c:pt>
                <c:pt idx="27">
                  <c:v>37.210994999999997</c:v>
                </c:pt>
                <c:pt idx="28">
                  <c:v>45.586150000000004</c:v>
                </c:pt>
                <c:pt idx="29">
                  <c:v>35.719206</c:v>
                </c:pt>
                <c:pt idx="30">
                  <c:v>45.087370999999997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Sheet1!$A$2:$A$34</c:f>
              <c:numCache>
                <c:formatCode>General</c:formatCode>
                <c:ptCount val="33"/>
                <c:pt idx="0">
                  <c:v>15.757579</c:v>
                </c:pt>
                <c:pt idx="1">
                  <c:v>11.334220999999999</c:v>
                </c:pt>
                <c:pt idx="2">
                  <c:v>16.810168000000001</c:v>
                </c:pt>
                <c:pt idx="3">
                  <c:v>10.458278999999999</c:v>
                </c:pt>
                <c:pt idx="4">
                  <c:v>11.767638</c:v>
                </c:pt>
                <c:pt idx="5">
                  <c:v>11.075119000000001</c:v>
                </c:pt>
                <c:pt idx="6">
                  <c:v>13.257455</c:v>
                </c:pt>
                <c:pt idx="7">
                  <c:v>11.530037999999999</c:v>
                </c:pt>
                <c:pt idx="8">
                  <c:v>17.166684</c:v>
                </c:pt>
                <c:pt idx="9">
                  <c:v>15.312388</c:v>
                </c:pt>
                <c:pt idx="10">
                  <c:v>6.2355644000000003</c:v>
                </c:pt>
                <c:pt idx="11">
                  <c:v>13.065611000000001</c:v>
                </c:pt>
                <c:pt idx="12">
                  <c:v>10.733192000000001</c:v>
                </c:pt>
                <c:pt idx="13">
                  <c:v>13.838775999999999</c:v>
                </c:pt>
                <c:pt idx="14">
                  <c:v>16.280441</c:v>
                </c:pt>
                <c:pt idx="15">
                  <c:v>11.506284000000001</c:v>
                </c:pt>
                <c:pt idx="16">
                  <c:v>11.475422999999999</c:v>
                </c:pt>
                <c:pt idx="17">
                  <c:v>8.6813903000000003</c:v>
                </c:pt>
                <c:pt idx="18">
                  <c:v>17.067257000000001</c:v>
                </c:pt>
                <c:pt idx="19">
                  <c:v>9.6658056000000006</c:v>
                </c:pt>
                <c:pt idx="20">
                  <c:v>16.146376</c:v>
                </c:pt>
                <c:pt idx="21">
                  <c:v>13.093854</c:v>
                </c:pt>
                <c:pt idx="22">
                  <c:v>9.7444284000000003</c:v>
                </c:pt>
                <c:pt idx="23">
                  <c:v>10.022156000000001</c:v>
                </c:pt>
                <c:pt idx="24">
                  <c:v>11.029408</c:v>
                </c:pt>
                <c:pt idx="25">
                  <c:v>12.642858</c:v>
                </c:pt>
                <c:pt idx="26">
                  <c:v>10.449128</c:v>
                </c:pt>
                <c:pt idx="27">
                  <c:v>14.178004</c:v>
                </c:pt>
                <c:pt idx="28">
                  <c:v>12.605594999999999</c:v>
                </c:pt>
                <c:pt idx="29">
                  <c:v>16.828057000000001</c:v>
                </c:pt>
                <c:pt idx="30">
                  <c:v>16.548093999999999</c:v>
                </c:pt>
              </c:numCache>
            </c:numRef>
          </c:xVal>
          <c:yVal>
            <c:numRef>
              <c:f>Sheet1!$C$2:$C$34</c:f>
              <c:numCache>
                <c:formatCode>General</c:formatCode>
                <c:ptCount val="33"/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Sheet1!$A$2:$A$34</c:f>
              <c:numCache>
                <c:formatCode>General</c:formatCode>
                <c:ptCount val="33"/>
                <c:pt idx="0">
                  <c:v>15.757579</c:v>
                </c:pt>
                <c:pt idx="1">
                  <c:v>11.334220999999999</c:v>
                </c:pt>
                <c:pt idx="2">
                  <c:v>16.810168000000001</c:v>
                </c:pt>
                <c:pt idx="3">
                  <c:v>10.458278999999999</c:v>
                </c:pt>
                <c:pt idx="4">
                  <c:v>11.767638</c:v>
                </c:pt>
                <c:pt idx="5">
                  <c:v>11.075119000000001</c:v>
                </c:pt>
                <c:pt idx="6">
                  <c:v>13.257455</c:v>
                </c:pt>
                <c:pt idx="7">
                  <c:v>11.530037999999999</c:v>
                </c:pt>
                <c:pt idx="8">
                  <c:v>17.166684</c:v>
                </c:pt>
                <c:pt idx="9">
                  <c:v>15.312388</c:v>
                </c:pt>
                <c:pt idx="10">
                  <c:v>6.2355644000000003</c:v>
                </c:pt>
                <c:pt idx="11">
                  <c:v>13.065611000000001</c:v>
                </c:pt>
                <c:pt idx="12">
                  <c:v>10.733192000000001</c:v>
                </c:pt>
                <c:pt idx="13">
                  <c:v>13.838775999999999</c:v>
                </c:pt>
                <c:pt idx="14">
                  <c:v>16.280441</c:v>
                </c:pt>
                <c:pt idx="15">
                  <c:v>11.506284000000001</c:v>
                </c:pt>
                <c:pt idx="16">
                  <c:v>11.475422999999999</c:v>
                </c:pt>
                <c:pt idx="17">
                  <c:v>8.6813903000000003</c:v>
                </c:pt>
                <c:pt idx="18">
                  <c:v>17.067257000000001</c:v>
                </c:pt>
                <c:pt idx="19">
                  <c:v>9.6658056000000006</c:v>
                </c:pt>
                <c:pt idx="20">
                  <c:v>16.146376</c:v>
                </c:pt>
                <c:pt idx="21">
                  <c:v>13.093854</c:v>
                </c:pt>
                <c:pt idx="22">
                  <c:v>9.7444284000000003</c:v>
                </c:pt>
                <c:pt idx="23">
                  <c:v>10.022156000000001</c:v>
                </c:pt>
                <c:pt idx="24">
                  <c:v>11.029408</c:v>
                </c:pt>
                <c:pt idx="25">
                  <c:v>12.642858</c:v>
                </c:pt>
                <c:pt idx="26">
                  <c:v>10.449128</c:v>
                </c:pt>
                <c:pt idx="27">
                  <c:v>14.178004</c:v>
                </c:pt>
                <c:pt idx="28">
                  <c:v>12.605594999999999</c:v>
                </c:pt>
                <c:pt idx="29">
                  <c:v>16.828057000000001</c:v>
                </c:pt>
                <c:pt idx="30">
                  <c:v>16.548093999999999</c:v>
                </c:pt>
              </c:numCache>
            </c:numRef>
          </c:xVal>
          <c:yVal>
            <c:numRef>
              <c:f>Sheet1!$D$2:$D$34</c:f>
              <c:numCache>
                <c:formatCode>General</c:formatCode>
                <c:ptCount val="33"/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35752064"/>
        <c:axId val="235757952"/>
      </c:scatterChart>
      <c:valAx>
        <c:axId val="235752064"/>
        <c:scaling>
          <c:orientation val="minMax"/>
          <c:min val="6"/>
        </c:scaling>
        <c:delete val="0"/>
        <c:axPos val="b"/>
        <c:majorGridlines>
          <c:spPr>
            <a:ln w="12700">
              <a:solidFill>
                <a:srgbClr val="F8F8F8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35757952"/>
        <c:crosses val="autoZero"/>
        <c:crossBetween val="midCat"/>
      </c:valAx>
      <c:valAx>
        <c:axId val="235757952"/>
        <c:scaling>
          <c:orientation val="minMax"/>
        </c:scaling>
        <c:delete val="0"/>
        <c:axPos val="l"/>
        <c:majorGridlines>
          <c:spPr>
            <a:ln w="12700">
              <a:solidFill>
                <a:srgbClr val="F8F8F8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35752064"/>
        <c:crosses val="autoZero"/>
        <c:crossBetween val="midCat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  <c:userShapes r:id="rId3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Johtajien, asiantuntijoiden ja tutkijoiden osuus palvelusektorin työvoimasta, %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High-skill  services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4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7"/>
            <c:invertIfNegative val="0"/>
            <c:bubble3D val="0"/>
          </c:dPt>
          <c:cat>
            <c:strRef>
              <c:f>Sheet1!$A$2:$A$19</c:f>
              <c:strCache>
                <c:ptCount val="18"/>
                <c:pt idx="0">
                  <c:v>Portugali</c:v>
                </c:pt>
                <c:pt idx="1">
                  <c:v>Espanja</c:v>
                </c:pt>
                <c:pt idx="2">
                  <c:v>Itävalta</c:v>
                </c:pt>
                <c:pt idx="3">
                  <c:v>Kreikka</c:v>
                </c:pt>
                <c:pt idx="4">
                  <c:v>Irlanti</c:v>
                </c:pt>
                <c:pt idx="5">
                  <c:v>UK</c:v>
                </c:pt>
                <c:pt idx="6">
                  <c:v>EU-15</c:v>
                </c:pt>
                <c:pt idx="7">
                  <c:v>Italia</c:v>
                </c:pt>
                <c:pt idx="8">
                  <c:v>Ranska</c:v>
                </c:pt>
                <c:pt idx="9">
                  <c:v>Belgia</c:v>
                </c:pt>
                <c:pt idx="10">
                  <c:v>Norja</c:v>
                </c:pt>
                <c:pt idx="11">
                  <c:v>Tanska</c:v>
                </c:pt>
                <c:pt idx="12">
                  <c:v>Saksa</c:v>
                </c:pt>
                <c:pt idx="13">
                  <c:v>Ruotsi</c:v>
                </c:pt>
                <c:pt idx="14">
                  <c:v>Suomi</c:v>
                </c:pt>
                <c:pt idx="15">
                  <c:v>Alankomaat</c:v>
                </c:pt>
                <c:pt idx="16">
                  <c:v>Sveitsi</c:v>
                </c:pt>
                <c:pt idx="17">
                  <c:v>Islanti</c:v>
                </c:pt>
              </c:strCache>
            </c:strRef>
          </c:cat>
          <c:val>
            <c:numRef>
              <c:f>Sheet1!$B$2:$B$19</c:f>
              <c:numCache>
                <c:formatCode>0.00</c:formatCode>
                <c:ptCount val="18"/>
                <c:pt idx="0">
                  <c:v>34.819755371414459</c:v>
                </c:pt>
                <c:pt idx="1">
                  <c:v>39.497745990760755</c:v>
                </c:pt>
                <c:pt idx="2">
                  <c:v>44.200264555452307</c:v>
                </c:pt>
                <c:pt idx="3" formatCode="General">
                  <c:v>45.528575952133657</c:v>
                </c:pt>
                <c:pt idx="4" formatCode="General">
                  <c:v>46.14736369128493</c:v>
                </c:pt>
                <c:pt idx="5" formatCode="General">
                  <c:v>46.25316785155681</c:v>
                </c:pt>
                <c:pt idx="6" formatCode="General">
                  <c:v>47.061677660465101</c:v>
                </c:pt>
                <c:pt idx="7" formatCode="General">
                  <c:v>47.357361739392232</c:v>
                </c:pt>
                <c:pt idx="8" formatCode="General">
                  <c:v>47.423518343255331</c:v>
                </c:pt>
                <c:pt idx="9" formatCode="General">
                  <c:v>49.967331498883986</c:v>
                </c:pt>
                <c:pt idx="10" formatCode="General">
                  <c:v>50.278358393682531</c:v>
                </c:pt>
                <c:pt idx="11" formatCode="General">
                  <c:v>50.375224712290603</c:v>
                </c:pt>
                <c:pt idx="12" formatCode="General">
                  <c:v>50.426089339679201</c:v>
                </c:pt>
                <c:pt idx="13" formatCode="General">
                  <c:v>51.655605587451767</c:v>
                </c:pt>
                <c:pt idx="14" formatCode="General">
                  <c:v>51.865176755564747</c:v>
                </c:pt>
                <c:pt idx="15" formatCode="General">
                  <c:v>53.784405204514215</c:v>
                </c:pt>
                <c:pt idx="16" formatCode="General">
                  <c:v>54.945028653358442</c:v>
                </c:pt>
                <c:pt idx="17" formatCode="General">
                  <c:v>55.720181340163741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35855872"/>
        <c:axId val="235857792"/>
      </c:barChart>
      <c:catAx>
        <c:axId val="235855872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235857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857792"/>
        <c:scaling>
          <c:orientation val="minMax"/>
          <c:max val="60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35855872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Johtajien, asiantuntijoiden ja tutkijoiden osuus teollisuuden työvoimasta, %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Asiantuntijat ja tutkijat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6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Sheet1!$A$2:$A$18</c:f>
              <c:strCache>
                <c:ptCount val="17"/>
                <c:pt idx="0">
                  <c:v>Portugali</c:v>
                </c:pt>
                <c:pt idx="1">
                  <c:v>Kreikka</c:v>
                </c:pt>
                <c:pt idx="2">
                  <c:v>Espanja</c:v>
                </c:pt>
                <c:pt idx="3">
                  <c:v>Italia</c:v>
                </c:pt>
                <c:pt idx="4">
                  <c:v>Islanti</c:v>
                </c:pt>
                <c:pt idx="5">
                  <c:v>EU-27</c:v>
                </c:pt>
                <c:pt idx="6">
                  <c:v>Itävalta</c:v>
                </c:pt>
                <c:pt idx="7">
                  <c:v>Saksa</c:v>
                </c:pt>
                <c:pt idx="8">
                  <c:v>Norja</c:v>
                </c:pt>
                <c:pt idx="9">
                  <c:v>Alankomaat</c:v>
                </c:pt>
                <c:pt idx="10">
                  <c:v>Ruotsi</c:v>
                </c:pt>
                <c:pt idx="11">
                  <c:v>Belgia</c:v>
                </c:pt>
                <c:pt idx="12">
                  <c:v>Irlanti</c:v>
                </c:pt>
                <c:pt idx="13">
                  <c:v>Ranska</c:v>
                </c:pt>
                <c:pt idx="14">
                  <c:v>Tanska</c:v>
                </c:pt>
                <c:pt idx="15">
                  <c:v>Iso-Britannia</c:v>
                </c:pt>
                <c:pt idx="16">
                  <c:v>Suomi</c:v>
                </c:pt>
              </c:strCache>
            </c:strRef>
          </c:cat>
          <c:val>
            <c:numRef>
              <c:f>Sheet1!$B$2:$B$18</c:f>
              <c:numCache>
                <c:formatCode>0.00</c:formatCode>
                <c:ptCount val="17"/>
                <c:pt idx="0">
                  <c:v>13.396894660556837</c:v>
                </c:pt>
                <c:pt idx="1">
                  <c:v>19.637264443976875</c:v>
                </c:pt>
                <c:pt idx="2">
                  <c:v>24.861755420412301</c:v>
                </c:pt>
                <c:pt idx="3">
                  <c:v>24.994613351351131</c:v>
                </c:pt>
                <c:pt idx="4">
                  <c:v>25.176903200159018</c:v>
                </c:pt>
                <c:pt idx="5">
                  <c:v>27.778637798143397</c:v>
                </c:pt>
                <c:pt idx="6" formatCode="General">
                  <c:v>29.154267802568661</c:v>
                </c:pt>
                <c:pt idx="7" formatCode="General">
                  <c:v>30.471962615866023</c:v>
                </c:pt>
                <c:pt idx="8" formatCode="General">
                  <c:v>30.47327247495301</c:v>
                </c:pt>
                <c:pt idx="9" formatCode="General">
                  <c:v>31.689498752896228</c:v>
                </c:pt>
                <c:pt idx="10" formatCode="General">
                  <c:v>32.259989402400976</c:v>
                </c:pt>
                <c:pt idx="11" formatCode="General">
                  <c:v>34.002589970759807</c:v>
                </c:pt>
                <c:pt idx="12" formatCode="General">
                  <c:v>34.297383337196848</c:v>
                </c:pt>
                <c:pt idx="13" formatCode="General">
                  <c:v>35.291587026150744</c:v>
                </c:pt>
                <c:pt idx="14" formatCode="General">
                  <c:v>36.232635878108603</c:v>
                </c:pt>
                <c:pt idx="15" formatCode="General">
                  <c:v>38.446315096045453</c:v>
                </c:pt>
                <c:pt idx="16" formatCode="General">
                  <c:v>38.455720831834817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155298048"/>
        <c:axId val="155399680"/>
      </c:barChart>
      <c:catAx>
        <c:axId val="155298048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155399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399680"/>
        <c:scaling>
          <c:orientation val="minMax"/>
          <c:max val="60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55298048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Palvelutehtävissä toimivien osuus teollisuuden työvoimasta, %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Palvelut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B3E3F1"/>
              </a:solidFill>
              <a:ln w="50800"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9"/>
            <c:invertIfNegative val="0"/>
            <c:bubble3D val="0"/>
          </c:dPt>
          <c:cat>
            <c:strRef>
              <c:f>Sheet1!$A$2:$A$18</c:f>
              <c:strCache>
                <c:ptCount val="17"/>
                <c:pt idx="0">
                  <c:v>Portugali</c:v>
                </c:pt>
                <c:pt idx="1">
                  <c:v>Kreikka</c:v>
                </c:pt>
                <c:pt idx="2">
                  <c:v>Espanja</c:v>
                </c:pt>
                <c:pt idx="3">
                  <c:v>Italia</c:v>
                </c:pt>
                <c:pt idx="4">
                  <c:v>Ruotsi</c:v>
                </c:pt>
                <c:pt idx="5">
                  <c:v>Norja</c:v>
                </c:pt>
                <c:pt idx="6">
                  <c:v>EU-27</c:v>
                </c:pt>
                <c:pt idx="7">
                  <c:v>Islanti</c:v>
                </c:pt>
                <c:pt idx="8">
                  <c:v>Suomi</c:v>
                </c:pt>
                <c:pt idx="9">
                  <c:v>Ranska</c:v>
                </c:pt>
                <c:pt idx="10">
                  <c:v>Saksa</c:v>
                </c:pt>
                <c:pt idx="11">
                  <c:v>Belgia</c:v>
                </c:pt>
                <c:pt idx="12">
                  <c:v>Irlanti</c:v>
                </c:pt>
                <c:pt idx="13">
                  <c:v>Itävalta</c:v>
                </c:pt>
                <c:pt idx="14">
                  <c:v>Iso-Britannia</c:v>
                </c:pt>
                <c:pt idx="15">
                  <c:v>Tanska</c:v>
                </c:pt>
                <c:pt idx="16">
                  <c:v>Alankomaat</c:v>
                </c:pt>
              </c:strCache>
            </c:strRef>
          </c:cat>
          <c:val>
            <c:numRef>
              <c:f>Sheet1!$B$2:$B$18</c:f>
              <c:numCache>
                <c:formatCode>0.00</c:formatCode>
                <c:ptCount val="17"/>
                <c:pt idx="0">
                  <c:v>29.776751875967356</c:v>
                </c:pt>
                <c:pt idx="1">
                  <c:v>36.606336524866975</c:v>
                </c:pt>
                <c:pt idx="2">
                  <c:v>39.925156355798386</c:v>
                </c:pt>
                <c:pt idx="3">
                  <c:v>42.0414192333226</c:v>
                </c:pt>
                <c:pt idx="4">
                  <c:v>43.992811660923437</c:v>
                </c:pt>
                <c:pt idx="5">
                  <c:v>44.505149930612085</c:v>
                </c:pt>
                <c:pt idx="6" formatCode="General">
                  <c:v>45.258933054316088</c:v>
                </c:pt>
                <c:pt idx="7" formatCode="General">
                  <c:v>45.39852911945934</c:v>
                </c:pt>
                <c:pt idx="8" formatCode="General">
                  <c:v>47.661434163489325</c:v>
                </c:pt>
                <c:pt idx="9" formatCode="General">
                  <c:v>48.500268844936251</c:v>
                </c:pt>
                <c:pt idx="10" formatCode="General">
                  <c:v>52.58502417969494</c:v>
                </c:pt>
                <c:pt idx="11" formatCode="General">
                  <c:v>53.236235908033912</c:v>
                </c:pt>
                <c:pt idx="12" formatCode="General">
                  <c:v>55.152995693090986</c:v>
                </c:pt>
                <c:pt idx="13" formatCode="General">
                  <c:v>56.038443255647543</c:v>
                </c:pt>
                <c:pt idx="14" formatCode="General">
                  <c:v>57.699460999664723</c:v>
                </c:pt>
                <c:pt idx="15" formatCode="General">
                  <c:v>58.341001006808249</c:v>
                </c:pt>
                <c:pt idx="16" formatCode="General">
                  <c:v>59.500565443698882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187408384"/>
        <c:axId val="187511936"/>
      </c:barChart>
      <c:catAx>
        <c:axId val="187408384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187511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511936"/>
        <c:scaling>
          <c:orientation val="minMax"/>
          <c:max val="60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87408384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Koko yrityssektori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Yrityssektori</c:v>
                </c:pt>
              </c:strCache>
            </c:strRef>
          </c:tx>
          <c:spPr>
            <a:ln w="28575">
              <a:solidFill>
                <a:srgbClr val="99CC00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Johtajat</c:v>
                </c:pt>
                <c:pt idx="1">
                  <c:v>Erityisasiantuntijat</c:v>
                </c:pt>
                <c:pt idx="2">
                  <c:v>Asiantuntijat</c:v>
                </c:pt>
                <c:pt idx="3">
                  <c:v>Prosessitehtävät</c:v>
                </c:pt>
                <c:pt idx="4">
                  <c:v>Tuotantotehtävät</c:v>
                </c:pt>
                <c:pt idx="5">
                  <c:v>Toimistotyö</c:v>
                </c:pt>
                <c:pt idx="6">
                  <c:v>Siivous, yms. avust. t.</c:v>
                </c:pt>
                <c:pt idx="7">
                  <c:v>Myynti- ja palveluteht.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43.181837381979534</c:v>
                </c:pt>
                <c:pt idx="1">
                  <c:v>8.4345168056235948</c:v>
                </c:pt>
                <c:pt idx="2">
                  <c:v>-3.1954164415552726</c:v>
                </c:pt>
                <c:pt idx="3">
                  <c:v>-7.8149144943086126</c:v>
                </c:pt>
                <c:pt idx="4">
                  <c:v>-10.976772408967411</c:v>
                </c:pt>
                <c:pt idx="5">
                  <c:v>-9.2977405764241645</c:v>
                </c:pt>
                <c:pt idx="6">
                  <c:v>3.3492724535875569</c:v>
                </c:pt>
                <c:pt idx="7">
                  <c:v>6.9827643408936861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534784"/>
        <c:axId val="236565248"/>
      </c:lineChart>
      <c:catAx>
        <c:axId val="23653478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fi-FI"/>
          </a:p>
        </c:txPr>
        <c:crossAx val="236565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656524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236534784"/>
        <c:crossesAt val="1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Palvelut</c:v>
                </c:pt>
              </c:strCache>
            </c:strRef>
          </c:tx>
          <c:spPr>
            <a:ln w="28575">
              <a:solidFill>
                <a:srgbClr val="99CC00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Johtajat</c:v>
                </c:pt>
                <c:pt idx="1">
                  <c:v>Erityisasiantuntijat</c:v>
                </c:pt>
                <c:pt idx="2">
                  <c:v>Asiantuntijat</c:v>
                </c:pt>
                <c:pt idx="3">
                  <c:v>Prosessitehtävät</c:v>
                </c:pt>
                <c:pt idx="4">
                  <c:v>Tuotantotehtävät</c:v>
                </c:pt>
                <c:pt idx="5">
                  <c:v>Toimistotyö</c:v>
                </c:pt>
                <c:pt idx="6">
                  <c:v>Siivous, yms. avust. t.</c:v>
                </c:pt>
                <c:pt idx="7">
                  <c:v>Myynti- ja palveluteht.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33.769884650805324</c:v>
                </c:pt>
                <c:pt idx="1">
                  <c:v>-2.2414631802016629</c:v>
                </c:pt>
                <c:pt idx="2">
                  <c:v>0.65229137330165454</c:v>
                </c:pt>
                <c:pt idx="3">
                  <c:v>-11.790859938540265</c:v>
                </c:pt>
                <c:pt idx="4">
                  <c:v>-7.5865684841990442</c:v>
                </c:pt>
                <c:pt idx="5">
                  <c:v>-9.6302012742142189</c:v>
                </c:pt>
                <c:pt idx="6">
                  <c:v>1.1700743283402675</c:v>
                </c:pt>
                <c:pt idx="7">
                  <c:v>1.5819654105403429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775296"/>
        <c:axId val="236776832"/>
      </c:lineChart>
      <c:catAx>
        <c:axId val="236775296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fi-FI"/>
          </a:p>
        </c:txPr>
        <c:crossAx val="236776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6776832"/>
        <c:scaling>
          <c:orientation val="minMax"/>
          <c:max val="5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236775296"/>
        <c:crossesAt val="1"/>
        <c:crossBetween val="midCat"/>
      </c:valAx>
      <c:spPr>
        <a:solidFill>
          <a:srgbClr val="E9E9E3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Liikkeenjohto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2009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8.6079415791875853</c:v>
                </c:pt>
                <c:pt idx="1">
                  <c:v>11.241105637657361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Erityisasiantuntijat</c:v>
                </c:pt>
              </c:strCache>
            </c:strRef>
          </c:tx>
          <c:spPr>
            <a:solidFill>
              <a:srgbClr val="7ED1E6"/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2009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58.603377453217711</c:v>
                </c:pt>
                <c:pt idx="1">
                  <c:v>62.287903667214017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Asiantuntijat</c:v>
                </c:pt>
              </c:strCache>
            </c:strRef>
          </c:tx>
          <c:spPr>
            <a:solidFill>
              <a:srgbClr val="7B7B7B"/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2009</c:v>
                </c:pt>
              </c:numCache>
            </c:numRef>
          </c:cat>
          <c:val>
            <c:numRef>
              <c:f>Sheet1!$D$2:$D$3</c:f>
              <c:numCache>
                <c:formatCode>0.0</c:formatCode>
                <c:ptCount val="2"/>
                <c:pt idx="0" formatCode="General">
                  <c:v>15.554541305340026</c:v>
                </c:pt>
                <c:pt idx="1">
                  <c:v>17.857142857142858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Toimisto, myynti, ym.</c:v>
                </c:pt>
              </c:strCache>
            </c:strRef>
          </c:tx>
          <c:spPr>
            <a:solidFill>
              <a:srgbClr val="C4996C"/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2009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13.692377909630308</c:v>
                </c:pt>
                <c:pt idx="1">
                  <c:v>3.2977558839627807</c:v>
                </c:pt>
              </c:numCache>
            </c:numRef>
          </c:val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Valmistus, prosessi, kuljetus</c:v>
                </c:pt>
              </c:strCache>
            </c:strRef>
          </c:tx>
          <c:spPr>
            <a:solidFill>
              <a:srgbClr val="E2C97A"/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2009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1.7708808763121864</c:v>
                </c:pt>
                <c:pt idx="1">
                  <c:v>1.5120415982484949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Muu työ</c:v>
                </c:pt>
              </c:strCache>
            </c:strRef>
          </c:tx>
          <c:spPr>
            <a:solidFill>
              <a:srgbClr val="688766"/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2009</c:v>
                </c:pt>
              </c:numCache>
            </c:numRef>
          </c:cat>
          <c:val>
            <c:numRef>
              <c:f>Sheet1!$G$2:$G$3</c:f>
              <c:numCache>
                <c:formatCode>General</c:formatCode>
                <c:ptCount val="2"/>
                <c:pt idx="0">
                  <c:v>1.7708808763121859</c:v>
                </c:pt>
                <c:pt idx="1">
                  <c:v>3.8040503557744936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serLines>
          <c:spPr>
            <a:ln w="12700"/>
          </c:spPr>
        </c:serLines>
        <c:axId val="214623744"/>
        <c:axId val="214625280"/>
      </c:barChart>
      <c:catAx>
        <c:axId val="214623744"/>
        <c:scaling>
          <c:orientation val="minMax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14625280"/>
        <c:crosses val="autoZero"/>
        <c:auto val="1"/>
        <c:lblAlgn val="ctr"/>
        <c:lblOffset val="100"/>
        <c:noMultiLvlLbl val="0"/>
      </c:catAx>
      <c:valAx>
        <c:axId val="214625280"/>
        <c:scaling>
          <c:orientation val="minMax"/>
          <c:max val="100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0" sourceLinked="0"/>
        <c:majorTickMark val="out"/>
        <c:minorTickMark val="none"/>
        <c:tickLblPos val="low"/>
        <c:spPr>
          <a:ln>
            <a:noFill/>
          </a:ln>
        </c:spPr>
        <c:crossAx val="214623744"/>
        <c:crosses val="autoZero"/>
        <c:crossBetween val="between"/>
      </c:valAx>
      <c:spPr>
        <a:solidFill>
          <a:srgbClr val="E9E9E3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Teollisuus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055072463768114E-2"/>
          <c:y val="0.10784694989106754"/>
          <c:w val="0.86225887743413521"/>
          <c:h val="0.809953159041394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8"/>
            <c:spPr>
              <a:solidFill>
                <a:srgbClr val="7ED1E6"/>
              </a:solidFill>
              <a:ln w="12700">
                <a:solidFill>
                  <a:sysClr val="windowText" lastClr="000000"/>
                </a:solidFill>
              </a:ln>
            </c:spPr>
          </c:marker>
          <c:dPt>
            <c:idx val="6"/>
            <c:marker>
              <c:spPr>
                <a:solidFill>
                  <a:srgbClr val="99CC00"/>
                </a:solidFill>
                <a:ln w="12700">
                  <a:solidFill>
                    <a:sysClr val="windowText" lastClr="000000"/>
                  </a:solidFill>
                </a:ln>
              </c:spPr>
            </c:marker>
            <c:bubble3D val="0"/>
          </c:dPt>
          <c:dPt>
            <c:idx val="8"/>
            <c:bubble3D val="0"/>
          </c:dPt>
          <c:dLbls>
            <c:delete val="1"/>
          </c:dLbls>
          <c:trendline>
            <c:spPr>
              <a:ln w="12700">
                <a:solidFill>
                  <a:sysClr val="windowText" lastClr="00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Sheet1!$A$2:$A$33</c:f>
              <c:numCache>
                <c:formatCode>General</c:formatCode>
                <c:ptCount val="32"/>
                <c:pt idx="0">
                  <c:v>29.154267802568661</c:v>
                </c:pt>
                <c:pt idx="1">
                  <c:v>34.002589970759807</c:v>
                </c:pt>
                <c:pt idx="2">
                  <c:v>26.458989600344523</c:v>
                </c:pt>
                <c:pt idx="3">
                  <c:v>36.232635878108603</c:v>
                </c:pt>
                <c:pt idx="4">
                  <c:v>25.064330402319374</c:v>
                </c:pt>
                <c:pt idx="5">
                  <c:v>30.126486442901189</c:v>
                </c:pt>
                <c:pt idx="6">
                  <c:v>38.455720831834817</c:v>
                </c:pt>
                <c:pt idx="7">
                  <c:v>35.291587026150744</c:v>
                </c:pt>
                <c:pt idx="8">
                  <c:v>30.471962615866023</c:v>
                </c:pt>
                <c:pt idx="9">
                  <c:v>19.637264443976875</c:v>
                </c:pt>
                <c:pt idx="10">
                  <c:v>20.624008869154586</c:v>
                </c:pt>
                <c:pt idx="11">
                  <c:v>25.176903200159018</c:v>
                </c:pt>
                <c:pt idx="12">
                  <c:v>34.297383337196848</c:v>
                </c:pt>
                <c:pt idx="13">
                  <c:v>24.994613351351131</c:v>
                </c:pt>
                <c:pt idx="14">
                  <c:v>31.689498752896228</c:v>
                </c:pt>
                <c:pt idx="15">
                  <c:v>30.47327247495301</c:v>
                </c:pt>
                <c:pt idx="16">
                  <c:v>21.076949385001626</c:v>
                </c:pt>
                <c:pt idx="17">
                  <c:v>13.396894660556837</c:v>
                </c:pt>
                <c:pt idx="18">
                  <c:v>22.463965495074962</c:v>
                </c:pt>
                <c:pt idx="19">
                  <c:v>29.334051086937553</c:v>
                </c:pt>
                <c:pt idx="20">
                  <c:v>24.861755420412301</c:v>
                </c:pt>
                <c:pt idx="21">
                  <c:v>32.259989402400976</c:v>
                </c:pt>
                <c:pt idx="22">
                  <c:v>38.446315096045453</c:v>
                </c:pt>
              </c:numCache>
            </c:numRef>
          </c:xVal>
          <c:yVal>
            <c:numRef>
              <c:f>Sheet1!$B$2:$B$33</c:f>
              <c:numCache>
                <c:formatCode>General</c:formatCode>
                <c:ptCount val="32"/>
                <c:pt idx="0">
                  <c:v>39.545323868821406</c:v>
                </c:pt>
                <c:pt idx="1">
                  <c:v>37.126474054839427</c:v>
                </c:pt>
                <c:pt idx="2">
                  <c:v>25.577197182866481</c:v>
                </c:pt>
                <c:pt idx="3">
                  <c:v>39.436760451188512</c:v>
                </c:pt>
                <c:pt idx="4">
                  <c:v>20.775740980802073</c:v>
                </c:pt>
                <c:pt idx="5">
                  <c:v>34.915874962460947</c:v>
                </c:pt>
                <c:pt idx="6">
                  <c:v>36.750021460699557</c:v>
                </c:pt>
                <c:pt idx="7">
                  <c:v>34.011390809883039</c:v>
                </c:pt>
                <c:pt idx="8">
                  <c:v>36.858019378324137</c:v>
                </c:pt>
                <c:pt idx="9">
                  <c:v>29.126459359994989</c:v>
                </c:pt>
                <c:pt idx="10">
                  <c:v>20.377183902675199</c:v>
                </c:pt>
                <c:pt idx="11">
                  <c:v>37.293545028615995</c:v>
                </c:pt>
                <c:pt idx="12">
                  <c:v>40.927719842205029</c:v>
                </c:pt>
                <c:pt idx="13">
                  <c:v>32.504646477898952</c:v>
                </c:pt>
                <c:pt idx="14">
                  <c:v>42.06430971406634</c:v>
                </c:pt>
                <c:pt idx="15">
                  <c:v>57.756827544083116</c:v>
                </c:pt>
                <c:pt idx="16">
                  <c:v>18.93906363480443</c:v>
                </c:pt>
                <c:pt idx="17">
                  <c:v>25.101984684726315</c:v>
                </c:pt>
                <c:pt idx="18">
                  <c:v>23.015440325967543</c:v>
                </c:pt>
                <c:pt idx="19">
                  <c:v>27.714139837308885</c:v>
                </c:pt>
                <c:pt idx="20">
                  <c:v>32.387974069247548</c:v>
                </c:pt>
                <c:pt idx="21">
                  <c:v>38.758303056819592</c:v>
                </c:pt>
                <c:pt idx="22">
                  <c:v>35.344830530859014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Column12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Sheet1!$A$2:$A$33</c:f>
              <c:numCache>
                <c:formatCode>General</c:formatCode>
                <c:ptCount val="32"/>
                <c:pt idx="0">
                  <c:v>29.154267802568661</c:v>
                </c:pt>
                <c:pt idx="1">
                  <c:v>34.002589970759807</c:v>
                </c:pt>
                <c:pt idx="2">
                  <c:v>26.458989600344523</c:v>
                </c:pt>
                <c:pt idx="3">
                  <c:v>36.232635878108603</c:v>
                </c:pt>
                <c:pt idx="4">
                  <c:v>25.064330402319374</c:v>
                </c:pt>
                <c:pt idx="5">
                  <c:v>30.126486442901189</c:v>
                </c:pt>
                <c:pt idx="6">
                  <c:v>38.455720831834817</c:v>
                </c:pt>
                <c:pt idx="7">
                  <c:v>35.291587026150744</c:v>
                </c:pt>
                <c:pt idx="8">
                  <c:v>30.471962615866023</c:v>
                </c:pt>
                <c:pt idx="9">
                  <c:v>19.637264443976875</c:v>
                </c:pt>
                <c:pt idx="10">
                  <c:v>20.624008869154586</c:v>
                </c:pt>
                <c:pt idx="11">
                  <c:v>25.176903200159018</c:v>
                </c:pt>
                <c:pt idx="12">
                  <c:v>34.297383337196848</c:v>
                </c:pt>
                <c:pt idx="13">
                  <c:v>24.994613351351131</c:v>
                </c:pt>
                <c:pt idx="14">
                  <c:v>31.689498752896228</c:v>
                </c:pt>
                <c:pt idx="15">
                  <c:v>30.47327247495301</c:v>
                </c:pt>
                <c:pt idx="16">
                  <c:v>21.076949385001626</c:v>
                </c:pt>
                <c:pt idx="17">
                  <c:v>13.396894660556837</c:v>
                </c:pt>
                <c:pt idx="18">
                  <c:v>22.463965495074962</c:v>
                </c:pt>
                <c:pt idx="19">
                  <c:v>29.334051086937553</c:v>
                </c:pt>
                <c:pt idx="20">
                  <c:v>24.861755420412301</c:v>
                </c:pt>
                <c:pt idx="21">
                  <c:v>32.259989402400976</c:v>
                </c:pt>
                <c:pt idx="22">
                  <c:v>38.446315096045453</c:v>
                </c:pt>
              </c:numCache>
            </c:numRef>
          </c:xVal>
          <c:yVal>
            <c:numRef>
              <c:f>Sheet1!$C$2:$C$33</c:f>
              <c:numCache>
                <c:formatCode>General</c:formatCode>
                <c:ptCount val="32"/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Sheet1!$A$2:$A$33</c:f>
              <c:numCache>
                <c:formatCode>General</c:formatCode>
                <c:ptCount val="32"/>
                <c:pt idx="0">
                  <c:v>29.154267802568661</c:v>
                </c:pt>
                <c:pt idx="1">
                  <c:v>34.002589970759807</c:v>
                </c:pt>
                <c:pt idx="2">
                  <c:v>26.458989600344523</c:v>
                </c:pt>
                <c:pt idx="3">
                  <c:v>36.232635878108603</c:v>
                </c:pt>
                <c:pt idx="4">
                  <c:v>25.064330402319374</c:v>
                </c:pt>
                <c:pt idx="5">
                  <c:v>30.126486442901189</c:v>
                </c:pt>
                <c:pt idx="6">
                  <c:v>38.455720831834817</c:v>
                </c:pt>
                <c:pt idx="7">
                  <c:v>35.291587026150744</c:v>
                </c:pt>
                <c:pt idx="8">
                  <c:v>30.471962615866023</c:v>
                </c:pt>
                <c:pt idx="9">
                  <c:v>19.637264443976875</c:v>
                </c:pt>
                <c:pt idx="10">
                  <c:v>20.624008869154586</c:v>
                </c:pt>
                <c:pt idx="11">
                  <c:v>25.176903200159018</c:v>
                </c:pt>
                <c:pt idx="12">
                  <c:v>34.297383337196848</c:v>
                </c:pt>
                <c:pt idx="13">
                  <c:v>24.994613351351131</c:v>
                </c:pt>
                <c:pt idx="14">
                  <c:v>31.689498752896228</c:v>
                </c:pt>
                <c:pt idx="15">
                  <c:v>30.47327247495301</c:v>
                </c:pt>
                <c:pt idx="16">
                  <c:v>21.076949385001626</c:v>
                </c:pt>
                <c:pt idx="17">
                  <c:v>13.396894660556837</c:v>
                </c:pt>
                <c:pt idx="18">
                  <c:v>22.463965495074962</c:v>
                </c:pt>
                <c:pt idx="19">
                  <c:v>29.334051086937553</c:v>
                </c:pt>
                <c:pt idx="20">
                  <c:v>24.861755420412301</c:v>
                </c:pt>
                <c:pt idx="21">
                  <c:v>32.259989402400976</c:v>
                </c:pt>
                <c:pt idx="22">
                  <c:v>38.446315096045453</c:v>
                </c:pt>
              </c:numCache>
            </c:numRef>
          </c:xVal>
          <c:yVal>
            <c:numRef>
              <c:f>Sheet1!$D$2:$D$33</c:f>
              <c:numCache>
                <c:formatCode>General</c:formatCode>
                <c:ptCount val="32"/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37338624"/>
        <c:axId val="237340160"/>
      </c:scatterChart>
      <c:valAx>
        <c:axId val="237338624"/>
        <c:scaling>
          <c:orientation val="minMax"/>
          <c:max val="40"/>
          <c:min val="10"/>
        </c:scaling>
        <c:delete val="0"/>
        <c:axPos val="b"/>
        <c:majorGridlines>
          <c:spPr>
            <a:ln w="12700">
              <a:solidFill>
                <a:srgbClr val="F8F8F8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37340160"/>
        <c:crosses val="autoZero"/>
        <c:crossBetween val="midCat"/>
      </c:valAx>
      <c:valAx>
        <c:axId val="237340160"/>
        <c:scaling>
          <c:orientation val="minMax"/>
          <c:max val="70"/>
        </c:scaling>
        <c:delete val="0"/>
        <c:axPos val="l"/>
        <c:majorGridlines>
          <c:spPr>
            <a:ln w="12700">
              <a:solidFill>
                <a:srgbClr val="F8F8F8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37338624"/>
        <c:crosses val="autoZero"/>
        <c:crossBetween val="midCat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Palvelut</c:v>
                </c:pt>
              </c:strCache>
            </c:strRef>
          </c:tx>
          <c:spPr>
            <a:ln w="28575">
              <a:solidFill>
                <a:srgbClr val="99CC00"/>
              </a:solidFill>
            </a:ln>
          </c:spPr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Sheet1!$D$2:$D$112</c:f>
              <c:numCache>
                <c:formatCode>General</c:formatCode>
                <c:ptCount val="111"/>
                <c:pt idx="2">
                  <c:v>12</c:v>
                </c:pt>
                <c:pt idx="3">
                  <c:v>12.384615384615385</c:v>
                </c:pt>
                <c:pt idx="4">
                  <c:v>12.76923076923077</c:v>
                </c:pt>
                <c:pt idx="5">
                  <c:v>13.153846153846155</c:v>
                </c:pt>
                <c:pt idx="6">
                  <c:v>13.53846153846154</c:v>
                </c:pt>
                <c:pt idx="7">
                  <c:v>13.923076923076925</c:v>
                </c:pt>
                <c:pt idx="8">
                  <c:v>14.30769230769231</c:v>
                </c:pt>
                <c:pt idx="9">
                  <c:v>14.692307692307695</c:v>
                </c:pt>
                <c:pt idx="10">
                  <c:v>15.07692307692308</c:v>
                </c:pt>
                <c:pt idx="11">
                  <c:v>15.461538461538465</c:v>
                </c:pt>
                <c:pt idx="12">
                  <c:v>15.84615384615385</c:v>
                </c:pt>
                <c:pt idx="13">
                  <c:v>16.230769230769234</c:v>
                </c:pt>
                <c:pt idx="14">
                  <c:v>16.615384615384617</c:v>
                </c:pt>
                <c:pt idx="15">
                  <c:v>17</c:v>
                </c:pt>
                <c:pt idx="16">
                  <c:v>17.384615384615383</c:v>
                </c:pt>
                <c:pt idx="17">
                  <c:v>17.769230769230766</c:v>
                </c:pt>
                <c:pt idx="18">
                  <c:v>18.15384615384615</c:v>
                </c:pt>
                <c:pt idx="19">
                  <c:v>18.538461538461533</c:v>
                </c:pt>
                <c:pt idx="20">
                  <c:v>18.923076923076916</c:v>
                </c:pt>
                <c:pt idx="21">
                  <c:v>19.307692307692299</c:v>
                </c:pt>
                <c:pt idx="22">
                  <c:v>19.692307692307683</c:v>
                </c:pt>
                <c:pt idx="23">
                  <c:v>20.076923076923066</c:v>
                </c:pt>
                <c:pt idx="24">
                  <c:v>20.461538461538449</c:v>
                </c:pt>
                <c:pt idx="25">
                  <c:v>20.846153846153832</c:v>
                </c:pt>
                <c:pt idx="26">
                  <c:v>21.230769230769216</c:v>
                </c:pt>
                <c:pt idx="27">
                  <c:v>21.615384615384599</c:v>
                </c:pt>
                <c:pt idx="28">
                  <c:v>22</c:v>
                </c:pt>
                <c:pt idx="29">
                  <c:v>22.4</c:v>
                </c:pt>
                <c:pt idx="30">
                  <c:v>22.799999999999997</c:v>
                </c:pt>
                <c:pt idx="31">
                  <c:v>23.199999999999996</c:v>
                </c:pt>
                <c:pt idx="32">
                  <c:v>23.599999999999994</c:v>
                </c:pt>
                <c:pt idx="33">
                  <c:v>23.999999999999993</c:v>
                </c:pt>
                <c:pt idx="34">
                  <c:v>24.399999999999991</c:v>
                </c:pt>
                <c:pt idx="35">
                  <c:v>24.79999999999999</c:v>
                </c:pt>
                <c:pt idx="36">
                  <c:v>25.199999999999989</c:v>
                </c:pt>
                <c:pt idx="37">
                  <c:v>25.599999999999987</c:v>
                </c:pt>
                <c:pt idx="38">
                  <c:v>25.999999999999986</c:v>
                </c:pt>
                <c:pt idx="39">
                  <c:v>26.399999999999984</c:v>
                </c:pt>
                <c:pt idx="40">
                  <c:v>26.799999999999983</c:v>
                </c:pt>
                <c:pt idx="41">
                  <c:v>27.199999999999982</c:v>
                </c:pt>
                <c:pt idx="42">
                  <c:v>27.59999999999998</c:v>
                </c:pt>
                <c:pt idx="43">
                  <c:v>27.999999999999979</c:v>
                </c:pt>
                <c:pt idx="44">
                  <c:v>28.399999999999977</c:v>
                </c:pt>
                <c:pt idx="45">
                  <c:v>28.799999999999976</c:v>
                </c:pt>
                <c:pt idx="46">
                  <c:v>29.199999999999974</c:v>
                </c:pt>
                <c:pt idx="47">
                  <c:v>29.599999999999973</c:v>
                </c:pt>
                <c:pt idx="48">
                  <c:v>29.999999999999972</c:v>
                </c:pt>
                <c:pt idx="49">
                  <c:v>30.39999999999997</c:v>
                </c:pt>
                <c:pt idx="50">
                  <c:v>30.799999999999969</c:v>
                </c:pt>
                <c:pt idx="51">
                  <c:v>31.199999999999967</c:v>
                </c:pt>
                <c:pt idx="52">
                  <c:v>31.599999999999966</c:v>
                </c:pt>
                <c:pt idx="53">
                  <c:v>32</c:v>
                </c:pt>
                <c:pt idx="54">
                  <c:v>32.824149549387378</c:v>
                </c:pt>
                <c:pt idx="55">
                  <c:v>33.648299098774757</c:v>
                </c:pt>
                <c:pt idx="56">
                  <c:v>34.472448648162135</c:v>
                </c:pt>
                <c:pt idx="57">
                  <c:v>35.296598197549514</c:v>
                </c:pt>
                <c:pt idx="58">
                  <c:v>36.120747746936892</c:v>
                </c:pt>
                <c:pt idx="59">
                  <c:v>36.944897296324271</c:v>
                </c:pt>
                <c:pt idx="60">
                  <c:v>37.769046845711649</c:v>
                </c:pt>
                <c:pt idx="61">
                  <c:v>38.593196395099028</c:v>
                </c:pt>
                <c:pt idx="62">
                  <c:v>39.417345944486406</c:v>
                </c:pt>
                <c:pt idx="63">
                  <c:v>40.241495493873785</c:v>
                </c:pt>
                <c:pt idx="64">
                  <c:v>41.065645043261163</c:v>
                </c:pt>
                <c:pt idx="65">
                  <c:v>41.889794592648542</c:v>
                </c:pt>
                <c:pt idx="66">
                  <c:v>42.71394414203592</c:v>
                </c:pt>
                <c:pt idx="67">
                  <c:v>43.538093691423299</c:v>
                </c:pt>
                <c:pt idx="68">
                  <c:v>44.362243240810677</c:v>
                </c:pt>
                <c:pt idx="69">
                  <c:v>45.186392790198056</c:v>
                </c:pt>
                <c:pt idx="70">
                  <c:v>46.010542339585434</c:v>
                </c:pt>
                <c:pt idx="71">
                  <c:v>46.834691888972813</c:v>
                </c:pt>
                <c:pt idx="72">
                  <c:v>47.658841438360191</c:v>
                </c:pt>
                <c:pt idx="73">
                  <c:v>48.48299098774757</c:v>
                </c:pt>
                <c:pt idx="74">
                  <c:v>49.307140537134948</c:v>
                </c:pt>
                <c:pt idx="75">
                  <c:v>50.13129008652232</c:v>
                </c:pt>
                <c:pt idx="76">
                  <c:v>51.479212824188714</c:v>
                </c:pt>
                <c:pt idx="77">
                  <c:v>52.648112915357729</c:v>
                </c:pt>
                <c:pt idx="78">
                  <c:v>53.765073693613218</c:v>
                </c:pt>
                <c:pt idx="79">
                  <c:v>53.8986013986014</c:v>
                </c:pt>
                <c:pt idx="80">
                  <c:v>53.826552280642147</c:v>
                </c:pt>
                <c:pt idx="81">
                  <c:v>54.647261135810751</c:v>
                </c:pt>
                <c:pt idx="82">
                  <c:v>55.2550808793032</c:v>
                </c:pt>
                <c:pt idx="83">
                  <c:v>56.020661157024797</c:v>
                </c:pt>
                <c:pt idx="84">
                  <c:v>56.67405947100378</c:v>
                </c:pt>
                <c:pt idx="85">
                  <c:v>57.719276663796279</c:v>
                </c:pt>
                <c:pt idx="86">
                  <c:v>58.718992965568304</c:v>
                </c:pt>
                <c:pt idx="87">
                  <c:v>59.829829010881127</c:v>
                </c:pt>
                <c:pt idx="88">
                  <c:v>60.701413356011827</c:v>
                </c:pt>
                <c:pt idx="89">
                  <c:v>61.551731054679657</c:v>
                </c:pt>
                <c:pt idx="90">
                  <c:v>62.03991130820399</c:v>
                </c:pt>
                <c:pt idx="91">
                  <c:v>63.258854188917844</c:v>
                </c:pt>
                <c:pt idx="92">
                  <c:v>64.351702900216026</c:v>
                </c:pt>
                <c:pt idx="93">
                  <c:v>65.180622769712087</c:v>
                </c:pt>
                <c:pt idx="94">
                  <c:v>65.417410271663684</c:v>
                </c:pt>
                <c:pt idx="95">
                  <c:v>65.591659765187316</c:v>
                </c:pt>
                <c:pt idx="96">
                  <c:v>66.130271880103749</c:v>
                </c:pt>
                <c:pt idx="97">
                  <c:v>66.036508894978866</c:v>
                </c:pt>
                <c:pt idx="98">
                  <c:v>66.393031422447208</c:v>
                </c:pt>
                <c:pt idx="99">
                  <c:v>66.491634033463868</c:v>
                </c:pt>
                <c:pt idx="100">
                  <c:v>66.69137525071946</c:v>
                </c:pt>
                <c:pt idx="101">
                  <c:v>67.31778676533861</c:v>
                </c:pt>
                <c:pt idx="102">
                  <c:v>68.220953030432185</c:v>
                </c:pt>
                <c:pt idx="103">
                  <c:v>68.802180950758213</c:v>
                </c:pt>
                <c:pt idx="104">
                  <c:v>69.319869319869326</c:v>
                </c:pt>
                <c:pt idx="105">
                  <c:v>69.395613594508617</c:v>
                </c:pt>
                <c:pt idx="106">
                  <c:v>69.501068551701465</c:v>
                </c:pt>
                <c:pt idx="107">
                  <c:v>69.47025461566308</c:v>
                </c:pt>
                <c:pt idx="108">
                  <c:v>69.578856560269784</c:v>
                </c:pt>
                <c:pt idx="109">
                  <c:v>70.505526657997393</c:v>
                </c:pt>
                <c:pt idx="110">
                  <c:v>70.968672712283592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Jalostus</c:v>
                </c:pt>
              </c:strCache>
            </c:strRef>
          </c:tx>
          <c:spPr>
            <a:ln w="28575">
              <a:solidFill>
                <a:srgbClr val="7ED1E6"/>
              </a:solidFill>
            </a:ln>
          </c:spPr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Sheet1!$C$2:$C$112</c:f>
              <c:numCache>
                <c:formatCode>General</c:formatCode>
                <c:ptCount val="111"/>
                <c:pt idx="2">
                  <c:v>18</c:v>
                </c:pt>
                <c:pt idx="3">
                  <c:v>18.346153846153847</c:v>
                </c:pt>
                <c:pt idx="4">
                  <c:v>18.692307692307693</c:v>
                </c:pt>
                <c:pt idx="5">
                  <c:v>19.03846153846154</c:v>
                </c:pt>
                <c:pt idx="6">
                  <c:v>19.384615384615387</c:v>
                </c:pt>
                <c:pt idx="7">
                  <c:v>19.730769230769234</c:v>
                </c:pt>
                <c:pt idx="8">
                  <c:v>20.07692307692308</c:v>
                </c:pt>
                <c:pt idx="9">
                  <c:v>20.423076923076927</c:v>
                </c:pt>
                <c:pt idx="10">
                  <c:v>20.769230769230774</c:v>
                </c:pt>
                <c:pt idx="11">
                  <c:v>21.11538461538462</c:v>
                </c:pt>
                <c:pt idx="12">
                  <c:v>21.461538461538467</c:v>
                </c:pt>
                <c:pt idx="13">
                  <c:v>21.807692307692314</c:v>
                </c:pt>
                <c:pt idx="14">
                  <c:v>22.15384615384616</c:v>
                </c:pt>
                <c:pt idx="15">
                  <c:v>22.500000000000007</c:v>
                </c:pt>
                <c:pt idx="16">
                  <c:v>22.846153846153854</c:v>
                </c:pt>
                <c:pt idx="17">
                  <c:v>23.192307692307701</c:v>
                </c:pt>
                <c:pt idx="18">
                  <c:v>23.538461538461547</c:v>
                </c:pt>
                <c:pt idx="19">
                  <c:v>23.884615384615394</c:v>
                </c:pt>
                <c:pt idx="20">
                  <c:v>24.230769230769241</c:v>
                </c:pt>
                <c:pt idx="21">
                  <c:v>24.576923076923087</c:v>
                </c:pt>
                <c:pt idx="22">
                  <c:v>24.923076923076934</c:v>
                </c:pt>
                <c:pt idx="23">
                  <c:v>25.269230769230781</c:v>
                </c:pt>
                <c:pt idx="24">
                  <c:v>25.615384615384627</c:v>
                </c:pt>
                <c:pt idx="25">
                  <c:v>25.961538461538474</c:v>
                </c:pt>
                <c:pt idx="26">
                  <c:v>26.307692307692321</c:v>
                </c:pt>
                <c:pt idx="27">
                  <c:v>26.653846153846168</c:v>
                </c:pt>
                <c:pt idx="28">
                  <c:v>27</c:v>
                </c:pt>
                <c:pt idx="29">
                  <c:v>27.2</c:v>
                </c:pt>
                <c:pt idx="30">
                  <c:v>27.4</c:v>
                </c:pt>
                <c:pt idx="31">
                  <c:v>27.599999999999998</c:v>
                </c:pt>
                <c:pt idx="32">
                  <c:v>27.799999999999997</c:v>
                </c:pt>
                <c:pt idx="33">
                  <c:v>27.999999999999996</c:v>
                </c:pt>
                <c:pt idx="34">
                  <c:v>28.199999999999996</c:v>
                </c:pt>
                <c:pt idx="35">
                  <c:v>28.399999999999995</c:v>
                </c:pt>
                <c:pt idx="36">
                  <c:v>28.599999999999994</c:v>
                </c:pt>
                <c:pt idx="37">
                  <c:v>28.799999999999994</c:v>
                </c:pt>
                <c:pt idx="38">
                  <c:v>28.999999999999993</c:v>
                </c:pt>
                <c:pt idx="39">
                  <c:v>29.199999999999992</c:v>
                </c:pt>
                <c:pt idx="40">
                  <c:v>29.399999999999991</c:v>
                </c:pt>
                <c:pt idx="41">
                  <c:v>29.599999999999991</c:v>
                </c:pt>
                <c:pt idx="42">
                  <c:v>29.79999999999999</c:v>
                </c:pt>
                <c:pt idx="43">
                  <c:v>29.999999999999989</c:v>
                </c:pt>
                <c:pt idx="44">
                  <c:v>30.199999999999989</c:v>
                </c:pt>
                <c:pt idx="45">
                  <c:v>30.399999999999988</c:v>
                </c:pt>
                <c:pt idx="46">
                  <c:v>30.599999999999987</c:v>
                </c:pt>
                <c:pt idx="47">
                  <c:v>30.799999999999986</c:v>
                </c:pt>
                <c:pt idx="48">
                  <c:v>30.999999999999986</c:v>
                </c:pt>
                <c:pt idx="49">
                  <c:v>31.199999999999985</c:v>
                </c:pt>
                <c:pt idx="50">
                  <c:v>31.399999999999984</c:v>
                </c:pt>
                <c:pt idx="51">
                  <c:v>31.599999999999984</c:v>
                </c:pt>
                <c:pt idx="52">
                  <c:v>31.799999999999983</c:v>
                </c:pt>
                <c:pt idx="53">
                  <c:v>32</c:v>
                </c:pt>
                <c:pt idx="54">
                  <c:v>32.130914412951348</c:v>
                </c:pt>
                <c:pt idx="55">
                  <c:v>32.261828825902697</c:v>
                </c:pt>
                <c:pt idx="56">
                  <c:v>32.392743238854045</c:v>
                </c:pt>
                <c:pt idx="57">
                  <c:v>32.523657651805394</c:v>
                </c:pt>
                <c:pt idx="58">
                  <c:v>32.654572064756742</c:v>
                </c:pt>
                <c:pt idx="59">
                  <c:v>32.785486477708091</c:v>
                </c:pt>
                <c:pt idx="60">
                  <c:v>32.916400890659439</c:v>
                </c:pt>
                <c:pt idx="61">
                  <c:v>33.047315303610787</c:v>
                </c:pt>
                <c:pt idx="62">
                  <c:v>33.178229716562136</c:v>
                </c:pt>
                <c:pt idx="63">
                  <c:v>33.309144129513484</c:v>
                </c:pt>
                <c:pt idx="64">
                  <c:v>33.440058542464833</c:v>
                </c:pt>
                <c:pt idx="65">
                  <c:v>33.570972955416181</c:v>
                </c:pt>
                <c:pt idx="66">
                  <c:v>33.70188736836753</c:v>
                </c:pt>
                <c:pt idx="67">
                  <c:v>33.832801781318878</c:v>
                </c:pt>
                <c:pt idx="68">
                  <c:v>33.963716194270226</c:v>
                </c:pt>
                <c:pt idx="69">
                  <c:v>34.094630607221575</c:v>
                </c:pt>
                <c:pt idx="70">
                  <c:v>34.225545020172923</c:v>
                </c:pt>
                <c:pt idx="71">
                  <c:v>34.356459433124272</c:v>
                </c:pt>
                <c:pt idx="72">
                  <c:v>34.48737384607562</c:v>
                </c:pt>
                <c:pt idx="73">
                  <c:v>34.618288259026968</c:v>
                </c:pt>
                <c:pt idx="74">
                  <c:v>34.749202671978317</c:v>
                </c:pt>
                <c:pt idx="75">
                  <c:v>34.880117084929616</c:v>
                </c:pt>
                <c:pt idx="76">
                  <c:v>33.880707241843695</c:v>
                </c:pt>
                <c:pt idx="77">
                  <c:v>33.348081943276846</c:v>
                </c:pt>
                <c:pt idx="78">
                  <c:v>32.661902635104958</c:v>
                </c:pt>
                <c:pt idx="79">
                  <c:v>32.722902097902093</c:v>
                </c:pt>
                <c:pt idx="80">
                  <c:v>33.062940626858065</c:v>
                </c:pt>
                <c:pt idx="81">
                  <c:v>32.530827950675281</c:v>
                </c:pt>
                <c:pt idx="82">
                  <c:v>31.866445458316051</c:v>
                </c:pt>
                <c:pt idx="83">
                  <c:v>31.557851239669422</c:v>
                </c:pt>
                <c:pt idx="84">
                  <c:v>31.090849351076066</c:v>
                </c:pt>
                <c:pt idx="85">
                  <c:v>30.717185385656293</c:v>
                </c:pt>
                <c:pt idx="86">
                  <c:v>30.264511086428897</c:v>
                </c:pt>
                <c:pt idx="87">
                  <c:v>29.74310725681093</c:v>
                </c:pt>
                <c:pt idx="88">
                  <c:v>29.429392945369131</c:v>
                </c:pt>
                <c:pt idx="89">
                  <c:v>29.470052553456092</c:v>
                </c:pt>
                <c:pt idx="90">
                  <c:v>29.361015924208829</c:v>
                </c:pt>
                <c:pt idx="91">
                  <c:v>28.094159866706541</c:v>
                </c:pt>
                <c:pt idx="92">
                  <c:v>27.007399917268003</c:v>
                </c:pt>
                <c:pt idx="93">
                  <c:v>26.274624822799041</c:v>
                </c:pt>
                <c:pt idx="94">
                  <c:v>26.125322228832044</c:v>
                </c:pt>
                <c:pt idx="95">
                  <c:v>26.569883567983631</c:v>
                </c:pt>
                <c:pt idx="96">
                  <c:v>26.563550773369197</c:v>
                </c:pt>
                <c:pt idx="97">
                  <c:v>27.0565284035487</c:v>
                </c:pt>
                <c:pt idx="98">
                  <c:v>27.354403247138233</c:v>
                </c:pt>
                <c:pt idx="99">
                  <c:v>27.313990744037024</c:v>
                </c:pt>
                <c:pt idx="100">
                  <c:v>27.339321531350834</c:v>
                </c:pt>
                <c:pt idx="101">
                  <c:v>27.024352465364426</c:v>
                </c:pt>
                <c:pt idx="102">
                  <c:v>26.412923024465091</c:v>
                </c:pt>
                <c:pt idx="103">
                  <c:v>25.877491906628048</c:v>
                </c:pt>
                <c:pt idx="104">
                  <c:v>25.444439730154016</c:v>
                </c:pt>
                <c:pt idx="105">
                  <c:v>25.44784865226854</c:v>
                </c:pt>
                <c:pt idx="106">
                  <c:v>25.452079566003615</c:v>
                </c:pt>
                <c:pt idx="107">
                  <c:v>25.58223723904911</c:v>
                </c:pt>
                <c:pt idx="108">
                  <c:v>25.645047447259039</c:v>
                </c:pt>
                <c:pt idx="109">
                  <c:v>24.585500650195058</c:v>
                </c:pt>
                <c:pt idx="110">
                  <c:v>24.204451772464964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Alkutuotanto</c:v>
                </c:pt>
              </c:strCache>
            </c:strRef>
          </c:tx>
          <c:spPr>
            <a:ln w="28575">
              <a:solidFill>
                <a:srgbClr val="7B7B7B"/>
              </a:solidFill>
            </a:ln>
          </c:spPr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Sheet1!$B$2:$B$112</c:f>
              <c:numCache>
                <c:formatCode>General</c:formatCode>
                <c:ptCount val="111"/>
                <c:pt idx="2">
                  <c:v>70</c:v>
                </c:pt>
                <c:pt idx="3">
                  <c:v>69.269230769230774</c:v>
                </c:pt>
                <c:pt idx="4">
                  <c:v>68.538461538461547</c:v>
                </c:pt>
                <c:pt idx="5">
                  <c:v>67.807692307692321</c:v>
                </c:pt>
                <c:pt idx="6">
                  <c:v>67.076923076923094</c:v>
                </c:pt>
                <c:pt idx="7">
                  <c:v>66.346153846153868</c:v>
                </c:pt>
                <c:pt idx="8">
                  <c:v>65.615384615384642</c:v>
                </c:pt>
                <c:pt idx="9">
                  <c:v>64.884615384615415</c:v>
                </c:pt>
                <c:pt idx="10">
                  <c:v>64.153846153846189</c:v>
                </c:pt>
                <c:pt idx="11">
                  <c:v>63.423076923076955</c:v>
                </c:pt>
                <c:pt idx="12">
                  <c:v>62.692307692307722</c:v>
                </c:pt>
                <c:pt idx="13">
                  <c:v>61.961538461538488</c:v>
                </c:pt>
                <c:pt idx="14">
                  <c:v>61.230769230769255</c:v>
                </c:pt>
                <c:pt idx="15">
                  <c:v>60.500000000000021</c:v>
                </c:pt>
                <c:pt idx="16">
                  <c:v>59.769230769230788</c:v>
                </c:pt>
                <c:pt idx="17">
                  <c:v>59.038461538461554</c:v>
                </c:pt>
                <c:pt idx="18">
                  <c:v>58.307692307692321</c:v>
                </c:pt>
                <c:pt idx="19">
                  <c:v>57.576923076923087</c:v>
                </c:pt>
                <c:pt idx="20">
                  <c:v>56.846153846153854</c:v>
                </c:pt>
                <c:pt idx="21">
                  <c:v>56.11538461538462</c:v>
                </c:pt>
                <c:pt idx="22">
                  <c:v>55.384615384615387</c:v>
                </c:pt>
                <c:pt idx="23">
                  <c:v>54.653846153846153</c:v>
                </c:pt>
                <c:pt idx="24">
                  <c:v>53.92307692307692</c:v>
                </c:pt>
                <c:pt idx="25">
                  <c:v>53.192307692307686</c:v>
                </c:pt>
                <c:pt idx="26">
                  <c:v>52.461538461538453</c:v>
                </c:pt>
                <c:pt idx="27">
                  <c:v>51.730769230769219</c:v>
                </c:pt>
                <c:pt idx="28">
                  <c:v>51</c:v>
                </c:pt>
                <c:pt idx="29">
                  <c:v>50.4</c:v>
                </c:pt>
                <c:pt idx="30">
                  <c:v>49.8</c:v>
                </c:pt>
                <c:pt idx="31">
                  <c:v>49.199999999999996</c:v>
                </c:pt>
                <c:pt idx="32">
                  <c:v>48.599999999999994</c:v>
                </c:pt>
                <c:pt idx="33">
                  <c:v>47.999999999999993</c:v>
                </c:pt>
                <c:pt idx="34">
                  <c:v>47.399999999999991</c:v>
                </c:pt>
                <c:pt idx="35">
                  <c:v>46.79999999999999</c:v>
                </c:pt>
                <c:pt idx="36">
                  <c:v>46.199999999999989</c:v>
                </c:pt>
                <c:pt idx="37">
                  <c:v>45.599999999999987</c:v>
                </c:pt>
                <c:pt idx="38">
                  <c:v>44.999999999999986</c:v>
                </c:pt>
                <c:pt idx="39">
                  <c:v>44.399999999999984</c:v>
                </c:pt>
                <c:pt idx="40">
                  <c:v>43.799999999999983</c:v>
                </c:pt>
                <c:pt idx="41">
                  <c:v>43.199999999999982</c:v>
                </c:pt>
                <c:pt idx="42">
                  <c:v>42.59999999999998</c:v>
                </c:pt>
                <c:pt idx="43">
                  <c:v>41.999999999999979</c:v>
                </c:pt>
                <c:pt idx="44">
                  <c:v>41.399999999999977</c:v>
                </c:pt>
                <c:pt idx="45">
                  <c:v>40.799999999999976</c:v>
                </c:pt>
                <c:pt idx="46">
                  <c:v>40.199999999999974</c:v>
                </c:pt>
                <c:pt idx="47">
                  <c:v>39.599999999999973</c:v>
                </c:pt>
                <c:pt idx="48">
                  <c:v>38.999999999999972</c:v>
                </c:pt>
                <c:pt idx="49">
                  <c:v>38.39999999999997</c:v>
                </c:pt>
                <c:pt idx="50">
                  <c:v>37.799999999999969</c:v>
                </c:pt>
                <c:pt idx="51">
                  <c:v>37.199999999999967</c:v>
                </c:pt>
                <c:pt idx="52">
                  <c:v>36.599999999999966</c:v>
                </c:pt>
                <c:pt idx="53">
                  <c:v>36</c:v>
                </c:pt>
                <c:pt idx="54">
                  <c:v>35.044936037661273</c:v>
                </c:pt>
                <c:pt idx="55">
                  <c:v>34.089872075322546</c:v>
                </c:pt>
                <c:pt idx="56">
                  <c:v>33.134808112983819</c:v>
                </c:pt>
                <c:pt idx="57">
                  <c:v>32.179744150645092</c:v>
                </c:pt>
                <c:pt idx="58">
                  <c:v>31.224680188306369</c:v>
                </c:pt>
                <c:pt idx="59">
                  <c:v>30.269616225967646</c:v>
                </c:pt>
                <c:pt idx="60">
                  <c:v>29.314552263628922</c:v>
                </c:pt>
                <c:pt idx="61">
                  <c:v>28.359488301290199</c:v>
                </c:pt>
                <c:pt idx="62">
                  <c:v>27.404424338951475</c:v>
                </c:pt>
                <c:pt idx="63">
                  <c:v>26.449360376612752</c:v>
                </c:pt>
                <c:pt idx="64">
                  <c:v>25.494296414274029</c:v>
                </c:pt>
                <c:pt idx="65">
                  <c:v>24.539232451935305</c:v>
                </c:pt>
                <c:pt idx="66">
                  <c:v>23.584168489596582</c:v>
                </c:pt>
                <c:pt idx="67">
                  <c:v>22.629104527257859</c:v>
                </c:pt>
                <c:pt idx="68">
                  <c:v>21.674040564919135</c:v>
                </c:pt>
                <c:pt idx="69">
                  <c:v>20.718976602580412</c:v>
                </c:pt>
                <c:pt idx="70">
                  <c:v>19.763912640241688</c:v>
                </c:pt>
                <c:pt idx="71">
                  <c:v>18.808848677902965</c:v>
                </c:pt>
                <c:pt idx="72">
                  <c:v>17.853784715564242</c:v>
                </c:pt>
                <c:pt idx="73">
                  <c:v>16.898720753225518</c:v>
                </c:pt>
                <c:pt idx="74">
                  <c:v>15.943656790886793</c:v>
                </c:pt>
                <c:pt idx="75">
                  <c:v>14.988592828548061</c:v>
                </c:pt>
                <c:pt idx="76">
                  <c:v>14.640079933967593</c:v>
                </c:pt>
                <c:pt idx="77">
                  <c:v>14.003805141365428</c:v>
                </c:pt>
                <c:pt idx="78">
                  <c:v>13.573023671281822</c:v>
                </c:pt>
                <c:pt idx="79">
                  <c:v>13.378496503496503</c:v>
                </c:pt>
                <c:pt idx="80">
                  <c:v>13.110507092499788</c:v>
                </c:pt>
                <c:pt idx="81">
                  <c:v>12.821910913513968</c:v>
                </c:pt>
                <c:pt idx="82">
                  <c:v>12.878473662380754</c:v>
                </c:pt>
                <c:pt idx="83">
                  <c:v>12.421487603305785</c:v>
                </c:pt>
                <c:pt idx="84">
                  <c:v>12.235091177920157</c:v>
                </c:pt>
                <c:pt idx="85">
                  <c:v>11.563537950547422</c:v>
                </c:pt>
                <c:pt idx="86">
                  <c:v>11.016495948002797</c:v>
                </c:pt>
                <c:pt idx="87">
                  <c:v>10.427063732307944</c:v>
                </c:pt>
                <c:pt idx="88">
                  <c:v>9.8691936986190409</c:v>
                </c:pt>
                <c:pt idx="89">
                  <c:v>8.9782163918642439</c:v>
                </c:pt>
                <c:pt idx="90">
                  <c:v>8.599072767587181</c:v>
                </c:pt>
                <c:pt idx="91">
                  <c:v>8.6469859443756132</c:v>
                </c:pt>
                <c:pt idx="92">
                  <c:v>8.6408971825159711</c:v>
                </c:pt>
                <c:pt idx="93">
                  <c:v>8.544752407488879</c:v>
                </c:pt>
                <c:pt idx="94">
                  <c:v>8.4572674995042636</c:v>
                </c:pt>
                <c:pt idx="95">
                  <c:v>7.838456666829055</c:v>
                </c:pt>
                <c:pt idx="96">
                  <c:v>7.3061773465270443</c:v>
                </c:pt>
                <c:pt idx="97">
                  <c:v>6.9069627014724331</c:v>
                </c:pt>
                <c:pt idx="98">
                  <c:v>6.2525653304145568</c:v>
                </c:pt>
                <c:pt idx="99">
                  <c:v>6.1943752224991098</c:v>
                </c:pt>
                <c:pt idx="100">
                  <c:v>5.9693032179297116</c:v>
                </c:pt>
                <c:pt idx="101">
                  <c:v>5.6578607692969625</c:v>
                </c:pt>
                <c:pt idx="102">
                  <c:v>5.3661239451027196</c:v>
                </c:pt>
                <c:pt idx="103">
                  <c:v>5.3203271426137331</c:v>
                </c:pt>
                <c:pt idx="104">
                  <c:v>5.2356909499766644</c:v>
                </c:pt>
                <c:pt idx="105">
                  <c:v>5.1565377532228363</c:v>
                </c:pt>
                <c:pt idx="106">
                  <c:v>5.0468518822949209</c:v>
                </c:pt>
                <c:pt idx="107">
                  <c:v>4.9475081452878005</c:v>
                </c:pt>
                <c:pt idx="108">
                  <c:v>4.7760959924711788</c:v>
                </c:pt>
                <c:pt idx="109">
                  <c:v>4.9089726918075423</c:v>
                </c:pt>
                <c:pt idx="110">
                  <c:v>4.8268755152514426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22688"/>
        <c:axId val="38027264"/>
      </c:lineChart>
      <c:catAx>
        <c:axId val="37922688"/>
        <c:scaling>
          <c:orientation val="minMax"/>
        </c:scaling>
        <c:delete val="0"/>
        <c:axPos val="b"/>
        <c:majorGridlines>
          <c:spPr>
            <a:ln w="12700">
              <a:solidFill>
                <a:srgbClr val="F8F8F8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noFill/>
          </a:ln>
        </c:spPr>
        <c:crossAx val="3802726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8027264"/>
        <c:scaling>
          <c:orientation val="minMax"/>
        </c:scaling>
        <c:delete val="0"/>
        <c:axPos val="l"/>
        <c:majorGridlines>
          <c:spPr>
            <a:ln w="12700">
              <a:solidFill>
                <a:srgbClr val="F8F8F8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37922688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Teollisuus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055072463768114E-2"/>
          <c:y val="0.10784694989106755"/>
          <c:w val="0.91109106280193242"/>
          <c:h val="0.809953159041394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va/emp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8"/>
            <c:spPr>
              <a:solidFill>
                <a:srgbClr val="7ED1E6"/>
              </a:solidFill>
              <a:ln w="12700">
                <a:solidFill>
                  <a:sysClr val="windowText" lastClr="000000"/>
                </a:solidFill>
              </a:ln>
            </c:spPr>
          </c:marker>
          <c:dPt>
            <c:idx val="5"/>
            <c:marker>
              <c:spPr>
                <a:solidFill>
                  <a:srgbClr val="99CC00"/>
                </a:solidFill>
                <a:ln w="12700">
                  <a:solidFill>
                    <a:sysClr val="windowText" lastClr="000000"/>
                  </a:solidFill>
                </a:ln>
              </c:spPr>
            </c:marker>
            <c:bubble3D val="0"/>
          </c:dPt>
          <c:dPt>
            <c:idx val="8"/>
            <c:bubble3D val="0"/>
          </c:dPt>
          <c:dLbls>
            <c:delete val="1"/>
          </c:dLbls>
          <c:trendline>
            <c:spPr>
              <a:ln w="12700">
                <a:solidFill>
                  <a:sysClr val="windowText" lastClr="00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Sheet1!$A$2:$A$24</c:f>
              <c:numCache>
                <c:formatCode>General</c:formatCode>
                <c:ptCount val="23"/>
                <c:pt idx="0">
                  <c:v>29.1542678</c:v>
                </c:pt>
                <c:pt idx="1">
                  <c:v>34.002589970000002</c:v>
                </c:pt>
                <c:pt idx="2">
                  <c:v>15.80810204</c:v>
                </c:pt>
                <c:pt idx="3">
                  <c:v>26.458989599999999</c:v>
                </c:pt>
                <c:pt idx="4">
                  <c:v>25.064330399999999</c:v>
                </c:pt>
                <c:pt idx="5">
                  <c:v>38.455720829999997</c:v>
                </c:pt>
                <c:pt idx="6">
                  <c:v>30.471962619999999</c:v>
                </c:pt>
                <c:pt idx="7">
                  <c:v>19.637264439999999</c:v>
                </c:pt>
                <c:pt idx="8">
                  <c:v>20.624008870000001</c:v>
                </c:pt>
                <c:pt idx="9">
                  <c:v>24.994613350000002</c:v>
                </c:pt>
                <c:pt idx="10">
                  <c:v>24.50152671</c:v>
                </c:pt>
                <c:pt idx="11">
                  <c:v>23.418041160000001</c:v>
                </c:pt>
                <c:pt idx="12">
                  <c:v>28.21227021</c:v>
                </c:pt>
                <c:pt idx="13">
                  <c:v>31.689498749999998</c:v>
                </c:pt>
                <c:pt idx="14">
                  <c:v>30.473272470000001</c:v>
                </c:pt>
                <c:pt idx="15">
                  <c:v>21.076949389999999</c:v>
                </c:pt>
                <c:pt idx="16">
                  <c:v>13.396894659999999</c:v>
                </c:pt>
                <c:pt idx="17">
                  <c:v>16.251857139999998</c:v>
                </c:pt>
                <c:pt idx="18">
                  <c:v>22.4639655</c:v>
                </c:pt>
                <c:pt idx="19">
                  <c:v>29.334051089999999</c:v>
                </c:pt>
                <c:pt idx="20">
                  <c:v>24.861755420000001</c:v>
                </c:pt>
                <c:pt idx="21">
                  <c:v>32.259989400000002</c:v>
                </c:pt>
                <c:pt idx="22">
                  <c:v>38.4463151</c:v>
                </c:pt>
              </c:numCache>
            </c:numRef>
          </c:xVal>
          <c:yVal>
            <c:numRef>
              <c:f>Sheet1!$B$2:$B$24</c:f>
              <c:numCache>
                <c:formatCode>General</c:formatCode>
                <c:ptCount val="23"/>
                <c:pt idx="0">
                  <c:v>70.900000000000006</c:v>
                </c:pt>
                <c:pt idx="1">
                  <c:v>82.15</c:v>
                </c:pt>
                <c:pt idx="2">
                  <c:v>6.7</c:v>
                </c:pt>
                <c:pt idx="3">
                  <c:v>22.4</c:v>
                </c:pt>
                <c:pt idx="4">
                  <c:v>16.899999999999999</c:v>
                </c:pt>
                <c:pt idx="5">
                  <c:v>67</c:v>
                </c:pt>
                <c:pt idx="6">
                  <c:v>60.45</c:v>
                </c:pt>
                <c:pt idx="7">
                  <c:v>42.2</c:v>
                </c:pt>
                <c:pt idx="8">
                  <c:v>24.4</c:v>
                </c:pt>
                <c:pt idx="9">
                  <c:v>45.6</c:v>
                </c:pt>
                <c:pt idx="10">
                  <c:v>12.35</c:v>
                </c:pt>
                <c:pt idx="11">
                  <c:v>11.55</c:v>
                </c:pt>
                <c:pt idx="12">
                  <c:v>91.1</c:v>
                </c:pt>
                <c:pt idx="13">
                  <c:v>77.05</c:v>
                </c:pt>
                <c:pt idx="14">
                  <c:v>85.9</c:v>
                </c:pt>
                <c:pt idx="15">
                  <c:v>20.55</c:v>
                </c:pt>
                <c:pt idx="16">
                  <c:v>23.85</c:v>
                </c:pt>
                <c:pt idx="17">
                  <c:v>10.3</c:v>
                </c:pt>
                <c:pt idx="18">
                  <c:v>17.350000000000001</c:v>
                </c:pt>
                <c:pt idx="19">
                  <c:v>27.35</c:v>
                </c:pt>
                <c:pt idx="20">
                  <c:v>50.35</c:v>
                </c:pt>
                <c:pt idx="21">
                  <c:v>62.35</c:v>
                </c:pt>
                <c:pt idx="22">
                  <c:v>60.95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Sheet1!$A$2:$A$24</c:f>
              <c:numCache>
                <c:formatCode>General</c:formatCode>
                <c:ptCount val="23"/>
                <c:pt idx="0">
                  <c:v>29.1542678</c:v>
                </c:pt>
                <c:pt idx="1">
                  <c:v>34.002589970000002</c:v>
                </c:pt>
                <c:pt idx="2">
                  <c:v>15.80810204</c:v>
                </c:pt>
                <c:pt idx="3">
                  <c:v>26.458989599999999</c:v>
                </c:pt>
                <c:pt idx="4">
                  <c:v>25.064330399999999</c:v>
                </c:pt>
                <c:pt idx="5">
                  <c:v>38.455720829999997</c:v>
                </c:pt>
                <c:pt idx="6">
                  <c:v>30.471962619999999</c:v>
                </c:pt>
                <c:pt idx="7">
                  <c:v>19.637264439999999</c:v>
                </c:pt>
                <c:pt idx="8">
                  <c:v>20.624008870000001</c:v>
                </c:pt>
                <c:pt idx="9">
                  <c:v>24.994613350000002</c:v>
                </c:pt>
                <c:pt idx="10">
                  <c:v>24.50152671</c:v>
                </c:pt>
                <c:pt idx="11">
                  <c:v>23.418041160000001</c:v>
                </c:pt>
                <c:pt idx="12">
                  <c:v>28.21227021</c:v>
                </c:pt>
                <c:pt idx="13">
                  <c:v>31.689498749999998</c:v>
                </c:pt>
                <c:pt idx="14">
                  <c:v>30.473272470000001</c:v>
                </c:pt>
                <c:pt idx="15">
                  <c:v>21.076949389999999</c:v>
                </c:pt>
                <c:pt idx="16">
                  <c:v>13.396894659999999</c:v>
                </c:pt>
                <c:pt idx="17">
                  <c:v>16.251857139999998</c:v>
                </c:pt>
                <c:pt idx="18">
                  <c:v>22.4639655</c:v>
                </c:pt>
                <c:pt idx="19">
                  <c:v>29.334051089999999</c:v>
                </c:pt>
                <c:pt idx="20">
                  <c:v>24.861755420000001</c:v>
                </c:pt>
                <c:pt idx="21">
                  <c:v>32.259989400000002</c:v>
                </c:pt>
                <c:pt idx="22">
                  <c:v>38.4463151</c:v>
                </c:pt>
              </c:numCache>
            </c:numRef>
          </c:xVal>
          <c:yVal>
            <c:numRef>
              <c:f>Sheet1!$C$2:$C$24</c:f>
              <c:numCache>
                <c:formatCode>General</c:formatCode>
                <c:ptCount val="23"/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Sheet1!$A$2:$A$24</c:f>
              <c:numCache>
                <c:formatCode>General</c:formatCode>
                <c:ptCount val="23"/>
                <c:pt idx="0">
                  <c:v>29.1542678</c:v>
                </c:pt>
                <c:pt idx="1">
                  <c:v>34.002589970000002</c:v>
                </c:pt>
                <c:pt idx="2">
                  <c:v>15.80810204</c:v>
                </c:pt>
                <c:pt idx="3">
                  <c:v>26.458989599999999</c:v>
                </c:pt>
                <c:pt idx="4">
                  <c:v>25.064330399999999</c:v>
                </c:pt>
                <c:pt idx="5">
                  <c:v>38.455720829999997</c:v>
                </c:pt>
                <c:pt idx="6">
                  <c:v>30.471962619999999</c:v>
                </c:pt>
                <c:pt idx="7">
                  <c:v>19.637264439999999</c:v>
                </c:pt>
                <c:pt idx="8">
                  <c:v>20.624008870000001</c:v>
                </c:pt>
                <c:pt idx="9">
                  <c:v>24.994613350000002</c:v>
                </c:pt>
                <c:pt idx="10">
                  <c:v>24.50152671</c:v>
                </c:pt>
                <c:pt idx="11">
                  <c:v>23.418041160000001</c:v>
                </c:pt>
                <c:pt idx="12">
                  <c:v>28.21227021</c:v>
                </c:pt>
                <c:pt idx="13">
                  <c:v>31.689498749999998</c:v>
                </c:pt>
                <c:pt idx="14">
                  <c:v>30.473272470000001</c:v>
                </c:pt>
                <c:pt idx="15">
                  <c:v>21.076949389999999</c:v>
                </c:pt>
                <c:pt idx="16">
                  <c:v>13.396894659999999</c:v>
                </c:pt>
                <c:pt idx="17">
                  <c:v>16.251857139999998</c:v>
                </c:pt>
                <c:pt idx="18">
                  <c:v>22.4639655</c:v>
                </c:pt>
                <c:pt idx="19">
                  <c:v>29.334051089999999</c:v>
                </c:pt>
                <c:pt idx="20">
                  <c:v>24.861755420000001</c:v>
                </c:pt>
                <c:pt idx="21">
                  <c:v>32.259989400000002</c:v>
                </c:pt>
                <c:pt idx="22">
                  <c:v>38.4463151</c:v>
                </c:pt>
              </c:numCache>
            </c:numRef>
          </c:xVal>
          <c:yVal>
            <c:numRef>
              <c:f>Sheet1!$D$2:$D$24</c:f>
              <c:numCache>
                <c:formatCode>General</c:formatCode>
                <c:ptCount val="23"/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37203456"/>
        <c:axId val="237204992"/>
      </c:scatterChart>
      <c:valAx>
        <c:axId val="237203456"/>
        <c:scaling>
          <c:orientation val="minMax"/>
          <c:max val="40"/>
          <c:min val="10"/>
        </c:scaling>
        <c:delete val="0"/>
        <c:axPos val="b"/>
        <c:majorGridlines>
          <c:spPr>
            <a:ln w="12700">
              <a:solidFill>
                <a:srgbClr val="F8F8F8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37204992"/>
        <c:crosses val="autoZero"/>
        <c:crossBetween val="midCat"/>
      </c:valAx>
      <c:valAx>
        <c:axId val="237204992"/>
        <c:scaling>
          <c:orientation val="minMax"/>
        </c:scaling>
        <c:delete val="0"/>
        <c:axPos val="l"/>
        <c:majorGridlines>
          <c:spPr>
            <a:ln w="12700">
              <a:solidFill>
                <a:srgbClr val="F8F8F8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37203456"/>
        <c:crosses val="autoZero"/>
        <c:crossBetween val="midCat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Palvelut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055072463768114E-2"/>
          <c:y val="0.10784694989106754"/>
          <c:w val="0.86225887743413521"/>
          <c:h val="0.809953159041394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8"/>
            <c:spPr>
              <a:solidFill>
                <a:srgbClr val="7ED1E6"/>
              </a:solidFill>
              <a:ln w="12700">
                <a:solidFill>
                  <a:sysClr val="windowText" lastClr="000000"/>
                </a:solidFill>
              </a:ln>
            </c:spPr>
          </c:marker>
          <c:dPt>
            <c:idx val="6"/>
            <c:marker>
              <c:spPr>
                <a:solidFill>
                  <a:srgbClr val="99CC00"/>
                </a:solidFill>
                <a:ln w="12700">
                  <a:solidFill>
                    <a:sysClr val="windowText" lastClr="000000"/>
                  </a:solidFill>
                </a:ln>
              </c:spPr>
            </c:marker>
            <c:bubble3D val="0"/>
          </c:dPt>
          <c:dPt>
            <c:idx val="8"/>
            <c:bubble3D val="0"/>
          </c:dPt>
          <c:dLbls>
            <c:delete val="1"/>
          </c:dLbls>
          <c:trendline>
            <c:spPr>
              <a:ln w="12700">
                <a:solidFill>
                  <a:sysClr val="windowText" lastClr="00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Sheet1!$A$2:$A$32</c:f>
              <c:numCache>
                <c:formatCode>General</c:formatCode>
                <c:ptCount val="31"/>
                <c:pt idx="0">
                  <c:v>44.200264555452307</c:v>
                </c:pt>
                <c:pt idx="1">
                  <c:v>49.967331498883986</c:v>
                </c:pt>
                <c:pt idx="2">
                  <c:v>50.402743068092803</c:v>
                </c:pt>
                <c:pt idx="3">
                  <c:v>50.375224712290603</c:v>
                </c:pt>
                <c:pt idx="4">
                  <c:v>49.292214606433781</c:v>
                </c:pt>
                <c:pt idx="5">
                  <c:v>47.061677660465101</c:v>
                </c:pt>
                <c:pt idx="6">
                  <c:v>51.865176755564747</c:v>
                </c:pt>
                <c:pt idx="7">
                  <c:v>47.423518343255331</c:v>
                </c:pt>
                <c:pt idx="8">
                  <c:v>50.426089339679201</c:v>
                </c:pt>
                <c:pt idx="9">
                  <c:v>45.528575952133657</c:v>
                </c:pt>
                <c:pt idx="10">
                  <c:v>43.934640524878809</c:v>
                </c:pt>
                <c:pt idx="11">
                  <c:v>55.720181340163741</c:v>
                </c:pt>
                <c:pt idx="12">
                  <c:v>46.14736369128493</c:v>
                </c:pt>
                <c:pt idx="13">
                  <c:v>47.357361739392232</c:v>
                </c:pt>
                <c:pt idx="14">
                  <c:v>53.784405204514215</c:v>
                </c:pt>
                <c:pt idx="15">
                  <c:v>50.278358393682531</c:v>
                </c:pt>
                <c:pt idx="16">
                  <c:v>47.267068392228765</c:v>
                </c:pt>
                <c:pt idx="17">
                  <c:v>34.819755371414459</c:v>
                </c:pt>
                <c:pt idx="18">
                  <c:v>45.075952320735531</c:v>
                </c:pt>
                <c:pt idx="19">
                  <c:v>49.945850403476911</c:v>
                </c:pt>
                <c:pt idx="20">
                  <c:v>39.497745990760755</c:v>
                </c:pt>
                <c:pt idx="21">
                  <c:v>51.655605587451767</c:v>
                </c:pt>
                <c:pt idx="22">
                  <c:v>46.25316785155681</c:v>
                </c:pt>
                <c:pt idx="23">
                  <c:v>54.945028653358442</c:v>
                </c:pt>
              </c:numCache>
            </c:numRef>
          </c:xVal>
          <c:yVal>
            <c:numRef>
              <c:f>Sheet1!$B$2:$B$32</c:f>
              <c:numCache>
                <c:formatCode>General</c:formatCode>
                <c:ptCount val="31"/>
                <c:pt idx="0">
                  <c:v>39.545323868821406</c:v>
                </c:pt>
                <c:pt idx="1">
                  <c:v>37.126474054839427</c:v>
                </c:pt>
                <c:pt idx="2">
                  <c:v>25.577197182866481</c:v>
                </c:pt>
                <c:pt idx="3">
                  <c:v>39.436760451188512</c:v>
                </c:pt>
                <c:pt idx="4">
                  <c:v>20.775740980802073</c:v>
                </c:pt>
                <c:pt idx="5">
                  <c:v>34.915874962460947</c:v>
                </c:pt>
                <c:pt idx="6">
                  <c:v>36.750021460699557</c:v>
                </c:pt>
                <c:pt idx="7">
                  <c:v>34.011390809883039</c:v>
                </c:pt>
                <c:pt idx="8">
                  <c:v>36.858019378324137</c:v>
                </c:pt>
                <c:pt idx="9">
                  <c:v>29.126459359994989</c:v>
                </c:pt>
                <c:pt idx="10">
                  <c:v>20.377183902675199</c:v>
                </c:pt>
                <c:pt idx="11">
                  <c:v>37.293545028615995</c:v>
                </c:pt>
                <c:pt idx="12">
                  <c:v>40.927719842205029</c:v>
                </c:pt>
                <c:pt idx="13">
                  <c:v>32.504646477898952</c:v>
                </c:pt>
                <c:pt idx="14">
                  <c:v>42.06430971406634</c:v>
                </c:pt>
                <c:pt idx="15">
                  <c:v>57.756827544083116</c:v>
                </c:pt>
                <c:pt idx="16">
                  <c:v>18.93906363480443</c:v>
                </c:pt>
                <c:pt idx="17">
                  <c:v>25.101984684726315</c:v>
                </c:pt>
                <c:pt idx="18">
                  <c:v>23.015440325967543</c:v>
                </c:pt>
                <c:pt idx="19">
                  <c:v>27.714139837308885</c:v>
                </c:pt>
                <c:pt idx="20">
                  <c:v>32.387974069247548</c:v>
                </c:pt>
                <c:pt idx="21">
                  <c:v>38.758303056819592</c:v>
                </c:pt>
                <c:pt idx="22">
                  <c:v>35.344830530859014</c:v>
                </c:pt>
                <c:pt idx="23">
                  <c:v>45.67846314577033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Column12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Sheet1!$A$2:$A$32</c:f>
              <c:numCache>
                <c:formatCode>General</c:formatCode>
                <c:ptCount val="31"/>
                <c:pt idx="0">
                  <c:v>44.200264555452307</c:v>
                </c:pt>
                <c:pt idx="1">
                  <c:v>49.967331498883986</c:v>
                </c:pt>
                <c:pt idx="2">
                  <c:v>50.402743068092803</c:v>
                </c:pt>
                <c:pt idx="3">
                  <c:v>50.375224712290603</c:v>
                </c:pt>
                <c:pt idx="4">
                  <c:v>49.292214606433781</c:v>
                </c:pt>
                <c:pt idx="5">
                  <c:v>47.061677660465101</c:v>
                </c:pt>
                <c:pt idx="6">
                  <c:v>51.865176755564747</c:v>
                </c:pt>
                <c:pt idx="7">
                  <c:v>47.423518343255331</c:v>
                </c:pt>
                <c:pt idx="8">
                  <c:v>50.426089339679201</c:v>
                </c:pt>
                <c:pt idx="9">
                  <c:v>45.528575952133657</c:v>
                </c:pt>
                <c:pt idx="10">
                  <c:v>43.934640524878809</c:v>
                </c:pt>
                <c:pt idx="11">
                  <c:v>55.720181340163741</c:v>
                </c:pt>
                <c:pt idx="12">
                  <c:v>46.14736369128493</c:v>
                </c:pt>
                <c:pt idx="13">
                  <c:v>47.357361739392232</c:v>
                </c:pt>
                <c:pt idx="14">
                  <c:v>53.784405204514215</c:v>
                </c:pt>
                <c:pt idx="15">
                  <c:v>50.278358393682531</c:v>
                </c:pt>
                <c:pt idx="16">
                  <c:v>47.267068392228765</c:v>
                </c:pt>
                <c:pt idx="17">
                  <c:v>34.819755371414459</c:v>
                </c:pt>
                <c:pt idx="18">
                  <c:v>45.075952320735531</c:v>
                </c:pt>
                <c:pt idx="19">
                  <c:v>49.945850403476911</c:v>
                </c:pt>
                <c:pt idx="20">
                  <c:v>39.497745990760755</c:v>
                </c:pt>
                <c:pt idx="21">
                  <c:v>51.655605587451767</c:v>
                </c:pt>
                <c:pt idx="22">
                  <c:v>46.25316785155681</c:v>
                </c:pt>
                <c:pt idx="23">
                  <c:v>54.945028653358442</c:v>
                </c:pt>
              </c:numCache>
            </c:numRef>
          </c:xVal>
          <c:yVal>
            <c:numRef>
              <c:f>Sheet1!$C$2:$C$32</c:f>
              <c:numCache>
                <c:formatCode>General</c:formatCode>
                <c:ptCount val="31"/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Sheet1!$A$2:$A$32</c:f>
              <c:numCache>
                <c:formatCode>General</c:formatCode>
                <c:ptCount val="31"/>
                <c:pt idx="0">
                  <c:v>44.200264555452307</c:v>
                </c:pt>
                <c:pt idx="1">
                  <c:v>49.967331498883986</c:v>
                </c:pt>
                <c:pt idx="2">
                  <c:v>50.402743068092803</c:v>
                </c:pt>
                <c:pt idx="3">
                  <c:v>50.375224712290603</c:v>
                </c:pt>
                <c:pt idx="4">
                  <c:v>49.292214606433781</c:v>
                </c:pt>
                <c:pt idx="5">
                  <c:v>47.061677660465101</c:v>
                </c:pt>
                <c:pt idx="6">
                  <c:v>51.865176755564747</c:v>
                </c:pt>
                <c:pt idx="7">
                  <c:v>47.423518343255331</c:v>
                </c:pt>
                <c:pt idx="8">
                  <c:v>50.426089339679201</c:v>
                </c:pt>
                <c:pt idx="9">
                  <c:v>45.528575952133657</c:v>
                </c:pt>
                <c:pt idx="10">
                  <c:v>43.934640524878809</c:v>
                </c:pt>
                <c:pt idx="11">
                  <c:v>55.720181340163741</c:v>
                </c:pt>
                <c:pt idx="12">
                  <c:v>46.14736369128493</c:v>
                </c:pt>
                <c:pt idx="13">
                  <c:v>47.357361739392232</c:v>
                </c:pt>
                <c:pt idx="14">
                  <c:v>53.784405204514215</c:v>
                </c:pt>
                <c:pt idx="15">
                  <c:v>50.278358393682531</c:v>
                </c:pt>
                <c:pt idx="16">
                  <c:v>47.267068392228765</c:v>
                </c:pt>
                <c:pt idx="17">
                  <c:v>34.819755371414459</c:v>
                </c:pt>
                <c:pt idx="18">
                  <c:v>45.075952320735531</c:v>
                </c:pt>
                <c:pt idx="19">
                  <c:v>49.945850403476911</c:v>
                </c:pt>
                <c:pt idx="20">
                  <c:v>39.497745990760755</c:v>
                </c:pt>
                <c:pt idx="21">
                  <c:v>51.655605587451767</c:v>
                </c:pt>
                <c:pt idx="22">
                  <c:v>46.25316785155681</c:v>
                </c:pt>
                <c:pt idx="23">
                  <c:v>54.945028653358442</c:v>
                </c:pt>
              </c:numCache>
            </c:numRef>
          </c:xVal>
          <c:yVal>
            <c:numRef>
              <c:f>Sheet1!$D$2:$D$32</c:f>
              <c:numCache>
                <c:formatCode>General</c:formatCode>
                <c:ptCount val="31"/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37372928"/>
        <c:axId val="237374464"/>
      </c:scatterChart>
      <c:valAx>
        <c:axId val="237372928"/>
        <c:scaling>
          <c:orientation val="minMax"/>
          <c:max val="60"/>
          <c:min val="30"/>
        </c:scaling>
        <c:delete val="0"/>
        <c:axPos val="b"/>
        <c:majorGridlines>
          <c:spPr>
            <a:ln w="12700">
              <a:solidFill>
                <a:srgbClr val="F8F8F8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37374464"/>
        <c:crosses val="autoZero"/>
        <c:crossBetween val="midCat"/>
      </c:valAx>
      <c:valAx>
        <c:axId val="237374464"/>
        <c:scaling>
          <c:orientation val="minMax"/>
        </c:scaling>
        <c:delete val="0"/>
        <c:axPos val="l"/>
        <c:majorGridlines>
          <c:spPr>
            <a:ln w="12700">
              <a:solidFill>
                <a:srgbClr val="F8F8F8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37372928"/>
        <c:crosses val="autoZero"/>
        <c:crossBetween val="midCat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Palvelut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055072463768114E-2"/>
          <c:y val="0.10784694989106755"/>
          <c:w val="0.91109106280193242"/>
          <c:h val="0.809953159041394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va/emp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8"/>
            <c:spPr>
              <a:solidFill>
                <a:srgbClr val="7ED1E6"/>
              </a:solidFill>
              <a:ln w="12700">
                <a:solidFill>
                  <a:sysClr val="windowText" lastClr="000000"/>
                </a:solidFill>
              </a:ln>
            </c:spPr>
          </c:marker>
          <c:dPt>
            <c:idx val="5"/>
            <c:bubble3D val="0"/>
          </c:dPt>
          <c:dPt>
            <c:idx val="8"/>
            <c:marker>
              <c:spPr>
                <a:solidFill>
                  <a:srgbClr val="99CC00"/>
                </a:solidFill>
                <a:ln w="12700">
                  <a:solidFill>
                    <a:sysClr val="windowText" lastClr="000000"/>
                  </a:solidFill>
                </a:ln>
              </c:spPr>
            </c:marker>
            <c:bubble3D val="0"/>
          </c:dPt>
          <c:dLbls>
            <c:delete val="1"/>
          </c:dLbls>
          <c:trendline>
            <c:spPr>
              <a:ln w="12700">
                <a:solidFill>
                  <a:sysClr val="windowText" lastClr="00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Sheet1!$A$2:$A$26</c:f>
              <c:numCache>
                <c:formatCode>General</c:formatCode>
                <c:ptCount val="25"/>
                <c:pt idx="0">
                  <c:v>44.200264555452307</c:v>
                </c:pt>
                <c:pt idx="1">
                  <c:v>49.967331498883986</c:v>
                </c:pt>
                <c:pt idx="2">
                  <c:v>38.505009966732231</c:v>
                </c:pt>
                <c:pt idx="3">
                  <c:v>41.741598618191702</c:v>
                </c:pt>
                <c:pt idx="4">
                  <c:v>38.108482237478519</c:v>
                </c:pt>
                <c:pt idx="5">
                  <c:v>50.402743068092803</c:v>
                </c:pt>
                <c:pt idx="6">
                  <c:v>50.375224712290603</c:v>
                </c:pt>
                <c:pt idx="7">
                  <c:v>49.292214606433781</c:v>
                </c:pt>
                <c:pt idx="8">
                  <c:v>51.865176755564747</c:v>
                </c:pt>
                <c:pt idx="9">
                  <c:v>50.426089339679201</c:v>
                </c:pt>
                <c:pt idx="10">
                  <c:v>43.934640524878809</c:v>
                </c:pt>
                <c:pt idx="11">
                  <c:v>46.14736369128493</c:v>
                </c:pt>
                <c:pt idx="12">
                  <c:v>47.357361739392232</c:v>
                </c:pt>
                <c:pt idx="13">
                  <c:v>48.216038671475168</c:v>
                </c:pt>
                <c:pt idx="14">
                  <c:v>51.13782689088444</c:v>
                </c:pt>
                <c:pt idx="15">
                  <c:v>53.784405204514215</c:v>
                </c:pt>
                <c:pt idx="16">
                  <c:v>50.278358393682531</c:v>
                </c:pt>
                <c:pt idx="17">
                  <c:v>47.267068392228765</c:v>
                </c:pt>
                <c:pt idx="18">
                  <c:v>34.819755371414459</c:v>
                </c:pt>
                <c:pt idx="19">
                  <c:v>35.919385045597522</c:v>
                </c:pt>
                <c:pt idx="20">
                  <c:v>45.075952320735531</c:v>
                </c:pt>
                <c:pt idx="21">
                  <c:v>49.945850403476911</c:v>
                </c:pt>
                <c:pt idx="22">
                  <c:v>39.497745990760755</c:v>
                </c:pt>
                <c:pt idx="23">
                  <c:v>51.655605587451767</c:v>
                </c:pt>
                <c:pt idx="24">
                  <c:v>46.25316785155681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47.680067572342651</c:v>
                </c:pt>
                <c:pt idx="1">
                  <c:v>59.528361063848521</c:v>
                </c:pt>
                <c:pt idx="2">
                  <c:v>7.9770949234082451</c:v>
                </c:pt>
                <c:pt idx="3">
                  <c:v>19.590188448488291</c:v>
                </c:pt>
                <c:pt idx="4">
                  <c:v>33.029796075422638</c:v>
                </c:pt>
                <c:pt idx="5">
                  <c:v>20.861438977029117</c:v>
                </c:pt>
                <c:pt idx="6">
                  <c:v>45.250910834480578</c:v>
                </c:pt>
                <c:pt idx="7">
                  <c:v>17.650631028262218</c:v>
                </c:pt>
                <c:pt idx="8">
                  <c:v>48.776487807904871</c:v>
                </c:pt>
                <c:pt idx="9">
                  <c:v>44.223297385893829</c:v>
                </c:pt>
                <c:pt idx="10">
                  <c:v>14.756299936982387</c:v>
                </c:pt>
                <c:pt idx="11">
                  <c:v>52.439822037861688</c:v>
                </c:pt>
                <c:pt idx="12">
                  <c:v>35.387701786118306</c:v>
                </c:pt>
                <c:pt idx="13">
                  <c:v>14.381158911937</c:v>
                </c:pt>
                <c:pt idx="14">
                  <c:v>11.065870110234243</c:v>
                </c:pt>
                <c:pt idx="15">
                  <c:v>44.085940757775262</c:v>
                </c:pt>
                <c:pt idx="16">
                  <c:v>66.559407931783426</c:v>
                </c:pt>
                <c:pt idx="17">
                  <c:v>16.459917577770121</c:v>
                </c:pt>
                <c:pt idx="18">
                  <c:v>22.144710140477436</c:v>
                </c:pt>
                <c:pt idx="19">
                  <c:v>11.299734009060771</c:v>
                </c:pt>
                <c:pt idx="20">
                  <c:v>21.408057410659097</c:v>
                </c:pt>
                <c:pt idx="21">
                  <c:v>27.887018843426528</c:v>
                </c:pt>
                <c:pt idx="22">
                  <c:v>34.006152707366098</c:v>
                </c:pt>
                <c:pt idx="23">
                  <c:v>46.889720601381896</c:v>
                </c:pt>
                <c:pt idx="24">
                  <c:v>44.050375628120847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Sheet1!$A$2:$A$26</c:f>
              <c:numCache>
                <c:formatCode>General</c:formatCode>
                <c:ptCount val="25"/>
                <c:pt idx="0">
                  <c:v>44.200264555452307</c:v>
                </c:pt>
                <c:pt idx="1">
                  <c:v>49.967331498883986</c:v>
                </c:pt>
                <c:pt idx="2">
                  <c:v>38.505009966732231</c:v>
                </c:pt>
                <c:pt idx="3">
                  <c:v>41.741598618191702</c:v>
                </c:pt>
                <c:pt idx="4">
                  <c:v>38.108482237478519</c:v>
                </c:pt>
                <c:pt idx="5">
                  <c:v>50.402743068092803</c:v>
                </c:pt>
                <c:pt idx="6">
                  <c:v>50.375224712290603</c:v>
                </c:pt>
                <c:pt idx="7">
                  <c:v>49.292214606433781</c:v>
                </c:pt>
                <c:pt idx="8">
                  <c:v>51.865176755564747</c:v>
                </c:pt>
                <c:pt idx="9">
                  <c:v>50.426089339679201</c:v>
                </c:pt>
                <c:pt idx="10">
                  <c:v>43.934640524878809</c:v>
                </c:pt>
                <c:pt idx="11">
                  <c:v>46.14736369128493</c:v>
                </c:pt>
                <c:pt idx="12">
                  <c:v>47.357361739392232</c:v>
                </c:pt>
                <c:pt idx="13">
                  <c:v>48.216038671475168</c:v>
                </c:pt>
                <c:pt idx="14">
                  <c:v>51.13782689088444</c:v>
                </c:pt>
                <c:pt idx="15">
                  <c:v>53.784405204514215</c:v>
                </c:pt>
                <c:pt idx="16">
                  <c:v>50.278358393682531</c:v>
                </c:pt>
                <c:pt idx="17">
                  <c:v>47.267068392228765</c:v>
                </c:pt>
                <c:pt idx="18">
                  <c:v>34.819755371414459</c:v>
                </c:pt>
                <c:pt idx="19">
                  <c:v>35.919385045597522</c:v>
                </c:pt>
                <c:pt idx="20">
                  <c:v>45.075952320735531</c:v>
                </c:pt>
                <c:pt idx="21">
                  <c:v>49.945850403476911</c:v>
                </c:pt>
                <c:pt idx="22">
                  <c:v>39.497745990760755</c:v>
                </c:pt>
                <c:pt idx="23">
                  <c:v>51.655605587451767</c:v>
                </c:pt>
                <c:pt idx="24">
                  <c:v>46.25316785155681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Sheet1!$A$2:$A$26</c:f>
              <c:numCache>
                <c:formatCode>General</c:formatCode>
                <c:ptCount val="25"/>
                <c:pt idx="0">
                  <c:v>44.200264555452307</c:v>
                </c:pt>
                <c:pt idx="1">
                  <c:v>49.967331498883986</c:v>
                </c:pt>
                <c:pt idx="2">
                  <c:v>38.505009966732231</c:v>
                </c:pt>
                <c:pt idx="3">
                  <c:v>41.741598618191702</c:v>
                </c:pt>
                <c:pt idx="4">
                  <c:v>38.108482237478519</c:v>
                </c:pt>
                <c:pt idx="5">
                  <c:v>50.402743068092803</c:v>
                </c:pt>
                <c:pt idx="6">
                  <c:v>50.375224712290603</c:v>
                </c:pt>
                <c:pt idx="7">
                  <c:v>49.292214606433781</c:v>
                </c:pt>
                <c:pt idx="8">
                  <c:v>51.865176755564747</c:v>
                </c:pt>
                <c:pt idx="9">
                  <c:v>50.426089339679201</c:v>
                </c:pt>
                <c:pt idx="10">
                  <c:v>43.934640524878809</c:v>
                </c:pt>
                <c:pt idx="11">
                  <c:v>46.14736369128493</c:v>
                </c:pt>
                <c:pt idx="12">
                  <c:v>47.357361739392232</c:v>
                </c:pt>
                <c:pt idx="13">
                  <c:v>48.216038671475168</c:v>
                </c:pt>
                <c:pt idx="14">
                  <c:v>51.13782689088444</c:v>
                </c:pt>
                <c:pt idx="15">
                  <c:v>53.784405204514215</c:v>
                </c:pt>
                <c:pt idx="16">
                  <c:v>50.278358393682531</c:v>
                </c:pt>
                <c:pt idx="17">
                  <c:v>47.267068392228765</c:v>
                </c:pt>
                <c:pt idx="18">
                  <c:v>34.819755371414459</c:v>
                </c:pt>
                <c:pt idx="19">
                  <c:v>35.919385045597522</c:v>
                </c:pt>
                <c:pt idx="20">
                  <c:v>45.075952320735531</c:v>
                </c:pt>
                <c:pt idx="21">
                  <c:v>49.945850403476911</c:v>
                </c:pt>
                <c:pt idx="22">
                  <c:v>39.497745990760755</c:v>
                </c:pt>
                <c:pt idx="23">
                  <c:v>51.655605587451767</c:v>
                </c:pt>
                <c:pt idx="24">
                  <c:v>46.25316785155681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37468288"/>
        <c:axId val="237478272"/>
      </c:scatterChart>
      <c:valAx>
        <c:axId val="237468288"/>
        <c:scaling>
          <c:orientation val="minMax"/>
          <c:max val="60"/>
          <c:min val="30"/>
        </c:scaling>
        <c:delete val="0"/>
        <c:axPos val="b"/>
        <c:majorGridlines>
          <c:spPr>
            <a:ln w="12700">
              <a:solidFill>
                <a:srgbClr val="F8F8F8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37478272"/>
        <c:crosses val="autoZero"/>
        <c:crossBetween val="midCat"/>
      </c:valAx>
      <c:valAx>
        <c:axId val="237478272"/>
        <c:scaling>
          <c:orientation val="minMax"/>
        </c:scaling>
        <c:delete val="0"/>
        <c:axPos val="l"/>
        <c:majorGridlines>
          <c:spPr>
            <a:ln w="12700">
              <a:solidFill>
                <a:srgbClr val="F8F8F8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37468288"/>
        <c:crosses val="autoZero"/>
        <c:crossBetween val="midCat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Markkinasääntelyn taso, 2008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Sheet1!$A$2:$A$26</c:f>
              <c:strCache>
                <c:ptCount val="25"/>
                <c:pt idx="0">
                  <c:v>Kiina</c:v>
                </c:pt>
                <c:pt idx="1">
                  <c:v>Venäjä</c:v>
                </c:pt>
                <c:pt idx="2">
                  <c:v>Kreikka</c:v>
                </c:pt>
                <c:pt idx="3">
                  <c:v>Korea</c:v>
                </c:pt>
                <c:pt idx="4">
                  <c:v>Ranska</c:v>
                </c:pt>
                <c:pt idx="5">
                  <c:v>Itävalta</c:v>
                </c:pt>
                <c:pt idx="6">
                  <c:v>Belgia</c:v>
                </c:pt>
                <c:pt idx="7">
                  <c:v>Portugali</c:v>
                </c:pt>
                <c:pt idx="8">
                  <c:v>Italia</c:v>
                </c:pt>
                <c:pt idx="9">
                  <c:v>Uusi-Seelanti</c:v>
                </c:pt>
                <c:pt idx="10">
                  <c:v>Saksa</c:v>
                </c:pt>
                <c:pt idx="11">
                  <c:v>Ruotsi</c:v>
                </c:pt>
                <c:pt idx="12">
                  <c:v>Australia</c:v>
                </c:pt>
                <c:pt idx="13">
                  <c:v>Norja</c:v>
                </c:pt>
                <c:pt idx="14">
                  <c:v>Japani</c:v>
                </c:pt>
                <c:pt idx="15">
                  <c:v>Sveitsi</c:v>
                </c:pt>
                <c:pt idx="16">
                  <c:v>Suomi</c:v>
                </c:pt>
                <c:pt idx="17">
                  <c:v>Islanti</c:v>
                </c:pt>
                <c:pt idx="18">
                  <c:v>Tanska</c:v>
                </c:pt>
                <c:pt idx="19">
                  <c:v>Espanja</c:v>
                </c:pt>
                <c:pt idx="20">
                  <c:v>Kanada</c:v>
                </c:pt>
                <c:pt idx="21">
                  <c:v>Alankomaat</c:v>
                </c:pt>
                <c:pt idx="22">
                  <c:v>Irlanti</c:v>
                </c:pt>
                <c:pt idx="23">
                  <c:v>USA</c:v>
                </c:pt>
                <c:pt idx="24">
                  <c:v>UK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3.3048259999999998</c:v>
                </c:pt>
                <c:pt idx="1">
                  <c:v>3.0348660000000001</c:v>
                </c:pt>
                <c:pt idx="2">
                  <c:v>2.2972830000000002</c:v>
                </c:pt>
                <c:pt idx="3">
                  <c:v>1.4780610000000001</c:v>
                </c:pt>
                <c:pt idx="4">
                  <c:v>1.3906130000000001</c:v>
                </c:pt>
                <c:pt idx="5">
                  <c:v>1.380981</c:v>
                </c:pt>
                <c:pt idx="6">
                  <c:v>1.36911</c:v>
                </c:pt>
                <c:pt idx="7">
                  <c:v>1.3535090000000001</c:v>
                </c:pt>
                <c:pt idx="8">
                  <c:v>1.3182579999999999</c:v>
                </c:pt>
                <c:pt idx="9">
                  <c:v>1.2683960000000001</c:v>
                </c:pt>
                <c:pt idx="10">
                  <c:v>1.267104</c:v>
                </c:pt>
                <c:pt idx="11">
                  <c:v>1.2352099999999999</c:v>
                </c:pt>
                <c:pt idx="12">
                  <c:v>1.227765</c:v>
                </c:pt>
                <c:pt idx="13">
                  <c:v>1.15385</c:v>
                </c:pt>
                <c:pt idx="14">
                  <c:v>1.1404049999999999</c:v>
                </c:pt>
                <c:pt idx="15">
                  <c:v>1.120214</c:v>
                </c:pt>
                <c:pt idx="16">
                  <c:v>1.1160950000000001</c:v>
                </c:pt>
                <c:pt idx="17">
                  <c:v>1.0294829999999999</c:v>
                </c:pt>
                <c:pt idx="18">
                  <c:v>0.99207690000000004</c:v>
                </c:pt>
                <c:pt idx="19" formatCode="0.00">
                  <c:v>0.9608968</c:v>
                </c:pt>
                <c:pt idx="20" formatCode="0.00">
                  <c:v>0.95734520000000001</c:v>
                </c:pt>
                <c:pt idx="21" formatCode="0.00">
                  <c:v>0.90455450000000004</c:v>
                </c:pt>
                <c:pt idx="22" formatCode="0.00">
                  <c:v>0.86038680000000001</c:v>
                </c:pt>
                <c:pt idx="23" formatCode="0.00">
                  <c:v>0.83584179999999997</c:v>
                </c:pt>
                <c:pt idx="24" formatCode="0.00">
                  <c:v>0.78896929999999998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37545344"/>
        <c:axId val="238109056"/>
      </c:barChart>
      <c:catAx>
        <c:axId val="237545344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238109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8109056"/>
        <c:scaling>
          <c:orientation val="minMax"/>
          <c:max val="5"/>
          <c:min val="0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37545344"/>
        <c:crosses val="autoZero"/>
        <c:crossBetween val="between"/>
        <c:majorUnit val="1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dirty="0"/>
              <a:t>Muutos </a:t>
            </a:r>
            <a:r>
              <a:rPr lang="fi-FI" dirty="0" smtClean="0"/>
              <a:t>1998-2008</a:t>
            </a:r>
            <a:endParaRPr lang="fi-FI" dirty="0"/>
          </a:p>
        </c:rich>
      </c:tx>
      <c:layout>
        <c:manualLayout>
          <c:xMode val="edge"/>
          <c:yMode val="edge"/>
          <c:x val="0.19486922015182884"/>
          <c:y val="6.917211328976035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430946956069872E-2"/>
          <c:y val="8.0014887436456059E-2"/>
          <c:w val="0.83696646280529241"/>
          <c:h val="0.852772694262890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1998-08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Sheet1!$A$2:$A$26</c:f>
              <c:strCache>
                <c:ptCount val="25"/>
                <c:pt idx="0">
                  <c:v>China</c:v>
                </c:pt>
                <c:pt idx="1">
                  <c:v>Russia</c:v>
                </c:pt>
                <c:pt idx="2">
                  <c:v>Greece</c:v>
                </c:pt>
                <c:pt idx="3">
                  <c:v>Korea</c:v>
                </c:pt>
                <c:pt idx="4">
                  <c:v>France</c:v>
                </c:pt>
                <c:pt idx="5">
                  <c:v>Austria</c:v>
                </c:pt>
                <c:pt idx="6">
                  <c:v>Belgium</c:v>
                </c:pt>
                <c:pt idx="7">
                  <c:v>Portugal</c:v>
                </c:pt>
                <c:pt idx="8">
                  <c:v>Italy</c:v>
                </c:pt>
                <c:pt idx="9">
                  <c:v>New Zealand</c:v>
                </c:pt>
                <c:pt idx="10">
                  <c:v>Germany</c:v>
                </c:pt>
                <c:pt idx="11">
                  <c:v>Sweden</c:v>
                </c:pt>
                <c:pt idx="12">
                  <c:v>Australia</c:v>
                </c:pt>
                <c:pt idx="13">
                  <c:v>Norway</c:v>
                </c:pt>
                <c:pt idx="14">
                  <c:v>Japan</c:v>
                </c:pt>
                <c:pt idx="15">
                  <c:v>Switzerland</c:v>
                </c:pt>
                <c:pt idx="16">
                  <c:v>Finland</c:v>
                </c:pt>
                <c:pt idx="17">
                  <c:v>Iceland</c:v>
                </c:pt>
                <c:pt idx="18">
                  <c:v>Denmark</c:v>
                </c:pt>
                <c:pt idx="19">
                  <c:v>Spain</c:v>
                </c:pt>
                <c:pt idx="20">
                  <c:v>Canada</c:v>
                </c:pt>
                <c:pt idx="21">
                  <c:v>Netherlands</c:v>
                </c:pt>
                <c:pt idx="22">
                  <c:v>Ireland</c:v>
                </c:pt>
                <c:pt idx="23">
                  <c:v>United States</c:v>
                </c:pt>
                <c:pt idx="24">
                  <c:v>United Kingdom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2" formatCode="0.00">
                  <c:v>-0.60951199999999961</c:v>
                </c:pt>
                <c:pt idx="3" formatCode="0.00">
                  <c:v>-0.93417099999999986</c:v>
                </c:pt>
                <c:pt idx="4" formatCode="0.00">
                  <c:v>-1.0606139999999997</c:v>
                </c:pt>
                <c:pt idx="5" formatCode="0.00">
                  <c:v>-0.87347599999999992</c:v>
                </c:pt>
                <c:pt idx="6">
                  <c:v>-0.75792199999999976</c:v>
                </c:pt>
                <c:pt idx="7">
                  <c:v>-0.82381499999999996</c:v>
                </c:pt>
                <c:pt idx="8">
                  <c:v>-1.209433</c:v>
                </c:pt>
                <c:pt idx="9">
                  <c:v>-0.10129599999999983</c:v>
                </c:pt>
                <c:pt idx="10">
                  <c:v>-0.72887999999999997</c:v>
                </c:pt>
                <c:pt idx="11">
                  <c:v>-0.62176399999999998</c:v>
                </c:pt>
                <c:pt idx="12">
                  <c:v>-0.34754400000000008</c:v>
                </c:pt>
                <c:pt idx="13">
                  <c:v>-0.67504900000000001</c:v>
                </c:pt>
                <c:pt idx="14">
                  <c:v>-1.07666</c:v>
                </c:pt>
                <c:pt idx="15">
                  <c:v>-1.2921449999999999</c:v>
                </c:pt>
                <c:pt idx="16">
                  <c:v>-0.89651199999999998</c:v>
                </c:pt>
                <c:pt idx="17">
                  <c:v>-0.75025000000000008</c:v>
                </c:pt>
                <c:pt idx="18">
                  <c:v>-0.52981710000000004</c:v>
                </c:pt>
                <c:pt idx="19">
                  <c:v>-1.5109181999999999</c:v>
                </c:pt>
                <c:pt idx="20">
                  <c:v>-0.32726180000000005</c:v>
                </c:pt>
                <c:pt idx="21">
                  <c:v>-0.68622250000000007</c:v>
                </c:pt>
                <c:pt idx="22">
                  <c:v>-0.72860019999999992</c:v>
                </c:pt>
                <c:pt idx="23">
                  <c:v>-0.44191119999999995</c:v>
                </c:pt>
                <c:pt idx="24">
                  <c:v>-0.22517469999999995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27407360"/>
        <c:axId val="227408896"/>
      </c:barChart>
      <c:catAx>
        <c:axId val="227407360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spPr>
          <a:ln w="12700">
            <a:solidFill>
              <a:sysClr val="windowText" lastClr="000000"/>
            </a:solidFill>
          </a:ln>
        </c:spPr>
        <c:crossAx val="227408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408896"/>
        <c:scaling>
          <c:orientation val="minMax"/>
          <c:max val="2"/>
          <c:min val="-3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27407360"/>
        <c:crosses val="autoZero"/>
        <c:crossBetween val="between"/>
        <c:majorUnit val="1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Alalle tulon esteet palveluissa, taso, 2008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4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16"/>
            <c:invertIfNegative val="0"/>
            <c:bubble3D val="0"/>
          </c:dPt>
          <c:cat>
            <c:strRef>
              <c:f>Sheet1!$A$2:$A$26</c:f>
              <c:strCache>
                <c:ptCount val="25"/>
                <c:pt idx="0">
                  <c:v>Kanada</c:v>
                </c:pt>
                <c:pt idx="1">
                  <c:v>Kreikka</c:v>
                </c:pt>
                <c:pt idx="2">
                  <c:v>Kiina</c:v>
                </c:pt>
                <c:pt idx="3">
                  <c:v>Italia</c:v>
                </c:pt>
                <c:pt idx="4">
                  <c:v>Ranska</c:v>
                </c:pt>
                <c:pt idx="5">
                  <c:v>Itävalta</c:v>
                </c:pt>
                <c:pt idx="6">
                  <c:v>Portugali</c:v>
                </c:pt>
                <c:pt idx="7">
                  <c:v>Tanska</c:v>
                </c:pt>
                <c:pt idx="8">
                  <c:v>USA</c:v>
                </c:pt>
                <c:pt idx="9">
                  <c:v>Islanti</c:v>
                </c:pt>
                <c:pt idx="10">
                  <c:v>Belgia</c:v>
                </c:pt>
                <c:pt idx="11">
                  <c:v>Saksa</c:v>
                </c:pt>
                <c:pt idx="12">
                  <c:v>Espanja</c:v>
                </c:pt>
                <c:pt idx="13">
                  <c:v>Japani</c:v>
                </c:pt>
                <c:pt idx="14">
                  <c:v>Suomi</c:v>
                </c:pt>
                <c:pt idx="15">
                  <c:v>Norja</c:v>
                </c:pt>
                <c:pt idx="16">
                  <c:v>Uusi-Seelanti</c:v>
                </c:pt>
                <c:pt idx="17">
                  <c:v>Venäjä</c:v>
                </c:pt>
                <c:pt idx="18">
                  <c:v>Korea</c:v>
                </c:pt>
                <c:pt idx="19">
                  <c:v>Alankomaat</c:v>
                </c:pt>
                <c:pt idx="20">
                  <c:v>Australia</c:v>
                </c:pt>
                <c:pt idx="21">
                  <c:v>Irlanti</c:v>
                </c:pt>
                <c:pt idx="22">
                  <c:v>UK</c:v>
                </c:pt>
                <c:pt idx="23">
                  <c:v>Ruotsi</c:v>
                </c:pt>
                <c:pt idx="24">
                  <c:v>Sveitsi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4.6145829999999997</c:v>
                </c:pt>
                <c:pt idx="1">
                  <c:v>4.5729170000000003</c:v>
                </c:pt>
                <c:pt idx="2">
                  <c:v>4.5</c:v>
                </c:pt>
                <c:pt idx="3">
                  <c:v>4.1458329999999997</c:v>
                </c:pt>
                <c:pt idx="4">
                  <c:v>4.0416670000000003</c:v>
                </c:pt>
                <c:pt idx="5">
                  <c:v>4.0208329999999997</c:v>
                </c:pt>
                <c:pt idx="6">
                  <c:v>3.8125</c:v>
                </c:pt>
                <c:pt idx="7">
                  <c:v>3.7083330000000001</c:v>
                </c:pt>
                <c:pt idx="8">
                  <c:v>3.6423610000000002</c:v>
                </c:pt>
                <c:pt idx="9">
                  <c:v>3.6145830000000001</c:v>
                </c:pt>
                <c:pt idx="10">
                  <c:v>3.6041669999999999</c:v>
                </c:pt>
                <c:pt idx="11">
                  <c:v>3.4375</c:v>
                </c:pt>
                <c:pt idx="12">
                  <c:v>3.40625</c:v>
                </c:pt>
                <c:pt idx="13">
                  <c:v>3.3645830000000001</c:v>
                </c:pt>
                <c:pt idx="14">
                  <c:v>3.3125</c:v>
                </c:pt>
                <c:pt idx="15">
                  <c:v>3.0729169999999999</c:v>
                </c:pt>
                <c:pt idx="16">
                  <c:v>2.734375</c:v>
                </c:pt>
                <c:pt idx="17">
                  <c:v>2.6666669999999999</c:v>
                </c:pt>
                <c:pt idx="18">
                  <c:v>2.3125</c:v>
                </c:pt>
                <c:pt idx="19" formatCode="0.00">
                  <c:v>2.2916669999999999</c:v>
                </c:pt>
                <c:pt idx="20" formatCode="0.00">
                  <c:v>2.03125</c:v>
                </c:pt>
                <c:pt idx="21" formatCode="0.00">
                  <c:v>1.71875</c:v>
                </c:pt>
                <c:pt idx="22" formatCode="0.00">
                  <c:v>1.6875</c:v>
                </c:pt>
                <c:pt idx="23" formatCode="0.00">
                  <c:v>1.4583330000000001</c:v>
                </c:pt>
                <c:pt idx="24" formatCode="0.00">
                  <c:v>1.1145830000000001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38459904"/>
        <c:axId val="238473984"/>
      </c:barChart>
      <c:catAx>
        <c:axId val="238459904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238473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8473984"/>
        <c:scaling>
          <c:orientation val="minMax"/>
          <c:max val="5"/>
          <c:min val="0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38459904"/>
        <c:crosses val="autoZero"/>
        <c:crossBetween val="between"/>
        <c:majorUnit val="1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dirty="0"/>
              <a:t>Muutos </a:t>
            </a:r>
            <a:r>
              <a:rPr lang="fi-FI" dirty="0" smtClean="0"/>
              <a:t>1998-2008</a:t>
            </a:r>
            <a:endParaRPr lang="fi-FI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7430946956069872E-2"/>
          <c:y val="8.0014887436456059E-2"/>
          <c:w val="0.83696646280529241"/>
          <c:h val="0.852772694262890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muutos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4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dPt>
            <c:idx val="16"/>
            <c:invertIfNegative val="0"/>
            <c:bubble3D val="0"/>
          </c:dPt>
          <c:cat>
            <c:strRef>
              <c:f>Sheet1!$A$2:$A$26</c:f>
              <c:strCache>
                <c:ptCount val="25"/>
                <c:pt idx="0">
                  <c:v>Canada</c:v>
                </c:pt>
                <c:pt idx="1">
                  <c:v>Greece</c:v>
                </c:pt>
                <c:pt idx="2">
                  <c:v>China</c:v>
                </c:pt>
                <c:pt idx="3">
                  <c:v>Italy</c:v>
                </c:pt>
                <c:pt idx="4">
                  <c:v>France</c:v>
                </c:pt>
                <c:pt idx="5">
                  <c:v>Austria</c:v>
                </c:pt>
                <c:pt idx="6">
                  <c:v>Portugal</c:v>
                </c:pt>
                <c:pt idx="7">
                  <c:v>Denmark</c:v>
                </c:pt>
                <c:pt idx="8">
                  <c:v>United States</c:v>
                </c:pt>
                <c:pt idx="9">
                  <c:v>Iceland</c:v>
                </c:pt>
                <c:pt idx="10">
                  <c:v>Belgium</c:v>
                </c:pt>
                <c:pt idx="11">
                  <c:v>Germany</c:v>
                </c:pt>
                <c:pt idx="12">
                  <c:v>Spain</c:v>
                </c:pt>
                <c:pt idx="13">
                  <c:v>Japan</c:v>
                </c:pt>
                <c:pt idx="14">
                  <c:v>Finland</c:v>
                </c:pt>
                <c:pt idx="15">
                  <c:v>Norway</c:v>
                </c:pt>
                <c:pt idx="16">
                  <c:v>New Zealand</c:v>
                </c:pt>
                <c:pt idx="17">
                  <c:v>Russia</c:v>
                </c:pt>
                <c:pt idx="18">
                  <c:v>Korea</c:v>
                </c:pt>
                <c:pt idx="19">
                  <c:v>Netherlands</c:v>
                </c:pt>
                <c:pt idx="20">
                  <c:v>Australia</c:v>
                </c:pt>
                <c:pt idx="21">
                  <c:v>Ireland</c:v>
                </c:pt>
                <c:pt idx="22">
                  <c:v>United Kingdom</c:v>
                </c:pt>
                <c:pt idx="23">
                  <c:v>Sweden</c:v>
                </c:pt>
                <c:pt idx="24">
                  <c:v>Switzerland</c:v>
                </c:pt>
              </c:strCache>
            </c:strRef>
          </c:cat>
          <c:val>
            <c:numRef>
              <c:f>Sheet1!$B$2:$B$26</c:f>
              <c:numCache>
                <c:formatCode>0.00</c:formatCode>
                <c:ptCount val="25"/>
                <c:pt idx="0">
                  <c:v>1.7</c:v>
                </c:pt>
                <c:pt idx="1">
                  <c:v>-0.89</c:v>
                </c:pt>
                <c:pt idx="3">
                  <c:v>0.46</c:v>
                </c:pt>
                <c:pt idx="4">
                  <c:v>-0.46</c:v>
                </c:pt>
                <c:pt idx="5">
                  <c:v>-1.01</c:v>
                </c:pt>
                <c:pt idx="6" formatCode="General">
                  <c:v>0.76041700000000001</c:v>
                </c:pt>
                <c:pt idx="7" formatCode="General">
                  <c:v>0.16666600000000001</c:v>
                </c:pt>
                <c:pt idx="8" formatCode="General">
                  <c:v>-1.1284719999999999</c:v>
                </c:pt>
                <c:pt idx="9" formatCode="General">
                  <c:v>1.6145830000000001</c:v>
                </c:pt>
                <c:pt idx="10" formatCode="General">
                  <c:v>0.69791700000000001</c:v>
                </c:pt>
                <c:pt idx="11" formatCode="General">
                  <c:v>0.46875</c:v>
                </c:pt>
                <c:pt idx="12" formatCode="General">
                  <c:v>0.29166700000000001</c:v>
                </c:pt>
                <c:pt idx="13" formatCode="General">
                  <c:v>-1.5104169999999999</c:v>
                </c:pt>
                <c:pt idx="14" formatCode="General">
                  <c:v>-0.34375</c:v>
                </c:pt>
                <c:pt idx="15" formatCode="General">
                  <c:v>-1.2708330000000001</c:v>
                </c:pt>
                <c:pt idx="16" formatCode="General">
                  <c:v>-1.4322919999999999</c:v>
                </c:pt>
                <c:pt idx="18" formatCode="General">
                  <c:v>1.6458333000000001</c:v>
                </c:pt>
                <c:pt idx="19" formatCode="General">
                  <c:v>0.51041700000000001</c:v>
                </c:pt>
                <c:pt idx="20" formatCode="General">
                  <c:v>-0.20833299999999999</c:v>
                </c:pt>
                <c:pt idx="21" formatCode="General">
                  <c:v>-3.125E-2</c:v>
                </c:pt>
                <c:pt idx="22" formatCode="General">
                  <c:v>-2.59375</c:v>
                </c:pt>
                <c:pt idx="23" formatCode="General">
                  <c:v>-0.9375</c:v>
                </c:pt>
                <c:pt idx="24" formatCode="General">
                  <c:v>-0.53125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238570112"/>
        <c:axId val="238576000"/>
      </c:barChart>
      <c:catAx>
        <c:axId val="238570112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spPr>
          <a:ln w="12700">
            <a:solidFill>
              <a:sysClr val="windowText" lastClr="000000"/>
            </a:solidFill>
          </a:ln>
        </c:spPr>
        <c:crossAx val="238576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8576000"/>
        <c:scaling>
          <c:orientation val="minMax"/>
          <c:max val="2"/>
          <c:min val="-3"/>
        </c:scaling>
        <c:delete val="0"/>
        <c:axPos val="b"/>
        <c:majorGridlines>
          <c:spPr>
            <a:ln w="12700"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38570112"/>
        <c:crosses val="autoZero"/>
        <c:crossBetween val="between"/>
        <c:majorUnit val="1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AUS</c:v>
          </c:tx>
          <c:spPr>
            <a:ln w="25400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969367384869551E-3"/>
                  <c:y val="-1.33867397491303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(2)'!$U$7</c:f>
              <c:numCache>
                <c:formatCode>General</c:formatCode>
                <c:ptCount val="1"/>
                <c:pt idx="0">
                  <c:v>36214.919786632767</c:v>
                </c:pt>
              </c:numCache>
            </c:numRef>
          </c:xVal>
          <c:yVal>
            <c:numRef>
              <c:f>'Sheet2 (2)'!$V$7</c:f>
              <c:numCache>
                <c:formatCode>General</c:formatCode>
                <c:ptCount val="1"/>
                <c:pt idx="0">
                  <c:v>4.4246910000000002</c:v>
                </c:pt>
              </c:numCache>
            </c:numRef>
          </c:yVal>
          <c:smooth val="0"/>
        </c:ser>
        <c:ser>
          <c:idx val="1"/>
          <c:order val="1"/>
          <c:tx>
            <c:v>AUT</c:v>
          </c:tx>
          <c:spPr>
            <a:ln w="25400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(2)'!$U$8</c:f>
              <c:numCache>
                <c:formatCode>General</c:formatCode>
                <c:ptCount val="1"/>
                <c:pt idx="0">
                  <c:v>36178.997141226442</c:v>
                </c:pt>
              </c:numCache>
            </c:numRef>
          </c:xVal>
          <c:yVal>
            <c:numRef>
              <c:f>'Sheet2 (2)'!$V$8</c:f>
              <c:numCache>
                <c:formatCode>General</c:formatCode>
                <c:ptCount val="1"/>
                <c:pt idx="0">
                  <c:v>3.7455430000000001</c:v>
                </c:pt>
              </c:numCache>
            </c:numRef>
          </c:yVal>
          <c:smooth val="0"/>
        </c:ser>
        <c:ser>
          <c:idx val="2"/>
          <c:order val="2"/>
          <c:tx>
            <c:v>BEL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(2)'!$U$9</c:f>
              <c:numCache>
                <c:formatCode>General</c:formatCode>
                <c:ptCount val="1"/>
                <c:pt idx="0">
                  <c:v>33623.623795405321</c:v>
                </c:pt>
              </c:numCache>
            </c:numRef>
          </c:xVal>
          <c:yVal>
            <c:numRef>
              <c:f>'Sheet2 (2)'!$V$9</c:f>
              <c:numCache>
                <c:formatCode>General</c:formatCode>
                <c:ptCount val="1"/>
                <c:pt idx="0">
                  <c:v>3.8729680000000002</c:v>
                </c:pt>
              </c:numCache>
            </c:numRef>
          </c:yVal>
          <c:smooth val="0"/>
        </c:ser>
        <c:ser>
          <c:idx val="3"/>
          <c:order val="3"/>
          <c:tx>
            <c:v>CAN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(2)'!$U$10</c:f>
              <c:numCache>
                <c:formatCode>General</c:formatCode>
                <c:ptCount val="1"/>
                <c:pt idx="0">
                  <c:v>35951.42563827792</c:v>
                </c:pt>
              </c:numCache>
            </c:numRef>
          </c:xVal>
          <c:yVal>
            <c:numRef>
              <c:f>'Sheet2 (2)'!$V$10</c:f>
              <c:numCache>
                <c:formatCode>General</c:formatCode>
                <c:ptCount val="1"/>
                <c:pt idx="0">
                  <c:v>4.7153929999999997</c:v>
                </c:pt>
              </c:numCache>
            </c:numRef>
          </c:yVal>
          <c:smooth val="0"/>
        </c:ser>
        <c:ser>
          <c:idx val="4"/>
          <c:order val="4"/>
          <c:tx>
            <c:v>CZE</c:v>
          </c:tx>
          <c:spPr>
            <a:ln w="28575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490810215460866E-2"/>
                  <c:y val="3.748287129756509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(2)'!$U$11</c:f>
              <c:numCache>
                <c:formatCode>General</c:formatCode>
                <c:ptCount val="1"/>
                <c:pt idx="0">
                  <c:v>24346.984125009782</c:v>
                </c:pt>
              </c:numCache>
            </c:numRef>
          </c:xVal>
          <c:yVal>
            <c:numRef>
              <c:f>'Sheet2 (2)'!$V$11</c:f>
              <c:numCache>
                <c:formatCode>General</c:formatCode>
                <c:ptCount val="1"/>
                <c:pt idx="0">
                  <c:v>3.074621</c:v>
                </c:pt>
              </c:numCache>
            </c:numRef>
          </c:yVal>
          <c:smooth val="0"/>
        </c:ser>
        <c:ser>
          <c:idx val="5"/>
          <c:order val="5"/>
          <c:tx>
            <c:v>DNK</c:v>
          </c:tx>
          <c:spPr>
            <a:ln w="28575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466304123356575E-2"/>
                  <c:y val="-2.141878359860862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(2)'!$U$12</c:f>
              <c:numCache>
                <c:formatCode>General</c:formatCode>
                <c:ptCount val="1"/>
                <c:pt idx="0">
                  <c:v>34133.096639349271</c:v>
                </c:pt>
              </c:numCache>
            </c:numRef>
          </c:xVal>
          <c:yVal>
            <c:numRef>
              <c:f>'Sheet2 (2)'!$V$12</c:f>
              <c:numCache>
                <c:formatCode>General</c:formatCode>
                <c:ptCount val="1"/>
                <c:pt idx="0">
                  <c:v>4.4781060000000004</c:v>
                </c:pt>
              </c:numCache>
            </c:numRef>
          </c:yVal>
          <c:smooth val="0"/>
        </c:ser>
        <c:ser>
          <c:idx val="6"/>
          <c:order val="6"/>
          <c:tx>
            <c:v>FIN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(2)'!$U$13</c:f>
              <c:numCache>
                <c:formatCode>General</c:formatCode>
                <c:ptCount val="1"/>
                <c:pt idx="0">
                  <c:v>33443.041585588158</c:v>
                </c:pt>
              </c:numCache>
            </c:numRef>
          </c:xVal>
          <c:yVal>
            <c:numRef>
              <c:f>'Sheet2 (2)'!$V$13</c:f>
              <c:numCache>
                <c:formatCode>General</c:formatCode>
                <c:ptCount val="1"/>
                <c:pt idx="0">
                  <c:v>3.987393</c:v>
                </c:pt>
              </c:numCache>
            </c:numRef>
          </c:yVal>
          <c:smooth val="0"/>
        </c:ser>
        <c:ser>
          <c:idx val="7"/>
          <c:order val="7"/>
          <c:tx>
            <c:v>FRA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(2)'!$U$14</c:f>
              <c:numCache>
                <c:formatCode>General</c:formatCode>
                <c:ptCount val="1"/>
                <c:pt idx="0">
                  <c:v>30383.610796688768</c:v>
                </c:pt>
              </c:numCache>
            </c:numRef>
          </c:xVal>
          <c:yVal>
            <c:numRef>
              <c:f>'Sheet2 (2)'!$V$14</c:f>
              <c:numCache>
                <c:formatCode>General</c:formatCode>
                <c:ptCount val="1"/>
                <c:pt idx="0">
                  <c:v>3.5487730000000002</c:v>
                </c:pt>
              </c:numCache>
            </c:numRef>
          </c:yVal>
          <c:smooth val="0"/>
        </c:ser>
        <c:ser>
          <c:idx val="8"/>
          <c:order val="8"/>
          <c:tx>
            <c:v>DEU</c:v>
          </c:tx>
          <c:spPr>
            <a:ln w="28575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944861292765192E-2"/>
                  <c:y val="-2.141878359860862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(2)'!$U$15</c:f>
              <c:numCache>
                <c:formatCode>General</c:formatCode>
                <c:ptCount val="1"/>
                <c:pt idx="0">
                  <c:v>33824.79462912419</c:v>
                </c:pt>
              </c:numCache>
            </c:numRef>
          </c:xVal>
          <c:yVal>
            <c:numRef>
              <c:f>'Sheet2 (2)'!$V$15</c:f>
              <c:numCache>
                <c:formatCode>General</c:formatCode>
                <c:ptCount val="1"/>
                <c:pt idx="0">
                  <c:v>4.004016</c:v>
                </c:pt>
              </c:numCache>
            </c:numRef>
          </c:yVal>
          <c:smooth val="0"/>
        </c:ser>
        <c:ser>
          <c:idx val="9"/>
          <c:order val="9"/>
          <c:tx>
            <c:v>GRC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(2)'!$U$16</c:f>
              <c:numCache>
                <c:formatCode>General</c:formatCode>
                <c:ptCount val="1"/>
                <c:pt idx="0">
                  <c:v>26113.545172240931</c:v>
                </c:pt>
              </c:numCache>
            </c:numRef>
          </c:xVal>
          <c:yVal>
            <c:numRef>
              <c:f>'Sheet2 (2)'!$V$16</c:f>
              <c:numCache>
                <c:formatCode>General</c:formatCode>
                <c:ptCount val="1"/>
                <c:pt idx="0">
                  <c:v>3.0932050000000002</c:v>
                </c:pt>
              </c:numCache>
            </c:numRef>
          </c:yVal>
          <c:smooth val="0"/>
        </c:ser>
        <c:ser>
          <c:idx val="10"/>
          <c:order val="10"/>
          <c:tx>
            <c:v>HUN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(2)'!$U$17</c:f>
              <c:numCache>
                <c:formatCode>General</c:formatCode>
                <c:ptCount val="1"/>
                <c:pt idx="0">
                  <c:v>17900.927566905251</c:v>
                </c:pt>
              </c:numCache>
            </c:numRef>
          </c:xVal>
          <c:yVal>
            <c:numRef>
              <c:f>'Sheet2 (2)'!$V$17</c:f>
              <c:numCache>
                <c:formatCode>General</c:formatCode>
                <c:ptCount val="1"/>
                <c:pt idx="0">
                  <c:v>3.834057</c:v>
                </c:pt>
              </c:numCache>
            </c:numRef>
          </c:yVal>
          <c:smooth val="0"/>
        </c:ser>
        <c:ser>
          <c:idx val="11"/>
          <c:order val="11"/>
          <c:tx>
            <c:v>ISL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(2)'!$U$18</c:f>
              <c:numCache>
                <c:formatCode>General</c:formatCode>
                <c:ptCount val="1"/>
                <c:pt idx="0">
                  <c:v>36432.720623297137</c:v>
                </c:pt>
              </c:numCache>
            </c:numRef>
          </c:xVal>
          <c:yVal>
            <c:numRef>
              <c:f>'Sheet2 (2)'!$V$18</c:f>
              <c:numCache>
                <c:formatCode>General</c:formatCode>
                <c:ptCount val="1"/>
                <c:pt idx="0">
                  <c:v>4.2202669999999998</c:v>
                </c:pt>
              </c:numCache>
            </c:numRef>
          </c:yVal>
          <c:smooth val="0"/>
        </c:ser>
        <c:ser>
          <c:idx val="12"/>
          <c:order val="12"/>
          <c:tx>
            <c:v>IRL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(2)'!$U$19</c:f>
              <c:numCache>
                <c:formatCode>General</c:formatCode>
                <c:ptCount val="1"/>
                <c:pt idx="0">
                  <c:v>39141.552912721068</c:v>
                </c:pt>
              </c:numCache>
            </c:numRef>
          </c:xVal>
          <c:yVal>
            <c:numRef>
              <c:f>'Sheet2 (2)'!$V$19</c:f>
              <c:numCache>
                <c:formatCode>General</c:formatCode>
                <c:ptCount val="1"/>
                <c:pt idx="0">
                  <c:v>4.4110130000000005</c:v>
                </c:pt>
              </c:numCache>
            </c:numRef>
          </c:yVal>
          <c:smooth val="0"/>
        </c:ser>
        <c:ser>
          <c:idx val="13"/>
          <c:order val="13"/>
          <c:tx>
            <c:v>ITA</c:v>
          </c:tx>
          <c:spPr>
            <a:ln w="28575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7423418462174527E-3"/>
                  <c:y val="-2.141878359860862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(2)'!$U$20</c:f>
              <c:numCache>
                <c:formatCode>General</c:formatCode>
                <c:ptCount val="1"/>
                <c:pt idx="0">
                  <c:v>28453.552112559009</c:v>
                </c:pt>
              </c:numCache>
            </c:numRef>
          </c:xVal>
          <c:yVal>
            <c:numRef>
              <c:f>'Sheet2 (2)'!$V$20</c:f>
              <c:numCache>
                <c:formatCode>General</c:formatCode>
                <c:ptCount val="1"/>
                <c:pt idx="0">
                  <c:v>3.4723090000000001</c:v>
                </c:pt>
              </c:numCache>
            </c:numRef>
          </c:yVal>
          <c:smooth val="0"/>
        </c:ser>
        <c:ser>
          <c:idx val="14"/>
          <c:order val="14"/>
          <c:tx>
            <c:v>JPN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(2)'!$U$21</c:f>
              <c:numCache>
                <c:formatCode>General</c:formatCode>
                <c:ptCount val="1"/>
                <c:pt idx="0">
                  <c:v>31325.652920597578</c:v>
                </c:pt>
              </c:numCache>
            </c:numRef>
          </c:xVal>
          <c:yVal>
            <c:numRef>
              <c:f>'Sheet2 (2)'!$V$21</c:f>
              <c:numCache>
                <c:formatCode>General</c:formatCode>
                <c:ptCount val="1"/>
                <c:pt idx="0">
                  <c:v>3.7829350000000002</c:v>
                </c:pt>
              </c:numCache>
            </c:numRef>
          </c:yVal>
          <c:smooth val="0"/>
        </c:ser>
        <c:ser>
          <c:idx val="15"/>
          <c:order val="15"/>
          <c:tx>
            <c:v>KOR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(2)'!$U$22</c:f>
              <c:numCache>
                <c:formatCode>General</c:formatCode>
                <c:ptCount val="1"/>
                <c:pt idx="0">
                  <c:v>25517.04284255001</c:v>
                </c:pt>
              </c:numCache>
            </c:numRef>
          </c:xVal>
          <c:yVal>
            <c:numRef>
              <c:f>'Sheet2 (2)'!$V$22</c:f>
              <c:numCache>
                <c:formatCode>General</c:formatCode>
                <c:ptCount val="1"/>
                <c:pt idx="0">
                  <c:v>3.5877680000000001</c:v>
                </c:pt>
              </c:numCache>
            </c:numRef>
          </c:yVal>
          <c:smooth val="0"/>
        </c:ser>
        <c:ser>
          <c:idx val="16"/>
          <c:order val="16"/>
          <c:tx>
            <c:v>MEX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(2)'!$U$23</c:f>
              <c:numCache>
                <c:formatCode>General</c:formatCode>
                <c:ptCount val="1"/>
                <c:pt idx="0">
                  <c:v>13343.586555327771</c:v>
                </c:pt>
              </c:numCache>
            </c:numRef>
          </c:xVal>
          <c:yVal>
            <c:numRef>
              <c:f>'Sheet2 (2)'!$V$23</c:f>
              <c:numCache>
                <c:formatCode>General</c:formatCode>
                <c:ptCount val="1"/>
                <c:pt idx="0">
                  <c:v>3.60928</c:v>
                </c:pt>
              </c:numCache>
            </c:numRef>
          </c:yVal>
          <c:smooth val="0"/>
        </c:ser>
        <c:ser>
          <c:idx val="17"/>
          <c:order val="17"/>
          <c:tx>
            <c:v>NLD</c:v>
          </c:tx>
          <c:spPr>
            <a:ln w="28575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2239278584704343E-2"/>
                  <c:y val="2.677347949826077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(2)'!$U$24</c:f>
              <c:numCache>
                <c:formatCode>General</c:formatCode>
                <c:ptCount val="1"/>
                <c:pt idx="0">
                  <c:v>38118.633990341194</c:v>
                </c:pt>
              </c:numCache>
            </c:numRef>
          </c:xVal>
          <c:yVal>
            <c:numRef>
              <c:f>'Sheet2 (2)'!$V$24</c:f>
              <c:numCache>
                <c:formatCode>General</c:formatCode>
                <c:ptCount val="1"/>
                <c:pt idx="0">
                  <c:v>4.4092229999999999</c:v>
                </c:pt>
              </c:numCache>
            </c:numRef>
          </c:yVal>
          <c:smooth val="0"/>
        </c:ser>
        <c:ser>
          <c:idx val="18"/>
          <c:order val="18"/>
          <c:tx>
            <c:v>NZL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(2)'!$U$25</c:f>
              <c:numCache>
                <c:formatCode>General</c:formatCode>
                <c:ptCount val="1"/>
                <c:pt idx="0">
                  <c:v>25419.775362329259</c:v>
                </c:pt>
              </c:numCache>
            </c:numRef>
          </c:xVal>
          <c:yVal>
            <c:numRef>
              <c:f>'Sheet2 (2)'!$V$25</c:f>
              <c:numCache>
                <c:formatCode>General</c:formatCode>
                <c:ptCount val="1"/>
                <c:pt idx="0">
                  <c:v>4.6303080000000003</c:v>
                </c:pt>
              </c:numCache>
            </c:numRef>
          </c:yVal>
          <c:smooth val="0"/>
        </c:ser>
        <c:ser>
          <c:idx val="19"/>
          <c:order val="19"/>
          <c:tx>
            <c:v>NOR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(2)'!$U$26</c:f>
              <c:numCache>
                <c:formatCode>General</c:formatCode>
                <c:ptCount val="1"/>
                <c:pt idx="0">
                  <c:v>48575.21386064215</c:v>
                </c:pt>
              </c:numCache>
            </c:numRef>
          </c:xVal>
          <c:yVal>
            <c:numRef>
              <c:f>'Sheet2 (2)'!$V$26</c:f>
              <c:numCache>
                <c:formatCode>General</c:formatCode>
                <c:ptCount val="1"/>
                <c:pt idx="0">
                  <c:v>4.1711010000000002</c:v>
                </c:pt>
              </c:numCache>
            </c:numRef>
          </c:yVal>
          <c:smooth val="0"/>
        </c:ser>
        <c:ser>
          <c:idx val="20"/>
          <c:order val="20"/>
          <c:tx>
            <c:v>POL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(2)'!$U$27</c:f>
              <c:numCache>
                <c:formatCode>General</c:formatCode>
                <c:ptCount val="1"/>
                <c:pt idx="0">
                  <c:v>16459.020925475081</c:v>
                </c:pt>
              </c:numCache>
            </c:numRef>
          </c:xVal>
          <c:yVal>
            <c:numRef>
              <c:f>'Sheet2 (2)'!$V$27</c:f>
              <c:numCache>
                <c:formatCode>General</c:formatCode>
                <c:ptCount val="1"/>
                <c:pt idx="0">
                  <c:v>2.1412629999999999</c:v>
                </c:pt>
              </c:numCache>
            </c:numRef>
          </c:yVal>
          <c:smooth val="0"/>
        </c:ser>
        <c:ser>
          <c:idx val="21"/>
          <c:order val="21"/>
          <c:tx>
            <c:v>PRT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(2)'!$U$28</c:f>
              <c:numCache>
                <c:formatCode>General</c:formatCode>
                <c:ptCount val="1"/>
                <c:pt idx="0">
                  <c:v>22036.84800553371</c:v>
                </c:pt>
              </c:numCache>
            </c:numRef>
          </c:xVal>
          <c:yVal>
            <c:numRef>
              <c:f>'Sheet2 (2)'!$V$28</c:f>
              <c:numCache>
                <c:formatCode>General</c:formatCode>
                <c:ptCount val="1"/>
                <c:pt idx="0">
                  <c:v>3.822676</c:v>
                </c:pt>
              </c:numCache>
            </c:numRef>
          </c:yVal>
          <c:smooth val="0"/>
        </c:ser>
        <c:ser>
          <c:idx val="22"/>
          <c:order val="22"/>
          <c:tx>
            <c:v>ESP</c:v>
          </c:tx>
          <c:spPr>
            <a:ln w="28575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9938734769739103E-3"/>
                  <c:y val="2.945082744808685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(2)'!$U$29</c:f>
              <c:numCache>
                <c:formatCode>General</c:formatCode>
                <c:ptCount val="1"/>
                <c:pt idx="0">
                  <c:v>28329.60099484376</c:v>
                </c:pt>
              </c:numCache>
            </c:numRef>
          </c:xVal>
          <c:yVal>
            <c:numRef>
              <c:f>'Sheet2 (2)'!$V$29</c:f>
              <c:numCache>
                <c:formatCode>General</c:formatCode>
                <c:ptCount val="1"/>
                <c:pt idx="0">
                  <c:v>3.5281850000000001</c:v>
                </c:pt>
              </c:numCache>
            </c:numRef>
          </c:yVal>
          <c:smooth val="0"/>
        </c:ser>
        <c:ser>
          <c:idx val="23"/>
          <c:order val="23"/>
          <c:tx>
            <c:v>SWE</c:v>
          </c:tx>
          <c:spPr>
            <a:ln w="28575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484683692434777E-2"/>
                  <c:y val="-1.33867397491303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(2)'!$U$30</c:f>
              <c:numCache>
                <c:formatCode>General</c:formatCode>
                <c:ptCount val="1"/>
                <c:pt idx="0">
                  <c:v>34299.212017879443</c:v>
                </c:pt>
              </c:numCache>
            </c:numRef>
          </c:xVal>
          <c:yVal>
            <c:numRef>
              <c:f>'Sheet2 (2)'!$V$30</c:f>
              <c:numCache>
                <c:formatCode>General</c:formatCode>
                <c:ptCount val="1"/>
                <c:pt idx="0">
                  <c:v>4.1430259999999999</c:v>
                </c:pt>
              </c:numCache>
            </c:numRef>
          </c:yVal>
          <c:smooth val="0"/>
        </c:ser>
        <c:ser>
          <c:idx val="24"/>
          <c:order val="24"/>
          <c:tx>
            <c:v>CHE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(2)'!$U$31</c:f>
              <c:numCache>
                <c:formatCode>General</c:formatCode>
                <c:ptCount val="1"/>
                <c:pt idx="0">
                  <c:v>37846.248255524762</c:v>
                </c:pt>
              </c:numCache>
            </c:numRef>
          </c:xVal>
          <c:yVal>
            <c:numRef>
              <c:f>'Sheet2 (2)'!$V$31</c:f>
              <c:numCache>
                <c:formatCode>General</c:formatCode>
                <c:ptCount val="1"/>
                <c:pt idx="0">
                  <c:v>3.5876410000000001</c:v>
                </c:pt>
              </c:numCache>
            </c:numRef>
          </c:yVal>
          <c:smooth val="0"/>
        </c:ser>
        <c:ser>
          <c:idx val="25"/>
          <c:order val="25"/>
          <c:tx>
            <c:v>TUR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(2)'!$U$32</c:f>
              <c:numCache>
                <c:formatCode>General</c:formatCode>
                <c:ptCount val="1"/>
                <c:pt idx="0">
                  <c:v>12378.401152406161</c:v>
                </c:pt>
              </c:numCache>
            </c:numRef>
          </c:xVal>
          <c:yVal>
            <c:numRef>
              <c:f>'Sheet2 (2)'!$V$32</c:f>
              <c:numCache>
                <c:formatCode>General</c:formatCode>
                <c:ptCount val="1"/>
                <c:pt idx="0">
                  <c:v>2.752885</c:v>
                </c:pt>
              </c:numCache>
            </c:numRef>
          </c:yVal>
          <c:smooth val="0"/>
        </c:ser>
        <c:ser>
          <c:idx val="26"/>
          <c:order val="26"/>
          <c:tx>
            <c:v>GBR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(2)'!$U$33</c:f>
              <c:numCache>
                <c:formatCode>General</c:formatCode>
                <c:ptCount val="1"/>
                <c:pt idx="0">
                  <c:v>33715.426670728048</c:v>
                </c:pt>
              </c:numCache>
            </c:numRef>
          </c:xVal>
          <c:yVal>
            <c:numRef>
              <c:f>'Sheet2 (2)'!$V$33</c:f>
              <c:numCache>
                <c:formatCode>General</c:formatCode>
                <c:ptCount val="1"/>
                <c:pt idx="0">
                  <c:v>4.9858560000000001</c:v>
                </c:pt>
              </c:numCache>
            </c:numRef>
          </c:yVal>
          <c:smooth val="0"/>
        </c:ser>
        <c:ser>
          <c:idx val="27"/>
          <c:order val="27"/>
          <c:tx>
            <c:v>USA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'Sheet2 (2)'!$U$34</c:f>
              <c:numCache>
                <c:formatCode>General</c:formatCode>
                <c:ptCount val="1"/>
                <c:pt idx="0">
                  <c:v>42965.446427692732</c:v>
                </c:pt>
              </c:numCache>
            </c:numRef>
          </c:xVal>
          <c:yVal>
            <c:numRef>
              <c:f>'Sheet2 (2)'!$V$34</c:f>
              <c:numCache>
                <c:formatCode>General</c:formatCode>
                <c:ptCount val="1"/>
                <c:pt idx="0">
                  <c:v>4.7222470000000003</c:v>
                </c:pt>
              </c:numCache>
            </c:numRef>
          </c:yVal>
          <c:smooth val="0"/>
        </c:ser>
        <c:ser>
          <c:idx val="28"/>
          <c:order val="28"/>
          <c:tx>
            <c:v>Kaikki</c:v>
          </c:tx>
          <c:spPr>
            <a:ln w="25400">
              <a:noFill/>
            </a:ln>
            <a:effectLst/>
          </c:spPr>
          <c:marker>
            <c:symbol val="circle"/>
            <c:size val="8"/>
            <c:spPr>
              <a:solidFill>
                <a:srgbClr val="7ED1E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8"/>
            <c:marker>
              <c:spPr>
                <a:solidFill>
                  <a:srgbClr val="99CC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</c:dPt>
          <c:trendline>
            <c:spPr>
              <a:ln w="12700">
                <a:solidFill>
                  <a:schemeClr val="tx1"/>
                </a:solidFill>
              </a:ln>
            </c:spPr>
            <c:trendlineType val="linear"/>
            <c:dispRSqr val="0"/>
            <c:dispEq val="0"/>
          </c:trendline>
          <c:xVal>
            <c:numRef>
              <c:f>'Sheet2 (2)'!$U$7:$U$34</c:f>
              <c:numCache>
                <c:formatCode>General</c:formatCode>
                <c:ptCount val="28"/>
                <c:pt idx="0">
                  <c:v>36214.919786632767</c:v>
                </c:pt>
                <c:pt idx="1">
                  <c:v>36178.997141226442</c:v>
                </c:pt>
                <c:pt idx="2">
                  <c:v>33623.623795405321</c:v>
                </c:pt>
                <c:pt idx="3">
                  <c:v>35951.42563827792</c:v>
                </c:pt>
                <c:pt idx="4">
                  <c:v>24346.984125009782</c:v>
                </c:pt>
                <c:pt idx="5">
                  <c:v>34133.096639349271</c:v>
                </c:pt>
                <c:pt idx="6">
                  <c:v>33443.041585588158</c:v>
                </c:pt>
                <c:pt idx="7">
                  <c:v>30383.610796688768</c:v>
                </c:pt>
                <c:pt idx="8">
                  <c:v>33824.79462912419</c:v>
                </c:pt>
                <c:pt idx="9">
                  <c:v>26113.545172240931</c:v>
                </c:pt>
                <c:pt idx="10">
                  <c:v>17900.927566905251</c:v>
                </c:pt>
                <c:pt idx="11">
                  <c:v>36432.720623297137</c:v>
                </c:pt>
                <c:pt idx="12">
                  <c:v>39141.552912721068</c:v>
                </c:pt>
                <c:pt idx="13">
                  <c:v>28453.552112559009</c:v>
                </c:pt>
                <c:pt idx="14">
                  <c:v>31325.652920597578</c:v>
                </c:pt>
                <c:pt idx="15">
                  <c:v>25517.04284255001</c:v>
                </c:pt>
                <c:pt idx="16">
                  <c:v>13343.586555327771</c:v>
                </c:pt>
                <c:pt idx="17">
                  <c:v>38118.633990341194</c:v>
                </c:pt>
                <c:pt idx="18">
                  <c:v>25419.775362329259</c:v>
                </c:pt>
                <c:pt idx="19">
                  <c:v>48575.21386064215</c:v>
                </c:pt>
                <c:pt idx="20">
                  <c:v>16459.020925475081</c:v>
                </c:pt>
                <c:pt idx="21">
                  <c:v>22036.84800553371</c:v>
                </c:pt>
                <c:pt idx="22">
                  <c:v>28329.60099484376</c:v>
                </c:pt>
                <c:pt idx="23">
                  <c:v>34299.212017879443</c:v>
                </c:pt>
                <c:pt idx="24">
                  <c:v>37846.248255524762</c:v>
                </c:pt>
                <c:pt idx="25">
                  <c:v>12378.401152406161</c:v>
                </c:pt>
                <c:pt idx="26">
                  <c:v>33715.426670728048</c:v>
                </c:pt>
                <c:pt idx="27">
                  <c:v>42965.446427692732</c:v>
                </c:pt>
              </c:numCache>
            </c:numRef>
          </c:xVal>
          <c:yVal>
            <c:numRef>
              <c:f>'Sheet2 (2)'!$V$7:$V$34</c:f>
              <c:numCache>
                <c:formatCode>General</c:formatCode>
                <c:ptCount val="28"/>
                <c:pt idx="0">
                  <c:v>4.4246910000000002</c:v>
                </c:pt>
                <c:pt idx="1">
                  <c:v>3.7455430000000001</c:v>
                </c:pt>
                <c:pt idx="2">
                  <c:v>3.8729680000000002</c:v>
                </c:pt>
                <c:pt idx="3">
                  <c:v>4.7153929999999997</c:v>
                </c:pt>
                <c:pt idx="4">
                  <c:v>3.074621</c:v>
                </c:pt>
                <c:pt idx="5">
                  <c:v>4.4781060000000004</c:v>
                </c:pt>
                <c:pt idx="6">
                  <c:v>3.987393</c:v>
                </c:pt>
                <c:pt idx="7">
                  <c:v>3.5487730000000002</c:v>
                </c:pt>
                <c:pt idx="8">
                  <c:v>4.004016</c:v>
                </c:pt>
                <c:pt idx="9">
                  <c:v>3.0932050000000002</c:v>
                </c:pt>
                <c:pt idx="10">
                  <c:v>3.834057</c:v>
                </c:pt>
                <c:pt idx="11">
                  <c:v>4.2202669999999998</c:v>
                </c:pt>
                <c:pt idx="12">
                  <c:v>4.4110130000000005</c:v>
                </c:pt>
                <c:pt idx="13">
                  <c:v>3.4723090000000001</c:v>
                </c:pt>
                <c:pt idx="14">
                  <c:v>3.7829350000000002</c:v>
                </c:pt>
                <c:pt idx="15">
                  <c:v>3.5877680000000001</c:v>
                </c:pt>
                <c:pt idx="16">
                  <c:v>3.60928</c:v>
                </c:pt>
                <c:pt idx="17">
                  <c:v>4.4092229999999999</c:v>
                </c:pt>
                <c:pt idx="18">
                  <c:v>4.6303080000000003</c:v>
                </c:pt>
                <c:pt idx="19">
                  <c:v>4.1711010000000002</c:v>
                </c:pt>
                <c:pt idx="20">
                  <c:v>2.1412629999999999</c:v>
                </c:pt>
                <c:pt idx="21">
                  <c:v>3.822676</c:v>
                </c:pt>
                <c:pt idx="22">
                  <c:v>3.5281850000000001</c:v>
                </c:pt>
                <c:pt idx="23">
                  <c:v>4.1430259999999999</c:v>
                </c:pt>
                <c:pt idx="24">
                  <c:v>3.5876410000000001</c:v>
                </c:pt>
                <c:pt idx="25">
                  <c:v>2.752885</c:v>
                </c:pt>
                <c:pt idx="26">
                  <c:v>4.9858560000000001</c:v>
                </c:pt>
                <c:pt idx="27">
                  <c:v>4.7222470000000003</c:v>
                </c:pt>
              </c:numCache>
            </c:numRef>
          </c:yVal>
          <c:smooth val="0"/>
        </c:ser>
        <c:ser>
          <c:idx val="29"/>
          <c:order val="29"/>
          <c:spPr>
            <a:ln w="28575">
              <a:noFill/>
            </a:ln>
          </c:spPr>
          <c:marker>
            <c:symbol val="none"/>
          </c:marker>
          <c:smooth val="0"/>
        </c:ser>
        <c:ser>
          <c:idx val="30"/>
          <c:order val="30"/>
          <c:spPr>
            <a:ln w="28575">
              <a:noFill/>
            </a:ln>
          </c:spPr>
          <c:marker>
            <c:symbol val="none"/>
          </c:marker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895296"/>
        <c:axId val="49901568"/>
      </c:scatterChart>
      <c:valAx>
        <c:axId val="49895296"/>
        <c:scaling>
          <c:orientation val="minMax"/>
          <c:min val="10000"/>
        </c:scaling>
        <c:delete val="0"/>
        <c:axPos val="b"/>
        <c:majorGridlines>
          <c:spPr>
            <a:ln w="12700">
              <a:solidFill>
                <a:srgbClr val="F8F8F8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Bkt per capita, 2008 USD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crossAx val="49901568"/>
        <c:crosses val="autoZero"/>
        <c:crossBetween val="midCat"/>
      </c:valAx>
      <c:valAx>
        <c:axId val="49901568"/>
        <c:scaling>
          <c:orientation val="minMax"/>
          <c:min val="1"/>
        </c:scaling>
        <c:delete val="0"/>
        <c:axPos val="l"/>
        <c:majorGridlines>
          <c:spPr>
            <a:ln w="12700">
              <a:solidFill>
                <a:srgbClr val="F8F8F8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1998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49895296"/>
        <c:crosses val="autoZero"/>
        <c:crossBetween val="midCat"/>
        <c:majorUnit val="1"/>
      </c:valAx>
      <c:spPr>
        <a:solidFill>
          <a:srgbClr val="E9E9E3"/>
        </a:solidFill>
      </c:spPr>
    </c:plotArea>
    <c:plotVisOnly val="1"/>
    <c:dispBlanksAs val="gap"/>
    <c:showDLblsOverMax val="0"/>
  </c:chart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AUS</c:v>
          </c:tx>
          <c:spPr>
            <a:ln w="25400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palvelut!$O$4</c:f>
              <c:numCache>
                <c:formatCode>General</c:formatCode>
                <c:ptCount val="1"/>
                <c:pt idx="0">
                  <c:v>1.8938088</c:v>
                </c:pt>
              </c:numCache>
            </c:numRef>
          </c:xVal>
          <c:yVal>
            <c:numRef>
              <c:f>palvelut!$P$4</c:f>
              <c:numCache>
                <c:formatCode>General</c:formatCode>
                <c:ptCount val="1"/>
                <c:pt idx="0">
                  <c:v>0.2083330000000001</c:v>
                </c:pt>
              </c:numCache>
            </c:numRef>
          </c:yVal>
          <c:smooth val="0"/>
        </c:ser>
        <c:ser>
          <c:idx val="1"/>
          <c:order val="1"/>
          <c:tx>
            <c:v>AUT</c:v>
          </c:tx>
          <c:spPr>
            <a:ln w="25400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palvelut!$O$5</c:f>
              <c:numCache>
                <c:formatCode>General</c:formatCode>
                <c:ptCount val="1"/>
                <c:pt idx="0">
                  <c:v>0.99899908000000004</c:v>
                </c:pt>
              </c:numCache>
            </c:numRef>
          </c:xVal>
          <c:yVal>
            <c:numRef>
              <c:f>palvelut!$P$5</c:f>
              <c:numCache>
                <c:formatCode>General</c:formatCode>
                <c:ptCount val="1"/>
                <c:pt idx="0">
                  <c:v>1.0104170000000003</c:v>
                </c:pt>
              </c:numCache>
            </c:numRef>
          </c:yVal>
          <c:smooth val="0"/>
        </c:ser>
        <c:ser>
          <c:idx val="2"/>
          <c:order val="2"/>
          <c:tx>
            <c:v>BEL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palvelut!$O$6</c:f>
              <c:numCache>
                <c:formatCode>General</c:formatCode>
                <c:ptCount val="1"/>
                <c:pt idx="0">
                  <c:v>1.1519284000000001</c:v>
                </c:pt>
              </c:numCache>
            </c:numRef>
          </c:xVal>
          <c:yVal>
            <c:numRef>
              <c:f>palvelut!$P$6</c:f>
              <c:numCache>
                <c:formatCode>General</c:formatCode>
                <c:ptCount val="1"/>
                <c:pt idx="0">
                  <c:v>0.6979169999999999</c:v>
                </c:pt>
              </c:numCache>
            </c:numRef>
          </c:yVal>
          <c:smooth val="0"/>
        </c:ser>
        <c:ser>
          <c:idx val="3"/>
          <c:order val="3"/>
          <c:tx>
            <c:v>CAN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palvelut!$O$7</c:f>
              <c:numCache>
                <c:formatCode>General</c:formatCode>
                <c:ptCount val="1"/>
                <c:pt idx="0">
                  <c:v>1.4371071</c:v>
                </c:pt>
              </c:numCache>
            </c:numRef>
          </c:xVal>
          <c:yVal>
            <c:numRef>
              <c:f>palvelut!$P$7</c:f>
              <c:numCache>
                <c:formatCode>General</c:formatCode>
                <c:ptCount val="1"/>
                <c:pt idx="0">
                  <c:v>1.6979159999999998</c:v>
                </c:pt>
              </c:numCache>
            </c:numRef>
          </c:yVal>
          <c:smooth val="0"/>
        </c:ser>
        <c:ser>
          <c:idx val="4"/>
          <c:order val="4"/>
          <c:tx>
            <c:v>CZE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palvelut!$O$8</c:f>
              <c:numCache>
                <c:formatCode>General</c:formatCode>
                <c:ptCount val="1"/>
                <c:pt idx="0">
                  <c:v>3.1718617</c:v>
                </c:pt>
              </c:numCache>
            </c:numRef>
          </c:xVal>
          <c:yVal>
            <c:numRef>
              <c:f>palvelut!$P$8</c:f>
              <c:numCache>
                <c:formatCode>General</c:formatCode>
                <c:ptCount val="1"/>
                <c:pt idx="0">
                  <c:v>2.0416669999999999</c:v>
                </c:pt>
              </c:numCache>
            </c:numRef>
          </c:yVal>
          <c:smooth val="0"/>
        </c:ser>
        <c:ser>
          <c:idx val="5"/>
          <c:order val="5"/>
          <c:tx>
            <c:v>DNK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palvelut!$O$9</c:f>
              <c:numCache>
                <c:formatCode>General</c:formatCode>
                <c:ptCount val="1"/>
                <c:pt idx="0">
                  <c:v>0.67197783</c:v>
                </c:pt>
              </c:numCache>
            </c:numRef>
          </c:xVal>
          <c:yVal>
            <c:numRef>
              <c:f>palvelut!$P$9</c:f>
              <c:numCache>
                <c:formatCode>General</c:formatCode>
                <c:ptCount val="1"/>
                <c:pt idx="0">
                  <c:v>0.1666660000000002</c:v>
                </c:pt>
              </c:numCache>
            </c:numRef>
          </c:yVal>
          <c:smooth val="0"/>
        </c:ser>
        <c:ser>
          <c:idx val="6"/>
          <c:order val="6"/>
          <c:tx>
            <c:v>FIN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palvelut!$O$10</c:f>
              <c:numCache>
                <c:formatCode>General</c:formatCode>
                <c:ptCount val="1"/>
                <c:pt idx="0">
                  <c:v>0.84524911000000003</c:v>
                </c:pt>
              </c:numCache>
            </c:numRef>
          </c:xVal>
          <c:yVal>
            <c:numRef>
              <c:f>palvelut!$P$10</c:f>
              <c:numCache>
                <c:formatCode>General</c:formatCode>
                <c:ptCount val="1"/>
                <c:pt idx="0">
                  <c:v>0.34375</c:v>
                </c:pt>
              </c:numCache>
            </c:numRef>
          </c:yVal>
          <c:smooth val="0"/>
        </c:ser>
        <c:ser>
          <c:idx val="7"/>
          <c:order val="7"/>
          <c:tx>
            <c:v>FRA</c:v>
          </c:tx>
          <c:spPr>
            <a:ln w="28575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134502923976609E-3"/>
                  <c:y val="-1.38344226579520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palvelut!$O$11</c:f>
              <c:numCache>
                <c:formatCode>General</c:formatCode>
                <c:ptCount val="1"/>
                <c:pt idx="0">
                  <c:v>0.88189819999999997</c:v>
                </c:pt>
              </c:numCache>
            </c:numRef>
          </c:xVal>
          <c:yVal>
            <c:numRef>
              <c:f>palvelut!$P$11</c:f>
              <c:numCache>
                <c:formatCode>General</c:formatCode>
                <c:ptCount val="1"/>
                <c:pt idx="0">
                  <c:v>0.45833299999999966</c:v>
                </c:pt>
              </c:numCache>
            </c:numRef>
          </c:yVal>
          <c:smooth val="0"/>
        </c:ser>
        <c:ser>
          <c:idx val="8"/>
          <c:order val="8"/>
          <c:tx>
            <c:v>DEU</c:v>
          </c:tx>
          <c:spPr>
            <a:ln w="28575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853801169590643E-2"/>
                  <c:y val="-4.150326797385620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palvelut!$O$12</c:f>
              <c:numCache>
                <c:formatCode>General</c:formatCode>
                <c:ptCount val="1"/>
                <c:pt idx="0">
                  <c:v>0.74372601000000005</c:v>
                </c:pt>
              </c:numCache>
            </c:numRef>
          </c:xVal>
          <c:yVal>
            <c:numRef>
              <c:f>palvelut!$P$12</c:f>
              <c:numCache>
                <c:formatCode>General</c:formatCode>
                <c:ptCount val="1"/>
                <c:pt idx="0">
                  <c:v>0.46875</c:v>
                </c:pt>
              </c:numCache>
            </c:numRef>
          </c:yVal>
          <c:smooth val="0"/>
        </c:ser>
        <c:ser>
          <c:idx val="9"/>
          <c:order val="9"/>
          <c:tx>
            <c:v>GRC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palvelut!$O$13</c:f>
              <c:numCache>
                <c:formatCode>General</c:formatCode>
                <c:ptCount val="1"/>
                <c:pt idx="0">
                  <c:v>3.0485597000000002</c:v>
                </c:pt>
              </c:numCache>
            </c:numRef>
          </c:xVal>
          <c:yVal>
            <c:numRef>
              <c:f>palvelut!$P$13</c:f>
              <c:numCache>
                <c:formatCode>General</c:formatCode>
                <c:ptCount val="1"/>
                <c:pt idx="0">
                  <c:v>0.88541599999999931</c:v>
                </c:pt>
              </c:numCache>
            </c:numRef>
          </c:yVal>
          <c:smooth val="0"/>
        </c:ser>
        <c:ser>
          <c:idx val="10"/>
          <c:order val="10"/>
          <c:tx>
            <c:v>HUN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palvelut!$O$14</c:f>
              <c:numCache>
                <c:formatCode>General</c:formatCode>
                <c:ptCount val="1"/>
                <c:pt idx="0">
                  <c:v>1.1665064000000001</c:v>
                </c:pt>
              </c:numCache>
            </c:numRef>
          </c:xVal>
          <c:yVal>
            <c:numRef>
              <c:f>palvelut!$P$14</c:f>
              <c:numCache>
                <c:formatCode>General</c:formatCode>
                <c:ptCount val="1"/>
                <c:pt idx="0">
                  <c:v>3.5208336999999998</c:v>
                </c:pt>
              </c:numCache>
            </c:numRef>
          </c:yVal>
          <c:smooth val="0"/>
        </c:ser>
        <c:ser>
          <c:idx val="11"/>
          <c:order val="11"/>
          <c:tx>
            <c:v>ISL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palvelut!$O$15</c:f>
              <c:numCache>
                <c:formatCode>General</c:formatCode>
                <c:ptCount val="1"/>
                <c:pt idx="0">
                  <c:v>4.7356923999999996</c:v>
                </c:pt>
              </c:numCache>
            </c:numRef>
          </c:xVal>
          <c:yVal>
            <c:numRef>
              <c:f>palvelut!$P$15</c:f>
              <c:numCache>
                <c:formatCode>General</c:formatCode>
                <c:ptCount val="1"/>
                <c:pt idx="0">
                  <c:v>1.6145830000000001</c:v>
                </c:pt>
              </c:numCache>
            </c:numRef>
          </c:yVal>
          <c:smooth val="0"/>
        </c:ser>
        <c:ser>
          <c:idx val="12"/>
          <c:order val="12"/>
          <c:tx>
            <c:v>IRL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palvelut!$O$16</c:f>
              <c:numCache>
                <c:formatCode>General</c:formatCode>
                <c:ptCount val="1"/>
                <c:pt idx="0">
                  <c:v>3.2264327000000002</c:v>
                </c:pt>
              </c:numCache>
            </c:numRef>
          </c:xVal>
          <c:yVal>
            <c:numRef>
              <c:f>palvelut!$P$16</c:f>
              <c:numCache>
                <c:formatCode>General</c:formatCode>
                <c:ptCount val="1"/>
                <c:pt idx="0">
                  <c:v>3.125E-2</c:v>
                </c:pt>
              </c:numCache>
            </c:numRef>
          </c:yVal>
          <c:smooth val="0"/>
        </c:ser>
        <c:ser>
          <c:idx val="13"/>
          <c:order val="13"/>
          <c:tx>
            <c:v>ITA</c:v>
          </c:tx>
          <c:spPr>
            <a:ln w="28575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674417552407968E-2"/>
                  <c:y val="8.9894925448332325E-17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palvelut!$O$17</c:f>
              <c:numCache>
                <c:formatCode>General</c:formatCode>
                <c:ptCount val="1"/>
                <c:pt idx="0">
                  <c:v>-0.51995703999999998</c:v>
                </c:pt>
              </c:numCache>
            </c:numRef>
          </c:xVal>
          <c:yVal>
            <c:numRef>
              <c:f>palvelut!$P$17</c:f>
              <c:numCache>
                <c:formatCode>General</c:formatCode>
                <c:ptCount val="1"/>
                <c:pt idx="0">
                  <c:v>0.45833299999999966</c:v>
                </c:pt>
              </c:numCache>
            </c:numRef>
          </c:yVal>
          <c:smooth val="0"/>
        </c:ser>
        <c:ser>
          <c:idx val="14"/>
          <c:order val="14"/>
          <c:tx>
            <c:v>JPN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palvelut!$O$18</c:f>
              <c:numCache>
                <c:formatCode>General</c:formatCode>
                <c:ptCount val="1"/>
                <c:pt idx="0">
                  <c:v>0.84088929000000001</c:v>
                </c:pt>
              </c:numCache>
            </c:numRef>
          </c:xVal>
          <c:yVal>
            <c:numRef>
              <c:f>palvelut!$P$18</c:f>
              <c:numCache>
                <c:formatCode>General</c:formatCode>
                <c:ptCount val="1"/>
                <c:pt idx="0">
                  <c:v>1.5104169999999999</c:v>
                </c:pt>
              </c:numCache>
            </c:numRef>
          </c:yVal>
          <c:smooth val="0"/>
        </c:ser>
        <c:ser>
          <c:idx val="15"/>
          <c:order val="15"/>
          <c:tx>
            <c:v>KOR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palvelut!$O$19</c:f>
              <c:numCache>
                <c:formatCode>General</c:formatCode>
                <c:ptCount val="1"/>
                <c:pt idx="0">
                  <c:v>3.0057212999999998</c:v>
                </c:pt>
              </c:numCache>
            </c:numRef>
          </c:xVal>
          <c:yVal>
            <c:numRef>
              <c:f>palvelut!$P$19</c:f>
              <c:numCache>
                <c:formatCode>General</c:formatCode>
                <c:ptCount val="1"/>
                <c:pt idx="0">
                  <c:v>1.6458333000000001</c:v>
                </c:pt>
              </c:numCache>
            </c:numRef>
          </c:yVal>
          <c:smooth val="0"/>
        </c:ser>
        <c:ser>
          <c:idx val="16"/>
          <c:order val="16"/>
          <c:tx>
            <c:v>MEX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palvelut!$O$20</c:f>
              <c:numCache>
                <c:formatCode>General</c:formatCode>
                <c:ptCount val="1"/>
                <c:pt idx="0">
                  <c:v>0.83709365000000002</c:v>
                </c:pt>
              </c:numCache>
            </c:numRef>
          </c:xVal>
          <c:yVal>
            <c:numRef>
              <c:f>palvelut!$P$20</c:f>
              <c:numCache>
                <c:formatCode>General</c:formatCode>
                <c:ptCount val="1"/>
                <c:pt idx="0">
                  <c:v>1.2083329999999997</c:v>
                </c:pt>
              </c:numCache>
            </c:numRef>
          </c:yVal>
          <c:smooth val="0"/>
        </c:ser>
        <c:ser>
          <c:idx val="17"/>
          <c:order val="17"/>
          <c:tx>
            <c:v>NLD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palvelut!$O$21</c:f>
              <c:numCache>
                <c:formatCode>General</c:formatCode>
                <c:ptCount val="1"/>
                <c:pt idx="0">
                  <c:v>1.5281461000000001</c:v>
                </c:pt>
              </c:numCache>
            </c:numRef>
          </c:xVal>
          <c:yVal>
            <c:numRef>
              <c:f>palvelut!$P$21</c:f>
              <c:numCache>
                <c:formatCode>General</c:formatCode>
                <c:ptCount val="1"/>
                <c:pt idx="0">
                  <c:v>0.5104169999999999</c:v>
                </c:pt>
              </c:numCache>
            </c:numRef>
          </c:yVal>
          <c:smooth val="0"/>
        </c:ser>
        <c:ser>
          <c:idx val="18"/>
          <c:order val="18"/>
          <c:tx>
            <c:v>NZL</c:v>
          </c:tx>
          <c:spPr>
            <a:ln w="28575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131578947368423E-2"/>
                  <c:y val="2.766884531590407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palvelut!$O$22</c:f>
              <c:numCache>
                <c:formatCode>General</c:formatCode>
                <c:ptCount val="1"/>
                <c:pt idx="0">
                  <c:v>0.74436506999999996</c:v>
                </c:pt>
              </c:numCache>
            </c:numRef>
          </c:xVal>
          <c:yVal>
            <c:numRef>
              <c:f>palvelut!$P$22</c:f>
              <c:numCache>
                <c:formatCode>General</c:formatCode>
                <c:ptCount val="1"/>
                <c:pt idx="0">
                  <c:v>1.4322920000000003</c:v>
                </c:pt>
              </c:numCache>
            </c:numRef>
          </c:yVal>
          <c:smooth val="0"/>
        </c:ser>
        <c:ser>
          <c:idx val="19"/>
          <c:order val="19"/>
          <c:tx>
            <c:v>NOR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palvelut!$O$23</c:f>
              <c:numCache>
                <c:formatCode>General</c:formatCode>
                <c:ptCount val="1"/>
                <c:pt idx="0">
                  <c:v>2.0683254999999998</c:v>
                </c:pt>
              </c:numCache>
            </c:numRef>
          </c:xVal>
          <c:yVal>
            <c:numRef>
              <c:f>palvelut!$P$23</c:f>
              <c:numCache>
                <c:formatCode>General</c:formatCode>
                <c:ptCount val="1"/>
                <c:pt idx="0">
                  <c:v>1.2708330000000001</c:v>
                </c:pt>
              </c:numCache>
            </c:numRef>
          </c:yVal>
          <c:smooth val="0"/>
        </c:ser>
        <c:ser>
          <c:idx val="20"/>
          <c:order val="20"/>
          <c:tx>
            <c:v>POL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palvelut!$O$24</c:f>
              <c:numCache>
                <c:formatCode>General</c:formatCode>
                <c:ptCount val="1"/>
                <c:pt idx="0">
                  <c:v>2.7296697000000001</c:v>
                </c:pt>
              </c:numCache>
            </c:numRef>
          </c:xVal>
          <c:yVal>
            <c:numRef>
              <c:f>palvelut!$P$24</c:f>
              <c:numCache>
                <c:formatCode>General</c:formatCode>
                <c:ptCount val="1"/>
                <c:pt idx="0">
                  <c:v>0.33333299999999966</c:v>
                </c:pt>
              </c:numCache>
            </c:numRef>
          </c:yVal>
          <c:smooth val="0"/>
        </c:ser>
        <c:ser>
          <c:idx val="21"/>
          <c:order val="21"/>
          <c:tx>
            <c:v>PRT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palvelut!$O$25</c:f>
              <c:numCache>
                <c:formatCode>General</c:formatCode>
                <c:ptCount val="1"/>
                <c:pt idx="0">
                  <c:v>0.47604584</c:v>
                </c:pt>
              </c:numCache>
            </c:numRef>
          </c:xVal>
          <c:yVal>
            <c:numRef>
              <c:f>palvelut!$P$25</c:f>
              <c:numCache>
                <c:formatCode>General</c:formatCode>
                <c:ptCount val="1"/>
                <c:pt idx="0">
                  <c:v>0.7604169999999999</c:v>
                </c:pt>
              </c:numCache>
            </c:numRef>
          </c:yVal>
          <c:smooth val="0"/>
        </c:ser>
        <c:ser>
          <c:idx val="22"/>
          <c:order val="22"/>
          <c:tx>
            <c:v>ESP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palvelut!$O$26</c:f>
              <c:numCache>
                <c:formatCode>General</c:formatCode>
                <c:ptCount val="1"/>
                <c:pt idx="0">
                  <c:v>-0.46276757000000002</c:v>
                </c:pt>
              </c:numCache>
            </c:numRef>
          </c:xVal>
          <c:yVal>
            <c:numRef>
              <c:f>palvelut!$P$26</c:f>
              <c:numCache>
                <c:formatCode>General</c:formatCode>
                <c:ptCount val="1"/>
                <c:pt idx="0">
                  <c:v>0.2916669999999999</c:v>
                </c:pt>
              </c:numCache>
            </c:numRef>
          </c:yVal>
          <c:smooth val="0"/>
        </c:ser>
        <c:ser>
          <c:idx val="23"/>
          <c:order val="23"/>
          <c:tx>
            <c:v>SWE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palvelut!$O$27</c:f>
              <c:numCache>
                <c:formatCode>General</c:formatCode>
                <c:ptCount val="1"/>
                <c:pt idx="0">
                  <c:v>1.5734319999999999</c:v>
                </c:pt>
              </c:numCache>
            </c:numRef>
          </c:xVal>
          <c:yVal>
            <c:numRef>
              <c:f>palvelut!$P$27</c:f>
              <c:numCache>
                <c:formatCode>General</c:formatCode>
                <c:ptCount val="1"/>
                <c:pt idx="0">
                  <c:v>0.9375</c:v>
                </c:pt>
              </c:numCache>
            </c:numRef>
          </c:yVal>
          <c:smooth val="0"/>
        </c:ser>
        <c:ser>
          <c:idx val="24"/>
          <c:order val="24"/>
          <c:tx>
            <c:v>CHE</c:v>
          </c:tx>
          <c:spPr>
            <a:ln w="28575">
              <a:noFill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698830409356731E-2"/>
                  <c:y val="6.9172113289760351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palvelut!$O$28</c:f>
              <c:numCache>
                <c:formatCode>General</c:formatCode>
                <c:ptCount val="1"/>
                <c:pt idx="0">
                  <c:v>0.67489001999999998</c:v>
                </c:pt>
              </c:numCache>
            </c:numRef>
          </c:xVal>
          <c:yVal>
            <c:numRef>
              <c:f>palvelut!$P$28</c:f>
              <c:numCache>
                <c:formatCode>General</c:formatCode>
                <c:ptCount val="1"/>
                <c:pt idx="0">
                  <c:v>0.53125</c:v>
                </c:pt>
              </c:numCache>
            </c:numRef>
          </c:yVal>
          <c:smooth val="0"/>
        </c:ser>
        <c:ser>
          <c:idx val="25"/>
          <c:order val="25"/>
          <c:tx>
            <c:v>TUR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palvelut!$O$29</c:f>
              <c:numCache>
                <c:formatCode>General</c:formatCode>
                <c:ptCount val="1"/>
                <c:pt idx="0">
                  <c:v>2.6284774</c:v>
                </c:pt>
              </c:numCache>
            </c:numRef>
          </c:xVal>
          <c:yVal>
            <c:numRef>
              <c:f>palvelut!$P$29</c:f>
              <c:numCache>
                <c:formatCode>General</c:formatCode>
                <c:ptCount val="1"/>
                <c:pt idx="0">
                  <c:v>1.8508460000000002</c:v>
                </c:pt>
              </c:numCache>
            </c:numRef>
          </c:yVal>
          <c:smooth val="0"/>
        </c:ser>
        <c:ser>
          <c:idx val="26"/>
          <c:order val="26"/>
          <c:tx>
            <c:v>GBR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palvelut!$O$30</c:f>
              <c:numCache>
                <c:formatCode>General</c:formatCode>
                <c:ptCount val="1"/>
                <c:pt idx="0">
                  <c:v>2.9290033000000002</c:v>
                </c:pt>
              </c:numCache>
            </c:numRef>
          </c:xVal>
          <c:yVal>
            <c:numRef>
              <c:f>palvelut!$P$30</c:f>
              <c:numCache>
                <c:formatCode>General</c:formatCode>
                <c:ptCount val="1"/>
                <c:pt idx="0">
                  <c:v>2.59375</c:v>
                </c:pt>
              </c:numCache>
            </c:numRef>
          </c:yVal>
          <c:smooth val="0"/>
        </c:ser>
        <c:ser>
          <c:idx val="27"/>
          <c:order val="27"/>
          <c:tx>
            <c:v>USA</c:v>
          </c:tx>
          <c:spPr>
            <a:ln w="28575">
              <a:noFill/>
            </a:ln>
            <a:effectLst/>
          </c:spPr>
          <c:marker>
            <c:symbol val="none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palvelut!$O$31</c:f>
              <c:numCache>
                <c:formatCode>General</c:formatCode>
                <c:ptCount val="1"/>
                <c:pt idx="0">
                  <c:v>2.4127079999999999</c:v>
                </c:pt>
              </c:numCache>
            </c:numRef>
          </c:xVal>
          <c:yVal>
            <c:numRef>
              <c:f>palvelut!$P$31</c:f>
              <c:numCache>
                <c:formatCode>General</c:formatCode>
                <c:ptCount val="1"/>
                <c:pt idx="0">
                  <c:v>1.1284719999999995</c:v>
                </c:pt>
              </c:numCache>
            </c:numRef>
          </c:yVal>
          <c:smooth val="0"/>
        </c:ser>
        <c:ser>
          <c:idx val="28"/>
          <c:order val="28"/>
          <c:tx>
            <c:v>Kaikki</c:v>
          </c:tx>
          <c:spPr>
            <a:ln w="25400">
              <a:noFill/>
            </a:ln>
            <a:effectLst/>
          </c:spPr>
          <c:marker>
            <c:symbol val="circle"/>
            <c:size val="8"/>
            <c:spPr>
              <a:solidFill>
                <a:srgbClr val="7ED1E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6"/>
            <c:marker>
              <c:spPr>
                <a:solidFill>
                  <a:srgbClr val="99CC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</c:dPt>
          <c:trendline>
            <c:spPr>
              <a:ln w="12700">
                <a:solidFill>
                  <a:schemeClr val="tx1"/>
                </a:solidFill>
              </a:ln>
            </c:spPr>
            <c:trendlineType val="linear"/>
            <c:dispRSqr val="0"/>
            <c:dispEq val="0"/>
          </c:trendline>
          <c:xVal>
            <c:numRef>
              <c:f>palvelut!$O$4:$O$31</c:f>
              <c:numCache>
                <c:formatCode>General</c:formatCode>
                <c:ptCount val="28"/>
                <c:pt idx="0">
                  <c:v>1.8938088</c:v>
                </c:pt>
                <c:pt idx="1">
                  <c:v>0.99899908000000004</c:v>
                </c:pt>
                <c:pt idx="2">
                  <c:v>1.1519284000000001</c:v>
                </c:pt>
                <c:pt idx="3">
                  <c:v>1.4371071</c:v>
                </c:pt>
                <c:pt idx="4">
                  <c:v>3.1718617</c:v>
                </c:pt>
                <c:pt idx="5">
                  <c:v>0.67197783</c:v>
                </c:pt>
                <c:pt idx="6">
                  <c:v>0.84524911000000003</c:v>
                </c:pt>
                <c:pt idx="7">
                  <c:v>0.88189819999999997</c:v>
                </c:pt>
                <c:pt idx="8">
                  <c:v>0.74372601000000005</c:v>
                </c:pt>
                <c:pt idx="9">
                  <c:v>3.0485597000000002</c:v>
                </c:pt>
                <c:pt idx="10">
                  <c:v>1.1665064000000001</c:v>
                </c:pt>
                <c:pt idx="11">
                  <c:v>4.7356923999999996</c:v>
                </c:pt>
                <c:pt idx="12">
                  <c:v>3.2264327000000002</c:v>
                </c:pt>
                <c:pt idx="13">
                  <c:v>-0.51995703999999998</c:v>
                </c:pt>
                <c:pt idx="14">
                  <c:v>0.84088929000000001</c:v>
                </c:pt>
                <c:pt idx="15">
                  <c:v>3.0057212999999998</c:v>
                </c:pt>
                <c:pt idx="16">
                  <c:v>0.83709365000000002</c:v>
                </c:pt>
                <c:pt idx="17">
                  <c:v>1.5281461000000001</c:v>
                </c:pt>
                <c:pt idx="18">
                  <c:v>0.74436506999999996</c:v>
                </c:pt>
                <c:pt idx="19">
                  <c:v>2.0683254999999998</c:v>
                </c:pt>
                <c:pt idx="20">
                  <c:v>2.7296697000000001</c:v>
                </c:pt>
                <c:pt idx="21">
                  <c:v>0.47604584</c:v>
                </c:pt>
                <c:pt idx="22">
                  <c:v>-0.46276757000000002</c:v>
                </c:pt>
                <c:pt idx="23">
                  <c:v>1.5734319999999999</c:v>
                </c:pt>
                <c:pt idx="24">
                  <c:v>0.67489001999999998</c:v>
                </c:pt>
                <c:pt idx="25">
                  <c:v>2.6284774</c:v>
                </c:pt>
                <c:pt idx="26">
                  <c:v>2.9290033000000002</c:v>
                </c:pt>
                <c:pt idx="27">
                  <c:v>2.4127079999999999</c:v>
                </c:pt>
              </c:numCache>
            </c:numRef>
          </c:xVal>
          <c:yVal>
            <c:numRef>
              <c:f>palvelut!$P$4:$P$31</c:f>
              <c:numCache>
                <c:formatCode>General</c:formatCode>
                <c:ptCount val="28"/>
                <c:pt idx="0">
                  <c:v>0.2083330000000001</c:v>
                </c:pt>
                <c:pt idx="1">
                  <c:v>1.0104170000000003</c:v>
                </c:pt>
                <c:pt idx="2">
                  <c:v>0.6979169999999999</c:v>
                </c:pt>
                <c:pt idx="3">
                  <c:v>1.6979159999999998</c:v>
                </c:pt>
                <c:pt idx="4">
                  <c:v>2.0416669999999999</c:v>
                </c:pt>
                <c:pt idx="5">
                  <c:v>0.1666660000000002</c:v>
                </c:pt>
                <c:pt idx="6">
                  <c:v>0.34375</c:v>
                </c:pt>
                <c:pt idx="7">
                  <c:v>0.45833299999999966</c:v>
                </c:pt>
                <c:pt idx="8">
                  <c:v>0.46875</c:v>
                </c:pt>
                <c:pt idx="9">
                  <c:v>0.88541599999999931</c:v>
                </c:pt>
                <c:pt idx="10">
                  <c:v>3.5208336999999998</c:v>
                </c:pt>
                <c:pt idx="11">
                  <c:v>1.6145830000000001</c:v>
                </c:pt>
                <c:pt idx="12">
                  <c:v>3.125E-2</c:v>
                </c:pt>
                <c:pt idx="13">
                  <c:v>0.45833299999999966</c:v>
                </c:pt>
                <c:pt idx="14">
                  <c:v>1.5104169999999999</c:v>
                </c:pt>
                <c:pt idx="15">
                  <c:v>1.6458333000000001</c:v>
                </c:pt>
                <c:pt idx="16">
                  <c:v>1.2083329999999997</c:v>
                </c:pt>
                <c:pt idx="17">
                  <c:v>0.5104169999999999</c:v>
                </c:pt>
                <c:pt idx="18">
                  <c:v>1.4322920000000003</c:v>
                </c:pt>
                <c:pt idx="19">
                  <c:v>1.2708330000000001</c:v>
                </c:pt>
                <c:pt idx="20">
                  <c:v>0.33333299999999966</c:v>
                </c:pt>
                <c:pt idx="21">
                  <c:v>0.7604169999999999</c:v>
                </c:pt>
                <c:pt idx="22">
                  <c:v>0.2916669999999999</c:v>
                </c:pt>
                <c:pt idx="23">
                  <c:v>0.9375</c:v>
                </c:pt>
                <c:pt idx="24">
                  <c:v>0.53125</c:v>
                </c:pt>
                <c:pt idx="25">
                  <c:v>1.8508460000000002</c:v>
                </c:pt>
                <c:pt idx="26">
                  <c:v>2.59375</c:v>
                </c:pt>
                <c:pt idx="27">
                  <c:v>1.1284719999999995</c:v>
                </c:pt>
              </c:numCache>
            </c:numRef>
          </c:yVal>
          <c:smooth val="0"/>
        </c:ser>
        <c:ser>
          <c:idx val="29"/>
          <c:order val="29"/>
          <c:spPr>
            <a:ln w="28575">
              <a:noFill/>
            </a:ln>
          </c:spPr>
          <c:marker>
            <c:symbol val="none"/>
          </c:marker>
          <c:smooth val="0"/>
        </c:ser>
        <c:ser>
          <c:idx val="30"/>
          <c:order val="30"/>
          <c:spPr>
            <a:ln w="28575">
              <a:noFill/>
            </a:ln>
          </c:spPr>
          <c:marker>
            <c:symbol val="none"/>
          </c:marker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43136"/>
        <c:axId val="50049408"/>
      </c:scatterChart>
      <c:valAx>
        <c:axId val="50043136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/>
                  <a:t>Työn tuottavuuden muutos </a:t>
                </a:r>
                <a:r>
                  <a:rPr lang="fi-FI" dirty="0" smtClean="0"/>
                  <a:t>1998-2008</a:t>
                </a:r>
                <a:r>
                  <a:rPr lang="fi-FI" dirty="0"/>
                  <a:t>, %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50049408"/>
        <c:crosses val="autoZero"/>
        <c:crossBetween val="midCat"/>
      </c:valAx>
      <c:valAx>
        <c:axId val="50049408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/>
                  <a:t>Alalle tulon sääntelyn väheneminen </a:t>
                </a:r>
              </a:p>
              <a:p>
                <a:pPr>
                  <a:defRPr/>
                </a:pPr>
                <a:r>
                  <a:rPr lang="fi-FI" dirty="0" smtClean="0"/>
                  <a:t>1998-2008</a:t>
                </a:r>
                <a:endParaRPr lang="fi-FI" dirty="0"/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low"/>
        <c:spPr>
          <a:ln w="12700">
            <a:solidFill>
              <a:srgbClr val="000000"/>
            </a:solidFill>
          </a:ln>
        </c:spPr>
        <c:crossAx val="50043136"/>
        <c:crosses val="autoZero"/>
        <c:crossBetween val="midCat"/>
      </c:valAx>
      <c:spPr>
        <a:solidFill>
          <a:srgbClr val="E9E9E3"/>
        </a:solidFill>
      </c:spPr>
    </c:plotArea>
    <c:plotVisOnly val="1"/>
    <c:dispBlanksAs val="gap"/>
    <c:showDLblsOverMax val="0"/>
  </c:chart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i-FI" sz="1200"/>
              <a:t>Innovaatiotoimintaa, teollisuus (C),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T&amp;K:ta</c:v>
                </c:pt>
              </c:strCache>
            </c:strRef>
          </c:tx>
          <c:spPr>
            <a:solidFill>
              <a:srgbClr val="7ED1E6"/>
            </a:solidFill>
            <a:ln w="508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B0B0B0"/>
              </a:solidFill>
              <a:ln w="50800">
                <a:noFill/>
              </a:ln>
            </c:spPr>
          </c:dPt>
          <c:dPt>
            <c:idx val="10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99CC00"/>
              </a:solidFill>
              <a:ln w="50800">
                <a:noFill/>
              </a:ln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Kreikka</c:v>
                </c:pt>
                <c:pt idx="3">
                  <c:v>Espanja</c:v>
                </c:pt>
                <c:pt idx="4">
                  <c:v>Ranska</c:v>
                </c:pt>
                <c:pt idx="5">
                  <c:v>Alankom.</c:v>
                </c:pt>
                <c:pt idx="6">
                  <c:v>Norja</c:v>
                </c:pt>
                <c:pt idx="7">
                  <c:v>Italia</c:v>
                </c:pt>
                <c:pt idx="8">
                  <c:v>Tanska</c:v>
                </c:pt>
                <c:pt idx="9">
                  <c:v>Itävalta</c:v>
                </c:pt>
                <c:pt idx="10">
                  <c:v>Ruotsi</c:v>
                </c:pt>
                <c:pt idx="11">
                  <c:v>Belgia</c:v>
                </c:pt>
                <c:pt idx="12">
                  <c:v>Suomi</c:v>
                </c:pt>
                <c:pt idx="13">
                  <c:v>Irlanti</c:v>
                </c:pt>
                <c:pt idx="14">
                  <c:v>Saksa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3">
                  <c:v>13.892159999999997</c:v>
                </c:pt>
                <c:pt idx="4">
                  <c:v>27.975852</c:v>
                </c:pt>
                <c:pt idx="5">
                  <c:v>29.062221000000005</c:v>
                </c:pt>
                <c:pt idx="6">
                  <c:v>25.156744999999997</c:v>
                </c:pt>
                <c:pt idx="7">
                  <c:v>21.158540000000002</c:v>
                </c:pt>
                <c:pt idx="8">
                  <c:v>45.93</c:v>
                </c:pt>
                <c:pt idx="9">
                  <c:v>29.839676999999998</c:v>
                </c:pt>
                <c:pt idx="10">
                  <c:v>33.802784999999993</c:v>
                </c:pt>
                <c:pt idx="11">
                  <c:v>36.494514000000002</c:v>
                </c:pt>
                <c:pt idx="12">
                  <c:v>43.980579000000006</c:v>
                </c:pt>
                <c:pt idx="13">
                  <c:v>27.365950000000002</c:v>
                </c:pt>
                <c:pt idx="14">
                  <c:v>43.877156999999997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ei_T&amp;K</c:v>
                </c:pt>
              </c:strCache>
            </c:strRef>
          </c:tx>
          <c:spPr>
            <a:solidFill>
              <a:srgbClr val="B3E3F1"/>
            </a:solidFill>
          </c:spPr>
          <c:invertIfNegative val="0"/>
          <c:dPt>
            <c:idx val="12"/>
            <c:invertIfNegative val="0"/>
            <c:bubble3D val="0"/>
            <c:spPr>
              <a:solidFill>
                <a:srgbClr val="C2E066"/>
              </a:solidFill>
            </c:spPr>
          </c:dPt>
          <c:cat>
            <c:strRef>
              <c:f>Sheet1!$A$2:$A$16</c:f>
              <c:strCache>
                <c:ptCount val="15"/>
                <c:pt idx="0">
                  <c:v>USA</c:v>
                </c:pt>
                <c:pt idx="1">
                  <c:v>UK</c:v>
                </c:pt>
                <c:pt idx="2">
                  <c:v>Kreikka</c:v>
                </c:pt>
                <c:pt idx="3">
                  <c:v>Espanja</c:v>
                </c:pt>
                <c:pt idx="4">
                  <c:v>Ranska</c:v>
                </c:pt>
                <c:pt idx="5">
                  <c:v>Alankom.</c:v>
                </c:pt>
                <c:pt idx="6">
                  <c:v>Norja</c:v>
                </c:pt>
                <c:pt idx="7">
                  <c:v>Italia</c:v>
                </c:pt>
                <c:pt idx="8">
                  <c:v>Tanska</c:v>
                </c:pt>
                <c:pt idx="9">
                  <c:v>Itävalta</c:v>
                </c:pt>
                <c:pt idx="10">
                  <c:v>Ruotsi</c:v>
                </c:pt>
                <c:pt idx="11">
                  <c:v>Belgia</c:v>
                </c:pt>
                <c:pt idx="12">
                  <c:v>Suomi</c:v>
                </c:pt>
                <c:pt idx="13">
                  <c:v>Irlanti</c:v>
                </c:pt>
                <c:pt idx="14">
                  <c:v>Saksa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3">
                  <c:v>20.90784</c:v>
                </c:pt>
                <c:pt idx="4">
                  <c:v>12.604147999999999</c:v>
                </c:pt>
                <c:pt idx="5">
                  <c:v>13.407778999999994</c:v>
                </c:pt>
                <c:pt idx="6">
                  <c:v>18.693255000000004</c:v>
                </c:pt>
                <c:pt idx="7">
                  <c:v>23.041460000000001</c:v>
                </c:pt>
                <c:pt idx="8">
                  <c:v>0</c:v>
                </c:pt>
                <c:pt idx="9">
                  <c:v>19.670323</c:v>
                </c:pt>
                <c:pt idx="10">
                  <c:v>16.747215000000004</c:v>
                </c:pt>
                <c:pt idx="11">
                  <c:v>17.475485999999997</c:v>
                </c:pt>
                <c:pt idx="12">
                  <c:v>10.109420999999998</c:v>
                </c:pt>
                <c:pt idx="13">
                  <c:v>26.824050000000003</c:v>
                </c:pt>
                <c:pt idx="14">
                  <c:v>29.532843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39377408"/>
        <c:axId val="239436544"/>
      </c:barChart>
      <c:catAx>
        <c:axId val="23937740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>
            <a:solidFill>
              <a:sysClr val="windowText" lastClr="000000"/>
            </a:solidFill>
          </a:ln>
        </c:spPr>
        <c:crossAx val="239436544"/>
        <c:crosses val="autoZero"/>
        <c:auto val="1"/>
        <c:lblAlgn val="ctr"/>
        <c:lblOffset val="100"/>
        <c:noMultiLvlLbl val="0"/>
      </c:catAx>
      <c:valAx>
        <c:axId val="239436544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239377408"/>
        <c:crosses val="autoZero"/>
        <c:crossBetween val="between"/>
      </c:valAx>
      <c:spPr>
        <a:solidFill>
          <a:srgbClr val="E9E9E3"/>
        </a:solidFill>
      </c:spPr>
    </c:plotArea>
    <c:plotVisOnly val="1"/>
    <c:dispBlanksAs val="gap"/>
    <c:showDLblsOverMax val="0"/>
  </c:chart>
  <c:spPr>
    <a:solidFill>
      <a:srgbClr val="E9E9E3"/>
    </a:solidFill>
  </c:spPr>
  <c:txPr>
    <a:bodyPr/>
    <a:lstStyle/>
    <a:p>
      <a:pPr>
        <a:defRPr sz="1200" b="0">
          <a:latin typeface="Franklin Gothic Medium" pitchFamily="34" charset="0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0.51451</cdr:x>
      <cdr:y>0.52718</cdr:y>
    </cdr:from>
    <cdr:to>
      <cdr:x>0.54331</cdr:x>
      <cdr:y>0.57747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723017" y="1935790"/>
          <a:ext cx="208390" cy="184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 smtClean="0">
              <a:latin typeface="+mn-lt"/>
              <a:cs typeface="Arial" pitchFamily="34" charset="0"/>
            </a:rPr>
            <a:t>FIN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0.49726</cdr:x>
      <cdr:y>0.51423</cdr:y>
    </cdr:from>
    <cdr:to>
      <cdr:x>0.52606</cdr:x>
      <cdr:y>0.56452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598181" y="1888254"/>
          <a:ext cx="208397" cy="184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 smtClean="0">
              <a:latin typeface="+mn-lt"/>
              <a:cs typeface="Arial" pitchFamily="34" charset="0"/>
            </a:rPr>
            <a:t>FIN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E8C2320-1140-4BB2-BF50-2E9BF9D8072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72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90E7868-C90E-4F32-8540-F661101A43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83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27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28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29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30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31</a:t>
            </a:fld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33</a:t>
            </a:fld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39</a:t>
            </a:fld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41</a:t>
            </a:fld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42</a:t>
            </a:fld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43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dirty="0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5" indent="-2285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9" indent="-2285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93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7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8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2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69B1FF-A269-4E51-BD0F-BD7D31E78902}" type="slidenum">
              <a:rPr lang="fi-FI" smtClean="0">
                <a:solidFill>
                  <a:srgbClr val="000000"/>
                </a:solidFill>
              </a:rPr>
              <a:pPr eaLnBrk="1" hangingPunct="1"/>
              <a:t>10</a:t>
            </a:fld>
            <a:endParaRPr lang="fi-FI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44</a:t>
            </a:fld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45</a:t>
            </a:fld>
            <a:endParaRPr 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46</a:t>
            </a:fld>
            <a:endParaRPr lang="fi-F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47</a:t>
            </a:fld>
            <a:endParaRPr lang="fi-F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52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53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71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54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55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56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57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dirty="0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9" indent="-2857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60" indent="-2285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5" indent="-2285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9" indent="-2285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93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7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82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25" indent="-228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FA922C2-AC3C-495F-97DE-B6D3F87090DF}" type="slidenum">
              <a:rPr lang="fi-FI" smtClean="0">
                <a:solidFill>
                  <a:srgbClr val="000000"/>
                </a:solidFill>
              </a:rPr>
              <a:pPr eaLnBrk="1" hangingPunct="1"/>
              <a:t>11</a:t>
            </a:fld>
            <a:endParaRPr lang="fi-FI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58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59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60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62</a:t>
            </a:fld>
            <a:endParaRPr lang="fi-F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64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65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66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68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69</a:t>
            </a:fld>
            <a:endParaRPr lang="fi-FI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70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73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>
                <a:solidFill>
                  <a:prstClr val="black"/>
                </a:solidFill>
              </a:rPr>
              <a:pPr/>
              <a:t>74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77</a:t>
            </a:fld>
            <a:endParaRPr lang="fi-FI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78</a:t>
            </a:fld>
            <a:endParaRPr lang="fi-FI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79</a:t>
            </a:fld>
            <a:endParaRPr lang="fi-FI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80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23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24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99244-216F-4033-B1BE-1D95AB8AF89E}" type="slidenum">
              <a:rPr lang="fi-FI" smtClean="0"/>
              <a:pPr/>
              <a:t>25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us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7" name="Picture 5" descr="etla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 b="1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628B5-EA2C-4B27-9192-DF9F5EBE54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98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6787-F249-4918-BF41-577325B901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91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4DF5C-F2DC-4E74-9B23-A8EFD567B9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640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14.12.2012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2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14.12.2012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72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14.12.2012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4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14.12.2012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6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14.12.2012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32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14.12.2012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2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14.12.2012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08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14.12.2012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B6297-BA81-45A1-ACE8-702D3FA995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099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14.12.2012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68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14.12.2012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2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14.12.2012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5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94BA4-E73E-4E11-8730-1147880676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09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CD1B-2F71-43F9-A762-9D5E2573D7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861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2A1C-E9EC-4B34-BAFF-5DDDA62797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8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4CD72-5490-405E-8AF3-5803F308A0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294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07BA-B85C-4E90-ABF5-CF25466D3C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63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F032C-70EF-4E0D-AAD6-8CDA507D5D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134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A64E7-22D7-4A42-BF89-512F39838D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20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us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2053" name="Picture 5" descr="etla_p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49AFCF-9002-4575-825D-366D929A387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 b="1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31EDCA-16D4-4608-9FBB-988D697C0E9C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14.12.2012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08CC71-C895-468E-A5B4-6C1DFEC40F81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72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5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5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5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5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81.xml"/><Relationship Id="rId4" Type="http://schemas.openxmlformats.org/officeDocument/2006/relationships/chart" Target="../charts/chart8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9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9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9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0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0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0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0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8.xml"/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884" y="1452063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803229395"/>
              </p:ext>
            </p:extLst>
          </p:nvPr>
        </p:nvGraphicFramePr>
        <p:xfrm>
          <a:off x="1044000" y="1452063"/>
          <a:ext cx="3492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476000" y="1926000"/>
            <a:ext cx="274196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BKT </a:t>
            </a:r>
            <a:r>
              <a:rPr lang="en-US" sz="1200" dirty="0">
                <a:latin typeface="Franklin Gothic Medium" pitchFamily="34" charset="0"/>
                <a:cs typeface="Arial" pitchFamily="34" charset="0"/>
              </a:rPr>
              <a:t>per </a:t>
            </a:r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capita, 1000 USD </a:t>
            </a:r>
            <a:r>
              <a:rPr lang="fi-FI" sz="1200" dirty="0" smtClean="0">
                <a:latin typeface="Franklin Gothic Medium" pitchFamily="34" charset="0"/>
                <a:cs typeface="Arial" pitchFamily="34" charset="0"/>
              </a:rPr>
              <a:t>käyvin hinnoin </a:t>
            </a:r>
          </a:p>
          <a:p>
            <a:r>
              <a:rPr lang="fi-FI" sz="1200" dirty="0" smtClean="0">
                <a:latin typeface="Franklin Gothic Medium" pitchFamily="34" charset="0"/>
                <a:cs typeface="Arial" pitchFamily="34" charset="0"/>
              </a:rPr>
              <a:t>ja ostovoimapariteetein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67744" y="4607927"/>
            <a:ext cx="20354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  <a:cs typeface="Arial" pitchFamily="34" charset="0"/>
              </a:rPr>
              <a:t>Osuus kokonaistuotannosta, 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26758" y="2387325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NOR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44658" y="3195730"/>
            <a:ext cx="2196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FIN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563412034"/>
              </p:ext>
            </p:extLst>
          </p:nvPr>
        </p:nvGraphicFramePr>
        <p:xfrm>
          <a:off x="4667884" y="1452063"/>
          <a:ext cx="3492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99932" y="1925660"/>
            <a:ext cx="273959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BKT </a:t>
            </a:r>
            <a:r>
              <a:rPr lang="en-US" sz="1200" dirty="0">
                <a:latin typeface="Franklin Gothic Medium" pitchFamily="34" charset="0"/>
                <a:cs typeface="Arial" pitchFamily="34" charset="0"/>
              </a:rPr>
              <a:t>per </a:t>
            </a:r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capita,1000 USD, </a:t>
            </a:r>
            <a:r>
              <a:rPr lang="fi-FI" sz="1200" dirty="0" smtClean="0">
                <a:latin typeface="Franklin Gothic Medium" pitchFamily="34" charset="0"/>
                <a:cs typeface="Arial" pitchFamily="34" charset="0"/>
              </a:rPr>
              <a:t>käyvin hinnoin </a:t>
            </a:r>
          </a:p>
          <a:p>
            <a:r>
              <a:rPr lang="fi-FI" sz="1200" dirty="0" smtClean="0">
                <a:latin typeface="Franklin Gothic Medium" pitchFamily="34" charset="0"/>
                <a:cs typeface="Arial" pitchFamily="34" charset="0"/>
              </a:rPr>
              <a:t>ja ostovoimapariteetein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15146" y="2361084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NOR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3296" y="3038103"/>
            <a:ext cx="2196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FIN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1940" y="4593767"/>
            <a:ext cx="29476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Korkean osaamistason </a:t>
            </a:r>
            <a:r>
              <a:rPr lang="fi-FI" sz="1200" dirty="0" err="1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palveluteht</a:t>
            </a:r>
            <a:r>
              <a:rPr lang="fi-FI" sz="1200" dirty="0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. osuus, %</a:t>
            </a:r>
            <a:endParaRPr lang="fi-FI" sz="1200" dirty="0">
              <a:solidFill>
                <a:prstClr val="black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000" y="203671"/>
            <a:ext cx="758743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0.1</a:t>
            </a:r>
          </a:p>
          <a:p>
            <a:r>
              <a:rPr lang="fi-FI" b="1" dirty="0">
                <a:latin typeface="Franklin Gothic Medium" pitchFamily="34" charset="0"/>
              </a:rPr>
              <a:t>Kehityksen myötä koko talous ja teollisuus palveluvaltaistuvat</a:t>
            </a:r>
          </a:p>
          <a:p>
            <a:r>
              <a:rPr lang="fi-FI" dirty="0">
                <a:latin typeface="Franklin Gothic Medium" pitchFamily="34" charset="0"/>
              </a:rPr>
              <a:t>Elintason suhde palvelujen bkt-osuuteen (vasen) ja korkean osaamistason tehtävien osuuteen teollisuudessa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90383512"/>
              </p:ext>
            </p:extLst>
          </p:nvPr>
        </p:nvGraphicFramePr>
        <p:xfrm>
          <a:off x="899592" y="16288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55719" y="1998785"/>
            <a:ext cx="5295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200" dirty="0" smtClean="0">
                <a:latin typeface="Franklin Gothic Medium" pitchFamily="34" charset="0"/>
              </a:rPr>
              <a:t>Palvelut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1423" y="3383601"/>
            <a:ext cx="5338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200" dirty="0" smtClean="0">
                <a:latin typeface="Franklin Gothic Medium" pitchFamily="34" charset="0"/>
              </a:rPr>
              <a:t>Jalostus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0117" y="4555604"/>
            <a:ext cx="85510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200" dirty="0" smtClean="0">
                <a:latin typeface="Franklin Gothic Medium" pitchFamily="34" charset="0"/>
              </a:rPr>
              <a:t>Alkutuotanto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1.4</a:t>
            </a:r>
          </a:p>
          <a:p>
            <a:r>
              <a:rPr lang="fi-FI" b="1" dirty="0">
                <a:latin typeface="Franklin Gothic Medium" pitchFamily="34" charset="0"/>
              </a:rPr>
              <a:t>Palvelut ovat olleet talouden suurin sektori 1960-luvulta lähtien</a:t>
            </a:r>
          </a:p>
          <a:p>
            <a:r>
              <a:rPr lang="fi-FI" dirty="0">
                <a:latin typeface="Franklin Gothic Medium" pitchFamily="34" charset="0"/>
              </a:rPr>
              <a:t>Pääsektoreiden osuudet kokonaistuotannosta, 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81423371"/>
              </p:ext>
            </p:extLst>
          </p:nvPr>
        </p:nvGraphicFramePr>
        <p:xfrm>
          <a:off x="873000" y="1844824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3369" y="2176585"/>
            <a:ext cx="5295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200" dirty="0" smtClean="0">
                <a:latin typeface="Franklin Gothic Medium" pitchFamily="34" charset="0"/>
              </a:rPr>
              <a:t>Palvelut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9073" y="4164651"/>
            <a:ext cx="5338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200" dirty="0" smtClean="0">
                <a:latin typeface="Franklin Gothic Medium" pitchFamily="34" charset="0"/>
              </a:rPr>
              <a:t>Jalostus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7767" y="4984229"/>
            <a:ext cx="85510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200" dirty="0" smtClean="0">
                <a:latin typeface="Franklin Gothic Medium" pitchFamily="34" charset="0"/>
              </a:rPr>
              <a:t>Alkutuotanto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1.5</a:t>
            </a:r>
          </a:p>
          <a:p>
            <a:r>
              <a:rPr lang="fi-FI" b="1" dirty="0">
                <a:latin typeface="Franklin Gothic Medium" pitchFamily="34" charset="0"/>
              </a:rPr>
              <a:t>Suomessa palvelut työllistävät noin 70 % työvoimasta</a:t>
            </a:r>
          </a:p>
          <a:p>
            <a:r>
              <a:rPr lang="fi-FI" dirty="0">
                <a:latin typeface="Franklin Gothic Medium" pitchFamily="34" charset="0"/>
              </a:rPr>
              <a:t>Pääsektoreiden työllisyysosuudet, 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883" y="764704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495007" y="984846"/>
            <a:ext cx="19442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i-FI" sz="1200" b="1" dirty="0" smtClean="0">
                <a:latin typeface="Franklin Gothic Medium" pitchFamily="34" charset="0"/>
              </a:rPr>
              <a:t>Teollisuusyritys palveluiden tuottajana</a:t>
            </a:r>
            <a:endParaRPr lang="fi-FI" sz="1200" b="1" dirty="0">
              <a:latin typeface="Franklin Gothic Medium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63164" y="1520752"/>
            <a:ext cx="1800000" cy="1440000"/>
          </a:xfrm>
          <a:prstGeom prst="rect">
            <a:avLst/>
          </a:prstGeom>
          <a:solidFill>
            <a:srgbClr val="C2E066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sp>
        <p:nvSpPr>
          <p:cNvPr id="37" name="Text Box 94"/>
          <p:cNvSpPr txBox="1">
            <a:spLocks noChangeArrowheads="1"/>
          </p:cNvSpPr>
          <p:nvPr/>
        </p:nvSpPr>
        <p:spPr bwMode="auto">
          <a:xfrm>
            <a:off x="4898641" y="2001834"/>
            <a:ext cx="12885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buFont typeface="Symbol" pitchFamily="18" charset="2"/>
              <a:buChar char="-"/>
            </a:pPr>
            <a:r>
              <a:rPr lang="fi-FI" sz="1200" dirty="0" smtClean="0">
                <a:latin typeface="Franklin Gothic Medium" pitchFamily="34" charset="0"/>
              </a:rPr>
              <a:t>T&amp;K</a:t>
            </a:r>
          </a:p>
          <a:p>
            <a:pPr marL="171450" indent="-171450">
              <a:spcBef>
                <a:spcPts val="0"/>
              </a:spcBef>
              <a:buFont typeface="Symbol" pitchFamily="18" charset="2"/>
              <a:buChar char="-"/>
            </a:pPr>
            <a:r>
              <a:rPr lang="fi-FI" sz="1200" dirty="0" smtClean="0">
                <a:latin typeface="Franklin Gothic Medium" pitchFamily="34" charset="0"/>
              </a:rPr>
              <a:t>Rahoitus</a:t>
            </a:r>
          </a:p>
          <a:p>
            <a:pPr marL="171450" indent="-171450">
              <a:spcBef>
                <a:spcPts val="0"/>
              </a:spcBef>
              <a:buFont typeface="Symbol" pitchFamily="18" charset="2"/>
              <a:buChar char="-"/>
            </a:pPr>
            <a:r>
              <a:rPr lang="fi-FI" sz="1200" dirty="0" smtClean="0">
                <a:latin typeface="Franklin Gothic Medium" pitchFamily="34" charset="0"/>
              </a:rPr>
              <a:t>Taloushallinto</a:t>
            </a:r>
          </a:p>
          <a:p>
            <a:pPr marL="171450" indent="-171450">
              <a:spcBef>
                <a:spcPts val="0"/>
              </a:spcBef>
              <a:buFont typeface="Symbol" pitchFamily="18" charset="2"/>
              <a:buChar char="-"/>
            </a:pPr>
            <a:r>
              <a:rPr lang="fi-FI" sz="1200" dirty="0" smtClean="0">
                <a:latin typeface="Franklin Gothic Medium" pitchFamily="34" charset="0"/>
              </a:rPr>
              <a:t>Logistiikka</a:t>
            </a:r>
          </a:p>
          <a:p>
            <a:pPr marL="171450" indent="-171450">
              <a:spcBef>
                <a:spcPts val="0"/>
              </a:spcBef>
              <a:buFont typeface="Symbol" pitchFamily="18" charset="2"/>
              <a:buChar char="-"/>
            </a:pPr>
            <a:r>
              <a:rPr lang="fi-FI" sz="1200" dirty="0" smtClean="0">
                <a:latin typeface="Franklin Gothic Medium" pitchFamily="34" charset="0"/>
              </a:rPr>
              <a:t>ym.</a:t>
            </a:r>
          </a:p>
        </p:txBody>
      </p:sp>
      <p:sp>
        <p:nvSpPr>
          <p:cNvPr id="38" name="Text Box 94"/>
          <p:cNvSpPr txBox="1">
            <a:spLocks noChangeArrowheads="1"/>
          </p:cNvSpPr>
          <p:nvPr/>
        </p:nvSpPr>
        <p:spPr bwMode="auto">
          <a:xfrm>
            <a:off x="4905672" y="1664768"/>
            <a:ext cx="111498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fi-FI" sz="1200" b="1" dirty="0" smtClean="0">
                <a:latin typeface="Franklin Gothic Medium" pitchFamily="34" charset="0"/>
              </a:rPr>
              <a:t>Sisäiset palvelut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63164" y="2963344"/>
            <a:ext cx="1800000" cy="1440000"/>
          </a:xfrm>
          <a:prstGeom prst="rect">
            <a:avLst/>
          </a:prstGeom>
          <a:solidFill>
            <a:srgbClr val="B3E3F1"/>
          </a:solidFill>
          <a:ln>
            <a:solidFill>
              <a:srgbClr val="7E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sp>
        <p:nvSpPr>
          <p:cNvPr id="41" name="Text Box 94"/>
          <p:cNvSpPr txBox="1">
            <a:spLocks noChangeArrowheads="1"/>
          </p:cNvSpPr>
          <p:nvPr/>
        </p:nvSpPr>
        <p:spPr bwMode="auto">
          <a:xfrm>
            <a:off x="4733926" y="3117445"/>
            <a:ext cx="140237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fi-FI" sz="1200" b="1" dirty="0" smtClean="0">
                <a:latin typeface="Franklin Gothic Medium" pitchFamily="34" charset="0"/>
              </a:rPr>
              <a:t>Palvelut markkinoille</a:t>
            </a:r>
          </a:p>
        </p:txBody>
      </p:sp>
      <p:sp>
        <p:nvSpPr>
          <p:cNvPr id="45" name="Text Box 94"/>
          <p:cNvSpPr txBox="1">
            <a:spLocks noChangeArrowheads="1"/>
          </p:cNvSpPr>
          <p:nvPr/>
        </p:nvSpPr>
        <p:spPr bwMode="auto">
          <a:xfrm>
            <a:off x="4818886" y="3435427"/>
            <a:ext cx="128855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buFont typeface="Symbol" pitchFamily="18" charset="2"/>
              <a:buChar char="-"/>
            </a:pPr>
            <a:r>
              <a:rPr lang="fi-FI" sz="1200" dirty="0" smtClean="0">
                <a:latin typeface="Franklin Gothic Medium" pitchFamily="34" charset="0"/>
              </a:rPr>
              <a:t>Huolto</a:t>
            </a:r>
          </a:p>
          <a:p>
            <a:pPr marL="171450" indent="-171450">
              <a:spcBef>
                <a:spcPts val="0"/>
              </a:spcBef>
              <a:buFont typeface="Symbol" pitchFamily="18" charset="2"/>
              <a:buChar char="-"/>
            </a:pPr>
            <a:r>
              <a:rPr lang="fi-FI" sz="1200" dirty="0" smtClean="0">
                <a:latin typeface="Franklin Gothic Medium" pitchFamily="34" charset="0"/>
              </a:rPr>
              <a:t>Koulutus</a:t>
            </a:r>
          </a:p>
          <a:p>
            <a:pPr marL="171450" indent="-171450">
              <a:spcBef>
                <a:spcPts val="0"/>
              </a:spcBef>
              <a:buFont typeface="Symbol" pitchFamily="18" charset="2"/>
              <a:buChar char="-"/>
            </a:pPr>
            <a:r>
              <a:rPr lang="fi-FI" sz="1200" dirty="0" smtClean="0">
                <a:latin typeface="Franklin Gothic Medium" pitchFamily="34" charset="0"/>
              </a:rPr>
              <a:t>Elinkaaripalvelut</a:t>
            </a:r>
          </a:p>
          <a:p>
            <a:pPr marL="171450" indent="-171450">
              <a:spcBef>
                <a:spcPts val="0"/>
              </a:spcBef>
              <a:buFont typeface="Symbol" pitchFamily="18" charset="2"/>
              <a:buChar char="-"/>
            </a:pPr>
            <a:r>
              <a:rPr lang="fi-FI" sz="1200" dirty="0" smtClean="0">
                <a:latin typeface="Franklin Gothic Medium" pitchFamily="34" charset="0"/>
              </a:rPr>
              <a:t>ym.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363244" y="2135710"/>
            <a:ext cx="504056" cy="210084"/>
          </a:xfrm>
          <a:prstGeom prst="rightArrow">
            <a:avLst/>
          </a:prstGeom>
          <a:solidFill>
            <a:srgbClr val="C2E06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20272" y="1817851"/>
            <a:ext cx="903878" cy="845802"/>
            <a:chOff x="7173455" y="1829760"/>
            <a:chExt cx="903878" cy="845802"/>
          </a:xfrm>
        </p:grpSpPr>
        <p:sp>
          <p:nvSpPr>
            <p:cNvPr id="10" name="Oval 9"/>
            <p:cNvSpPr/>
            <p:nvPr/>
          </p:nvSpPr>
          <p:spPr>
            <a:xfrm>
              <a:off x="7173455" y="1829760"/>
              <a:ext cx="903878" cy="845802"/>
            </a:xfrm>
            <a:prstGeom prst="ellipse">
              <a:avLst/>
            </a:prstGeom>
            <a:solidFill>
              <a:srgbClr val="C2E066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46" name="Text Box 94"/>
            <p:cNvSpPr txBox="1">
              <a:spLocks noChangeArrowheads="1"/>
            </p:cNvSpPr>
            <p:nvPr/>
          </p:nvSpPr>
          <p:spPr bwMode="auto">
            <a:xfrm>
              <a:off x="7228704" y="1975662"/>
              <a:ext cx="79338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i-FI" sz="1200" dirty="0" smtClean="0">
                  <a:latin typeface="Franklin Gothic Medium" pitchFamily="34" charset="0"/>
                </a:rPr>
                <a:t>Myynti </a:t>
              </a:r>
            </a:p>
            <a:p>
              <a:pPr algn="ctr">
                <a:spcBef>
                  <a:spcPts val="0"/>
                </a:spcBef>
              </a:pPr>
              <a:r>
                <a:rPr lang="fi-FI" sz="1200" dirty="0" smtClean="0">
                  <a:latin typeface="Franklin Gothic Medium" pitchFamily="34" charset="0"/>
                </a:rPr>
                <a:t>konsernin </a:t>
              </a:r>
            </a:p>
            <a:p>
              <a:pPr algn="ctr">
                <a:spcBef>
                  <a:spcPts val="0"/>
                </a:spcBef>
              </a:pPr>
              <a:r>
                <a:rPr lang="fi-FI" sz="1200" dirty="0" smtClean="0">
                  <a:latin typeface="Franklin Gothic Medium" pitchFamily="34" charset="0"/>
                </a:rPr>
                <a:t>sisällä</a:t>
              </a:r>
            </a:p>
          </p:txBody>
        </p:sp>
      </p:grp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3021556" y="984846"/>
            <a:ext cx="1041965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5000"/>
              </a:lnSpc>
              <a:spcBef>
                <a:spcPct val="85000"/>
              </a:spcBef>
            </a:pPr>
            <a:r>
              <a:rPr lang="fi-FI" sz="1200" b="1" dirty="0" smtClean="0">
                <a:latin typeface="Franklin Gothic Medium" pitchFamily="34" charset="0"/>
              </a:rPr>
              <a:t>Palveluyritys</a:t>
            </a:r>
            <a:endParaRPr lang="fi-FI" sz="1200" b="1" dirty="0">
              <a:latin typeface="Franklin Gothic Medium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2538" y="1520752"/>
            <a:ext cx="1800000" cy="1440000"/>
          </a:xfrm>
          <a:prstGeom prst="rect">
            <a:avLst/>
          </a:prstGeom>
          <a:solidFill>
            <a:srgbClr val="C2E066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sp>
        <p:nvSpPr>
          <p:cNvPr id="32" name="Text Box 94"/>
          <p:cNvSpPr txBox="1">
            <a:spLocks noChangeArrowheads="1"/>
          </p:cNvSpPr>
          <p:nvPr/>
        </p:nvSpPr>
        <p:spPr bwMode="auto">
          <a:xfrm>
            <a:off x="2985046" y="1664768"/>
            <a:ext cx="111498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fi-FI" sz="1200" b="1" dirty="0" smtClean="0">
                <a:latin typeface="Franklin Gothic Medium" pitchFamily="34" charset="0"/>
              </a:rPr>
              <a:t>Sisäiset palvelut</a:t>
            </a:r>
          </a:p>
        </p:txBody>
      </p:sp>
      <p:sp>
        <p:nvSpPr>
          <p:cNvPr id="36" name="Text Box 94"/>
          <p:cNvSpPr txBox="1">
            <a:spLocks noChangeArrowheads="1"/>
          </p:cNvSpPr>
          <p:nvPr/>
        </p:nvSpPr>
        <p:spPr bwMode="auto">
          <a:xfrm>
            <a:off x="2930569" y="2001834"/>
            <a:ext cx="128855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buFont typeface="Symbol" pitchFamily="18" charset="2"/>
              <a:buChar char="-"/>
            </a:pPr>
            <a:r>
              <a:rPr lang="fi-FI" sz="1200" dirty="0" smtClean="0">
                <a:latin typeface="Franklin Gothic Medium" pitchFamily="34" charset="0"/>
              </a:rPr>
              <a:t>T&amp;K</a:t>
            </a:r>
          </a:p>
          <a:p>
            <a:pPr marL="171450" indent="-171450">
              <a:spcBef>
                <a:spcPts val="0"/>
              </a:spcBef>
              <a:buFont typeface="Symbol" pitchFamily="18" charset="2"/>
              <a:buChar char="-"/>
            </a:pPr>
            <a:r>
              <a:rPr lang="fi-FI" sz="1200" dirty="0" smtClean="0">
                <a:latin typeface="Franklin Gothic Medium" pitchFamily="34" charset="0"/>
              </a:rPr>
              <a:t>Rahoitus</a:t>
            </a:r>
          </a:p>
          <a:p>
            <a:pPr marL="171450" indent="-171450">
              <a:spcBef>
                <a:spcPts val="0"/>
              </a:spcBef>
              <a:buFont typeface="Symbol" pitchFamily="18" charset="2"/>
              <a:buChar char="-"/>
            </a:pPr>
            <a:r>
              <a:rPr lang="fi-FI" sz="1200" dirty="0" smtClean="0">
                <a:latin typeface="Franklin Gothic Medium" pitchFamily="34" charset="0"/>
              </a:rPr>
              <a:t>Taloushallinto</a:t>
            </a:r>
          </a:p>
          <a:p>
            <a:pPr marL="171450" indent="-171450">
              <a:spcBef>
                <a:spcPts val="0"/>
              </a:spcBef>
              <a:buFont typeface="Symbol" pitchFamily="18" charset="2"/>
              <a:buChar char="-"/>
            </a:pPr>
            <a:r>
              <a:rPr lang="fi-FI" sz="1200" dirty="0" smtClean="0">
                <a:latin typeface="Franklin Gothic Medium" pitchFamily="34" charset="0"/>
              </a:rPr>
              <a:t>ym.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42538" y="2963344"/>
            <a:ext cx="1800000" cy="1440000"/>
          </a:xfrm>
          <a:prstGeom prst="rect">
            <a:avLst/>
          </a:prstGeom>
          <a:solidFill>
            <a:srgbClr val="B3E3F1"/>
          </a:solidFill>
          <a:ln>
            <a:solidFill>
              <a:srgbClr val="7E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sp>
        <p:nvSpPr>
          <p:cNvPr id="39" name="Text Box 94"/>
          <p:cNvSpPr txBox="1">
            <a:spLocks noChangeArrowheads="1"/>
          </p:cNvSpPr>
          <p:nvPr/>
        </p:nvSpPr>
        <p:spPr bwMode="auto">
          <a:xfrm>
            <a:off x="2813300" y="3117445"/>
            <a:ext cx="140237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fi-FI" sz="1200" b="1" dirty="0" smtClean="0">
                <a:latin typeface="Franklin Gothic Medium" pitchFamily="34" charset="0"/>
              </a:rPr>
              <a:t>Palvelut markkinoille</a:t>
            </a:r>
          </a:p>
        </p:txBody>
      </p:sp>
      <p:sp>
        <p:nvSpPr>
          <p:cNvPr id="48" name="Right Arrow 47"/>
          <p:cNvSpPr/>
          <p:nvPr/>
        </p:nvSpPr>
        <p:spPr>
          <a:xfrm rot="10800000">
            <a:off x="2138482" y="2135710"/>
            <a:ext cx="504056" cy="210084"/>
          </a:xfrm>
          <a:prstGeom prst="rightArrow">
            <a:avLst/>
          </a:prstGeom>
          <a:solidFill>
            <a:srgbClr val="C2E06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115616" y="1817851"/>
            <a:ext cx="903878" cy="845802"/>
            <a:chOff x="7173455" y="1848293"/>
            <a:chExt cx="903878" cy="845802"/>
          </a:xfrm>
        </p:grpSpPr>
        <p:sp>
          <p:nvSpPr>
            <p:cNvPr id="53" name="Oval 52"/>
            <p:cNvSpPr/>
            <p:nvPr/>
          </p:nvSpPr>
          <p:spPr>
            <a:xfrm>
              <a:off x="7173455" y="1848293"/>
              <a:ext cx="903878" cy="845802"/>
            </a:xfrm>
            <a:prstGeom prst="ellipse">
              <a:avLst/>
            </a:prstGeom>
            <a:solidFill>
              <a:srgbClr val="C2E066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54" name="Text Box 94"/>
            <p:cNvSpPr txBox="1">
              <a:spLocks noChangeArrowheads="1"/>
            </p:cNvSpPr>
            <p:nvPr/>
          </p:nvSpPr>
          <p:spPr bwMode="auto">
            <a:xfrm>
              <a:off x="7228704" y="1994195"/>
              <a:ext cx="79338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i-FI" sz="1200" dirty="0" smtClean="0">
                  <a:latin typeface="Franklin Gothic Medium" pitchFamily="34" charset="0"/>
                </a:rPr>
                <a:t>Myynti </a:t>
              </a:r>
            </a:p>
            <a:p>
              <a:pPr algn="ctr">
                <a:spcBef>
                  <a:spcPts val="0"/>
                </a:spcBef>
              </a:pPr>
              <a:r>
                <a:rPr lang="fi-FI" sz="1200" dirty="0" smtClean="0">
                  <a:latin typeface="Franklin Gothic Medium" pitchFamily="34" charset="0"/>
                </a:rPr>
                <a:t>konsernin </a:t>
              </a:r>
            </a:p>
            <a:p>
              <a:pPr algn="ctr">
                <a:spcBef>
                  <a:spcPts val="0"/>
                </a:spcBef>
              </a:pPr>
              <a:r>
                <a:rPr lang="fi-FI" sz="1200" dirty="0" smtClean="0">
                  <a:latin typeface="Franklin Gothic Medium" pitchFamily="34" charset="0"/>
                </a:rPr>
                <a:t>sisällä</a:t>
              </a:r>
            </a:p>
          </p:txBody>
        </p:sp>
      </p:grpSp>
      <p:sp>
        <p:nvSpPr>
          <p:cNvPr id="17" name="Down Arrow 16"/>
          <p:cNvSpPr/>
          <p:nvPr/>
        </p:nvSpPr>
        <p:spPr>
          <a:xfrm>
            <a:off x="3429047" y="4403344"/>
            <a:ext cx="226982" cy="681840"/>
          </a:xfrm>
          <a:prstGeom prst="downArrow">
            <a:avLst/>
          </a:prstGeom>
          <a:solidFill>
            <a:srgbClr val="B3E3F1"/>
          </a:solidFill>
          <a:ln>
            <a:solidFill>
              <a:srgbClr val="7E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4903408" y="4403344"/>
            <a:ext cx="226982" cy="681840"/>
          </a:xfrm>
          <a:prstGeom prst="downArrow">
            <a:avLst/>
          </a:prstGeom>
          <a:solidFill>
            <a:srgbClr val="B3E3F1"/>
          </a:solidFill>
          <a:ln>
            <a:solidFill>
              <a:srgbClr val="7E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sp>
        <p:nvSpPr>
          <p:cNvPr id="56" name="Down Arrow 55"/>
          <p:cNvSpPr/>
          <p:nvPr/>
        </p:nvSpPr>
        <p:spPr>
          <a:xfrm>
            <a:off x="5853063" y="4403344"/>
            <a:ext cx="226982" cy="681840"/>
          </a:xfrm>
          <a:prstGeom prst="downArrow">
            <a:avLst/>
          </a:prstGeom>
          <a:solidFill>
            <a:srgbClr val="B3E3F1"/>
          </a:solidFill>
          <a:ln>
            <a:solidFill>
              <a:srgbClr val="7E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sp>
        <p:nvSpPr>
          <p:cNvPr id="57" name="Text Box 94"/>
          <p:cNvSpPr txBox="1">
            <a:spLocks noChangeArrowheads="1"/>
          </p:cNvSpPr>
          <p:nvPr/>
        </p:nvSpPr>
        <p:spPr bwMode="auto">
          <a:xfrm>
            <a:off x="3145848" y="5229200"/>
            <a:ext cx="79338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Markkinat</a:t>
            </a:r>
          </a:p>
        </p:txBody>
      </p:sp>
      <p:sp>
        <p:nvSpPr>
          <p:cNvPr id="58" name="Text Box 94"/>
          <p:cNvSpPr txBox="1">
            <a:spLocks noChangeArrowheads="1"/>
          </p:cNvSpPr>
          <p:nvPr/>
        </p:nvSpPr>
        <p:spPr bwMode="auto">
          <a:xfrm>
            <a:off x="5093494" y="4728716"/>
            <a:ext cx="79533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Markkinat</a:t>
            </a:r>
          </a:p>
        </p:txBody>
      </p:sp>
      <p:sp>
        <p:nvSpPr>
          <p:cNvPr id="59" name="Text Box 94"/>
          <p:cNvSpPr txBox="1">
            <a:spLocks noChangeArrowheads="1"/>
          </p:cNvSpPr>
          <p:nvPr/>
        </p:nvSpPr>
        <p:spPr bwMode="auto">
          <a:xfrm>
            <a:off x="4570634" y="5242391"/>
            <a:ext cx="8925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Erillis-</a:t>
            </a:r>
          </a:p>
          <a:p>
            <a:pPr algn="ctr"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palvelut</a:t>
            </a:r>
          </a:p>
        </p:txBody>
      </p:sp>
      <p:sp>
        <p:nvSpPr>
          <p:cNvPr id="60" name="Text Box 94"/>
          <p:cNvSpPr txBox="1">
            <a:spLocks noChangeArrowheads="1"/>
          </p:cNvSpPr>
          <p:nvPr/>
        </p:nvSpPr>
        <p:spPr bwMode="auto">
          <a:xfrm>
            <a:off x="5569864" y="5229200"/>
            <a:ext cx="7933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Palvelut osana teollista tuotetta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3000" y="203671"/>
            <a:ext cx="80194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1.6</a:t>
            </a:r>
          </a:p>
          <a:p>
            <a:r>
              <a:rPr lang="fi-FI" b="1" dirty="0">
                <a:latin typeface="Franklin Gothic Medium" pitchFamily="34" charset="0"/>
              </a:rPr>
              <a:t>Palveluita tuotetaan palvelu- ja teollisuusyrityksissä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1262" y="627270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Franklin Gothic Medium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9485711"/>
              </p:ext>
            </p:extLst>
          </p:nvPr>
        </p:nvGraphicFramePr>
        <p:xfrm>
          <a:off x="873000" y="14040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75634" y="2988056"/>
            <a:ext cx="41979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Ruotsi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7619" y="3500949"/>
            <a:ext cx="42479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Suomi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0518" y="2620245"/>
            <a:ext cx="4071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Saksa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3643" y="1945595"/>
            <a:ext cx="1859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UK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7081" y="2449239"/>
            <a:ext cx="2693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USA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2.1</a:t>
            </a:r>
          </a:p>
          <a:p>
            <a:r>
              <a:rPr lang="fi-FI" b="1" dirty="0">
                <a:latin typeface="Franklin Gothic Medium" pitchFamily="34" charset="0"/>
              </a:rPr>
              <a:t>Suomessa yksityisten palvelujen merkitys nousi uudelle tasolle kriisin myötä</a:t>
            </a:r>
          </a:p>
          <a:p>
            <a:r>
              <a:rPr lang="fi-FI" dirty="0">
                <a:latin typeface="Franklin Gothic Medium" pitchFamily="34" charset="0"/>
              </a:rPr>
              <a:t>Yksityisten palveluiden osuus kokonaistuotannosta, 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Franklin Gothic Medium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61065378"/>
              </p:ext>
            </p:extLst>
          </p:nvPr>
        </p:nvGraphicFramePr>
        <p:xfrm>
          <a:off x="873000" y="876782"/>
          <a:ext cx="7236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3000" y="116632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2.2</a:t>
            </a:r>
          </a:p>
          <a:p>
            <a:r>
              <a:rPr lang="fi-FI" b="1" dirty="0">
                <a:latin typeface="Franklin Gothic Medium" pitchFamily="34" charset="0"/>
              </a:rPr>
              <a:t>Kehittyneissä maissa yksityisten palveluiden rakenteet ovat samankaltaisia</a:t>
            </a:r>
          </a:p>
          <a:p>
            <a:r>
              <a:rPr lang="fi-FI" dirty="0">
                <a:latin typeface="Franklin Gothic Medium" pitchFamily="34" charset="0"/>
              </a:rPr>
              <a:t>Yksityisten palvelujen osuus </a:t>
            </a:r>
            <a:r>
              <a:rPr lang="fi-FI" dirty="0" smtClean="0">
                <a:latin typeface="Franklin Gothic Medium" pitchFamily="34" charset="0"/>
              </a:rPr>
              <a:t>kokonaistuotannosta</a:t>
            </a:r>
            <a:endParaRPr lang="fi-FI" dirty="0"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000" y="6453336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Franklin Gothic Medium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24935360"/>
              </p:ext>
            </p:extLst>
          </p:nvPr>
        </p:nvGraphicFramePr>
        <p:xfrm>
          <a:off x="873000" y="968534"/>
          <a:ext cx="7236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3000" y="652534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2.2</a:t>
            </a:r>
          </a:p>
          <a:p>
            <a:r>
              <a:rPr lang="fi-FI" b="1" dirty="0">
                <a:latin typeface="Franklin Gothic Medium" pitchFamily="34" charset="0"/>
              </a:rPr>
              <a:t>Kehittyneissä maissa yksityisten palveluiden rakenteet ovat samankaltaisia</a:t>
            </a:r>
          </a:p>
          <a:p>
            <a:r>
              <a:rPr lang="fi-FI" dirty="0">
                <a:latin typeface="Franklin Gothic Medium" pitchFamily="34" charset="0"/>
              </a:rPr>
              <a:t>Yksityisten palvelujen </a:t>
            </a:r>
            <a:r>
              <a:rPr lang="fi-FI" dirty="0" smtClean="0">
                <a:latin typeface="Franklin Gothic Medium" pitchFamily="34" charset="0"/>
              </a:rPr>
              <a:t>alatoimialojen tuotanto-osuudet</a:t>
            </a:r>
            <a:endParaRPr lang="fi-FI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Franklin Gothic Medium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07529026"/>
              </p:ext>
            </p:extLst>
          </p:nvPr>
        </p:nvGraphicFramePr>
        <p:xfrm>
          <a:off x="873000" y="14040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28765" y="2895723"/>
            <a:ext cx="41979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Ruotsi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8765" y="3249404"/>
            <a:ext cx="42479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Suomi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3649" y="2492896"/>
            <a:ext cx="4071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Saksa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6774" y="1896507"/>
            <a:ext cx="1859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UK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0212" y="2132856"/>
            <a:ext cx="2693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USA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2.3</a:t>
            </a:r>
          </a:p>
          <a:p>
            <a:r>
              <a:rPr lang="fi-FI" b="1" dirty="0">
                <a:latin typeface="Franklin Gothic Medium" pitchFamily="34" charset="0"/>
              </a:rPr>
              <a:t>Työllisyys kasvaa, mutta ei Suomessa hyppää tuotannon tapaan</a:t>
            </a:r>
          </a:p>
          <a:p>
            <a:r>
              <a:rPr lang="fi-FI" dirty="0">
                <a:latin typeface="Franklin Gothic Medium" pitchFamily="34" charset="0"/>
              </a:rPr>
              <a:t>Yksityisten palvelujen osuus työllisyydestä, 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Franklin Gothic Medium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694323"/>
              </p:ext>
            </p:extLst>
          </p:nvPr>
        </p:nvGraphicFramePr>
        <p:xfrm>
          <a:off x="873000" y="1010143"/>
          <a:ext cx="7236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2.4</a:t>
            </a:r>
          </a:p>
          <a:p>
            <a:r>
              <a:rPr lang="fi-FI" b="1" dirty="0">
                <a:latin typeface="Franklin Gothic Medium" pitchFamily="34" charset="0"/>
              </a:rPr>
              <a:t>Suomen yksityisten palveluiden työllisyysosuus vertailumaiden pienin</a:t>
            </a:r>
          </a:p>
          <a:p>
            <a:r>
              <a:rPr lang="fi-FI" dirty="0">
                <a:latin typeface="Franklin Gothic Medium" pitchFamily="34" charset="0"/>
              </a:rPr>
              <a:t>Yksityisten palvelujen osuus </a:t>
            </a:r>
            <a:r>
              <a:rPr lang="fi-FI" dirty="0" smtClean="0">
                <a:latin typeface="Franklin Gothic Medium" pitchFamily="34" charset="0"/>
              </a:rPr>
              <a:t>työllisyydestä</a:t>
            </a:r>
            <a:endParaRPr lang="fi-FI" dirty="0"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000" y="656863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Franklin Gothic Medium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4684578"/>
              </p:ext>
            </p:extLst>
          </p:nvPr>
        </p:nvGraphicFramePr>
        <p:xfrm>
          <a:off x="869038" y="1017344"/>
          <a:ext cx="7236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3000" y="652534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2.4</a:t>
            </a:r>
          </a:p>
          <a:p>
            <a:r>
              <a:rPr lang="fi-FI" b="1" dirty="0">
                <a:latin typeface="Franklin Gothic Medium" pitchFamily="34" charset="0"/>
              </a:rPr>
              <a:t>Suomen yksityisten palveluiden työllisyysosuus vertailumaiden pienin</a:t>
            </a:r>
          </a:p>
          <a:p>
            <a:r>
              <a:rPr lang="fi-FI" dirty="0">
                <a:latin typeface="Franklin Gothic Medium" pitchFamily="34" charset="0"/>
              </a:rPr>
              <a:t>Yksityisten </a:t>
            </a:r>
            <a:r>
              <a:rPr lang="fi-FI" dirty="0" smtClean="0">
                <a:latin typeface="Franklin Gothic Medium" pitchFamily="34" charset="0"/>
              </a:rPr>
              <a:t>palvelujen alatoimialojen työllisyysosuudet</a:t>
            </a:r>
            <a:endParaRPr lang="fi-FI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Franklin Gothic Medium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9119432"/>
              </p:ext>
            </p:extLst>
          </p:nvPr>
        </p:nvGraphicFramePr>
        <p:xfrm>
          <a:off x="873000" y="1844824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86412" y="3233520"/>
            <a:ext cx="41979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Ruotsi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6412" y="2720409"/>
            <a:ext cx="42479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Suomi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412" y="2518957"/>
            <a:ext cx="4071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Saksa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412" y="2022208"/>
            <a:ext cx="1859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UK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412" y="3033514"/>
            <a:ext cx="2693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USA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000" y="203671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2.5</a:t>
            </a:r>
          </a:p>
          <a:p>
            <a:r>
              <a:rPr lang="fi-FI" b="1" dirty="0">
                <a:latin typeface="Franklin Gothic Medium" pitchFamily="34" charset="0"/>
              </a:rPr>
              <a:t>Tuottavuuskasvu Suomessa ripeää erityisesti 1990-luvun alun </a:t>
            </a:r>
            <a:endParaRPr lang="fi-FI" b="1" dirty="0" smtClean="0">
              <a:latin typeface="Franklin Gothic Medium" pitchFamily="34" charset="0"/>
            </a:endParaRPr>
          </a:p>
          <a:p>
            <a:r>
              <a:rPr lang="fi-FI" b="1" dirty="0" smtClean="0">
                <a:latin typeface="Franklin Gothic Medium" pitchFamily="34" charset="0"/>
              </a:rPr>
              <a:t>lamasta </a:t>
            </a:r>
            <a:r>
              <a:rPr lang="fi-FI" b="1" dirty="0">
                <a:latin typeface="Franklin Gothic Medium" pitchFamily="34" charset="0"/>
              </a:rPr>
              <a:t>toivuttaessa</a:t>
            </a:r>
          </a:p>
          <a:p>
            <a:r>
              <a:rPr lang="fi-FI" dirty="0">
                <a:latin typeface="Franklin Gothic Medium" pitchFamily="34" charset="0"/>
              </a:rPr>
              <a:t>Yksityisten palveluiden työn tuottavuuden kehitys (indeksi, 1980=100)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289" y="1591499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6" name="Rectangle 104"/>
          <p:cNvSpPr>
            <a:spLocks noChangeArrowheads="1"/>
          </p:cNvSpPr>
          <p:nvPr/>
        </p:nvSpPr>
        <p:spPr bwMode="auto">
          <a:xfrm>
            <a:off x="1158886" y="3300947"/>
            <a:ext cx="6612605" cy="1456862"/>
          </a:xfrm>
          <a:prstGeom prst="rect">
            <a:avLst/>
          </a:prstGeom>
          <a:solidFill>
            <a:srgbClr val="C6C6B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200">
              <a:latin typeface="Franklin Gothic Medium" pitchFamily="34" charset="0"/>
            </a:endParaRPr>
          </a:p>
        </p:txBody>
      </p:sp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1158886" y="2135457"/>
            <a:ext cx="6612605" cy="1408299"/>
          </a:xfrm>
          <a:prstGeom prst="rect">
            <a:avLst/>
          </a:prstGeom>
          <a:solidFill>
            <a:srgbClr val="DCDCD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200">
              <a:latin typeface="Franklin Gothic Medium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260000" y="1944000"/>
            <a:ext cx="2645042" cy="19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15000"/>
              </a:lnSpc>
              <a:spcBef>
                <a:spcPct val="85000"/>
              </a:spcBef>
            </a:pPr>
            <a:r>
              <a:rPr lang="fi-FI" sz="1200" dirty="0" smtClean="0">
                <a:latin typeface="Franklin Gothic Medium" pitchFamily="34" charset="0"/>
              </a:rPr>
              <a:t>Osuus </a:t>
            </a:r>
          </a:p>
          <a:p>
            <a:pPr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arvonlisäyksestä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1158886" y="1844085"/>
            <a:ext cx="6853063" cy="2913723"/>
          </a:xfrm>
          <a:custGeom>
            <a:avLst/>
            <a:gdLst>
              <a:gd name="T0" fmla="*/ 0 w 4416"/>
              <a:gd name="T1" fmla="*/ 0 h 2880"/>
              <a:gd name="T2" fmla="*/ 0 w 4416"/>
              <a:gd name="T3" fmla="*/ 2880 h 2880"/>
              <a:gd name="T4" fmla="*/ 4416 w 4416"/>
              <a:gd name="T5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16" h="2880">
                <a:moveTo>
                  <a:pt x="0" y="0"/>
                </a:moveTo>
                <a:lnTo>
                  <a:pt x="0" y="2880"/>
                </a:lnTo>
                <a:lnTo>
                  <a:pt x="4416" y="288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arrow" w="lg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00">
              <a:latin typeface="Franklin Gothic Medium" pitchFamily="34" charset="0"/>
            </a:endParaRPr>
          </a:p>
        </p:txBody>
      </p:sp>
      <p:sp>
        <p:nvSpPr>
          <p:cNvPr id="29" name="Freeform 64"/>
          <p:cNvSpPr>
            <a:spLocks/>
          </p:cNvSpPr>
          <p:nvPr/>
        </p:nvSpPr>
        <p:spPr bwMode="auto">
          <a:xfrm>
            <a:off x="1736237" y="1946268"/>
            <a:ext cx="10019" cy="8094"/>
          </a:xfrm>
          <a:custGeom>
            <a:avLst/>
            <a:gdLst>
              <a:gd name="T0" fmla="*/ 0 w 16"/>
              <a:gd name="T1" fmla="*/ 8 h 17"/>
              <a:gd name="T2" fmla="*/ 1 w 16"/>
              <a:gd name="T3" fmla="*/ 12 h 17"/>
              <a:gd name="T4" fmla="*/ 2 w 16"/>
              <a:gd name="T5" fmla="*/ 14 h 17"/>
              <a:gd name="T6" fmla="*/ 4 w 16"/>
              <a:gd name="T7" fmla="*/ 15 h 17"/>
              <a:gd name="T8" fmla="*/ 8 w 16"/>
              <a:gd name="T9" fmla="*/ 17 h 17"/>
              <a:gd name="T10" fmla="*/ 11 w 16"/>
              <a:gd name="T11" fmla="*/ 15 h 17"/>
              <a:gd name="T12" fmla="*/ 13 w 16"/>
              <a:gd name="T13" fmla="*/ 14 h 17"/>
              <a:gd name="T14" fmla="*/ 14 w 16"/>
              <a:gd name="T15" fmla="*/ 12 h 17"/>
              <a:gd name="T16" fmla="*/ 16 w 16"/>
              <a:gd name="T17" fmla="*/ 8 h 17"/>
              <a:gd name="T18" fmla="*/ 16 w 16"/>
              <a:gd name="T19" fmla="*/ 8 h 17"/>
              <a:gd name="T20" fmla="*/ 14 w 16"/>
              <a:gd name="T21" fmla="*/ 6 h 17"/>
              <a:gd name="T22" fmla="*/ 13 w 16"/>
              <a:gd name="T23" fmla="*/ 3 h 17"/>
              <a:gd name="T24" fmla="*/ 11 w 16"/>
              <a:gd name="T25" fmla="*/ 2 h 17"/>
              <a:gd name="T26" fmla="*/ 8 w 16"/>
              <a:gd name="T27" fmla="*/ 0 h 17"/>
              <a:gd name="T28" fmla="*/ 4 w 16"/>
              <a:gd name="T29" fmla="*/ 2 h 17"/>
              <a:gd name="T30" fmla="*/ 2 w 16"/>
              <a:gd name="T31" fmla="*/ 3 h 17"/>
              <a:gd name="T32" fmla="*/ 1 w 16"/>
              <a:gd name="T33" fmla="*/ 6 h 17"/>
              <a:gd name="T34" fmla="*/ 0 w 16"/>
              <a:gd name="T35" fmla="*/ 8 h 17"/>
              <a:gd name="T36" fmla="*/ 0 w 16"/>
              <a:gd name="T3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" h="17">
                <a:moveTo>
                  <a:pt x="0" y="8"/>
                </a:moveTo>
                <a:lnTo>
                  <a:pt x="1" y="12"/>
                </a:lnTo>
                <a:lnTo>
                  <a:pt x="2" y="14"/>
                </a:lnTo>
                <a:lnTo>
                  <a:pt x="4" y="15"/>
                </a:lnTo>
                <a:lnTo>
                  <a:pt x="8" y="17"/>
                </a:lnTo>
                <a:lnTo>
                  <a:pt x="11" y="15"/>
                </a:lnTo>
                <a:lnTo>
                  <a:pt x="13" y="14"/>
                </a:lnTo>
                <a:lnTo>
                  <a:pt x="14" y="12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3" y="3"/>
                </a:lnTo>
                <a:lnTo>
                  <a:pt x="11" y="2"/>
                </a:lnTo>
                <a:lnTo>
                  <a:pt x="8" y="0"/>
                </a:lnTo>
                <a:lnTo>
                  <a:pt x="4" y="2"/>
                </a:lnTo>
                <a:lnTo>
                  <a:pt x="2" y="3"/>
                </a:lnTo>
                <a:lnTo>
                  <a:pt x="1" y="6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200">
              <a:latin typeface="Franklin Gothic Medium" pitchFamily="34" charset="0"/>
            </a:endParaRPr>
          </a:p>
        </p:txBody>
      </p:sp>
      <p:sp>
        <p:nvSpPr>
          <p:cNvPr id="32" name="Text Box 94"/>
          <p:cNvSpPr txBox="1">
            <a:spLocks noChangeArrowheads="1"/>
          </p:cNvSpPr>
          <p:nvPr/>
        </p:nvSpPr>
        <p:spPr bwMode="auto">
          <a:xfrm>
            <a:off x="1547661" y="4806370"/>
            <a:ext cx="128855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Tuotantoa edeltävät </a:t>
            </a:r>
          </a:p>
          <a:p>
            <a:pPr>
              <a:spcBef>
                <a:spcPts val="0"/>
              </a:spcBef>
            </a:pPr>
            <a:r>
              <a:rPr lang="fi-FI" sz="1200" b="1" dirty="0" smtClean="0">
                <a:latin typeface="Franklin Gothic Medium" pitchFamily="34" charset="0"/>
              </a:rPr>
              <a:t>palvelut</a:t>
            </a:r>
          </a:p>
        </p:txBody>
      </p:sp>
      <p:sp>
        <p:nvSpPr>
          <p:cNvPr id="40" name="Text Box 102"/>
          <p:cNvSpPr txBox="1">
            <a:spLocks noChangeArrowheads="1"/>
          </p:cNvSpPr>
          <p:nvPr/>
        </p:nvSpPr>
        <p:spPr bwMode="auto">
          <a:xfrm>
            <a:off x="4876996" y="2439628"/>
            <a:ext cx="1623094" cy="29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85000"/>
              </a:lnSpc>
            </a:pPr>
            <a:r>
              <a:rPr lang="fi-FI" sz="1200" b="1" dirty="0" smtClean="0">
                <a:latin typeface="Franklin Gothic Medium" pitchFamily="34" charset="0"/>
              </a:rPr>
              <a:t>2000-luvun arvoketju</a:t>
            </a:r>
            <a:endParaRPr lang="fi-FI" sz="1200" b="1" dirty="0">
              <a:latin typeface="Franklin Gothic Medium" pitchFamily="34" charset="0"/>
            </a:endParaRPr>
          </a:p>
        </p:txBody>
      </p:sp>
      <p:sp>
        <p:nvSpPr>
          <p:cNvPr id="22" name="Text Box 102"/>
          <p:cNvSpPr txBox="1">
            <a:spLocks noChangeArrowheads="1"/>
          </p:cNvSpPr>
          <p:nvPr/>
        </p:nvSpPr>
        <p:spPr bwMode="auto">
          <a:xfrm>
            <a:off x="3348733" y="3619018"/>
            <a:ext cx="1623094" cy="29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85000"/>
              </a:lnSpc>
            </a:pPr>
            <a:r>
              <a:rPr lang="fi-FI" sz="1200" b="1" dirty="0" smtClean="0">
                <a:latin typeface="Franklin Gothic Medium" pitchFamily="34" charset="0"/>
              </a:rPr>
              <a:t>1970-luvun arvoketju</a:t>
            </a:r>
            <a:endParaRPr lang="fi-FI" sz="1200" b="1" dirty="0">
              <a:latin typeface="Franklin Gothic Medium" pitchFamily="34" charset="0"/>
            </a:endParaRPr>
          </a:p>
        </p:txBody>
      </p:sp>
      <p:sp>
        <p:nvSpPr>
          <p:cNvPr id="43" name="Text Box 94"/>
          <p:cNvSpPr txBox="1">
            <a:spLocks noChangeArrowheads="1"/>
          </p:cNvSpPr>
          <p:nvPr/>
        </p:nvSpPr>
        <p:spPr bwMode="auto">
          <a:xfrm>
            <a:off x="3371451" y="4832273"/>
            <a:ext cx="18460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Valmistus / Teollinen massatuotanto</a:t>
            </a:r>
          </a:p>
        </p:txBody>
      </p:sp>
      <p:sp>
        <p:nvSpPr>
          <p:cNvPr id="44" name="Text Box 94"/>
          <p:cNvSpPr txBox="1">
            <a:spLocks noChangeArrowheads="1"/>
          </p:cNvSpPr>
          <p:nvPr/>
        </p:nvSpPr>
        <p:spPr bwMode="auto">
          <a:xfrm>
            <a:off x="5535866" y="4832273"/>
            <a:ext cx="15530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Tuotannon jälkeiset </a:t>
            </a:r>
          </a:p>
          <a:p>
            <a:pPr>
              <a:spcBef>
                <a:spcPts val="0"/>
              </a:spcBef>
            </a:pPr>
            <a:r>
              <a:rPr lang="fi-FI" sz="1200" b="1" dirty="0" smtClean="0">
                <a:latin typeface="Franklin Gothic Medium" pitchFamily="34" charset="0"/>
              </a:rPr>
              <a:t>palvelut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142667" y="1692000"/>
            <a:ext cx="2645042" cy="19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15000"/>
              </a:lnSpc>
              <a:spcBef>
                <a:spcPct val="85000"/>
              </a:spcBef>
            </a:pPr>
            <a:r>
              <a:rPr lang="fi-FI" sz="1200" b="1" dirty="0" smtClean="0">
                <a:latin typeface="Franklin Gothic Medium" pitchFamily="34" charset="0"/>
              </a:rPr>
              <a:t>Globaalin työnjaon muutos</a:t>
            </a:r>
            <a:endParaRPr lang="fi-FI" sz="1200" b="1" dirty="0">
              <a:latin typeface="Franklin Gothic Medium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47661" y="3534019"/>
            <a:ext cx="4968000" cy="374180"/>
          </a:xfrm>
          <a:custGeom>
            <a:avLst/>
            <a:gdLst>
              <a:gd name="connsiteX0" fmla="*/ 0 w 4859079"/>
              <a:gd name="connsiteY0" fmla="*/ 0 h 374180"/>
              <a:gd name="connsiteX1" fmla="*/ 552893 w 4859079"/>
              <a:gd name="connsiteY1" fmla="*/ 170121 h 374180"/>
              <a:gd name="connsiteX2" fmla="*/ 988828 w 4859079"/>
              <a:gd name="connsiteY2" fmla="*/ 255181 h 374180"/>
              <a:gd name="connsiteX3" fmla="*/ 1424763 w 4859079"/>
              <a:gd name="connsiteY3" fmla="*/ 308344 h 374180"/>
              <a:gd name="connsiteX4" fmla="*/ 2254102 w 4859079"/>
              <a:gd name="connsiteY4" fmla="*/ 372139 h 374180"/>
              <a:gd name="connsiteX5" fmla="*/ 3125972 w 4859079"/>
              <a:gd name="connsiteY5" fmla="*/ 350874 h 374180"/>
              <a:gd name="connsiteX6" fmla="*/ 3774558 w 4859079"/>
              <a:gd name="connsiteY6" fmla="*/ 276446 h 374180"/>
              <a:gd name="connsiteX7" fmla="*/ 4231758 w 4859079"/>
              <a:gd name="connsiteY7" fmla="*/ 191386 h 374180"/>
              <a:gd name="connsiteX8" fmla="*/ 4508204 w 4859079"/>
              <a:gd name="connsiteY8" fmla="*/ 148856 h 374180"/>
              <a:gd name="connsiteX9" fmla="*/ 4859079 w 4859079"/>
              <a:gd name="connsiteY9" fmla="*/ 63795 h 37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9079" h="374180">
                <a:moveTo>
                  <a:pt x="0" y="0"/>
                </a:moveTo>
                <a:cubicBezTo>
                  <a:pt x="194044" y="63795"/>
                  <a:pt x="388088" y="127591"/>
                  <a:pt x="552893" y="170121"/>
                </a:cubicBezTo>
                <a:cubicBezTo>
                  <a:pt x="717698" y="212651"/>
                  <a:pt x="843516" y="232144"/>
                  <a:pt x="988828" y="255181"/>
                </a:cubicBezTo>
                <a:cubicBezTo>
                  <a:pt x="1134140" y="278218"/>
                  <a:pt x="1213884" y="288851"/>
                  <a:pt x="1424763" y="308344"/>
                </a:cubicBezTo>
                <a:cubicBezTo>
                  <a:pt x="1635642" y="327837"/>
                  <a:pt x="1970567" y="365051"/>
                  <a:pt x="2254102" y="372139"/>
                </a:cubicBezTo>
                <a:cubicBezTo>
                  <a:pt x="2537637" y="379227"/>
                  <a:pt x="2872563" y="366823"/>
                  <a:pt x="3125972" y="350874"/>
                </a:cubicBezTo>
                <a:cubicBezTo>
                  <a:pt x="3379381" y="334925"/>
                  <a:pt x="3590260" y="303027"/>
                  <a:pt x="3774558" y="276446"/>
                </a:cubicBezTo>
                <a:cubicBezTo>
                  <a:pt x="3958856" y="249865"/>
                  <a:pt x="4109484" y="212651"/>
                  <a:pt x="4231758" y="191386"/>
                </a:cubicBezTo>
                <a:cubicBezTo>
                  <a:pt x="4354032" y="170121"/>
                  <a:pt x="4403651" y="170121"/>
                  <a:pt x="4508204" y="148856"/>
                </a:cubicBezTo>
                <a:cubicBezTo>
                  <a:pt x="4612757" y="127591"/>
                  <a:pt x="4735918" y="95693"/>
                  <a:pt x="4859079" y="63795"/>
                </a:cubicBezTo>
              </a:path>
            </a:pathLst>
          </a:custGeom>
          <a:noFill/>
          <a:ln w="88900">
            <a:solidFill>
              <a:srgbClr val="7E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403497" y="2472309"/>
            <a:ext cx="5220000" cy="2132285"/>
          </a:xfrm>
          <a:custGeom>
            <a:avLst/>
            <a:gdLst>
              <a:gd name="connsiteX0" fmla="*/ 0 w 5167423"/>
              <a:gd name="connsiteY0" fmla="*/ 53162 h 2191003"/>
              <a:gd name="connsiteX1" fmla="*/ 191386 w 5167423"/>
              <a:gd name="connsiteY1" fmla="*/ 489097 h 2191003"/>
              <a:gd name="connsiteX2" fmla="*/ 723014 w 5167423"/>
              <a:gd name="connsiteY2" fmla="*/ 1360967 h 2191003"/>
              <a:gd name="connsiteX3" fmla="*/ 1265274 w 5167423"/>
              <a:gd name="connsiteY3" fmla="*/ 1796902 h 2191003"/>
              <a:gd name="connsiteX4" fmla="*/ 1977655 w 5167423"/>
              <a:gd name="connsiteY4" fmla="*/ 2105246 h 2191003"/>
              <a:gd name="connsiteX5" fmla="*/ 2615609 w 5167423"/>
              <a:gd name="connsiteY5" fmla="*/ 2190307 h 2191003"/>
              <a:gd name="connsiteX6" fmla="*/ 3413051 w 5167423"/>
              <a:gd name="connsiteY6" fmla="*/ 2073349 h 2191003"/>
              <a:gd name="connsiteX7" fmla="*/ 4253023 w 5167423"/>
              <a:gd name="connsiteY7" fmla="*/ 1562986 h 2191003"/>
              <a:gd name="connsiteX8" fmla="*/ 4720855 w 5167423"/>
              <a:gd name="connsiteY8" fmla="*/ 978195 h 2191003"/>
              <a:gd name="connsiteX9" fmla="*/ 5167423 w 5167423"/>
              <a:gd name="connsiteY9" fmla="*/ 0 h 2191003"/>
              <a:gd name="connsiteX0" fmla="*/ 0 w 5167423"/>
              <a:gd name="connsiteY0" fmla="*/ 10315 h 2148156"/>
              <a:gd name="connsiteX1" fmla="*/ 191386 w 5167423"/>
              <a:gd name="connsiteY1" fmla="*/ 446250 h 2148156"/>
              <a:gd name="connsiteX2" fmla="*/ 723014 w 5167423"/>
              <a:gd name="connsiteY2" fmla="*/ 1318120 h 2148156"/>
              <a:gd name="connsiteX3" fmla="*/ 1265274 w 5167423"/>
              <a:gd name="connsiteY3" fmla="*/ 1754055 h 2148156"/>
              <a:gd name="connsiteX4" fmla="*/ 1977655 w 5167423"/>
              <a:gd name="connsiteY4" fmla="*/ 2062399 h 2148156"/>
              <a:gd name="connsiteX5" fmla="*/ 2615609 w 5167423"/>
              <a:gd name="connsiteY5" fmla="*/ 2147460 h 2148156"/>
              <a:gd name="connsiteX6" fmla="*/ 3413051 w 5167423"/>
              <a:gd name="connsiteY6" fmla="*/ 2030502 h 2148156"/>
              <a:gd name="connsiteX7" fmla="*/ 4253023 w 5167423"/>
              <a:gd name="connsiteY7" fmla="*/ 1520139 h 2148156"/>
              <a:gd name="connsiteX8" fmla="*/ 4720855 w 5167423"/>
              <a:gd name="connsiteY8" fmla="*/ 935348 h 2148156"/>
              <a:gd name="connsiteX9" fmla="*/ 5167423 w 5167423"/>
              <a:gd name="connsiteY9" fmla="*/ 0 h 214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7423" h="2148156">
                <a:moveTo>
                  <a:pt x="0" y="10315"/>
                </a:moveTo>
                <a:cubicBezTo>
                  <a:pt x="35442" y="119299"/>
                  <a:pt x="70884" y="228283"/>
                  <a:pt x="191386" y="446250"/>
                </a:cubicBezTo>
                <a:cubicBezTo>
                  <a:pt x="311888" y="664217"/>
                  <a:pt x="544033" y="1100153"/>
                  <a:pt x="723014" y="1318120"/>
                </a:cubicBezTo>
                <a:cubicBezTo>
                  <a:pt x="901995" y="1536087"/>
                  <a:pt x="1056167" y="1630009"/>
                  <a:pt x="1265274" y="1754055"/>
                </a:cubicBezTo>
                <a:cubicBezTo>
                  <a:pt x="1474381" y="1878101"/>
                  <a:pt x="1752599" y="1996832"/>
                  <a:pt x="1977655" y="2062399"/>
                </a:cubicBezTo>
                <a:cubicBezTo>
                  <a:pt x="2202711" y="2127966"/>
                  <a:pt x="2376376" y="2152776"/>
                  <a:pt x="2615609" y="2147460"/>
                </a:cubicBezTo>
                <a:cubicBezTo>
                  <a:pt x="2854842" y="2142144"/>
                  <a:pt x="3140149" y="2135056"/>
                  <a:pt x="3413051" y="2030502"/>
                </a:cubicBezTo>
                <a:cubicBezTo>
                  <a:pt x="3685953" y="1925949"/>
                  <a:pt x="4035056" y="1702665"/>
                  <a:pt x="4253023" y="1520139"/>
                </a:cubicBezTo>
                <a:cubicBezTo>
                  <a:pt x="4470990" y="1337613"/>
                  <a:pt x="4568455" y="1188704"/>
                  <a:pt x="4720855" y="935348"/>
                </a:cubicBezTo>
                <a:cubicBezTo>
                  <a:pt x="4873255" y="681992"/>
                  <a:pt x="5020339" y="358848"/>
                  <a:pt x="5167423" y="0"/>
                </a:cubicBezTo>
              </a:path>
            </a:pathLst>
          </a:cu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sp>
        <p:nvSpPr>
          <p:cNvPr id="15" name="Text Box 106"/>
          <p:cNvSpPr txBox="1">
            <a:spLocks noChangeArrowheads="1"/>
          </p:cNvSpPr>
          <p:nvPr/>
        </p:nvSpPr>
        <p:spPr bwMode="auto">
          <a:xfrm>
            <a:off x="6145058" y="2853973"/>
            <a:ext cx="1544058" cy="129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ct val="85000"/>
              </a:lnSpc>
            </a:pPr>
            <a:r>
              <a:rPr lang="fi-FI" sz="1200" dirty="0">
                <a:latin typeface="Franklin Gothic Medium" pitchFamily="34" charset="0"/>
              </a:rPr>
              <a:t>Korkeiden</a:t>
            </a:r>
          </a:p>
          <a:p>
            <a:pPr algn="r">
              <a:lnSpc>
                <a:spcPct val="85000"/>
              </a:lnSpc>
            </a:pPr>
            <a:r>
              <a:rPr lang="fi-FI" sz="1200" dirty="0" smtClean="0">
                <a:latin typeface="Franklin Gothic Medium" pitchFamily="34" charset="0"/>
              </a:rPr>
              <a:t>kustannusten </a:t>
            </a:r>
          </a:p>
          <a:p>
            <a:pPr algn="r">
              <a:lnSpc>
                <a:spcPct val="85000"/>
              </a:lnSpc>
            </a:pPr>
            <a:r>
              <a:rPr lang="fi-FI" sz="1200" dirty="0">
                <a:latin typeface="Franklin Gothic Medium" pitchFamily="34" charset="0"/>
              </a:rPr>
              <a:t>m</a:t>
            </a:r>
            <a:r>
              <a:rPr lang="fi-FI" sz="1200" dirty="0" smtClean="0">
                <a:latin typeface="Franklin Gothic Medium" pitchFamily="34" charset="0"/>
              </a:rPr>
              <a:t>aat</a:t>
            </a:r>
            <a:br>
              <a:rPr lang="fi-FI" sz="1200" dirty="0" smtClean="0">
                <a:latin typeface="Franklin Gothic Medium" pitchFamily="34" charset="0"/>
              </a:rPr>
            </a:br>
            <a:r>
              <a:rPr lang="fi-FI" sz="1200" dirty="0" smtClean="0">
                <a:latin typeface="Franklin Gothic Medium" pitchFamily="34" charset="0"/>
              </a:rPr>
              <a:t>(2000-l.)</a:t>
            </a:r>
            <a:endParaRPr lang="fi-FI" sz="1200" dirty="0">
              <a:latin typeface="Franklin Gothic Medium" pitchFamily="34" charset="0"/>
            </a:endParaRPr>
          </a:p>
          <a:p>
            <a:pPr algn="r">
              <a:lnSpc>
                <a:spcPct val="85000"/>
              </a:lnSpc>
            </a:pPr>
            <a:endParaRPr lang="fi-FI" sz="1200" dirty="0">
              <a:latin typeface="Franklin Gothic Medium" pitchFamily="34" charset="0"/>
            </a:endParaRPr>
          </a:p>
          <a:p>
            <a:pPr algn="r">
              <a:lnSpc>
                <a:spcPct val="85000"/>
              </a:lnSpc>
            </a:pPr>
            <a:r>
              <a:rPr lang="fi-FI" sz="1200" dirty="0" smtClean="0">
                <a:latin typeface="Franklin Gothic Medium" pitchFamily="34" charset="0"/>
              </a:rPr>
              <a:t>Matalan</a:t>
            </a:r>
            <a:endParaRPr lang="fi-FI" sz="1200" dirty="0">
              <a:latin typeface="Franklin Gothic Medium" pitchFamily="34" charset="0"/>
            </a:endParaRPr>
          </a:p>
          <a:p>
            <a:pPr algn="r">
              <a:lnSpc>
                <a:spcPct val="85000"/>
              </a:lnSpc>
            </a:pPr>
            <a:r>
              <a:rPr lang="fi-FI" sz="1200" dirty="0" smtClean="0">
                <a:latin typeface="Franklin Gothic Medium" pitchFamily="34" charset="0"/>
              </a:rPr>
              <a:t>kustannus-</a:t>
            </a:r>
          </a:p>
          <a:p>
            <a:pPr algn="r">
              <a:lnSpc>
                <a:spcPct val="85000"/>
              </a:lnSpc>
            </a:pPr>
            <a:r>
              <a:rPr lang="fi-FI" sz="1200" dirty="0" smtClean="0">
                <a:latin typeface="Franklin Gothic Medium" pitchFamily="34" charset="0"/>
              </a:rPr>
              <a:t>tason maat</a:t>
            </a:r>
            <a:br>
              <a:rPr lang="fi-FI" sz="1200" dirty="0" smtClean="0">
                <a:latin typeface="Franklin Gothic Medium" pitchFamily="34" charset="0"/>
              </a:rPr>
            </a:br>
            <a:r>
              <a:rPr lang="fi-FI" sz="1200" dirty="0" smtClean="0">
                <a:latin typeface="Franklin Gothic Medium" pitchFamily="34" charset="0"/>
              </a:rPr>
              <a:t>(2000-l.)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3000" y="203671"/>
            <a:ext cx="758743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0.2</a:t>
            </a:r>
          </a:p>
          <a:p>
            <a:r>
              <a:rPr lang="fi-FI" b="1" dirty="0">
                <a:latin typeface="Franklin Gothic Medium" pitchFamily="34" charset="0"/>
              </a:rPr>
              <a:t>Arvoketjun hymy kasvaa – Suomen työmarkkinat polarisoituvat</a:t>
            </a:r>
          </a:p>
          <a:p>
            <a:r>
              <a:rPr lang="fi-FI" dirty="0">
                <a:latin typeface="Franklin Gothic Medium" pitchFamily="34" charset="0"/>
              </a:rPr>
              <a:t>Arvoketjun vaiheiden osuus </a:t>
            </a:r>
            <a:r>
              <a:rPr lang="fi-FI" dirty="0" smtClean="0">
                <a:latin typeface="Franklin Gothic Medium" pitchFamily="34" charset="0"/>
              </a:rPr>
              <a:t>kokonaisuudesta</a:t>
            </a:r>
            <a:endParaRPr lang="fi-FI" dirty="0">
              <a:latin typeface="Franklin Gothic Medium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406" y="1034668"/>
            <a:ext cx="7236000" cy="5508000"/>
            <a:chOff x="900000" y="900000"/>
            <a:chExt cx="7236000" cy="5508000"/>
          </a:xfrm>
        </p:grpSpPr>
        <p:sp>
          <p:nvSpPr>
            <p:cNvPr id="13" name="Rectangle 12"/>
            <p:cNvSpPr/>
            <p:nvPr/>
          </p:nvSpPr>
          <p:spPr>
            <a:xfrm>
              <a:off x="900000" y="900000"/>
              <a:ext cx="7236000" cy="5508000"/>
            </a:xfrm>
            <a:prstGeom prst="rect">
              <a:avLst/>
            </a:prstGeom>
            <a:solidFill>
              <a:srgbClr val="E9E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613766991"/>
                </p:ext>
              </p:extLst>
            </p:nvPr>
          </p:nvGraphicFramePr>
          <p:xfrm>
            <a:off x="900000" y="900000"/>
            <a:ext cx="3618000" cy="550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13030285"/>
                </p:ext>
              </p:extLst>
            </p:nvPr>
          </p:nvGraphicFramePr>
          <p:xfrm>
            <a:off x="4500000" y="900000"/>
            <a:ext cx="3618000" cy="550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763688" y="5805264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64088" y="5805264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3000" y="203671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2.6</a:t>
            </a:r>
          </a:p>
          <a:p>
            <a:r>
              <a:rPr lang="fi-FI" b="1" dirty="0">
                <a:latin typeface="Franklin Gothic Medium" pitchFamily="34" charset="0"/>
              </a:rPr>
              <a:t>Tuottavuuskärjessä Belgia ja Ranska – hännillä Kreikka ja Espanja</a:t>
            </a:r>
          </a:p>
          <a:p>
            <a:r>
              <a:rPr lang="fi-FI" dirty="0">
                <a:latin typeface="Franklin Gothic Medium" pitchFamily="34" charset="0"/>
              </a:rPr>
              <a:t>Yksityisten palveluiden työn tuottavuuden taso, Yhdysvaltain dollaria työtuntia kohden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000" y="659735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7890" y="863266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0586" y="1073253"/>
            <a:ext cx="7330608" cy="5508000"/>
            <a:chOff x="435780" y="826533"/>
            <a:chExt cx="7330608" cy="5508000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306465513"/>
                </p:ext>
              </p:extLst>
            </p:nvPr>
          </p:nvGraphicFramePr>
          <p:xfrm>
            <a:off x="4148388" y="826533"/>
            <a:ext cx="3618000" cy="550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3104204243"/>
                </p:ext>
              </p:extLst>
            </p:nvPr>
          </p:nvGraphicFramePr>
          <p:xfrm>
            <a:off x="435780" y="826533"/>
            <a:ext cx="3618000" cy="550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849828" y="44624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2.7</a:t>
            </a:r>
          </a:p>
          <a:p>
            <a:r>
              <a:rPr lang="fi-FI" b="1" dirty="0">
                <a:latin typeface="Franklin Gothic Medium" pitchFamily="34" charset="0"/>
              </a:rPr>
              <a:t>Palvelualojen </a:t>
            </a:r>
            <a:r>
              <a:rPr lang="fi-FI" b="1" dirty="0" err="1">
                <a:latin typeface="Franklin Gothic Medium" pitchFamily="34" charset="0"/>
              </a:rPr>
              <a:t>t&amp;k-toiminta</a:t>
            </a:r>
            <a:r>
              <a:rPr lang="fi-FI" b="1" dirty="0">
                <a:latin typeface="Franklin Gothic Medium" pitchFamily="34" charset="0"/>
              </a:rPr>
              <a:t> Pohjoismaissa korkealla tasolla</a:t>
            </a:r>
          </a:p>
          <a:p>
            <a:r>
              <a:rPr lang="fi-FI" dirty="0">
                <a:latin typeface="Franklin Gothic Medium" pitchFamily="34" charset="0"/>
              </a:rPr>
              <a:t>Yksityisten palveluiden </a:t>
            </a:r>
            <a:r>
              <a:rPr lang="fi-FI" dirty="0" err="1">
                <a:latin typeface="Franklin Gothic Medium" pitchFamily="34" charset="0"/>
              </a:rPr>
              <a:t>t&amp;k-intensiteetti</a:t>
            </a:r>
            <a:r>
              <a:rPr lang="fi-FI" dirty="0">
                <a:latin typeface="Franklin Gothic Medium" pitchFamily="34" charset="0"/>
              </a:rPr>
              <a:t> (vasen) ja osuus yrityssektorin </a:t>
            </a:r>
            <a:r>
              <a:rPr lang="fi-FI" dirty="0" err="1">
                <a:latin typeface="Franklin Gothic Medium" pitchFamily="34" charset="0"/>
              </a:rPr>
              <a:t>t&amp;k-menoista</a:t>
            </a:r>
            <a:r>
              <a:rPr lang="fi-FI" dirty="0">
                <a:latin typeface="Franklin Gothic Medium" pitchFamily="34" charset="0"/>
              </a:rPr>
              <a:t> (oikea), 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2999" y="6581253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67067547"/>
              </p:ext>
            </p:extLst>
          </p:nvPr>
        </p:nvGraphicFramePr>
        <p:xfrm>
          <a:off x="747176" y="1340768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12587505"/>
              </p:ext>
            </p:extLst>
          </p:nvPr>
        </p:nvGraphicFramePr>
        <p:xfrm>
          <a:off x="4347176" y="1340768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16989" y="4077072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6989" y="4284077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6989" y="4468743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3571" y="4077968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3571" y="4284973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3571" y="4469639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83986" y="3995772"/>
            <a:ext cx="1403924" cy="657364"/>
            <a:chOff x="2760573" y="3429000"/>
            <a:chExt cx="1403924" cy="657364"/>
          </a:xfrm>
        </p:grpSpPr>
        <p:grpSp>
          <p:nvGrpSpPr>
            <p:cNvPr id="11" name="Group 10"/>
            <p:cNvGrpSpPr/>
            <p:nvPr/>
          </p:nvGrpSpPr>
          <p:grpSpPr>
            <a:xfrm>
              <a:off x="2760573" y="3901698"/>
              <a:ext cx="1403924" cy="184666"/>
              <a:chOff x="2146656" y="6271258"/>
              <a:chExt cx="1403924" cy="18466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146656" y="6291583"/>
                <a:ext cx="144016" cy="1440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latin typeface="Franklin Gothic Medium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398452" y="6271258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Jaottelu puuttuu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760573" y="3429000"/>
              <a:ext cx="1403924" cy="184666"/>
              <a:chOff x="2146656" y="5229200"/>
              <a:chExt cx="1403924" cy="18466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398452" y="5229200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Omaa </a:t>
                </a:r>
                <a:r>
                  <a:rPr lang="fi-FI" sz="1200" dirty="0" err="1" smtClean="0">
                    <a:latin typeface="Franklin Gothic Medium" pitchFamily="34" charset="0"/>
                  </a:rPr>
                  <a:t>t&amp;k:ta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146656" y="5241818"/>
                <a:ext cx="144016" cy="144016"/>
                <a:chOff x="3419872" y="5241818"/>
                <a:chExt cx="144016" cy="144016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3419872" y="5241818"/>
                  <a:ext cx="144016" cy="144016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 rot="5400000">
                  <a:off x="3419872" y="5241818"/>
                  <a:ext cx="144000" cy="1440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ED1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2760573" y="3665349"/>
              <a:ext cx="1403924" cy="184666"/>
              <a:chOff x="2146656" y="5767202"/>
              <a:chExt cx="1403924" cy="18466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398452" y="5767202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Ei omaa </a:t>
                </a:r>
                <a:r>
                  <a:rPr lang="fi-FI" sz="1200" dirty="0" err="1" smtClean="0">
                    <a:latin typeface="Franklin Gothic Medium" pitchFamily="34" charset="0"/>
                  </a:rPr>
                  <a:t>t&amp;k:ta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146656" y="5787527"/>
                <a:ext cx="144016" cy="144016"/>
                <a:chOff x="3419872" y="5787527"/>
                <a:chExt cx="144016" cy="144016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3419872" y="5787527"/>
                  <a:ext cx="144016" cy="144016"/>
                </a:xfrm>
                <a:prstGeom prst="rect">
                  <a:avLst/>
                </a:prstGeom>
                <a:solidFill>
                  <a:srgbClr val="C2E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  <p:sp>
              <p:nvSpPr>
                <p:cNvPr id="17" name="Isosceles Triangle 16"/>
                <p:cNvSpPr/>
                <p:nvPr/>
              </p:nvSpPr>
              <p:spPr>
                <a:xfrm rot="5400000">
                  <a:off x="3419872" y="5787527"/>
                  <a:ext cx="144000" cy="1440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B3E3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</p:grpSp>
        </p:grpSp>
      </p:grpSp>
      <p:grpSp>
        <p:nvGrpSpPr>
          <p:cNvPr id="30" name="Group 29"/>
          <p:cNvGrpSpPr/>
          <p:nvPr/>
        </p:nvGrpSpPr>
        <p:grpSpPr>
          <a:xfrm>
            <a:off x="6380346" y="3995772"/>
            <a:ext cx="1403924" cy="657364"/>
            <a:chOff x="2760573" y="3429000"/>
            <a:chExt cx="1403924" cy="657364"/>
          </a:xfrm>
        </p:grpSpPr>
        <p:grpSp>
          <p:nvGrpSpPr>
            <p:cNvPr id="31" name="Group 30"/>
            <p:cNvGrpSpPr/>
            <p:nvPr/>
          </p:nvGrpSpPr>
          <p:grpSpPr>
            <a:xfrm>
              <a:off x="2760573" y="3901698"/>
              <a:ext cx="1403924" cy="184666"/>
              <a:chOff x="2146656" y="6271258"/>
              <a:chExt cx="1403924" cy="18466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146656" y="6291583"/>
                <a:ext cx="144016" cy="1440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latin typeface="Franklin Gothic Medium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398452" y="6271258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Jaottelu puuttuu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760573" y="3429000"/>
              <a:ext cx="1403924" cy="184666"/>
              <a:chOff x="2146656" y="5229200"/>
              <a:chExt cx="1403924" cy="18466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398452" y="5229200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Omaa </a:t>
                </a:r>
                <a:r>
                  <a:rPr lang="fi-FI" sz="1200" dirty="0" err="1" smtClean="0">
                    <a:latin typeface="Franklin Gothic Medium" pitchFamily="34" charset="0"/>
                  </a:rPr>
                  <a:t>t&amp;k:ta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2146656" y="5241818"/>
                <a:ext cx="144016" cy="144016"/>
                <a:chOff x="3419872" y="5241818"/>
                <a:chExt cx="144016" cy="144016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3419872" y="5241818"/>
                  <a:ext cx="144016" cy="144016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>
                <a:xfrm rot="5400000">
                  <a:off x="3419872" y="5241818"/>
                  <a:ext cx="144000" cy="1440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ED1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</p:grpSp>
        </p:grpSp>
        <p:grpSp>
          <p:nvGrpSpPr>
            <p:cNvPr id="33" name="Group 32"/>
            <p:cNvGrpSpPr/>
            <p:nvPr/>
          </p:nvGrpSpPr>
          <p:grpSpPr>
            <a:xfrm>
              <a:off x="2760573" y="3665349"/>
              <a:ext cx="1403924" cy="184666"/>
              <a:chOff x="2146656" y="5767202"/>
              <a:chExt cx="1403924" cy="18466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398452" y="5767202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Ei omaa </a:t>
                </a:r>
                <a:r>
                  <a:rPr lang="fi-FI" sz="1200" dirty="0" err="1" smtClean="0">
                    <a:latin typeface="Franklin Gothic Medium" pitchFamily="34" charset="0"/>
                  </a:rPr>
                  <a:t>t&amp;k:ta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146656" y="5787527"/>
                <a:ext cx="144016" cy="144016"/>
                <a:chOff x="3419872" y="5787527"/>
                <a:chExt cx="144016" cy="144016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3419872" y="5787527"/>
                  <a:ext cx="144016" cy="144016"/>
                </a:xfrm>
                <a:prstGeom prst="rect">
                  <a:avLst/>
                </a:prstGeom>
                <a:solidFill>
                  <a:srgbClr val="C2E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>
                <a:xfrm rot="5400000">
                  <a:off x="3419872" y="5787527"/>
                  <a:ext cx="144000" cy="1440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B3E3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</p:grpSp>
        </p:grpSp>
      </p:grpSp>
      <p:sp>
        <p:nvSpPr>
          <p:cNvPr id="44" name="TextBox 43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2.8</a:t>
            </a:r>
          </a:p>
          <a:p>
            <a:r>
              <a:rPr lang="fi-FI" b="1" dirty="0">
                <a:latin typeface="Franklin Gothic Medium" pitchFamily="34" charset="0"/>
              </a:rPr>
              <a:t>Innovaatiotoimintaa harjoittavien yritysten osuudet Suomessa suuria</a:t>
            </a:r>
          </a:p>
          <a:p>
            <a:r>
              <a:rPr lang="fi-FI" dirty="0">
                <a:latin typeface="Franklin Gothic Medium" pitchFamily="34" charset="0"/>
              </a:rPr>
              <a:t>Innovaatiotoimintaa harjoittavien osuudet toimialoittain, 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67302221"/>
              </p:ext>
            </p:extLst>
          </p:nvPr>
        </p:nvGraphicFramePr>
        <p:xfrm>
          <a:off x="747176" y="1340768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37697273"/>
              </p:ext>
            </p:extLst>
          </p:nvPr>
        </p:nvGraphicFramePr>
        <p:xfrm>
          <a:off x="4347176" y="1340768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08174" y="4074156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8174" y="4271449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8174" y="4468743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4756" y="4077968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756" y="4284973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4756" y="4469639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08174" y="3284984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8174" y="3482277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08174" y="3679570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8174" y="3876863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14756" y="3706477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14756" y="3903770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83986" y="3995772"/>
            <a:ext cx="1403924" cy="657364"/>
            <a:chOff x="2760573" y="3429000"/>
            <a:chExt cx="1403924" cy="657364"/>
          </a:xfrm>
        </p:grpSpPr>
        <p:grpSp>
          <p:nvGrpSpPr>
            <p:cNvPr id="17" name="Group 16"/>
            <p:cNvGrpSpPr/>
            <p:nvPr/>
          </p:nvGrpSpPr>
          <p:grpSpPr>
            <a:xfrm>
              <a:off x="2760573" y="3901698"/>
              <a:ext cx="1403924" cy="184666"/>
              <a:chOff x="2146656" y="6271258"/>
              <a:chExt cx="1403924" cy="18466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146656" y="6291583"/>
                <a:ext cx="144016" cy="1440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latin typeface="Franklin Gothic Medium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398452" y="6271258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Jaottelu puuttuu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760573" y="3429000"/>
              <a:ext cx="1403924" cy="184666"/>
              <a:chOff x="2146656" y="5229200"/>
              <a:chExt cx="1403924" cy="18466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398452" y="5229200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Omaa </a:t>
                </a:r>
                <a:r>
                  <a:rPr lang="fi-FI" sz="1200" dirty="0" err="1" smtClean="0">
                    <a:latin typeface="Franklin Gothic Medium" pitchFamily="34" charset="0"/>
                  </a:rPr>
                  <a:t>t&amp;k:ta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2146656" y="5241818"/>
                <a:ext cx="144016" cy="144016"/>
                <a:chOff x="3419872" y="5241818"/>
                <a:chExt cx="144016" cy="144016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3419872" y="5241818"/>
                  <a:ext cx="144016" cy="144016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>
                <a:xfrm rot="5400000">
                  <a:off x="3419872" y="5241818"/>
                  <a:ext cx="144000" cy="1440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ED1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2760573" y="3665349"/>
              <a:ext cx="1403924" cy="184666"/>
              <a:chOff x="2146656" y="5767202"/>
              <a:chExt cx="1403924" cy="18466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398452" y="5767202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Ei omaa </a:t>
                </a:r>
                <a:r>
                  <a:rPr lang="fi-FI" sz="1200" dirty="0" err="1" smtClean="0">
                    <a:latin typeface="Franklin Gothic Medium" pitchFamily="34" charset="0"/>
                  </a:rPr>
                  <a:t>t&amp;k:ta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2146656" y="5787527"/>
                <a:ext cx="144016" cy="144016"/>
                <a:chOff x="3419872" y="5787527"/>
                <a:chExt cx="144016" cy="144016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3419872" y="5787527"/>
                  <a:ext cx="144016" cy="144016"/>
                </a:xfrm>
                <a:prstGeom prst="rect">
                  <a:avLst/>
                </a:prstGeom>
                <a:solidFill>
                  <a:srgbClr val="C2E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 rot="5400000">
                  <a:off x="3419872" y="5787527"/>
                  <a:ext cx="144000" cy="1440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B3E3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</p:grpSp>
        </p:grpSp>
      </p:grpSp>
      <p:grpSp>
        <p:nvGrpSpPr>
          <p:cNvPr id="42" name="Group 41"/>
          <p:cNvGrpSpPr/>
          <p:nvPr/>
        </p:nvGrpSpPr>
        <p:grpSpPr>
          <a:xfrm>
            <a:off x="6380346" y="3995772"/>
            <a:ext cx="1403924" cy="657364"/>
            <a:chOff x="2760573" y="3429000"/>
            <a:chExt cx="1403924" cy="657364"/>
          </a:xfrm>
        </p:grpSpPr>
        <p:grpSp>
          <p:nvGrpSpPr>
            <p:cNvPr id="43" name="Group 42"/>
            <p:cNvGrpSpPr/>
            <p:nvPr/>
          </p:nvGrpSpPr>
          <p:grpSpPr>
            <a:xfrm>
              <a:off x="2760573" y="3901698"/>
              <a:ext cx="1403924" cy="184666"/>
              <a:chOff x="2146656" y="6271258"/>
              <a:chExt cx="1403924" cy="184666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2146656" y="6291583"/>
                <a:ext cx="144016" cy="1440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latin typeface="Franklin Gothic Medium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398452" y="6271258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Jaottelu puuttuu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760573" y="3429000"/>
              <a:ext cx="1403924" cy="184666"/>
              <a:chOff x="2146656" y="5229200"/>
              <a:chExt cx="1403924" cy="184666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398452" y="5229200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Omaa </a:t>
                </a:r>
                <a:r>
                  <a:rPr lang="fi-FI" sz="1200" dirty="0" err="1" smtClean="0">
                    <a:latin typeface="Franklin Gothic Medium" pitchFamily="34" charset="0"/>
                  </a:rPr>
                  <a:t>t&amp;k:ta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2146656" y="5241818"/>
                <a:ext cx="144016" cy="144016"/>
                <a:chOff x="3419872" y="5241818"/>
                <a:chExt cx="144016" cy="144016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3419872" y="5241818"/>
                  <a:ext cx="144016" cy="144016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 rot="5400000">
                  <a:off x="3419872" y="5241818"/>
                  <a:ext cx="144000" cy="1440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ED1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2760573" y="3665349"/>
              <a:ext cx="1403924" cy="184666"/>
              <a:chOff x="2146656" y="5767202"/>
              <a:chExt cx="1403924" cy="184666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398452" y="5767202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Ei omaa </a:t>
                </a:r>
                <a:r>
                  <a:rPr lang="fi-FI" sz="1200" dirty="0" err="1" smtClean="0">
                    <a:latin typeface="Franklin Gothic Medium" pitchFamily="34" charset="0"/>
                  </a:rPr>
                  <a:t>t&amp;k:ta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2146656" y="5787527"/>
                <a:ext cx="144016" cy="144016"/>
                <a:chOff x="3419872" y="5787527"/>
                <a:chExt cx="144016" cy="14401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3419872" y="5787527"/>
                  <a:ext cx="144016" cy="144016"/>
                </a:xfrm>
                <a:prstGeom prst="rect">
                  <a:avLst/>
                </a:prstGeom>
                <a:solidFill>
                  <a:srgbClr val="C2E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5400000">
                  <a:off x="3419872" y="5787527"/>
                  <a:ext cx="144000" cy="1440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B3E3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</p:grpSp>
        </p:grpSp>
      </p:grpSp>
      <p:sp>
        <p:nvSpPr>
          <p:cNvPr id="57" name="TextBox 56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2.8</a:t>
            </a:r>
          </a:p>
          <a:p>
            <a:r>
              <a:rPr lang="fi-FI" b="1" dirty="0">
                <a:latin typeface="Franklin Gothic Medium" pitchFamily="34" charset="0"/>
              </a:rPr>
              <a:t>Innovaatiotoimintaa harjoittavien yritysten osuudet Suomessa suuria</a:t>
            </a:r>
          </a:p>
          <a:p>
            <a:r>
              <a:rPr lang="fi-FI" dirty="0">
                <a:latin typeface="Franklin Gothic Medium" pitchFamily="34" charset="0"/>
              </a:rPr>
              <a:t>Innovaatiotoimintaa harjoittavien osuudet toimialoittain, %</a:t>
            </a:r>
          </a:p>
        </p:txBody>
      </p:sp>
    </p:spTree>
    <p:extLst>
      <p:ext uri="{BB962C8B-B14F-4D97-AF65-F5344CB8AC3E}">
        <p14:creationId xmlns:p14="http://schemas.microsoft.com/office/powerpoint/2010/main" val="23506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57125" y="1366725"/>
            <a:ext cx="7236000" cy="4291125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48315957"/>
              </p:ext>
            </p:extLst>
          </p:nvPr>
        </p:nvGraphicFramePr>
        <p:xfrm>
          <a:off x="747176" y="1340768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0878319"/>
              </p:ext>
            </p:extLst>
          </p:nvPr>
        </p:nvGraphicFramePr>
        <p:xfrm>
          <a:off x="4347176" y="1340768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08174" y="4074156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8174" y="4271449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8174" y="4468743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4756" y="4077968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756" y="4284973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4756" y="4469639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14756" y="3706477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14756" y="3903770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14756" y="3521811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83986" y="3995772"/>
            <a:ext cx="1403924" cy="657364"/>
            <a:chOff x="2760573" y="3429000"/>
            <a:chExt cx="1403924" cy="657364"/>
          </a:xfrm>
        </p:grpSpPr>
        <p:grpSp>
          <p:nvGrpSpPr>
            <p:cNvPr id="29" name="Group 28"/>
            <p:cNvGrpSpPr/>
            <p:nvPr/>
          </p:nvGrpSpPr>
          <p:grpSpPr>
            <a:xfrm>
              <a:off x="2760573" y="3901698"/>
              <a:ext cx="1403924" cy="184666"/>
              <a:chOff x="2146656" y="6271258"/>
              <a:chExt cx="1403924" cy="18466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146656" y="6291583"/>
                <a:ext cx="144016" cy="1440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latin typeface="Franklin Gothic Medium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98452" y="6271258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Jaottelu puuttuu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760573" y="3429000"/>
              <a:ext cx="1403924" cy="184666"/>
              <a:chOff x="2146656" y="5229200"/>
              <a:chExt cx="1403924" cy="184666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398452" y="5229200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Omaa </a:t>
                </a:r>
                <a:r>
                  <a:rPr lang="fi-FI" sz="1200" dirty="0" err="1" smtClean="0">
                    <a:latin typeface="Franklin Gothic Medium" pitchFamily="34" charset="0"/>
                  </a:rPr>
                  <a:t>t&amp;k:ta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146656" y="5241818"/>
                <a:ext cx="144016" cy="144016"/>
                <a:chOff x="3419872" y="5241818"/>
                <a:chExt cx="144016" cy="144016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3419872" y="5241818"/>
                  <a:ext cx="144016" cy="144016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 rot="5400000">
                  <a:off x="3419872" y="5241818"/>
                  <a:ext cx="144000" cy="1440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ED1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2760573" y="3665349"/>
              <a:ext cx="1403924" cy="184666"/>
              <a:chOff x="2146656" y="5767202"/>
              <a:chExt cx="1403924" cy="18466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398452" y="5767202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Ei omaa </a:t>
                </a:r>
                <a:r>
                  <a:rPr lang="fi-FI" sz="1200" dirty="0" err="1" smtClean="0">
                    <a:latin typeface="Franklin Gothic Medium" pitchFamily="34" charset="0"/>
                  </a:rPr>
                  <a:t>t&amp;k:ta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2146656" y="5787527"/>
                <a:ext cx="144016" cy="144016"/>
                <a:chOff x="3419872" y="5787527"/>
                <a:chExt cx="144016" cy="144016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3419872" y="5787527"/>
                  <a:ext cx="144016" cy="144016"/>
                </a:xfrm>
                <a:prstGeom prst="rect">
                  <a:avLst/>
                </a:prstGeom>
                <a:solidFill>
                  <a:srgbClr val="C2E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  <p:sp>
              <p:nvSpPr>
                <p:cNvPr id="38" name="Isosceles Triangle 37"/>
                <p:cNvSpPr/>
                <p:nvPr/>
              </p:nvSpPr>
              <p:spPr>
                <a:xfrm rot="5400000">
                  <a:off x="3419872" y="5787527"/>
                  <a:ext cx="144000" cy="1440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B3E3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</p:grpSp>
        </p:grpSp>
      </p:grpSp>
      <p:grpSp>
        <p:nvGrpSpPr>
          <p:cNvPr id="45" name="Group 44"/>
          <p:cNvGrpSpPr/>
          <p:nvPr/>
        </p:nvGrpSpPr>
        <p:grpSpPr>
          <a:xfrm>
            <a:off x="6380346" y="3995772"/>
            <a:ext cx="1403924" cy="657364"/>
            <a:chOff x="2760573" y="3429000"/>
            <a:chExt cx="1403924" cy="657364"/>
          </a:xfrm>
        </p:grpSpPr>
        <p:grpSp>
          <p:nvGrpSpPr>
            <p:cNvPr id="46" name="Group 45"/>
            <p:cNvGrpSpPr/>
            <p:nvPr/>
          </p:nvGrpSpPr>
          <p:grpSpPr>
            <a:xfrm>
              <a:off x="2760573" y="3901698"/>
              <a:ext cx="1403924" cy="184666"/>
              <a:chOff x="2146656" y="6271258"/>
              <a:chExt cx="1403924" cy="184666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2146656" y="6291583"/>
                <a:ext cx="144016" cy="1440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latin typeface="Franklin Gothic Medium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98452" y="6271258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Jaottelu puuttuu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760573" y="3429000"/>
              <a:ext cx="1403924" cy="184666"/>
              <a:chOff x="2146656" y="5229200"/>
              <a:chExt cx="1403924" cy="184666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2398452" y="5229200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Omaa </a:t>
                </a:r>
                <a:r>
                  <a:rPr lang="fi-FI" sz="1200" dirty="0" err="1" smtClean="0">
                    <a:latin typeface="Franklin Gothic Medium" pitchFamily="34" charset="0"/>
                  </a:rPr>
                  <a:t>t&amp;k:ta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2146656" y="5241818"/>
                <a:ext cx="144016" cy="144016"/>
                <a:chOff x="3419872" y="5241818"/>
                <a:chExt cx="144016" cy="144016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3419872" y="5241818"/>
                  <a:ext cx="144016" cy="144016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>
                <a:xfrm rot="5400000">
                  <a:off x="3419872" y="5241818"/>
                  <a:ext cx="144000" cy="1440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ED1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2760573" y="3665349"/>
              <a:ext cx="1403924" cy="184666"/>
              <a:chOff x="2146656" y="5767202"/>
              <a:chExt cx="1403924" cy="184666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2398452" y="5767202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Ei omaa </a:t>
                </a:r>
                <a:r>
                  <a:rPr lang="fi-FI" sz="1200" dirty="0" err="1" smtClean="0">
                    <a:latin typeface="Franklin Gothic Medium" pitchFamily="34" charset="0"/>
                  </a:rPr>
                  <a:t>t&amp;k:ta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2146656" y="5787527"/>
                <a:ext cx="144016" cy="144016"/>
                <a:chOff x="3419872" y="5787527"/>
                <a:chExt cx="144016" cy="144016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3419872" y="5787527"/>
                  <a:ext cx="144016" cy="144016"/>
                </a:xfrm>
                <a:prstGeom prst="rect">
                  <a:avLst/>
                </a:prstGeom>
                <a:solidFill>
                  <a:srgbClr val="C2E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 rot="5400000">
                  <a:off x="3419872" y="5787527"/>
                  <a:ext cx="144000" cy="1440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B3E3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</p:grpSp>
        </p:grpSp>
      </p:grpSp>
      <p:sp>
        <p:nvSpPr>
          <p:cNvPr id="60" name="TextBox 59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2.8</a:t>
            </a:r>
          </a:p>
          <a:p>
            <a:r>
              <a:rPr lang="fi-FI" b="1" dirty="0">
                <a:latin typeface="Franklin Gothic Medium" pitchFamily="34" charset="0"/>
              </a:rPr>
              <a:t>Innovaatiotoimintaa harjoittavien yritysten osuudet Suomessa suuria</a:t>
            </a:r>
          </a:p>
          <a:p>
            <a:r>
              <a:rPr lang="fi-FI" dirty="0">
                <a:latin typeface="Franklin Gothic Medium" pitchFamily="34" charset="0"/>
              </a:rPr>
              <a:t>Innovaatiotoimintaa harjoittavien osuudet toimialoittain, %</a:t>
            </a:r>
          </a:p>
        </p:txBody>
      </p:sp>
    </p:spTree>
    <p:extLst>
      <p:ext uri="{BB962C8B-B14F-4D97-AF65-F5344CB8AC3E}">
        <p14:creationId xmlns:p14="http://schemas.microsoft.com/office/powerpoint/2010/main" val="26465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0000" y="900000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68000029"/>
              </p:ext>
            </p:extLst>
          </p:nvPr>
        </p:nvGraphicFramePr>
        <p:xfrm>
          <a:off x="4489367" y="1016958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43102536"/>
              </p:ext>
            </p:extLst>
          </p:nvPr>
        </p:nvGraphicFramePr>
        <p:xfrm>
          <a:off x="889367" y="1016958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2.9</a:t>
            </a:r>
          </a:p>
          <a:p>
            <a:r>
              <a:rPr lang="fi-FI" b="1" dirty="0">
                <a:latin typeface="Franklin Gothic Medium" pitchFamily="34" charset="0"/>
              </a:rPr>
              <a:t>Investointiasteet laskussa lähes kaikissa kehittyneissä maissa</a:t>
            </a:r>
          </a:p>
          <a:p>
            <a:r>
              <a:rPr lang="fi-FI" dirty="0">
                <a:latin typeface="Franklin Gothic Medium" pitchFamily="34" charset="0"/>
              </a:rPr>
              <a:t>Aineelliset investoinnit suhteessa arvonlisäykseen 2009 ja sen muutos, 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999" y="652534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50463576"/>
              </p:ext>
            </p:extLst>
          </p:nvPr>
        </p:nvGraphicFramePr>
        <p:xfrm>
          <a:off x="873000" y="14040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02887" y="3666855"/>
            <a:ext cx="41979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Ruotsi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4872" y="2699037"/>
            <a:ext cx="42479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Suomi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4872" y="3350577"/>
            <a:ext cx="4071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Saksa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2532" y="4051672"/>
            <a:ext cx="1859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UK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2828" y="4424412"/>
            <a:ext cx="2693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USA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03671"/>
            <a:ext cx="8271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2.10</a:t>
            </a:r>
          </a:p>
          <a:p>
            <a:r>
              <a:rPr lang="fi-FI" b="1" dirty="0">
                <a:latin typeface="Franklin Gothic Medium" pitchFamily="34" charset="0"/>
              </a:rPr>
              <a:t>Aineelliset investoinnit vähentyneet – Suomen taso edelleen kansainvälisesti korkea</a:t>
            </a:r>
          </a:p>
          <a:p>
            <a:r>
              <a:rPr lang="fi-FI" dirty="0">
                <a:latin typeface="Franklin Gothic Medium" pitchFamily="34" charset="0"/>
              </a:rPr>
              <a:t>Bruttopääoman muodostus suhteessa arvonlisäykseen, 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0000" y="900000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76408520"/>
              </p:ext>
            </p:extLst>
          </p:nvPr>
        </p:nvGraphicFramePr>
        <p:xfrm>
          <a:off x="900000" y="900000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26577140"/>
              </p:ext>
            </p:extLst>
          </p:nvPr>
        </p:nvGraphicFramePr>
        <p:xfrm>
          <a:off x="4500000" y="900000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63688" y="5517232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3608" y="5785479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5517232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4008" y="5785479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68028" y="4187819"/>
            <a:ext cx="1786483" cy="575844"/>
            <a:chOff x="2589732" y="4565677"/>
            <a:chExt cx="1786483" cy="575844"/>
          </a:xfrm>
        </p:grpSpPr>
        <p:sp>
          <p:nvSpPr>
            <p:cNvPr id="23" name="Rectangle 22"/>
            <p:cNvSpPr/>
            <p:nvPr/>
          </p:nvSpPr>
          <p:spPr>
            <a:xfrm>
              <a:off x="3933911" y="4997505"/>
              <a:ext cx="144016" cy="144016"/>
            </a:xfrm>
            <a:prstGeom prst="rect">
              <a:avLst/>
            </a:prstGeom>
            <a:solidFill>
              <a:srgbClr val="C2E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3911" y="4797152"/>
              <a:ext cx="144016" cy="144016"/>
            </a:xfrm>
            <a:prstGeom prst="rect">
              <a:avLst/>
            </a:prstGeom>
            <a:solidFill>
              <a:srgbClr val="B3E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3050" y="4565677"/>
              <a:ext cx="55316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latin typeface="Franklin Gothic Medium" pitchFamily="34" charset="0"/>
                </a:rPr>
                <a:t>10-50 h.</a:t>
              </a:r>
              <a:endParaRPr lang="fi-FI" sz="1200" dirty="0">
                <a:latin typeface="Franklin Gothic Medium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15816" y="4797152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16450" y="4997505"/>
              <a:ext cx="144016" cy="14401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16450" y="4797152"/>
              <a:ext cx="144016" cy="144016"/>
            </a:xfrm>
            <a:prstGeom prst="rect">
              <a:avLst/>
            </a:prstGeom>
            <a:solidFill>
              <a:srgbClr val="7ED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66315" y="4565677"/>
              <a:ext cx="64440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latin typeface="Franklin Gothic Medium" pitchFamily="34" charset="0"/>
                </a:rPr>
                <a:t>50-250 h.</a:t>
              </a:r>
              <a:endParaRPr lang="fi-FI" sz="1200" dirty="0">
                <a:latin typeface="Franklin Gothic Medium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89732" y="4565677"/>
              <a:ext cx="55624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>
                  <a:latin typeface="Franklin Gothic Medium" pitchFamily="34" charset="0"/>
                </a:rPr>
                <a:t>2</a:t>
              </a:r>
              <a:r>
                <a:rPr lang="fi-FI" sz="1200" dirty="0" smtClean="0">
                  <a:latin typeface="Franklin Gothic Medium" pitchFamily="34" charset="0"/>
                </a:rPr>
                <a:t>50 + h.</a:t>
              </a:r>
              <a:endParaRPr lang="fi-FI" sz="1200" dirty="0">
                <a:latin typeface="Franklin Gothic Medium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78762" y="5413976"/>
            <a:ext cx="1786483" cy="575844"/>
            <a:chOff x="2589732" y="4565677"/>
            <a:chExt cx="1786483" cy="575844"/>
          </a:xfrm>
        </p:grpSpPr>
        <p:sp>
          <p:nvSpPr>
            <p:cNvPr id="39" name="Rectangle 38"/>
            <p:cNvSpPr/>
            <p:nvPr/>
          </p:nvSpPr>
          <p:spPr>
            <a:xfrm>
              <a:off x="3933911" y="4997505"/>
              <a:ext cx="144016" cy="144016"/>
            </a:xfrm>
            <a:prstGeom prst="rect">
              <a:avLst/>
            </a:prstGeom>
            <a:solidFill>
              <a:srgbClr val="C2E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33911" y="4797152"/>
              <a:ext cx="144016" cy="144016"/>
            </a:xfrm>
            <a:prstGeom prst="rect">
              <a:avLst/>
            </a:prstGeom>
            <a:solidFill>
              <a:srgbClr val="B3E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23050" y="4565677"/>
              <a:ext cx="55316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latin typeface="Franklin Gothic Medium" pitchFamily="34" charset="0"/>
                </a:rPr>
                <a:t>10-50 h.</a:t>
              </a:r>
              <a:endParaRPr lang="fi-FI" sz="1200" dirty="0">
                <a:latin typeface="Franklin Gothic Medium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715816" y="4797152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316450" y="4997505"/>
              <a:ext cx="144016" cy="14401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16450" y="4797152"/>
              <a:ext cx="144016" cy="144016"/>
            </a:xfrm>
            <a:prstGeom prst="rect">
              <a:avLst/>
            </a:prstGeom>
            <a:solidFill>
              <a:srgbClr val="7ED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66315" y="4565677"/>
              <a:ext cx="64440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latin typeface="Franklin Gothic Medium" pitchFamily="34" charset="0"/>
                </a:rPr>
                <a:t>50-250 h.</a:t>
              </a:r>
              <a:endParaRPr lang="fi-FI" sz="1200" dirty="0">
                <a:latin typeface="Franklin Gothic Medium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9732" y="4565677"/>
              <a:ext cx="55624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>
                  <a:latin typeface="Franklin Gothic Medium" pitchFamily="34" charset="0"/>
                </a:rPr>
                <a:t>2</a:t>
              </a:r>
              <a:r>
                <a:rPr lang="fi-FI" sz="1200" dirty="0" smtClean="0">
                  <a:latin typeface="Franklin Gothic Medium" pitchFamily="34" charset="0"/>
                </a:rPr>
                <a:t>50 + h.</a:t>
              </a:r>
              <a:endParaRPr lang="fi-FI" sz="1200" dirty="0">
                <a:latin typeface="Franklin Gothic Medium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39552" y="14495"/>
            <a:ext cx="849694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2.11</a:t>
            </a:r>
          </a:p>
          <a:p>
            <a:r>
              <a:rPr lang="fi-FI" b="1" dirty="0">
                <a:latin typeface="Franklin Gothic Medium" pitchFamily="34" charset="0"/>
              </a:rPr>
              <a:t>Muutamat suuryritykset kattavat pääosan palveluiden työllisyydestä</a:t>
            </a:r>
          </a:p>
          <a:p>
            <a:r>
              <a:rPr lang="fi-FI" dirty="0">
                <a:latin typeface="Franklin Gothic Medium" pitchFamily="34" charset="0"/>
              </a:rPr>
              <a:t>Yksityisten palveluiden </a:t>
            </a:r>
            <a:r>
              <a:rPr lang="fi-FI" dirty="0" err="1" smtClean="0">
                <a:latin typeface="Franklin Gothic Medium" pitchFamily="34" charset="0"/>
              </a:rPr>
              <a:t>yrityslkm-</a:t>
            </a:r>
            <a:r>
              <a:rPr lang="fi-FI" dirty="0" smtClean="0">
                <a:latin typeface="Franklin Gothic Medium" pitchFamily="34" charset="0"/>
              </a:rPr>
              <a:t> </a:t>
            </a:r>
            <a:r>
              <a:rPr lang="fi-FI" dirty="0">
                <a:latin typeface="Franklin Gothic Medium" pitchFamily="34" charset="0"/>
              </a:rPr>
              <a:t>(vasen) ja työllisyysosuudet (oikea) kokoluokittain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3000" y="652534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0000" y="900000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35378919"/>
              </p:ext>
            </p:extLst>
          </p:nvPr>
        </p:nvGraphicFramePr>
        <p:xfrm>
          <a:off x="900000" y="900000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88937792"/>
              </p:ext>
            </p:extLst>
          </p:nvPr>
        </p:nvGraphicFramePr>
        <p:xfrm>
          <a:off x="4500000" y="900000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3000" y="69003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2.12</a:t>
            </a:r>
          </a:p>
          <a:p>
            <a:r>
              <a:rPr lang="fi-FI" b="1" dirty="0">
                <a:latin typeface="Franklin Gothic Medium" pitchFamily="34" charset="0"/>
              </a:rPr>
              <a:t>Suomen palveluvienti on vertailumaiden keskitasoa, mutta kasvussa</a:t>
            </a:r>
          </a:p>
          <a:p>
            <a:r>
              <a:rPr lang="fi-FI" dirty="0">
                <a:latin typeface="Franklin Gothic Medium" pitchFamily="34" charset="0"/>
              </a:rPr>
              <a:t>Palveluiden vienti suhteessa koko </a:t>
            </a:r>
            <a:r>
              <a:rPr lang="fi-FI" dirty="0" smtClean="0">
                <a:latin typeface="Franklin Gothic Medium" pitchFamily="34" charset="0"/>
              </a:rPr>
              <a:t>vientiin, </a:t>
            </a:r>
            <a:r>
              <a:rPr lang="fi-FI" dirty="0">
                <a:latin typeface="Franklin Gothic Medium" pitchFamily="34" charset="0"/>
              </a:rPr>
              <a:t>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3000" y="652534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0000" y="900000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49228253"/>
              </p:ext>
            </p:extLst>
          </p:nvPr>
        </p:nvGraphicFramePr>
        <p:xfrm>
          <a:off x="900000" y="985060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62261893"/>
              </p:ext>
            </p:extLst>
          </p:nvPr>
        </p:nvGraphicFramePr>
        <p:xfrm>
          <a:off x="4500000" y="985060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6531" y="652534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000" y="69003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2.12</a:t>
            </a:r>
          </a:p>
          <a:p>
            <a:r>
              <a:rPr lang="fi-FI" b="1" dirty="0">
                <a:latin typeface="Franklin Gothic Medium" pitchFamily="34" charset="0"/>
              </a:rPr>
              <a:t>Suomen palveluvienti on vertailumaiden keskitasoa, mutta kasvussa</a:t>
            </a:r>
          </a:p>
          <a:p>
            <a:r>
              <a:rPr lang="fi-FI" dirty="0">
                <a:latin typeface="Franklin Gothic Medium" pitchFamily="34" charset="0"/>
              </a:rPr>
              <a:t>Palveluiden vienti </a:t>
            </a:r>
            <a:r>
              <a:rPr lang="fi-FI" dirty="0" smtClean="0">
                <a:latin typeface="Franklin Gothic Medium" pitchFamily="34" charset="0"/>
              </a:rPr>
              <a:t>suhteessa bkt:hen, </a:t>
            </a:r>
            <a:r>
              <a:rPr lang="fi-FI" dirty="0">
                <a:latin typeface="Franklin Gothic Medium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5242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289" y="1591499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260000" y="1944000"/>
            <a:ext cx="2645042" cy="19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15000"/>
              </a:lnSpc>
              <a:spcBef>
                <a:spcPct val="85000"/>
              </a:spcBef>
            </a:pPr>
            <a:r>
              <a:rPr lang="fi-FI" sz="1200" dirty="0" smtClean="0">
                <a:latin typeface="Franklin Gothic Medium" pitchFamily="34" charset="0"/>
              </a:rPr>
              <a:t>%-osuuden </a:t>
            </a:r>
          </a:p>
          <a:p>
            <a:pPr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muutos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1158886" y="1844085"/>
            <a:ext cx="6853063" cy="2913723"/>
          </a:xfrm>
          <a:custGeom>
            <a:avLst/>
            <a:gdLst>
              <a:gd name="T0" fmla="*/ 0 w 4416"/>
              <a:gd name="T1" fmla="*/ 0 h 2880"/>
              <a:gd name="T2" fmla="*/ 0 w 4416"/>
              <a:gd name="T3" fmla="*/ 2880 h 2880"/>
              <a:gd name="T4" fmla="*/ 4416 w 4416"/>
              <a:gd name="T5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16" h="2880">
                <a:moveTo>
                  <a:pt x="0" y="0"/>
                </a:moveTo>
                <a:lnTo>
                  <a:pt x="0" y="2880"/>
                </a:lnTo>
                <a:lnTo>
                  <a:pt x="4416" y="288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arrow" w="lg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00">
              <a:latin typeface="Franklin Gothic Medium" pitchFamily="34" charset="0"/>
            </a:endParaRPr>
          </a:p>
        </p:txBody>
      </p:sp>
      <p:sp>
        <p:nvSpPr>
          <p:cNvPr id="29" name="Freeform 64"/>
          <p:cNvSpPr>
            <a:spLocks/>
          </p:cNvSpPr>
          <p:nvPr/>
        </p:nvSpPr>
        <p:spPr bwMode="auto">
          <a:xfrm>
            <a:off x="1736237" y="1946268"/>
            <a:ext cx="10019" cy="8094"/>
          </a:xfrm>
          <a:custGeom>
            <a:avLst/>
            <a:gdLst>
              <a:gd name="T0" fmla="*/ 0 w 16"/>
              <a:gd name="T1" fmla="*/ 8 h 17"/>
              <a:gd name="T2" fmla="*/ 1 w 16"/>
              <a:gd name="T3" fmla="*/ 12 h 17"/>
              <a:gd name="T4" fmla="*/ 2 w 16"/>
              <a:gd name="T5" fmla="*/ 14 h 17"/>
              <a:gd name="T6" fmla="*/ 4 w 16"/>
              <a:gd name="T7" fmla="*/ 15 h 17"/>
              <a:gd name="T8" fmla="*/ 8 w 16"/>
              <a:gd name="T9" fmla="*/ 17 h 17"/>
              <a:gd name="T10" fmla="*/ 11 w 16"/>
              <a:gd name="T11" fmla="*/ 15 h 17"/>
              <a:gd name="T12" fmla="*/ 13 w 16"/>
              <a:gd name="T13" fmla="*/ 14 h 17"/>
              <a:gd name="T14" fmla="*/ 14 w 16"/>
              <a:gd name="T15" fmla="*/ 12 h 17"/>
              <a:gd name="T16" fmla="*/ 16 w 16"/>
              <a:gd name="T17" fmla="*/ 8 h 17"/>
              <a:gd name="T18" fmla="*/ 16 w 16"/>
              <a:gd name="T19" fmla="*/ 8 h 17"/>
              <a:gd name="T20" fmla="*/ 14 w 16"/>
              <a:gd name="T21" fmla="*/ 6 h 17"/>
              <a:gd name="T22" fmla="*/ 13 w 16"/>
              <a:gd name="T23" fmla="*/ 3 h 17"/>
              <a:gd name="T24" fmla="*/ 11 w 16"/>
              <a:gd name="T25" fmla="*/ 2 h 17"/>
              <a:gd name="T26" fmla="*/ 8 w 16"/>
              <a:gd name="T27" fmla="*/ 0 h 17"/>
              <a:gd name="T28" fmla="*/ 4 w 16"/>
              <a:gd name="T29" fmla="*/ 2 h 17"/>
              <a:gd name="T30" fmla="*/ 2 w 16"/>
              <a:gd name="T31" fmla="*/ 3 h 17"/>
              <a:gd name="T32" fmla="*/ 1 w 16"/>
              <a:gd name="T33" fmla="*/ 6 h 17"/>
              <a:gd name="T34" fmla="*/ 0 w 16"/>
              <a:gd name="T35" fmla="*/ 8 h 17"/>
              <a:gd name="T36" fmla="*/ 0 w 16"/>
              <a:gd name="T3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" h="17">
                <a:moveTo>
                  <a:pt x="0" y="8"/>
                </a:moveTo>
                <a:lnTo>
                  <a:pt x="1" y="12"/>
                </a:lnTo>
                <a:lnTo>
                  <a:pt x="2" y="14"/>
                </a:lnTo>
                <a:lnTo>
                  <a:pt x="4" y="15"/>
                </a:lnTo>
                <a:lnTo>
                  <a:pt x="8" y="17"/>
                </a:lnTo>
                <a:lnTo>
                  <a:pt x="11" y="15"/>
                </a:lnTo>
                <a:lnTo>
                  <a:pt x="13" y="14"/>
                </a:lnTo>
                <a:lnTo>
                  <a:pt x="14" y="12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3" y="3"/>
                </a:lnTo>
                <a:lnTo>
                  <a:pt x="11" y="2"/>
                </a:lnTo>
                <a:lnTo>
                  <a:pt x="8" y="0"/>
                </a:lnTo>
                <a:lnTo>
                  <a:pt x="4" y="2"/>
                </a:lnTo>
                <a:lnTo>
                  <a:pt x="2" y="3"/>
                </a:lnTo>
                <a:lnTo>
                  <a:pt x="1" y="6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200">
              <a:latin typeface="Franklin Gothic Medium" pitchFamily="34" charset="0"/>
            </a:endParaRPr>
          </a:p>
        </p:txBody>
      </p:sp>
      <p:sp>
        <p:nvSpPr>
          <p:cNvPr id="32" name="Text Box 94"/>
          <p:cNvSpPr txBox="1">
            <a:spLocks noChangeArrowheads="1"/>
          </p:cNvSpPr>
          <p:nvPr/>
        </p:nvSpPr>
        <p:spPr bwMode="auto">
          <a:xfrm>
            <a:off x="1547661" y="4806370"/>
            <a:ext cx="1288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Korkean  vaatimus-</a:t>
            </a:r>
          </a:p>
          <a:p>
            <a:pPr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tason tehtävät</a:t>
            </a:r>
          </a:p>
        </p:txBody>
      </p:sp>
      <p:sp>
        <p:nvSpPr>
          <p:cNvPr id="44" name="Text Box 94"/>
          <p:cNvSpPr txBox="1">
            <a:spLocks noChangeArrowheads="1"/>
          </p:cNvSpPr>
          <p:nvPr/>
        </p:nvSpPr>
        <p:spPr bwMode="auto">
          <a:xfrm>
            <a:off x="5652120" y="4832273"/>
            <a:ext cx="15530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Alhaisen vaatimus-</a:t>
            </a:r>
          </a:p>
          <a:p>
            <a:pPr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tason tehtävät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142667" y="1692000"/>
            <a:ext cx="2645042" cy="19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15000"/>
              </a:lnSpc>
              <a:spcBef>
                <a:spcPct val="85000"/>
              </a:spcBef>
            </a:pPr>
            <a:r>
              <a:rPr lang="fi-FI" sz="1200" b="1" dirty="0" smtClean="0">
                <a:latin typeface="Franklin Gothic Medium" pitchFamily="34" charset="0"/>
              </a:rPr>
              <a:t>Ammattirakenteiden muutos</a:t>
            </a:r>
            <a:endParaRPr lang="fi-FI" sz="1200" b="1" dirty="0">
              <a:latin typeface="Franklin Gothic Medium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19671" y="2511549"/>
            <a:ext cx="5220000" cy="1691284"/>
          </a:xfrm>
          <a:custGeom>
            <a:avLst/>
            <a:gdLst>
              <a:gd name="connsiteX0" fmla="*/ 0 w 5343525"/>
              <a:gd name="connsiteY0" fmla="*/ 0 h 1691284"/>
              <a:gd name="connsiteX1" fmla="*/ 561975 w 5343525"/>
              <a:gd name="connsiteY1" fmla="*/ 962025 h 1691284"/>
              <a:gd name="connsiteX2" fmla="*/ 2209800 w 5343525"/>
              <a:gd name="connsiteY2" fmla="*/ 1524000 h 1691284"/>
              <a:gd name="connsiteX3" fmla="*/ 4143375 w 5343525"/>
              <a:gd name="connsiteY3" fmla="*/ 1685925 h 1691284"/>
              <a:gd name="connsiteX4" fmla="*/ 5343525 w 5343525"/>
              <a:gd name="connsiteY4" fmla="*/ 1371600 h 1691284"/>
              <a:gd name="connsiteX5" fmla="*/ 5343525 w 5343525"/>
              <a:gd name="connsiteY5" fmla="*/ 1371600 h 169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3525" h="1691284">
                <a:moveTo>
                  <a:pt x="0" y="0"/>
                </a:moveTo>
                <a:cubicBezTo>
                  <a:pt x="96837" y="354012"/>
                  <a:pt x="193675" y="708025"/>
                  <a:pt x="561975" y="962025"/>
                </a:cubicBezTo>
                <a:cubicBezTo>
                  <a:pt x="930275" y="1216025"/>
                  <a:pt x="1612900" y="1403350"/>
                  <a:pt x="2209800" y="1524000"/>
                </a:cubicBezTo>
                <a:cubicBezTo>
                  <a:pt x="2806700" y="1644650"/>
                  <a:pt x="3621088" y="1711325"/>
                  <a:pt x="4143375" y="1685925"/>
                </a:cubicBezTo>
                <a:cubicBezTo>
                  <a:pt x="4665662" y="1660525"/>
                  <a:pt x="5343525" y="1371600"/>
                  <a:pt x="5343525" y="1371600"/>
                </a:cubicBezTo>
                <a:lnTo>
                  <a:pt x="5343525" y="1371600"/>
                </a:lnTo>
              </a:path>
            </a:pathLst>
          </a:cu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000" y="203671"/>
            <a:ext cx="75874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0.2</a:t>
            </a:r>
          </a:p>
          <a:p>
            <a:r>
              <a:rPr lang="fi-FI" b="1" dirty="0">
                <a:latin typeface="Franklin Gothic Medium" pitchFamily="34" charset="0"/>
              </a:rPr>
              <a:t>Arvoketjun hymy kasvaa – Suomen työmarkkinat </a:t>
            </a:r>
            <a:r>
              <a:rPr lang="fi-FI" b="1" dirty="0" smtClean="0">
                <a:latin typeface="Franklin Gothic Medium" pitchFamily="34" charset="0"/>
              </a:rPr>
              <a:t>polarisoituvat</a:t>
            </a:r>
            <a:endParaRPr lang="fi-FI" b="1" dirty="0"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9367" y="974428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83929843"/>
              </p:ext>
            </p:extLst>
          </p:nvPr>
        </p:nvGraphicFramePr>
        <p:xfrm>
          <a:off x="889367" y="974428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95723838"/>
              </p:ext>
            </p:extLst>
          </p:nvPr>
        </p:nvGraphicFramePr>
        <p:xfrm>
          <a:off x="4489367" y="974428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75671" y="5255690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5671" y="5589058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2896" y="5879692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6230" y="5255690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6230" y="5589058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3455" y="5879692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3455" y="4943588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898" y="65997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6531" y="12285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2.13</a:t>
            </a:r>
          </a:p>
          <a:p>
            <a:r>
              <a:rPr lang="fi-FI" b="1" dirty="0">
                <a:latin typeface="Franklin Gothic Medium" pitchFamily="34" charset="0"/>
              </a:rPr>
              <a:t>Pienissä maissa ulkomaalaisten palveluyritysten merkitys on suuri</a:t>
            </a:r>
          </a:p>
          <a:p>
            <a:r>
              <a:rPr lang="fi-FI" dirty="0" err="1">
                <a:latin typeface="Franklin Gothic Medium" pitchFamily="34" charset="0"/>
              </a:rPr>
              <a:t>Ulkomaalaisomisteisten</a:t>
            </a:r>
            <a:r>
              <a:rPr lang="fi-FI" dirty="0">
                <a:latin typeface="Franklin Gothic Medium" pitchFamily="34" charset="0"/>
              </a:rPr>
              <a:t> yritysten osuus työllisyydestä (vasen) ja tuotannosta (oikea) yksityisissä palveluissa, %</a:t>
            </a:r>
          </a:p>
        </p:txBody>
      </p:sp>
    </p:spTree>
    <p:extLst>
      <p:ext uri="{BB962C8B-B14F-4D97-AF65-F5344CB8AC3E}">
        <p14:creationId xmlns:p14="http://schemas.microsoft.com/office/powerpoint/2010/main" val="41874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0000" y="900000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19427261"/>
              </p:ext>
            </p:extLst>
          </p:nvPr>
        </p:nvGraphicFramePr>
        <p:xfrm>
          <a:off x="900000" y="900000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97802387"/>
              </p:ext>
            </p:extLst>
          </p:nvPr>
        </p:nvGraphicFramePr>
        <p:xfrm>
          <a:off x="4500000" y="900000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536" y="0"/>
            <a:ext cx="864096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2.14</a:t>
            </a:r>
          </a:p>
          <a:p>
            <a:r>
              <a:rPr lang="fi-FI" b="1" dirty="0">
                <a:latin typeface="Franklin Gothic Medium" pitchFamily="34" charset="0"/>
              </a:rPr>
              <a:t>Suomessa palvelujen kannattavuus on heikentynyt </a:t>
            </a:r>
            <a:r>
              <a:rPr lang="fi-FI" b="1" dirty="0" smtClean="0">
                <a:latin typeface="Franklin Gothic Medium" pitchFamily="34" charset="0"/>
              </a:rPr>
              <a:t>2000-luvulla</a:t>
            </a:r>
          </a:p>
          <a:p>
            <a:r>
              <a:rPr lang="fi-FI" dirty="0">
                <a:latin typeface="Franklin Gothic Medium" pitchFamily="34" charset="0"/>
              </a:rPr>
              <a:t>Käyttökatteen ja arvonlisäyksen suhde yksityisissä palveluissa (vasen) ja sen muutos (oikea),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999" y="652534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05483018"/>
              </p:ext>
            </p:extLst>
          </p:nvPr>
        </p:nvGraphicFramePr>
        <p:xfrm>
          <a:off x="873000" y="14040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59412" y="3215898"/>
            <a:ext cx="41979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Ruotsi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3397" y="1903037"/>
            <a:ext cx="42479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Suomi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3397" y="2646303"/>
            <a:ext cx="4071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Saksa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4631" y="3666232"/>
            <a:ext cx="1859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UK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3763" y="3666232"/>
            <a:ext cx="2693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USA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2.15</a:t>
            </a:r>
          </a:p>
          <a:p>
            <a:r>
              <a:rPr lang="fi-FI" b="1" dirty="0">
                <a:latin typeface="Franklin Gothic Medium" pitchFamily="34" charset="0"/>
              </a:rPr>
              <a:t>Kannattavuus uudelle tasolle ”tehottoman pääoman” kauden jälkeen</a:t>
            </a:r>
          </a:p>
          <a:p>
            <a:r>
              <a:rPr lang="fi-FI" dirty="0">
                <a:latin typeface="Franklin Gothic Medium" pitchFamily="34" charset="0"/>
              </a:rPr>
              <a:t>Käyttökatteen ja arvonlisäyksen suhde yksityisissä palveluissa, 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0000" y="900000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09619439"/>
              </p:ext>
            </p:extLst>
          </p:nvPr>
        </p:nvGraphicFramePr>
        <p:xfrm>
          <a:off x="900000" y="900000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86090835"/>
              </p:ext>
            </p:extLst>
          </p:nvPr>
        </p:nvGraphicFramePr>
        <p:xfrm>
          <a:off x="4500000" y="900000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64088" y="5805264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5805264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33550"/>
            <a:ext cx="89289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2.16</a:t>
            </a:r>
          </a:p>
          <a:p>
            <a:r>
              <a:rPr lang="fi-FI" b="1" dirty="0">
                <a:latin typeface="Franklin Gothic Medium" pitchFamily="34" charset="0"/>
              </a:rPr>
              <a:t>Palvelusektorin keskimääräinen työvoimakustannus 32 dollaria tunti</a:t>
            </a:r>
          </a:p>
          <a:p>
            <a:r>
              <a:rPr lang="fi-FI" dirty="0">
                <a:latin typeface="Franklin Gothic Medium" pitchFamily="34" charset="0"/>
              </a:rPr>
              <a:t>Työvoiman </a:t>
            </a:r>
            <a:r>
              <a:rPr lang="fi-FI" dirty="0" err="1" smtClean="0">
                <a:latin typeface="Franklin Gothic Medium" pitchFamily="34" charset="0"/>
              </a:rPr>
              <a:t>tuntikust</a:t>
            </a:r>
            <a:r>
              <a:rPr lang="fi-FI" dirty="0" smtClean="0">
                <a:latin typeface="Franklin Gothic Medium" pitchFamily="34" charset="0"/>
              </a:rPr>
              <a:t>. </a:t>
            </a:r>
            <a:r>
              <a:rPr lang="fi-FI" dirty="0">
                <a:latin typeface="Franklin Gothic Medium" pitchFamily="34" charset="0"/>
              </a:rPr>
              <a:t>(vasen) ja niiden reaalinen muutos (oikea) yksityisissä palveluissa,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000" y="652534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43330141"/>
              </p:ext>
            </p:extLst>
          </p:nvPr>
        </p:nvGraphicFramePr>
        <p:xfrm>
          <a:off x="873000" y="1772816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46780" y="4399694"/>
            <a:ext cx="1214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Franklin Gothic Medium" pitchFamily="34" charset="0"/>
              </a:rPr>
              <a:t>Palvelut, yksityiset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7995" y="3535598"/>
            <a:ext cx="146828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Franklin Gothic Medium" pitchFamily="34" charset="0"/>
              </a:rPr>
              <a:t>Palvelut, </a:t>
            </a:r>
            <a:r>
              <a:rPr lang="fi-FI" sz="1200" dirty="0" smtClean="0">
                <a:latin typeface="Franklin Gothic Medium" pitchFamily="34" charset="0"/>
              </a:rPr>
              <a:t>julkisyhteisöt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3534" y="2173317"/>
            <a:ext cx="85510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Franklin Gothic Medium" pitchFamily="34" charset="0"/>
              </a:rPr>
              <a:t>Alkutuotanto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8564" y="2853246"/>
            <a:ext cx="5338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Franklin Gothic Medium" pitchFamily="34" charset="0"/>
              </a:rPr>
              <a:t>Jalostus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000" y="203671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3.1</a:t>
            </a:r>
          </a:p>
          <a:p>
            <a:r>
              <a:rPr lang="fi-FI" b="1" dirty="0">
                <a:latin typeface="Franklin Gothic Medium" pitchFamily="34" charset="0"/>
              </a:rPr>
              <a:t>Yksityisten palvelujen tuotannon määrä on kasvanut Suomessa </a:t>
            </a:r>
            <a:endParaRPr lang="fi-FI" b="1" dirty="0" smtClean="0">
              <a:latin typeface="Franklin Gothic Medium" pitchFamily="34" charset="0"/>
            </a:endParaRPr>
          </a:p>
          <a:p>
            <a:r>
              <a:rPr lang="fi-FI" b="1" dirty="0" smtClean="0">
                <a:latin typeface="Franklin Gothic Medium" pitchFamily="34" charset="0"/>
              </a:rPr>
              <a:t>keskimäärin 2–3 </a:t>
            </a:r>
            <a:r>
              <a:rPr lang="fi-FI" b="1" dirty="0">
                <a:latin typeface="Franklin Gothic Medium" pitchFamily="34" charset="0"/>
              </a:rPr>
              <a:t>% vuodessa</a:t>
            </a:r>
          </a:p>
          <a:p>
            <a:r>
              <a:rPr lang="fi-FI" dirty="0">
                <a:latin typeface="Franklin Gothic Medium" pitchFamily="34" charset="0"/>
              </a:rPr>
              <a:t>Tuotannon nettoarvolisäys sektoreittain </a:t>
            </a:r>
            <a:r>
              <a:rPr lang="fi-FI" dirty="0" smtClean="0">
                <a:latin typeface="Franklin Gothic Medium" pitchFamily="34" charset="0"/>
              </a:rPr>
              <a:t>(mrd</a:t>
            </a:r>
            <a:r>
              <a:rPr lang="fi-FI" dirty="0">
                <a:latin typeface="Franklin Gothic Medium" pitchFamily="34" charset="0"/>
              </a:rPr>
              <a:t>. vuoden 2011 </a:t>
            </a:r>
            <a:r>
              <a:rPr lang="fi-FI" dirty="0" smtClean="0">
                <a:latin typeface="Franklin Gothic Medium" pitchFamily="34" charset="0"/>
              </a:rPr>
              <a:t>euroa)</a:t>
            </a:r>
            <a:endParaRPr lang="fi-FI" dirty="0"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5459754"/>
              </p:ext>
            </p:extLst>
          </p:nvPr>
        </p:nvGraphicFramePr>
        <p:xfrm>
          <a:off x="873000" y="1914891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46780" y="4359604"/>
            <a:ext cx="1214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Franklin Gothic Medium" pitchFamily="34" charset="0"/>
              </a:rPr>
              <a:t>Palvelut, yksityiset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7995" y="3317633"/>
            <a:ext cx="146828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Franklin Gothic Medium" pitchFamily="34" charset="0"/>
              </a:rPr>
              <a:t>Palvelut, </a:t>
            </a:r>
            <a:r>
              <a:rPr lang="fi-FI" sz="1200" dirty="0" smtClean="0">
                <a:latin typeface="Franklin Gothic Medium" pitchFamily="34" charset="0"/>
              </a:rPr>
              <a:t>julkisyhteisöt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3534" y="2021489"/>
            <a:ext cx="85510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Franklin Gothic Medium" pitchFamily="34" charset="0"/>
              </a:rPr>
              <a:t>Alkutuotanto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99908" y="2597553"/>
            <a:ext cx="5338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Franklin Gothic Medium" pitchFamily="34" charset="0"/>
              </a:rPr>
              <a:t>Jalostus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000" y="203671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3.1</a:t>
            </a:r>
          </a:p>
          <a:p>
            <a:r>
              <a:rPr lang="fi-FI" b="1" dirty="0">
                <a:latin typeface="Franklin Gothic Medium" pitchFamily="34" charset="0"/>
              </a:rPr>
              <a:t>Yksityisten palvelujen tuotannon määrä on kasvanut Suomessa </a:t>
            </a:r>
            <a:endParaRPr lang="fi-FI" b="1" dirty="0" smtClean="0">
              <a:latin typeface="Franklin Gothic Medium" pitchFamily="34" charset="0"/>
            </a:endParaRPr>
          </a:p>
          <a:p>
            <a:r>
              <a:rPr lang="fi-FI" b="1" dirty="0" smtClean="0">
                <a:latin typeface="Franklin Gothic Medium" pitchFamily="34" charset="0"/>
              </a:rPr>
              <a:t>keskimäärin 2–3 </a:t>
            </a:r>
            <a:r>
              <a:rPr lang="fi-FI" b="1" dirty="0">
                <a:latin typeface="Franklin Gothic Medium" pitchFamily="34" charset="0"/>
              </a:rPr>
              <a:t>% vuodessa</a:t>
            </a:r>
          </a:p>
          <a:p>
            <a:r>
              <a:rPr lang="fi-FI" dirty="0">
                <a:latin typeface="Franklin Gothic Medium" pitchFamily="34" charset="0"/>
              </a:rPr>
              <a:t>Tuotannon nettoarvolisäys </a:t>
            </a:r>
            <a:r>
              <a:rPr lang="fi-FI" dirty="0" smtClean="0">
                <a:latin typeface="Franklin Gothic Medium" pitchFamily="34" charset="0"/>
              </a:rPr>
              <a:t>sektoreittain, </a:t>
            </a:r>
            <a:r>
              <a:rPr lang="fi-FI" dirty="0">
                <a:latin typeface="Franklin Gothic Medium" pitchFamily="34" charset="0"/>
              </a:rPr>
              <a:t>tuotanto-osuudet </a:t>
            </a:r>
            <a:r>
              <a:rPr lang="fi-FI" dirty="0" smtClean="0">
                <a:latin typeface="Franklin Gothic Medium" pitchFamily="34" charset="0"/>
              </a:rPr>
              <a:t>(%)</a:t>
            </a:r>
            <a:endParaRPr lang="fi-FI" dirty="0"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5803544"/>
              </p:ext>
            </p:extLst>
          </p:nvPr>
        </p:nvGraphicFramePr>
        <p:xfrm>
          <a:off x="873000" y="180629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89718" y="4387132"/>
            <a:ext cx="1214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Franklin Gothic Medium" pitchFamily="34" charset="0"/>
              </a:rPr>
              <a:t>Palvelut, yksityiset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4255" y="3475834"/>
            <a:ext cx="146828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Franklin Gothic Medium" pitchFamily="34" charset="0"/>
              </a:rPr>
              <a:t>Palvelut, </a:t>
            </a:r>
            <a:r>
              <a:rPr lang="fi-FI" sz="1200" dirty="0" smtClean="0">
                <a:latin typeface="Franklin Gothic Medium" pitchFamily="34" charset="0"/>
              </a:rPr>
              <a:t>julkisyhteisöt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794" y="2409044"/>
            <a:ext cx="85510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Franklin Gothic Medium" pitchFamily="34" charset="0"/>
              </a:rPr>
              <a:t>Alkutuotanto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4046" y="2859337"/>
            <a:ext cx="5338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Franklin Gothic Medium" pitchFamily="34" charset="0"/>
              </a:rPr>
              <a:t>Jalostus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3000" y="622479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3.2</a:t>
            </a:r>
          </a:p>
          <a:p>
            <a:r>
              <a:rPr lang="fi-FI" b="1" dirty="0">
                <a:latin typeface="Franklin Gothic Medium" pitchFamily="34" charset="0"/>
              </a:rPr>
              <a:t>Vuoden </a:t>
            </a:r>
            <a:r>
              <a:rPr lang="fi-FI" b="1" dirty="0" smtClean="0">
                <a:latin typeface="Franklin Gothic Medium" pitchFamily="34" charset="0"/>
              </a:rPr>
              <a:t>2011 </a:t>
            </a:r>
            <a:r>
              <a:rPr lang="fi-FI" b="1" dirty="0">
                <a:latin typeface="Franklin Gothic Medium" pitchFamily="34" charset="0"/>
              </a:rPr>
              <a:t>lopussa yksityiset palvelut työllistivät 1,2 miljoonaa suomalaista</a:t>
            </a:r>
          </a:p>
          <a:p>
            <a:r>
              <a:rPr lang="fi-FI" dirty="0">
                <a:latin typeface="Franklin Gothic Medium" pitchFamily="34" charset="0"/>
              </a:rPr>
              <a:t>Työllisyys Suomessa sektoreittain </a:t>
            </a:r>
            <a:r>
              <a:rPr lang="fi-FI" dirty="0" smtClean="0">
                <a:latin typeface="Franklin Gothic Medium" pitchFamily="34" charset="0"/>
              </a:rPr>
              <a:t>(tuhatta henkilöä)</a:t>
            </a:r>
            <a:endParaRPr lang="fi-FI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7352523"/>
              </p:ext>
            </p:extLst>
          </p:nvPr>
        </p:nvGraphicFramePr>
        <p:xfrm>
          <a:off x="873000" y="1916832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57709" y="4333901"/>
            <a:ext cx="1214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Franklin Gothic Medium" pitchFamily="34" charset="0"/>
              </a:rPr>
              <a:t>Palvelut, yksityiset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6142" y="3272476"/>
            <a:ext cx="146828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Franklin Gothic Medium" pitchFamily="34" charset="0"/>
              </a:rPr>
              <a:t>Palvelut, </a:t>
            </a:r>
            <a:r>
              <a:rPr lang="fi-FI" sz="1200" dirty="0" smtClean="0">
                <a:latin typeface="Franklin Gothic Medium" pitchFamily="34" charset="0"/>
              </a:rPr>
              <a:t>julkisyhteisöt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3442" y="2055562"/>
            <a:ext cx="85510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Franklin Gothic Medium" pitchFamily="34" charset="0"/>
              </a:rPr>
              <a:t>Alkutuotanto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7694" y="2533151"/>
            <a:ext cx="5338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latin typeface="Franklin Gothic Medium" pitchFamily="34" charset="0"/>
              </a:rPr>
              <a:t>Jalostus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3000" y="404664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3.2</a:t>
            </a:r>
          </a:p>
          <a:p>
            <a:r>
              <a:rPr lang="fi-FI" b="1" dirty="0">
                <a:latin typeface="Franklin Gothic Medium" pitchFamily="34" charset="0"/>
              </a:rPr>
              <a:t>Vuoden </a:t>
            </a:r>
            <a:r>
              <a:rPr lang="fi-FI" b="1" dirty="0" smtClean="0">
                <a:latin typeface="Franklin Gothic Medium" pitchFamily="34" charset="0"/>
              </a:rPr>
              <a:t>2011 </a:t>
            </a:r>
            <a:r>
              <a:rPr lang="fi-FI" b="1" dirty="0">
                <a:latin typeface="Franklin Gothic Medium" pitchFamily="34" charset="0"/>
              </a:rPr>
              <a:t>lopussa yksityiset palvelut työllistivät 1,2 miljoonaa suomalaista</a:t>
            </a:r>
          </a:p>
          <a:p>
            <a:r>
              <a:rPr lang="fi-FI" dirty="0">
                <a:latin typeface="Franklin Gothic Medium" pitchFamily="34" charset="0"/>
              </a:rPr>
              <a:t>Työllisyys Suomessa </a:t>
            </a:r>
            <a:r>
              <a:rPr lang="fi-FI" dirty="0" smtClean="0">
                <a:latin typeface="Franklin Gothic Medium" pitchFamily="34" charset="0"/>
              </a:rPr>
              <a:t>sektoreittain, osuudet </a:t>
            </a:r>
            <a:r>
              <a:rPr lang="fi-FI" dirty="0">
                <a:latin typeface="Franklin Gothic Medium" pitchFamily="34" charset="0"/>
              </a:rPr>
              <a:t>kokonaistyöllisyydestä </a:t>
            </a:r>
            <a:r>
              <a:rPr lang="fi-FI" dirty="0" smtClean="0">
                <a:latin typeface="Franklin Gothic Medium" pitchFamily="34" charset="0"/>
              </a:rPr>
              <a:t>(%)</a:t>
            </a:r>
            <a:endParaRPr lang="fi-FI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773" y="2420888"/>
            <a:ext cx="2986395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</a:t>
            </a:r>
          </a:p>
          <a:p>
            <a:r>
              <a:rPr lang="fi-FI" sz="1050" dirty="0" smtClean="0">
                <a:latin typeface="Franklin Gothic Medium" pitchFamily="34" charset="0"/>
              </a:rPr>
              <a:t>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773" y="404664"/>
            <a:ext cx="312293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Taulukko 3.1</a:t>
            </a:r>
          </a:p>
          <a:p>
            <a:r>
              <a:rPr lang="fi-FI" b="1" dirty="0">
                <a:latin typeface="Franklin Gothic Medium" pitchFamily="34" charset="0"/>
              </a:rPr>
              <a:t>Vähittäiskauppa on eniten työllistävä yksityinen palvelu</a:t>
            </a:r>
          </a:p>
          <a:p>
            <a:r>
              <a:rPr lang="fi-FI" dirty="0">
                <a:latin typeface="Franklin Gothic Medium" pitchFamily="34" charset="0"/>
              </a:rPr>
              <a:t>Työllisyys ja tuotanto yksityiskohtaisella toimialatasolla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06" y="89815"/>
            <a:ext cx="4893294" cy="67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3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0000" y="900000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43242238"/>
              </p:ext>
            </p:extLst>
          </p:nvPr>
        </p:nvGraphicFramePr>
        <p:xfrm>
          <a:off x="900000" y="900000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86271899"/>
              </p:ext>
            </p:extLst>
          </p:nvPr>
        </p:nvGraphicFramePr>
        <p:xfrm>
          <a:off x="4500000" y="900000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652534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67194"/>
            <a:ext cx="835292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3.3</a:t>
            </a:r>
          </a:p>
          <a:p>
            <a:r>
              <a:rPr lang="fi-FI" b="1" dirty="0">
                <a:latin typeface="Franklin Gothic Medium" pitchFamily="34" charset="0"/>
              </a:rPr>
              <a:t>Asiantuntijapalveluissa tuottavuuden taso teollisuutta korkeampi –  kasvu hidasta</a:t>
            </a:r>
          </a:p>
          <a:p>
            <a:r>
              <a:rPr lang="fi-FI" dirty="0">
                <a:latin typeface="Franklin Gothic Medium" pitchFamily="34" charset="0"/>
              </a:rPr>
              <a:t>Työn tuottavuuden taso (nettoarvonlisäys/työtunti) toimialoittain, vuoden 2011 euroissa</a:t>
            </a:r>
          </a:p>
        </p:txBody>
      </p:sp>
    </p:spTree>
    <p:extLst>
      <p:ext uri="{BB962C8B-B14F-4D97-AF65-F5344CB8AC3E}">
        <p14:creationId xmlns:p14="http://schemas.microsoft.com/office/powerpoint/2010/main" val="1898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289" y="1591499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260000" y="1944000"/>
            <a:ext cx="2645042" cy="19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15000"/>
              </a:lnSpc>
              <a:spcBef>
                <a:spcPct val="85000"/>
              </a:spcBef>
            </a:pPr>
            <a:r>
              <a:rPr lang="fi-FI" sz="1200" dirty="0" smtClean="0">
                <a:latin typeface="Franklin Gothic Medium" pitchFamily="34" charset="0"/>
              </a:rPr>
              <a:t>Palkkojen</a:t>
            </a:r>
            <a:endParaRPr lang="fi-FI" sz="1200" dirty="0">
              <a:latin typeface="Franklin Gothic Medium" pitchFamily="34" charset="0"/>
            </a:endParaRPr>
          </a:p>
          <a:p>
            <a:pPr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muutos, %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1158886" y="1844085"/>
            <a:ext cx="6853063" cy="2913723"/>
          </a:xfrm>
          <a:custGeom>
            <a:avLst/>
            <a:gdLst>
              <a:gd name="T0" fmla="*/ 0 w 4416"/>
              <a:gd name="T1" fmla="*/ 0 h 2880"/>
              <a:gd name="T2" fmla="*/ 0 w 4416"/>
              <a:gd name="T3" fmla="*/ 2880 h 2880"/>
              <a:gd name="T4" fmla="*/ 4416 w 4416"/>
              <a:gd name="T5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16" h="2880">
                <a:moveTo>
                  <a:pt x="0" y="0"/>
                </a:moveTo>
                <a:lnTo>
                  <a:pt x="0" y="2880"/>
                </a:lnTo>
                <a:lnTo>
                  <a:pt x="4416" y="288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arrow" w="lg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200">
              <a:latin typeface="Franklin Gothic Medium" pitchFamily="34" charset="0"/>
            </a:endParaRPr>
          </a:p>
        </p:txBody>
      </p:sp>
      <p:sp>
        <p:nvSpPr>
          <p:cNvPr id="29" name="Freeform 64"/>
          <p:cNvSpPr>
            <a:spLocks/>
          </p:cNvSpPr>
          <p:nvPr/>
        </p:nvSpPr>
        <p:spPr bwMode="auto">
          <a:xfrm>
            <a:off x="1736237" y="1946268"/>
            <a:ext cx="10019" cy="8094"/>
          </a:xfrm>
          <a:custGeom>
            <a:avLst/>
            <a:gdLst>
              <a:gd name="T0" fmla="*/ 0 w 16"/>
              <a:gd name="T1" fmla="*/ 8 h 17"/>
              <a:gd name="T2" fmla="*/ 1 w 16"/>
              <a:gd name="T3" fmla="*/ 12 h 17"/>
              <a:gd name="T4" fmla="*/ 2 w 16"/>
              <a:gd name="T5" fmla="*/ 14 h 17"/>
              <a:gd name="T6" fmla="*/ 4 w 16"/>
              <a:gd name="T7" fmla="*/ 15 h 17"/>
              <a:gd name="T8" fmla="*/ 8 w 16"/>
              <a:gd name="T9" fmla="*/ 17 h 17"/>
              <a:gd name="T10" fmla="*/ 11 w 16"/>
              <a:gd name="T11" fmla="*/ 15 h 17"/>
              <a:gd name="T12" fmla="*/ 13 w 16"/>
              <a:gd name="T13" fmla="*/ 14 h 17"/>
              <a:gd name="T14" fmla="*/ 14 w 16"/>
              <a:gd name="T15" fmla="*/ 12 h 17"/>
              <a:gd name="T16" fmla="*/ 16 w 16"/>
              <a:gd name="T17" fmla="*/ 8 h 17"/>
              <a:gd name="T18" fmla="*/ 16 w 16"/>
              <a:gd name="T19" fmla="*/ 8 h 17"/>
              <a:gd name="T20" fmla="*/ 14 w 16"/>
              <a:gd name="T21" fmla="*/ 6 h 17"/>
              <a:gd name="T22" fmla="*/ 13 w 16"/>
              <a:gd name="T23" fmla="*/ 3 h 17"/>
              <a:gd name="T24" fmla="*/ 11 w 16"/>
              <a:gd name="T25" fmla="*/ 2 h 17"/>
              <a:gd name="T26" fmla="*/ 8 w 16"/>
              <a:gd name="T27" fmla="*/ 0 h 17"/>
              <a:gd name="T28" fmla="*/ 4 w 16"/>
              <a:gd name="T29" fmla="*/ 2 h 17"/>
              <a:gd name="T30" fmla="*/ 2 w 16"/>
              <a:gd name="T31" fmla="*/ 3 h 17"/>
              <a:gd name="T32" fmla="*/ 1 w 16"/>
              <a:gd name="T33" fmla="*/ 6 h 17"/>
              <a:gd name="T34" fmla="*/ 0 w 16"/>
              <a:gd name="T35" fmla="*/ 8 h 17"/>
              <a:gd name="T36" fmla="*/ 0 w 16"/>
              <a:gd name="T3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" h="17">
                <a:moveTo>
                  <a:pt x="0" y="8"/>
                </a:moveTo>
                <a:lnTo>
                  <a:pt x="1" y="12"/>
                </a:lnTo>
                <a:lnTo>
                  <a:pt x="2" y="14"/>
                </a:lnTo>
                <a:lnTo>
                  <a:pt x="4" y="15"/>
                </a:lnTo>
                <a:lnTo>
                  <a:pt x="8" y="17"/>
                </a:lnTo>
                <a:lnTo>
                  <a:pt x="11" y="15"/>
                </a:lnTo>
                <a:lnTo>
                  <a:pt x="13" y="14"/>
                </a:lnTo>
                <a:lnTo>
                  <a:pt x="14" y="12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3" y="3"/>
                </a:lnTo>
                <a:lnTo>
                  <a:pt x="11" y="2"/>
                </a:lnTo>
                <a:lnTo>
                  <a:pt x="8" y="0"/>
                </a:lnTo>
                <a:lnTo>
                  <a:pt x="4" y="2"/>
                </a:lnTo>
                <a:lnTo>
                  <a:pt x="2" y="3"/>
                </a:lnTo>
                <a:lnTo>
                  <a:pt x="1" y="6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200">
              <a:latin typeface="Franklin Gothic Medium" pitchFamily="34" charset="0"/>
            </a:endParaRPr>
          </a:p>
        </p:txBody>
      </p:sp>
      <p:sp>
        <p:nvSpPr>
          <p:cNvPr id="32" name="Text Box 94"/>
          <p:cNvSpPr txBox="1">
            <a:spLocks noChangeArrowheads="1"/>
          </p:cNvSpPr>
          <p:nvPr/>
        </p:nvSpPr>
        <p:spPr bwMode="auto">
          <a:xfrm>
            <a:off x="5521103" y="4832273"/>
            <a:ext cx="1288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Matalapalkkaiset</a:t>
            </a:r>
          </a:p>
          <a:p>
            <a:pPr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työtehtävät</a:t>
            </a:r>
          </a:p>
        </p:txBody>
      </p:sp>
      <p:sp>
        <p:nvSpPr>
          <p:cNvPr id="44" name="Text Box 94"/>
          <p:cNvSpPr txBox="1">
            <a:spLocks noChangeArrowheads="1"/>
          </p:cNvSpPr>
          <p:nvPr/>
        </p:nvSpPr>
        <p:spPr bwMode="auto">
          <a:xfrm>
            <a:off x="1589658" y="4832273"/>
            <a:ext cx="15530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fi-FI" sz="1200" dirty="0" smtClean="0">
                <a:latin typeface="Franklin Gothic Medium" pitchFamily="34" charset="0"/>
              </a:rPr>
              <a:t>Korkeapalkkaiset tehtävät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142667" y="1692000"/>
            <a:ext cx="2645042" cy="19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15000"/>
              </a:lnSpc>
              <a:spcBef>
                <a:spcPct val="85000"/>
              </a:spcBef>
            </a:pPr>
            <a:r>
              <a:rPr lang="fi-FI" sz="1200" b="1" dirty="0" smtClean="0">
                <a:latin typeface="Franklin Gothic Medium" pitchFamily="34" charset="0"/>
              </a:rPr>
              <a:t>Palkkarakenteiden muutos</a:t>
            </a:r>
            <a:endParaRPr lang="fi-FI" sz="1200" b="1" dirty="0">
              <a:latin typeface="Franklin Gothic Medium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589658" y="2852936"/>
            <a:ext cx="5220000" cy="1325119"/>
          </a:xfrm>
          <a:custGeom>
            <a:avLst/>
            <a:gdLst>
              <a:gd name="connsiteX0" fmla="*/ 0 w 4688958"/>
              <a:gd name="connsiteY0" fmla="*/ 0 h 1325119"/>
              <a:gd name="connsiteX1" fmla="*/ 659218 w 4688958"/>
              <a:gd name="connsiteY1" fmla="*/ 637954 h 1325119"/>
              <a:gd name="connsiteX2" fmla="*/ 1786269 w 4688958"/>
              <a:gd name="connsiteY2" fmla="*/ 1169582 h 1325119"/>
              <a:gd name="connsiteX3" fmla="*/ 2700669 w 4688958"/>
              <a:gd name="connsiteY3" fmla="*/ 1307805 h 1325119"/>
              <a:gd name="connsiteX4" fmla="*/ 4688958 w 4688958"/>
              <a:gd name="connsiteY4" fmla="*/ 1318437 h 13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1325119">
                <a:moveTo>
                  <a:pt x="0" y="0"/>
                </a:moveTo>
                <a:cubicBezTo>
                  <a:pt x="180753" y="221512"/>
                  <a:pt x="361507" y="443024"/>
                  <a:pt x="659218" y="637954"/>
                </a:cubicBezTo>
                <a:cubicBezTo>
                  <a:pt x="956929" y="832884"/>
                  <a:pt x="1446027" y="1057940"/>
                  <a:pt x="1786269" y="1169582"/>
                </a:cubicBezTo>
                <a:cubicBezTo>
                  <a:pt x="2126511" y="1281224"/>
                  <a:pt x="2216887" y="1282996"/>
                  <a:pt x="2700669" y="1307805"/>
                </a:cubicBezTo>
                <a:cubicBezTo>
                  <a:pt x="3184451" y="1332614"/>
                  <a:pt x="3936704" y="1325525"/>
                  <a:pt x="4688958" y="1318437"/>
                </a:cubicBezTo>
              </a:path>
            </a:pathLst>
          </a:custGeom>
          <a:noFill/>
          <a:ln w="889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000" y="203671"/>
            <a:ext cx="75874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0.2</a:t>
            </a:r>
          </a:p>
          <a:p>
            <a:r>
              <a:rPr lang="fi-FI" b="1" dirty="0">
                <a:latin typeface="Franklin Gothic Medium" pitchFamily="34" charset="0"/>
              </a:rPr>
              <a:t>Arvoketjun hymy kasvaa – Suomen työmarkkinat </a:t>
            </a:r>
            <a:r>
              <a:rPr lang="fi-FI" b="1" dirty="0" smtClean="0">
                <a:latin typeface="Franklin Gothic Medium" pitchFamily="34" charset="0"/>
              </a:rPr>
              <a:t>polarisoituvat</a:t>
            </a:r>
            <a:endParaRPr lang="fi-FI" b="1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87559" y="1758988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14721928"/>
              </p:ext>
            </p:extLst>
          </p:nvPr>
        </p:nvGraphicFramePr>
        <p:xfrm>
          <a:off x="887559" y="1758988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54711" y="2554930"/>
            <a:ext cx="6456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Teollisuus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7559" y="2936900"/>
            <a:ext cx="6733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err="1" smtClean="0">
                <a:latin typeface="Franklin Gothic Medium" pitchFamily="34" charset="0"/>
              </a:rPr>
              <a:t>Inform</a:t>
            </a:r>
            <a:r>
              <a:rPr lang="fi-FI" sz="1200" dirty="0" smtClean="0">
                <a:latin typeface="Franklin Gothic Medium" pitchFamily="34" charset="0"/>
              </a:rPr>
              <a:t>. ja </a:t>
            </a:r>
          </a:p>
          <a:p>
            <a:r>
              <a:rPr lang="fi-FI" sz="1200" dirty="0" smtClean="0">
                <a:latin typeface="Franklin Gothic Medium" pitchFamily="34" charset="0"/>
              </a:rPr>
              <a:t>viestintä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9283" y="3479271"/>
            <a:ext cx="7718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err="1" smtClean="0">
                <a:latin typeface="Franklin Gothic Medium" pitchFamily="34" charset="0"/>
              </a:rPr>
              <a:t>Rah</a:t>
            </a:r>
            <a:r>
              <a:rPr lang="fi-FI" sz="1200" dirty="0" smtClean="0">
                <a:latin typeface="Franklin Gothic Medium" pitchFamily="34" charset="0"/>
              </a:rPr>
              <a:t>. ja vak.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4488" y="3765310"/>
            <a:ext cx="51001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Kauppa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4687" y="4793397"/>
            <a:ext cx="30617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Ammatillinen, tieteellinen ja tekninen toiminta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000" y="203671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3.4</a:t>
            </a:r>
          </a:p>
          <a:p>
            <a:r>
              <a:rPr lang="fi-FI" b="1" dirty="0">
                <a:latin typeface="Franklin Gothic Medium" pitchFamily="34" charset="0"/>
              </a:rPr>
              <a:t>Työn tuottavuuskehitys vaihtelee voimakkaasti aloittain –  </a:t>
            </a:r>
            <a:endParaRPr lang="fi-FI" b="1" dirty="0" smtClean="0">
              <a:latin typeface="Franklin Gothic Medium" pitchFamily="34" charset="0"/>
            </a:endParaRPr>
          </a:p>
          <a:p>
            <a:r>
              <a:rPr lang="fi-FI" b="1" dirty="0" smtClean="0">
                <a:latin typeface="Franklin Gothic Medium" pitchFamily="34" charset="0"/>
              </a:rPr>
              <a:t>mittausongelmat suuria</a:t>
            </a:r>
          </a:p>
          <a:p>
            <a:r>
              <a:rPr lang="fi-FI" dirty="0">
                <a:latin typeface="Franklin Gothic Medium" pitchFamily="34" charset="0"/>
              </a:rPr>
              <a:t>Työn tuottavuuden kehitys (indeksi, 1980=100</a:t>
            </a:r>
            <a:r>
              <a:rPr lang="fi-FI" dirty="0" smtClean="0">
                <a:latin typeface="Franklin Gothic Medium" pitchFamily="34" charset="0"/>
              </a:rPr>
              <a:t>)</a:t>
            </a:r>
            <a:endParaRPr lang="fi-FI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0000" y="900000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71563628"/>
              </p:ext>
            </p:extLst>
          </p:nvPr>
        </p:nvGraphicFramePr>
        <p:xfrm>
          <a:off x="884595" y="1002853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34472653"/>
              </p:ext>
            </p:extLst>
          </p:nvPr>
        </p:nvGraphicFramePr>
        <p:xfrm>
          <a:off x="4484595" y="1002853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3.5</a:t>
            </a:r>
            <a:endParaRPr lang="fi-FI" b="1" dirty="0">
              <a:latin typeface="Franklin Gothic Medium" pitchFamily="34" charset="0"/>
            </a:endParaRPr>
          </a:p>
          <a:p>
            <a:r>
              <a:rPr lang="fi-FI" b="1" dirty="0">
                <a:latin typeface="Franklin Gothic Medium" pitchFamily="34" charset="0"/>
              </a:rPr>
              <a:t>Kokonaistuottavuus heijastelee kilpailun kireyttä ja innovoinnin onnistumista</a:t>
            </a:r>
          </a:p>
          <a:p>
            <a:r>
              <a:rPr lang="fi-FI" dirty="0">
                <a:latin typeface="Franklin Gothic Medium" pitchFamily="34" charset="0"/>
              </a:rPr>
              <a:t>Kokonaistuottavuuden keskimääräinen vuosimuutos, 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3000" y="6560945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07682690"/>
              </p:ext>
            </p:extLst>
          </p:nvPr>
        </p:nvGraphicFramePr>
        <p:xfrm>
          <a:off x="611560" y="1340768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3.6</a:t>
            </a:r>
          </a:p>
          <a:p>
            <a:r>
              <a:rPr lang="fi-FI" b="1" dirty="0">
                <a:latin typeface="Franklin Gothic Medium" pitchFamily="34" charset="0"/>
              </a:rPr>
              <a:t>Softa-, tele- ja rahoituspalvelut innovoivat eniten</a:t>
            </a:r>
          </a:p>
          <a:p>
            <a:r>
              <a:rPr lang="fi-FI" dirty="0">
                <a:latin typeface="Franklin Gothic Medium" pitchFamily="34" charset="0"/>
              </a:rPr>
              <a:t>Innovaatiotoiminnan </a:t>
            </a:r>
            <a:r>
              <a:rPr lang="fi-FI" dirty="0" smtClean="0">
                <a:latin typeface="Franklin Gothic Medium" pitchFamily="34" charset="0"/>
              </a:rPr>
              <a:t>harjoittaminen</a:t>
            </a:r>
            <a:endParaRPr lang="fi-FI" dirty="0"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0000" y="900000"/>
            <a:ext cx="7236000" cy="3825144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64386325"/>
              </p:ext>
            </p:extLst>
          </p:nvPr>
        </p:nvGraphicFramePr>
        <p:xfrm>
          <a:off x="904583" y="1556792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42014649"/>
              </p:ext>
            </p:extLst>
          </p:nvPr>
        </p:nvGraphicFramePr>
        <p:xfrm>
          <a:off x="4504583" y="1556792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3.6</a:t>
            </a:r>
          </a:p>
          <a:p>
            <a:r>
              <a:rPr lang="fi-FI" b="1" dirty="0">
                <a:latin typeface="Franklin Gothic Medium" pitchFamily="34" charset="0"/>
              </a:rPr>
              <a:t>Softa-, tele- ja rahoituspalvelut innovoivat eniten</a:t>
            </a:r>
          </a:p>
          <a:p>
            <a:r>
              <a:rPr lang="fi-FI" dirty="0">
                <a:latin typeface="Franklin Gothic Medium" pitchFamily="34" charset="0"/>
              </a:rPr>
              <a:t>Innovaatiotoiminnan harjoittaminen </a:t>
            </a:r>
            <a:r>
              <a:rPr lang="fi-FI" dirty="0" smtClean="0">
                <a:latin typeface="Franklin Gothic Medium" pitchFamily="34" charset="0"/>
              </a:rPr>
              <a:t>innovaatiotyypeittäin</a:t>
            </a:r>
            <a:endParaRPr lang="fi-FI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0000" y="900000"/>
            <a:ext cx="7236000" cy="3825144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62877447"/>
              </p:ext>
            </p:extLst>
          </p:nvPr>
        </p:nvGraphicFramePr>
        <p:xfrm>
          <a:off x="918000" y="1700808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1945641"/>
              </p:ext>
            </p:extLst>
          </p:nvPr>
        </p:nvGraphicFramePr>
        <p:xfrm>
          <a:off x="4518000" y="1700808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3.6</a:t>
            </a:r>
          </a:p>
          <a:p>
            <a:r>
              <a:rPr lang="fi-FI" b="1" dirty="0">
                <a:latin typeface="Franklin Gothic Medium" pitchFamily="34" charset="0"/>
              </a:rPr>
              <a:t>Softa-, tele- ja rahoituspalvelut innovoivat eniten</a:t>
            </a:r>
          </a:p>
          <a:p>
            <a:r>
              <a:rPr lang="fi-FI" dirty="0">
                <a:latin typeface="Franklin Gothic Medium" pitchFamily="34" charset="0"/>
              </a:rPr>
              <a:t>Innovaatiotoiminnan harjoittaminen </a:t>
            </a:r>
            <a:r>
              <a:rPr lang="fi-FI" dirty="0" smtClean="0">
                <a:latin typeface="Franklin Gothic Medium" pitchFamily="34" charset="0"/>
              </a:rPr>
              <a:t>innovaatiotyypeittäin</a:t>
            </a:r>
            <a:endParaRPr lang="fi-FI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9728" y="956305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25758341"/>
              </p:ext>
            </p:extLst>
          </p:nvPr>
        </p:nvGraphicFramePr>
        <p:xfrm>
          <a:off x="889728" y="956305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80196515"/>
              </p:ext>
            </p:extLst>
          </p:nvPr>
        </p:nvGraphicFramePr>
        <p:xfrm>
          <a:off x="4489728" y="956305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58145" y="3941944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8145" y="4226131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3665" y="4545735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3665" y="4882136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0018" y="5218536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1878" y="3326061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1878" y="3617972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7398" y="3895330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7398" y="4226131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1878" y="4556932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1878" y="4887733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3750" y="5218536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3000" y="109099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3.7</a:t>
            </a:r>
          </a:p>
          <a:p>
            <a:r>
              <a:rPr lang="fi-FI" b="1" dirty="0">
                <a:latin typeface="Franklin Gothic Medium" pitchFamily="34" charset="0"/>
              </a:rPr>
              <a:t>Suomalaisten palveluyritysten ulkomainen työllisyysosuus teollisuutta pienempi</a:t>
            </a:r>
          </a:p>
          <a:p>
            <a:r>
              <a:rPr lang="fi-FI" dirty="0">
                <a:latin typeface="Franklin Gothic Medium" pitchFamily="34" charset="0"/>
              </a:rPr>
              <a:t>Monikansallisten tytäryritysten työllisyysosuudet, 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3000" y="652534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0000" y="900000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18810787"/>
              </p:ext>
            </p:extLst>
          </p:nvPr>
        </p:nvGraphicFramePr>
        <p:xfrm>
          <a:off x="900000" y="900000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07341640"/>
              </p:ext>
            </p:extLst>
          </p:nvPr>
        </p:nvGraphicFramePr>
        <p:xfrm>
          <a:off x="4500000" y="900000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16632"/>
            <a:ext cx="885698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3.8</a:t>
            </a:r>
          </a:p>
          <a:p>
            <a:r>
              <a:rPr lang="fi-FI" b="1" dirty="0">
                <a:latin typeface="Franklin Gothic Medium" pitchFamily="34" charset="0"/>
              </a:rPr>
              <a:t>Palveluissa palkkakehitys teollisuutta maltillisempaa</a:t>
            </a:r>
          </a:p>
          <a:p>
            <a:r>
              <a:rPr lang="fi-FI" dirty="0">
                <a:latin typeface="Franklin Gothic Medium" pitchFamily="34" charset="0"/>
              </a:rPr>
              <a:t>Reaalinen tuntipalkka toimialoittain (deflatoitu toimialan arvonlisäyksen </a:t>
            </a:r>
            <a:r>
              <a:rPr lang="fi-FI" dirty="0" err="1">
                <a:latin typeface="Franklin Gothic Medium" pitchFamily="34" charset="0"/>
              </a:rPr>
              <a:t>deflaattorilla</a:t>
            </a:r>
            <a:r>
              <a:rPr lang="fi-FI" dirty="0">
                <a:latin typeface="Franklin Gothic Medium" pitchFamily="34" charset="0"/>
              </a:rPr>
              <a:t>), v. 2011 euroissa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999" y="652534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0000" y="900000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42792810"/>
              </p:ext>
            </p:extLst>
          </p:nvPr>
        </p:nvGraphicFramePr>
        <p:xfrm>
          <a:off x="900000" y="900000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48413976"/>
              </p:ext>
            </p:extLst>
          </p:nvPr>
        </p:nvGraphicFramePr>
        <p:xfrm>
          <a:off x="4500000" y="900000"/>
          <a:ext cx="361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3.9</a:t>
            </a:r>
          </a:p>
          <a:p>
            <a:r>
              <a:rPr lang="fi-FI" b="1" dirty="0">
                <a:latin typeface="Franklin Gothic Medium" pitchFamily="34" charset="0"/>
              </a:rPr>
              <a:t>Kannattavuus 2000-luvulla keskimäärin parempi kuin 1990-luvulla</a:t>
            </a:r>
          </a:p>
          <a:p>
            <a:r>
              <a:rPr lang="fi-FI" dirty="0">
                <a:latin typeface="Franklin Gothic Medium" pitchFamily="34" charset="0"/>
              </a:rPr>
              <a:t>Kannattavuus toimialoittain, 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999" y="652534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  <a:latin typeface="Franklin Gothic Medium" pitchFamily="34" charset="0"/>
            </a:endParaRPr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041328"/>
              </p:ext>
            </p:extLst>
          </p:nvPr>
        </p:nvGraphicFramePr>
        <p:xfrm>
          <a:off x="4500000" y="1404000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0195289"/>
              </p:ext>
            </p:extLst>
          </p:nvPr>
        </p:nvGraphicFramePr>
        <p:xfrm>
          <a:off x="873000" y="1404000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4.1</a:t>
            </a:r>
          </a:p>
          <a:p>
            <a:r>
              <a:rPr lang="fi-FI" b="1" dirty="0">
                <a:latin typeface="Franklin Gothic Medium" pitchFamily="34" charset="0"/>
              </a:rPr>
              <a:t>Suurimpien palveluyritysten kotimainen työllisyys on pysynyt vakaana</a:t>
            </a:r>
          </a:p>
          <a:p>
            <a:r>
              <a:rPr lang="fi-FI" dirty="0">
                <a:latin typeface="Franklin Gothic Medium" pitchFamily="34" charset="0"/>
              </a:rPr>
              <a:t>Palveluyritykset 100 suurimmasta </a:t>
            </a:r>
            <a:r>
              <a:rPr lang="fi-FI" dirty="0" smtClean="0">
                <a:latin typeface="Franklin Gothic Medium" pitchFamily="34" charset="0"/>
              </a:rPr>
              <a:t>(vasen) ja </a:t>
            </a:r>
            <a:r>
              <a:rPr lang="fi-FI" dirty="0">
                <a:latin typeface="Franklin Gothic Medium" pitchFamily="34" charset="0"/>
              </a:rPr>
              <a:t>liikevaihdosta </a:t>
            </a:r>
            <a:r>
              <a:rPr lang="fi-FI" dirty="0" smtClean="0">
                <a:latin typeface="Franklin Gothic Medium" pitchFamily="34" charset="0"/>
              </a:rPr>
              <a:t>(oikea)</a:t>
            </a:r>
            <a:endParaRPr lang="fi-FI" dirty="0"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999" y="6021288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04096"/>
              </p:ext>
            </p:extLst>
          </p:nvPr>
        </p:nvGraphicFramePr>
        <p:xfrm>
          <a:off x="4500000" y="1404000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45816967"/>
              </p:ext>
            </p:extLst>
          </p:nvPr>
        </p:nvGraphicFramePr>
        <p:xfrm>
          <a:off x="873000" y="1404000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3000" y="5733256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4.1</a:t>
            </a:r>
          </a:p>
          <a:p>
            <a:r>
              <a:rPr lang="fi-FI" b="1" dirty="0">
                <a:latin typeface="Franklin Gothic Medium" pitchFamily="34" charset="0"/>
              </a:rPr>
              <a:t>Suurimpien palveluyritysten kotimainen työllisyys on pysynyt vakaana</a:t>
            </a:r>
          </a:p>
          <a:p>
            <a:r>
              <a:rPr lang="fi-FI" dirty="0">
                <a:latin typeface="Franklin Gothic Medium" pitchFamily="34" charset="0"/>
              </a:rPr>
              <a:t>Palveluyritykset 100 </a:t>
            </a:r>
            <a:r>
              <a:rPr lang="fi-FI" dirty="0" smtClean="0">
                <a:latin typeface="Franklin Gothic Medium" pitchFamily="34" charset="0"/>
              </a:rPr>
              <a:t>suurimman kokonais- (vasen </a:t>
            </a:r>
            <a:r>
              <a:rPr lang="fi-FI" dirty="0">
                <a:latin typeface="Franklin Gothic Medium" pitchFamily="34" charset="0"/>
              </a:rPr>
              <a:t>ja </a:t>
            </a:r>
            <a:r>
              <a:rPr lang="fi-FI" dirty="0" smtClean="0">
                <a:latin typeface="Franklin Gothic Medium" pitchFamily="34" charset="0"/>
              </a:rPr>
              <a:t>kotimaisesta </a:t>
            </a:r>
            <a:r>
              <a:rPr lang="fi-FI" dirty="0" err="1">
                <a:latin typeface="Franklin Gothic Medium" pitchFamily="34" charset="0"/>
              </a:rPr>
              <a:t>työll</a:t>
            </a:r>
            <a:r>
              <a:rPr lang="fi-FI" dirty="0">
                <a:latin typeface="Franklin Gothic Medium" pitchFamily="34" charset="0"/>
              </a:rPr>
              <a:t>. </a:t>
            </a:r>
            <a:r>
              <a:rPr lang="fi-FI" dirty="0" smtClean="0">
                <a:latin typeface="Franklin Gothic Medium" pitchFamily="34" charset="0"/>
              </a:rPr>
              <a:t>(oikea)</a:t>
            </a:r>
            <a:endParaRPr lang="fi-FI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06462398"/>
              </p:ext>
            </p:extLst>
          </p:nvPr>
        </p:nvGraphicFramePr>
        <p:xfrm>
          <a:off x="873000" y="14040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00518" y="2979860"/>
            <a:ext cx="7855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Tavaravienti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0518" y="2708920"/>
            <a:ext cx="126618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Perinteiset palvelut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0518" y="2276872"/>
            <a:ext cx="17490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ICT:tä hyödyntävät palvelut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000" y="203671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0.3</a:t>
            </a:r>
          </a:p>
          <a:p>
            <a:r>
              <a:rPr lang="fi-FI" b="1" dirty="0">
                <a:latin typeface="Franklin Gothic Medium" pitchFamily="34" charset="0"/>
              </a:rPr>
              <a:t>ICT:tä hyödyntävät (digitaaliset) palvelut kasvavat muuta kauppaa nopeammin</a:t>
            </a:r>
          </a:p>
          <a:p>
            <a:r>
              <a:rPr lang="fi-FI" dirty="0">
                <a:latin typeface="Franklin Gothic Medium" pitchFamily="34" charset="0"/>
              </a:rPr>
              <a:t>Maailman </a:t>
            </a:r>
            <a:r>
              <a:rPr lang="fi-FI" dirty="0" smtClean="0">
                <a:latin typeface="Franklin Gothic Medium" pitchFamily="34" charset="0"/>
              </a:rPr>
              <a:t>palvelu- </a:t>
            </a:r>
            <a:r>
              <a:rPr lang="fi-FI" dirty="0">
                <a:latin typeface="Franklin Gothic Medium" pitchFamily="34" charset="0"/>
              </a:rPr>
              <a:t>ja tavaraviennin kehitys 2000-luvulla</a:t>
            </a:r>
          </a:p>
          <a:p>
            <a:endParaRPr lang="fi-FI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532460"/>
              </p:ext>
            </p:extLst>
          </p:nvPr>
        </p:nvGraphicFramePr>
        <p:xfrm>
          <a:off x="914400" y="1124744"/>
          <a:ext cx="7558606" cy="406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314"/>
                <a:gridCol w="1866507"/>
                <a:gridCol w="1866507"/>
                <a:gridCol w="1944278"/>
              </a:tblGrid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baseline="0" dirty="0" smtClean="0">
                          <a:effectLst/>
                          <a:latin typeface="Franklin Gothic Medium" pitchFamily="34" charset="0"/>
                        </a:rPr>
                        <a:t>Yritys</a:t>
                      </a:r>
                      <a:endParaRPr lang="fi-FI" sz="1100" b="1" i="0" u="none" strike="noStrike" baseline="0" dirty="0"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baseline="0" smtClean="0">
                          <a:effectLst/>
                          <a:latin typeface="Franklin Gothic Medium" pitchFamily="34" charset="0"/>
                        </a:rPr>
                        <a:t>Toimiala</a:t>
                      </a:r>
                      <a:endParaRPr lang="fi-FI" sz="1100" b="1" i="0" u="none" strike="noStrike" baseline="0"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baseline="0" smtClean="0">
                          <a:effectLst/>
                          <a:latin typeface="Franklin Gothic Medium" pitchFamily="34" charset="0"/>
                        </a:rPr>
                        <a:t>Henk. kotimaassa</a:t>
                      </a:r>
                      <a:endParaRPr lang="fi-FI" sz="1100" b="1" i="0" u="none" strike="noStrike" baseline="0" dirty="0"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baseline="0" smtClean="0">
                          <a:effectLst/>
                          <a:latin typeface="Franklin Gothic Medium" pitchFamily="34" charset="0"/>
                        </a:rPr>
                        <a:t>Henk. ulkomailla</a:t>
                      </a:r>
                      <a:endParaRPr lang="fi-FI" sz="1100" b="1" i="0" u="none" strike="noStrike" baseline="0" dirty="0"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Nokia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  <a:latin typeface="Franklin Gothic Medium" pitchFamily="34" charset="0"/>
                        </a:rPr>
                        <a:t>Elektroniikka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18 544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115 456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 err="1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Itella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Kuljetus ja huolinta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15 330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6 370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ISS </a:t>
                      </a:r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Palvelut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Yrityspalvelut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12 100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0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VR-Yhtymä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Kuljetus ja huolinta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10 883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517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Kesko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Päivittäistukku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10 096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8 904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UPM-Kymmene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  <a:latin typeface="Franklin Gothic Medium" pitchFamily="34" charset="0"/>
                        </a:rPr>
                        <a:t>Metsä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9 894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13 206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YIT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  <a:latin typeface="Franklin Gothic Medium" pitchFamily="34" charset="0"/>
                        </a:rPr>
                        <a:t>Rakennus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9 359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16 841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Metso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  <a:latin typeface="Franklin Gothic Medium" pitchFamily="34" charset="0"/>
                        </a:rPr>
                        <a:t>Metalli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9 054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20 546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  <a:latin typeface="Franklin Gothic Medium" pitchFamily="34" charset="0"/>
                        </a:rPr>
                        <a:t>Stora Enso 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  <a:latin typeface="Franklin Gothic Medium" pitchFamily="34" charset="0"/>
                        </a:rPr>
                        <a:t>Metsä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7 092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20 908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Finnair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Kuljetus ja huolinta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6 770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700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ABB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  <a:latin typeface="Franklin Gothic Medium" pitchFamily="34" charset="0"/>
                        </a:rPr>
                        <a:t>Elektroniikka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6 770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  <a:latin typeface="Franklin Gothic Medium" pitchFamily="34" charset="0"/>
                        </a:rPr>
                        <a:t>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Rautaruukki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  <a:latin typeface="Franklin Gothic Medium" pitchFamily="34" charset="0"/>
                        </a:rPr>
                        <a:t>Metalli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6 600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5 200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Lassila &amp; </a:t>
                      </a:r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Tikanoja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Yrityspalvelut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6 534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1 976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HOK </a:t>
                      </a:r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Elanto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Vähittäiskauppa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6 180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0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 err="1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SOK-Yhtymä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Tukkukauppa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6 156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2 794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  <a:latin typeface="Franklin Gothic Medium" pitchFamily="34" charset="0"/>
                        </a:rPr>
                        <a:t>Metsä Group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Franklin Gothic Medium" pitchFamily="34" charset="0"/>
                        </a:rPr>
                        <a:t>Metsä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5 921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7 079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Lemminkäinen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Franklin Gothic Medium" pitchFamily="34" charset="0"/>
                        </a:rPr>
                        <a:t>Rakennus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5 830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2 590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Tieto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Tietotekniikka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5 685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12 415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Karl Fazer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Franklin Gothic Medium" pitchFamily="34" charset="0"/>
                        </a:rPr>
                        <a:t>Elintarvike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5 578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effectLst/>
                          <a:latin typeface="Franklin Gothic Medium" pitchFamily="34" charset="0"/>
                        </a:rPr>
                        <a:t>8 322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Sanoma 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Viestintä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5 403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</a:rPr>
                        <a:t>9 097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3000" y="5874168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Taulukko 4.1</a:t>
            </a:r>
          </a:p>
          <a:p>
            <a:r>
              <a:rPr lang="fi-FI" b="1" dirty="0">
                <a:latin typeface="Franklin Gothic Medium" pitchFamily="34" charset="0"/>
              </a:rPr>
              <a:t>Puolet 20 suurimmasta työllistäjästä oli vuonna 2011 palvelualojen yrityksiä</a:t>
            </a:r>
          </a:p>
          <a:p>
            <a:r>
              <a:rPr lang="fi-FI" dirty="0">
                <a:latin typeface="Franklin Gothic Medium" pitchFamily="34" charset="0"/>
              </a:rPr>
              <a:t>20 suurinta yritystä kotimaan työllisyydellä mitattuna vuonna 2011</a:t>
            </a:r>
          </a:p>
        </p:txBody>
      </p:sp>
    </p:spTree>
    <p:extLst>
      <p:ext uri="{BB962C8B-B14F-4D97-AF65-F5344CB8AC3E}">
        <p14:creationId xmlns:p14="http://schemas.microsoft.com/office/powerpoint/2010/main" val="37438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85289"/>
              </p:ext>
            </p:extLst>
          </p:nvPr>
        </p:nvGraphicFramePr>
        <p:xfrm>
          <a:off x="941178" y="1196752"/>
          <a:ext cx="7558606" cy="4113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314"/>
                <a:gridCol w="1866507"/>
                <a:gridCol w="1866507"/>
                <a:gridCol w="1944278"/>
              </a:tblGrid>
              <a:tr h="25659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Yritys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baseline="0"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Toimiala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Henk</a:t>
                      </a:r>
                      <a:r>
                        <a:rPr lang="fi-FI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. kotimaassa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Henk</a:t>
                      </a:r>
                      <a:r>
                        <a:rPr lang="fi-FI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. ulkomailla</a:t>
                      </a:r>
                    </a:p>
                  </a:txBody>
                  <a:tcPr marL="9525" marR="9525" marT="9525" marB="0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Suomen PT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Palvelu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33 486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202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UPM-Kymmene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Metsä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28 968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15 840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Nokia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Sähkö ja elektroniikka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17 999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13 767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VR-Yhtymä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Kuljetus ja huolinta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17 320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Enso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Metsä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16 134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2 960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Metsäliitto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Metsä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10 967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5 619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Finnair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Kuljetus ja huolinta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9 903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630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ABB-yhtiöt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Sähkö ja elektroniikka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9 057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118</a:t>
                      </a:r>
                    </a:p>
                  </a:txBody>
                  <a:tcPr marL="9525" marR="9525" marT="9525" marB="0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Valmet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Metalli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8 548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4 467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Rautaruukki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Metalli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8 255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4 557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Outokumpu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Metalli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7 269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6 539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Karl Fazer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Elintarvike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6 449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2 406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Kesko Oy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Päivittäistavaratukku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6 304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199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YIT-Yhtymä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Rakennus, rakennusaine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6 122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1 062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Kemira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Kemia ja muovi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5 945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4 686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Stockmann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Vähittäiskauppa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5 893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696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</a:tr>
              <a:tr h="17390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Neste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Kemia ja muovi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5 789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2 873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Imatran</a:t>
                      </a:r>
                      <a:r>
                        <a:rPr lang="fi-FI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 Voima</a:t>
                      </a:r>
                      <a:endParaRPr lang="fi-FI" sz="11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E3F2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Energia</a:t>
                      </a:r>
                      <a:endParaRPr lang="fi-FI" sz="11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E3F2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4 939</a:t>
                      </a:r>
                      <a:endParaRPr lang="fi-FI" sz="11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E3F2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2 482</a:t>
                      </a:r>
                      <a:endParaRPr lang="fi-FI" sz="11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E3F2FD"/>
                    </a:solidFill>
                  </a:tcPr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Tuko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Päivittäistavaratukku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 smtClean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4 887</a:t>
                      </a:r>
                      <a:endParaRPr lang="fi-FI" sz="1100" b="1" i="0" u="none" strike="noStrike" dirty="0">
                        <a:solidFill>
                          <a:srgbClr val="D10074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D10074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Kvaerner </a:t>
                      </a:r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Masa-Yards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Metalli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4 843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Taulukko 4.2</a:t>
            </a:r>
          </a:p>
          <a:p>
            <a:r>
              <a:rPr lang="fi-FI" b="1" dirty="0">
                <a:latin typeface="Franklin Gothic Medium" pitchFamily="34" charset="0"/>
              </a:rPr>
              <a:t>20 suurimman työllistäjän joukossa oli vuonna 1996 kuusi palvelualojen yritystä</a:t>
            </a:r>
          </a:p>
          <a:p>
            <a:r>
              <a:rPr lang="fi-FI" dirty="0">
                <a:latin typeface="Franklin Gothic Medium" pitchFamily="34" charset="0"/>
              </a:rPr>
              <a:t>20 suurinta yritystä kotimaan työllisyydellä mitattuna vuonna 1996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998" y="580526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01091214"/>
              </p:ext>
            </p:extLst>
          </p:nvPr>
        </p:nvGraphicFramePr>
        <p:xfrm>
          <a:off x="873000" y="126876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4.2</a:t>
            </a:r>
          </a:p>
          <a:p>
            <a:r>
              <a:rPr lang="fi-FI" b="1" dirty="0">
                <a:latin typeface="Franklin Gothic Medium" pitchFamily="34" charset="0"/>
              </a:rPr>
              <a:t>Atk-palvelut ja välityskauppa ovat palveluviennin suurimmat alaerät</a:t>
            </a:r>
          </a:p>
          <a:p>
            <a:r>
              <a:rPr lang="fi-FI" dirty="0">
                <a:latin typeface="Franklin Gothic Medium" pitchFamily="34" charset="0"/>
              </a:rPr>
              <a:t>Palveluiden vienti ja sen tärkeimmät alaerät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3000" y="5589240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27584" y="1772816"/>
            <a:ext cx="7236000" cy="3848454"/>
            <a:chOff x="827584" y="1772816"/>
            <a:chExt cx="7236000" cy="3848454"/>
          </a:xfrm>
        </p:grpSpPr>
        <p:sp>
          <p:nvSpPr>
            <p:cNvPr id="2" name="Rectangle 1"/>
            <p:cNvSpPr/>
            <p:nvPr/>
          </p:nvSpPr>
          <p:spPr>
            <a:xfrm>
              <a:off x="827584" y="1772816"/>
              <a:ext cx="7236000" cy="3672000"/>
            </a:xfrm>
            <a:prstGeom prst="rect">
              <a:avLst/>
            </a:prstGeom>
            <a:solidFill>
              <a:srgbClr val="E9E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200">
                <a:latin typeface="Franklin Gothic Medium" pitchFamily="34" charset="0"/>
              </a:endParaRPr>
            </a:p>
          </p:txBody>
        </p:sp>
        <p:graphicFrame>
          <p:nvGraphicFramePr>
            <p:cNvPr id="44" name="Chart 43"/>
            <p:cNvGraphicFramePr/>
            <p:nvPr>
              <p:extLst>
                <p:ext uri="{D42A27DB-BD31-4B8C-83A1-F6EECF244321}">
                  <p14:modId xmlns:p14="http://schemas.microsoft.com/office/powerpoint/2010/main" val="1113561663"/>
                </p:ext>
              </p:extLst>
            </p:nvPr>
          </p:nvGraphicFramePr>
          <p:xfrm>
            <a:off x="1819040" y="2348880"/>
            <a:ext cx="5400599" cy="32723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5" name="TextBox 44"/>
            <p:cNvSpPr txBox="1"/>
            <p:nvPr/>
          </p:nvSpPr>
          <p:spPr>
            <a:xfrm>
              <a:off x="3191521" y="4651702"/>
              <a:ext cx="209928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noProof="1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Välityskauppa*</a:t>
              </a:r>
              <a:endParaRPr lang="fi-FI" sz="1200" b="1" noProof="1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15600" y="3764438"/>
              <a:ext cx="134085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noProof="1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Rojaltit ja lisenssimaksut </a:t>
              </a:r>
              <a:endParaRPr lang="fi-FI" sz="1200" b="1" noProof="1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89747" y="3382704"/>
              <a:ext cx="209928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noProof="1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Tietotekniikka- ja informaatiopalvelut </a:t>
              </a:r>
              <a:endParaRPr lang="fi-FI" sz="1200" b="1" noProof="1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7721453">
              <a:off x="3705363" y="2893402"/>
              <a:ext cx="161485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noProof="1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Muut palvelut </a:t>
              </a:r>
              <a:endParaRPr lang="fi-FI" sz="1200" b="1" noProof="1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20375" y="3152895"/>
              <a:ext cx="9361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noProof="1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Muut liike-el.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noProof="1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palv.</a:t>
              </a:r>
              <a:endParaRPr lang="fi-FI" sz="1200" b="1" noProof="1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89747" y="1960145"/>
              <a:ext cx="4482238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Palveluiden viennin jakauma vuonna 2011 alaerittäin  </a:t>
              </a:r>
              <a:endParaRPr lang="fi-FI" sz="1200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88218" y="580526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4.2</a:t>
            </a:r>
          </a:p>
          <a:p>
            <a:r>
              <a:rPr lang="fi-FI" b="1" dirty="0">
                <a:latin typeface="Franklin Gothic Medium" pitchFamily="34" charset="0"/>
              </a:rPr>
              <a:t>Atk-palvelut ja välityskauppa ovat palveluviennin suurimmat alaerät</a:t>
            </a:r>
          </a:p>
          <a:p>
            <a:r>
              <a:rPr lang="fi-FI" dirty="0">
                <a:latin typeface="Franklin Gothic Medium" pitchFamily="34" charset="0"/>
              </a:rPr>
              <a:t>Palveluiden vienti ja sen tärkeimmät alaerät</a:t>
            </a:r>
          </a:p>
        </p:txBody>
      </p:sp>
    </p:spTree>
    <p:extLst>
      <p:ext uri="{BB962C8B-B14F-4D97-AF65-F5344CB8AC3E}">
        <p14:creationId xmlns:p14="http://schemas.microsoft.com/office/powerpoint/2010/main" val="15458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19794573"/>
              </p:ext>
            </p:extLst>
          </p:nvPr>
        </p:nvGraphicFramePr>
        <p:xfrm>
          <a:off x="683568" y="1556792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2998" y="580526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4.2</a:t>
            </a:r>
          </a:p>
          <a:p>
            <a:r>
              <a:rPr lang="fi-FI" b="1" dirty="0">
                <a:latin typeface="Franklin Gothic Medium" pitchFamily="34" charset="0"/>
              </a:rPr>
              <a:t>Atk-palvelut ja välityskauppa ovat palveluviennin suurimmat alaerät</a:t>
            </a:r>
          </a:p>
          <a:p>
            <a:r>
              <a:rPr lang="fi-FI" dirty="0">
                <a:latin typeface="Franklin Gothic Medium" pitchFamily="34" charset="0"/>
              </a:rPr>
              <a:t>Palveluiden vienti ja sen tärkeimmät alaerät</a:t>
            </a:r>
          </a:p>
        </p:txBody>
      </p:sp>
    </p:spTree>
    <p:extLst>
      <p:ext uri="{BB962C8B-B14F-4D97-AF65-F5344CB8AC3E}">
        <p14:creationId xmlns:p14="http://schemas.microsoft.com/office/powerpoint/2010/main" val="24903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59242168"/>
              </p:ext>
            </p:extLst>
          </p:nvPr>
        </p:nvGraphicFramePr>
        <p:xfrm>
          <a:off x="455292" y="1412776"/>
          <a:ext cx="433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57223059"/>
              </p:ext>
            </p:extLst>
          </p:nvPr>
        </p:nvGraphicFramePr>
        <p:xfrm>
          <a:off x="4778450" y="1412776"/>
          <a:ext cx="289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2998" y="203671"/>
            <a:ext cx="801948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4.3</a:t>
            </a:r>
          </a:p>
          <a:p>
            <a:r>
              <a:rPr lang="fi-FI" b="1" dirty="0">
                <a:latin typeface="Franklin Gothic Medium" pitchFamily="34" charset="0"/>
              </a:rPr>
              <a:t>Koneteollisuuden palveluvienti on kasvanut voimakkaimmin</a:t>
            </a:r>
          </a:p>
          <a:p>
            <a:r>
              <a:rPr lang="fi-FI" dirty="0">
                <a:latin typeface="Franklin Gothic Medium" pitchFamily="34" charset="0"/>
              </a:rPr>
              <a:t>Toimialoittaiset osuudet/muutokset palveluviennistä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999" y="5733256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27818096"/>
              </p:ext>
            </p:extLst>
          </p:nvPr>
        </p:nvGraphicFramePr>
        <p:xfrm>
          <a:off x="417886" y="1412776"/>
          <a:ext cx="433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76958009"/>
              </p:ext>
            </p:extLst>
          </p:nvPr>
        </p:nvGraphicFramePr>
        <p:xfrm>
          <a:off x="4740325" y="1412776"/>
          <a:ext cx="289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2999" y="551723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998" y="203671"/>
            <a:ext cx="801948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4.3</a:t>
            </a:r>
          </a:p>
          <a:p>
            <a:r>
              <a:rPr lang="fi-FI" b="1" dirty="0">
                <a:latin typeface="Franklin Gothic Medium" pitchFamily="34" charset="0"/>
              </a:rPr>
              <a:t>Koneteollisuuden palveluvienti on kasvanut voimakkaimmin</a:t>
            </a:r>
          </a:p>
          <a:p>
            <a:r>
              <a:rPr lang="fi-FI" dirty="0">
                <a:latin typeface="Franklin Gothic Medium" pitchFamily="34" charset="0"/>
              </a:rPr>
              <a:t>Toimialoittaiset </a:t>
            </a:r>
            <a:r>
              <a:rPr lang="fi-FI" dirty="0" smtClean="0">
                <a:latin typeface="Franklin Gothic Medium" pitchFamily="34" charset="0"/>
              </a:rPr>
              <a:t>palveluvientiä </a:t>
            </a:r>
            <a:r>
              <a:rPr lang="fi-FI" dirty="0">
                <a:latin typeface="Franklin Gothic Medium" pitchFamily="34" charset="0"/>
              </a:rPr>
              <a:t>harjoittavien yritysten </a:t>
            </a:r>
            <a:r>
              <a:rPr lang="fi-FI" dirty="0" smtClean="0">
                <a:latin typeface="Franklin Gothic Medium" pitchFamily="34" charset="0"/>
              </a:rPr>
              <a:t>lukumääristä</a:t>
            </a:r>
            <a:endParaRPr lang="fi-FI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39675077"/>
              </p:ext>
            </p:extLst>
          </p:nvPr>
        </p:nvGraphicFramePr>
        <p:xfrm>
          <a:off x="451794" y="1484784"/>
          <a:ext cx="4338000" cy="36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26931343"/>
              </p:ext>
            </p:extLst>
          </p:nvPr>
        </p:nvGraphicFramePr>
        <p:xfrm>
          <a:off x="4726285" y="1484784"/>
          <a:ext cx="2898000" cy="36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4.4</a:t>
            </a:r>
          </a:p>
          <a:p>
            <a:r>
              <a:rPr lang="fi-FI" b="1" dirty="0">
                <a:latin typeface="Franklin Gothic Medium" pitchFamily="34" charset="0"/>
              </a:rPr>
              <a:t>Palveluviennin suurimmat 50 yritystä yhä keskeisemmässä roolissa</a:t>
            </a:r>
          </a:p>
          <a:p>
            <a:r>
              <a:rPr lang="fi-FI" dirty="0">
                <a:latin typeface="Franklin Gothic Medium" pitchFamily="34" charset="0"/>
              </a:rPr>
              <a:t>Kokoluokittaiset osuudet/muutokset </a:t>
            </a:r>
            <a:r>
              <a:rPr lang="fi-FI" dirty="0" smtClean="0">
                <a:latin typeface="Franklin Gothic Medium" pitchFamily="34" charset="0"/>
              </a:rPr>
              <a:t>palveluviennistä</a:t>
            </a:r>
            <a:endParaRPr lang="fi-FI" dirty="0"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999" y="5661248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04413038"/>
              </p:ext>
            </p:extLst>
          </p:nvPr>
        </p:nvGraphicFramePr>
        <p:xfrm>
          <a:off x="461766" y="1340768"/>
          <a:ext cx="4338000" cy="36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13626721"/>
              </p:ext>
            </p:extLst>
          </p:nvPr>
        </p:nvGraphicFramePr>
        <p:xfrm>
          <a:off x="4788000" y="1340768"/>
          <a:ext cx="2898000" cy="36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2998" y="544522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4.4</a:t>
            </a:r>
          </a:p>
          <a:p>
            <a:r>
              <a:rPr lang="fi-FI" b="1" dirty="0">
                <a:latin typeface="Franklin Gothic Medium" pitchFamily="34" charset="0"/>
              </a:rPr>
              <a:t>Palveluviennin suurimmat 50 yritystä yhä keskeisemmässä roolissa</a:t>
            </a:r>
          </a:p>
          <a:p>
            <a:r>
              <a:rPr lang="fi-FI" dirty="0">
                <a:latin typeface="Franklin Gothic Medium" pitchFamily="34" charset="0"/>
              </a:rPr>
              <a:t>E</a:t>
            </a:r>
            <a:r>
              <a:rPr lang="fi-FI" dirty="0" smtClean="0">
                <a:latin typeface="Franklin Gothic Medium" pitchFamily="34" charset="0"/>
              </a:rPr>
              <a:t>rikokoisten </a:t>
            </a:r>
            <a:r>
              <a:rPr lang="fi-FI" dirty="0">
                <a:latin typeface="Franklin Gothic Medium" pitchFamily="34" charset="0"/>
              </a:rPr>
              <a:t>yritysten </a:t>
            </a:r>
            <a:r>
              <a:rPr lang="fi-FI" dirty="0" smtClean="0">
                <a:latin typeface="Franklin Gothic Medium" pitchFamily="34" charset="0"/>
              </a:rPr>
              <a:t>osuudet/muutokset palveluviennistä</a:t>
            </a:r>
            <a:endParaRPr lang="fi-FI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97719857"/>
              </p:ext>
            </p:extLst>
          </p:nvPr>
        </p:nvGraphicFramePr>
        <p:xfrm>
          <a:off x="755576" y="1844824"/>
          <a:ext cx="7236000" cy="36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3000" y="203671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4.5</a:t>
            </a:r>
          </a:p>
          <a:p>
            <a:r>
              <a:rPr lang="fi-FI" b="1" dirty="0">
                <a:latin typeface="Franklin Gothic Medium" pitchFamily="34" charset="0"/>
              </a:rPr>
              <a:t>Palveluviennin harjoittaminen yhteydessä osaamiseen ja muuhun kansainvälisyyteen</a:t>
            </a:r>
          </a:p>
          <a:p>
            <a:r>
              <a:rPr lang="fi-FI" dirty="0" err="1">
                <a:latin typeface="Franklin Gothic Medium" pitchFamily="34" charset="0"/>
              </a:rPr>
              <a:t>Palveluvientitodennäköisyys</a:t>
            </a:r>
            <a:r>
              <a:rPr lang="fi-FI" dirty="0">
                <a:latin typeface="Franklin Gothic Medium" pitchFamily="34" charset="0"/>
              </a:rPr>
              <a:t> (%) osaamisintensiivisyyden </a:t>
            </a:r>
            <a:r>
              <a:rPr lang="fi-FI" dirty="0" smtClean="0">
                <a:latin typeface="Franklin Gothic Medium" pitchFamily="34" charset="0"/>
              </a:rPr>
              <a:t>suhteen</a:t>
            </a:r>
            <a:endParaRPr lang="fi-FI" dirty="0"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998" y="580526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62105142"/>
              </p:ext>
            </p:extLst>
          </p:nvPr>
        </p:nvGraphicFramePr>
        <p:xfrm>
          <a:off x="873000" y="14040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63102" y="4365104"/>
            <a:ext cx="7855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Tavaravienti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8167" y="3511540"/>
            <a:ext cx="126618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Perinteiset palvelut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8794" y="2466955"/>
            <a:ext cx="17490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ICT:tä hyödyntävät palvelut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000" y="203671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0.3</a:t>
            </a:r>
          </a:p>
          <a:p>
            <a:r>
              <a:rPr lang="fi-FI" b="1" dirty="0">
                <a:latin typeface="Franklin Gothic Medium" pitchFamily="34" charset="0"/>
              </a:rPr>
              <a:t>ICT:tä hyödyntävät (digitaaliset) palvelut kasvavat muuta kauppaa nopeammin</a:t>
            </a:r>
          </a:p>
          <a:p>
            <a:r>
              <a:rPr lang="fi-FI" dirty="0" smtClean="0">
                <a:latin typeface="Franklin Gothic Medium" pitchFamily="34" charset="0"/>
              </a:rPr>
              <a:t>Suomen </a:t>
            </a:r>
            <a:r>
              <a:rPr lang="fi-FI" dirty="0">
                <a:latin typeface="Franklin Gothic Medium" pitchFamily="34" charset="0"/>
              </a:rPr>
              <a:t>palvelu- ja tavaraviennin kehitys 2000-luvulla</a:t>
            </a:r>
          </a:p>
          <a:p>
            <a:endParaRPr lang="fi-FI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41012585"/>
              </p:ext>
            </p:extLst>
          </p:nvPr>
        </p:nvGraphicFramePr>
        <p:xfrm>
          <a:off x="867106" y="1700808"/>
          <a:ext cx="2412000" cy="36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17852918"/>
              </p:ext>
            </p:extLst>
          </p:nvPr>
        </p:nvGraphicFramePr>
        <p:xfrm>
          <a:off x="3222930" y="1700808"/>
          <a:ext cx="2412000" cy="36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09993837"/>
              </p:ext>
            </p:extLst>
          </p:nvPr>
        </p:nvGraphicFramePr>
        <p:xfrm>
          <a:off x="5599194" y="1710333"/>
          <a:ext cx="2412000" cy="36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7476" y="5733256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000" y="203671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4.5</a:t>
            </a:r>
          </a:p>
          <a:p>
            <a:r>
              <a:rPr lang="fi-FI" b="1" dirty="0">
                <a:latin typeface="Franklin Gothic Medium" pitchFamily="34" charset="0"/>
              </a:rPr>
              <a:t>Palveluviennin harjoittaminen yhteydessä osaamiseen ja muuhun kansainvälisyyteen</a:t>
            </a:r>
          </a:p>
          <a:p>
            <a:r>
              <a:rPr lang="fi-FI" dirty="0" err="1">
                <a:latin typeface="Franklin Gothic Medium" pitchFamily="34" charset="0"/>
              </a:rPr>
              <a:t>Palveluvientitodennäköisyys</a:t>
            </a:r>
            <a:r>
              <a:rPr lang="fi-FI" dirty="0">
                <a:latin typeface="Franklin Gothic Medium" pitchFamily="34" charset="0"/>
              </a:rPr>
              <a:t> (%) </a:t>
            </a:r>
            <a:r>
              <a:rPr lang="fi-FI" dirty="0" smtClean="0">
                <a:latin typeface="Franklin Gothic Medium" pitchFamily="34" charset="0"/>
              </a:rPr>
              <a:t>muun kansainvälisyyden suhteen</a:t>
            </a:r>
            <a:endParaRPr lang="fi-FI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55576" y="1394430"/>
            <a:ext cx="7236000" cy="3679721"/>
            <a:chOff x="513948" y="1394430"/>
            <a:chExt cx="7236000" cy="3679721"/>
          </a:xfrm>
        </p:grpSpPr>
        <p:sp>
          <p:nvSpPr>
            <p:cNvPr id="22" name="Rectangle 21"/>
            <p:cNvSpPr/>
            <p:nvPr/>
          </p:nvSpPr>
          <p:spPr>
            <a:xfrm>
              <a:off x="513948" y="1394430"/>
              <a:ext cx="7236000" cy="3672000"/>
            </a:xfrm>
            <a:prstGeom prst="rect">
              <a:avLst/>
            </a:prstGeom>
            <a:solidFill>
              <a:srgbClr val="E9E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3282" y="1513112"/>
              <a:ext cx="6967560" cy="3039980"/>
            </a:xfrm>
            <a:prstGeom prst="rect">
              <a:avLst/>
            </a:prstGeom>
            <a:solidFill>
              <a:srgbClr val="B3E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000" algn="ctr" fontAlgn="auto">
                <a:spcBef>
                  <a:spcPts val="0"/>
                </a:spcBef>
                <a:spcAft>
                  <a:spcPts val="0"/>
                </a:spcAft>
              </a:pPr>
              <a:endParaRPr lang="fi-FI" sz="1200">
                <a:solidFill>
                  <a:prstClr val="white"/>
                </a:solidFill>
                <a:latin typeface="Franklin Gothic Medium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3282" y="1516182"/>
              <a:ext cx="6967560" cy="924040"/>
            </a:xfrm>
            <a:prstGeom prst="rect">
              <a:avLst/>
            </a:prstGeom>
            <a:solidFill>
              <a:srgbClr val="7ED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000" algn="ctr" fontAlgn="auto">
                <a:spcBef>
                  <a:spcPts val="0"/>
                </a:spcBef>
                <a:spcAft>
                  <a:spcPts val="0"/>
                </a:spcAft>
              </a:pPr>
              <a:endParaRPr lang="fi-FI" sz="1200">
                <a:solidFill>
                  <a:prstClr val="white"/>
                </a:solidFill>
                <a:latin typeface="Franklin Gothic Medium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53283" y="1713143"/>
              <a:ext cx="2264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b="1" dirty="0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Palvelut, joita ei voida </a:t>
              </a:r>
              <a:r>
                <a:rPr lang="fi-FI" sz="1200" b="1" dirty="0" err="1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digi-talisoida</a:t>
              </a:r>
              <a:r>
                <a:rPr lang="fi-FI" sz="1200" b="1" dirty="0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 ja automatisoida </a:t>
              </a:r>
              <a:endParaRPr lang="fi-FI" sz="1200" b="1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70272" y="1669324"/>
              <a:ext cx="22990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b="1" dirty="0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Osittain automatisoitavissa olevat palvelut, hybridi-palvelut</a:t>
              </a:r>
              <a:endParaRPr lang="fi-FI" sz="1200" b="1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87263" y="1713143"/>
              <a:ext cx="2292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b="1" dirty="0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Täysin automatisoitavissa olevat palvelut</a:t>
              </a:r>
              <a:endParaRPr lang="fi-FI" sz="1200" b="1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3283" y="2665582"/>
              <a:ext cx="2316989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fontAlgn="auto">
                <a:spcBef>
                  <a:spcPts val="0"/>
                </a:spcBef>
                <a:spcAft>
                  <a:spcPts val="600"/>
                </a:spcAft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Ihmiseltä ihmiselle – henkilökohtaiset palvelut</a:t>
              </a:r>
            </a:p>
            <a:p>
              <a:pPr marL="180000" fontAlgn="auto">
                <a:spcBef>
                  <a:spcPts val="0"/>
                </a:spcBef>
                <a:spcAft>
                  <a:spcPts val="600"/>
                </a:spcAft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Ei voida varastoida  </a:t>
              </a:r>
              <a:endParaRPr lang="fi-FI" sz="1200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3283" y="3876013"/>
              <a:ext cx="2316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Esim. parturi, psykologi, useimmat hoivapalvelut  </a:t>
              </a:r>
              <a:endParaRPr lang="fi-FI" sz="1200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70272" y="2454455"/>
              <a:ext cx="229901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fontAlgn="auto">
                <a:spcBef>
                  <a:spcPts val="0"/>
                </a:spcBef>
                <a:spcAft>
                  <a:spcPts val="600"/>
                </a:spcAft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Ihmistyötä ja ICT:tä yhdistävät palvelut</a:t>
              </a:r>
            </a:p>
            <a:p>
              <a:pPr marL="180000" fontAlgn="auto">
                <a:spcBef>
                  <a:spcPts val="0"/>
                </a:spcBef>
                <a:spcAft>
                  <a:spcPts val="600"/>
                </a:spcAft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Palveluprosesseja </a:t>
              </a:r>
              <a:r>
                <a:rPr lang="fi-FI" sz="1200" dirty="0" err="1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tehos-tetaan</a:t>
              </a: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 ICT:n avulla =&gt;</a:t>
              </a:r>
            </a:p>
            <a:p>
              <a:pPr marL="180000" fontAlgn="auto">
                <a:spcBef>
                  <a:spcPts val="0"/>
                </a:spcBef>
                <a:spcAft>
                  <a:spcPts val="600"/>
                </a:spcAft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Palvelujärjestelmä  </a:t>
              </a:r>
              <a:endParaRPr lang="fi-FI" sz="1200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0272" y="3809647"/>
              <a:ext cx="22990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Esim. suurin osa terveydenhoitopalveluista, kauppa </a:t>
              </a:r>
              <a:endParaRPr lang="fi-FI" sz="1200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87263" y="2759601"/>
              <a:ext cx="2333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fontAlgn="auto">
                <a:spcBef>
                  <a:spcPts val="0"/>
                </a:spcBef>
                <a:spcAft>
                  <a:spcPts val="600"/>
                </a:spcAft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ICT on korvannut kokonaan ihmistyön</a:t>
              </a:r>
              <a:endParaRPr lang="fi-FI" sz="1200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87263" y="3809647"/>
              <a:ext cx="2333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Esim. matkavarauspalvelut, pankkipalvelut, tiemaksujen kerääminen</a:t>
              </a:r>
              <a:endParaRPr lang="fi-FI" sz="1200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53282" y="2444719"/>
              <a:ext cx="6967560" cy="0"/>
            </a:xfrm>
            <a:prstGeom prst="line">
              <a:avLst/>
            </a:prstGeom>
            <a:ln w="25400">
              <a:solidFill>
                <a:srgbClr val="E9E9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53282" y="3621486"/>
              <a:ext cx="6967560" cy="0"/>
            </a:xfrm>
            <a:prstGeom prst="line">
              <a:avLst/>
            </a:prstGeom>
            <a:ln w="25400">
              <a:solidFill>
                <a:srgbClr val="E9E9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70272" y="1513112"/>
              <a:ext cx="0" cy="3039980"/>
            </a:xfrm>
            <a:prstGeom prst="line">
              <a:avLst/>
            </a:prstGeom>
            <a:ln w="25400">
              <a:solidFill>
                <a:srgbClr val="E9E9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87262" y="1513112"/>
              <a:ext cx="0" cy="3039980"/>
            </a:xfrm>
            <a:prstGeom prst="line">
              <a:avLst/>
            </a:prstGeom>
            <a:ln w="25400">
              <a:solidFill>
                <a:srgbClr val="E9E9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53282" y="1519241"/>
              <a:ext cx="0" cy="3039980"/>
            </a:xfrm>
            <a:prstGeom prst="line">
              <a:avLst/>
            </a:prstGeom>
            <a:ln w="25400">
              <a:solidFill>
                <a:srgbClr val="E9E9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73282" y="1484784"/>
              <a:ext cx="0" cy="3039980"/>
            </a:xfrm>
            <a:prstGeom prst="line">
              <a:avLst/>
            </a:prstGeom>
            <a:ln w="25400">
              <a:solidFill>
                <a:srgbClr val="E9E9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Arrow 22"/>
            <p:cNvSpPr/>
            <p:nvPr/>
          </p:nvSpPr>
          <p:spPr>
            <a:xfrm>
              <a:off x="1515932" y="4624176"/>
              <a:ext cx="5242260" cy="143771"/>
            </a:xfrm>
            <a:prstGeom prst="rightArrow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i-FI" sz="1200">
                <a:solidFill>
                  <a:prstClr val="white"/>
                </a:solidFill>
                <a:latin typeface="Franklin Gothic Medium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73949" y="4797152"/>
              <a:ext cx="15262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200" b="1" dirty="0" err="1" smtClean="0">
                  <a:solidFill>
                    <a:prstClr val="black"/>
                  </a:solidFill>
                  <a:latin typeface="Franklin Gothic Medium" pitchFamily="34" charset="0"/>
                  <a:cs typeface="Arial" pitchFamily="34" charset="0"/>
                </a:rPr>
                <a:t>Digitalisaatio</a:t>
              </a:r>
              <a:endParaRPr lang="fi-FI" sz="1200" b="1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4.6</a:t>
            </a:r>
          </a:p>
          <a:p>
            <a:r>
              <a:rPr lang="fi-FI" b="1" dirty="0">
                <a:latin typeface="Franklin Gothic Medium" pitchFamily="34" charset="0"/>
              </a:rPr>
              <a:t>Yhä suurempi osa palveluista muuttuu digitaalisiksi ja automatisoitaviksi –  lisäksi ICT:llä on mahdollista tehostaa kaikkia muitakin palveluita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4910" y="5661248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1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17897449"/>
              </p:ext>
            </p:extLst>
          </p:nvPr>
        </p:nvGraphicFramePr>
        <p:xfrm>
          <a:off x="923884" y="1452063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1053" y="1643658"/>
            <a:ext cx="143109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BKT </a:t>
            </a:r>
            <a:r>
              <a:rPr lang="en-US" sz="1200" dirty="0">
                <a:latin typeface="Franklin Gothic Medium" pitchFamily="34" charset="0"/>
                <a:cs typeface="Arial" pitchFamily="34" charset="0"/>
              </a:rPr>
              <a:t>per </a:t>
            </a:r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capita, </a:t>
            </a:r>
          </a:p>
          <a:p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1000 USD </a:t>
            </a:r>
          </a:p>
          <a:p>
            <a:r>
              <a:rPr lang="fi-FI" sz="1200" dirty="0" smtClean="0">
                <a:latin typeface="Franklin Gothic Medium" pitchFamily="34" charset="0"/>
                <a:cs typeface="Arial" pitchFamily="34" charset="0"/>
              </a:rPr>
              <a:t>käyvin hinnoin ja </a:t>
            </a:r>
          </a:p>
          <a:p>
            <a:r>
              <a:rPr lang="fi-FI" sz="1200" dirty="0" smtClean="0">
                <a:latin typeface="Franklin Gothic Medium" pitchFamily="34" charset="0"/>
                <a:cs typeface="Arial" pitchFamily="34" charset="0"/>
              </a:rPr>
              <a:t>ostovoimapariteetein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2070" y="4591050"/>
            <a:ext cx="20354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  <a:cs typeface="Arial" pitchFamily="34" charset="0"/>
              </a:rPr>
              <a:t>Osuus kokonaistuotannosta,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9881" y="2661137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NOR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5627" y="1664534"/>
            <a:ext cx="2541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LUX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6401" y="2905867"/>
            <a:ext cx="2693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USA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9471" y="3247984"/>
            <a:ext cx="3057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SWE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203671"/>
            <a:ext cx="864096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4.7</a:t>
            </a:r>
          </a:p>
          <a:p>
            <a:r>
              <a:rPr lang="fi-FI" b="1" dirty="0">
                <a:latin typeface="Franklin Gothic Medium" pitchFamily="34" charset="0"/>
              </a:rPr>
              <a:t>Mitä korkeampi on tietointensiivisten </a:t>
            </a:r>
            <a:r>
              <a:rPr lang="fi-FI" b="1" dirty="0" err="1" smtClean="0">
                <a:latin typeface="Franklin Gothic Medium" pitchFamily="34" charset="0"/>
              </a:rPr>
              <a:t>palv</a:t>
            </a:r>
            <a:r>
              <a:rPr lang="fi-FI" b="1" dirty="0" smtClean="0">
                <a:latin typeface="Franklin Gothic Medium" pitchFamily="34" charset="0"/>
              </a:rPr>
              <a:t>. </a:t>
            </a:r>
            <a:r>
              <a:rPr lang="fi-FI" b="1" dirty="0">
                <a:latin typeface="Franklin Gothic Medium" pitchFamily="34" charset="0"/>
              </a:rPr>
              <a:t>osuus taloudesta, sitä korkeampi tulotaso</a:t>
            </a:r>
          </a:p>
          <a:p>
            <a:r>
              <a:rPr lang="fi-FI" dirty="0">
                <a:latin typeface="Franklin Gothic Medium" pitchFamily="34" charset="0"/>
              </a:rPr>
              <a:t>Tietointensiivisten palveluiden osuus kokonaistuotannosta ja tulotaso (bkt per </a:t>
            </a:r>
            <a:r>
              <a:rPr lang="fi-FI" dirty="0" err="1">
                <a:latin typeface="Franklin Gothic Medium" pitchFamily="34" charset="0"/>
              </a:rPr>
              <a:t>capita</a:t>
            </a:r>
            <a:r>
              <a:rPr lang="fi-FI" dirty="0">
                <a:latin typeface="Franklin Gothic Medium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5949280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499930"/>
              </p:ext>
            </p:extLst>
          </p:nvPr>
        </p:nvGraphicFramePr>
        <p:xfrm>
          <a:off x="873000" y="2132856"/>
          <a:ext cx="7246834" cy="116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448"/>
                <a:gridCol w="1656184"/>
                <a:gridCol w="1800200"/>
                <a:gridCol w="1501002"/>
              </a:tblGrid>
              <a:tr h="193618">
                <a:tc>
                  <a:txBody>
                    <a:bodyPr/>
                    <a:lstStyle/>
                    <a:p>
                      <a:pPr algn="l" fontAlgn="b"/>
                      <a:endParaRPr lang="fi-FI" sz="1200" b="1" i="0" u="none" strike="noStrike" baseline="0" dirty="0"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Franklin Gothic Medium" pitchFamily="34" charset="0"/>
                          <a:cs typeface="+mn-cs"/>
                        </a:rPr>
                        <a:t>2000</a:t>
                      </a:r>
                      <a:endParaRPr lang="fi-FI" sz="1200" b="1" i="0" u="none" strike="noStrike" baseline="0" dirty="0"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Franklin Gothic Medium" pitchFamily="34" charset="0"/>
                          <a:cs typeface="+mn-cs"/>
                        </a:rPr>
                        <a:t>2007</a:t>
                      </a:r>
                      <a:endParaRPr lang="fi-FI" sz="1200" b="1" i="0" u="none" strike="noStrike" baseline="0" dirty="0"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1" i="0" u="none" strike="noStrike" baseline="0" dirty="0">
                        <a:solidFill>
                          <a:schemeClr val="bg1"/>
                        </a:solidFill>
                        <a:effectLst/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Franklin Gothic Medium" pitchFamily="34" charset="0"/>
                        </a:rPr>
                        <a:t>Teollisuus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Franklin Gothic Medium" pitchFamily="34" charset="0"/>
                        </a:rPr>
                        <a:t> ja rakennustoiminta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39,0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35,1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Palvelut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 smtClean="0">
                          <a:effectLst/>
                          <a:latin typeface="Franklin Gothic Medium" pitchFamily="34" charset="0"/>
                        </a:rPr>
                        <a:t>36,4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37,0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Franklin Gothic Medium" pitchFamily="34" charset="0"/>
                        </a:rPr>
                        <a:t>   - tietointensiiviset palvelut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 smtClean="0">
                          <a:effectLst/>
                          <a:latin typeface="Franklin Gothic Medium" pitchFamily="34" charset="0"/>
                        </a:rPr>
                        <a:t>11,3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12,0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Franklin Gothic Medium" pitchFamily="34" charset="0"/>
                        </a:rPr>
                        <a:t>Tuonti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24,6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27,9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61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Franklin Gothic Medium" pitchFamily="34" charset="0"/>
                        </a:rPr>
                        <a:t>Yhteensä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smtClean="0">
                          <a:effectLst/>
                          <a:latin typeface="Franklin Gothic Medium" pitchFamily="34" charset="0"/>
                        </a:rPr>
                        <a:t>100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Franklin Gothic Medium" pitchFamily="34" charset="0"/>
                        </a:rPr>
                        <a:t>100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3000" y="203671"/>
            <a:ext cx="801948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Taulukko 4.3</a:t>
            </a:r>
          </a:p>
          <a:p>
            <a:r>
              <a:rPr lang="fi-FI" b="1" dirty="0">
                <a:latin typeface="Franklin Gothic Medium" pitchFamily="34" charset="0"/>
              </a:rPr>
              <a:t>Palveluiden käyttö välituotepanoksina kasvaa, teollisuustuotteiden </a:t>
            </a:r>
            <a:endParaRPr lang="fi-FI" b="1" dirty="0" smtClean="0">
              <a:latin typeface="Franklin Gothic Medium" pitchFamily="34" charset="0"/>
            </a:endParaRPr>
          </a:p>
          <a:p>
            <a:r>
              <a:rPr lang="fi-FI" b="1" dirty="0" smtClean="0">
                <a:latin typeface="Franklin Gothic Medium" pitchFamily="34" charset="0"/>
              </a:rPr>
              <a:t>osuus </a:t>
            </a:r>
            <a:r>
              <a:rPr lang="fi-FI" b="1" dirty="0">
                <a:latin typeface="Franklin Gothic Medium" pitchFamily="34" charset="0"/>
              </a:rPr>
              <a:t>pienentyy</a:t>
            </a:r>
          </a:p>
          <a:p>
            <a:r>
              <a:rPr lang="fi-FI" dirty="0">
                <a:latin typeface="Franklin Gothic Medium" pitchFamily="34" charset="0"/>
              </a:rPr>
              <a:t>Eri sektoreilta tulevien tuotantopanosten osuus kansantalouden kaikesta välituotekäytöstä,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998" y="40770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17334855"/>
              </p:ext>
            </p:extLst>
          </p:nvPr>
        </p:nvGraphicFramePr>
        <p:xfrm>
          <a:off x="611560" y="1772816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3000" y="203671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4.8</a:t>
            </a:r>
          </a:p>
          <a:p>
            <a:r>
              <a:rPr lang="fi-FI" b="1" dirty="0">
                <a:latin typeface="Franklin Gothic Medium" pitchFamily="34" charset="0"/>
              </a:rPr>
              <a:t>Suomen palvelut ja erityisesti teollisuus ovat osaamisintensiivisiä</a:t>
            </a:r>
          </a:p>
          <a:p>
            <a:r>
              <a:rPr lang="fi-FI" dirty="0">
                <a:latin typeface="Franklin Gothic Medium" pitchFamily="34" charset="0"/>
              </a:rPr>
              <a:t>Johtajien, asiantuntijoiden ja tutkijoiden osuudet palveluiden </a:t>
            </a:r>
            <a:r>
              <a:rPr lang="fi-FI" dirty="0" smtClean="0">
                <a:latin typeface="Franklin Gothic Medium" pitchFamily="34" charset="0"/>
              </a:rPr>
              <a:t>työvoimasta Euroopassa, %</a:t>
            </a:r>
            <a:endParaRPr lang="fi-FI" dirty="0"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998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98755238"/>
              </p:ext>
            </p:extLst>
          </p:nvPr>
        </p:nvGraphicFramePr>
        <p:xfrm>
          <a:off x="437178" y="16288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2998" y="5733256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000" y="203671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4.8</a:t>
            </a:r>
          </a:p>
          <a:p>
            <a:r>
              <a:rPr lang="fi-FI" b="1" dirty="0">
                <a:latin typeface="Franklin Gothic Medium" pitchFamily="34" charset="0"/>
              </a:rPr>
              <a:t>Suomen palvelut ja erityisesti teollisuus ovat osaamisintensiivisiä</a:t>
            </a:r>
          </a:p>
          <a:p>
            <a:r>
              <a:rPr lang="fi-FI" dirty="0">
                <a:latin typeface="Franklin Gothic Medium" pitchFamily="34" charset="0"/>
              </a:rPr>
              <a:t>Johtajien, asiantuntijoiden ja tutkijoiden osuudet </a:t>
            </a:r>
            <a:r>
              <a:rPr lang="fi-FI" dirty="0" smtClean="0">
                <a:latin typeface="Franklin Gothic Medium" pitchFamily="34" charset="0"/>
              </a:rPr>
              <a:t>teollisuuden </a:t>
            </a:r>
            <a:r>
              <a:rPr lang="fi-FI" dirty="0">
                <a:latin typeface="Franklin Gothic Medium" pitchFamily="34" charset="0"/>
              </a:rPr>
              <a:t>työvoimasta </a:t>
            </a:r>
            <a:r>
              <a:rPr lang="fi-FI" dirty="0" smtClean="0">
                <a:latin typeface="Franklin Gothic Medium" pitchFamily="34" charset="0"/>
              </a:rPr>
              <a:t>Euroopassa, </a:t>
            </a:r>
            <a:r>
              <a:rPr lang="fi-FI" dirty="0">
                <a:latin typeface="Franklin Gothic Medium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1769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60140953"/>
              </p:ext>
            </p:extLst>
          </p:nvPr>
        </p:nvGraphicFramePr>
        <p:xfrm>
          <a:off x="418471" y="1556792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3000" y="551723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4.8</a:t>
            </a:r>
          </a:p>
          <a:p>
            <a:r>
              <a:rPr lang="fi-FI" b="1" dirty="0">
                <a:latin typeface="Franklin Gothic Medium" pitchFamily="34" charset="0"/>
              </a:rPr>
              <a:t>Suomen palvelut ja erityisesti teollisuus ovat osaamisintensiivisiä</a:t>
            </a:r>
          </a:p>
          <a:p>
            <a:r>
              <a:rPr lang="fi-FI" dirty="0" smtClean="0">
                <a:latin typeface="Franklin Gothic Medium" pitchFamily="34" charset="0"/>
              </a:rPr>
              <a:t>Kaikkien </a:t>
            </a:r>
            <a:r>
              <a:rPr lang="fi-FI" dirty="0">
                <a:latin typeface="Franklin Gothic Medium" pitchFamily="34" charset="0"/>
              </a:rPr>
              <a:t>palvelutehtävissä toimivien osuus teollisuuden </a:t>
            </a:r>
            <a:r>
              <a:rPr lang="fi-FI" dirty="0" smtClean="0">
                <a:latin typeface="Franklin Gothic Medium" pitchFamily="34" charset="0"/>
              </a:rPr>
              <a:t>työvoimasta, </a:t>
            </a:r>
            <a:r>
              <a:rPr lang="fi-FI" dirty="0">
                <a:latin typeface="Franklin Gothic Medium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8426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83081" y="1700808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0199139"/>
              </p:ext>
            </p:extLst>
          </p:nvPr>
        </p:nvGraphicFramePr>
        <p:xfrm>
          <a:off x="883081" y="1700808"/>
          <a:ext cx="342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027835"/>
              </p:ext>
            </p:extLst>
          </p:nvPr>
        </p:nvGraphicFramePr>
        <p:xfrm>
          <a:off x="4680926" y="1700808"/>
          <a:ext cx="342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3000" y="203671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4.9</a:t>
            </a:r>
          </a:p>
          <a:p>
            <a:r>
              <a:rPr lang="fi-FI" b="1" dirty="0">
                <a:latin typeface="Franklin Gothic Medium" pitchFamily="34" charset="0"/>
              </a:rPr>
              <a:t>Korkeaa koulutusta vaativat työt lisääntyvät –  ammattirakenteet polarisoituvat</a:t>
            </a:r>
          </a:p>
          <a:p>
            <a:r>
              <a:rPr lang="fi-FI" dirty="0">
                <a:latin typeface="Franklin Gothic Medium" pitchFamily="34" charset="0"/>
              </a:rPr>
              <a:t>Muutokset eri ammattiryhmien osuuksissa vuodesta 2000 vuoteen 2006, </a:t>
            </a:r>
            <a:endParaRPr lang="fi-FI" dirty="0" smtClean="0">
              <a:latin typeface="Franklin Gothic Medium" pitchFamily="34" charset="0"/>
            </a:endParaRPr>
          </a:p>
          <a:p>
            <a:r>
              <a:rPr lang="fi-FI" dirty="0" smtClean="0">
                <a:latin typeface="Franklin Gothic Medium" pitchFamily="34" charset="0"/>
              </a:rPr>
              <a:t>%-</a:t>
            </a:r>
            <a:r>
              <a:rPr lang="fi-FI" dirty="0">
                <a:latin typeface="Franklin Gothic Medium" pitchFamily="34" charset="0"/>
              </a:rPr>
              <a:t>yksikköä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2998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50236617"/>
              </p:ext>
            </p:extLst>
          </p:nvPr>
        </p:nvGraphicFramePr>
        <p:xfrm>
          <a:off x="872998" y="16288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4.10</a:t>
            </a:r>
          </a:p>
          <a:p>
            <a:r>
              <a:rPr lang="fi-FI" b="1" dirty="0">
                <a:latin typeface="Franklin Gothic Medium" pitchFamily="34" charset="0"/>
              </a:rPr>
              <a:t>ICT-palveluiden työtehtävät ovat lähes kokonaan asiantuntijatehtäviä</a:t>
            </a:r>
          </a:p>
          <a:p>
            <a:r>
              <a:rPr lang="fi-FI" dirty="0">
                <a:latin typeface="Franklin Gothic Medium" pitchFamily="34" charset="0"/>
              </a:rPr>
              <a:t>Tehtävärakenteet atk-palveluissa, %-osuudet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2998" y="5589240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23884" y="1452063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19756615"/>
              </p:ext>
            </p:extLst>
          </p:nvPr>
        </p:nvGraphicFramePr>
        <p:xfrm>
          <a:off x="1043608" y="1452063"/>
          <a:ext cx="3492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5656" y="1925660"/>
            <a:ext cx="143109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BKT </a:t>
            </a:r>
            <a:r>
              <a:rPr lang="en-US" sz="1200" dirty="0">
                <a:latin typeface="Franklin Gothic Medium" pitchFamily="34" charset="0"/>
                <a:cs typeface="Arial" pitchFamily="34" charset="0"/>
              </a:rPr>
              <a:t>per </a:t>
            </a:r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capita, </a:t>
            </a:r>
          </a:p>
          <a:p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1000 USD, </a:t>
            </a:r>
          </a:p>
          <a:p>
            <a:r>
              <a:rPr lang="fi-FI" sz="1200" dirty="0" smtClean="0">
                <a:latin typeface="Franklin Gothic Medium" pitchFamily="34" charset="0"/>
                <a:cs typeface="Arial" pitchFamily="34" charset="0"/>
              </a:rPr>
              <a:t>käyvin hinnoin ja </a:t>
            </a:r>
          </a:p>
          <a:p>
            <a:r>
              <a:rPr lang="fi-FI" sz="1200" dirty="0" smtClean="0">
                <a:latin typeface="Franklin Gothic Medium" pitchFamily="34" charset="0"/>
                <a:cs typeface="Arial" pitchFamily="34" charset="0"/>
              </a:rPr>
              <a:t>ostovoimapariteetein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0870" y="2268751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NOR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87755" y="3016838"/>
            <a:ext cx="2196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FIN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795395671"/>
              </p:ext>
            </p:extLst>
          </p:nvPr>
        </p:nvGraphicFramePr>
        <p:xfrm>
          <a:off x="4646368" y="1452063"/>
          <a:ext cx="3492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112000" y="1925660"/>
            <a:ext cx="140775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>
                <a:latin typeface="Franklin Gothic Medium" pitchFamily="34" charset="0"/>
                <a:cs typeface="Arial" pitchFamily="34" charset="0"/>
              </a:rPr>
              <a:t>Toimialan</a:t>
            </a:r>
            <a:endParaRPr lang="en-US" sz="1200" dirty="0">
              <a:latin typeface="Franklin Gothic Medium" pitchFamily="34" charset="0"/>
              <a:cs typeface="Arial" pitchFamily="34" charset="0"/>
            </a:endParaRPr>
          </a:p>
          <a:p>
            <a:r>
              <a:rPr lang="en-US" sz="1200" dirty="0" err="1" smtClean="0">
                <a:latin typeface="Franklin Gothic Medium" pitchFamily="34" charset="0"/>
                <a:cs typeface="Arial" pitchFamily="34" charset="0"/>
              </a:rPr>
              <a:t>arvonlisäys</a:t>
            </a:r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Franklin Gothic Medium" pitchFamily="34" charset="0"/>
                <a:cs typeface="Arial" pitchFamily="34" charset="0"/>
              </a:rPr>
              <a:t>/ </a:t>
            </a:r>
            <a:r>
              <a:rPr lang="en-US" sz="1200" dirty="0" err="1" smtClean="0">
                <a:latin typeface="Franklin Gothic Medium" pitchFamily="34" charset="0"/>
                <a:cs typeface="Arial" pitchFamily="34" charset="0"/>
              </a:rPr>
              <a:t>henkilö</a:t>
            </a:r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,</a:t>
            </a:r>
          </a:p>
          <a:p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1000 </a:t>
            </a:r>
            <a:r>
              <a:rPr lang="en-US" sz="1200" dirty="0" err="1" smtClean="0">
                <a:latin typeface="Franklin Gothic Medium" pitchFamily="34" charset="0"/>
                <a:cs typeface="Arial" pitchFamily="34" charset="0"/>
              </a:rPr>
              <a:t>euroa</a:t>
            </a:r>
            <a:endParaRPr lang="en-US" sz="1200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3468" y="2556762"/>
            <a:ext cx="2196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FIN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7664" y="4680000"/>
            <a:ext cx="29476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Korkean osaamistason </a:t>
            </a:r>
            <a:r>
              <a:rPr lang="fi-FI" sz="1200" dirty="0" err="1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palveluteht</a:t>
            </a:r>
            <a:r>
              <a:rPr lang="fi-FI" sz="1200" dirty="0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. osuus, %</a:t>
            </a:r>
            <a:endParaRPr lang="fi-FI" sz="1200" dirty="0">
              <a:solidFill>
                <a:prstClr val="black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5013" y="4680000"/>
            <a:ext cx="29476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Korkean osaamistason </a:t>
            </a:r>
            <a:r>
              <a:rPr lang="fi-FI" sz="1200" dirty="0" err="1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palveluteht</a:t>
            </a:r>
            <a:r>
              <a:rPr lang="fi-FI" sz="1200" dirty="0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. osuus, %</a:t>
            </a:r>
            <a:endParaRPr lang="fi-FI" sz="1200" dirty="0">
              <a:solidFill>
                <a:prstClr val="black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4.11</a:t>
            </a:r>
          </a:p>
          <a:p>
            <a:r>
              <a:rPr lang="fi-FI" b="1" dirty="0">
                <a:latin typeface="Franklin Gothic Medium" pitchFamily="34" charset="0"/>
              </a:rPr>
              <a:t>Tuottavuus ja tulotaso sitä korkeampia, mitä suurempi on vaativissa palvelutehtävissä olevien osuus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3000" y="580526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47324656"/>
              </p:ext>
            </p:extLst>
          </p:nvPr>
        </p:nvGraphicFramePr>
        <p:xfrm>
          <a:off x="923884" y="1452063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1053" y="1643658"/>
            <a:ext cx="143109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BKT </a:t>
            </a:r>
            <a:r>
              <a:rPr lang="en-US" sz="1200" dirty="0">
                <a:latin typeface="Franklin Gothic Medium" pitchFamily="34" charset="0"/>
                <a:cs typeface="Arial" pitchFamily="34" charset="0"/>
              </a:rPr>
              <a:t>per </a:t>
            </a:r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capita, </a:t>
            </a:r>
          </a:p>
          <a:p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1000 USD </a:t>
            </a:r>
          </a:p>
          <a:p>
            <a:r>
              <a:rPr lang="fi-FI" sz="1200" dirty="0" smtClean="0">
                <a:latin typeface="Franklin Gothic Medium" pitchFamily="34" charset="0"/>
                <a:cs typeface="Arial" pitchFamily="34" charset="0"/>
              </a:rPr>
              <a:t>käyvin hinnoin ja </a:t>
            </a:r>
          </a:p>
          <a:p>
            <a:r>
              <a:rPr lang="fi-FI" sz="1200" dirty="0" smtClean="0">
                <a:latin typeface="Franklin Gothic Medium" pitchFamily="34" charset="0"/>
                <a:cs typeface="Arial" pitchFamily="34" charset="0"/>
              </a:rPr>
              <a:t>ostovoimapariteetein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2070" y="4591050"/>
            <a:ext cx="20354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  <a:cs typeface="Arial" pitchFamily="34" charset="0"/>
              </a:rPr>
              <a:t>Osuus kokonaistuotannosta,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7785" y="2753470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NOR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3629" y="1889297"/>
            <a:ext cx="2541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LUX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8221" y="2969722"/>
            <a:ext cx="2693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USA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58202" y="4245471"/>
            <a:ext cx="26609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CHL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1806" y="3002253"/>
            <a:ext cx="2640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SWI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7682" y="3256610"/>
            <a:ext cx="3057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SWE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3000" y="203671"/>
            <a:ext cx="80194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1.1</a:t>
            </a:r>
          </a:p>
          <a:p>
            <a:r>
              <a:rPr lang="fi-FI" b="1" dirty="0">
                <a:latin typeface="Franklin Gothic Medium" pitchFamily="34" charset="0"/>
              </a:rPr>
              <a:t>Palvelujen osuus kokonaistuotannosta on suurin korkean tulotason maissa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23884" y="1452063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34325354"/>
              </p:ext>
            </p:extLst>
          </p:nvPr>
        </p:nvGraphicFramePr>
        <p:xfrm>
          <a:off x="1043608" y="1452063"/>
          <a:ext cx="3492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5656" y="1925660"/>
            <a:ext cx="143109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BKT </a:t>
            </a:r>
            <a:r>
              <a:rPr lang="en-US" sz="1200" dirty="0">
                <a:latin typeface="Franklin Gothic Medium" pitchFamily="34" charset="0"/>
                <a:cs typeface="Arial" pitchFamily="34" charset="0"/>
              </a:rPr>
              <a:t>per </a:t>
            </a:r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capita, </a:t>
            </a:r>
          </a:p>
          <a:p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1000 USD, </a:t>
            </a:r>
          </a:p>
          <a:p>
            <a:r>
              <a:rPr lang="fi-FI" sz="1200" dirty="0" smtClean="0">
                <a:latin typeface="Franklin Gothic Medium" pitchFamily="34" charset="0"/>
                <a:cs typeface="Arial" pitchFamily="34" charset="0"/>
              </a:rPr>
              <a:t>käyvin hinnoin ja </a:t>
            </a:r>
          </a:p>
          <a:p>
            <a:r>
              <a:rPr lang="fi-FI" sz="1200" dirty="0" smtClean="0">
                <a:latin typeface="Franklin Gothic Medium" pitchFamily="34" charset="0"/>
                <a:cs typeface="Arial" pitchFamily="34" charset="0"/>
              </a:rPr>
              <a:t>ostovoimapariteetein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0870" y="2268751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NOR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1159" y="3241125"/>
            <a:ext cx="2196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FIN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740519027"/>
              </p:ext>
            </p:extLst>
          </p:nvPr>
        </p:nvGraphicFramePr>
        <p:xfrm>
          <a:off x="4646368" y="1452063"/>
          <a:ext cx="3492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47664" y="4593767"/>
            <a:ext cx="29476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Korkean osaamistason </a:t>
            </a:r>
            <a:r>
              <a:rPr lang="fi-FI" sz="1200" dirty="0" err="1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palveluteht</a:t>
            </a:r>
            <a:r>
              <a:rPr lang="fi-FI" sz="1200" dirty="0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. osuus, %</a:t>
            </a:r>
            <a:endParaRPr lang="fi-FI" sz="1200" dirty="0">
              <a:solidFill>
                <a:prstClr val="black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2000" y="1925660"/>
            <a:ext cx="140775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>
                <a:latin typeface="Franklin Gothic Medium" pitchFamily="34" charset="0"/>
                <a:cs typeface="Arial" pitchFamily="34" charset="0"/>
              </a:rPr>
              <a:t>Toimialan</a:t>
            </a:r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 </a:t>
            </a:r>
          </a:p>
          <a:p>
            <a:r>
              <a:rPr lang="en-US" sz="1200" dirty="0" err="1" smtClean="0">
                <a:latin typeface="Franklin Gothic Medium" pitchFamily="34" charset="0"/>
                <a:cs typeface="Arial" pitchFamily="34" charset="0"/>
              </a:rPr>
              <a:t>arvonlisäys</a:t>
            </a:r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Franklin Gothic Medium" pitchFamily="34" charset="0"/>
                <a:cs typeface="Arial" pitchFamily="34" charset="0"/>
              </a:rPr>
              <a:t>/ </a:t>
            </a:r>
            <a:r>
              <a:rPr lang="en-US" sz="1200" dirty="0" err="1" smtClean="0">
                <a:latin typeface="Franklin Gothic Medium" pitchFamily="34" charset="0"/>
                <a:cs typeface="Arial" pitchFamily="34" charset="0"/>
              </a:rPr>
              <a:t>henkilö</a:t>
            </a:r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,</a:t>
            </a:r>
          </a:p>
          <a:p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1000 </a:t>
            </a:r>
            <a:r>
              <a:rPr lang="en-US" sz="1200" dirty="0" err="1" smtClean="0">
                <a:latin typeface="Franklin Gothic Medium" pitchFamily="34" charset="0"/>
                <a:cs typeface="Arial" pitchFamily="34" charset="0"/>
              </a:rPr>
              <a:t>euroa</a:t>
            </a:r>
            <a:endParaRPr lang="en-US" sz="1200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1082" y="2483001"/>
            <a:ext cx="2196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Franklin Gothic Medium" pitchFamily="34" charset="0"/>
                <a:cs typeface="Arial" pitchFamily="34" charset="0"/>
              </a:rPr>
              <a:t>FIN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15013" y="4593767"/>
            <a:ext cx="29476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Korkean osaamistason </a:t>
            </a:r>
            <a:r>
              <a:rPr lang="fi-FI" sz="1200" dirty="0" err="1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palveluteht</a:t>
            </a:r>
            <a:r>
              <a:rPr lang="fi-FI" sz="1200" dirty="0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. osuus, %</a:t>
            </a:r>
            <a:endParaRPr lang="fi-FI" sz="1200" dirty="0">
              <a:solidFill>
                <a:prstClr val="black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3000" y="5661248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4.11</a:t>
            </a:r>
          </a:p>
          <a:p>
            <a:r>
              <a:rPr lang="fi-FI" b="1" dirty="0">
                <a:latin typeface="Franklin Gothic Medium" pitchFamily="34" charset="0"/>
              </a:rPr>
              <a:t>Tuottavuus ja tulotaso sitä korkeampia, mitä suurempi on vaativissa palvelutehtävissä olevien osuus</a:t>
            </a:r>
          </a:p>
        </p:txBody>
      </p:sp>
    </p:spTree>
    <p:extLst>
      <p:ext uri="{BB962C8B-B14F-4D97-AF65-F5344CB8AC3E}">
        <p14:creationId xmlns:p14="http://schemas.microsoft.com/office/powerpoint/2010/main" val="27114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47915" y="1484784"/>
            <a:ext cx="7236000" cy="3672000"/>
            <a:chOff x="947915" y="1484784"/>
            <a:chExt cx="7236000" cy="3672000"/>
          </a:xfrm>
        </p:grpSpPr>
        <p:sp>
          <p:nvSpPr>
            <p:cNvPr id="2" name="Rectangle 1"/>
            <p:cNvSpPr/>
            <p:nvPr/>
          </p:nvSpPr>
          <p:spPr>
            <a:xfrm>
              <a:off x="947915" y="1484784"/>
              <a:ext cx="7236000" cy="3672000"/>
            </a:xfrm>
            <a:prstGeom prst="rect">
              <a:avLst/>
            </a:prstGeom>
            <a:solidFill>
              <a:srgbClr val="E9E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  <a:latin typeface="Franklin Gothic Medium" pitchFamily="34" charset="0"/>
              </a:endParaRPr>
            </a:p>
          </p:txBody>
        </p:sp>
        <p:sp>
          <p:nvSpPr>
            <p:cNvPr id="25" name="Rectangle 104"/>
            <p:cNvSpPr>
              <a:spLocks noChangeArrowheads="1"/>
            </p:cNvSpPr>
            <p:nvPr/>
          </p:nvSpPr>
          <p:spPr bwMode="auto">
            <a:xfrm>
              <a:off x="1158886" y="3176559"/>
              <a:ext cx="6612605" cy="1350244"/>
            </a:xfrm>
            <a:prstGeom prst="rect">
              <a:avLst/>
            </a:prstGeom>
            <a:solidFill>
              <a:srgbClr val="C6C6B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 sz="1200">
                <a:latin typeface="Franklin Gothic Medium" pitchFamily="34" charset="0"/>
              </a:endParaRPr>
            </a:p>
          </p:txBody>
        </p:sp>
        <p:sp>
          <p:nvSpPr>
            <p:cNvPr id="26" name="Rectangle 105"/>
            <p:cNvSpPr>
              <a:spLocks noChangeArrowheads="1"/>
            </p:cNvSpPr>
            <p:nvPr/>
          </p:nvSpPr>
          <p:spPr bwMode="auto">
            <a:xfrm>
              <a:off x="1158886" y="2096364"/>
              <a:ext cx="6612605" cy="1305235"/>
            </a:xfrm>
            <a:prstGeom prst="rect">
              <a:avLst/>
            </a:prstGeom>
            <a:solidFill>
              <a:srgbClr val="DCDCD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 sz="1200">
                <a:latin typeface="Franklin Gothic Medium" pitchFamily="34" charset="0"/>
              </a:endParaRP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1098771" y="1601275"/>
              <a:ext cx="2645042" cy="180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15000"/>
                </a:lnSpc>
                <a:spcBef>
                  <a:spcPct val="85000"/>
                </a:spcBef>
              </a:pPr>
              <a:r>
                <a:rPr lang="fi-FI" sz="1200" dirty="0" smtClean="0">
                  <a:latin typeface="Franklin Gothic Medium" pitchFamily="34" charset="0"/>
                </a:rPr>
                <a:t>Osuus arvonlisäyksestä</a:t>
              </a:r>
              <a:endParaRPr lang="fi-FI" sz="1200" dirty="0">
                <a:latin typeface="Franklin Gothic Medium" pitchFamily="34" charset="0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1158886" y="1826315"/>
              <a:ext cx="6853063" cy="2700487"/>
            </a:xfrm>
            <a:custGeom>
              <a:avLst/>
              <a:gdLst>
                <a:gd name="T0" fmla="*/ 0 w 4416"/>
                <a:gd name="T1" fmla="*/ 0 h 2880"/>
                <a:gd name="T2" fmla="*/ 0 w 4416"/>
                <a:gd name="T3" fmla="*/ 2880 h 2880"/>
                <a:gd name="T4" fmla="*/ 4416 w 4416"/>
                <a:gd name="T5" fmla="*/ 288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6" h="2880">
                  <a:moveTo>
                    <a:pt x="0" y="0"/>
                  </a:moveTo>
                  <a:lnTo>
                    <a:pt x="0" y="2880"/>
                  </a:lnTo>
                  <a:lnTo>
                    <a:pt x="4416" y="288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lg" len="med"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 sz="1200">
                <a:latin typeface="Franklin Gothic Medium" pitchFamily="34" charset="0"/>
              </a:endParaRPr>
            </a:p>
          </p:txBody>
        </p:sp>
        <p:sp>
          <p:nvSpPr>
            <p:cNvPr id="29" name="Freeform 64"/>
            <p:cNvSpPr>
              <a:spLocks/>
            </p:cNvSpPr>
            <p:nvPr/>
          </p:nvSpPr>
          <p:spPr bwMode="auto">
            <a:xfrm>
              <a:off x="1736237" y="1921020"/>
              <a:ext cx="10019" cy="7502"/>
            </a:xfrm>
            <a:custGeom>
              <a:avLst/>
              <a:gdLst>
                <a:gd name="T0" fmla="*/ 0 w 16"/>
                <a:gd name="T1" fmla="*/ 8 h 17"/>
                <a:gd name="T2" fmla="*/ 1 w 16"/>
                <a:gd name="T3" fmla="*/ 12 h 17"/>
                <a:gd name="T4" fmla="*/ 2 w 16"/>
                <a:gd name="T5" fmla="*/ 14 h 17"/>
                <a:gd name="T6" fmla="*/ 4 w 16"/>
                <a:gd name="T7" fmla="*/ 15 h 17"/>
                <a:gd name="T8" fmla="*/ 8 w 16"/>
                <a:gd name="T9" fmla="*/ 17 h 17"/>
                <a:gd name="T10" fmla="*/ 11 w 16"/>
                <a:gd name="T11" fmla="*/ 15 h 17"/>
                <a:gd name="T12" fmla="*/ 13 w 16"/>
                <a:gd name="T13" fmla="*/ 14 h 17"/>
                <a:gd name="T14" fmla="*/ 14 w 16"/>
                <a:gd name="T15" fmla="*/ 12 h 17"/>
                <a:gd name="T16" fmla="*/ 16 w 16"/>
                <a:gd name="T17" fmla="*/ 8 h 17"/>
                <a:gd name="T18" fmla="*/ 16 w 16"/>
                <a:gd name="T19" fmla="*/ 8 h 17"/>
                <a:gd name="T20" fmla="*/ 14 w 16"/>
                <a:gd name="T21" fmla="*/ 6 h 17"/>
                <a:gd name="T22" fmla="*/ 13 w 16"/>
                <a:gd name="T23" fmla="*/ 3 h 17"/>
                <a:gd name="T24" fmla="*/ 11 w 16"/>
                <a:gd name="T25" fmla="*/ 2 h 17"/>
                <a:gd name="T26" fmla="*/ 8 w 16"/>
                <a:gd name="T27" fmla="*/ 0 h 17"/>
                <a:gd name="T28" fmla="*/ 4 w 16"/>
                <a:gd name="T29" fmla="*/ 2 h 17"/>
                <a:gd name="T30" fmla="*/ 2 w 16"/>
                <a:gd name="T31" fmla="*/ 3 h 17"/>
                <a:gd name="T32" fmla="*/ 1 w 16"/>
                <a:gd name="T33" fmla="*/ 6 h 17"/>
                <a:gd name="T34" fmla="*/ 0 w 16"/>
                <a:gd name="T35" fmla="*/ 8 h 17"/>
                <a:gd name="T36" fmla="*/ 0 w 16"/>
                <a:gd name="T3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7">
                  <a:moveTo>
                    <a:pt x="0" y="8"/>
                  </a:moveTo>
                  <a:lnTo>
                    <a:pt x="1" y="12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8" y="17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200">
                <a:latin typeface="Franklin Gothic Medium" pitchFamily="34" charset="0"/>
              </a:endParaRPr>
            </a:p>
          </p:txBody>
        </p:sp>
        <p:sp>
          <p:nvSpPr>
            <p:cNvPr id="32" name="Text Box 94"/>
            <p:cNvSpPr txBox="1">
              <a:spLocks noChangeArrowheads="1"/>
            </p:cNvSpPr>
            <p:nvPr/>
          </p:nvSpPr>
          <p:spPr bwMode="auto">
            <a:xfrm>
              <a:off x="1339229" y="4571810"/>
              <a:ext cx="100052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fi-FI" sz="1200" dirty="0" smtClean="0">
                  <a:latin typeface="Franklin Gothic Medium" pitchFamily="34" charset="0"/>
                </a:rPr>
                <a:t>Tuotantoa</a:t>
              </a:r>
            </a:p>
            <a:p>
              <a:pPr>
                <a:spcBef>
                  <a:spcPts val="0"/>
                </a:spcBef>
              </a:pPr>
              <a:r>
                <a:rPr lang="fi-FI" sz="1200" dirty="0" smtClean="0">
                  <a:latin typeface="Franklin Gothic Medium" pitchFamily="34" charset="0"/>
                </a:rPr>
                <a:t>edeltävät </a:t>
              </a:r>
            </a:p>
            <a:p>
              <a:pPr>
                <a:spcBef>
                  <a:spcPts val="0"/>
                </a:spcBef>
              </a:pPr>
              <a:r>
                <a:rPr lang="fi-FI" sz="1200" b="1" dirty="0" smtClean="0">
                  <a:latin typeface="Franklin Gothic Medium" pitchFamily="34" charset="0"/>
                </a:rPr>
                <a:t>palvelut</a:t>
              </a:r>
            </a:p>
          </p:txBody>
        </p:sp>
        <p:sp>
          <p:nvSpPr>
            <p:cNvPr id="40" name="Text Box 102"/>
            <p:cNvSpPr txBox="1">
              <a:spLocks noChangeArrowheads="1"/>
            </p:cNvSpPr>
            <p:nvPr/>
          </p:nvSpPr>
          <p:spPr bwMode="auto">
            <a:xfrm>
              <a:off x="4724319" y="2234122"/>
              <a:ext cx="1623094" cy="270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85000"/>
                </a:lnSpc>
              </a:pPr>
              <a:r>
                <a:rPr lang="fi-FI" sz="1200" b="1" dirty="0" smtClean="0">
                  <a:latin typeface="Franklin Gothic Medium" pitchFamily="34" charset="0"/>
                </a:rPr>
                <a:t>2000-luvun arvoketju</a:t>
              </a:r>
              <a:endParaRPr lang="fi-FI" sz="1200" b="1" dirty="0">
                <a:latin typeface="Franklin Gothic Medium" pitchFamily="34" charset="0"/>
              </a:endParaRPr>
            </a:p>
          </p:txBody>
        </p:sp>
        <p:sp>
          <p:nvSpPr>
            <p:cNvPr id="42" name="Text Box 106"/>
            <p:cNvSpPr txBox="1">
              <a:spLocks noChangeArrowheads="1"/>
            </p:cNvSpPr>
            <p:nvPr/>
          </p:nvSpPr>
          <p:spPr bwMode="auto">
            <a:xfrm>
              <a:off x="6157293" y="2741809"/>
              <a:ext cx="1544058" cy="1200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r">
                <a:lnSpc>
                  <a:spcPct val="85000"/>
                </a:lnSpc>
              </a:pPr>
              <a:r>
                <a:rPr lang="fi-FI" sz="1200" dirty="0">
                  <a:latin typeface="Franklin Gothic Medium" pitchFamily="34" charset="0"/>
                </a:rPr>
                <a:t>Korkeiden</a:t>
              </a:r>
            </a:p>
            <a:p>
              <a:pPr algn="r">
                <a:lnSpc>
                  <a:spcPct val="85000"/>
                </a:lnSpc>
              </a:pPr>
              <a:r>
                <a:rPr lang="fi-FI" sz="1200" dirty="0" err="1" smtClean="0">
                  <a:latin typeface="Franklin Gothic Medium" pitchFamily="34" charset="0"/>
                </a:rPr>
                <a:t>kustan-</a:t>
              </a:r>
              <a:endParaRPr lang="fi-FI" sz="1200" dirty="0" smtClean="0">
                <a:latin typeface="Franklin Gothic Medium" pitchFamily="34" charset="0"/>
              </a:endParaRPr>
            </a:p>
            <a:p>
              <a:pPr algn="r">
                <a:lnSpc>
                  <a:spcPct val="85000"/>
                </a:lnSpc>
              </a:pPr>
              <a:r>
                <a:rPr lang="fi-FI" sz="1200" dirty="0" err="1" smtClean="0">
                  <a:latin typeface="Franklin Gothic Medium" pitchFamily="34" charset="0"/>
                </a:rPr>
                <a:t>nusten</a:t>
              </a:r>
              <a:r>
                <a:rPr lang="fi-FI" sz="1200" dirty="0" smtClean="0">
                  <a:latin typeface="Franklin Gothic Medium" pitchFamily="34" charset="0"/>
                </a:rPr>
                <a:t> </a:t>
              </a:r>
            </a:p>
            <a:p>
              <a:pPr algn="r">
                <a:lnSpc>
                  <a:spcPct val="85000"/>
                </a:lnSpc>
              </a:pPr>
              <a:r>
                <a:rPr lang="fi-FI" sz="1200" dirty="0" smtClean="0">
                  <a:latin typeface="Franklin Gothic Medium" pitchFamily="34" charset="0"/>
                </a:rPr>
                <a:t>maat</a:t>
              </a:r>
              <a:endParaRPr lang="fi-FI" sz="1200" dirty="0">
                <a:latin typeface="Franklin Gothic Medium" pitchFamily="34" charset="0"/>
              </a:endParaRPr>
            </a:p>
            <a:p>
              <a:pPr algn="r">
                <a:lnSpc>
                  <a:spcPct val="85000"/>
                </a:lnSpc>
              </a:pPr>
              <a:endParaRPr lang="fi-FI" sz="1200" dirty="0">
                <a:latin typeface="Franklin Gothic Medium" pitchFamily="34" charset="0"/>
              </a:endParaRPr>
            </a:p>
            <a:p>
              <a:pPr algn="r">
                <a:lnSpc>
                  <a:spcPct val="85000"/>
                </a:lnSpc>
              </a:pPr>
              <a:r>
                <a:rPr lang="fi-FI" sz="1200" dirty="0" smtClean="0">
                  <a:latin typeface="Franklin Gothic Medium" pitchFamily="34" charset="0"/>
                </a:rPr>
                <a:t>Matalan</a:t>
              </a:r>
              <a:endParaRPr lang="fi-FI" sz="1200" dirty="0">
                <a:latin typeface="Franklin Gothic Medium" pitchFamily="34" charset="0"/>
              </a:endParaRPr>
            </a:p>
            <a:p>
              <a:pPr algn="r">
                <a:lnSpc>
                  <a:spcPct val="85000"/>
                </a:lnSpc>
              </a:pPr>
              <a:r>
                <a:rPr lang="fi-FI" sz="1200" dirty="0" smtClean="0">
                  <a:latin typeface="Franklin Gothic Medium" pitchFamily="34" charset="0"/>
                </a:rPr>
                <a:t>kustannus-</a:t>
              </a:r>
            </a:p>
            <a:p>
              <a:pPr algn="r">
                <a:lnSpc>
                  <a:spcPct val="85000"/>
                </a:lnSpc>
              </a:pPr>
              <a:r>
                <a:rPr lang="fi-FI" sz="1200" dirty="0" smtClean="0">
                  <a:latin typeface="Franklin Gothic Medium" pitchFamily="34" charset="0"/>
                </a:rPr>
                <a:t>tason </a:t>
              </a:r>
              <a:r>
                <a:rPr lang="fi-FI" sz="1200" dirty="0">
                  <a:latin typeface="Franklin Gothic Medium" pitchFamily="34" charset="0"/>
                </a:rPr>
                <a:t>maat</a:t>
              </a:r>
            </a:p>
          </p:txBody>
        </p:sp>
        <p:sp>
          <p:nvSpPr>
            <p:cNvPr id="22" name="Text Box 102"/>
            <p:cNvSpPr txBox="1">
              <a:spLocks noChangeArrowheads="1"/>
            </p:cNvSpPr>
            <p:nvPr/>
          </p:nvSpPr>
          <p:spPr bwMode="auto">
            <a:xfrm>
              <a:off x="3590273" y="3527318"/>
              <a:ext cx="1623094" cy="270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85000"/>
                </a:lnSpc>
              </a:pPr>
              <a:r>
                <a:rPr lang="fi-FI" sz="1200" b="1" dirty="0" smtClean="0">
                  <a:latin typeface="Franklin Gothic Medium" pitchFamily="34" charset="0"/>
                </a:rPr>
                <a:t>1970-luvun arvoketju</a:t>
              </a:r>
              <a:endParaRPr lang="fi-FI" sz="1200" b="1" dirty="0">
                <a:latin typeface="Franklin Gothic Medium" pitchFamily="34" charset="0"/>
              </a:endParaRPr>
            </a:p>
          </p:txBody>
        </p:sp>
        <p:sp>
          <p:nvSpPr>
            <p:cNvPr id="4" name="Arc 3"/>
            <p:cNvSpPr/>
            <p:nvPr/>
          </p:nvSpPr>
          <p:spPr>
            <a:xfrm rot="5400000">
              <a:off x="3168133" y="445023"/>
              <a:ext cx="1681145" cy="5259344"/>
            </a:xfrm>
            <a:prstGeom prst="arc">
              <a:avLst>
                <a:gd name="adj1" fmla="val 16381253"/>
                <a:gd name="adj2" fmla="val 5233132"/>
              </a:avLst>
            </a:prstGeom>
            <a:ln w="88900">
              <a:solidFill>
                <a:srgbClr val="7ED1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30" name="Arc 91"/>
            <p:cNvSpPr>
              <a:spLocks/>
            </p:cNvSpPr>
            <p:nvPr/>
          </p:nvSpPr>
          <p:spPr bwMode="auto">
            <a:xfrm flipV="1">
              <a:off x="1619673" y="2160689"/>
              <a:ext cx="4752528" cy="220236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00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8890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 sz="1200">
                <a:latin typeface="Franklin Gothic Medium" pitchFamily="34" charset="0"/>
              </a:endParaRPr>
            </a:p>
          </p:txBody>
        </p:sp>
        <p:sp>
          <p:nvSpPr>
            <p:cNvPr id="43" name="Text Box 94"/>
            <p:cNvSpPr txBox="1">
              <a:spLocks noChangeArrowheads="1"/>
            </p:cNvSpPr>
            <p:nvPr/>
          </p:nvSpPr>
          <p:spPr bwMode="auto">
            <a:xfrm>
              <a:off x="3518002" y="4595817"/>
              <a:ext cx="118634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fi-FI" sz="1200" dirty="0" smtClean="0">
                  <a:latin typeface="Franklin Gothic Medium" pitchFamily="34" charset="0"/>
                </a:rPr>
                <a:t>Valmistus /</a:t>
              </a:r>
            </a:p>
            <a:p>
              <a:pPr>
                <a:spcBef>
                  <a:spcPts val="0"/>
                </a:spcBef>
              </a:pPr>
              <a:r>
                <a:rPr lang="fi-FI" sz="1200" dirty="0" smtClean="0">
                  <a:latin typeface="Franklin Gothic Medium" pitchFamily="34" charset="0"/>
                </a:rPr>
                <a:t>Teollinen massatuotanto</a:t>
              </a:r>
            </a:p>
          </p:txBody>
        </p:sp>
        <p:sp>
          <p:nvSpPr>
            <p:cNvPr id="44" name="Text Box 94"/>
            <p:cNvSpPr txBox="1">
              <a:spLocks noChangeArrowheads="1"/>
            </p:cNvSpPr>
            <p:nvPr/>
          </p:nvSpPr>
          <p:spPr bwMode="auto">
            <a:xfrm>
              <a:off x="5899311" y="4595817"/>
              <a:ext cx="100052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fi-FI" sz="1200" dirty="0" smtClean="0">
                  <a:latin typeface="Franklin Gothic Medium" pitchFamily="34" charset="0"/>
                </a:rPr>
                <a:t>Tuotannon</a:t>
              </a:r>
            </a:p>
            <a:p>
              <a:pPr>
                <a:spcBef>
                  <a:spcPts val="0"/>
                </a:spcBef>
              </a:pPr>
              <a:r>
                <a:rPr lang="fi-FI" sz="1200" dirty="0" smtClean="0">
                  <a:latin typeface="Franklin Gothic Medium" pitchFamily="34" charset="0"/>
                </a:rPr>
                <a:t>jälkeiset </a:t>
              </a:r>
            </a:p>
            <a:p>
              <a:pPr>
                <a:spcBef>
                  <a:spcPts val="0"/>
                </a:spcBef>
              </a:pPr>
              <a:r>
                <a:rPr lang="fi-FI" sz="1200" b="1" dirty="0" smtClean="0">
                  <a:latin typeface="Franklin Gothic Medium" pitchFamily="34" charset="0"/>
                </a:rPr>
                <a:t>palvelut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379035" y="2494382"/>
              <a:ext cx="648072" cy="266953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593149" y="4194675"/>
              <a:ext cx="648072" cy="266953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990307" y="2465196"/>
              <a:ext cx="648072" cy="266953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39229" y="3261870"/>
              <a:ext cx="648072" cy="266953"/>
            </a:xfrm>
            <a:prstGeom prst="ellipse">
              <a:avLst/>
            </a:prstGeom>
            <a:solidFill>
              <a:srgbClr val="7ED1E6"/>
            </a:solidFill>
            <a:ln>
              <a:solidFill>
                <a:srgbClr val="7ED1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590273" y="3784259"/>
              <a:ext cx="648072" cy="266953"/>
            </a:xfrm>
            <a:prstGeom prst="ellipse">
              <a:avLst/>
            </a:prstGeom>
            <a:solidFill>
              <a:srgbClr val="7ED1E6"/>
            </a:solidFill>
            <a:ln>
              <a:solidFill>
                <a:srgbClr val="7ED1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990307" y="3260366"/>
              <a:ext cx="648072" cy="266953"/>
            </a:xfrm>
            <a:prstGeom prst="ellipse">
              <a:avLst/>
            </a:prstGeom>
            <a:solidFill>
              <a:srgbClr val="7ED1E6"/>
            </a:solidFill>
            <a:ln>
              <a:solidFill>
                <a:srgbClr val="7ED1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Medium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72999" y="580526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4.12</a:t>
            </a:r>
          </a:p>
          <a:p>
            <a:r>
              <a:rPr lang="fi-FI" b="1" dirty="0">
                <a:latin typeface="Franklin Gothic Medium" pitchFamily="34" charset="0"/>
              </a:rPr>
              <a:t>Globaali työnjako syvenee –  kehittyneet maat erikoistuvat entistä enemmän palveluihin</a:t>
            </a:r>
          </a:p>
        </p:txBody>
      </p:sp>
    </p:spTree>
    <p:extLst>
      <p:ext uri="{BB962C8B-B14F-4D97-AF65-F5344CB8AC3E}">
        <p14:creationId xmlns:p14="http://schemas.microsoft.com/office/powerpoint/2010/main" val="41309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883" y="764704"/>
            <a:ext cx="7236000" cy="5508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black"/>
              </a:solidFill>
              <a:latin typeface="Franklin Gothic Medium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980436" y="1208997"/>
            <a:ext cx="1080000" cy="3213011"/>
            <a:chOff x="3950698" y="1208997"/>
            <a:chExt cx="1080000" cy="3213011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4245496" y="1208997"/>
              <a:ext cx="451726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i-FI" sz="1200" b="1" dirty="0" smtClean="0">
                  <a:solidFill>
                    <a:prstClr val="black"/>
                  </a:solidFill>
                  <a:latin typeface="Franklin Gothic Medium" pitchFamily="34" charset="0"/>
                </a:rPr>
                <a:t>”Kone”</a:t>
              </a:r>
              <a:endParaRPr lang="fi-FI" sz="1200" b="1" dirty="0">
                <a:solidFill>
                  <a:prstClr val="black"/>
                </a:solidFill>
                <a:latin typeface="Franklin Gothic Medium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50698" y="1539416"/>
              <a:ext cx="1080000" cy="1440000"/>
            </a:xfrm>
            <a:prstGeom prst="rect">
              <a:avLst/>
            </a:prstGeom>
            <a:solidFill>
              <a:srgbClr val="B3E3F1"/>
            </a:solidFill>
            <a:ln>
              <a:solidFill>
                <a:srgbClr val="7ED1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FFFFFF"/>
                </a:solidFill>
                <a:latin typeface="Franklin Gothic Medium" pitchFamily="34" charset="0"/>
              </a:endParaRPr>
            </a:p>
          </p:txBody>
        </p:sp>
        <p:sp>
          <p:nvSpPr>
            <p:cNvPr id="38" name="Text Box 94"/>
            <p:cNvSpPr txBox="1">
              <a:spLocks noChangeArrowheads="1"/>
            </p:cNvSpPr>
            <p:nvPr/>
          </p:nvSpPr>
          <p:spPr bwMode="auto">
            <a:xfrm>
              <a:off x="4100656" y="1674675"/>
              <a:ext cx="824649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</a:rPr>
                <a:t>Teollinen </a:t>
              </a:r>
            </a:p>
            <a:p>
              <a:pPr>
                <a:spcBef>
                  <a:spcPts val="0"/>
                </a:spcBef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</a:rPr>
                <a:t>tuotanto ja </a:t>
              </a:r>
            </a:p>
            <a:p>
              <a:pPr>
                <a:spcBef>
                  <a:spcPts val="0"/>
                </a:spcBef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</a:rPr>
                <a:t>sisäiset tuki-</a:t>
              </a:r>
            </a:p>
            <a:p>
              <a:pPr>
                <a:spcBef>
                  <a:spcPts val="0"/>
                </a:spcBef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</a:rPr>
                <a:t>palvelut</a:t>
              </a:r>
              <a:endParaRPr lang="fi-FI" sz="1200" dirty="0">
                <a:solidFill>
                  <a:prstClr val="black"/>
                </a:solidFill>
                <a:latin typeface="Franklin Gothic Medium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50698" y="2982008"/>
              <a:ext cx="1080000" cy="1440000"/>
            </a:xfrm>
            <a:prstGeom prst="rect">
              <a:avLst/>
            </a:prstGeom>
            <a:solidFill>
              <a:srgbClr val="C2E066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FFFFFF"/>
                </a:solidFill>
                <a:latin typeface="Franklin Gothic Medium" pitchFamily="34" charset="0"/>
              </a:endParaRPr>
            </a:p>
          </p:txBody>
        </p:sp>
        <p:sp>
          <p:nvSpPr>
            <p:cNvPr id="41" name="Text Box 94"/>
            <p:cNvSpPr txBox="1">
              <a:spLocks noChangeArrowheads="1"/>
            </p:cNvSpPr>
            <p:nvPr/>
          </p:nvSpPr>
          <p:spPr bwMode="auto">
            <a:xfrm>
              <a:off x="4171508" y="3087624"/>
              <a:ext cx="66127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</a:rPr>
                <a:t>Markkina-</a:t>
              </a:r>
            </a:p>
            <a:p>
              <a:pPr>
                <a:spcBef>
                  <a:spcPts val="0"/>
                </a:spcBef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</a:rPr>
                <a:t>palvelut</a:t>
              </a:r>
            </a:p>
          </p:txBody>
        </p:sp>
        <p:sp>
          <p:nvSpPr>
            <p:cNvPr id="45" name="Text Box 94"/>
            <p:cNvSpPr txBox="1">
              <a:spLocks noChangeArrowheads="1"/>
            </p:cNvSpPr>
            <p:nvPr/>
          </p:nvSpPr>
          <p:spPr bwMode="auto">
            <a:xfrm>
              <a:off x="4041779" y="3465584"/>
              <a:ext cx="935664" cy="846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71450" indent="-171450">
                <a:spcBef>
                  <a:spcPts val="0"/>
                </a:spcBef>
                <a:buFont typeface="Symbol" pitchFamily="18" charset="2"/>
                <a:buChar char="-"/>
              </a:pPr>
              <a:r>
                <a:rPr lang="fi-FI" sz="1100" dirty="0" smtClean="0">
                  <a:solidFill>
                    <a:prstClr val="black"/>
                  </a:solidFill>
                  <a:latin typeface="Franklin Gothic Medium" pitchFamily="34" charset="0"/>
                </a:rPr>
                <a:t>osana omaa tuotetta</a:t>
              </a:r>
            </a:p>
            <a:p>
              <a:pPr marL="171450" indent="-171450">
                <a:spcBef>
                  <a:spcPts val="0"/>
                </a:spcBef>
                <a:buFont typeface="Symbol" pitchFamily="18" charset="2"/>
                <a:buChar char="-"/>
              </a:pPr>
              <a:r>
                <a:rPr lang="fi-FI" sz="1100" dirty="0" smtClean="0">
                  <a:solidFill>
                    <a:prstClr val="black"/>
                  </a:solidFill>
                  <a:latin typeface="Franklin Gothic Medium" pitchFamily="34" charset="0"/>
                </a:rPr>
                <a:t>kaikille </a:t>
              </a:r>
              <a:br>
                <a:rPr lang="fi-FI" sz="1100" dirty="0" smtClean="0">
                  <a:solidFill>
                    <a:prstClr val="black"/>
                  </a:solidFill>
                  <a:latin typeface="Franklin Gothic Medium" pitchFamily="34" charset="0"/>
                </a:rPr>
              </a:br>
              <a:r>
                <a:rPr lang="fi-FI" sz="1100" dirty="0" smtClean="0">
                  <a:solidFill>
                    <a:prstClr val="black"/>
                  </a:solidFill>
                  <a:latin typeface="Franklin Gothic Medium" pitchFamily="34" charset="0"/>
                </a:rPr>
                <a:t>myytävät palvelut</a:t>
              </a:r>
            </a:p>
          </p:txBody>
        </p:sp>
      </p:grpSp>
      <p:sp>
        <p:nvSpPr>
          <p:cNvPr id="58" name="Text Box 94"/>
          <p:cNvSpPr txBox="1">
            <a:spLocks noChangeArrowheads="1"/>
          </p:cNvSpPr>
          <p:nvPr/>
        </p:nvSpPr>
        <p:spPr bwMode="auto">
          <a:xfrm>
            <a:off x="3950698" y="4703430"/>
            <a:ext cx="149341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fi-FI" sz="1200" dirty="0" smtClean="0">
                <a:solidFill>
                  <a:prstClr val="black"/>
                </a:solidFill>
                <a:latin typeface="Franklin Gothic Medium" pitchFamily="34" charset="0"/>
              </a:rPr>
              <a:t>Monikansallinen koneteollisuusyritys. Merkittävää palvelu-liiketoimintaa (Kone Oyj:ssä 54 % liike-vaihdosta)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300253" y="1195902"/>
            <a:ext cx="1137372" cy="3228464"/>
            <a:chOff x="6300253" y="1195902"/>
            <a:chExt cx="1137372" cy="3228464"/>
          </a:xfrm>
        </p:grpSpPr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6372977" y="1195902"/>
              <a:ext cx="934550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i-FI" sz="1200" b="1" dirty="0" smtClean="0">
                  <a:solidFill>
                    <a:prstClr val="black"/>
                  </a:solidFill>
                  <a:latin typeface="Franklin Gothic Medium" pitchFamily="34" charset="0"/>
                </a:rPr>
                <a:t>”Rautaruukki”</a:t>
              </a:r>
              <a:endParaRPr lang="fi-FI" sz="1200" b="1" dirty="0">
                <a:solidFill>
                  <a:prstClr val="black"/>
                </a:solidFill>
                <a:latin typeface="Franklin Gothic Medium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00253" y="1541774"/>
              <a:ext cx="1080000" cy="2592000"/>
            </a:xfrm>
            <a:prstGeom prst="rect">
              <a:avLst/>
            </a:prstGeom>
            <a:solidFill>
              <a:srgbClr val="B3E3F1"/>
            </a:solidFill>
            <a:ln>
              <a:solidFill>
                <a:srgbClr val="7ED1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FFFFFF"/>
                </a:solidFill>
                <a:latin typeface="Franklin Gothic Medium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00253" y="4136366"/>
              <a:ext cx="1080000" cy="288000"/>
            </a:xfrm>
            <a:prstGeom prst="rect">
              <a:avLst/>
            </a:prstGeom>
            <a:solidFill>
              <a:srgbClr val="C2E066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FFFFFF"/>
                </a:solidFill>
                <a:latin typeface="Franklin Gothic Medium" pitchFamily="34" charset="0"/>
              </a:endParaRPr>
            </a:p>
          </p:txBody>
        </p:sp>
        <p:sp>
          <p:nvSpPr>
            <p:cNvPr id="51" name="Text Box 94"/>
            <p:cNvSpPr txBox="1">
              <a:spLocks noChangeArrowheads="1"/>
            </p:cNvSpPr>
            <p:nvPr/>
          </p:nvSpPr>
          <p:spPr bwMode="auto">
            <a:xfrm>
              <a:off x="6450211" y="1674675"/>
              <a:ext cx="824649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</a:rPr>
                <a:t>Teollinen </a:t>
              </a:r>
            </a:p>
            <a:p>
              <a:pPr>
                <a:spcBef>
                  <a:spcPts val="0"/>
                </a:spcBef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</a:rPr>
                <a:t>tuotanto ja </a:t>
              </a:r>
            </a:p>
            <a:p>
              <a:pPr>
                <a:spcBef>
                  <a:spcPts val="0"/>
                </a:spcBef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</a:rPr>
                <a:t>sisäiset tuki-</a:t>
              </a:r>
            </a:p>
            <a:p>
              <a:pPr>
                <a:spcBef>
                  <a:spcPts val="0"/>
                </a:spcBef>
              </a:pPr>
              <a:r>
                <a:rPr lang="fi-FI" sz="1200" dirty="0" smtClean="0">
                  <a:solidFill>
                    <a:prstClr val="black"/>
                  </a:solidFill>
                  <a:latin typeface="Franklin Gothic Medium" pitchFamily="34" charset="0"/>
                </a:rPr>
                <a:t>palvelut</a:t>
              </a:r>
              <a:endParaRPr lang="fi-FI" sz="1200" dirty="0">
                <a:solidFill>
                  <a:prstClr val="black"/>
                </a:solidFill>
                <a:latin typeface="Franklin Gothic Medium" pitchFamily="34" charset="0"/>
              </a:endParaRPr>
            </a:p>
          </p:txBody>
        </p:sp>
        <p:sp>
          <p:nvSpPr>
            <p:cNvPr id="61" name="Text Box 94"/>
            <p:cNvSpPr txBox="1">
              <a:spLocks noChangeArrowheads="1"/>
            </p:cNvSpPr>
            <p:nvPr/>
          </p:nvSpPr>
          <p:spPr bwMode="auto">
            <a:xfrm>
              <a:off x="6334759" y="4188033"/>
              <a:ext cx="1102866" cy="169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fi-FI" sz="1100" dirty="0" smtClean="0">
                  <a:solidFill>
                    <a:prstClr val="black"/>
                  </a:solidFill>
                  <a:latin typeface="Franklin Gothic Medium" pitchFamily="34" charset="0"/>
                </a:rPr>
                <a:t>Asiakasräätälöinti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5060436" y="2982008"/>
            <a:ext cx="1239817" cy="1151766"/>
          </a:xfrm>
          <a:prstGeom prst="line">
            <a:avLst/>
          </a:prstGeom>
          <a:ln w="254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94"/>
          <p:cNvSpPr txBox="1">
            <a:spLocks noChangeArrowheads="1"/>
          </p:cNvSpPr>
          <p:nvPr/>
        </p:nvSpPr>
        <p:spPr bwMode="auto">
          <a:xfrm>
            <a:off x="1660620" y="4703430"/>
            <a:ext cx="13992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fi-FI" sz="1200" dirty="0" smtClean="0">
                <a:solidFill>
                  <a:prstClr val="black"/>
                </a:solidFill>
                <a:latin typeface="Franklin Gothic Medium" pitchFamily="34" charset="0"/>
              </a:rPr>
              <a:t>Puhdas palvelu-</a:t>
            </a:r>
          </a:p>
          <a:p>
            <a:pPr>
              <a:spcBef>
                <a:spcPts val="0"/>
              </a:spcBef>
            </a:pPr>
            <a:r>
              <a:rPr lang="fi-FI" sz="1200" dirty="0" smtClean="0">
                <a:solidFill>
                  <a:prstClr val="black"/>
                </a:solidFill>
                <a:latin typeface="Franklin Gothic Medium" pitchFamily="34" charset="0"/>
              </a:rPr>
              <a:t>yritys (Sisäisten palveluiden </a:t>
            </a:r>
            <a:r>
              <a:rPr lang="fi-FI" sz="1200" dirty="0" err="1" smtClean="0">
                <a:solidFill>
                  <a:prstClr val="black"/>
                </a:solidFill>
                <a:latin typeface="Franklin Gothic Medium" pitchFamily="34" charset="0"/>
              </a:rPr>
              <a:t>osuu-deksi</a:t>
            </a:r>
            <a:r>
              <a:rPr lang="fi-FI" sz="1200" dirty="0" smtClean="0">
                <a:solidFill>
                  <a:prstClr val="black"/>
                </a:solidFill>
                <a:latin typeface="Franklin Gothic Medium" pitchFamily="34" charset="0"/>
              </a:rPr>
              <a:t> oletettu </a:t>
            </a:r>
            <a:r>
              <a:rPr lang="fi-FI" sz="1200" dirty="0">
                <a:solidFill>
                  <a:prstClr val="black"/>
                </a:solidFill>
                <a:latin typeface="Franklin Gothic Medium" pitchFamily="34" charset="0"/>
              </a:rPr>
              <a:t>10 % liikevaihdosta</a:t>
            </a:r>
            <a:r>
              <a:rPr lang="fi-FI" sz="1200" dirty="0" smtClean="0">
                <a:solidFill>
                  <a:prstClr val="black"/>
                </a:solidFill>
                <a:latin typeface="Franklin Gothic Medium" pitchFamily="34" charset="0"/>
              </a:rPr>
              <a:t>)</a:t>
            </a:r>
          </a:p>
        </p:txBody>
      </p:sp>
      <p:sp>
        <p:nvSpPr>
          <p:cNvPr id="63" name="Text Box 94"/>
          <p:cNvSpPr txBox="1">
            <a:spLocks noChangeArrowheads="1"/>
          </p:cNvSpPr>
          <p:nvPr/>
        </p:nvSpPr>
        <p:spPr bwMode="auto">
          <a:xfrm>
            <a:off x="6300252" y="4703430"/>
            <a:ext cx="172813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fi-FI" sz="1200" dirty="0" smtClean="0">
                <a:solidFill>
                  <a:prstClr val="black"/>
                </a:solidFill>
                <a:latin typeface="Franklin Gothic Medium" pitchFamily="34" charset="0"/>
              </a:rPr>
              <a:t>Kansainvälisillä </a:t>
            </a:r>
            <a:r>
              <a:rPr lang="fi-FI" sz="1200" dirty="0" err="1" smtClean="0">
                <a:solidFill>
                  <a:prstClr val="black"/>
                </a:solidFill>
                <a:latin typeface="Franklin Gothic Medium" pitchFamily="34" charset="0"/>
              </a:rPr>
              <a:t>mark-kinoilla</a:t>
            </a:r>
            <a:r>
              <a:rPr lang="fi-FI" sz="1200" dirty="0" smtClean="0">
                <a:solidFill>
                  <a:prstClr val="black"/>
                </a:solidFill>
                <a:latin typeface="Franklin Gothic Medium" pitchFamily="34" charset="0"/>
              </a:rPr>
              <a:t> toimiva </a:t>
            </a:r>
            <a:r>
              <a:rPr lang="fi-FI" sz="1200" dirty="0" err="1" smtClean="0">
                <a:solidFill>
                  <a:prstClr val="black"/>
                </a:solidFill>
                <a:latin typeface="Franklin Gothic Medium" pitchFamily="34" charset="0"/>
              </a:rPr>
              <a:t>metal-linjalostaja</a:t>
            </a:r>
            <a:r>
              <a:rPr lang="fi-FI" sz="1200" dirty="0" smtClean="0">
                <a:solidFill>
                  <a:prstClr val="black"/>
                </a:solidFill>
                <a:latin typeface="Franklin Gothic Medium" pitchFamily="34" charset="0"/>
              </a:rPr>
              <a:t> (Markkina-palveluiden osuudeksi oletettu 10 % liike-vaihdosta)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740618" y="1830008"/>
            <a:ext cx="1239818" cy="1152000"/>
          </a:xfrm>
          <a:prstGeom prst="line">
            <a:avLst/>
          </a:prstGeom>
          <a:ln w="254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660618" y="1174880"/>
            <a:ext cx="901209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ct val="85000"/>
              </a:spcBef>
            </a:pPr>
            <a:r>
              <a:rPr lang="fi-FI" sz="1200" b="1" dirty="0" smtClean="0">
                <a:solidFill>
                  <a:prstClr val="black"/>
                </a:solidFill>
                <a:latin typeface="Franklin Gothic Medium" pitchFamily="34" charset="0"/>
              </a:rPr>
              <a:t>”</a:t>
            </a:r>
            <a:r>
              <a:rPr lang="fi-FI" sz="1200" b="1" dirty="0" err="1" smtClean="0">
                <a:solidFill>
                  <a:prstClr val="black"/>
                </a:solidFill>
                <a:latin typeface="Franklin Gothic Medium" pitchFamily="34" charset="0"/>
              </a:rPr>
              <a:t>Whitevector</a:t>
            </a:r>
            <a:r>
              <a:rPr lang="fi-FI" sz="1200" b="1" dirty="0" smtClean="0">
                <a:solidFill>
                  <a:prstClr val="black"/>
                </a:solidFill>
                <a:latin typeface="Franklin Gothic Medium" pitchFamily="34" charset="0"/>
              </a:rPr>
              <a:t>”</a:t>
            </a:r>
            <a:endParaRPr lang="fi-FI" sz="1200" b="1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60618" y="1542008"/>
            <a:ext cx="1080000" cy="288000"/>
          </a:xfrm>
          <a:prstGeom prst="rect">
            <a:avLst/>
          </a:prstGeom>
          <a:solidFill>
            <a:srgbClr val="B3E3F1"/>
          </a:solidFill>
          <a:ln>
            <a:solidFill>
              <a:srgbClr val="7ED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66" name="Text Box 94"/>
          <p:cNvSpPr txBox="1">
            <a:spLocks noChangeArrowheads="1"/>
          </p:cNvSpPr>
          <p:nvPr/>
        </p:nvSpPr>
        <p:spPr bwMode="auto">
          <a:xfrm>
            <a:off x="1695124" y="1593766"/>
            <a:ext cx="1077218" cy="17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fi-FI" sz="1150" dirty="0" smtClean="0">
                <a:solidFill>
                  <a:prstClr val="black"/>
                </a:solidFill>
                <a:latin typeface="Franklin Gothic Medium" pitchFamily="34" charset="0"/>
              </a:rPr>
              <a:t>Sisäiset </a:t>
            </a:r>
            <a:r>
              <a:rPr lang="fi-FI" sz="1150" dirty="0" err="1" smtClean="0">
                <a:solidFill>
                  <a:prstClr val="black"/>
                </a:solidFill>
                <a:latin typeface="Franklin Gothic Medium" pitchFamily="34" charset="0"/>
              </a:rPr>
              <a:t>tukipalv</a:t>
            </a:r>
            <a:r>
              <a:rPr lang="fi-FI" sz="1150" dirty="0" smtClean="0">
                <a:solidFill>
                  <a:prstClr val="black"/>
                </a:solidFill>
                <a:latin typeface="Franklin Gothic Medium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0618" y="1830008"/>
            <a:ext cx="1080000" cy="2592000"/>
          </a:xfrm>
          <a:prstGeom prst="rect">
            <a:avLst/>
          </a:prstGeom>
          <a:solidFill>
            <a:srgbClr val="C2E066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  <a:latin typeface="Franklin Gothic Medium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424092" y="4443150"/>
            <a:ext cx="6192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94"/>
          <p:cNvSpPr txBox="1">
            <a:spLocks noChangeArrowheads="1"/>
          </p:cNvSpPr>
          <p:nvPr/>
        </p:nvSpPr>
        <p:spPr bwMode="auto">
          <a:xfrm>
            <a:off x="1881428" y="1973392"/>
            <a:ext cx="661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fi-FI" sz="1200" dirty="0" smtClean="0">
                <a:solidFill>
                  <a:prstClr val="black"/>
                </a:solidFill>
                <a:latin typeface="Franklin Gothic Medium" pitchFamily="34" charset="0"/>
              </a:rPr>
              <a:t>Markkina-</a:t>
            </a:r>
          </a:p>
          <a:p>
            <a:pPr>
              <a:spcBef>
                <a:spcPts val="0"/>
              </a:spcBef>
            </a:pPr>
            <a:r>
              <a:rPr lang="fi-FI" sz="1200" dirty="0" smtClean="0">
                <a:solidFill>
                  <a:prstClr val="black"/>
                </a:solidFill>
                <a:latin typeface="Franklin Gothic Medium" pitchFamily="34" charset="0"/>
              </a:rPr>
              <a:t>palvelut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6524" y="6086809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2999" y="207671"/>
            <a:ext cx="80194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4.13</a:t>
            </a:r>
          </a:p>
          <a:p>
            <a:r>
              <a:rPr lang="fi-FI" b="1" dirty="0">
                <a:latin typeface="Franklin Gothic Medium" pitchFamily="34" charset="0"/>
              </a:rPr>
              <a:t>Palveluiden merkitys erityyppisille yrityksille</a:t>
            </a:r>
          </a:p>
        </p:txBody>
      </p:sp>
    </p:spTree>
    <p:extLst>
      <p:ext uri="{BB962C8B-B14F-4D97-AF65-F5344CB8AC3E}">
        <p14:creationId xmlns:p14="http://schemas.microsoft.com/office/powerpoint/2010/main" val="20093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75172774"/>
              </p:ext>
            </p:extLst>
          </p:nvPr>
        </p:nvGraphicFramePr>
        <p:xfrm>
          <a:off x="539035" y="1084242"/>
          <a:ext cx="433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87786469"/>
              </p:ext>
            </p:extLst>
          </p:nvPr>
        </p:nvGraphicFramePr>
        <p:xfrm>
          <a:off x="4861474" y="1084242"/>
          <a:ext cx="289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65554" y="5836770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5554" y="6021436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734" y="86713"/>
            <a:ext cx="801948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5.1</a:t>
            </a:r>
          </a:p>
          <a:p>
            <a:r>
              <a:rPr lang="fi-FI" b="1" dirty="0">
                <a:latin typeface="Franklin Gothic Medium" pitchFamily="34" charset="0"/>
              </a:rPr>
              <a:t>Suomessa sääntely on OECD-maiden </a:t>
            </a:r>
            <a:r>
              <a:rPr lang="fi-FI" b="1" dirty="0" smtClean="0">
                <a:latin typeface="Franklin Gothic Medium" pitchFamily="34" charset="0"/>
              </a:rPr>
              <a:t>keskitasoa. </a:t>
            </a:r>
            <a:r>
              <a:rPr lang="fi-FI" dirty="0" smtClean="0">
                <a:latin typeface="Franklin Gothic Medium" pitchFamily="34" charset="0"/>
              </a:rPr>
              <a:t>Sääntelyn </a:t>
            </a:r>
            <a:r>
              <a:rPr lang="fi-FI" dirty="0">
                <a:latin typeface="Franklin Gothic Medium" pitchFamily="34" charset="0"/>
              </a:rPr>
              <a:t>taso </a:t>
            </a:r>
            <a:r>
              <a:rPr lang="fi-FI" dirty="0" smtClean="0">
                <a:latin typeface="Franklin Gothic Medium" pitchFamily="34" charset="0"/>
              </a:rPr>
              <a:t> </a:t>
            </a:r>
            <a:r>
              <a:rPr lang="fi-FI" dirty="0">
                <a:latin typeface="Franklin Gothic Medium" pitchFamily="34" charset="0"/>
              </a:rPr>
              <a:t>ja muutos </a:t>
            </a:r>
            <a:r>
              <a:rPr lang="fi-FI" dirty="0" smtClean="0">
                <a:latin typeface="Franklin Gothic Medium" pitchFamily="34" charset="0"/>
              </a:rPr>
              <a:t>koko taloudessa. </a:t>
            </a:r>
            <a:r>
              <a:rPr lang="fi-FI" sz="1200" dirty="0">
                <a:latin typeface="Franklin Gothic Medium" pitchFamily="34" charset="0"/>
              </a:rPr>
              <a:t>Vasen: Korkeampi arvo tarkoittaa runsaampaa sääntelyä. Oikea: Negatiivinen arvo tarkoittaa sääntelyn vähenemistä.</a:t>
            </a:r>
            <a:endParaRPr lang="fi-FI" sz="1200" dirty="0" smtClean="0"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2999" y="652534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12043743"/>
              </p:ext>
            </p:extLst>
          </p:nvPr>
        </p:nvGraphicFramePr>
        <p:xfrm>
          <a:off x="467544" y="1017344"/>
          <a:ext cx="433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3336116"/>
              </p:ext>
            </p:extLst>
          </p:nvPr>
        </p:nvGraphicFramePr>
        <p:xfrm>
          <a:off x="4789983" y="1017344"/>
          <a:ext cx="2898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94063" y="2774111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0909" y="5606806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382" y="6633968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86713"/>
            <a:ext cx="878497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5.1</a:t>
            </a:r>
          </a:p>
          <a:p>
            <a:r>
              <a:rPr lang="fi-FI" b="1" dirty="0">
                <a:latin typeface="Franklin Gothic Medium" pitchFamily="34" charset="0"/>
              </a:rPr>
              <a:t>Suomessa sääntely on OECD-maiden </a:t>
            </a:r>
            <a:r>
              <a:rPr lang="fi-FI" b="1" dirty="0" smtClean="0">
                <a:latin typeface="Franklin Gothic Medium" pitchFamily="34" charset="0"/>
              </a:rPr>
              <a:t>keskitasoa. </a:t>
            </a:r>
            <a:r>
              <a:rPr lang="fi-FI" dirty="0" smtClean="0">
                <a:latin typeface="Franklin Gothic Medium" pitchFamily="34" charset="0"/>
              </a:rPr>
              <a:t>Sääntelyn </a:t>
            </a:r>
            <a:r>
              <a:rPr lang="fi-FI" dirty="0">
                <a:latin typeface="Franklin Gothic Medium" pitchFamily="34" charset="0"/>
              </a:rPr>
              <a:t>taso </a:t>
            </a:r>
            <a:r>
              <a:rPr lang="fi-FI" dirty="0" smtClean="0">
                <a:latin typeface="Franklin Gothic Medium" pitchFamily="34" charset="0"/>
              </a:rPr>
              <a:t>ja </a:t>
            </a:r>
            <a:r>
              <a:rPr lang="fi-FI" dirty="0">
                <a:latin typeface="Franklin Gothic Medium" pitchFamily="34" charset="0"/>
              </a:rPr>
              <a:t>muutos </a:t>
            </a:r>
            <a:r>
              <a:rPr lang="fi-FI" dirty="0" smtClean="0">
                <a:latin typeface="Franklin Gothic Medium" pitchFamily="34" charset="0"/>
              </a:rPr>
              <a:t>palvelualoilla </a:t>
            </a:r>
            <a:r>
              <a:rPr lang="fi-FI" sz="1200" dirty="0">
                <a:latin typeface="Franklin Gothic Medium" pitchFamily="34" charset="0"/>
              </a:rPr>
              <a:t>Vasen: Korkeampi arvo tarkoittaa runsaampaa sääntelyä. Oikea: Negatiivinen arvo tarkoittaa sääntelyn vähenemistä.</a:t>
            </a:r>
          </a:p>
        </p:txBody>
      </p:sp>
    </p:spTree>
    <p:extLst>
      <p:ext uri="{BB962C8B-B14F-4D97-AF65-F5344CB8AC3E}">
        <p14:creationId xmlns:p14="http://schemas.microsoft.com/office/powerpoint/2010/main" val="27474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2169" y="198884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5376"/>
              </p:ext>
            </p:extLst>
          </p:nvPr>
        </p:nvGraphicFramePr>
        <p:xfrm>
          <a:off x="1287047" y="1556792"/>
          <a:ext cx="684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1304858" y="1808820"/>
            <a:ext cx="0" cy="2844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170455" y="3182489"/>
            <a:ext cx="2664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Franklin Gothic Medium" pitchFamily="34" charset="0"/>
              </a:rPr>
              <a:t>Vähemmän sääntelyä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5.2</a:t>
            </a:r>
          </a:p>
          <a:p>
            <a:r>
              <a:rPr lang="fi-FI" b="1" dirty="0">
                <a:latin typeface="Franklin Gothic Medium" pitchFamily="34" charset="0"/>
              </a:rPr>
              <a:t>Matalamman sääntelytason maat ovat korkeamman tulotason maita</a:t>
            </a:r>
          </a:p>
          <a:p>
            <a:r>
              <a:rPr lang="fi-FI" dirty="0">
                <a:latin typeface="Franklin Gothic Medium" pitchFamily="34" charset="0"/>
              </a:rPr>
              <a:t>Tuote- ja palvelumarkkinoiden sääntelyn taso (1998) ja bkt/henkilö (2008)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169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53244" y="1940686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95871"/>
              </p:ext>
            </p:extLst>
          </p:nvPr>
        </p:nvGraphicFramePr>
        <p:xfrm>
          <a:off x="1285737" y="1802116"/>
          <a:ext cx="6840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1259632" y="1940686"/>
            <a:ext cx="0" cy="28443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73000" y="203671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5.3</a:t>
            </a:r>
          </a:p>
          <a:p>
            <a:r>
              <a:rPr lang="fi-FI" b="1" dirty="0">
                <a:latin typeface="Franklin Gothic Medium" pitchFamily="34" charset="0"/>
              </a:rPr>
              <a:t>Palvelualalle tulon esteiden madaltaminen yhteydessä tuottavuuden kasvuun</a:t>
            </a:r>
          </a:p>
          <a:p>
            <a:r>
              <a:rPr lang="fi-FI" dirty="0">
                <a:latin typeface="Franklin Gothic Medium" pitchFamily="34" charset="0"/>
              </a:rPr>
              <a:t>Alalle tulon sääntelyn muutokset yksityisissä palveluissa ja työn tuottavuuden kasvu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2998" y="6093296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89247076"/>
              </p:ext>
            </p:extLst>
          </p:nvPr>
        </p:nvGraphicFramePr>
        <p:xfrm>
          <a:off x="747176" y="1340768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80000429"/>
              </p:ext>
            </p:extLst>
          </p:nvPr>
        </p:nvGraphicFramePr>
        <p:xfrm>
          <a:off x="4347176" y="1340768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16989" y="4077072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6989" y="4284077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6989" y="4468743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3571" y="4077968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3571" y="4284973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3571" y="4469639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43808" y="3995772"/>
            <a:ext cx="1403924" cy="657364"/>
            <a:chOff x="2760573" y="3429000"/>
            <a:chExt cx="1403924" cy="657364"/>
          </a:xfrm>
        </p:grpSpPr>
        <p:grpSp>
          <p:nvGrpSpPr>
            <p:cNvPr id="10" name="Group 9"/>
            <p:cNvGrpSpPr/>
            <p:nvPr/>
          </p:nvGrpSpPr>
          <p:grpSpPr>
            <a:xfrm>
              <a:off x="2760573" y="3901698"/>
              <a:ext cx="1403924" cy="184666"/>
              <a:chOff x="2146656" y="6271258"/>
              <a:chExt cx="1403924" cy="18466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146656" y="6291583"/>
                <a:ext cx="144016" cy="1440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latin typeface="Franklin Gothic Medium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98452" y="6271258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Jaottelu puuttuu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760573" y="3429000"/>
              <a:ext cx="1403924" cy="184666"/>
              <a:chOff x="2146656" y="5229200"/>
              <a:chExt cx="1403924" cy="184666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398452" y="5229200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Omaa </a:t>
                </a:r>
                <a:r>
                  <a:rPr lang="fi-FI" sz="1200" dirty="0" err="1" smtClean="0">
                    <a:latin typeface="Franklin Gothic Medium" pitchFamily="34" charset="0"/>
                  </a:rPr>
                  <a:t>t&amp;k:ta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146656" y="5241818"/>
                <a:ext cx="144016" cy="144016"/>
                <a:chOff x="3419872" y="5241818"/>
                <a:chExt cx="144016" cy="144016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3419872" y="5241818"/>
                  <a:ext cx="144016" cy="144016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  <p:sp>
              <p:nvSpPr>
                <p:cNvPr id="2" name="Isosceles Triangle 1"/>
                <p:cNvSpPr/>
                <p:nvPr/>
              </p:nvSpPr>
              <p:spPr>
                <a:xfrm rot="5400000">
                  <a:off x="3419872" y="5241818"/>
                  <a:ext cx="144000" cy="1440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ED1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2760573" y="3665349"/>
              <a:ext cx="1403924" cy="184666"/>
              <a:chOff x="2146656" y="5767202"/>
              <a:chExt cx="1403924" cy="18466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398452" y="5767202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Ei omaa </a:t>
                </a:r>
                <a:r>
                  <a:rPr lang="fi-FI" sz="1200" dirty="0" err="1" smtClean="0">
                    <a:latin typeface="Franklin Gothic Medium" pitchFamily="34" charset="0"/>
                  </a:rPr>
                  <a:t>t&amp;k:ta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146656" y="5787527"/>
                <a:ext cx="144016" cy="144016"/>
                <a:chOff x="3419872" y="5787527"/>
                <a:chExt cx="144016" cy="144016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419872" y="5787527"/>
                  <a:ext cx="144016" cy="144016"/>
                </a:xfrm>
                <a:prstGeom prst="rect">
                  <a:avLst/>
                </a:prstGeom>
                <a:solidFill>
                  <a:srgbClr val="C2E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>
                <a:xfrm rot="5400000">
                  <a:off x="3419872" y="5787527"/>
                  <a:ext cx="144000" cy="1440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B3E3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</p:grpSp>
        </p:grpSp>
      </p:grpSp>
      <p:grpSp>
        <p:nvGrpSpPr>
          <p:cNvPr id="28" name="Group 27"/>
          <p:cNvGrpSpPr/>
          <p:nvPr/>
        </p:nvGrpSpPr>
        <p:grpSpPr>
          <a:xfrm>
            <a:off x="6444208" y="3995772"/>
            <a:ext cx="1403924" cy="657364"/>
            <a:chOff x="2760573" y="3429000"/>
            <a:chExt cx="1403924" cy="657364"/>
          </a:xfrm>
        </p:grpSpPr>
        <p:grpSp>
          <p:nvGrpSpPr>
            <p:cNvPr id="30" name="Group 29"/>
            <p:cNvGrpSpPr/>
            <p:nvPr/>
          </p:nvGrpSpPr>
          <p:grpSpPr>
            <a:xfrm>
              <a:off x="2760573" y="3901698"/>
              <a:ext cx="1403924" cy="184666"/>
              <a:chOff x="2146656" y="6271258"/>
              <a:chExt cx="1403924" cy="18466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146656" y="6291583"/>
                <a:ext cx="144016" cy="144016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latin typeface="Franklin Gothic Medium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98452" y="6271258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Jaottelu puuttuu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760573" y="3429000"/>
              <a:ext cx="1403924" cy="184666"/>
              <a:chOff x="2146656" y="5229200"/>
              <a:chExt cx="1403924" cy="184666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398452" y="5229200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Omaa </a:t>
                </a:r>
                <a:r>
                  <a:rPr lang="fi-FI" sz="1200" dirty="0" err="1" smtClean="0">
                    <a:latin typeface="Franklin Gothic Medium" pitchFamily="34" charset="0"/>
                  </a:rPr>
                  <a:t>t&amp;k:ta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146656" y="5241818"/>
                <a:ext cx="144016" cy="144016"/>
                <a:chOff x="3419872" y="5241818"/>
                <a:chExt cx="144016" cy="144016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3419872" y="5241818"/>
                  <a:ext cx="144016" cy="144016"/>
                </a:xfrm>
                <a:prstGeom prst="rect">
                  <a:avLst/>
                </a:prstGeom>
                <a:solidFill>
                  <a:srgbClr val="99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 rot="5400000">
                  <a:off x="3419872" y="5241818"/>
                  <a:ext cx="144000" cy="1440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ED1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>
              <a:off x="2760573" y="3665349"/>
              <a:ext cx="1403924" cy="184666"/>
              <a:chOff x="2146656" y="5767202"/>
              <a:chExt cx="1403924" cy="184666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398452" y="5767202"/>
                <a:ext cx="11521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1200" dirty="0" smtClean="0">
                    <a:latin typeface="Franklin Gothic Medium" pitchFamily="34" charset="0"/>
                  </a:rPr>
                  <a:t>Ei omaa </a:t>
                </a:r>
                <a:r>
                  <a:rPr lang="fi-FI" sz="1200" dirty="0" err="1" smtClean="0">
                    <a:latin typeface="Franklin Gothic Medium" pitchFamily="34" charset="0"/>
                  </a:rPr>
                  <a:t>t&amp;k:ta</a:t>
                </a:r>
                <a:endParaRPr lang="fi-FI" sz="1200" dirty="0">
                  <a:latin typeface="Franklin Gothic Medium" pitchFamily="34" charset="0"/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2146656" y="5787527"/>
                <a:ext cx="144016" cy="144016"/>
                <a:chOff x="3419872" y="5787527"/>
                <a:chExt cx="144016" cy="144016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3419872" y="5787527"/>
                  <a:ext cx="144016" cy="144016"/>
                </a:xfrm>
                <a:prstGeom prst="rect">
                  <a:avLst/>
                </a:prstGeom>
                <a:solidFill>
                  <a:srgbClr val="C2E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  <p:sp>
              <p:nvSpPr>
                <p:cNvPr id="38" name="Isosceles Triangle 37"/>
                <p:cNvSpPr/>
                <p:nvPr/>
              </p:nvSpPr>
              <p:spPr>
                <a:xfrm rot="5400000">
                  <a:off x="3419872" y="5787527"/>
                  <a:ext cx="144000" cy="1440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B3E3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>
                    <a:latin typeface="Franklin Gothic Medium" pitchFamily="34" charset="0"/>
                  </a:endParaRPr>
                </a:p>
              </p:txBody>
            </p:sp>
          </p:grpSp>
        </p:grpSp>
      </p:grpSp>
      <p:sp>
        <p:nvSpPr>
          <p:cNvPr id="45" name="TextBox 44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5.4</a:t>
            </a:r>
          </a:p>
          <a:p>
            <a:r>
              <a:rPr lang="fi-FI" b="1" dirty="0">
                <a:latin typeface="Franklin Gothic Medium" pitchFamily="34" charset="0"/>
              </a:rPr>
              <a:t>Erot innovoinnissa pieniä, mutta palveluille teollisuutta vähemmän julkista tukea</a:t>
            </a:r>
          </a:p>
          <a:p>
            <a:r>
              <a:rPr lang="fi-FI" dirty="0">
                <a:latin typeface="Franklin Gothic Medium" pitchFamily="34" charset="0"/>
              </a:rPr>
              <a:t>Innovaatiotoimintaa harjoittavien </a:t>
            </a:r>
            <a:r>
              <a:rPr lang="fi-FI" dirty="0" smtClean="0">
                <a:latin typeface="Franklin Gothic Medium" pitchFamily="34" charset="0"/>
              </a:rPr>
              <a:t>yritysten </a:t>
            </a:r>
            <a:r>
              <a:rPr lang="fi-FI" dirty="0">
                <a:latin typeface="Franklin Gothic Medium" pitchFamily="34" charset="0"/>
              </a:rPr>
              <a:t>osuudet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99937" y="551723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0342" y="1592689"/>
            <a:ext cx="7218000" cy="3672000"/>
            <a:chOff x="747176" y="1340768"/>
            <a:chExt cx="7218000" cy="3672000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759425048"/>
                </p:ext>
              </p:extLst>
            </p:nvPr>
          </p:nvGraphicFramePr>
          <p:xfrm>
            <a:off x="747176" y="1340768"/>
            <a:ext cx="3618000" cy="36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1865578652"/>
                </p:ext>
              </p:extLst>
            </p:nvPr>
          </p:nvGraphicFramePr>
          <p:xfrm>
            <a:off x="4347176" y="1340768"/>
            <a:ext cx="3618000" cy="36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" name="Group 1"/>
            <p:cNvGrpSpPr/>
            <p:nvPr/>
          </p:nvGrpSpPr>
          <p:grpSpPr>
            <a:xfrm>
              <a:off x="1616989" y="3317070"/>
              <a:ext cx="925831" cy="1336339"/>
              <a:chOff x="1616989" y="3317070"/>
              <a:chExt cx="925831" cy="133633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616989" y="4084851"/>
                <a:ext cx="9258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200" dirty="0" smtClean="0">
                    <a:solidFill>
                      <a:srgbClr val="7B7B7B"/>
                    </a:solidFill>
                    <a:latin typeface="Franklin Gothic Medium" pitchFamily="34" charset="0"/>
                  </a:rPr>
                  <a:t>Puuttuva tieto</a:t>
                </a:r>
                <a:endParaRPr lang="fi-FI" sz="1200" dirty="0">
                  <a:solidFill>
                    <a:srgbClr val="7B7B7B"/>
                  </a:solidFill>
                  <a:latin typeface="Franklin Gothic Medium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16989" y="4276796"/>
                <a:ext cx="9258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200" dirty="0" smtClean="0">
                    <a:solidFill>
                      <a:srgbClr val="7B7B7B"/>
                    </a:solidFill>
                    <a:latin typeface="Franklin Gothic Medium" pitchFamily="34" charset="0"/>
                  </a:rPr>
                  <a:t>Puuttuva tieto</a:t>
                </a:r>
                <a:endParaRPr lang="fi-FI" sz="1200" dirty="0">
                  <a:solidFill>
                    <a:srgbClr val="7B7B7B"/>
                  </a:solidFill>
                  <a:latin typeface="Franklin Gothic Medium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16989" y="4468743"/>
                <a:ext cx="9258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200" dirty="0" smtClean="0">
                    <a:solidFill>
                      <a:srgbClr val="7B7B7B"/>
                    </a:solidFill>
                    <a:latin typeface="Franklin Gothic Medium" pitchFamily="34" charset="0"/>
                  </a:rPr>
                  <a:t>Puuttuva tieto</a:t>
                </a:r>
                <a:endParaRPr lang="fi-FI" sz="1200" dirty="0">
                  <a:solidFill>
                    <a:srgbClr val="7B7B7B"/>
                  </a:solidFill>
                  <a:latin typeface="Franklin Gothic Medium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616989" y="3317070"/>
                <a:ext cx="9258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200" dirty="0" smtClean="0">
                    <a:solidFill>
                      <a:srgbClr val="7B7B7B"/>
                    </a:solidFill>
                    <a:latin typeface="Franklin Gothic Medium" pitchFamily="34" charset="0"/>
                  </a:rPr>
                  <a:t>Puuttuva tieto</a:t>
                </a:r>
                <a:endParaRPr lang="fi-FI" sz="1200" dirty="0">
                  <a:solidFill>
                    <a:srgbClr val="7B7B7B"/>
                  </a:solidFill>
                  <a:latin typeface="Franklin Gothic Medium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616989" y="3509015"/>
                <a:ext cx="9258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200" dirty="0" smtClean="0">
                    <a:solidFill>
                      <a:srgbClr val="7B7B7B"/>
                    </a:solidFill>
                    <a:latin typeface="Franklin Gothic Medium" pitchFamily="34" charset="0"/>
                  </a:rPr>
                  <a:t>Puuttuva tieto</a:t>
                </a:r>
                <a:endParaRPr lang="fi-FI" sz="1200" dirty="0">
                  <a:solidFill>
                    <a:srgbClr val="7B7B7B"/>
                  </a:solidFill>
                  <a:latin typeface="Franklin Gothic Medium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616989" y="3700960"/>
                <a:ext cx="9258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200" dirty="0" smtClean="0">
                    <a:solidFill>
                      <a:srgbClr val="7B7B7B"/>
                    </a:solidFill>
                    <a:latin typeface="Franklin Gothic Medium" pitchFamily="34" charset="0"/>
                  </a:rPr>
                  <a:t>Puuttuva tieto</a:t>
                </a:r>
                <a:endParaRPr lang="fi-FI" sz="1200" dirty="0">
                  <a:solidFill>
                    <a:srgbClr val="7B7B7B"/>
                  </a:solidFill>
                  <a:latin typeface="Franklin Gothic Medium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16989" y="3892905"/>
                <a:ext cx="9258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200" dirty="0" smtClean="0">
                    <a:solidFill>
                      <a:srgbClr val="7B7B7B"/>
                    </a:solidFill>
                    <a:latin typeface="Franklin Gothic Medium" pitchFamily="34" charset="0"/>
                  </a:rPr>
                  <a:t>Puuttuva tieto</a:t>
                </a:r>
                <a:endParaRPr lang="fi-FI" sz="1200" dirty="0">
                  <a:solidFill>
                    <a:srgbClr val="7B7B7B"/>
                  </a:solidFill>
                  <a:latin typeface="Franklin Gothic Medium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220072" y="3317068"/>
              <a:ext cx="925831" cy="1336339"/>
              <a:chOff x="1616989" y="3317070"/>
              <a:chExt cx="925831" cy="1336339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616989" y="4084851"/>
                <a:ext cx="9258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200" dirty="0" smtClean="0">
                    <a:solidFill>
                      <a:srgbClr val="7B7B7B"/>
                    </a:solidFill>
                    <a:latin typeface="Franklin Gothic Medium" pitchFamily="34" charset="0"/>
                  </a:rPr>
                  <a:t>Puuttuva tieto</a:t>
                </a:r>
                <a:endParaRPr lang="fi-FI" sz="1200" dirty="0">
                  <a:solidFill>
                    <a:srgbClr val="7B7B7B"/>
                  </a:solidFill>
                  <a:latin typeface="Franklin Gothic Medium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616989" y="4276796"/>
                <a:ext cx="9258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200" dirty="0" smtClean="0">
                    <a:solidFill>
                      <a:srgbClr val="7B7B7B"/>
                    </a:solidFill>
                    <a:latin typeface="Franklin Gothic Medium" pitchFamily="34" charset="0"/>
                  </a:rPr>
                  <a:t>Puuttuva tieto</a:t>
                </a:r>
                <a:endParaRPr lang="fi-FI" sz="1200" dirty="0">
                  <a:solidFill>
                    <a:srgbClr val="7B7B7B"/>
                  </a:solidFill>
                  <a:latin typeface="Franklin Gothic Medium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616989" y="4468743"/>
                <a:ext cx="9258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200" dirty="0" smtClean="0">
                    <a:solidFill>
                      <a:srgbClr val="7B7B7B"/>
                    </a:solidFill>
                    <a:latin typeface="Franklin Gothic Medium" pitchFamily="34" charset="0"/>
                  </a:rPr>
                  <a:t>Puuttuva tieto</a:t>
                </a:r>
                <a:endParaRPr lang="fi-FI" sz="1200" dirty="0">
                  <a:solidFill>
                    <a:srgbClr val="7B7B7B"/>
                  </a:solidFill>
                  <a:latin typeface="Franklin Gothic Medium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616989" y="3317070"/>
                <a:ext cx="9258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200" dirty="0" smtClean="0">
                    <a:solidFill>
                      <a:srgbClr val="7B7B7B"/>
                    </a:solidFill>
                    <a:latin typeface="Franklin Gothic Medium" pitchFamily="34" charset="0"/>
                  </a:rPr>
                  <a:t>Puuttuva tieto</a:t>
                </a:r>
                <a:endParaRPr lang="fi-FI" sz="1200" dirty="0">
                  <a:solidFill>
                    <a:srgbClr val="7B7B7B"/>
                  </a:solidFill>
                  <a:latin typeface="Franklin Gothic Medium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16989" y="3509015"/>
                <a:ext cx="9258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200" dirty="0" smtClean="0">
                    <a:solidFill>
                      <a:srgbClr val="7B7B7B"/>
                    </a:solidFill>
                    <a:latin typeface="Franklin Gothic Medium" pitchFamily="34" charset="0"/>
                  </a:rPr>
                  <a:t>Puuttuva tieto</a:t>
                </a:r>
                <a:endParaRPr lang="fi-FI" sz="1200" dirty="0">
                  <a:solidFill>
                    <a:srgbClr val="7B7B7B"/>
                  </a:solidFill>
                  <a:latin typeface="Franklin Gothic Medium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616989" y="3700960"/>
                <a:ext cx="9258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200" dirty="0" smtClean="0">
                    <a:solidFill>
                      <a:srgbClr val="7B7B7B"/>
                    </a:solidFill>
                    <a:latin typeface="Franklin Gothic Medium" pitchFamily="34" charset="0"/>
                  </a:rPr>
                  <a:t>Puuttuva tieto</a:t>
                </a:r>
                <a:endParaRPr lang="fi-FI" sz="1200" dirty="0">
                  <a:solidFill>
                    <a:srgbClr val="7B7B7B"/>
                  </a:solidFill>
                  <a:latin typeface="Franklin Gothic Medium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616989" y="3892905"/>
                <a:ext cx="9258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200" dirty="0" smtClean="0">
                    <a:solidFill>
                      <a:srgbClr val="7B7B7B"/>
                    </a:solidFill>
                    <a:latin typeface="Franklin Gothic Medium" pitchFamily="34" charset="0"/>
                  </a:rPr>
                  <a:t>Puuttuva tieto</a:t>
                </a:r>
                <a:endParaRPr lang="fi-FI" sz="1200" dirty="0">
                  <a:solidFill>
                    <a:srgbClr val="7B7B7B"/>
                  </a:solidFill>
                  <a:latin typeface="Franklin Gothic Medium" pitchFamily="34" charset="0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872999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5.4</a:t>
            </a:r>
          </a:p>
          <a:p>
            <a:r>
              <a:rPr lang="fi-FI" b="1" dirty="0">
                <a:latin typeface="Franklin Gothic Medium" pitchFamily="34" charset="0"/>
              </a:rPr>
              <a:t>Erot innovoinnissa pieniä, mutta palveluille teollisuutta vähemmän julkista tukea</a:t>
            </a:r>
          </a:p>
          <a:p>
            <a:r>
              <a:rPr lang="fi-FI" dirty="0" smtClean="0">
                <a:latin typeface="Franklin Gothic Medium" pitchFamily="34" charset="0"/>
              </a:rPr>
              <a:t>Innovaatiotoimintaan julkista </a:t>
            </a:r>
            <a:r>
              <a:rPr lang="fi-FI" dirty="0">
                <a:latin typeface="Franklin Gothic Medium" pitchFamily="34" charset="0"/>
              </a:rPr>
              <a:t>innovaatiotukea saavien </a:t>
            </a:r>
            <a:r>
              <a:rPr lang="fi-FI" dirty="0" smtClean="0">
                <a:latin typeface="Franklin Gothic Medium" pitchFamily="34" charset="0"/>
              </a:rPr>
              <a:t>yritysten </a:t>
            </a:r>
            <a:r>
              <a:rPr lang="fi-FI" dirty="0">
                <a:latin typeface="Franklin Gothic Medium" pitchFamily="34" charset="0"/>
              </a:rPr>
              <a:t>osuudet</a:t>
            </a:r>
          </a:p>
        </p:txBody>
      </p:sp>
    </p:spTree>
    <p:extLst>
      <p:ext uri="{BB962C8B-B14F-4D97-AF65-F5344CB8AC3E}">
        <p14:creationId xmlns:p14="http://schemas.microsoft.com/office/powerpoint/2010/main" val="21930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3315570"/>
              </p:ext>
            </p:extLst>
          </p:nvPr>
        </p:nvGraphicFramePr>
        <p:xfrm>
          <a:off x="878868" y="1629832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49988453"/>
              </p:ext>
            </p:extLst>
          </p:nvPr>
        </p:nvGraphicFramePr>
        <p:xfrm>
          <a:off x="4478868" y="1629832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2220398" y="3606134"/>
            <a:ext cx="925831" cy="1336339"/>
            <a:chOff x="1616989" y="3317070"/>
            <a:chExt cx="925831" cy="1336339"/>
          </a:xfrm>
        </p:grpSpPr>
        <p:sp>
          <p:nvSpPr>
            <p:cNvPr id="47" name="TextBox 46"/>
            <p:cNvSpPr txBox="1"/>
            <p:nvPr/>
          </p:nvSpPr>
          <p:spPr>
            <a:xfrm>
              <a:off x="1616989" y="4084851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16989" y="4276796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6989" y="4468743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6989" y="3317070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16989" y="3509015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6989" y="3700960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6989" y="3892905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823481" y="3606132"/>
            <a:ext cx="925831" cy="1336339"/>
            <a:chOff x="1616989" y="3317070"/>
            <a:chExt cx="925831" cy="1336339"/>
          </a:xfrm>
        </p:grpSpPr>
        <p:sp>
          <p:nvSpPr>
            <p:cNvPr id="55" name="TextBox 54"/>
            <p:cNvSpPr txBox="1"/>
            <p:nvPr/>
          </p:nvSpPr>
          <p:spPr>
            <a:xfrm>
              <a:off x="1616989" y="4084851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6989" y="4276796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6989" y="4468743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6989" y="3317070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6989" y="3509015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16989" y="3700960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6989" y="3892905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220398" y="3023699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20398" y="3230704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20398" y="3415370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23481" y="3422136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3000" y="203671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5.5</a:t>
            </a:r>
          </a:p>
          <a:p>
            <a:r>
              <a:rPr lang="fi-FI" b="1" dirty="0">
                <a:latin typeface="Franklin Gothic Medium" pitchFamily="34" charset="0"/>
              </a:rPr>
              <a:t>Innovaatiotoimintaan julkista tukea saaneiden osuus vaihtelee palvelualoittain</a:t>
            </a:r>
          </a:p>
          <a:p>
            <a:r>
              <a:rPr lang="fi-FI" dirty="0">
                <a:latin typeface="Franklin Gothic Medium" pitchFamily="34" charset="0"/>
              </a:rPr>
              <a:t>Innovaatiotoimintaan julkista rahoitusta saaneiden osuus palvelualoittain (osuus kaikista ao. alan innovaatiotoimintaa harjoittaneista yrityksistä)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7528" y="6093296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91403558"/>
              </p:ext>
            </p:extLst>
          </p:nvPr>
        </p:nvGraphicFramePr>
        <p:xfrm>
          <a:off x="873000" y="14040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00518" y="2827460"/>
            <a:ext cx="7855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Tavaravienti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0518" y="2556520"/>
            <a:ext cx="126618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Perinteiset palvelut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0518" y="2022872"/>
            <a:ext cx="114775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latin typeface="Franklin Gothic Medium" pitchFamily="34" charset="0"/>
              </a:rPr>
              <a:t>Modernit palvelut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1.2</a:t>
            </a:r>
          </a:p>
          <a:p>
            <a:r>
              <a:rPr lang="fi-FI" b="1" dirty="0">
                <a:latin typeface="Franklin Gothic Medium" pitchFamily="34" charset="0"/>
              </a:rPr>
              <a:t>Modernit palvelut kasvavat muuta maailmankauppaa nopeammin</a:t>
            </a:r>
          </a:p>
          <a:p>
            <a:r>
              <a:rPr lang="fi-FI" dirty="0">
                <a:latin typeface="Franklin Gothic Medium" pitchFamily="34" charset="0"/>
              </a:rPr>
              <a:t>Maailman palvelu- ja tavaravienti käyvin hinnoin, indeksi 2000=100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86299855"/>
              </p:ext>
            </p:extLst>
          </p:nvPr>
        </p:nvGraphicFramePr>
        <p:xfrm>
          <a:off x="755576" y="1765346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57808377"/>
              </p:ext>
            </p:extLst>
          </p:nvPr>
        </p:nvGraphicFramePr>
        <p:xfrm>
          <a:off x="4355576" y="1765346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088304" y="3741644"/>
            <a:ext cx="925831" cy="1336339"/>
            <a:chOff x="1616989" y="3317070"/>
            <a:chExt cx="925831" cy="1336339"/>
          </a:xfrm>
        </p:grpSpPr>
        <p:sp>
          <p:nvSpPr>
            <p:cNvPr id="29" name="TextBox 28"/>
            <p:cNvSpPr txBox="1"/>
            <p:nvPr/>
          </p:nvSpPr>
          <p:spPr>
            <a:xfrm>
              <a:off x="1616989" y="4084851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6989" y="4276796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6989" y="4468743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16989" y="3317070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6989" y="3509015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16989" y="3700960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6989" y="3892905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691387" y="3741642"/>
            <a:ext cx="925831" cy="1336339"/>
            <a:chOff x="1616989" y="3317070"/>
            <a:chExt cx="925831" cy="1336339"/>
          </a:xfrm>
        </p:grpSpPr>
        <p:sp>
          <p:nvSpPr>
            <p:cNvPr id="40" name="TextBox 39"/>
            <p:cNvSpPr txBox="1"/>
            <p:nvPr/>
          </p:nvSpPr>
          <p:spPr>
            <a:xfrm>
              <a:off x="1616989" y="4084851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6989" y="4276796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6989" y="4468743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6989" y="3317070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16989" y="3509015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16989" y="3700960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6989" y="3892905"/>
              <a:ext cx="9258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 smtClean="0">
                  <a:solidFill>
                    <a:srgbClr val="7B7B7B"/>
                  </a:solidFill>
                  <a:latin typeface="Franklin Gothic Medium" pitchFamily="34" charset="0"/>
                </a:rPr>
                <a:t>Puuttuva tieto</a:t>
              </a:r>
              <a:endParaRPr lang="fi-FI" sz="1200" dirty="0">
                <a:solidFill>
                  <a:srgbClr val="7B7B7B"/>
                </a:solidFill>
                <a:latin typeface="Franklin Gothic Medium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691387" y="3349973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91387" y="3556978"/>
            <a:ext cx="925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200" dirty="0" smtClean="0">
                <a:solidFill>
                  <a:srgbClr val="7B7B7B"/>
                </a:solidFill>
                <a:latin typeface="Franklin Gothic Medium" pitchFamily="34" charset="0"/>
              </a:rPr>
              <a:t>Puuttuva tieto</a:t>
            </a:r>
            <a:endParaRPr lang="fi-FI" sz="1200" dirty="0">
              <a:solidFill>
                <a:srgbClr val="7B7B7B"/>
              </a:solidFill>
              <a:latin typeface="Franklin Gothic Medium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9172" y="5805264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3000" y="203671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5.5</a:t>
            </a:r>
          </a:p>
          <a:p>
            <a:r>
              <a:rPr lang="fi-FI" b="1" dirty="0">
                <a:latin typeface="Franklin Gothic Medium" pitchFamily="34" charset="0"/>
              </a:rPr>
              <a:t>Innovaatiotoimintaan julkista tukea saaneiden osuus vaihtelee palvelualoittain</a:t>
            </a:r>
          </a:p>
          <a:p>
            <a:r>
              <a:rPr lang="fi-FI" dirty="0">
                <a:latin typeface="Franklin Gothic Medium" pitchFamily="34" charset="0"/>
              </a:rPr>
              <a:t>Innovaatiotoimintaan julkista rahoitusta saaneiden osuus palvelualoittain (osuus kaikista ao. alan innovaatiotoimintaa harjoittaneista yrityksistä)</a:t>
            </a:r>
          </a:p>
        </p:txBody>
      </p:sp>
    </p:spTree>
    <p:extLst>
      <p:ext uri="{BB962C8B-B14F-4D97-AF65-F5344CB8AC3E}">
        <p14:creationId xmlns:p14="http://schemas.microsoft.com/office/powerpoint/2010/main" val="38949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7442" y="1898202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557341"/>
              </p:ext>
            </p:extLst>
          </p:nvPr>
        </p:nvGraphicFramePr>
        <p:xfrm>
          <a:off x="4640265" y="1905707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36"/>
          <p:cNvSpPr>
            <a:spLocks noChangeArrowheads="1"/>
          </p:cNvSpPr>
          <p:nvPr/>
        </p:nvSpPr>
        <p:spPr bwMode="auto">
          <a:xfrm>
            <a:off x="5157399" y="2138065"/>
            <a:ext cx="28811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Medium" pitchFamily="34" charset="0"/>
                <a:cs typeface="Arial" pitchFamily="34" charset="0"/>
              </a:rPr>
              <a:t>Jalostusarvo/työntekijä (1000 euroa), 2009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755750"/>
              </p:ext>
            </p:extLst>
          </p:nvPr>
        </p:nvGraphicFramePr>
        <p:xfrm>
          <a:off x="943562" y="1905707"/>
          <a:ext cx="3618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136"/>
          <p:cNvSpPr>
            <a:spLocks noChangeArrowheads="1"/>
          </p:cNvSpPr>
          <p:nvPr/>
        </p:nvSpPr>
        <p:spPr bwMode="auto">
          <a:xfrm>
            <a:off x="1428781" y="2138065"/>
            <a:ext cx="28811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Medium" pitchFamily="34" charset="0"/>
                <a:cs typeface="Arial" pitchFamily="34" charset="0"/>
              </a:rPr>
              <a:t>Jalostusarvo/työntekijä (1000 euroa), 2009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000" y="203671"/>
            <a:ext cx="80194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5.6</a:t>
            </a:r>
          </a:p>
          <a:p>
            <a:r>
              <a:rPr lang="fi-FI" b="1" dirty="0">
                <a:latin typeface="Franklin Gothic Medium" pitchFamily="34" charset="0"/>
              </a:rPr>
              <a:t>Mitä suurempi osuus yrityksistä harjoittaa innovaatiotoimintaa, </a:t>
            </a:r>
            <a:endParaRPr lang="fi-FI" b="1" dirty="0" smtClean="0">
              <a:latin typeface="Franklin Gothic Medium" pitchFamily="34" charset="0"/>
            </a:endParaRPr>
          </a:p>
          <a:p>
            <a:r>
              <a:rPr lang="fi-FI" b="1" dirty="0" smtClean="0">
                <a:latin typeface="Franklin Gothic Medium" pitchFamily="34" charset="0"/>
              </a:rPr>
              <a:t>sitä </a:t>
            </a:r>
            <a:r>
              <a:rPr lang="fi-FI" b="1" dirty="0">
                <a:latin typeface="Franklin Gothic Medium" pitchFamily="34" charset="0"/>
              </a:rPr>
              <a:t>korkeampi tuottavuus</a:t>
            </a:r>
          </a:p>
          <a:p>
            <a:r>
              <a:rPr lang="fi-FI" dirty="0">
                <a:latin typeface="Franklin Gothic Medium" pitchFamily="34" charset="0"/>
              </a:rPr>
              <a:t>Innovaatiotoiminta ja työn tuottavuus palvelualoilla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3000" y="5949280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73000" y="1404000"/>
            <a:ext cx="7236000" cy="3672000"/>
          </a:xfrm>
          <a:prstGeom prst="rect">
            <a:avLst/>
          </a:prstGeom>
          <a:solidFill>
            <a:srgbClr val="E9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Franklin Gothic Medium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2585074"/>
              </p:ext>
            </p:extLst>
          </p:nvPr>
        </p:nvGraphicFramePr>
        <p:xfrm>
          <a:off x="873000" y="1404000"/>
          <a:ext cx="72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31163" y="4263504"/>
            <a:ext cx="7855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200" dirty="0" smtClean="0">
                <a:latin typeface="Franklin Gothic Medium" pitchFamily="34" charset="0"/>
              </a:rPr>
              <a:t>Tavaravienti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0519" y="3384540"/>
            <a:ext cx="126618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200" dirty="0" smtClean="0">
                <a:latin typeface="Franklin Gothic Medium" pitchFamily="34" charset="0"/>
              </a:rPr>
              <a:t>Perinteiset palvelut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8949" y="2192412"/>
            <a:ext cx="114775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200" dirty="0" smtClean="0">
                <a:latin typeface="Franklin Gothic Medium" pitchFamily="34" charset="0"/>
              </a:rPr>
              <a:t>Modernit palvelut</a:t>
            </a:r>
            <a:endParaRPr lang="fi-FI" sz="1200" dirty="0"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000" y="203671"/>
            <a:ext cx="80194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latin typeface="Franklin Gothic Medium" pitchFamily="34" charset="0"/>
              </a:rPr>
              <a:t>Kuvio 1.3</a:t>
            </a:r>
          </a:p>
          <a:p>
            <a:r>
              <a:rPr lang="fi-FI" b="1" dirty="0">
                <a:latin typeface="Franklin Gothic Medium" pitchFamily="34" charset="0"/>
              </a:rPr>
              <a:t>Suomen ulkoinen vaihdanta kasvaa nimenomaan palvelujen ansiosta</a:t>
            </a:r>
          </a:p>
          <a:p>
            <a:r>
              <a:rPr lang="fi-FI" dirty="0">
                <a:latin typeface="Franklin Gothic Medium" pitchFamily="34" charset="0"/>
              </a:rPr>
              <a:t>Suomen palvelu- ja tavaravienti käyvin hinnoin, indeksi 2000=100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000" y="5877272"/>
            <a:ext cx="56586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 smtClean="0">
                <a:latin typeface="Franklin Gothic Medium" pitchFamily="34" charset="0"/>
              </a:rPr>
              <a:t>Lähde: Pajarinen–Rouvinen–</a:t>
            </a:r>
            <a:r>
              <a:rPr lang="fi-FI" sz="1050" dirty="0" err="1" smtClean="0">
                <a:latin typeface="Franklin Gothic Medium" pitchFamily="34" charset="0"/>
              </a:rPr>
              <a:t>Ylä-Anttila</a:t>
            </a:r>
            <a:r>
              <a:rPr lang="fi-FI" sz="1050" dirty="0" smtClean="0">
                <a:latin typeface="Franklin Gothic Medium" pitchFamily="34" charset="0"/>
              </a:rPr>
              <a:t> 2012: Uutta arvoa palveluista. Taloustieto Oy (ETLA B256).</a:t>
            </a:r>
            <a:endParaRPr lang="fi-FI" sz="105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LA">
  <a:themeElements>
    <a:clrScheme name="ETL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T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Palvelukirja">
      <a:dk1>
        <a:sysClr val="windowText" lastClr="000000"/>
      </a:dk1>
      <a:lt1>
        <a:srgbClr val="FFFFFF"/>
      </a:lt1>
      <a:dk2>
        <a:srgbClr val="69549A"/>
      </a:dk2>
      <a:lt2>
        <a:srgbClr val="FFFFFF"/>
      </a:lt2>
      <a:accent1>
        <a:srgbClr val="99CC00"/>
      </a:accent1>
      <a:accent2>
        <a:srgbClr val="7ED1E6"/>
      </a:accent2>
      <a:accent3>
        <a:srgbClr val="7B7B7B"/>
      </a:accent3>
      <a:accent4>
        <a:srgbClr val="C4996C"/>
      </a:accent4>
      <a:accent5>
        <a:srgbClr val="E2C97A"/>
      </a:accent5>
      <a:accent6>
        <a:srgbClr val="688766"/>
      </a:accent6>
      <a:hlink>
        <a:srgbClr val="0000FF"/>
      </a:hlink>
      <a:folHlink>
        <a:srgbClr val="800080"/>
      </a:folHlink>
    </a:clrScheme>
    <a:fontScheme name="Innoeval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15315</TotalTime>
  <Words>4193</Words>
  <Application>Microsoft Office PowerPoint</Application>
  <PresentationFormat>On-screen Show (4:3)</PresentationFormat>
  <Paragraphs>1049</Paragraphs>
  <Slides>81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ETLA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Uutta arvoa palveluista. Taloustieto Oy (ETLA B256)</dc:title>
  <dc:subject>Kuviopaketti</dc:subject>
  <dc:creator>Pajarinen - Rouvinen - Ylä-Anttila</dc:creator>
  <cp:lastModifiedBy>Mika Pajarinen</cp:lastModifiedBy>
  <cp:revision>531</cp:revision>
  <cp:lastPrinted>2012-11-15T06:44:15Z</cp:lastPrinted>
  <dcterms:created xsi:type="dcterms:W3CDTF">2009-12-07T15:18:28Z</dcterms:created>
  <dcterms:modified xsi:type="dcterms:W3CDTF">2012-12-14T09:18:12Z</dcterms:modified>
</cp:coreProperties>
</file>