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16.xml" ContentType="application/vnd.openxmlformats-officedocument.presentationml.notesSlide+xml"/>
  <Override PartName="/ppt/charts/chart9.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 id="2147483662" r:id="rId7"/>
  </p:sldMasterIdLst>
  <p:notesMasterIdLst>
    <p:notesMasterId r:id="rId24"/>
  </p:notesMasterIdLst>
  <p:sldIdLst>
    <p:sldId id="260" r:id="rId8"/>
    <p:sldId id="293" r:id="rId9"/>
    <p:sldId id="317" r:id="rId10"/>
    <p:sldId id="319" r:id="rId11"/>
    <p:sldId id="336" r:id="rId12"/>
    <p:sldId id="320" r:id="rId13"/>
    <p:sldId id="342" r:id="rId14"/>
    <p:sldId id="346" r:id="rId15"/>
    <p:sldId id="290" r:id="rId16"/>
    <p:sldId id="344" r:id="rId17"/>
    <p:sldId id="345" r:id="rId18"/>
    <p:sldId id="269" r:id="rId19"/>
    <p:sldId id="340" r:id="rId20"/>
    <p:sldId id="337" r:id="rId21"/>
    <p:sldId id="338" r:id="rId22"/>
    <p:sldId id="339" r:id="rId2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FF7"/>
    <a:srgbClr val="19264C"/>
    <a:srgbClr val="84BE50"/>
    <a:srgbClr val="757171"/>
    <a:srgbClr val="767171"/>
    <a:srgbClr val="002F6E"/>
    <a:srgbClr val="002F6C"/>
    <a:srgbClr val="001D50"/>
    <a:srgbClr val="001B50"/>
    <a:srgbClr val="0015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0" autoAdjust="0"/>
    <p:restoredTop sz="74476" autoAdjust="0"/>
  </p:normalViewPr>
  <p:slideViewPr>
    <p:cSldViewPr snapToGrid="0">
      <p:cViewPr varScale="1">
        <p:scale>
          <a:sx n="86" d="100"/>
          <a:sy n="86" d="100"/>
        </p:scale>
        <p:origin x="1479" y="51"/>
      </p:cViewPr>
      <p:guideLst/>
    </p:cSldViewPr>
  </p:slideViewPr>
  <p:outlineViewPr>
    <p:cViewPr>
      <p:scale>
        <a:sx n="33" d="100"/>
        <a:sy n="33" d="100"/>
      </p:scale>
      <p:origin x="0" y="0"/>
    </p:cViewPr>
  </p:outlineViewPr>
  <p:notesTextViewPr>
    <p:cViewPr>
      <p:scale>
        <a:sx n="75" d="100"/>
        <a:sy n="75" d="100"/>
      </p:scale>
      <p:origin x="0" y="0"/>
    </p:cViewPr>
  </p:notesTextViewPr>
  <p:notesViewPr>
    <p:cSldViewPr snapToGrid="0">
      <p:cViewPr varScale="1">
        <p:scale>
          <a:sx n="86" d="100"/>
          <a:sy n="86" d="100"/>
        </p:scale>
        <p:origin x="382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arnean\Downloads\ELS-2019-5295-EN-G003.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garnean\Downloads\ELS-2019-5295-EN-G002.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oleObject" Target="file:///C:\Users\garnean\Downloads\ELS-2019-5295-EN-G010.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garnean\Downloads\ELS-2019-5295-EN-G014.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C:\Users\garnean\Downloads\ELS-2019-5295-EN-G004.XLSX" TargetMode="External"/><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1" Type="http://schemas.openxmlformats.org/officeDocument/2006/relationships/oleObject" Target="file:///C:\Users\garnean\Downloads\ELS-2019-5295-EN-G046.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garnean\Downloads\ELS-2019-5295-EN-G046.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garnean\Downloads\ELS-2019-5295-EN-G046.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garnean\Downloads\ELS-2019-5295-EN-G0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51469708025749E-2"/>
          <c:y val="0.10394037944186502"/>
          <c:w val="0.88055448264977054"/>
          <c:h val="0.63545893829483691"/>
        </c:manualLayout>
      </c:layout>
      <c:lineChart>
        <c:grouping val="standard"/>
        <c:varyColors val="0"/>
        <c:ser>
          <c:idx val="0"/>
          <c:order val="0"/>
          <c:tx>
            <c:strRef>
              <c:f>'[ELS-2019-5295-EN-G003.XLSX]g2-4'!$A$71</c:f>
              <c:strCache>
                <c:ptCount val="1"/>
                <c:pt idx="0">
                  <c:v>Belgium</c:v>
                </c:pt>
              </c:strCache>
            </c:strRef>
          </c:tx>
          <c:spPr>
            <a:ln w="19050" cap="rnd" cmpd="sng" algn="ctr">
              <a:solidFill>
                <a:srgbClr val="006BB6"/>
              </a:solidFill>
              <a:prstDash val="solid"/>
              <a:round/>
            </a:ln>
            <a:effectLst/>
          </c:spPr>
          <c:marker>
            <c:symbol val="none"/>
          </c:marker>
          <c:cat>
            <c:numRef>
              <c:f>'[ELS-2019-5295-EN-G003.XLSX]g2-4'!$D$70:$BJ$70</c:f>
              <c:numCache>
                <c:formatCode>General</c:formatCod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numCache>
            </c:numRef>
          </c:cat>
          <c:val>
            <c:numRef>
              <c:f>'[ELS-2019-5295-EN-G003.XLSX]g2-4'!$D$71:$BJ$71</c:f>
              <c:numCache>
                <c:formatCode>0.0</c:formatCode>
                <c:ptCount val="59"/>
                <c:pt idx="0">
                  <c:v>41.469549999999998</c:v>
                </c:pt>
                <c:pt idx="1">
                  <c:v>40.447189999999999</c:v>
                </c:pt>
                <c:pt idx="2">
                  <c:v>38.896419999999999</c:v>
                </c:pt>
                <c:pt idx="3">
                  <c:v>39.778190000000002</c:v>
                </c:pt>
                <c:pt idx="4">
                  <c:v>39.34939</c:v>
                </c:pt>
                <c:pt idx="5">
                  <c:v>39.861510000000003</c:v>
                </c:pt>
                <c:pt idx="6">
                  <c:v>40.30303</c:v>
                </c:pt>
                <c:pt idx="7">
                  <c:v>41.236269999999998</c:v>
                </c:pt>
                <c:pt idx="8">
                  <c:v>42.012039999999999</c:v>
                </c:pt>
                <c:pt idx="9">
                  <c:v>41.977910000000001</c:v>
                </c:pt>
                <c:pt idx="10">
                  <c:v>42.071800000000003</c:v>
                </c:pt>
                <c:pt idx="11">
                  <c:v>43.930010000000003</c:v>
                </c:pt>
                <c:pt idx="12">
                  <c:v>46.789670000000001</c:v>
                </c:pt>
                <c:pt idx="13">
                  <c:v>47.952440000000003</c:v>
                </c:pt>
                <c:pt idx="14">
                  <c:v>49.12088</c:v>
                </c:pt>
                <c:pt idx="15">
                  <c:v>51.863520000000001</c:v>
                </c:pt>
                <c:pt idx="16">
                  <c:v>53.421230000000001</c:v>
                </c:pt>
                <c:pt idx="17">
                  <c:v>54.346679999999999</c:v>
                </c:pt>
                <c:pt idx="18">
                  <c:v>53.412779999999998</c:v>
                </c:pt>
                <c:pt idx="19">
                  <c:v>53.452460000000002</c:v>
                </c:pt>
                <c:pt idx="20">
                  <c:v>54.113410000000002</c:v>
                </c:pt>
                <c:pt idx="21">
                  <c:v>53.360210000000002</c:v>
                </c:pt>
                <c:pt idx="22">
                  <c:v>52.120379999999997</c:v>
                </c:pt>
                <c:pt idx="23">
                  <c:v>51.89302</c:v>
                </c:pt>
                <c:pt idx="24">
                  <c:v>51.970700000000001</c:v>
                </c:pt>
                <c:pt idx="25">
                  <c:v>52.410679999999999</c:v>
                </c:pt>
                <c:pt idx="26">
                  <c:v>51.533949999999997</c:v>
                </c:pt>
                <c:pt idx="27">
                  <c:v>51.631740000000001</c:v>
                </c:pt>
                <c:pt idx="28">
                  <c:v>50.930630000000001</c:v>
                </c:pt>
                <c:pt idx="29">
                  <c:v>52.845260000000003</c:v>
                </c:pt>
                <c:pt idx="30">
                  <c:v>53.94952</c:v>
                </c:pt>
                <c:pt idx="31">
                  <c:v>54.342840000000002</c:v>
                </c:pt>
                <c:pt idx="32">
                  <c:v>54.327080000000002</c:v>
                </c:pt>
                <c:pt idx="33">
                  <c:v>54.975830000000002</c:v>
                </c:pt>
                <c:pt idx="34">
                  <c:v>54.649380000000001</c:v>
                </c:pt>
                <c:pt idx="35">
                  <c:v>55.719450000000002</c:v>
                </c:pt>
                <c:pt idx="36">
                  <c:v>56.024250000000002</c:v>
                </c:pt>
                <c:pt idx="37">
                  <c:v>55.579140000000002</c:v>
                </c:pt>
                <c:pt idx="38">
                  <c:v>55.131500000000003</c:v>
                </c:pt>
                <c:pt idx="39">
                  <c:v>54.270519999999998</c:v>
                </c:pt>
                <c:pt idx="40">
                  <c:v>56.200240000000001</c:v>
                </c:pt>
                <c:pt idx="41">
                  <c:v>56.36177</c:v>
                </c:pt>
                <c:pt idx="42">
                  <c:v>55.570480000000003</c:v>
                </c:pt>
                <c:pt idx="43">
                  <c:v>54.158720000000002</c:v>
                </c:pt>
                <c:pt idx="44">
                  <c:v>54.02563</c:v>
                </c:pt>
                <c:pt idx="45">
                  <c:v>53.701560000000001</c:v>
                </c:pt>
                <c:pt idx="46">
                  <c:v>54.868699999999997</c:v>
                </c:pt>
                <c:pt idx="47">
                  <c:v>54.68394</c:v>
                </c:pt>
                <c:pt idx="48">
                  <c:v>54.488190000000003</c:v>
                </c:pt>
                <c:pt idx="49">
                  <c:v>54.912010000000002</c:v>
                </c:pt>
                <c:pt idx="50">
                  <c:v>53.837240000000001</c:v>
                </c:pt>
                <c:pt idx="51">
                  <c:v>55.111690000000003</c:v>
                </c:pt>
                <c:pt idx="52">
                  <c:v>55.048830000000002</c:v>
                </c:pt>
                <c:pt idx="53">
                  <c:v>55.148009999999999</c:v>
                </c:pt>
                <c:pt idx="54">
                  <c:v>53.819600000000001</c:v>
                </c:pt>
                <c:pt idx="55">
                  <c:v>54.23404</c:v>
                </c:pt>
                <c:pt idx="56">
                  <c:v>52.844239999999999</c:v>
                </c:pt>
                <c:pt idx="57">
                  <c:v>51.877020000000002</c:v>
                </c:pt>
                <c:pt idx="58">
                  <c:v>50.262740000000001</c:v>
                </c:pt>
              </c:numCache>
            </c:numRef>
          </c:val>
          <c:smooth val="0"/>
          <c:extLst>
            <c:ext xmlns:c16="http://schemas.microsoft.com/office/drawing/2014/chart" uri="{C3380CC4-5D6E-409C-BE32-E72D297353CC}">
              <c16:uniqueId val="{00000000-29F1-4A13-B9AF-1380EE711BB7}"/>
            </c:ext>
          </c:extLst>
        </c:ser>
        <c:ser>
          <c:idx val="1"/>
          <c:order val="1"/>
          <c:tx>
            <c:strRef>
              <c:f>'[ELS-2019-5295-EN-G003.XLSX]g2-4'!$A$72</c:f>
              <c:strCache>
                <c:ptCount val="1"/>
                <c:pt idx="0">
                  <c:v>Denmark</c:v>
                </c:pt>
              </c:strCache>
            </c:strRef>
          </c:tx>
          <c:spPr>
            <a:ln w="19050" cap="rnd" cmpd="sng" algn="ctr">
              <a:solidFill>
                <a:srgbClr val="7FA8D9"/>
              </a:solidFill>
              <a:prstDash val="solid"/>
              <a:round/>
            </a:ln>
            <a:effectLst/>
          </c:spPr>
          <c:marker>
            <c:symbol val="none"/>
          </c:marker>
          <c:cat>
            <c:numRef>
              <c:f>'[ELS-2019-5295-EN-G003.XLSX]g2-4'!$D$70:$BJ$70</c:f>
              <c:numCache>
                <c:formatCode>General</c:formatCod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numCache>
            </c:numRef>
          </c:cat>
          <c:val>
            <c:numRef>
              <c:f>'[ELS-2019-5295-EN-G003.XLSX]g2-4'!$D$72:$BJ$72</c:f>
              <c:numCache>
                <c:formatCode>0.0</c:formatCode>
                <c:ptCount val="59"/>
                <c:pt idx="0">
                  <c:v>59.00573</c:v>
                </c:pt>
                <c:pt idx="1">
                  <c:v>59.3277</c:v>
                </c:pt>
                <c:pt idx="2">
                  <c:v>59.49615</c:v>
                </c:pt>
                <c:pt idx="3">
                  <c:v>59.766640000000002</c:v>
                </c:pt>
                <c:pt idx="4">
                  <c:v>60.11533</c:v>
                </c:pt>
                <c:pt idx="5">
                  <c:v>59.894590000000001</c:v>
                </c:pt>
                <c:pt idx="6">
                  <c:v>58.757539999999999</c:v>
                </c:pt>
                <c:pt idx="7">
                  <c:v>59.014360000000003</c:v>
                </c:pt>
                <c:pt idx="8">
                  <c:v>59.496400000000001</c:v>
                </c:pt>
                <c:pt idx="9">
                  <c:v>60.977179999999997</c:v>
                </c:pt>
                <c:pt idx="10">
                  <c:v>60.819200000000002</c:v>
                </c:pt>
                <c:pt idx="11">
                  <c:v>62.586359999999999</c:v>
                </c:pt>
                <c:pt idx="12">
                  <c:v>61.977699999999999</c:v>
                </c:pt>
                <c:pt idx="13">
                  <c:v>62.535469999999997</c:v>
                </c:pt>
                <c:pt idx="14">
                  <c:v>64.006550000000004</c:v>
                </c:pt>
                <c:pt idx="15">
                  <c:v>68.867829999999998</c:v>
                </c:pt>
                <c:pt idx="16">
                  <c:v>72.996350000000007</c:v>
                </c:pt>
                <c:pt idx="17">
                  <c:v>74.057230000000004</c:v>
                </c:pt>
                <c:pt idx="18">
                  <c:v>77.838530000000006</c:v>
                </c:pt>
                <c:pt idx="19">
                  <c:v>76.610010000000003</c:v>
                </c:pt>
                <c:pt idx="20">
                  <c:v>77.953909999999993</c:v>
                </c:pt>
                <c:pt idx="21">
                  <c:v>79.851709999999997</c:v>
                </c:pt>
                <c:pt idx="22">
                  <c:v>79.776859999999999</c:v>
                </c:pt>
                <c:pt idx="23">
                  <c:v>80.124679999999998</c:v>
                </c:pt>
                <c:pt idx="24">
                  <c:v>78.577719999999999</c:v>
                </c:pt>
                <c:pt idx="25">
                  <c:v>77.546710000000004</c:v>
                </c:pt>
                <c:pt idx="26">
                  <c:v>76.908609999999996</c:v>
                </c:pt>
                <c:pt idx="27">
                  <c:v>75.212540000000004</c:v>
                </c:pt>
                <c:pt idx="28">
                  <c:v>73.09254</c:v>
                </c:pt>
                <c:pt idx="29">
                  <c:v>74.874949999999998</c:v>
                </c:pt>
                <c:pt idx="30">
                  <c:v>74.603710000000007</c:v>
                </c:pt>
                <c:pt idx="31">
                  <c:v>75.010639999999995</c:v>
                </c:pt>
                <c:pt idx="32">
                  <c:v>74.892719999999997</c:v>
                </c:pt>
                <c:pt idx="33">
                  <c:v>76.718909999999994</c:v>
                </c:pt>
                <c:pt idx="34">
                  <c:v>76.508920000000003</c:v>
                </c:pt>
                <c:pt idx="35">
                  <c:v>75.859729999999999</c:v>
                </c:pt>
                <c:pt idx="36">
                  <c:v>76.369900000000001</c:v>
                </c:pt>
                <c:pt idx="37">
                  <c:v>75.184709999999995</c:v>
                </c:pt>
                <c:pt idx="38">
                  <c:v>76.274289999999993</c:v>
                </c:pt>
                <c:pt idx="39">
                  <c:v>74.563879999999997</c:v>
                </c:pt>
                <c:pt idx="40">
                  <c:v>74.455780000000004</c:v>
                </c:pt>
                <c:pt idx="41">
                  <c:v>73.916899999999998</c:v>
                </c:pt>
                <c:pt idx="42">
                  <c:v>73.594220000000007</c:v>
                </c:pt>
                <c:pt idx="43">
                  <c:v>72.392970000000005</c:v>
                </c:pt>
                <c:pt idx="44">
                  <c:v>71.664820000000006</c:v>
                </c:pt>
                <c:pt idx="45">
                  <c:v>71.505610000000004</c:v>
                </c:pt>
                <c:pt idx="46">
                  <c:v>69.691400000000002</c:v>
                </c:pt>
                <c:pt idx="47">
                  <c:v>69.0227</c:v>
                </c:pt>
                <c:pt idx="48">
                  <c:v>67.622709999999998</c:v>
                </c:pt>
                <c:pt idx="49">
                  <c:v>67.684269999999998</c:v>
                </c:pt>
                <c:pt idx="50">
                  <c:v>67.205539999999999</c:v>
                </c:pt>
                <c:pt idx="51">
                  <c:v>67.791589999999999</c:v>
                </c:pt>
                <c:pt idx="52">
                  <c:v>68.002629999999996</c:v>
                </c:pt>
                <c:pt idx="53">
                  <c:v>67.751170000000002</c:v>
                </c:pt>
                <c:pt idx="54">
                  <c:v>67.398049999999998</c:v>
                </c:pt>
                <c:pt idx="55">
                  <c:v>67.065929999999994</c:v>
                </c:pt>
                <c:pt idx="56">
                  <c:v>65.50909</c:v>
                </c:pt>
                <c:pt idx="57">
                  <c:v>66.082239999999999</c:v>
                </c:pt>
                <c:pt idx="58">
                  <c:v>66.489900000000006</c:v>
                </c:pt>
              </c:numCache>
            </c:numRef>
          </c:val>
          <c:smooth val="0"/>
          <c:extLst>
            <c:ext xmlns:c16="http://schemas.microsoft.com/office/drawing/2014/chart" uri="{C3380CC4-5D6E-409C-BE32-E72D297353CC}">
              <c16:uniqueId val="{00000001-29F1-4A13-B9AF-1380EE711BB7}"/>
            </c:ext>
          </c:extLst>
        </c:ser>
        <c:ser>
          <c:idx val="2"/>
          <c:order val="2"/>
          <c:tx>
            <c:strRef>
              <c:f>'[ELS-2019-5295-EN-G003.XLSX]g2-4'!$A$73</c:f>
              <c:strCache>
                <c:ptCount val="1"/>
                <c:pt idx="0">
                  <c:v>Finland</c:v>
                </c:pt>
              </c:strCache>
            </c:strRef>
          </c:tx>
          <c:spPr>
            <a:ln w="19050" cap="rnd" cmpd="sng" algn="ctr">
              <a:solidFill>
                <a:srgbClr val="FFC000"/>
              </a:solidFill>
              <a:prstDash val="solid"/>
              <a:round/>
            </a:ln>
            <a:effectLst/>
          </c:spPr>
          <c:marker>
            <c:symbol val="none"/>
          </c:marker>
          <c:cat>
            <c:numRef>
              <c:f>'[ELS-2019-5295-EN-G003.XLSX]g2-4'!$D$70:$BJ$70</c:f>
              <c:numCache>
                <c:formatCode>General</c:formatCod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numCache>
            </c:numRef>
          </c:cat>
          <c:val>
            <c:numRef>
              <c:f>'[ELS-2019-5295-EN-G003.XLSX]g2-4'!$D$73:$BJ$73</c:f>
              <c:numCache>
                <c:formatCode>0.0</c:formatCode>
                <c:ptCount val="59"/>
                <c:pt idx="0">
                  <c:v>31.8794</c:v>
                </c:pt>
                <c:pt idx="1">
                  <c:v>31.502739999999999</c:v>
                </c:pt>
                <c:pt idx="2">
                  <c:v>35.295650000000002</c:v>
                </c:pt>
                <c:pt idx="3">
                  <c:v>37.448880000000003</c:v>
                </c:pt>
                <c:pt idx="4">
                  <c:v>37.022210000000001</c:v>
                </c:pt>
                <c:pt idx="5">
                  <c:v>38.314439999999998</c:v>
                </c:pt>
                <c:pt idx="6">
                  <c:v>39.565959999999997</c:v>
                </c:pt>
                <c:pt idx="7">
                  <c:v>40.694679999999998</c:v>
                </c:pt>
                <c:pt idx="8">
                  <c:v>41.015250000000002</c:v>
                </c:pt>
                <c:pt idx="9">
                  <c:v>47.527769999999997</c:v>
                </c:pt>
                <c:pt idx="10">
                  <c:v>51.317830000000001</c:v>
                </c:pt>
                <c:pt idx="11">
                  <c:v>56.195030000000003</c:v>
                </c:pt>
                <c:pt idx="12">
                  <c:v>60.80012</c:v>
                </c:pt>
                <c:pt idx="13">
                  <c:v>61.373779999999996</c:v>
                </c:pt>
                <c:pt idx="14">
                  <c:v>63.199120000000001</c:v>
                </c:pt>
                <c:pt idx="15">
                  <c:v>65.282520000000005</c:v>
                </c:pt>
                <c:pt idx="16">
                  <c:v>67.568600000000004</c:v>
                </c:pt>
                <c:pt idx="17">
                  <c:v>66.693659999999994</c:v>
                </c:pt>
                <c:pt idx="18">
                  <c:v>66.949259999999995</c:v>
                </c:pt>
                <c:pt idx="19">
                  <c:v>68.0959</c:v>
                </c:pt>
                <c:pt idx="20">
                  <c:v>69.376379999999997</c:v>
                </c:pt>
                <c:pt idx="21">
                  <c:v>68.331410000000005</c:v>
                </c:pt>
                <c:pt idx="22">
                  <c:v>68.412729999999996</c:v>
                </c:pt>
                <c:pt idx="23">
                  <c:v>68.798599999999993</c:v>
                </c:pt>
                <c:pt idx="24">
                  <c:v>68.971369999999993</c:v>
                </c:pt>
                <c:pt idx="25">
                  <c:v>69.063640000000007</c:v>
                </c:pt>
                <c:pt idx="26">
                  <c:v>69.988690000000005</c:v>
                </c:pt>
                <c:pt idx="27">
                  <c:v>70.642989999999998</c:v>
                </c:pt>
                <c:pt idx="28">
                  <c:v>72.293329999999997</c:v>
                </c:pt>
                <c:pt idx="29">
                  <c:v>73.169330000000002</c:v>
                </c:pt>
                <c:pt idx="30">
                  <c:v>72.776949999999999</c:v>
                </c:pt>
                <c:pt idx="31">
                  <c:v>75.883080000000007</c:v>
                </c:pt>
                <c:pt idx="32">
                  <c:v>78.905140000000003</c:v>
                </c:pt>
                <c:pt idx="33">
                  <c:v>81.22372</c:v>
                </c:pt>
                <c:pt idx="34">
                  <c:v>80.776809999999998</c:v>
                </c:pt>
                <c:pt idx="35">
                  <c:v>80.844700000000003</c:v>
                </c:pt>
                <c:pt idx="36">
                  <c:v>80.804649999999995</c:v>
                </c:pt>
                <c:pt idx="37">
                  <c:v>80.650329999999997</c:v>
                </c:pt>
                <c:pt idx="38">
                  <c:v>78.406210000000002</c:v>
                </c:pt>
                <c:pt idx="39">
                  <c:v>75.804730000000006</c:v>
                </c:pt>
                <c:pt idx="40">
                  <c:v>74.307040000000001</c:v>
                </c:pt>
                <c:pt idx="41">
                  <c:v>75.107429999999994</c:v>
                </c:pt>
                <c:pt idx="42">
                  <c:v>73.680959999999999</c:v>
                </c:pt>
                <c:pt idx="43">
                  <c:v>72.744730000000004</c:v>
                </c:pt>
                <c:pt idx="44">
                  <c:v>72.010159999999999</c:v>
                </c:pt>
                <c:pt idx="45">
                  <c:v>71.105609999999999</c:v>
                </c:pt>
                <c:pt idx="46">
                  <c:v>70.610209999999995</c:v>
                </c:pt>
                <c:pt idx="47">
                  <c:v>70.648830000000004</c:v>
                </c:pt>
                <c:pt idx="48">
                  <c:v>69.896929999999998</c:v>
                </c:pt>
                <c:pt idx="49">
                  <c:v>71.062929999999994</c:v>
                </c:pt>
                <c:pt idx="50">
                  <c:v>70.259309999999999</c:v>
                </c:pt>
                <c:pt idx="51">
                  <c:v>69.523489999999995</c:v>
                </c:pt>
                <c:pt idx="52">
                  <c:v>69.637270000000001</c:v>
                </c:pt>
                <c:pt idx="53">
                  <c:v>68.233829999999998</c:v>
                </c:pt>
                <c:pt idx="54">
                  <c:v>67.603949999999998</c:v>
                </c:pt>
                <c:pt idx="55">
                  <c:v>66.421270000000007</c:v>
                </c:pt>
                <c:pt idx="56">
                  <c:v>64.919730000000001</c:v>
                </c:pt>
                <c:pt idx="57">
                  <c:v>62.17794</c:v>
                </c:pt>
                <c:pt idx="58">
                  <c:v>60.338909999999998</c:v>
                </c:pt>
              </c:numCache>
            </c:numRef>
          </c:val>
          <c:smooth val="0"/>
          <c:extLst>
            <c:ext xmlns:c16="http://schemas.microsoft.com/office/drawing/2014/chart" uri="{C3380CC4-5D6E-409C-BE32-E72D297353CC}">
              <c16:uniqueId val="{00000002-29F1-4A13-B9AF-1380EE711BB7}"/>
            </c:ext>
          </c:extLst>
        </c:ser>
        <c:ser>
          <c:idx val="3"/>
          <c:order val="3"/>
          <c:tx>
            <c:strRef>
              <c:f>'[ELS-2019-5295-EN-G003.XLSX]g2-4'!$A$74</c:f>
              <c:strCache>
                <c:ptCount val="1"/>
                <c:pt idx="0">
                  <c:v>Iceland</c:v>
                </c:pt>
              </c:strCache>
            </c:strRef>
          </c:tx>
          <c:spPr>
            <a:ln w="19050" cap="rnd" cmpd="sng" algn="ctr">
              <a:solidFill>
                <a:srgbClr val="83D2E3"/>
              </a:solidFill>
              <a:prstDash val="solid"/>
              <a:round/>
            </a:ln>
            <a:effectLst/>
          </c:spPr>
          <c:marker>
            <c:symbol val="none"/>
          </c:marker>
          <c:cat>
            <c:numRef>
              <c:f>'[ELS-2019-5295-EN-G003.XLSX]g2-4'!$D$70:$BJ$70</c:f>
              <c:numCache>
                <c:formatCode>General</c:formatCod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numCache>
            </c:numRef>
          </c:cat>
          <c:val>
            <c:numRef>
              <c:f>'[ELS-2019-5295-EN-G003.XLSX]g2-4'!$D$74:$BJ$74</c:f>
              <c:numCache>
                <c:formatCode>0.0</c:formatCode>
                <c:ptCount val="5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67.154110000000003</c:v>
                </c:pt>
                <c:pt idx="20">
                  <c:v>66.232349999999997</c:v>
                </c:pt>
                <c:pt idx="21">
                  <c:v>67.971159999999998</c:v>
                </c:pt>
                <c:pt idx="22">
                  <c:v>71.285139999999998</c:v>
                </c:pt>
                <c:pt idx="23">
                  <c:v>75.621889999999993</c:v>
                </c:pt>
                <c:pt idx="24">
                  <c:v>78.094300000000004</c:v>
                </c:pt>
                <c:pt idx="25">
                  <c:v>78.524119999999996</c:v>
                </c:pt>
                <c:pt idx="26">
                  <c:v>79.0732</c:v>
                </c:pt>
                <c:pt idx="27">
                  <c:v>78.247020000000006</c:v>
                </c:pt>
                <c:pt idx="28">
                  <c:v>82.475110000000001</c:v>
                </c:pt>
                <c:pt idx="29">
                  <c:v>85.651709999999994</c:v>
                </c:pt>
                <c:pt idx="30">
                  <c:v>87.672120000000007</c:v>
                </c:pt>
                <c:pt idx="31">
                  <c:v>87.885530000000003</c:v>
                </c:pt>
                <c:pt idx="32">
                  <c:v>87.471500000000006</c:v>
                </c:pt>
                <c:pt idx="33">
                  <c:v>86.49821</c:v>
                </c:pt>
                <c:pt idx="34">
                  <c:v>87.360640000000004</c:v>
                </c:pt>
                <c:pt idx="35">
                  <c:v>87.32</c:v>
                </c:pt>
                <c:pt idx="36">
                  <c:v>87.211489999999998</c:v>
                </c:pt>
                <c:pt idx="37">
                  <c:v>87.752380000000002</c:v>
                </c:pt>
                <c:pt idx="38">
                  <c:v>88.067229999999995</c:v>
                </c:pt>
                <c:pt idx="39">
                  <c:v>87.399050000000003</c:v>
                </c:pt>
                <c:pt idx="40">
                  <c:v>89.423869999999994</c:v>
                </c:pt>
                <c:pt idx="41">
                  <c:v>88.091399999999993</c:v>
                </c:pt>
                <c:pt idx="42">
                  <c:v>92.467960000000005</c:v>
                </c:pt>
                <c:pt idx="43">
                  <c:v>86.464500000000001</c:v>
                </c:pt>
                <c:pt idx="44">
                  <c:v>84.065520000000006</c:v>
                </c:pt>
                <c:pt idx="45">
                  <c:v>84.126980000000003</c:v>
                </c:pt>
                <c:pt idx="46">
                  <c:v>85.200550000000007</c:v>
                </c:pt>
                <c:pt idx="47">
                  <c:v>84.901960000000003</c:v>
                </c:pt>
                <c:pt idx="48">
                  <c:v>84.664540000000002</c:v>
                </c:pt>
                <c:pt idx="49">
                  <c:v>84.912040000000005</c:v>
                </c:pt>
                <c:pt idx="50">
                  <c:v>85.157319999999999</c:v>
                </c:pt>
                <c:pt idx="51">
                  <c:v>84.982929999999996</c:v>
                </c:pt>
                <c:pt idx="52">
                  <c:v>85.33784</c:v>
                </c:pt>
                <c:pt idx="53">
                  <c:v>88.874340000000004</c:v>
                </c:pt>
                <c:pt idx="54">
                  <c:v>90.353700000000003</c:v>
                </c:pt>
                <c:pt idx="55">
                  <c:v>91.620109999999997</c:v>
                </c:pt>
                <c:pt idx="56">
                  <c:v>90.405240000000006</c:v>
                </c:pt>
                <c:pt idx="57">
                  <c:v>90.999409999999997</c:v>
                </c:pt>
                <c:pt idx="58">
                  <c:v>90.659030000000001</c:v>
                </c:pt>
              </c:numCache>
            </c:numRef>
          </c:val>
          <c:smooth val="0"/>
          <c:extLst>
            <c:ext xmlns:c16="http://schemas.microsoft.com/office/drawing/2014/chart" uri="{C3380CC4-5D6E-409C-BE32-E72D297353CC}">
              <c16:uniqueId val="{00000003-29F1-4A13-B9AF-1380EE711BB7}"/>
            </c:ext>
          </c:extLst>
        </c:ser>
        <c:ser>
          <c:idx val="4"/>
          <c:order val="4"/>
          <c:tx>
            <c:strRef>
              <c:f>'[ELS-2019-5295-EN-G003.XLSX]g2-4'!$A$75</c:f>
              <c:strCache>
                <c:ptCount val="1"/>
                <c:pt idx="0">
                  <c:v>Norway</c:v>
                </c:pt>
              </c:strCache>
            </c:strRef>
          </c:tx>
          <c:spPr>
            <a:ln w="19050" cap="rnd" cmpd="sng" algn="ctr">
              <a:solidFill>
                <a:srgbClr val="006BB6"/>
              </a:solidFill>
              <a:prstDash val="sysDash"/>
              <a:round/>
            </a:ln>
            <a:effectLst/>
          </c:spPr>
          <c:marker>
            <c:symbol val="none"/>
          </c:marker>
          <c:cat>
            <c:numRef>
              <c:f>'[ELS-2019-5295-EN-G003.XLSX]g2-4'!$D$70:$BJ$70</c:f>
              <c:numCache>
                <c:formatCode>General</c:formatCod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numCache>
            </c:numRef>
          </c:cat>
          <c:val>
            <c:numRef>
              <c:f>'[ELS-2019-5295-EN-G003.XLSX]g2-4'!$D$75:$BJ$75</c:f>
              <c:numCache>
                <c:formatCode>0.0</c:formatCode>
                <c:ptCount val="59"/>
                <c:pt idx="0">
                  <c:v>60.020350000000001</c:v>
                </c:pt>
                <c:pt idx="1">
                  <c:v>60.81503</c:v>
                </c:pt>
                <c:pt idx="2">
                  <c:v>59.837069999999997</c:v>
                </c:pt>
                <c:pt idx="3">
                  <c:v>60.05641</c:v>
                </c:pt>
                <c:pt idx="4">
                  <c:v>59.254719999999999</c:v>
                </c:pt>
                <c:pt idx="5">
                  <c:v>59.023780000000002</c:v>
                </c:pt>
                <c:pt idx="6">
                  <c:v>58.139769999999999</c:v>
                </c:pt>
                <c:pt idx="7">
                  <c:v>57.64123</c:v>
                </c:pt>
                <c:pt idx="8">
                  <c:v>57.24653</c:v>
                </c:pt>
                <c:pt idx="9">
                  <c:v>57.22007</c:v>
                </c:pt>
                <c:pt idx="10">
                  <c:v>56.791359999999997</c:v>
                </c:pt>
                <c:pt idx="11">
                  <c:v>54.681269999999998</c:v>
                </c:pt>
                <c:pt idx="12">
                  <c:v>51.920229999999997</c:v>
                </c:pt>
                <c:pt idx="13">
                  <c:v>53.133670000000002</c:v>
                </c:pt>
                <c:pt idx="14">
                  <c:v>54.102420000000002</c:v>
                </c:pt>
                <c:pt idx="15">
                  <c:v>53.809600000000003</c:v>
                </c:pt>
                <c:pt idx="16">
                  <c:v>52.809510000000003</c:v>
                </c:pt>
                <c:pt idx="17">
                  <c:v>53.590240000000001</c:v>
                </c:pt>
                <c:pt idx="18">
                  <c:v>54.01041</c:v>
                </c:pt>
                <c:pt idx="19">
                  <c:v>55.46584</c:v>
                </c:pt>
                <c:pt idx="20">
                  <c:v>57.870370000000001</c:v>
                </c:pt>
                <c:pt idx="21">
                  <c:v>57.735900000000001</c:v>
                </c:pt>
                <c:pt idx="22">
                  <c:v>58.138269999999999</c:v>
                </c:pt>
                <c:pt idx="23">
                  <c:v>58.096820000000001</c:v>
                </c:pt>
                <c:pt idx="24">
                  <c:v>58.314250000000001</c:v>
                </c:pt>
                <c:pt idx="25">
                  <c:v>57.491390000000003</c:v>
                </c:pt>
                <c:pt idx="26">
                  <c:v>57.053660000000001</c:v>
                </c:pt>
                <c:pt idx="27">
                  <c:v>55.68065</c:v>
                </c:pt>
                <c:pt idx="28">
                  <c:v>56.124450000000003</c:v>
                </c:pt>
                <c:pt idx="29">
                  <c:v>57.935299999999998</c:v>
                </c:pt>
                <c:pt idx="30">
                  <c:v>58.541690000000003</c:v>
                </c:pt>
                <c:pt idx="31">
                  <c:v>58.096589999999999</c:v>
                </c:pt>
                <c:pt idx="32">
                  <c:v>58.069279999999999</c:v>
                </c:pt>
                <c:pt idx="33">
                  <c:v>57.972239999999999</c:v>
                </c:pt>
                <c:pt idx="34">
                  <c:v>57.830190000000002</c:v>
                </c:pt>
                <c:pt idx="35">
                  <c:v>57.338920000000002</c:v>
                </c:pt>
                <c:pt idx="36">
                  <c:v>56.271799999999999</c:v>
                </c:pt>
                <c:pt idx="37">
                  <c:v>53.862369999999999</c:v>
                </c:pt>
                <c:pt idx="38">
                  <c:v>53.566049999999997</c:v>
                </c:pt>
                <c:pt idx="39">
                  <c:v>52.858820000000001</c:v>
                </c:pt>
                <c:pt idx="40">
                  <c:v>52.406030000000001</c:v>
                </c:pt>
                <c:pt idx="41">
                  <c:v>51.855150000000002</c:v>
                </c:pt>
                <c:pt idx="42">
                  <c:v>52.04213</c:v>
                </c:pt>
                <c:pt idx="43">
                  <c:v>51.405079999999998</c:v>
                </c:pt>
                <c:pt idx="44">
                  <c:v>51.018830000000001</c:v>
                </c:pt>
                <c:pt idx="45">
                  <c:v>50.6081</c:v>
                </c:pt>
                <c:pt idx="46">
                  <c:v>50.669199999999996</c:v>
                </c:pt>
                <c:pt idx="47">
                  <c:v>49.583979999999997</c:v>
                </c:pt>
                <c:pt idx="48">
                  <c:v>49.384320000000002</c:v>
                </c:pt>
                <c:pt idx="49">
                  <c:v>49.823810000000002</c:v>
                </c:pt>
                <c:pt idx="50">
                  <c:v>49.98462</c:v>
                </c:pt>
                <c:pt idx="51">
                  <c:v>49.340600000000002</c:v>
                </c:pt>
                <c:pt idx="52">
                  <c:v>49.306919999999998</c:v>
                </c:pt>
                <c:pt idx="53">
                  <c:v>49.297809999999998</c:v>
                </c:pt>
                <c:pt idx="54">
                  <c:v>49.687449999999998</c:v>
                </c:pt>
                <c:pt idx="55">
                  <c:v>49.330480000000001</c:v>
                </c:pt>
                <c:pt idx="56">
                  <c:v>49.289879999999997</c:v>
                </c:pt>
                <c:pt idx="57">
                  <c:v>49.285919999999997</c:v>
                </c:pt>
                <c:pt idx="58">
                  <c:v>49.183779999999999</c:v>
                </c:pt>
              </c:numCache>
            </c:numRef>
          </c:val>
          <c:smooth val="0"/>
          <c:extLst>
            <c:ext xmlns:c16="http://schemas.microsoft.com/office/drawing/2014/chart" uri="{C3380CC4-5D6E-409C-BE32-E72D297353CC}">
              <c16:uniqueId val="{00000004-29F1-4A13-B9AF-1380EE711BB7}"/>
            </c:ext>
          </c:extLst>
        </c:ser>
        <c:ser>
          <c:idx val="5"/>
          <c:order val="5"/>
          <c:tx>
            <c:strRef>
              <c:f>'[ELS-2019-5295-EN-G003.XLSX]g2-4'!$A$76</c:f>
              <c:strCache>
                <c:ptCount val="1"/>
                <c:pt idx="0">
                  <c:v>Sweden</c:v>
                </c:pt>
              </c:strCache>
            </c:strRef>
          </c:tx>
          <c:spPr>
            <a:ln w="19050" cap="rnd" cmpd="sng" algn="ctr">
              <a:solidFill>
                <a:srgbClr val="7FA8D9"/>
              </a:solidFill>
              <a:prstDash val="sysDash"/>
              <a:round/>
            </a:ln>
            <a:effectLst/>
          </c:spPr>
          <c:marker>
            <c:symbol val="none"/>
          </c:marker>
          <c:cat>
            <c:numRef>
              <c:f>'[ELS-2019-5295-EN-G003.XLSX]g2-4'!$D$70:$BJ$70</c:f>
              <c:numCache>
                <c:formatCode>General</c:formatCod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numCache>
            </c:numRef>
          </c:cat>
          <c:val>
            <c:numRef>
              <c:f>'[ELS-2019-5295-EN-G003.XLSX]g2-4'!$D$76:$BJ$76</c:f>
              <c:numCache>
                <c:formatCode>0.0</c:formatCode>
                <c:ptCount val="59"/>
                <c:pt idx="0">
                  <c:v>64.554519999999997</c:v>
                </c:pt>
                <c:pt idx="1">
                  <c:v>64.966710000000006</c:v>
                </c:pt>
                <c:pt idx="2">
                  <c:v>65.894379999999998</c:v>
                </c:pt>
                <c:pt idx="3">
                  <c:v>66.066800000000001</c:v>
                </c:pt>
                <c:pt idx="4">
                  <c:v>66.725269999999995</c:v>
                </c:pt>
                <c:pt idx="5">
                  <c:v>66.286159999999995</c:v>
                </c:pt>
                <c:pt idx="6">
                  <c:v>65.948499999999996</c:v>
                </c:pt>
                <c:pt idx="7">
                  <c:v>67.485860000000002</c:v>
                </c:pt>
                <c:pt idx="8">
                  <c:v>67.921409999999995</c:v>
                </c:pt>
                <c:pt idx="9">
                  <c:v>68.521900000000002</c:v>
                </c:pt>
                <c:pt idx="10">
                  <c:v>67.731669999999994</c:v>
                </c:pt>
                <c:pt idx="11">
                  <c:v>70.046199999999999</c:v>
                </c:pt>
                <c:pt idx="12">
                  <c:v>71.355310000000003</c:v>
                </c:pt>
                <c:pt idx="13">
                  <c:v>72.454440000000005</c:v>
                </c:pt>
                <c:pt idx="14">
                  <c:v>73.535690000000002</c:v>
                </c:pt>
                <c:pt idx="15">
                  <c:v>74.481260000000006</c:v>
                </c:pt>
                <c:pt idx="16">
                  <c:v>75.393680000000003</c:v>
                </c:pt>
                <c:pt idx="17">
                  <c:v>77.772829999999999</c:v>
                </c:pt>
                <c:pt idx="18">
                  <c:v>79.218509999999995</c:v>
                </c:pt>
                <c:pt idx="19">
                  <c:v>79.328310000000002</c:v>
                </c:pt>
                <c:pt idx="20">
                  <c:v>79.994560000000007</c:v>
                </c:pt>
                <c:pt idx="21">
                  <c:v>80.822140000000005</c:v>
                </c:pt>
                <c:pt idx="22">
                  <c:v>82.133920000000003</c:v>
                </c:pt>
                <c:pt idx="23">
                  <c:v>83.155670000000001</c:v>
                </c:pt>
                <c:pt idx="24">
                  <c:v>83.906009999999995</c:v>
                </c:pt>
                <c:pt idx="25">
                  <c:v>84.081209999999999</c:v>
                </c:pt>
                <c:pt idx="26">
                  <c:v>85.056659999999994</c:v>
                </c:pt>
                <c:pt idx="27">
                  <c:v>82.468069999999997</c:v>
                </c:pt>
                <c:pt idx="28">
                  <c:v>81.558409999999995</c:v>
                </c:pt>
                <c:pt idx="29">
                  <c:v>80.805179999999993</c:v>
                </c:pt>
                <c:pt idx="30">
                  <c:v>80.097660000000005</c:v>
                </c:pt>
                <c:pt idx="31">
                  <c:v>80.099040000000002</c:v>
                </c:pt>
                <c:pt idx="32">
                  <c:v>83.041039999999995</c:v>
                </c:pt>
                <c:pt idx="33">
                  <c:v>83.835700000000003</c:v>
                </c:pt>
                <c:pt idx="34">
                  <c:v>83.672839999999994</c:v>
                </c:pt>
                <c:pt idx="35">
                  <c:v>83.088390000000004</c:v>
                </c:pt>
                <c:pt idx="36">
                  <c:v>82.70505</c:v>
                </c:pt>
                <c:pt idx="37">
                  <c:v>82.122200000000007</c:v>
                </c:pt>
                <c:pt idx="38">
                  <c:v>81.186920000000001</c:v>
                </c:pt>
                <c:pt idx="39">
                  <c:v>80.571240000000003</c:v>
                </c:pt>
                <c:pt idx="40">
                  <c:v>79.001140000000007</c:v>
                </c:pt>
                <c:pt idx="41">
                  <c:v>77.477940000000004</c:v>
                </c:pt>
                <c:pt idx="42">
                  <c:v>77.396240000000006</c:v>
                </c:pt>
                <c:pt idx="43">
                  <c:v>77.491979999999998</c:v>
                </c:pt>
                <c:pt idx="44">
                  <c:v>76.443299999999994</c:v>
                </c:pt>
                <c:pt idx="45">
                  <c:v>75.659130000000005</c:v>
                </c:pt>
                <c:pt idx="46">
                  <c:v>74.237750000000005</c:v>
                </c:pt>
                <c:pt idx="47">
                  <c:v>70.779660000000007</c:v>
                </c:pt>
                <c:pt idx="48">
                  <c:v>68.310289999999995</c:v>
                </c:pt>
                <c:pt idx="49">
                  <c:v>68.418040000000005</c:v>
                </c:pt>
                <c:pt idx="50">
                  <c:v>68.219840000000005</c:v>
                </c:pt>
                <c:pt idx="51">
                  <c:v>67.496799999999993</c:v>
                </c:pt>
                <c:pt idx="52">
                  <c:v>67.505939999999995</c:v>
                </c:pt>
                <c:pt idx="53">
                  <c:v>67.732510000000005</c:v>
                </c:pt>
                <c:pt idx="54">
                  <c:v>67.264139999999998</c:v>
                </c:pt>
                <c:pt idx="55">
                  <c:v>66.959980000000002</c:v>
                </c:pt>
                <c:pt idx="56">
                  <c:v>66.72927</c:v>
                </c:pt>
                <c:pt idx="57">
                  <c:v>66.056950000000001</c:v>
                </c:pt>
                <c:pt idx="58">
                  <c:v>64.920590000000004</c:v>
                </c:pt>
              </c:numCache>
            </c:numRef>
          </c:val>
          <c:smooth val="0"/>
          <c:extLst>
            <c:ext xmlns:c16="http://schemas.microsoft.com/office/drawing/2014/chart" uri="{C3380CC4-5D6E-409C-BE32-E72D297353CC}">
              <c16:uniqueId val="{00000005-29F1-4A13-B9AF-1380EE711BB7}"/>
            </c:ext>
          </c:extLst>
        </c:ser>
        <c:ser>
          <c:idx val="6"/>
          <c:order val="6"/>
          <c:tx>
            <c:strRef>
              <c:f>'[ELS-2019-5295-EN-G003.XLSX]g2-4'!$A$77</c:f>
              <c:strCache>
                <c:ptCount val="1"/>
                <c:pt idx="0">
                  <c:v>OECD</c:v>
                </c:pt>
              </c:strCache>
            </c:strRef>
          </c:tx>
          <c:spPr>
            <a:ln w="19050" cap="rnd" cmpd="sng" algn="ctr">
              <a:solidFill>
                <a:srgbClr val="DE1920"/>
              </a:solidFill>
              <a:prstDash val="solid"/>
              <a:round/>
            </a:ln>
            <a:effectLst/>
          </c:spPr>
          <c:marker>
            <c:symbol val="none"/>
          </c:marker>
          <c:cat>
            <c:numRef>
              <c:f>'[ELS-2019-5295-EN-G003.XLSX]g2-4'!$D$70:$BJ$70</c:f>
              <c:numCache>
                <c:formatCode>General</c:formatCod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numCache>
            </c:numRef>
          </c:cat>
          <c:val>
            <c:numRef>
              <c:f>'[ELS-2019-5295-EN-G003.XLSX]g2-4'!$D$77:$BJ$77</c:f>
              <c:numCache>
                <c:formatCode>0.0</c:formatCode>
                <c:ptCount val="59"/>
                <c:pt idx="0">
                  <c:v>33.550750000000001</c:v>
                </c:pt>
                <c:pt idx="1">
                  <c:v>33.368839999999999</c:v>
                </c:pt>
                <c:pt idx="2">
                  <c:v>33.20984</c:v>
                </c:pt>
                <c:pt idx="3">
                  <c:v>32.759189999999997</c:v>
                </c:pt>
                <c:pt idx="4">
                  <c:v>32.712560000000003</c:v>
                </c:pt>
                <c:pt idx="5">
                  <c:v>32.495939999999997</c:v>
                </c:pt>
                <c:pt idx="6">
                  <c:v>32.17436</c:v>
                </c:pt>
                <c:pt idx="7">
                  <c:v>32.302129999999998</c:v>
                </c:pt>
                <c:pt idx="8">
                  <c:v>32.850879999999997</c:v>
                </c:pt>
                <c:pt idx="9">
                  <c:v>33.126109999999997</c:v>
                </c:pt>
                <c:pt idx="10">
                  <c:v>33.895130000000002</c:v>
                </c:pt>
                <c:pt idx="11">
                  <c:v>33.951970000000003</c:v>
                </c:pt>
                <c:pt idx="12">
                  <c:v>33.91827</c:v>
                </c:pt>
                <c:pt idx="13">
                  <c:v>32.989510000000003</c:v>
                </c:pt>
                <c:pt idx="14">
                  <c:v>33.424329999999998</c:v>
                </c:pt>
                <c:pt idx="15">
                  <c:v>33.251669999999997</c:v>
                </c:pt>
                <c:pt idx="16">
                  <c:v>33.31024</c:v>
                </c:pt>
                <c:pt idx="17">
                  <c:v>33.250570000000003</c:v>
                </c:pt>
                <c:pt idx="18">
                  <c:v>34.014539999999997</c:v>
                </c:pt>
                <c:pt idx="19">
                  <c:v>33.581119999999999</c:v>
                </c:pt>
                <c:pt idx="20">
                  <c:v>32.522019999999998</c:v>
                </c:pt>
                <c:pt idx="21">
                  <c:v>31.710989999999999</c:v>
                </c:pt>
                <c:pt idx="22">
                  <c:v>31.377549999999999</c:v>
                </c:pt>
                <c:pt idx="23">
                  <c:v>30.426549999999999</c:v>
                </c:pt>
                <c:pt idx="24">
                  <c:v>29.29766</c:v>
                </c:pt>
                <c:pt idx="25">
                  <c:v>28.457149999999999</c:v>
                </c:pt>
                <c:pt idx="26">
                  <c:v>27.678660000000001</c:v>
                </c:pt>
                <c:pt idx="27">
                  <c:v>26.928180000000001</c:v>
                </c:pt>
                <c:pt idx="28">
                  <c:v>26.581880000000002</c:v>
                </c:pt>
                <c:pt idx="29">
                  <c:v>26.077259999999999</c:v>
                </c:pt>
                <c:pt idx="30">
                  <c:v>27.054300000000001</c:v>
                </c:pt>
                <c:pt idx="31">
                  <c:v>27.379840000000002</c:v>
                </c:pt>
                <c:pt idx="32">
                  <c:v>26.73415</c:v>
                </c:pt>
                <c:pt idx="33">
                  <c:v>25.933869999999999</c:v>
                </c:pt>
                <c:pt idx="34">
                  <c:v>25.441980000000001</c:v>
                </c:pt>
                <c:pt idx="35">
                  <c:v>24.07648</c:v>
                </c:pt>
                <c:pt idx="36">
                  <c:v>23.34712</c:v>
                </c:pt>
                <c:pt idx="37">
                  <c:v>22.412669999999999</c:v>
                </c:pt>
                <c:pt idx="38">
                  <c:v>21.90476</c:v>
                </c:pt>
                <c:pt idx="39">
                  <c:v>21.648430000000001</c:v>
                </c:pt>
                <c:pt idx="40">
                  <c:v>20.944489999999998</c:v>
                </c:pt>
                <c:pt idx="41">
                  <c:v>20.659739999999999</c:v>
                </c:pt>
                <c:pt idx="42">
                  <c:v>20.2423</c:v>
                </c:pt>
                <c:pt idx="43">
                  <c:v>20.059819999999998</c:v>
                </c:pt>
                <c:pt idx="44">
                  <c:v>19.607890000000001</c:v>
                </c:pt>
                <c:pt idx="45">
                  <c:v>19.332609999999999</c:v>
                </c:pt>
                <c:pt idx="46">
                  <c:v>18.642199999999999</c:v>
                </c:pt>
                <c:pt idx="47">
                  <c:v>18.375360000000001</c:v>
                </c:pt>
                <c:pt idx="48">
                  <c:v>18.244430000000001</c:v>
                </c:pt>
                <c:pt idx="49">
                  <c:v>18.381630000000001</c:v>
                </c:pt>
                <c:pt idx="50">
                  <c:v>18.089960000000001</c:v>
                </c:pt>
                <c:pt idx="51">
                  <c:v>17.844760000000001</c:v>
                </c:pt>
                <c:pt idx="52">
                  <c:v>17.491389999999999</c:v>
                </c:pt>
                <c:pt idx="53">
                  <c:v>17.274480000000001</c:v>
                </c:pt>
                <c:pt idx="54">
                  <c:v>16.94237</c:v>
                </c:pt>
                <c:pt idx="55">
                  <c:v>16.704090000000001</c:v>
                </c:pt>
                <c:pt idx="56">
                  <c:v>16.29655</c:v>
                </c:pt>
                <c:pt idx="57">
                  <c:v>16.208159999999999</c:v>
                </c:pt>
                <c:pt idx="58">
                  <c:v>16.03988</c:v>
                </c:pt>
              </c:numCache>
            </c:numRef>
          </c:val>
          <c:smooth val="0"/>
          <c:extLst>
            <c:ext xmlns:c16="http://schemas.microsoft.com/office/drawing/2014/chart" uri="{C3380CC4-5D6E-409C-BE32-E72D297353CC}">
              <c16:uniqueId val="{00000006-29F1-4A13-B9AF-1380EE711BB7}"/>
            </c:ext>
          </c:extLst>
        </c:ser>
        <c:dLbls>
          <c:showLegendKey val="0"/>
          <c:showVal val="0"/>
          <c:showCatName val="0"/>
          <c:showSerName val="0"/>
          <c:showPercent val="0"/>
          <c:showBubbleSize val="0"/>
        </c:dLbls>
        <c:smooth val="0"/>
        <c:axId val="248908800"/>
        <c:axId val="248914688"/>
      </c:lineChart>
      <c:catAx>
        <c:axId val="248908800"/>
        <c:scaling>
          <c:orientation val="minMax"/>
        </c:scaling>
        <c:delete val="0"/>
        <c:axPos val="b"/>
        <c:majorGridlines>
          <c:spPr>
            <a:ln w="9525" cmpd="sng">
              <a:solidFill>
                <a:srgbClr val="FFFFFF"/>
              </a:solidFill>
              <a:prstDash val="solid"/>
            </a:ln>
          </c:spPr>
        </c:majorGridlines>
        <c:numFmt formatCode="General" sourceLinked="1"/>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a:pPr>
            <a:endParaRPr lang="fi-FI"/>
          </a:p>
        </c:txPr>
        <c:crossAx val="248914688"/>
        <c:crosses val="autoZero"/>
        <c:auto val="1"/>
        <c:lblAlgn val="ctr"/>
        <c:lblOffset val="0"/>
        <c:tickLblSkip val="10"/>
        <c:tickMarkSkip val="10"/>
        <c:noMultiLvlLbl val="0"/>
      </c:catAx>
      <c:valAx>
        <c:axId val="248914688"/>
        <c:scaling>
          <c:orientation val="minMax"/>
          <c:max val="100"/>
          <c:min val="0"/>
        </c:scaling>
        <c:delete val="0"/>
        <c:axPos val="l"/>
        <c:majorGridlines>
          <c:spPr>
            <a:ln w="9525" cmpd="sng">
              <a:solidFill>
                <a:srgbClr val="FFFFFF"/>
              </a:solidFill>
              <a:prstDash val="solid"/>
            </a:ln>
          </c:spPr>
        </c:majorGridlines>
        <c:title>
          <c:tx>
            <c:rich>
              <a:bodyPr rot="0" vert="horz"/>
              <a:lstStyle/>
              <a:p>
                <a:pPr>
                  <a:defRPr/>
                </a:pPr>
                <a:r>
                  <a:rPr lang="en-US"/>
                  <a:t>%</a:t>
                </a:r>
              </a:p>
            </c:rich>
          </c:tx>
          <c:layout>
            <c:manualLayout>
              <c:xMode val="edge"/>
              <c:yMode val="edge"/>
              <c:x val="3.1186186186186186E-2"/>
              <c:y val="3.5645620122640775E-2"/>
            </c:manualLayout>
          </c:layout>
          <c:overlay val="0"/>
        </c:title>
        <c:numFmt formatCode="General" sourceLinked="0"/>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a:pPr>
            <a:endParaRPr lang="fi-FI"/>
          </a:p>
        </c:txPr>
        <c:crossAx val="248908800"/>
        <c:crosses val="autoZero"/>
        <c:crossBetween val="midCat"/>
        <c:majorUnit val="10"/>
      </c:valAx>
      <c:spPr>
        <a:solidFill>
          <a:srgbClr val="EAEAEA"/>
        </a:solidFill>
        <a:ln w="9525">
          <a:noFill/>
        </a:ln>
        <a:effectLst/>
        <a:extLst>
          <a:ext uri="{91240B29-F687-4F45-9708-019B960494DF}">
            <a14:hiddenLine xmlns:a14="http://schemas.microsoft.com/office/drawing/2010/main" w="9525">
              <a:solidFill>
                <a:srgbClr val="000000"/>
              </a:solidFill>
            </a14:hiddenLine>
          </a:ext>
        </a:extLst>
      </c:spPr>
    </c:plotArea>
    <c:legend>
      <c:legendPos val="b"/>
      <c:layout>
        <c:manualLayout>
          <c:xMode val="edge"/>
          <c:yMode val="edge"/>
          <c:x val="3.5025128225363196E-2"/>
          <c:y val="0.83360259381048574"/>
          <c:w val="0.88317150826594404"/>
          <c:h val="7.8831671543197729E-2"/>
        </c:manualLayout>
      </c:layout>
      <c:overlay val="1"/>
      <c:spPr>
        <a:solidFill>
          <a:srgbClr val="EAEAEA"/>
        </a:solidFill>
        <a:ln>
          <a:noFill/>
          <a:round/>
        </a:ln>
        <a:effectLst/>
        <a:extLst>
          <a:ext uri="{91240B29-F687-4F45-9708-019B960494DF}">
            <a14:hiddenLine xmlns:a14="http://schemas.microsoft.com/office/drawing/2010/main">
              <a:noFill/>
              <a:round/>
            </a14:hiddenLine>
          </a:ext>
        </a:extLst>
      </c:spPr>
    </c:legend>
    <c:plotVisOnly val="1"/>
    <c:dispBlanksAs val="span"/>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sz="1200"/>
      </a:pPr>
      <a:endParaRPr lang="fi-FI"/>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040295808894152E-2"/>
          <c:y val="0.15153369443430445"/>
          <c:w val="0.93856310013717426"/>
          <c:h val="0.66997222974062987"/>
        </c:manualLayout>
      </c:layout>
      <c:barChart>
        <c:barDir val="col"/>
        <c:grouping val="clustered"/>
        <c:varyColors val="0"/>
        <c:ser>
          <c:idx val="1"/>
          <c:order val="1"/>
          <c:tx>
            <c:strRef>
              <c:f>'[ELS-2019-5295-EN-G002.XLSX]g2-3'!$F$43</c:f>
              <c:strCache>
                <c:ptCount val="1"/>
                <c:pt idx="0">
                  <c:v>Latest year (↗)</c:v>
                </c:pt>
              </c:strCache>
            </c:strRef>
          </c:tx>
          <c:spPr>
            <a:solidFill>
              <a:srgbClr val="006BB6"/>
            </a:solidFill>
            <a:ln>
              <a:noFill/>
            </a:ln>
            <a:effectLst/>
            <a:extLst>
              <a:ext uri="{91240B29-F687-4F45-9708-019B960494DF}">
                <a14:hiddenLine xmlns:a14="http://schemas.microsoft.com/office/drawing/2010/main">
                  <a:noFill/>
                </a14:hiddenLine>
              </a:ext>
            </a:extLst>
          </c:spPr>
          <c:invertIfNegative val="0"/>
          <c:dPt>
            <c:idx val="16"/>
            <c:invertIfNegative val="0"/>
            <c:bubble3D val="0"/>
            <c:spPr>
              <a:solidFill>
                <a:srgbClr val="FFC000"/>
              </a:solidFill>
              <a:ln>
                <a:noFill/>
              </a:ln>
              <a:effectLst/>
            </c:spPr>
            <c:extLst>
              <c:ext xmlns:c16="http://schemas.microsoft.com/office/drawing/2014/chart" uri="{C3380CC4-5D6E-409C-BE32-E72D297353CC}">
                <c16:uniqueId val="{00000002-20D9-4AE0-8A78-8A3E261C4B8C}"/>
              </c:ext>
            </c:extLst>
          </c:dPt>
          <c:cat>
            <c:strRef>
              <c:f>'[ELS-2019-5295-EN-G002.XLSX]g2-3'!$A$44:$A$68</c:f>
              <c:strCache>
                <c:ptCount val="25"/>
                <c:pt idx="0">
                  <c:v>Korea</c:v>
                </c:pt>
                <c:pt idx="1">
                  <c:v>Poland</c:v>
                </c:pt>
                <c:pt idx="2">
                  <c:v>Estonia</c:v>
                </c:pt>
                <c:pt idx="3">
                  <c:v>Latvia</c:v>
                </c:pt>
                <c:pt idx="4">
                  <c:v>United Kingdom</c:v>
                </c:pt>
                <c:pt idx="5">
                  <c:v>Slovak Republic</c:v>
                </c:pt>
                <c:pt idx="6">
                  <c:v>Israel</c:v>
                </c:pt>
                <c:pt idx="7">
                  <c:v>Slovenia</c:v>
                </c:pt>
                <c:pt idx="8">
                  <c:v>Greece</c:v>
                </c:pt>
                <c:pt idx="9">
                  <c:v>Ireland</c:v>
                </c:pt>
                <c:pt idx="10">
                  <c:v>Germany</c:v>
                </c:pt>
                <c:pt idx="11">
                  <c:v>Hungary</c:v>
                </c:pt>
                <c:pt idx="12">
                  <c:v>Denmark</c:v>
                </c:pt>
                <c:pt idx="13">
                  <c:v>Italy</c:v>
                </c:pt>
                <c:pt idx="14">
                  <c:v>Portugal</c:v>
                </c:pt>
                <c:pt idx="15">
                  <c:v>Czech Republic</c:v>
                </c:pt>
                <c:pt idx="16">
                  <c:v>Finland</c:v>
                </c:pt>
                <c:pt idx="17">
                  <c:v>Norway</c:v>
                </c:pt>
                <c:pt idx="18">
                  <c:v>France</c:v>
                </c:pt>
                <c:pt idx="19">
                  <c:v>Spain</c:v>
                </c:pt>
                <c:pt idx="20">
                  <c:v>Luxembourg</c:v>
                </c:pt>
                <c:pt idx="21">
                  <c:v>Belgium</c:v>
                </c:pt>
                <c:pt idx="22">
                  <c:v>Netherlands</c:v>
                </c:pt>
                <c:pt idx="23">
                  <c:v>Sweden</c:v>
                </c:pt>
                <c:pt idx="24">
                  <c:v>Austria</c:v>
                </c:pt>
              </c:strCache>
            </c:strRef>
          </c:cat>
          <c:val>
            <c:numRef>
              <c:f>'[ELS-2019-5295-EN-G002.XLSX]g2-3'!$F$44:$F$68</c:f>
              <c:numCache>
                <c:formatCode>0.0</c:formatCode>
                <c:ptCount val="25"/>
                <c:pt idx="0">
                  <c:v>15.073008</c:v>
                </c:pt>
                <c:pt idx="1">
                  <c:v>20</c:v>
                </c:pt>
                <c:pt idx="2">
                  <c:v>24.958044999999998</c:v>
                </c:pt>
                <c:pt idx="4">
                  <c:v>33</c:v>
                </c:pt>
                <c:pt idx="5">
                  <c:v>37.457282999999997</c:v>
                </c:pt>
                <c:pt idx="7">
                  <c:v>56</c:v>
                </c:pt>
                <c:pt idx="8">
                  <c:v>58.362887000000001</c:v>
                </c:pt>
                <c:pt idx="9">
                  <c:v>60</c:v>
                </c:pt>
                <c:pt idx="10">
                  <c:v>60</c:v>
                </c:pt>
                <c:pt idx="12">
                  <c:v>62</c:v>
                </c:pt>
                <c:pt idx="13">
                  <c:v>64.8</c:v>
                </c:pt>
                <c:pt idx="14">
                  <c:v>65</c:v>
                </c:pt>
                <c:pt idx="15">
                  <c:v>65.053424000000007</c:v>
                </c:pt>
                <c:pt idx="16">
                  <c:v>69.822415000000007</c:v>
                </c:pt>
                <c:pt idx="17">
                  <c:v>73.400000000000006</c:v>
                </c:pt>
                <c:pt idx="18">
                  <c:v>75</c:v>
                </c:pt>
                <c:pt idx="19">
                  <c:v>75</c:v>
                </c:pt>
                <c:pt idx="20">
                  <c:v>80</c:v>
                </c:pt>
                <c:pt idx="21">
                  <c:v>82</c:v>
                </c:pt>
                <c:pt idx="22">
                  <c:v>85</c:v>
                </c:pt>
                <c:pt idx="23">
                  <c:v>88</c:v>
                </c:pt>
                <c:pt idx="24">
                  <c:v>100</c:v>
                </c:pt>
              </c:numCache>
            </c:numRef>
          </c:val>
          <c:extLst>
            <c:ext xmlns:c16="http://schemas.microsoft.com/office/drawing/2014/chart" uri="{C3380CC4-5D6E-409C-BE32-E72D297353CC}">
              <c16:uniqueId val="{00000000-20D9-4AE0-8A78-8A3E261C4B8C}"/>
            </c:ext>
          </c:extLst>
        </c:ser>
        <c:dLbls>
          <c:showLegendKey val="0"/>
          <c:showVal val="0"/>
          <c:showCatName val="0"/>
          <c:showSerName val="0"/>
          <c:showPercent val="0"/>
          <c:showBubbleSize val="0"/>
        </c:dLbls>
        <c:gapWidth val="150"/>
        <c:overlap val="-27"/>
        <c:axId val="417457696"/>
        <c:axId val="417458024"/>
      </c:barChart>
      <c:lineChart>
        <c:grouping val="standard"/>
        <c:varyColors val="0"/>
        <c:ser>
          <c:idx val="0"/>
          <c:order val="0"/>
          <c:tx>
            <c:strRef>
              <c:f>'[ELS-2019-5295-EN-G002.XLSX]g2-3'!$D$43</c:f>
              <c:strCache>
                <c:ptCount val="1"/>
                <c:pt idx="0">
                  <c:v>2000 or closest year</c:v>
                </c:pt>
              </c:strCache>
            </c:strRef>
          </c:tx>
          <c:spPr>
            <a:ln w="6350" cap="rnd">
              <a:noFill/>
              <a:prstDash val="solid"/>
              <a:round/>
            </a:ln>
            <a:effectLst/>
            <a:extLst>
              <a:ext uri="{91240B29-F687-4F45-9708-019B960494DF}">
                <a14:hiddenLine xmlns:a14="http://schemas.microsoft.com/office/drawing/2010/main" w="6350" cap="rnd">
                  <a:solidFill>
                    <a:sysClr val="windowText" lastClr="000000"/>
                  </a:solidFill>
                  <a:prstDash val="solid"/>
                  <a:round/>
                </a14:hiddenLine>
              </a:ext>
            </a:extLst>
          </c:spPr>
          <c:marker>
            <c:symbol val="diamond"/>
            <c:size val="5"/>
            <c:spPr>
              <a:solidFill>
                <a:srgbClr val="000000"/>
              </a:solidFill>
              <a:ln w="6350">
                <a:solidFill>
                  <a:srgbClr val="000000"/>
                </a:solidFill>
                <a:prstDash val="solid"/>
              </a:ln>
              <a:effectLst/>
            </c:spPr>
          </c:marker>
          <c:cat>
            <c:strRef>
              <c:f>'[ELS-2019-5295-EN-G002.XLSX]g2-3'!$A$44:$A$68</c:f>
              <c:strCache>
                <c:ptCount val="25"/>
                <c:pt idx="0">
                  <c:v>Korea</c:v>
                </c:pt>
                <c:pt idx="1">
                  <c:v>Poland</c:v>
                </c:pt>
                <c:pt idx="2">
                  <c:v>Estonia</c:v>
                </c:pt>
                <c:pt idx="3">
                  <c:v>Latvia</c:v>
                </c:pt>
                <c:pt idx="4">
                  <c:v>United Kingdom</c:v>
                </c:pt>
                <c:pt idx="5">
                  <c:v>Slovak Republic</c:v>
                </c:pt>
                <c:pt idx="6">
                  <c:v>Israel</c:v>
                </c:pt>
                <c:pt idx="7">
                  <c:v>Slovenia</c:v>
                </c:pt>
                <c:pt idx="8">
                  <c:v>Greece</c:v>
                </c:pt>
                <c:pt idx="9">
                  <c:v>Ireland</c:v>
                </c:pt>
                <c:pt idx="10">
                  <c:v>Germany</c:v>
                </c:pt>
                <c:pt idx="11">
                  <c:v>Hungary</c:v>
                </c:pt>
                <c:pt idx="12">
                  <c:v>Denmark</c:v>
                </c:pt>
                <c:pt idx="13">
                  <c:v>Italy</c:v>
                </c:pt>
                <c:pt idx="14">
                  <c:v>Portugal</c:v>
                </c:pt>
                <c:pt idx="15">
                  <c:v>Czech Republic</c:v>
                </c:pt>
                <c:pt idx="16">
                  <c:v>Finland</c:v>
                </c:pt>
                <c:pt idx="17">
                  <c:v>Norway</c:v>
                </c:pt>
                <c:pt idx="18">
                  <c:v>France</c:v>
                </c:pt>
                <c:pt idx="19">
                  <c:v>Spain</c:v>
                </c:pt>
                <c:pt idx="20">
                  <c:v>Luxembourg</c:v>
                </c:pt>
                <c:pt idx="21">
                  <c:v>Belgium</c:v>
                </c:pt>
                <c:pt idx="22">
                  <c:v>Netherlands</c:v>
                </c:pt>
                <c:pt idx="23">
                  <c:v>Sweden</c:v>
                </c:pt>
                <c:pt idx="24">
                  <c:v>Austria</c:v>
                </c:pt>
              </c:strCache>
            </c:strRef>
          </c:cat>
          <c:val>
            <c:numRef>
              <c:f>'[ELS-2019-5295-EN-G002.XLSX]g2-3'!$D$44:$D$68</c:f>
              <c:numCache>
                <c:formatCode>General</c:formatCode>
                <c:ptCount val="25"/>
                <c:pt idx="2" formatCode="0.0">
                  <c:v>35</c:v>
                </c:pt>
                <c:pt idx="3" formatCode="0.0">
                  <c:v>30</c:v>
                </c:pt>
                <c:pt idx="6" formatCode="0.0">
                  <c:v>45</c:v>
                </c:pt>
                <c:pt idx="7" formatCode="0.0">
                  <c:v>100</c:v>
                </c:pt>
                <c:pt idx="10" formatCode="0.0">
                  <c:v>68.783056999999999</c:v>
                </c:pt>
                <c:pt idx="11" formatCode="0.0">
                  <c:v>60</c:v>
                </c:pt>
                <c:pt idx="12" formatCode="0.0">
                  <c:v>60</c:v>
                </c:pt>
                <c:pt idx="13" formatCode="0.0">
                  <c:v>69.599999999999994</c:v>
                </c:pt>
                <c:pt idx="14" formatCode="0.0">
                  <c:v>58</c:v>
                </c:pt>
                <c:pt idx="15" formatCode="0.0">
                  <c:v>35</c:v>
                </c:pt>
                <c:pt idx="16" formatCode="0.0">
                  <c:v>66</c:v>
                </c:pt>
                <c:pt idx="17" formatCode="0.0">
                  <c:v>58</c:v>
                </c:pt>
                <c:pt idx="18" formatCode="0.0">
                  <c:v>74</c:v>
                </c:pt>
                <c:pt idx="19" formatCode="0.0">
                  <c:v>72</c:v>
                </c:pt>
                <c:pt idx="20" formatCode="0.0">
                  <c:v>80</c:v>
                </c:pt>
                <c:pt idx="21" formatCode="0.0">
                  <c:v>82</c:v>
                </c:pt>
                <c:pt idx="22" formatCode="0.0">
                  <c:v>85</c:v>
                </c:pt>
                <c:pt idx="23" formatCode="0.0">
                  <c:v>83</c:v>
                </c:pt>
                <c:pt idx="24" formatCode="0.0">
                  <c:v>100</c:v>
                </c:pt>
              </c:numCache>
            </c:numRef>
          </c:val>
          <c:smooth val="0"/>
          <c:extLst>
            <c:ext xmlns:c16="http://schemas.microsoft.com/office/drawing/2014/chart" uri="{C3380CC4-5D6E-409C-BE32-E72D297353CC}">
              <c16:uniqueId val="{00000001-20D9-4AE0-8A78-8A3E261C4B8C}"/>
            </c:ext>
          </c:extLst>
        </c:ser>
        <c:dLbls>
          <c:showLegendKey val="0"/>
          <c:showVal val="0"/>
          <c:showCatName val="0"/>
          <c:showSerName val="0"/>
          <c:showPercent val="0"/>
          <c:showBubbleSize val="0"/>
        </c:dLbls>
        <c:marker val="1"/>
        <c:smooth val="0"/>
        <c:axId val="417457696"/>
        <c:axId val="417458024"/>
      </c:lineChart>
      <c:catAx>
        <c:axId val="417457696"/>
        <c:scaling>
          <c:orientation val="minMax"/>
        </c:scaling>
        <c:delete val="0"/>
        <c:axPos val="b"/>
        <c:majorGridlines>
          <c:spPr>
            <a:ln w="9525" cap="flat" cmpd="sng" algn="ctr">
              <a:solidFill>
                <a:srgbClr val="FFFFFF"/>
              </a:solidFill>
              <a:prstDash val="solid"/>
              <a:round/>
            </a:ln>
            <a:effectLst/>
          </c:spPr>
        </c:majorGridlines>
        <c:numFmt formatCode="General" sourceLinked="1"/>
        <c:majorTickMark val="in"/>
        <c:minorTickMark val="none"/>
        <c:tickLblPos val="low"/>
        <c:spPr>
          <a:noFill/>
          <a:ln w="9525" cap="flat" cmpd="sng" algn="ctr">
            <a:solidFill>
              <a:srgbClr val="000000"/>
            </a:solidFill>
            <a:prstDash val="solid"/>
            <a:round/>
          </a:ln>
          <a:effectLst/>
          <a:extLst>
            <a:ext uri="{909E8E84-426E-40DD-AFC4-6F175D3DCCD1}">
              <a14:hiddenFill xmlns:a14="http://schemas.microsoft.com/office/drawing/2010/main">
                <a:noFill/>
              </a14:hiddenFill>
            </a:ext>
          </a:ex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417458024"/>
        <c:crosses val="autoZero"/>
        <c:auto val="1"/>
        <c:lblAlgn val="ctr"/>
        <c:lblOffset val="0"/>
        <c:tickLblSkip val="1"/>
        <c:noMultiLvlLbl val="0"/>
      </c:catAx>
      <c:valAx>
        <c:axId val="417458024"/>
        <c:scaling>
          <c:orientation val="minMax"/>
          <c:max val="100"/>
        </c:scaling>
        <c:delete val="0"/>
        <c:axPos val="l"/>
        <c:majorGridlines>
          <c:spPr>
            <a:ln w="9525" cap="flat" cmpd="sng" algn="ctr">
              <a:solidFill>
                <a:srgbClr val="FFFFFF"/>
              </a:solidFill>
              <a:prstDash val="solid"/>
              <a:round/>
            </a:ln>
            <a:effectLst/>
          </c:spPr>
        </c:majorGridlines>
        <c:title>
          <c:tx>
            <c:rich>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a:t>%</a:t>
                </a:r>
              </a:p>
            </c:rich>
          </c:tx>
          <c:layout>
            <c:manualLayout>
              <c:xMode val="edge"/>
              <c:yMode val="edge"/>
              <c:x val="1.6809585048010976E-2"/>
              <c:y val="0.2425670634920635"/>
            </c:manualLayout>
          </c:layout>
          <c:overlay val="0"/>
          <c:spPr>
            <a:noFill/>
            <a:ln>
              <a:noFill/>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title>
        <c:numFmt formatCode="General" sourceLinked="0"/>
        <c:majorTickMark val="in"/>
        <c:minorTickMark val="none"/>
        <c:tickLblPos val="nextTo"/>
        <c:spPr>
          <a:noFill/>
          <a:ln w="9525">
            <a:solidFill>
              <a:srgbClr val="000000"/>
            </a:solidFill>
            <a:prstDash val="soli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417457696"/>
        <c:crosses val="autoZero"/>
        <c:crossBetween val="between"/>
        <c:majorUnit val="20"/>
      </c:valAx>
      <c:spPr>
        <a:solidFill>
          <a:srgbClr val="EAEAEA"/>
        </a:solidFill>
        <a:ln>
          <a:noFill/>
        </a:ln>
        <a:effectLst/>
        <a:extLst>
          <a:ext uri="{91240B29-F687-4F45-9708-019B960494DF}">
            <a14:hiddenLine xmlns:a14="http://schemas.microsoft.com/office/drawing/2010/main">
              <a:noFill/>
            </a14:hiddenLine>
          </a:ext>
        </a:extLst>
      </c:spPr>
    </c:plotArea>
    <c:legend>
      <c:legendPos val="b"/>
      <c:layout>
        <c:manualLayout>
          <c:xMode val="edge"/>
          <c:yMode val="edge"/>
          <c:x val="5.1040304711980566E-2"/>
          <c:y val="6.1367726995542604E-2"/>
          <c:w val="0.93856310013717426"/>
          <c:h val="5.3669857903052884E-2"/>
        </c:manualLayout>
      </c:layout>
      <c:overlay val="1"/>
      <c:spPr>
        <a:solidFill>
          <a:srgbClr val="EAEAEA"/>
        </a:solidFill>
        <a:ln>
          <a:noFill/>
        </a:ln>
        <a:effectLst/>
        <a:extLst>
          <a:ext uri="{91240B29-F687-4F45-9708-019B960494DF}">
            <a14:hiddenLine xmlns:a14="http://schemas.microsoft.com/office/drawing/2010/main">
              <a:noFill/>
            </a14:hiddenLine>
          </a:ext>
        </a:ex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1"/>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200"/>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506195600061272E-2"/>
          <c:y val="6.8580149781209437E-2"/>
          <c:w val="0.9103950679861138"/>
          <c:h val="0.78505837449243165"/>
        </c:manualLayout>
      </c:layout>
      <c:lineChart>
        <c:grouping val="standard"/>
        <c:varyColors val="0"/>
        <c:ser>
          <c:idx val="0"/>
          <c:order val="0"/>
          <c:tx>
            <c:strRef>
              <c:f>'[ELS-2019-5295-EN-G010.XLSX]g2-11'!$A$71</c:f>
              <c:strCache>
                <c:ptCount val="1"/>
                <c:pt idx="0">
                  <c:v>Belgium</c:v>
                </c:pt>
              </c:strCache>
            </c:strRef>
          </c:tx>
          <c:spPr>
            <a:ln w="19050" cap="rnd" cmpd="sng" algn="ctr">
              <a:solidFill>
                <a:srgbClr val="006BB6"/>
              </a:solidFill>
              <a:prstDash val="solid"/>
              <a:round/>
            </a:ln>
            <a:effectLst/>
          </c:spPr>
          <c:marker>
            <c:symbol val="none"/>
          </c:marker>
          <c:cat>
            <c:numRef>
              <c:f>'[ELS-2019-5295-EN-G010.XLSX]g2-11'!$D$70:$AJ$70</c:f>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f>'[ELS-2019-5295-EN-G010.XLSX]g2-11'!$D$71:$AJ$71</c:f>
              <c:numCache>
                <c:formatCode>0.0</c:formatCode>
                <c:ptCount val="33"/>
                <c:pt idx="0">
                  <c:v>96</c:v>
                </c:pt>
                <c:pt idx="1">
                  <c:v>#N/A</c:v>
                </c:pt>
                <c:pt idx="2">
                  <c:v>#N/A</c:v>
                </c:pt>
                <c:pt idx="3">
                  <c:v>#N/A</c:v>
                </c:pt>
                <c:pt idx="4">
                  <c:v>#N/A</c:v>
                </c:pt>
                <c:pt idx="5">
                  <c:v>96</c:v>
                </c:pt>
                <c:pt idx="6">
                  <c:v>#N/A</c:v>
                </c:pt>
                <c:pt idx="7">
                  <c:v>#N/A</c:v>
                </c:pt>
                <c:pt idx="8">
                  <c:v>#N/A</c:v>
                </c:pt>
                <c:pt idx="9">
                  <c:v>#N/A</c:v>
                </c:pt>
                <c:pt idx="10">
                  <c:v>96</c:v>
                </c:pt>
                <c:pt idx="11">
                  <c:v>#N/A</c:v>
                </c:pt>
                <c:pt idx="12">
                  <c:v>#N/A</c:v>
                </c:pt>
                <c:pt idx="13">
                  <c:v>#N/A</c:v>
                </c:pt>
                <c:pt idx="14">
                  <c:v>#N/A</c:v>
                </c:pt>
                <c:pt idx="15">
                  <c:v>96</c:v>
                </c:pt>
                <c:pt idx="16">
                  <c:v>96</c:v>
                </c:pt>
                <c:pt idx="17">
                  <c:v>96</c:v>
                </c:pt>
                <c:pt idx="18">
                  <c:v>96</c:v>
                </c:pt>
                <c:pt idx="19">
                  <c:v>96</c:v>
                </c:pt>
                <c:pt idx="20">
                  <c:v>96</c:v>
                </c:pt>
                <c:pt idx="21">
                  <c:v>96</c:v>
                </c:pt>
                <c:pt idx="22">
                  <c:v>96</c:v>
                </c:pt>
                <c:pt idx="23">
                  <c:v>96</c:v>
                </c:pt>
                <c:pt idx="24">
                  <c:v>96</c:v>
                </c:pt>
                <c:pt idx="25">
                  <c:v>96</c:v>
                </c:pt>
                <c:pt idx="26">
                  <c:v>96</c:v>
                </c:pt>
                <c:pt idx="27">
                  <c:v>96</c:v>
                </c:pt>
                <c:pt idx="28">
                  <c:v>96</c:v>
                </c:pt>
                <c:pt idx="29">
                  <c:v>96</c:v>
                </c:pt>
                <c:pt idx="30">
                  <c:v>96</c:v>
                </c:pt>
                <c:pt idx="31">
                  <c:v>96</c:v>
                </c:pt>
                <c:pt idx="32">
                  <c:v>96</c:v>
                </c:pt>
              </c:numCache>
            </c:numRef>
          </c:val>
          <c:smooth val="0"/>
          <c:extLst>
            <c:ext xmlns:c16="http://schemas.microsoft.com/office/drawing/2014/chart" uri="{C3380CC4-5D6E-409C-BE32-E72D297353CC}">
              <c16:uniqueId val="{00000000-B456-475C-A8B1-CD9B27A7D8B3}"/>
            </c:ext>
          </c:extLst>
        </c:ser>
        <c:ser>
          <c:idx val="1"/>
          <c:order val="1"/>
          <c:tx>
            <c:strRef>
              <c:f>'[ELS-2019-5295-EN-G010.XLSX]g2-11'!$A$72</c:f>
              <c:strCache>
                <c:ptCount val="1"/>
                <c:pt idx="0">
                  <c:v>Denmark</c:v>
                </c:pt>
              </c:strCache>
            </c:strRef>
          </c:tx>
          <c:spPr>
            <a:ln w="19050" cap="rnd" cmpd="sng" algn="ctr">
              <a:solidFill>
                <a:srgbClr val="7FA8D9"/>
              </a:solidFill>
              <a:prstDash val="solid"/>
              <a:round/>
            </a:ln>
            <a:effectLst/>
          </c:spPr>
          <c:marker>
            <c:symbol val="none"/>
          </c:marker>
          <c:cat>
            <c:numRef>
              <c:f>'[ELS-2019-5295-EN-G010.XLSX]g2-11'!$D$70:$AJ$70</c:f>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f>'[ELS-2019-5295-EN-G010.XLSX]g2-11'!$D$72:$AJ$72</c:f>
              <c:numCache>
                <c:formatCode>0.0</c:formatCode>
                <c:ptCount val="33"/>
                <c:pt idx="0">
                  <c:v>83</c:v>
                </c:pt>
                <c:pt idx="1">
                  <c:v>#N/A</c:v>
                </c:pt>
                <c:pt idx="2">
                  <c:v>#N/A</c:v>
                </c:pt>
                <c:pt idx="3">
                  <c:v>#N/A</c:v>
                </c:pt>
                <c:pt idx="4">
                  <c:v>#N/A</c:v>
                </c:pt>
                <c:pt idx="5">
                  <c:v>82.82</c:v>
                </c:pt>
                <c:pt idx="6">
                  <c:v>#N/A</c:v>
                </c:pt>
                <c:pt idx="7">
                  <c:v>#N/A</c:v>
                </c:pt>
                <c:pt idx="8">
                  <c:v>83</c:v>
                </c:pt>
                <c:pt idx="9">
                  <c:v>#N/A</c:v>
                </c:pt>
                <c:pt idx="10">
                  <c:v>#N/A</c:v>
                </c:pt>
                <c:pt idx="11">
                  <c:v>#N/A</c:v>
                </c:pt>
                <c:pt idx="12">
                  <c:v>83</c:v>
                </c:pt>
                <c:pt idx="13">
                  <c:v>#N/A</c:v>
                </c:pt>
                <c:pt idx="14">
                  <c:v>#N/A</c:v>
                </c:pt>
                <c:pt idx="15">
                  <c:v>77.726962</c:v>
                </c:pt>
                <c:pt idx="16">
                  <c:v>77.922228000000004</c:v>
                </c:pt>
                <c:pt idx="17">
                  <c:v>77.772806000000003</c:v>
                </c:pt>
                <c:pt idx="18">
                  <c:v>77.141114000000002</c:v>
                </c:pt>
                <c:pt idx="19">
                  <c:v>76.280413999999993</c:v>
                </c:pt>
                <c:pt idx="20">
                  <c:v>76.681270999999995</c:v>
                </c:pt>
                <c:pt idx="21">
                  <c:v>76.953000000000003</c:v>
                </c:pt>
                <c:pt idx="22">
                  <c:v>76.838571999999999</c:v>
                </c:pt>
                <c:pt idx="23">
                  <c:v>76.562281999999996</c:v>
                </c:pt>
                <c:pt idx="24">
                  <c:v>76.320223999999996</c:v>
                </c:pt>
                <c:pt idx="25">
                  <c:v>76.478185999999994</c:v>
                </c:pt>
                <c:pt idx="26">
                  <c:v>76.255415999999997</c:v>
                </c:pt>
                <c:pt idx="27">
                  <c:v>76.595438999999999</c:v>
                </c:pt>
                <c:pt idx="28">
                  <c:v>80</c:v>
                </c:pt>
                <c:pt idx="29">
                  <c:v>82</c:v>
                </c:pt>
                <c:pt idx="30">
                  <c:v>82</c:v>
                </c:pt>
                <c:pt idx="31">
                  <c:v>82</c:v>
                </c:pt>
                <c:pt idx="32">
                  <c:v>#N/A</c:v>
                </c:pt>
              </c:numCache>
            </c:numRef>
          </c:val>
          <c:smooth val="0"/>
          <c:extLst>
            <c:ext xmlns:c16="http://schemas.microsoft.com/office/drawing/2014/chart" uri="{C3380CC4-5D6E-409C-BE32-E72D297353CC}">
              <c16:uniqueId val="{00000001-B456-475C-A8B1-CD9B27A7D8B3}"/>
            </c:ext>
          </c:extLst>
        </c:ser>
        <c:ser>
          <c:idx val="2"/>
          <c:order val="2"/>
          <c:tx>
            <c:strRef>
              <c:f>'[ELS-2019-5295-EN-G010.XLSX]g2-11'!$A$73</c:f>
              <c:strCache>
                <c:ptCount val="1"/>
                <c:pt idx="0">
                  <c:v>Finland</c:v>
                </c:pt>
              </c:strCache>
            </c:strRef>
          </c:tx>
          <c:spPr>
            <a:ln w="38100" cap="rnd" cmpd="sng" algn="ctr">
              <a:solidFill>
                <a:srgbClr val="FFC000"/>
              </a:solidFill>
              <a:prstDash val="solid"/>
              <a:round/>
            </a:ln>
            <a:effectLst/>
          </c:spPr>
          <c:marker>
            <c:symbol val="none"/>
          </c:marker>
          <c:cat>
            <c:numRef>
              <c:f>'[ELS-2019-5295-EN-G010.XLSX]g2-11'!$D$70:$AJ$70</c:f>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f>'[ELS-2019-5295-EN-G010.XLSX]g2-11'!$D$73:$AJ$73</c:f>
              <c:numCache>
                <c:formatCode>0.0</c:formatCode>
                <c:ptCount val="33"/>
                <c:pt idx="0">
                  <c:v>77</c:v>
                </c:pt>
                <c:pt idx="1">
                  <c:v>#N/A</c:v>
                </c:pt>
                <c:pt idx="2">
                  <c:v>#N/A</c:v>
                </c:pt>
                <c:pt idx="3">
                  <c:v>#N/A</c:v>
                </c:pt>
                <c:pt idx="4">
                  <c:v>85</c:v>
                </c:pt>
                <c:pt idx="5">
                  <c:v>#N/A</c:v>
                </c:pt>
                <c:pt idx="6">
                  <c:v>#N/A</c:v>
                </c:pt>
                <c:pt idx="7">
                  <c:v>#N/A</c:v>
                </c:pt>
                <c:pt idx="8">
                  <c:v>#N/A</c:v>
                </c:pt>
                <c:pt idx="9">
                  <c:v>#N/A</c:v>
                </c:pt>
                <c:pt idx="10">
                  <c:v>83</c:v>
                </c:pt>
                <c:pt idx="11">
                  <c:v>#N/A</c:v>
                </c:pt>
                <c:pt idx="12">
                  <c:v>#N/A</c:v>
                </c:pt>
                <c:pt idx="13">
                  <c:v>#N/A</c:v>
                </c:pt>
                <c:pt idx="14">
                  <c:v>#N/A</c:v>
                </c:pt>
                <c:pt idx="15">
                  <c:v>85</c:v>
                </c:pt>
                <c:pt idx="16">
                  <c:v>#N/A</c:v>
                </c:pt>
                <c:pt idx="17">
                  <c:v>91</c:v>
                </c:pt>
                <c:pt idx="18">
                  <c:v>#N/A</c:v>
                </c:pt>
                <c:pt idx="19">
                  <c:v>91.4</c:v>
                </c:pt>
                <c:pt idx="20">
                  <c:v>#N/A</c:v>
                </c:pt>
                <c:pt idx="21">
                  <c:v>87.7</c:v>
                </c:pt>
                <c:pt idx="22">
                  <c:v>#N/A</c:v>
                </c:pt>
                <c:pt idx="23">
                  <c:v>84.7</c:v>
                </c:pt>
                <c:pt idx="24">
                  <c:v>78.433429000000004</c:v>
                </c:pt>
                <c:pt idx="25">
                  <c:v>77.814492999999999</c:v>
                </c:pt>
                <c:pt idx="26">
                  <c:v>#N/A</c:v>
                </c:pt>
                <c:pt idx="27">
                  <c:v>89.744186999999997</c:v>
                </c:pt>
                <c:pt idx="28">
                  <c:v>#N/A</c:v>
                </c:pt>
                <c:pt idx="29">
                  <c:v>89.3</c:v>
                </c:pt>
                <c:pt idx="30">
                  <c:v>89.315185999999997</c:v>
                </c:pt>
                <c:pt idx="31">
                  <c:v>#N/A</c:v>
                </c:pt>
                <c:pt idx="32">
                  <c:v>#N/A</c:v>
                </c:pt>
              </c:numCache>
            </c:numRef>
          </c:val>
          <c:smooth val="0"/>
          <c:extLst>
            <c:ext xmlns:c16="http://schemas.microsoft.com/office/drawing/2014/chart" uri="{C3380CC4-5D6E-409C-BE32-E72D297353CC}">
              <c16:uniqueId val="{00000002-B456-475C-A8B1-CD9B27A7D8B3}"/>
            </c:ext>
          </c:extLst>
        </c:ser>
        <c:ser>
          <c:idx val="3"/>
          <c:order val="3"/>
          <c:tx>
            <c:strRef>
              <c:f>'[ELS-2019-5295-EN-G010.XLSX]g2-11'!$A$74</c:f>
              <c:strCache>
                <c:ptCount val="1"/>
                <c:pt idx="0">
                  <c:v>Iceland</c:v>
                </c:pt>
              </c:strCache>
            </c:strRef>
          </c:tx>
          <c:spPr>
            <a:ln w="19050" cap="rnd" cmpd="sng" algn="ctr">
              <a:solidFill>
                <a:srgbClr val="83D2E3"/>
              </a:solidFill>
              <a:prstDash val="solid"/>
              <a:round/>
            </a:ln>
            <a:effectLst/>
          </c:spPr>
          <c:marker>
            <c:symbol val="none"/>
          </c:marker>
          <c:cat>
            <c:numRef>
              <c:f>'[ELS-2019-5295-EN-G010.XLSX]g2-11'!$D$70:$AJ$70</c:f>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f>'[ELS-2019-5295-EN-G010.XLSX]g2-11'!$D$74:$AJ$74</c:f>
              <c:numCache>
                <c:formatCode>0.0</c:formatCode>
                <c:ptCount val="33"/>
                <c:pt idx="0">
                  <c:v>#N/A</c:v>
                </c:pt>
                <c:pt idx="1">
                  <c:v>#N/A</c:v>
                </c:pt>
                <c:pt idx="2">
                  <c:v>#N/A</c:v>
                </c:pt>
                <c:pt idx="3">
                  <c:v>#N/A</c:v>
                </c:pt>
                <c:pt idx="4">
                  <c:v>#N/A</c:v>
                </c:pt>
                <c:pt idx="5">
                  <c:v>#N/A</c:v>
                </c:pt>
                <c:pt idx="6">
                  <c:v>#N/A</c:v>
                </c:pt>
                <c:pt idx="7">
                  <c:v>#N/A</c:v>
                </c:pt>
                <c:pt idx="8">
                  <c:v>94</c:v>
                </c:pt>
                <c:pt idx="9">
                  <c:v>#N/A</c:v>
                </c:pt>
                <c:pt idx="10">
                  <c:v>#N/A</c:v>
                </c:pt>
                <c:pt idx="11">
                  <c:v>#N/A</c:v>
                </c:pt>
                <c:pt idx="12">
                  <c:v>#N/A</c:v>
                </c:pt>
                <c:pt idx="13">
                  <c:v>#N/A</c:v>
                </c:pt>
                <c:pt idx="14">
                  <c:v>#N/A</c:v>
                </c:pt>
                <c:pt idx="15">
                  <c:v>87</c:v>
                </c:pt>
                <c:pt idx="16">
                  <c:v>#N/A</c:v>
                </c:pt>
                <c:pt idx="17">
                  <c:v>89</c:v>
                </c:pt>
                <c:pt idx="18">
                  <c:v>#N/A</c:v>
                </c:pt>
                <c:pt idx="19">
                  <c:v>#N/A</c:v>
                </c:pt>
                <c:pt idx="20">
                  <c:v>#N/A</c:v>
                </c:pt>
                <c:pt idx="21">
                  <c:v>#N/A</c:v>
                </c:pt>
                <c:pt idx="22">
                  <c:v>#N/A</c:v>
                </c:pt>
                <c:pt idx="23">
                  <c:v>88</c:v>
                </c:pt>
                <c:pt idx="24">
                  <c:v>#N/A</c:v>
                </c:pt>
                <c:pt idx="25">
                  <c:v>#N/A</c:v>
                </c:pt>
                <c:pt idx="26">
                  <c:v>#N/A</c:v>
                </c:pt>
                <c:pt idx="27">
                  <c:v>#N/A</c:v>
                </c:pt>
                <c:pt idx="28">
                  <c:v>91</c:v>
                </c:pt>
                <c:pt idx="29">
                  <c:v>92</c:v>
                </c:pt>
                <c:pt idx="30">
                  <c:v>92</c:v>
                </c:pt>
                <c:pt idx="31">
                  <c:v>92</c:v>
                </c:pt>
                <c:pt idx="32">
                  <c:v>#N/A</c:v>
                </c:pt>
              </c:numCache>
            </c:numRef>
          </c:val>
          <c:smooth val="0"/>
          <c:extLst>
            <c:ext xmlns:c16="http://schemas.microsoft.com/office/drawing/2014/chart" uri="{C3380CC4-5D6E-409C-BE32-E72D297353CC}">
              <c16:uniqueId val="{00000003-B456-475C-A8B1-CD9B27A7D8B3}"/>
            </c:ext>
          </c:extLst>
        </c:ser>
        <c:ser>
          <c:idx val="4"/>
          <c:order val="4"/>
          <c:tx>
            <c:strRef>
              <c:f>'[ELS-2019-5295-EN-G010.XLSX]g2-11'!$A$75</c:f>
              <c:strCache>
                <c:ptCount val="1"/>
                <c:pt idx="0">
                  <c:v>Norway</c:v>
                </c:pt>
              </c:strCache>
            </c:strRef>
          </c:tx>
          <c:spPr>
            <a:ln w="19050" cap="rnd" cmpd="sng" algn="ctr">
              <a:solidFill>
                <a:srgbClr val="006BB6"/>
              </a:solidFill>
              <a:prstDash val="sysDash"/>
              <a:round/>
            </a:ln>
            <a:effectLst/>
          </c:spPr>
          <c:marker>
            <c:symbol val="none"/>
          </c:marker>
          <c:cat>
            <c:numRef>
              <c:f>'[ELS-2019-5295-EN-G010.XLSX]g2-11'!$D$70:$AJ$70</c:f>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f>'[ELS-2019-5295-EN-G010.XLSX]g2-11'!$D$75:$AJ$75</c:f>
              <c:numCache>
                <c:formatCode>0.0</c:formatCode>
                <c:ptCount val="33"/>
                <c:pt idx="0">
                  <c:v>75</c:v>
                </c:pt>
                <c:pt idx="1">
                  <c:v>#N/A</c:v>
                </c:pt>
                <c:pt idx="2">
                  <c:v>#N/A</c:v>
                </c:pt>
                <c:pt idx="3">
                  <c:v>#N/A</c:v>
                </c:pt>
                <c:pt idx="4">
                  <c:v>#N/A</c:v>
                </c:pt>
                <c:pt idx="5">
                  <c:v>75</c:v>
                </c:pt>
                <c:pt idx="6">
                  <c:v>#N/A</c:v>
                </c:pt>
                <c:pt idx="7">
                  <c:v>75</c:v>
                </c:pt>
                <c:pt idx="8">
                  <c:v>#N/A</c:v>
                </c:pt>
                <c:pt idx="9">
                  <c:v>#N/A</c:v>
                </c:pt>
                <c:pt idx="10">
                  <c:v>76</c:v>
                </c:pt>
                <c:pt idx="11">
                  <c:v>#N/A</c:v>
                </c:pt>
                <c:pt idx="12">
                  <c:v>#N/A</c:v>
                </c:pt>
                <c:pt idx="13">
                  <c:v>77</c:v>
                </c:pt>
                <c:pt idx="14">
                  <c:v>#N/A</c:v>
                </c:pt>
                <c:pt idx="15">
                  <c:v>#N/A</c:v>
                </c:pt>
                <c:pt idx="16">
                  <c:v>#N/A</c:v>
                </c:pt>
                <c:pt idx="17">
                  <c:v>#N/A</c:v>
                </c:pt>
                <c:pt idx="18">
                  <c:v>#N/A</c:v>
                </c:pt>
                <c:pt idx="19">
                  <c:v>74.5</c:v>
                </c:pt>
                <c:pt idx="20">
                  <c:v>74.2</c:v>
                </c:pt>
                <c:pt idx="21">
                  <c:v>#N/A</c:v>
                </c:pt>
                <c:pt idx="22">
                  <c:v>#N/A</c:v>
                </c:pt>
                <c:pt idx="23">
                  <c:v>73.5</c:v>
                </c:pt>
                <c:pt idx="24">
                  <c:v>#N/A</c:v>
                </c:pt>
                <c:pt idx="25">
                  <c:v>#N/A</c:v>
                </c:pt>
                <c:pt idx="26">
                  <c:v>#N/A</c:v>
                </c:pt>
                <c:pt idx="27">
                  <c:v>73.099999999999994</c:v>
                </c:pt>
                <c:pt idx="28">
                  <c:v>72.400000000000006</c:v>
                </c:pt>
                <c:pt idx="29">
                  <c:v>72.5</c:v>
                </c:pt>
                <c:pt idx="30">
                  <c:v>#N/A</c:v>
                </c:pt>
                <c:pt idx="31">
                  <c:v>#N/A</c:v>
                </c:pt>
                <c:pt idx="32">
                  <c:v>#N/A</c:v>
                </c:pt>
              </c:numCache>
            </c:numRef>
          </c:val>
          <c:smooth val="0"/>
          <c:extLst>
            <c:ext xmlns:c16="http://schemas.microsoft.com/office/drawing/2014/chart" uri="{C3380CC4-5D6E-409C-BE32-E72D297353CC}">
              <c16:uniqueId val="{00000004-B456-475C-A8B1-CD9B27A7D8B3}"/>
            </c:ext>
          </c:extLst>
        </c:ser>
        <c:ser>
          <c:idx val="5"/>
          <c:order val="5"/>
          <c:tx>
            <c:strRef>
              <c:f>'[ELS-2019-5295-EN-G010.XLSX]g2-11'!$A$76</c:f>
              <c:strCache>
                <c:ptCount val="1"/>
                <c:pt idx="0">
                  <c:v>Sweden</c:v>
                </c:pt>
              </c:strCache>
            </c:strRef>
          </c:tx>
          <c:spPr>
            <a:ln w="19050" cap="rnd" cmpd="sng" algn="ctr">
              <a:solidFill>
                <a:srgbClr val="7FA8D9"/>
              </a:solidFill>
              <a:prstDash val="sysDash"/>
              <a:round/>
            </a:ln>
            <a:effectLst/>
          </c:spPr>
          <c:marker>
            <c:symbol val="none"/>
          </c:marker>
          <c:cat>
            <c:numRef>
              <c:f>'[ELS-2019-5295-EN-G010.XLSX]g2-11'!$D$70:$AJ$70</c:f>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f>'[ELS-2019-5295-EN-G010.XLSX]g2-11'!$D$76:$AJ$76</c:f>
              <c:numCache>
                <c:formatCode>0.0</c:formatCode>
                <c:ptCount val="33"/>
                <c:pt idx="0">
                  <c:v>91</c:v>
                </c:pt>
                <c:pt idx="1">
                  <c:v>#N/A</c:v>
                </c:pt>
                <c:pt idx="2">
                  <c:v>#N/A</c:v>
                </c:pt>
                <c:pt idx="3">
                  <c:v>#N/A</c:v>
                </c:pt>
                <c:pt idx="4">
                  <c:v>#N/A</c:v>
                </c:pt>
                <c:pt idx="5">
                  <c:v>91</c:v>
                </c:pt>
                <c:pt idx="6">
                  <c:v>#N/A</c:v>
                </c:pt>
                <c:pt idx="7">
                  <c:v>#N/A</c:v>
                </c:pt>
                <c:pt idx="8">
                  <c:v>#N/A</c:v>
                </c:pt>
                <c:pt idx="9">
                  <c:v>94</c:v>
                </c:pt>
                <c:pt idx="10">
                  <c:v>94</c:v>
                </c:pt>
                <c:pt idx="11">
                  <c:v>#N/A</c:v>
                </c:pt>
                <c:pt idx="12">
                  <c:v>#N/A</c:v>
                </c:pt>
                <c:pt idx="13">
                  <c:v>94</c:v>
                </c:pt>
                <c:pt idx="14">
                  <c:v>#N/A</c:v>
                </c:pt>
                <c:pt idx="15">
                  <c:v>94</c:v>
                </c:pt>
                <c:pt idx="16">
                  <c:v>#N/A</c:v>
                </c:pt>
                <c:pt idx="17">
                  <c:v>94</c:v>
                </c:pt>
                <c:pt idx="18">
                  <c:v>#N/A</c:v>
                </c:pt>
                <c:pt idx="19">
                  <c:v>#N/A</c:v>
                </c:pt>
                <c:pt idx="20">
                  <c:v>93</c:v>
                </c:pt>
                <c:pt idx="21">
                  <c:v>#N/A</c:v>
                </c:pt>
                <c:pt idx="22">
                  <c:v>89.5</c:v>
                </c:pt>
                <c:pt idx="23">
                  <c:v>90</c:v>
                </c:pt>
                <c:pt idx="24">
                  <c:v>90</c:v>
                </c:pt>
                <c:pt idx="25">
                  <c:v>89</c:v>
                </c:pt>
                <c:pt idx="26">
                  <c:v>89</c:v>
                </c:pt>
                <c:pt idx="27">
                  <c:v>90</c:v>
                </c:pt>
                <c:pt idx="28">
                  <c:v>89</c:v>
                </c:pt>
                <c:pt idx="29">
                  <c:v>90</c:v>
                </c:pt>
                <c:pt idx="30">
                  <c:v>90</c:v>
                </c:pt>
                <c:pt idx="31">
                  <c:v>90</c:v>
                </c:pt>
                <c:pt idx="32">
                  <c:v>#N/A</c:v>
                </c:pt>
              </c:numCache>
            </c:numRef>
          </c:val>
          <c:smooth val="0"/>
          <c:extLst>
            <c:ext xmlns:c16="http://schemas.microsoft.com/office/drawing/2014/chart" uri="{C3380CC4-5D6E-409C-BE32-E72D297353CC}">
              <c16:uniqueId val="{00000005-B456-475C-A8B1-CD9B27A7D8B3}"/>
            </c:ext>
          </c:extLst>
        </c:ser>
        <c:ser>
          <c:idx val="6"/>
          <c:order val="6"/>
          <c:tx>
            <c:strRef>
              <c:f>'[ELS-2019-5295-EN-G010.XLSX]g2-11'!$A$77</c:f>
              <c:strCache>
                <c:ptCount val="1"/>
                <c:pt idx="0">
                  <c:v>OECD</c:v>
                </c:pt>
              </c:strCache>
            </c:strRef>
          </c:tx>
          <c:spPr>
            <a:ln w="19050" cap="rnd" cmpd="sng" algn="ctr">
              <a:solidFill>
                <a:srgbClr val="DE1920"/>
              </a:solidFill>
              <a:prstDash val="solid"/>
              <a:round/>
            </a:ln>
            <a:effectLst/>
          </c:spPr>
          <c:marker>
            <c:symbol val="none"/>
          </c:marker>
          <c:cat>
            <c:numRef>
              <c:f>'[ELS-2019-5295-EN-G010.XLSX]g2-11'!$D$70:$AJ$70</c:f>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f>'[ELS-2019-5295-EN-G010.XLSX]g2-11'!$D$77:$AJ$77</c:f>
              <c:numCache>
                <c:formatCode>0.0</c:formatCode>
                <c:ptCount val="33"/>
                <c:pt idx="0">
                  <c:v>46.07014708093898</c:v>
                </c:pt>
                <c:pt idx="1">
                  <c:v>45.357613147787511</c:v>
                </c:pt>
                <c:pt idx="2">
                  <c:v>44.678873028317092</c:v>
                </c:pt>
                <c:pt idx="3">
                  <c:v>44.384511647202324</c:v>
                </c:pt>
                <c:pt idx="4">
                  <c:v>43.97135031647295</c:v>
                </c:pt>
                <c:pt idx="5">
                  <c:v>43.800316142508763</c:v>
                </c:pt>
                <c:pt idx="6">
                  <c:v>44.244896120466123</c:v>
                </c:pt>
                <c:pt idx="7">
                  <c:v>43.512309843663985</c:v>
                </c:pt>
                <c:pt idx="8">
                  <c:v>42.701859811474868</c:v>
                </c:pt>
                <c:pt idx="9">
                  <c:v>41.154575896250847</c:v>
                </c:pt>
                <c:pt idx="10">
                  <c:v>40.220680712271431</c:v>
                </c:pt>
                <c:pt idx="11">
                  <c:v>39.227310702910714</c:v>
                </c:pt>
                <c:pt idx="12">
                  <c:v>38.353003163757073</c:v>
                </c:pt>
                <c:pt idx="13">
                  <c:v>38.076388865879657</c:v>
                </c:pt>
                <c:pt idx="14">
                  <c:v>37.85862693711961</c:v>
                </c:pt>
                <c:pt idx="15">
                  <c:v>37.457858321101675</c:v>
                </c:pt>
                <c:pt idx="16">
                  <c:v>37.506924549949453</c:v>
                </c:pt>
                <c:pt idx="17">
                  <c:v>37.391460402658296</c:v>
                </c:pt>
                <c:pt idx="18">
                  <c:v>36.89192652314496</c:v>
                </c:pt>
                <c:pt idx="19">
                  <c:v>36.389576117662045</c:v>
                </c:pt>
                <c:pt idx="20">
                  <c:v>36.095619204158062</c:v>
                </c:pt>
                <c:pt idx="21">
                  <c:v>34.870884361456255</c:v>
                </c:pt>
                <c:pt idx="22">
                  <c:v>35.218169875648982</c:v>
                </c:pt>
                <c:pt idx="23">
                  <c:v>35.367828705297619</c:v>
                </c:pt>
                <c:pt idx="24">
                  <c:v>35.658303957619935</c:v>
                </c:pt>
                <c:pt idx="25">
                  <c:v>34.990677346904448</c:v>
                </c:pt>
                <c:pt idx="26">
                  <c:v>34.76152215027156</c:v>
                </c:pt>
                <c:pt idx="27">
                  <c:v>33.85986882724675</c:v>
                </c:pt>
                <c:pt idx="28">
                  <c:v>33.61063769117704</c:v>
                </c:pt>
                <c:pt idx="29">
                  <c:v>33.099491105650856</c:v>
                </c:pt>
                <c:pt idx="30">
                  <c:v>32.716235090720239</c:v>
                </c:pt>
                <c:pt idx="31">
                  <c:v>32.362151778638975</c:v>
                </c:pt>
                <c:pt idx="32">
                  <c:v>32.378119162804467</c:v>
                </c:pt>
              </c:numCache>
            </c:numRef>
          </c:val>
          <c:smooth val="0"/>
          <c:extLst>
            <c:ext xmlns:c16="http://schemas.microsoft.com/office/drawing/2014/chart" uri="{C3380CC4-5D6E-409C-BE32-E72D297353CC}">
              <c16:uniqueId val="{00000006-B456-475C-A8B1-CD9B27A7D8B3}"/>
            </c:ext>
          </c:extLst>
        </c:ser>
        <c:dLbls>
          <c:showLegendKey val="0"/>
          <c:showVal val="0"/>
          <c:showCatName val="0"/>
          <c:showSerName val="0"/>
          <c:showPercent val="0"/>
          <c:showBubbleSize val="0"/>
        </c:dLbls>
        <c:smooth val="0"/>
        <c:axId val="248908800"/>
        <c:axId val="248914688"/>
      </c:lineChart>
      <c:catAx>
        <c:axId val="248908800"/>
        <c:scaling>
          <c:orientation val="minMax"/>
        </c:scaling>
        <c:delete val="0"/>
        <c:axPos val="b"/>
        <c:majorGridlines>
          <c:spPr>
            <a:ln w="9525" cmpd="sng">
              <a:solidFill>
                <a:srgbClr val="FFFFFF"/>
              </a:solidFill>
              <a:prstDash val="solid"/>
            </a:ln>
          </c:spPr>
        </c:majorGridlines>
        <c:numFmt formatCode="General" sourceLinked="1"/>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a:pPr>
            <a:endParaRPr lang="fi-FI"/>
          </a:p>
        </c:txPr>
        <c:crossAx val="248914688"/>
        <c:crosses val="autoZero"/>
        <c:auto val="1"/>
        <c:lblAlgn val="ctr"/>
        <c:lblOffset val="0"/>
        <c:tickLblSkip val="5"/>
        <c:tickMarkSkip val="5"/>
        <c:noMultiLvlLbl val="0"/>
      </c:catAx>
      <c:valAx>
        <c:axId val="248914688"/>
        <c:scaling>
          <c:orientation val="minMax"/>
          <c:max val="100"/>
          <c:min val="0"/>
        </c:scaling>
        <c:delete val="0"/>
        <c:axPos val="l"/>
        <c:majorGridlines>
          <c:spPr>
            <a:ln w="9525" cmpd="sng">
              <a:solidFill>
                <a:srgbClr val="FFFFFF"/>
              </a:solidFill>
              <a:prstDash val="solid"/>
            </a:ln>
          </c:spPr>
        </c:majorGridlines>
        <c:title>
          <c:tx>
            <c:rich>
              <a:bodyPr rot="0" vert="horz"/>
              <a:lstStyle/>
              <a:p>
                <a:pPr>
                  <a:defRPr/>
                </a:pPr>
                <a:r>
                  <a:rPr lang="en-US"/>
                  <a:t>%</a:t>
                </a:r>
              </a:p>
            </c:rich>
          </c:tx>
          <c:layout>
            <c:manualLayout>
              <c:xMode val="edge"/>
              <c:yMode val="edge"/>
              <c:x val="2.2869259963096713E-2"/>
              <c:y val="1.9325446978064403E-2"/>
            </c:manualLayout>
          </c:layout>
          <c:overlay val="0"/>
        </c:title>
        <c:numFmt formatCode="General" sourceLinked="0"/>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a:pPr>
            <a:endParaRPr lang="fi-FI"/>
          </a:p>
        </c:txPr>
        <c:crossAx val="248908800"/>
        <c:crosses val="autoZero"/>
        <c:crossBetween val="between"/>
        <c:majorUnit val="10"/>
      </c:valAx>
      <c:spPr>
        <a:solidFill>
          <a:srgbClr val="EAEAEA"/>
        </a:solidFill>
        <a:ln w="9525">
          <a:noFill/>
        </a:ln>
        <a:effectLst/>
        <a:extLst>
          <a:ext uri="{91240B29-F687-4F45-9708-019B960494DF}">
            <a14:hiddenLine xmlns:a14="http://schemas.microsoft.com/office/drawing/2010/main" w="9525">
              <a:solidFill>
                <a:srgbClr val="000000"/>
              </a:solidFill>
            </a14:hiddenLine>
          </a:ext>
        </a:extLst>
      </c:spPr>
    </c:plotArea>
    <c:legend>
      <c:legendPos val="b"/>
      <c:layout>
        <c:manualLayout>
          <c:xMode val="edge"/>
          <c:yMode val="edge"/>
          <c:x val="0.14230706874189364"/>
          <c:y val="0.92403016699017815"/>
          <c:w val="0.77588953739731947"/>
          <c:h val="5.8478883237605167E-2"/>
        </c:manualLayout>
      </c:layout>
      <c:overlay val="1"/>
      <c:spPr>
        <a:solidFill>
          <a:srgbClr val="EAEAEA"/>
        </a:solidFill>
        <a:ln>
          <a:noFill/>
          <a:round/>
        </a:ln>
        <a:effectLst/>
        <a:extLst>
          <a:ext uri="{91240B29-F687-4F45-9708-019B960494DF}">
            <a14:hiddenLine xmlns:a14="http://schemas.microsoft.com/office/drawing/2010/main">
              <a:noFill/>
              <a:round/>
            </a14:hiddenLine>
          </a:ext>
        </a:extLst>
      </c:spPr>
    </c:legend>
    <c:plotVisOnly val="1"/>
    <c:dispBlanksAs val="span"/>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sz="1200"/>
      </a:pPr>
      <a:endParaRPr lang="fi-FI"/>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73782403446192E-2"/>
          <c:y val="0.1621225022480762"/>
          <c:w val="0.9298525377229081"/>
          <c:h val="0.60562070208187202"/>
        </c:manualLayout>
      </c:layout>
      <c:barChart>
        <c:barDir val="col"/>
        <c:grouping val="clustered"/>
        <c:varyColors val="0"/>
        <c:ser>
          <c:idx val="2"/>
          <c:order val="2"/>
          <c:tx>
            <c:strRef>
              <c:f>'[ELS-2019-5295-EN-G014.XLSX]g2-15'!$H$50</c:f>
              <c:strCache>
                <c:ptCount val="1"/>
                <c:pt idx="0">
                  <c:v>2017-18 (↗)</c:v>
                </c:pt>
              </c:strCache>
            </c:strRef>
          </c:tx>
          <c:spPr>
            <a:solidFill>
              <a:srgbClr val="006BB6"/>
            </a:solidFill>
            <a:ln w="6350" cap="rnd" cmpd="sng" algn="ctr">
              <a:noFill/>
              <a:prstDash val="solid"/>
              <a:round/>
            </a:ln>
            <a:effectLst/>
            <a:extLst>
              <a:ext uri="{91240B29-F687-4F45-9708-019B960494DF}">
                <a14:hiddenLine xmlns:a14="http://schemas.microsoft.com/office/drawing/2010/main" w="6350" cap="rnd" cmpd="sng" algn="ctr">
                  <a:solidFill>
                    <a:sysClr val="windowText" lastClr="000000"/>
                  </a:solidFill>
                  <a:prstDash val="solid"/>
                  <a:round/>
                </a14:hiddenLine>
              </a:ext>
            </a:extLst>
          </c:spPr>
          <c:invertIfNegative val="0"/>
          <c:dPt>
            <c:idx val="5"/>
            <c:invertIfNegative val="0"/>
            <c:bubble3D val="0"/>
            <c:extLst>
              <c:ext xmlns:c16="http://schemas.microsoft.com/office/drawing/2014/chart" uri="{C3380CC4-5D6E-409C-BE32-E72D297353CC}">
                <c16:uniqueId val="{00000000-D02B-4E83-9DBA-2ED10A0FA38F}"/>
              </c:ext>
            </c:extLst>
          </c:dPt>
          <c:dPt>
            <c:idx val="10"/>
            <c:invertIfNegative val="0"/>
            <c:bubble3D val="0"/>
            <c:extLst>
              <c:ext xmlns:c16="http://schemas.microsoft.com/office/drawing/2014/chart" uri="{C3380CC4-5D6E-409C-BE32-E72D297353CC}">
                <c16:uniqueId val="{00000001-D02B-4E83-9DBA-2ED10A0FA38F}"/>
              </c:ext>
            </c:extLst>
          </c:dPt>
          <c:dPt>
            <c:idx val="15"/>
            <c:invertIfNegative val="0"/>
            <c:bubble3D val="0"/>
            <c:extLst>
              <c:ext xmlns:c16="http://schemas.microsoft.com/office/drawing/2014/chart" uri="{C3380CC4-5D6E-409C-BE32-E72D297353CC}">
                <c16:uniqueId val="{00000002-D02B-4E83-9DBA-2ED10A0FA38F}"/>
              </c:ext>
            </c:extLst>
          </c:dPt>
          <c:dPt>
            <c:idx val="18"/>
            <c:invertIfNegative val="0"/>
            <c:bubble3D val="0"/>
            <c:extLst>
              <c:ext xmlns:c16="http://schemas.microsoft.com/office/drawing/2014/chart" uri="{C3380CC4-5D6E-409C-BE32-E72D297353CC}">
                <c16:uniqueId val="{00000003-D02B-4E83-9DBA-2ED10A0FA38F}"/>
              </c:ext>
            </c:extLst>
          </c:dPt>
          <c:dPt>
            <c:idx val="19"/>
            <c:invertIfNegative val="0"/>
            <c:bubble3D val="0"/>
            <c:spPr>
              <a:solidFill>
                <a:srgbClr val="DE1920"/>
              </a:solidFill>
              <a:ln w="6350" cap="rnd" cmpd="sng" algn="ctr">
                <a:noFill/>
                <a:prstDash val="solid"/>
                <a:round/>
              </a:ln>
              <a:effectLst/>
              <a:extLst>
                <a:ext uri="{91240B29-F687-4F45-9708-019B960494DF}">
                  <a14:hiddenLine xmlns:a14="http://schemas.microsoft.com/office/drawing/2010/main" w="6350" cap="rnd" cmpd="sng" algn="ctr">
                    <a:solidFill>
                      <a:sysClr val="windowText" lastClr="000000"/>
                    </a:solidFill>
                    <a:prstDash val="solid"/>
                    <a:round/>
                  </a14:hiddenLine>
                </a:ext>
              </a:extLst>
            </c:spPr>
            <c:extLst>
              <c:ext xmlns:c16="http://schemas.microsoft.com/office/drawing/2014/chart" uri="{C3380CC4-5D6E-409C-BE32-E72D297353CC}">
                <c16:uniqueId val="{00000005-D02B-4E83-9DBA-2ED10A0FA38F}"/>
              </c:ext>
            </c:extLst>
          </c:dPt>
          <c:dPt>
            <c:idx val="20"/>
            <c:invertIfNegative val="0"/>
            <c:bubble3D val="0"/>
            <c:extLst>
              <c:ext xmlns:c16="http://schemas.microsoft.com/office/drawing/2014/chart" uri="{C3380CC4-5D6E-409C-BE32-E72D297353CC}">
                <c16:uniqueId val="{00000006-D02B-4E83-9DBA-2ED10A0FA38F}"/>
              </c:ext>
            </c:extLst>
          </c:dPt>
          <c:dPt>
            <c:idx val="24"/>
            <c:invertIfNegative val="0"/>
            <c:bubble3D val="0"/>
            <c:spPr>
              <a:solidFill>
                <a:srgbClr val="FFC000"/>
              </a:solidFill>
              <a:ln w="6350" cap="rnd" cmpd="sng" algn="ctr">
                <a:solidFill>
                  <a:srgbClr val="FFC000"/>
                </a:solidFill>
                <a:prstDash val="solid"/>
                <a:round/>
              </a:ln>
              <a:effectLst/>
            </c:spPr>
            <c:extLst>
              <c:ext xmlns:c16="http://schemas.microsoft.com/office/drawing/2014/chart" uri="{C3380CC4-5D6E-409C-BE32-E72D297353CC}">
                <c16:uniqueId val="{00000014-D02B-4E83-9DBA-2ED10A0FA38F}"/>
              </c:ext>
            </c:extLst>
          </c:dPt>
          <c:cat>
            <c:strRef>
              <c:f>'[ELS-2019-5295-EN-G014.XLSX]g2-15'!$A$51:$A$89</c:f>
              <c:strCache>
                <c:ptCount val="39"/>
                <c:pt idx="0">
                  <c:v>Korea</c:v>
                </c:pt>
                <c:pt idx="1">
                  <c:v>Turkey</c:v>
                </c:pt>
                <c:pt idx="2">
                  <c:v>France</c:v>
                </c:pt>
                <c:pt idx="3">
                  <c:v>Italy</c:v>
                </c:pt>
                <c:pt idx="4">
                  <c:v>Greece</c:v>
                </c:pt>
                <c:pt idx="5">
                  <c:v>Poland</c:v>
                </c:pt>
                <c:pt idx="6">
                  <c:v>Spain</c:v>
                </c:pt>
                <c:pt idx="7">
                  <c:v>Hungary</c:v>
                </c:pt>
                <c:pt idx="8">
                  <c:v>Slovak Republic</c:v>
                </c:pt>
                <c:pt idx="9">
                  <c:v>Australia</c:v>
                </c:pt>
                <c:pt idx="10">
                  <c:v>Colombia</c:v>
                </c:pt>
                <c:pt idx="11">
                  <c:v>Mexico</c:v>
                </c:pt>
                <c:pt idx="12">
                  <c:v>Chile</c:v>
                </c:pt>
                <c:pt idx="13">
                  <c:v>Slovenia</c:v>
                </c:pt>
                <c:pt idx="14">
                  <c:v>Lithuania</c:v>
                </c:pt>
                <c:pt idx="15">
                  <c:v>Latvia</c:v>
                </c:pt>
                <c:pt idx="16">
                  <c:v>Portugal</c:v>
                </c:pt>
                <c:pt idx="17">
                  <c:v>Belgium</c:v>
                </c:pt>
                <c:pt idx="18">
                  <c:v>Czech Republic</c:v>
                </c:pt>
                <c:pt idx="19">
                  <c:v>OECD</c:v>
                </c:pt>
                <c:pt idx="20">
                  <c:v>Costa Rica</c:v>
                </c:pt>
                <c:pt idx="21">
                  <c:v>Ireland</c:v>
                </c:pt>
                <c:pt idx="22">
                  <c:v>Israel</c:v>
                </c:pt>
                <c:pt idx="23">
                  <c:v>Estonia</c:v>
                </c:pt>
                <c:pt idx="24">
                  <c:v>Finland</c:v>
                </c:pt>
                <c:pt idx="25">
                  <c:v>Germany</c:v>
                </c:pt>
                <c:pt idx="26">
                  <c:v>United Kingdom</c:v>
                </c:pt>
                <c:pt idx="27">
                  <c:v>Canada</c:v>
                </c:pt>
                <c:pt idx="28">
                  <c:v>United States</c:v>
                </c:pt>
                <c:pt idx="29">
                  <c:v>Austria</c:v>
                </c:pt>
                <c:pt idx="30">
                  <c:v>Iceland</c:v>
                </c:pt>
                <c:pt idx="31">
                  <c:v>Luxembourg</c:v>
                </c:pt>
                <c:pt idx="32">
                  <c:v>Sweden</c:v>
                </c:pt>
                <c:pt idx="33">
                  <c:v>Japan</c:v>
                </c:pt>
                <c:pt idx="34">
                  <c:v>New Zealand</c:v>
                </c:pt>
                <c:pt idx="35">
                  <c:v>Netherlands</c:v>
                </c:pt>
                <c:pt idx="36">
                  <c:v>Denmark</c:v>
                </c:pt>
                <c:pt idx="37">
                  <c:v>Norway</c:v>
                </c:pt>
                <c:pt idx="38">
                  <c:v>Switzerland</c:v>
                </c:pt>
              </c:strCache>
            </c:strRef>
          </c:cat>
          <c:val>
            <c:numRef>
              <c:f>'[ELS-2019-5295-EN-G014.XLSX]g2-15'!$H$51:$H$89</c:f>
              <c:numCache>
                <c:formatCode>0.00</c:formatCode>
                <c:ptCount val="39"/>
                <c:pt idx="0">
                  <c:v>3.5095000270000001</c:v>
                </c:pt>
                <c:pt idx="1">
                  <c:v>3.7563662529999999</c:v>
                </c:pt>
                <c:pt idx="2">
                  <c:v>3.9192578789999999</c:v>
                </c:pt>
                <c:pt idx="3">
                  <c:v>3.9854197500000001</c:v>
                </c:pt>
                <c:pt idx="4">
                  <c:v>4.0408077240000004</c:v>
                </c:pt>
                <c:pt idx="5">
                  <c:v>4.2704176900000004</c:v>
                </c:pt>
                <c:pt idx="6">
                  <c:v>4.2735853199999996</c:v>
                </c:pt>
                <c:pt idx="7">
                  <c:v>4.2766380310000001</c:v>
                </c:pt>
                <c:pt idx="8">
                  <c:v>4.2911906240000004</c:v>
                </c:pt>
                <c:pt idx="9">
                  <c:v>4.3050451279999997</c:v>
                </c:pt>
                <c:pt idx="10">
                  <c:v>4.37764883</c:v>
                </c:pt>
                <c:pt idx="11">
                  <c:v>4.3847451209999999</c:v>
                </c:pt>
                <c:pt idx="12">
                  <c:v>4.3985433580000004</c:v>
                </c:pt>
                <c:pt idx="13">
                  <c:v>4.411256313</c:v>
                </c:pt>
                <c:pt idx="14">
                  <c:v>4.4333152770000002</c:v>
                </c:pt>
                <c:pt idx="15">
                  <c:v>4.6179871559999999</c:v>
                </c:pt>
                <c:pt idx="16">
                  <c:v>4.6196117399999999</c:v>
                </c:pt>
                <c:pt idx="17">
                  <c:v>4.6911392210000002</c:v>
                </c:pt>
                <c:pt idx="18">
                  <c:v>4.8381748199999999</c:v>
                </c:pt>
                <c:pt idx="19">
                  <c:v>4.9232399264444453</c:v>
                </c:pt>
                <c:pt idx="20">
                  <c:v>5.1011199950000004</c:v>
                </c:pt>
                <c:pt idx="21">
                  <c:v>5.1171832080000001</c:v>
                </c:pt>
                <c:pt idx="22">
                  <c:v>5.1580233570000003</c:v>
                </c:pt>
                <c:pt idx="23">
                  <c:v>5.1614923480000003</c:v>
                </c:pt>
                <c:pt idx="24">
                  <c:v>5.2205529210000003</c:v>
                </c:pt>
                <c:pt idx="25">
                  <c:v>5.2631144519999999</c:v>
                </c:pt>
                <c:pt idx="26">
                  <c:v>5.3017210959999996</c:v>
                </c:pt>
                <c:pt idx="27">
                  <c:v>5.4236269000000004</c:v>
                </c:pt>
                <c:pt idx="28">
                  <c:v>5.4387607569999998</c:v>
                </c:pt>
                <c:pt idx="29">
                  <c:v>5.5574235920000001</c:v>
                </c:pt>
                <c:pt idx="30">
                  <c:v>5.5773634909999998</c:v>
                </c:pt>
                <c:pt idx="31">
                  <c:v>5.5869903560000003</c:v>
                </c:pt>
                <c:pt idx="32">
                  <c:v>5.6780891420000001</c:v>
                </c:pt>
                <c:pt idx="33">
                  <c:v>5.731294632</c:v>
                </c:pt>
                <c:pt idx="34">
                  <c:v>5.8271265029999997</c:v>
                </c:pt>
                <c:pt idx="35">
                  <c:v>5.9282445910000003</c:v>
                </c:pt>
                <c:pt idx="36">
                  <c:v>5.9670491219999997</c:v>
                </c:pt>
                <c:pt idx="37">
                  <c:v>6.0943140979999999</c:v>
                </c:pt>
                <c:pt idx="38">
                  <c:v>6.1812653539999998</c:v>
                </c:pt>
              </c:numCache>
            </c:numRef>
          </c:val>
          <c:extLst>
            <c:ext xmlns:c16="http://schemas.microsoft.com/office/drawing/2014/chart" uri="{C3380CC4-5D6E-409C-BE32-E72D297353CC}">
              <c16:uniqueId val="{00000007-D02B-4E83-9DBA-2ED10A0FA38F}"/>
            </c:ext>
          </c:extLst>
        </c:ser>
        <c:dLbls>
          <c:showLegendKey val="0"/>
          <c:showVal val="0"/>
          <c:showCatName val="0"/>
          <c:showSerName val="0"/>
          <c:showPercent val="0"/>
          <c:showBubbleSize val="0"/>
        </c:dLbls>
        <c:gapWidth val="150"/>
        <c:axId val="216123264"/>
        <c:axId val="218368640"/>
      </c:barChart>
      <c:lineChart>
        <c:grouping val="standard"/>
        <c:varyColors val="0"/>
        <c:ser>
          <c:idx val="0"/>
          <c:order val="0"/>
          <c:tx>
            <c:strRef>
              <c:f>'[ELS-2019-5295-EN-G014.XLSX]g2-15'!$D$50</c:f>
              <c:strCache>
                <c:ptCount val="1"/>
                <c:pt idx="0">
                  <c:v>2006-07</c:v>
                </c:pt>
              </c:strCache>
            </c:strRef>
          </c:tx>
          <c:spPr>
            <a:ln w="6350" cap="rnd" cmpd="sng" algn="ctr">
              <a:noFill/>
              <a:prstDash val="solid"/>
              <a:round/>
            </a:ln>
            <a:effectLst/>
            <a:extLst>
              <a:ext uri="{91240B29-F687-4F45-9708-019B960494DF}">
                <a14:hiddenLine xmlns:a14="http://schemas.microsoft.com/office/drawing/2010/main" w="6350" cap="rnd" cmpd="sng" algn="ctr">
                  <a:solidFill>
                    <a:sysClr val="windowText" lastClr="000000"/>
                  </a:solidFill>
                  <a:prstDash val="solid"/>
                  <a:round/>
                </a14:hiddenLine>
              </a:ext>
            </a:extLst>
          </c:spPr>
          <c:marker>
            <c:symbol val="dash"/>
            <c:size val="7"/>
            <c:spPr>
              <a:solidFill>
                <a:srgbClr val="000000"/>
              </a:solidFill>
              <a:ln w="3175">
                <a:solidFill>
                  <a:srgbClr val="000000"/>
                </a:solidFill>
                <a:prstDash val="solid"/>
              </a:ln>
              <a:effectLst/>
            </c:spPr>
          </c:marker>
          <c:dPt>
            <c:idx val="5"/>
            <c:bubble3D val="0"/>
            <c:extLst>
              <c:ext xmlns:c16="http://schemas.microsoft.com/office/drawing/2014/chart" uri="{C3380CC4-5D6E-409C-BE32-E72D297353CC}">
                <c16:uniqueId val="{00000008-D02B-4E83-9DBA-2ED10A0FA38F}"/>
              </c:ext>
            </c:extLst>
          </c:dPt>
          <c:dPt>
            <c:idx val="7"/>
            <c:bubble3D val="0"/>
            <c:extLst>
              <c:ext xmlns:c16="http://schemas.microsoft.com/office/drawing/2014/chart" uri="{C3380CC4-5D6E-409C-BE32-E72D297353CC}">
                <c16:uniqueId val="{00000009-D02B-4E83-9DBA-2ED10A0FA38F}"/>
              </c:ext>
            </c:extLst>
          </c:dPt>
          <c:dPt>
            <c:idx val="10"/>
            <c:bubble3D val="0"/>
            <c:extLst>
              <c:ext xmlns:c16="http://schemas.microsoft.com/office/drawing/2014/chart" uri="{C3380CC4-5D6E-409C-BE32-E72D297353CC}">
                <c16:uniqueId val="{0000000A-D02B-4E83-9DBA-2ED10A0FA38F}"/>
              </c:ext>
            </c:extLst>
          </c:dPt>
          <c:dPt>
            <c:idx val="11"/>
            <c:bubble3D val="0"/>
            <c:extLst>
              <c:ext xmlns:c16="http://schemas.microsoft.com/office/drawing/2014/chart" uri="{C3380CC4-5D6E-409C-BE32-E72D297353CC}">
                <c16:uniqueId val="{0000000B-D02B-4E83-9DBA-2ED10A0FA38F}"/>
              </c:ext>
            </c:extLst>
          </c:dPt>
          <c:dPt>
            <c:idx val="12"/>
            <c:bubble3D val="0"/>
            <c:extLst>
              <c:ext xmlns:c16="http://schemas.microsoft.com/office/drawing/2014/chart" uri="{C3380CC4-5D6E-409C-BE32-E72D297353CC}">
                <c16:uniqueId val="{0000000C-D02B-4E83-9DBA-2ED10A0FA38F}"/>
              </c:ext>
            </c:extLst>
          </c:dPt>
          <c:dPt>
            <c:idx val="23"/>
            <c:bubble3D val="0"/>
            <c:extLst>
              <c:ext xmlns:c16="http://schemas.microsoft.com/office/drawing/2014/chart" uri="{C3380CC4-5D6E-409C-BE32-E72D297353CC}">
                <c16:uniqueId val="{0000000D-D02B-4E83-9DBA-2ED10A0FA38F}"/>
              </c:ext>
            </c:extLst>
          </c:dPt>
          <c:cat>
            <c:strRef>
              <c:f>'[ELS-2019-5295-EN-G014.XLSX]g2-15'!$A$51:$A$89</c:f>
              <c:strCache>
                <c:ptCount val="39"/>
                <c:pt idx="0">
                  <c:v>Korea</c:v>
                </c:pt>
                <c:pt idx="1">
                  <c:v>Turkey</c:v>
                </c:pt>
                <c:pt idx="2">
                  <c:v>France</c:v>
                </c:pt>
                <c:pt idx="3">
                  <c:v>Italy</c:v>
                </c:pt>
                <c:pt idx="4">
                  <c:v>Greece</c:v>
                </c:pt>
                <c:pt idx="5">
                  <c:v>Poland</c:v>
                </c:pt>
                <c:pt idx="6">
                  <c:v>Spain</c:v>
                </c:pt>
                <c:pt idx="7">
                  <c:v>Hungary</c:v>
                </c:pt>
                <c:pt idx="8">
                  <c:v>Slovak Republic</c:v>
                </c:pt>
                <c:pt idx="9">
                  <c:v>Australia</c:v>
                </c:pt>
                <c:pt idx="10">
                  <c:v>Colombia</c:v>
                </c:pt>
                <c:pt idx="11">
                  <c:v>Mexico</c:v>
                </c:pt>
                <c:pt idx="12">
                  <c:v>Chile</c:v>
                </c:pt>
                <c:pt idx="13">
                  <c:v>Slovenia</c:v>
                </c:pt>
                <c:pt idx="14">
                  <c:v>Lithuania</c:v>
                </c:pt>
                <c:pt idx="15">
                  <c:v>Latvia</c:v>
                </c:pt>
                <c:pt idx="16">
                  <c:v>Portugal</c:v>
                </c:pt>
                <c:pt idx="17">
                  <c:v>Belgium</c:v>
                </c:pt>
                <c:pt idx="18">
                  <c:v>Czech Republic</c:v>
                </c:pt>
                <c:pt idx="19">
                  <c:v>OECD</c:v>
                </c:pt>
                <c:pt idx="20">
                  <c:v>Costa Rica</c:v>
                </c:pt>
                <c:pt idx="21">
                  <c:v>Ireland</c:v>
                </c:pt>
                <c:pt idx="22">
                  <c:v>Israel</c:v>
                </c:pt>
                <c:pt idx="23">
                  <c:v>Estonia</c:v>
                </c:pt>
                <c:pt idx="24">
                  <c:v>Finland</c:v>
                </c:pt>
                <c:pt idx="25">
                  <c:v>Germany</c:v>
                </c:pt>
                <c:pt idx="26">
                  <c:v>United Kingdom</c:v>
                </c:pt>
                <c:pt idx="27">
                  <c:v>Canada</c:v>
                </c:pt>
                <c:pt idx="28">
                  <c:v>United States</c:v>
                </c:pt>
                <c:pt idx="29">
                  <c:v>Austria</c:v>
                </c:pt>
                <c:pt idx="30">
                  <c:v>Iceland</c:v>
                </c:pt>
                <c:pt idx="31">
                  <c:v>Luxembourg</c:v>
                </c:pt>
                <c:pt idx="32">
                  <c:v>Sweden</c:v>
                </c:pt>
                <c:pt idx="33">
                  <c:v>Japan</c:v>
                </c:pt>
                <c:pt idx="34">
                  <c:v>New Zealand</c:v>
                </c:pt>
                <c:pt idx="35">
                  <c:v>Netherlands</c:v>
                </c:pt>
                <c:pt idx="36">
                  <c:v>Denmark</c:v>
                </c:pt>
                <c:pt idx="37">
                  <c:v>Norway</c:v>
                </c:pt>
                <c:pt idx="38">
                  <c:v>Switzerland</c:v>
                </c:pt>
              </c:strCache>
            </c:strRef>
          </c:cat>
          <c:val>
            <c:numRef>
              <c:f>'[ELS-2019-5295-EN-G014.XLSX]g2-15'!$D$51:$D$89</c:f>
              <c:numCache>
                <c:formatCode>0.00</c:formatCode>
                <c:ptCount val="39"/>
                <c:pt idx="0">
                  <c:v>3.9472632000000001</c:v>
                </c:pt>
                <c:pt idx="1">
                  <c:v>4.1977915000000001</c:v>
                </c:pt>
                <c:pt idx="2">
                  <c:v>3.3294264999999998</c:v>
                </c:pt>
                <c:pt idx="3">
                  <c:v>3.7712883000000001</c:v>
                </c:pt>
                <c:pt idx="4">
                  <c:v>4.1309804999999997</c:v>
                </c:pt>
                <c:pt idx="5">
                  <c:v>4.0247504999999997</c:v>
                </c:pt>
                <c:pt idx="6">
                  <c:v>4.5679822999999997</c:v>
                </c:pt>
                <c:pt idx="7">
                  <c:v>5.0664452999999998</c:v>
                </c:pt>
                <c:pt idx="8">
                  <c:v>5.1722574000000003</c:v>
                </c:pt>
                <c:pt idx="9">
                  <c:v>4.7236507999999997</c:v>
                </c:pt>
                <c:pt idx="10">
                  <c:v>4.9921281000000004</c:v>
                </c:pt>
                <c:pt idx="11">
                  <c:v>4.8303120000000002</c:v>
                </c:pt>
                <c:pt idx="12">
                  <c:v>5.0116702999999996</c:v>
                </c:pt>
                <c:pt idx="13">
                  <c:v>4.3469328999999997</c:v>
                </c:pt>
                <c:pt idx="14">
                  <c:v>4.4913131000000002</c:v>
                </c:pt>
                <c:pt idx="15">
                  <c:v>4.7660043999999999</c:v>
                </c:pt>
                <c:pt idx="16">
                  <c:v>4.5518314999999996</c:v>
                </c:pt>
                <c:pt idx="17">
                  <c:v>3.9478960999999999</c:v>
                </c:pt>
                <c:pt idx="18">
                  <c:v>4.7432689999999997</c:v>
                </c:pt>
                <c:pt idx="19">
                  <c:v>4.9208300999999999</c:v>
                </c:pt>
                <c:pt idx="20">
                  <c:v>5.4880437000000004</c:v>
                </c:pt>
                <c:pt idx="21">
                  <c:v>5.3623607</c:v>
                </c:pt>
                <c:pt idx="22">
                  <c:v>4.8667524000000002</c:v>
                </c:pt>
                <c:pt idx="23">
                  <c:v>4.9214332000000001</c:v>
                </c:pt>
                <c:pt idx="24">
                  <c:v>5.2008339000000001</c:v>
                </c:pt>
                <c:pt idx="25">
                  <c:v>4.9650707000000001</c:v>
                </c:pt>
                <c:pt idx="26">
                  <c:v>5.3463143999999998</c:v>
                </c:pt>
                <c:pt idx="27">
                  <c:v>4.7795490000000003</c:v>
                </c:pt>
                <c:pt idx="28">
                  <c:v>5.0919530999999996</c:v>
                </c:pt>
                <c:pt idx="29">
                  <c:v>5.9061706000000003</c:v>
                </c:pt>
                <c:pt idx="30">
                  <c:v>5.7560345000000002</c:v>
                </c:pt>
                <c:pt idx="31">
                  <c:v>5.5127274000000002</c:v>
                </c:pt>
                <c:pt idx="32">
                  <c:v>5.2864474000000001</c:v>
                </c:pt>
                <c:pt idx="33">
                  <c:v>5.9976529000000003</c:v>
                </c:pt>
                <c:pt idx="34">
                  <c:v>5.0532570999999997</c:v>
                </c:pt>
                <c:pt idx="35">
                  <c:v>5.5970059000000001</c:v>
                </c:pt>
                <c:pt idx="36">
                  <c:v>6.2113028999999997</c:v>
                </c:pt>
                <c:pt idx="37">
                  <c:v>5.6497652</c:v>
                </c:pt>
                <c:pt idx="38">
                  <c:v>6.0241866999999996</c:v>
                </c:pt>
              </c:numCache>
            </c:numRef>
          </c:val>
          <c:smooth val="0"/>
          <c:extLst>
            <c:ext xmlns:c16="http://schemas.microsoft.com/office/drawing/2014/chart" uri="{C3380CC4-5D6E-409C-BE32-E72D297353CC}">
              <c16:uniqueId val="{0000000E-D02B-4E83-9DBA-2ED10A0FA38F}"/>
            </c:ext>
          </c:extLst>
        </c:ser>
        <c:ser>
          <c:idx val="1"/>
          <c:order val="1"/>
          <c:tx>
            <c:strRef>
              <c:f>'[ELS-2019-5295-EN-G014.XLSX]g2-15'!$F$50</c:f>
              <c:strCache>
                <c:ptCount val="1"/>
                <c:pt idx="0">
                  <c:v>2010-11</c:v>
                </c:pt>
              </c:strCache>
            </c:strRef>
          </c:tx>
          <c:spPr>
            <a:ln w="6350" cap="rnd" cmpd="sng" algn="ctr">
              <a:noFill/>
              <a:prstDash val="solid"/>
              <a:round/>
            </a:ln>
            <a:effectLst/>
            <a:extLst>
              <a:ext uri="{91240B29-F687-4F45-9708-019B960494DF}">
                <a14:hiddenLine xmlns:a14="http://schemas.microsoft.com/office/drawing/2010/main" w="6350" cap="rnd" cmpd="sng" algn="ctr">
                  <a:solidFill>
                    <a:sysClr val="windowText" lastClr="000000"/>
                  </a:solidFill>
                  <a:prstDash val="solid"/>
                  <a:round/>
                </a14:hiddenLine>
              </a:ext>
            </a:extLst>
          </c:spPr>
          <c:marker>
            <c:symbol val="diamond"/>
            <c:size val="5"/>
            <c:spPr>
              <a:solidFill>
                <a:schemeClr val="bg1"/>
              </a:solidFill>
              <a:ln w="6350">
                <a:solidFill>
                  <a:schemeClr val="tx1"/>
                </a:solidFill>
                <a:prstDash val="solid"/>
              </a:ln>
              <a:effectLst/>
            </c:spPr>
          </c:marker>
          <c:dPt>
            <c:idx val="5"/>
            <c:bubble3D val="0"/>
            <c:spPr>
              <a:ln w="25400">
                <a:noFill/>
              </a:ln>
              <a:effectLst/>
              <a:extLst>
                <a:ext uri="{91240B29-F687-4F45-9708-019B960494DF}">
                  <a14:hiddenLine xmlns:a14="http://schemas.microsoft.com/office/drawing/2010/main" w="25400" cap="rnd" cmpd="sng" algn="ctr">
                    <a:noFill/>
                    <a:prstDash val="solid"/>
                    <a:round/>
                  </a14:hiddenLine>
                </a:ext>
              </a:extLst>
            </c:spPr>
            <c:extLst>
              <c:ext xmlns:c16="http://schemas.microsoft.com/office/drawing/2014/chart" uri="{C3380CC4-5D6E-409C-BE32-E72D297353CC}">
                <c16:uniqueId val="{00000010-D02B-4E83-9DBA-2ED10A0FA38F}"/>
              </c:ext>
            </c:extLst>
          </c:dPt>
          <c:dPt>
            <c:idx val="10"/>
            <c:bubble3D val="0"/>
            <c:spPr>
              <a:ln w="25400">
                <a:noFill/>
              </a:ln>
              <a:effectLst/>
              <a:extLst>
                <a:ext uri="{91240B29-F687-4F45-9708-019B960494DF}">
                  <a14:hiddenLine xmlns:a14="http://schemas.microsoft.com/office/drawing/2010/main" w="25400" cap="rnd" cmpd="sng" algn="ctr">
                    <a:noFill/>
                    <a:prstDash val="solid"/>
                    <a:round/>
                  </a14:hiddenLine>
                </a:ext>
              </a:extLst>
            </c:spPr>
            <c:extLst>
              <c:ext xmlns:c16="http://schemas.microsoft.com/office/drawing/2014/chart" uri="{C3380CC4-5D6E-409C-BE32-E72D297353CC}">
                <c16:uniqueId val="{00000012-D02B-4E83-9DBA-2ED10A0FA38F}"/>
              </c:ext>
            </c:extLst>
          </c:dPt>
          <c:cat>
            <c:strRef>
              <c:f>'[ELS-2019-5295-EN-G014.XLSX]g2-15'!$A$51:$A$89</c:f>
              <c:strCache>
                <c:ptCount val="39"/>
                <c:pt idx="0">
                  <c:v>Korea</c:v>
                </c:pt>
                <c:pt idx="1">
                  <c:v>Turkey</c:v>
                </c:pt>
                <c:pt idx="2">
                  <c:v>France</c:v>
                </c:pt>
                <c:pt idx="3">
                  <c:v>Italy</c:v>
                </c:pt>
                <c:pt idx="4">
                  <c:v>Greece</c:v>
                </c:pt>
                <c:pt idx="5">
                  <c:v>Poland</c:v>
                </c:pt>
                <c:pt idx="6">
                  <c:v>Spain</c:v>
                </c:pt>
                <c:pt idx="7">
                  <c:v>Hungary</c:v>
                </c:pt>
                <c:pt idx="8">
                  <c:v>Slovak Republic</c:v>
                </c:pt>
                <c:pt idx="9">
                  <c:v>Australia</c:v>
                </c:pt>
                <c:pt idx="10">
                  <c:v>Colombia</c:v>
                </c:pt>
                <c:pt idx="11">
                  <c:v>Mexico</c:v>
                </c:pt>
                <c:pt idx="12">
                  <c:v>Chile</c:v>
                </c:pt>
                <c:pt idx="13">
                  <c:v>Slovenia</c:v>
                </c:pt>
                <c:pt idx="14">
                  <c:v>Lithuania</c:v>
                </c:pt>
                <c:pt idx="15">
                  <c:v>Latvia</c:v>
                </c:pt>
                <c:pt idx="16">
                  <c:v>Portugal</c:v>
                </c:pt>
                <c:pt idx="17">
                  <c:v>Belgium</c:v>
                </c:pt>
                <c:pt idx="18">
                  <c:v>Czech Republic</c:v>
                </c:pt>
                <c:pt idx="19">
                  <c:v>OECD</c:v>
                </c:pt>
                <c:pt idx="20">
                  <c:v>Costa Rica</c:v>
                </c:pt>
                <c:pt idx="21">
                  <c:v>Ireland</c:v>
                </c:pt>
                <c:pt idx="22">
                  <c:v>Israel</c:v>
                </c:pt>
                <c:pt idx="23">
                  <c:v>Estonia</c:v>
                </c:pt>
                <c:pt idx="24">
                  <c:v>Finland</c:v>
                </c:pt>
                <c:pt idx="25">
                  <c:v>Germany</c:v>
                </c:pt>
                <c:pt idx="26">
                  <c:v>United Kingdom</c:v>
                </c:pt>
                <c:pt idx="27">
                  <c:v>Canada</c:v>
                </c:pt>
                <c:pt idx="28">
                  <c:v>United States</c:v>
                </c:pt>
                <c:pt idx="29">
                  <c:v>Austria</c:v>
                </c:pt>
                <c:pt idx="30">
                  <c:v>Iceland</c:v>
                </c:pt>
                <c:pt idx="31">
                  <c:v>Luxembourg</c:v>
                </c:pt>
                <c:pt idx="32">
                  <c:v>Sweden</c:v>
                </c:pt>
                <c:pt idx="33">
                  <c:v>Japan</c:v>
                </c:pt>
                <c:pt idx="34">
                  <c:v>New Zealand</c:v>
                </c:pt>
                <c:pt idx="35">
                  <c:v>Netherlands</c:v>
                </c:pt>
                <c:pt idx="36">
                  <c:v>Denmark</c:v>
                </c:pt>
                <c:pt idx="37">
                  <c:v>Norway</c:v>
                </c:pt>
                <c:pt idx="38">
                  <c:v>Switzerland</c:v>
                </c:pt>
              </c:strCache>
            </c:strRef>
          </c:cat>
          <c:val>
            <c:numRef>
              <c:f>'[ELS-2019-5295-EN-G014.XLSX]g2-15'!$F$51:$F$89</c:f>
              <c:numCache>
                <c:formatCode>0.00</c:formatCode>
                <c:ptCount val="39"/>
                <c:pt idx="0">
                  <c:v>2.9942781830258305</c:v>
                </c:pt>
                <c:pt idx="1">
                  <c:v>3.755287186885246</c:v>
                </c:pt>
                <c:pt idx="2">
                  <c:v>3.5338818500000002</c:v>
                </c:pt>
                <c:pt idx="3">
                  <c:v>3.7013009524590164</c:v>
                </c:pt>
                <c:pt idx="4">
                  <c:v>3.6005083384615384</c:v>
                </c:pt>
                <c:pt idx="5">
                  <c:v>4.0950679838383834</c:v>
                </c:pt>
                <c:pt idx="6">
                  <c:v>3.9945724464285717</c:v>
                </c:pt>
                <c:pt idx="7">
                  <c:v>4.2620469118644069</c:v>
                </c:pt>
                <c:pt idx="8">
                  <c:v>4.5469903645669287</c:v>
                </c:pt>
                <c:pt idx="9">
                  <c:v>4.6633350892857139</c:v>
                </c:pt>
                <c:pt idx="10">
                  <c:v>4.6373481476744187</c:v>
                </c:pt>
                <c:pt idx="11">
                  <c:v>4.2559503943548389</c:v>
                </c:pt>
                <c:pt idx="12">
                  <c:v>4.7372583478260868</c:v>
                </c:pt>
                <c:pt idx="13">
                  <c:v>4.076357856872038</c:v>
                </c:pt>
                <c:pt idx="14">
                  <c:v>4.37544580083682</c:v>
                </c:pt>
                <c:pt idx="15">
                  <c:v>4.2919099982062781</c:v>
                </c:pt>
                <c:pt idx="16">
                  <c:v>4.0484646896739127</c:v>
                </c:pt>
                <c:pt idx="17">
                  <c:v>4.3894668666666661</c:v>
                </c:pt>
                <c:pt idx="18">
                  <c:v>4.547491953658537</c:v>
                </c:pt>
                <c:pt idx="19">
                  <c:v>4.7692508343608893</c:v>
                </c:pt>
                <c:pt idx="20">
                  <c:v>5.576136</c:v>
                </c:pt>
                <c:pt idx="21">
                  <c:v>4.860761614285714</c:v>
                </c:pt>
                <c:pt idx="22">
                  <c:v>5.0737553863636364</c:v>
                </c:pt>
                <c:pt idx="23">
                  <c:v>4.7919250964285709</c:v>
                </c:pt>
                <c:pt idx="24">
                  <c:v>5.326317754545455</c:v>
                </c:pt>
                <c:pt idx="25">
                  <c:v>5.2517292870129868</c:v>
                </c:pt>
                <c:pt idx="26">
                  <c:v>5.0091809000000005</c:v>
                </c:pt>
                <c:pt idx="27">
                  <c:v>4.9937781894736837</c:v>
                </c:pt>
                <c:pt idx="28">
                  <c:v>4.8773910373365048</c:v>
                </c:pt>
                <c:pt idx="29">
                  <c:v>5.6318997359281431</c:v>
                </c:pt>
                <c:pt idx="30">
                  <c:v>5.8603189127659574</c:v>
                </c:pt>
                <c:pt idx="31">
                  <c:v>5.5846406581395351</c:v>
                </c:pt>
                <c:pt idx="32">
                  <c:v>5.8565520933333328</c:v>
                </c:pt>
                <c:pt idx="33">
                  <c:v>5.7265809457746482</c:v>
                </c:pt>
                <c:pt idx="34">
                  <c:v>5.520068211111111</c:v>
                </c:pt>
                <c:pt idx="35">
                  <c:v>5.6901950802752292</c:v>
                </c:pt>
                <c:pt idx="36">
                  <c:v>5.716404016666667</c:v>
                </c:pt>
                <c:pt idx="37">
                  <c:v>5.8758698075949365</c:v>
                </c:pt>
                <c:pt idx="38">
                  <c:v>6.1760460950450451</c:v>
                </c:pt>
              </c:numCache>
            </c:numRef>
          </c:val>
          <c:smooth val="0"/>
          <c:extLst>
            <c:ext xmlns:c16="http://schemas.microsoft.com/office/drawing/2014/chart" uri="{C3380CC4-5D6E-409C-BE32-E72D297353CC}">
              <c16:uniqueId val="{00000013-D02B-4E83-9DBA-2ED10A0FA38F}"/>
            </c:ext>
          </c:extLst>
        </c:ser>
        <c:dLbls>
          <c:showLegendKey val="0"/>
          <c:showVal val="0"/>
          <c:showCatName val="0"/>
          <c:showSerName val="0"/>
          <c:showPercent val="0"/>
          <c:showBubbleSize val="0"/>
        </c:dLbls>
        <c:marker val="1"/>
        <c:smooth val="0"/>
        <c:axId val="216123264"/>
        <c:axId val="218368640"/>
      </c:lineChart>
      <c:catAx>
        <c:axId val="216123264"/>
        <c:scaling>
          <c:orientation val="minMax"/>
        </c:scaling>
        <c:delete val="0"/>
        <c:axPos val="b"/>
        <c:majorGridlines>
          <c:spPr>
            <a:ln w="9525" cmpd="sng">
              <a:solidFill>
                <a:srgbClr val="FFFFFF"/>
              </a:solidFill>
              <a:prstDash val="solid"/>
            </a:ln>
          </c:spPr>
        </c:majorGridlines>
        <c:numFmt formatCode="General" sourceLinked="0"/>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2700000" vert="horz"/>
          <a:lstStyle/>
          <a:p>
            <a:pPr>
              <a:defRPr sz="1400"/>
            </a:pPr>
            <a:endParaRPr lang="fi-FI"/>
          </a:p>
        </c:txPr>
        <c:crossAx val="218368640"/>
        <c:crosses val="autoZero"/>
        <c:auto val="1"/>
        <c:lblAlgn val="ctr"/>
        <c:lblOffset val="0"/>
        <c:tickLblSkip val="1"/>
        <c:noMultiLvlLbl val="0"/>
      </c:catAx>
      <c:valAx>
        <c:axId val="218368640"/>
        <c:scaling>
          <c:orientation val="minMax"/>
          <c:max val="7"/>
          <c:min val="1"/>
        </c:scaling>
        <c:delete val="0"/>
        <c:axPos val="l"/>
        <c:majorGridlines>
          <c:spPr>
            <a:ln w="9525" cmpd="sng">
              <a:solidFill>
                <a:srgbClr val="FFFFFF"/>
              </a:solidFill>
              <a:prstDash val="solid"/>
            </a:ln>
          </c:spPr>
        </c:majorGridlines>
        <c:numFmt formatCode="General" sourceLinked="0"/>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a:pPr>
            <a:endParaRPr lang="fi-FI"/>
          </a:p>
        </c:txPr>
        <c:crossAx val="216123264"/>
        <c:crosses val="autoZero"/>
        <c:crossBetween val="between"/>
        <c:majorUnit val="1"/>
      </c:valAx>
      <c:spPr>
        <a:solidFill>
          <a:srgbClr val="EAEAEA"/>
        </a:solidFill>
        <a:ln w="9525">
          <a:noFill/>
        </a:ln>
        <a:effectLst/>
        <a:extLst>
          <a:ext uri="{91240B29-F687-4F45-9708-019B960494DF}">
            <a14:hiddenLine xmlns:a14="http://schemas.microsoft.com/office/drawing/2010/main" w="9525">
              <a:solidFill>
                <a:srgbClr val="000000"/>
              </a:solidFill>
            </a14:hiddenLine>
          </a:ext>
        </a:extLst>
      </c:spPr>
    </c:plotArea>
    <c:legend>
      <c:legendPos val="t"/>
      <c:layout>
        <c:manualLayout>
          <c:xMode val="edge"/>
          <c:yMode val="edge"/>
          <c:x val="5.07378030801625E-2"/>
          <c:y val="4.370010038186032E-2"/>
          <c:w val="0.9298525377229081"/>
          <c:h val="7.559523809523809E-2"/>
        </c:manualLayout>
      </c:layout>
      <c:overlay val="1"/>
      <c:spPr>
        <a:solidFill>
          <a:srgbClr val="EAEAEA"/>
        </a:solidFill>
        <a:ln>
          <a:noFill/>
        </a:ln>
        <a:effectLst/>
        <a:extLst>
          <a:ext uri="{91240B29-F687-4F45-9708-019B960494DF}">
            <a14:hiddenLine xmlns:a14="http://schemas.microsoft.com/office/drawing/2010/main">
              <a:noFill/>
            </a14:hiddenLine>
          </a:ext>
        </a:extLst>
      </c:spPr>
      <c:txPr>
        <a:bodyPr/>
        <a:lstStyle/>
        <a:p>
          <a:pPr>
            <a:defRPr sz="1600"/>
          </a:pPr>
          <a:endParaRPr lang="fi-FI"/>
        </a:p>
      </c:txPr>
    </c:legend>
    <c:plotVisOnly val="1"/>
    <c:dispBlanksAs val="gap"/>
    <c:showDLblsOverMax val="1"/>
  </c:chart>
  <c:spPr>
    <a:noFill/>
    <a:ln>
      <a:noFill/>
    </a:ln>
  </c:spPr>
  <c:txPr>
    <a:bodyPr/>
    <a:lstStyle/>
    <a:p>
      <a:pPr>
        <a:defRPr sz="1200">
          <a:latin typeface="Arial Narrow" panose="020B0606020202030204" pitchFamily="34" charset="0"/>
        </a:defRPr>
      </a:pPr>
      <a:endParaRPr lang="fi-FI"/>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9.1936233173452366E-3"/>
          <c:y val="0.16109184962791109"/>
          <c:w val="0.98850797085331843"/>
          <c:h val="0.82894774885026501"/>
        </c:manualLayout>
      </c:layout>
      <c:barChart>
        <c:barDir val="col"/>
        <c:grouping val="clustered"/>
        <c:varyColors val="0"/>
        <c:ser>
          <c:idx val="1"/>
          <c:order val="1"/>
          <c:tx>
            <c:strRef>
              <c:f>'[ELS-2019-5295-EN-G004.XLSX]g2-5'!$F$27</c:f>
              <c:strCache>
                <c:ptCount val="1"/>
                <c:pt idx="0">
                  <c:v>Latest year (⭧)</c:v>
                </c:pt>
              </c:strCache>
            </c:strRef>
          </c:tx>
          <c:spPr>
            <a:solidFill>
              <a:srgbClr val="006BB6"/>
            </a:solidFill>
            <a:ln w="6350" cmpd="sng">
              <a:noFill/>
            </a:ln>
            <a:effectLst/>
            <a:extLst>
              <a:ext uri="{91240B29-F687-4F45-9708-019B960494DF}">
                <a14:hiddenLine xmlns:a14="http://schemas.microsoft.com/office/drawing/2010/main" w="6350" cmpd="sng">
                  <a:solidFill>
                    <a:srgbClr val="000000"/>
                  </a:solidFill>
                </a14:hiddenLine>
              </a:ext>
            </a:extLst>
          </c:spPr>
          <c:invertIfNegative val="0"/>
          <c:dPt>
            <c:idx val="14"/>
            <c:invertIfNegative val="0"/>
            <c:bubble3D val="0"/>
            <c:spPr>
              <a:solidFill>
                <a:srgbClr val="FFC000"/>
              </a:solidFill>
              <a:ln w="6350" cmpd="sng">
                <a:noFill/>
              </a:ln>
              <a:effectLst/>
              <a:extLst>
                <a:ext uri="{91240B29-F687-4F45-9708-019B960494DF}">
                  <a14:hiddenLine xmlns:a14="http://schemas.microsoft.com/office/drawing/2010/main" w="6350" cmpd="sng">
                    <a:solidFill>
                      <a:srgbClr val="000000"/>
                    </a:solidFill>
                  </a14:hiddenLine>
                </a:ext>
              </a:extLst>
            </c:spPr>
            <c:extLst>
              <c:ext xmlns:c16="http://schemas.microsoft.com/office/drawing/2014/chart" uri="{C3380CC4-5D6E-409C-BE32-E72D297353CC}">
                <c16:uniqueId val="{00000002-142C-4B7C-9B56-195BBE00E22F}"/>
              </c:ext>
            </c:extLst>
          </c:dPt>
          <c:cat>
            <c:strRef>
              <c:f>'[ELS-2019-5295-EN-G004.XLSX]g2-5'!$A$28:$A$43</c:f>
              <c:strCache>
                <c:ptCount val="16"/>
                <c:pt idx="0">
                  <c:v>Estonia</c:v>
                </c:pt>
                <c:pt idx="1">
                  <c:v>Ireland</c:v>
                </c:pt>
                <c:pt idx="2">
                  <c:v>Hungary</c:v>
                </c:pt>
                <c:pt idx="3">
                  <c:v>Mexico</c:v>
                </c:pt>
                <c:pt idx="4">
                  <c:v>Austria</c:v>
                </c:pt>
                <c:pt idx="5">
                  <c:v>United Kingdom</c:v>
                </c:pt>
                <c:pt idx="6">
                  <c:v>Australia</c:v>
                </c:pt>
                <c:pt idx="7">
                  <c:v>Germany</c:v>
                </c:pt>
                <c:pt idx="8">
                  <c:v>United States</c:v>
                </c:pt>
                <c:pt idx="9">
                  <c:v>Korea</c:v>
                </c:pt>
                <c:pt idx="10">
                  <c:v>Sweden</c:v>
                </c:pt>
                <c:pt idx="11">
                  <c:v>Denmark</c:v>
                </c:pt>
                <c:pt idx="12">
                  <c:v>Norway</c:v>
                </c:pt>
                <c:pt idx="13">
                  <c:v>Canada</c:v>
                </c:pt>
                <c:pt idx="14">
                  <c:v>Finland</c:v>
                </c:pt>
                <c:pt idx="15">
                  <c:v>Belgium</c:v>
                </c:pt>
              </c:strCache>
            </c:strRef>
          </c:cat>
          <c:val>
            <c:numRef>
              <c:f>'[ELS-2019-5295-EN-G004.XLSX]g2-5'!$F$28:$F$43</c:f>
              <c:numCache>
                <c:formatCode>0.0</c:formatCode>
                <c:ptCount val="16"/>
                <c:pt idx="0">
                  <c:v>44.170659999999998</c:v>
                </c:pt>
                <c:pt idx="1">
                  <c:v>48.990169999999999</c:v>
                </c:pt>
                <c:pt idx="2">
                  <c:v>53.595939999999999</c:v>
                </c:pt>
                <c:pt idx="3">
                  <c:v>60.567639999999997</c:v>
                </c:pt>
                <c:pt idx="4">
                  <c:v>60.787030000000001</c:v>
                </c:pt>
                <c:pt idx="5">
                  <c:v>61.056139999999999</c:v>
                </c:pt>
                <c:pt idx="6">
                  <c:v>62.605649999999997</c:v>
                </c:pt>
                <c:pt idx="7">
                  <c:v>65.328569999999999</c:v>
                </c:pt>
                <c:pt idx="8">
                  <c:v>67.420559999999995</c:v>
                </c:pt>
                <c:pt idx="9">
                  <c:v>70.886075949367083</c:v>
                </c:pt>
                <c:pt idx="10">
                  <c:v>74.688397644695655</c:v>
                </c:pt>
                <c:pt idx="11">
                  <c:v>75.070800000000006</c:v>
                </c:pt>
                <c:pt idx="12">
                  <c:v>76.042929999999998</c:v>
                </c:pt>
                <c:pt idx="13">
                  <c:v>77.658339999999995</c:v>
                </c:pt>
                <c:pt idx="14">
                  <c:v>78.96902</c:v>
                </c:pt>
                <c:pt idx="15">
                  <c:v>83.387960000000007</c:v>
                </c:pt>
              </c:numCache>
            </c:numRef>
          </c:val>
          <c:extLst>
            <c:ext xmlns:c16="http://schemas.microsoft.com/office/drawing/2014/chart" uri="{C3380CC4-5D6E-409C-BE32-E72D297353CC}">
              <c16:uniqueId val="{00000000-142C-4B7C-9B56-195BBE00E22F}"/>
            </c:ext>
          </c:extLst>
        </c:ser>
        <c:dLbls>
          <c:showLegendKey val="0"/>
          <c:showVal val="0"/>
          <c:showCatName val="0"/>
          <c:showSerName val="0"/>
          <c:showPercent val="0"/>
          <c:showBubbleSize val="0"/>
        </c:dLbls>
        <c:gapWidth val="150"/>
        <c:axId val="926040560"/>
        <c:axId val="926040888"/>
      </c:barChart>
      <c:lineChart>
        <c:grouping val="standard"/>
        <c:varyColors val="0"/>
        <c:ser>
          <c:idx val="0"/>
          <c:order val="0"/>
          <c:tx>
            <c:strRef>
              <c:f>'[ELS-2019-5295-EN-G004.XLSX]g2-5'!$D$27</c:f>
              <c:strCache>
                <c:ptCount val="1"/>
                <c:pt idx="0">
                  <c:v>2000's</c:v>
                </c:pt>
              </c:strCache>
            </c:strRef>
          </c:tx>
          <c:spPr>
            <a:ln w="6350" cap="rnd">
              <a:noFill/>
              <a:prstDash val="solid"/>
              <a:round/>
            </a:ln>
            <a:effectLst/>
            <a:extLst>
              <a:ext uri="{91240B29-F687-4F45-9708-019B960494DF}">
                <a14:hiddenLine xmlns:a14="http://schemas.microsoft.com/office/drawing/2010/main" w="6350" cap="rnd">
                  <a:solidFill>
                    <a:sysClr val="windowText" lastClr="000000"/>
                  </a:solidFill>
                  <a:prstDash val="solid"/>
                  <a:round/>
                </a14:hiddenLine>
              </a:ext>
            </a:extLst>
          </c:spPr>
          <c:marker>
            <c:symbol val="diamond"/>
            <c:size val="5"/>
            <c:spPr>
              <a:solidFill>
                <a:srgbClr val="000000"/>
              </a:solidFill>
              <a:ln w="6350">
                <a:solidFill>
                  <a:srgbClr val="000000"/>
                </a:solidFill>
                <a:prstDash val="solid"/>
              </a:ln>
              <a:effectLst/>
            </c:spPr>
          </c:marker>
          <c:cat>
            <c:strRef>
              <c:f>'[ELS-2019-5295-EN-G004.XLSX]g2-5'!$A$28:$A$43</c:f>
              <c:strCache>
                <c:ptCount val="16"/>
                <c:pt idx="0">
                  <c:v>Estonia</c:v>
                </c:pt>
                <c:pt idx="1">
                  <c:v>Ireland</c:v>
                </c:pt>
                <c:pt idx="2">
                  <c:v>Hungary</c:v>
                </c:pt>
                <c:pt idx="3">
                  <c:v>Mexico</c:v>
                </c:pt>
                <c:pt idx="4">
                  <c:v>Austria</c:v>
                </c:pt>
                <c:pt idx="5">
                  <c:v>United Kingdom</c:v>
                </c:pt>
                <c:pt idx="6">
                  <c:v>Australia</c:v>
                </c:pt>
                <c:pt idx="7">
                  <c:v>Germany</c:v>
                </c:pt>
                <c:pt idx="8">
                  <c:v>United States</c:v>
                </c:pt>
                <c:pt idx="9">
                  <c:v>Korea</c:v>
                </c:pt>
                <c:pt idx="10">
                  <c:v>Sweden</c:v>
                </c:pt>
                <c:pt idx="11">
                  <c:v>Denmark</c:v>
                </c:pt>
                <c:pt idx="12">
                  <c:v>Norway</c:v>
                </c:pt>
                <c:pt idx="13">
                  <c:v>Canada</c:v>
                </c:pt>
                <c:pt idx="14">
                  <c:v>Finland</c:v>
                </c:pt>
                <c:pt idx="15">
                  <c:v>Belgium</c:v>
                </c:pt>
              </c:strCache>
            </c:strRef>
          </c:cat>
          <c:val>
            <c:numRef>
              <c:f>'[ELS-2019-5295-EN-G004.XLSX]g2-5'!$D$28:$D$43</c:f>
              <c:numCache>
                <c:formatCode>0.0</c:formatCode>
                <c:ptCount val="16"/>
                <c:pt idx="0">
                  <c:v>58.795319999999997</c:v>
                </c:pt>
                <c:pt idx="1">
                  <c:v>61.88541</c:v>
                </c:pt>
                <c:pt idx="2">
                  <c:v>51.753349999999998</c:v>
                </c:pt>
                <c:pt idx="3">
                  <c:v>52.863790000000002</c:v>
                </c:pt>
                <c:pt idx="4">
                  <c:v>59.672669999999997</c:v>
                </c:pt>
                <c:pt idx="5">
                  <c:v>61.020150000000001</c:v>
                </c:pt>
                <c:pt idx="6">
                  <c:v>67.498609999999999</c:v>
                </c:pt>
                <c:pt idx="7">
                  <c:v>58.529829999999997</c:v>
                </c:pt>
                <c:pt idx="8">
                  <c:v>62.407040000000002</c:v>
                </c:pt>
                <c:pt idx="9">
                  <c:v>80.952380952380949</c:v>
                </c:pt>
                <c:pt idx="10">
                  <c:v>82.90704942312513</c:v>
                </c:pt>
                <c:pt idx="11">
                  <c:v>78.070589999999996</c:v>
                </c:pt>
                <c:pt idx="12">
                  <c:v>69.915649999999999</c:v>
                </c:pt>
                <c:pt idx="13">
                  <c:v>64.178259999999995</c:v>
                </c:pt>
                <c:pt idx="14">
                  <c:v>79.470110000000005</c:v>
                </c:pt>
                <c:pt idx="15">
                  <c:v>95.865359999999995</c:v>
                </c:pt>
              </c:numCache>
            </c:numRef>
          </c:val>
          <c:smooth val="0"/>
          <c:extLst>
            <c:ext xmlns:c16="http://schemas.microsoft.com/office/drawing/2014/chart" uri="{C3380CC4-5D6E-409C-BE32-E72D297353CC}">
              <c16:uniqueId val="{00000001-142C-4B7C-9B56-195BBE00E22F}"/>
            </c:ext>
          </c:extLst>
        </c:ser>
        <c:dLbls>
          <c:showLegendKey val="0"/>
          <c:showVal val="0"/>
          <c:showCatName val="0"/>
          <c:showSerName val="0"/>
          <c:showPercent val="0"/>
          <c:showBubbleSize val="0"/>
        </c:dLbls>
        <c:marker val="1"/>
        <c:smooth val="0"/>
        <c:axId val="926040560"/>
        <c:axId val="926040888"/>
      </c:lineChart>
      <c:catAx>
        <c:axId val="926040560"/>
        <c:scaling>
          <c:orientation val="minMax"/>
        </c:scaling>
        <c:delete val="0"/>
        <c:axPos val="b"/>
        <c:majorGridlines>
          <c:spPr>
            <a:ln w="9525" cap="flat" cmpd="sng" algn="ctr">
              <a:solidFill>
                <a:srgbClr val="808080"/>
              </a:solidFill>
              <a:prstDash val="solid"/>
              <a:round/>
            </a:ln>
            <a:effectLst/>
          </c:spPr>
        </c:majorGridlines>
        <c:numFmt formatCode="General" sourceLinked="1"/>
        <c:majorTickMark val="in"/>
        <c:minorTickMark val="none"/>
        <c:tickLblPos val="low"/>
        <c:spPr>
          <a:noFill/>
          <a:ln w="9525" cap="flat" cmpd="sng" algn="ctr">
            <a:solidFill>
              <a:srgbClr val="000000"/>
            </a:solidFill>
            <a:prstDash val="solid"/>
            <a:round/>
          </a:ln>
          <a:effectLst/>
          <a:extLst>
            <a:ext uri="{909E8E84-426E-40DD-AFC4-6F175D3DCCD1}">
              <a14:hiddenFill xmlns:a14="http://schemas.microsoft.com/office/drawing/2010/main">
                <a:noFill/>
              </a14:hiddenFill>
            </a:ext>
          </a:ex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926040888"/>
        <c:crosses val="autoZero"/>
        <c:auto val="1"/>
        <c:lblAlgn val="ctr"/>
        <c:lblOffset val="0"/>
        <c:tickLblSkip val="1"/>
        <c:noMultiLvlLbl val="0"/>
      </c:catAx>
      <c:valAx>
        <c:axId val="926040888"/>
        <c:scaling>
          <c:orientation val="minMax"/>
          <c:max val="100"/>
          <c:min val="40"/>
        </c:scaling>
        <c:delete val="0"/>
        <c:axPos val="l"/>
        <c:majorGridlines>
          <c:spPr>
            <a:ln w="9525" cap="flat" cmpd="sng" algn="ctr">
              <a:solidFill>
                <a:srgbClr val="808080"/>
              </a:solidFill>
              <a:prstDash val="solid"/>
              <a:round/>
            </a:ln>
            <a:effectLst/>
          </c:spPr>
        </c:majorGridlines>
        <c:title>
          <c:tx>
            <c:rich>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a:t>%</a:t>
                </a:r>
              </a:p>
            </c:rich>
          </c:tx>
          <c:layout>
            <c:manualLayout>
              <c:xMode val="edge"/>
              <c:yMode val="edge"/>
              <c:x val="1.7741792745688271E-2"/>
              <c:y val="0.1045842159791506"/>
            </c:manualLayout>
          </c:layout>
          <c:overlay val="0"/>
          <c:spPr>
            <a:noFill/>
            <a:ln>
              <a:noFill/>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title>
        <c:numFmt formatCode="General" sourceLinked="0"/>
        <c:majorTickMark val="in"/>
        <c:minorTickMark val="none"/>
        <c:tickLblPos val="nextTo"/>
        <c:spPr>
          <a:noFill/>
          <a:ln w="9525">
            <a:solidFill>
              <a:srgbClr val="000000"/>
            </a:solidFill>
            <a:prstDash val="soli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926040560"/>
        <c:crosses val="autoZero"/>
        <c:crossBetween val="between"/>
      </c:valAx>
      <c:spPr>
        <a:solidFill>
          <a:srgbClr val="FFFFFF"/>
        </a:solidFill>
        <a:ln w="9525">
          <a:noFill/>
        </a:ln>
        <a:effectLst/>
        <a:extLst>
          <a:ext uri="{91240B29-F687-4F45-9708-019B960494DF}">
            <a14:hiddenLine xmlns:a14="http://schemas.microsoft.com/office/drawing/2010/main" w="9525">
              <a:solidFill>
                <a:srgbClr val="000000"/>
              </a:solidFill>
            </a14:hiddenLine>
          </a:ext>
        </a:extLst>
      </c:spPr>
    </c:plotArea>
    <c:legend>
      <c:legendPos val="t"/>
      <c:layout>
        <c:manualLayout>
          <c:xMode val="edge"/>
          <c:yMode val="edge"/>
          <c:x val="5.3870832126067018E-2"/>
          <c:y val="1.9920803043647736E-2"/>
          <c:w val="0.9438307620445967"/>
          <c:h val="7.4703011413679007E-2"/>
        </c:manualLayout>
      </c:layout>
      <c:overlay val="1"/>
      <c:spPr>
        <a:solidFill>
          <a:srgbClr val="FFFFFF"/>
        </a:solidFill>
        <a:ln>
          <a:noFill/>
        </a:ln>
        <a:effectLst/>
        <a:extLst>
          <a:ext uri="{91240B29-F687-4F45-9708-019B960494DF}">
            <a14:hiddenLine xmlns:a14="http://schemas.microsoft.com/office/drawing/2010/main">
              <a:noFill/>
            </a14:hiddenLine>
          </a:ext>
        </a:ex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1"/>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200"/>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300"/>
            </a:pPr>
            <a:r>
              <a:rPr lang="en-GB" sz="1300"/>
              <a:t>A. Low union density among standard workers </a:t>
            </a:r>
          </a:p>
          <a:p>
            <a:pPr>
              <a:defRPr sz="1300"/>
            </a:pPr>
            <a:r>
              <a:rPr lang="en-GB" sz="1300"/>
              <a:t>(less than 20%)</a:t>
            </a:r>
          </a:p>
        </c:rich>
      </c:tx>
      <c:layout>
        <c:manualLayout>
          <c:xMode val="edge"/>
          <c:yMode val="edge"/>
          <c:x val="0.21391274544290212"/>
          <c:y val="2.1679790026246717E-2"/>
        </c:manualLayout>
      </c:layout>
      <c:overlay val="0"/>
      <c:spPr>
        <a:noFill/>
        <a:ln w="25400">
          <a:noFill/>
        </a:ln>
      </c:spPr>
    </c:title>
    <c:autoTitleDeleted val="0"/>
    <c:plotArea>
      <c:layout>
        <c:manualLayout>
          <c:layoutTarget val="inner"/>
          <c:xMode val="edge"/>
          <c:yMode val="edge"/>
          <c:x val="0.11268606641561109"/>
          <c:y val="0.19272917649492791"/>
          <c:w val="0.83262241704323037"/>
          <c:h val="0.55280989876265463"/>
        </c:manualLayout>
      </c:layout>
      <c:barChart>
        <c:barDir val="col"/>
        <c:grouping val="clustered"/>
        <c:varyColors val="0"/>
        <c:ser>
          <c:idx val="0"/>
          <c:order val="0"/>
          <c:tx>
            <c:strRef>
              <c:f>'[ELS-2019-5295-EN-G046.XLSX]g5-1'!$D$30</c:f>
              <c:strCache>
                <c:ptCount val="1"/>
                <c:pt idx="0">
                  <c:v>Actual ratio</c:v>
                </c:pt>
              </c:strCache>
            </c:strRef>
          </c:tx>
          <c:spPr>
            <a:solidFill>
              <a:srgbClr val="006BB6"/>
            </a:solidFill>
            <a:ln w="25400">
              <a:noFill/>
            </a:ln>
          </c:spPr>
          <c:invertIfNegative val="0"/>
          <c:dPt>
            <c:idx val="7"/>
            <c:invertIfNegative val="0"/>
            <c:bubble3D val="0"/>
            <c:extLst>
              <c:ext xmlns:c16="http://schemas.microsoft.com/office/drawing/2014/chart" uri="{C3380CC4-5D6E-409C-BE32-E72D297353CC}">
                <c16:uniqueId val="{00000000-3C23-4D6C-9C6F-B0BD73CE9B9A}"/>
              </c:ext>
            </c:extLst>
          </c:dPt>
          <c:dPt>
            <c:idx val="8"/>
            <c:invertIfNegative val="0"/>
            <c:bubble3D val="0"/>
            <c:extLst>
              <c:ext xmlns:c16="http://schemas.microsoft.com/office/drawing/2014/chart" uri="{C3380CC4-5D6E-409C-BE32-E72D297353CC}">
                <c16:uniqueId val="{00000001-3C23-4D6C-9C6F-B0BD73CE9B9A}"/>
              </c:ext>
            </c:extLst>
          </c:dPt>
          <c:dPt>
            <c:idx val="9"/>
            <c:invertIfNegative val="0"/>
            <c:bubble3D val="0"/>
            <c:extLst>
              <c:ext xmlns:c16="http://schemas.microsoft.com/office/drawing/2014/chart" uri="{C3380CC4-5D6E-409C-BE32-E72D297353CC}">
                <c16:uniqueId val="{00000002-3C23-4D6C-9C6F-B0BD73CE9B9A}"/>
              </c:ext>
            </c:extLst>
          </c:dPt>
          <c:dPt>
            <c:idx val="10"/>
            <c:invertIfNegative val="0"/>
            <c:bubble3D val="0"/>
            <c:spPr>
              <a:solidFill>
                <a:srgbClr val="DE1920"/>
              </a:solidFill>
              <a:ln w="25400">
                <a:noFill/>
              </a:ln>
            </c:spPr>
            <c:extLst>
              <c:ext xmlns:c16="http://schemas.microsoft.com/office/drawing/2014/chart" uri="{C3380CC4-5D6E-409C-BE32-E72D297353CC}">
                <c16:uniqueId val="{00000004-3C23-4D6C-9C6F-B0BD73CE9B9A}"/>
              </c:ext>
            </c:extLst>
          </c:dPt>
          <c:dPt>
            <c:idx val="16"/>
            <c:invertIfNegative val="0"/>
            <c:bubble3D val="0"/>
            <c:extLst>
              <c:ext xmlns:c16="http://schemas.microsoft.com/office/drawing/2014/chart" uri="{C3380CC4-5D6E-409C-BE32-E72D297353CC}">
                <c16:uniqueId val="{00000005-3C23-4D6C-9C6F-B0BD73CE9B9A}"/>
              </c:ext>
            </c:extLst>
          </c:dPt>
          <c:dPt>
            <c:idx val="17"/>
            <c:invertIfNegative val="0"/>
            <c:bubble3D val="0"/>
            <c:extLst>
              <c:ext xmlns:c16="http://schemas.microsoft.com/office/drawing/2014/chart" uri="{C3380CC4-5D6E-409C-BE32-E72D297353CC}">
                <c16:uniqueId val="{00000006-3C23-4D6C-9C6F-B0BD73CE9B9A}"/>
              </c:ext>
            </c:extLst>
          </c:dPt>
          <c:cat>
            <c:strRef>
              <c:f>'[ELS-2019-5295-EN-G046.XLSX]g5-1'!$A$31:$A$47</c:f>
              <c:strCache>
                <c:ptCount val="17"/>
                <c:pt idx="0">
                  <c:v>Colombia</c:v>
                </c:pt>
                <c:pt idx="1">
                  <c:v>Poland</c:v>
                </c:pt>
                <c:pt idx="2">
                  <c:v>Czech Republic</c:v>
                </c:pt>
                <c:pt idx="3">
                  <c:v>France</c:v>
                </c:pt>
                <c:pt idx="4">
                  <c:v>Spain</c:v>
                </c:pt>
                <c:pt idx="5">
                  <c:v>Lithuania</c:v>
                </c:pt>
                <c:pt idx="6">
                  <c:v>Hungary</c:v>
                </c:pt>
                <c:pt idx="7">
                  <c:v>Korea</c:v>
                </c:pt>
                <c:pt idx="8">
                  <c:v>Australia</c:v>
                </c:pt>
                <c:pt idx="9">
                  <c:v>Slovak Republic</c:v>
                </c:pt>
                <c:pt idx="10">
                  <c:v>Average</c:v>
                </c:pt>
                <c:pt idx="11">
                  <c:v>Portugal</c:v>
                </c:pt>
                <c:pt idx="12">
                  <c:v>Switzerland</c:v>
                </c:pt>
                <c:pt idx="13">
                  <c:v>Netherlands</c:v>
                </c:pt>
                <c:pt idx="14">
                  <c:v>Estonia</c:v>
                </c:pt>
                <c:pt idx="15">
                  <c:v>Germany</c:v>
                </c:pt>
                <c:pt idx="16">
                  <c:v>United States</c:v>
                </c:pt>
              </c:strCache>
            </c:strRef>
          </c:cat>
          <c:val>
            <c:numRef>
              <c:f>'[ELS-2019-5295-EN-G046.XLSX]g5-1'!$D$31:$D$47</c:f>
              <c:numCache>
                <c:formatCode>0.0</c:formatCode>
                <c:ptCount val="17"/>
                <c:pt idx="0">
                  <c:v>13.819955188476243</c:v>
                </c:pt>
                <c:pt idx="1">
                  <c:v>25.203911194936385</c:v>
                </c:pt>
                <c:pt idx="2">
                  <c:v>29.561328515801875</c:v>
                </c:pt>
                <c:pt idx="3">
                  <c:v>32.868019009660934</c:v>
                </c:pt>
                <c:pt idx="4">
                  <c:v>33.412940885098919</c:v>
                </c:pt>
                <c:pt idx="5">
                  <c:v>34.720867581550756</c:v>
                </c:pt>
                <c:pt idx="6">
                  <c:v>38.059039533902663</c:v>
                </c:pt>
                <c:pt idx="7">
                  <c:v>38.059039533902663</c:v>
                </c:pt>
                <c:pt idx="8">
                  <c:v>38.059039533902663</c:v>
                </c:pt>
                <c:pt idx="9">
                  <c:v>39.657126293469716</c:v>
                </c:pt>
                <c:pt idx="10">
                  <c:v>40.53140882988022</c:v>
                </c:pt>
                <c:pt idx="11">
                  <c:v>47.097265871845643</c:v>
                </c:pt>
                <c:pt idx="12">
                  <c:v>55.711026220346035</c:v>
                </c:pt>
                <c:pt idx="13">
                  <c:v>55.842463912216886</c:v>
                </c:pt>
                <c:pt idx="14">
                  <c:v>58.412468072922628</c:v>
                </c:pt>
                <c:pt idx="15">
                  <c:v>60.034449868698189</c:v>
                </c:pt>
                <c:pt idx="16">
                  <c:v>65.864659304393797</c:v>
                </c:pt>
              </c:numCache>
            </c:numRef>
          </c:val>
          <c:extLst>
            <c:ext xmlns:c16="http://schemas.microsoft.com/office/drawing/2014/chart" uri="{C3380CC4-5D6E-409C-BE32-E72D297353CC}">
              <c16:uniqueId val="{00000007-3C23-4D6C-9C6F-B0BD73CE9B9A}"/>
            </c:ext>
          </c:extLst>
        </c:ser>
        <c:dLbls>
          <c:showLegendKey val="0"/>
          <c:showVal val="0"/>
          <c:showCatName val="0"/>
          <c:showSerName val="0"/>
          <c:showPercent val="0"/>
          <c:showBubbleSize val="0"/>
        </c:dLbls>
        <c:gapWidth val="150"/>
        <c:overlap val="-27"/>
        <c:axId val="443215912"/>
        <c:axId val="1"/>
      </c:barChart>
      <c:lineChart>
        <c:grouping val="standard"/>
        <c:varyColors val="0"/>
        <c:ser>
          <c:idx val="1"/>
          <c:order val="1"/>
          <c:tx>
            <c:strRef>
              <c:f>'[ELS-2019-5295-EN-G046.XLSX]g5-1'!$F$30</c:f>
              <c:strCache>
                <c:ptCount val="1"/>
                <c:pt idx="0">
                  <c:v>Ratio adjusted for individual characteristics</c:v>
                </c:pt>
              </c:strCache>
            </c:strRef>
          </c:tx>
          <c:spPr>
            <a:ln w="19050">
              <a:noFill/>
            </a:ln>
          </c:spPr>
          <c:marker>
            <c:symbol val="diamond"/>
            <c:size val="5"/>
            <c:spPr>
              <a:solidFill>
                <a:srgbClr val="000000"/>
              </a:solidFill>
              <a:ln>
                <a:solidFill>
                  <a:srgbClr val="000000"/>
                </a:solidFill>
                <a:prstDash val="solid"/>
              </a:ln>
            </c:spPr>
          </c:marker>
          <c:cat>
            <c:numRef>
              <c:f>'[ELS-2019-5295-EN-G046.XLSX]g5-1'!$B$31:$B$47</c:f>
              <c:numCache>
                <c:formatCode>General</c:formatCode>
                <c:ptCount val="17"/>
              </c:numCache>
            </c:numRef>
          </c:cat>
          <c:val>
            <c:numRef>
              <c:f>'[ELS-2019-5295-EN-G046.XLSX]g5-1'!$F$31:$F$47</c:f>
              <c:numCache>
                <c:formatCode>0.0</c:formatCode>
                <c:ptCount val="17"/>
                <c:pt idx="0">
                  <c:v>84.868203759313673</c:v>
                </c:pt>
                <c:pt idx="1">
                  <c:v>89.895413762973391</c:v>
                </c:pt>
                <c:pt idx="2">
                  <c:v>65.965349593479104</c:v>
                </c:pt>
                <c:pt idx="3">
                  <c:v>58.488882729337732</c:v>
                </c:pt>
                <c:pt idx="4">
                  <c:v>63.412427375945512</c:v>
                </c:pt>
                <c:pt idx="5">
                  <c:v>65.508989619604392</c:v>
                </c:pt>
                <c:pt idx="6">
                  <c:v>62.211755758523012</c:v>
                </c:pt>
                <c:pt idx="7">
                  <c:v>71.196239854585556</c:v>
                </c:pt>
                <c:pt idx="8">
                  <c:v>55.344637843192537</c:v>
                </c:pt>
                <c:pt idx="9">
                  <c:v>75.528490085053335</c:v>
                </c:pt>
                <c:pt idx="10">
                  <c:v>71.501709143927343</c:v>
                </c:pt>
                <c:pt idx="11">
                  <c:v>85.607532544129427</c:v>
                </c:pt>
                <c:pt idx="12">
                  <c:v>64.891907961234324</c:v>
                </c:pt>
                <c:pt idx="13">
                  <c:v>71.222766152460963</c:v>
                </c:pt>
                <c:pt idx="15">
                  <c:v>79.801343177087048</c:v>
                </c:pt>
                <c:pt idx="16">
                  <c:v>78.581696941989961</c:v>
                </c:pt>
              </c:numCache>
            </c:numRef>
          </c:val>
          <c:smooth val="0"/>
          <c:extLst>
            <c:ext xmlns:c16="http://schemas.microsoft.com/office/drawing/2014/chart" uri="{C3380CC4-5D6E-409C-BE32-E72D297353CC}">
              <c16:uniqueId val="{00000008-3C23-4D6C-9C6F-B0BD73CE9B9A}"/>
            </c:ext>
          </c:extLst>
        </c:ser>
        <c:dLbls>
          <c:showLegendKey val="0"/>
          <c:showVal val="0"/>
          <c:showCatName val="0"/>
          <c:showSerName val="0"/>
          <c:showPercent val="0"/>
          <c:showBubbleSize val="0"/>
        </c:dLbls>
        <c:marker val="1"/>
        <c:smooth val="0"/>
        <c:axId val="443215912"/>
        <c:axId val="1"/>
      </c:lineChart>
      <c:catAx>
        <c:axId val="443215912"/>
        <c:scaling>
          <c:orientation val="minMax"/>
        </c:scaling>
        <c:delete val="0"/>
        <c:axPos val="b"/>
        <c:majorGridlines>
          <c:spPr>
            <a:ln w="3175">
              <a:solidFill>
                <a:srgbClr val="FFFFFF"/>
              </a:solidFill>
              <a:prstDash val="solid"/>
            </a:ln>
          </c:spPr>
        </c:majorGridlines>
        <c:numFmt formatCode="General" sourceLinked="1"/>
        <c:majorTickMark val="in"/>
        <c:minorTickMark val="none"/>
        <c:tickLblPos val="low"/>
        <c:spPr>
          <a:ln w="3175">
            <a:solidFill>
              <a:srgbClr val="000000"/>
            </a:solidFill>
            <a:prstDash val="solid"/>
          </a:ln>
        </c:spPr>
        <c:txPr>
          <a:bodyPr rot="-2700000"/>
          <a:lstStyle/>
          <a:p>
            <a:pPr>
              <a:defRPr/>
            </a:pPr>
            <a:endParaRPr lang="fi-FI"/>
          </a:p>
        </c:txPr>
        <c:crossAx val="1"/>
        <c:crossesAt val="0"/>
        <c:auto val="1"/>
        <c:lblAlgn val="ctr"/>
        <c:lblOffset val="0"/>
        <c:tickLblSkip val="1"/>
        <c:noMultiLvlLbl val="0"/>
      </c:catAx>
      <c:valAx>
        <c:axId val="1"/>
        <c:scaling>
          <c:orientation val="minMax"/>
          <c:max val="100"/>
        </c:scaling>
        <c:delete val="0"/>
        <c:axPos val="l"/>
        <c:majorGridlines>
          <c:spPr>
            <a:ln w="3175">
              <a:solidFill>
                <a:srgbClr val="FFFFFF"/>
              </a:solidFill>
              <a:prstDash val="solid"/>
            </a:ln>
          </c:spPr>
        </c:majorGridlines>
        <c:numFmt formatCode="General" sourceLinked="0"/>
        <c:majorTickMark val="in"/>
        <c:minorTickMark val="none"/>
        <c:tickLblPos val="nextTo"/>
        <c:spPr>
          <a:ln w="3175">
            <a:solidFill>
              <a:srgbClr val="000000"/>
            </a:solidFill>
            <a:prstDash val="solid"/>
          </a:ln>
        </c:spPr>
        <c:txPr>
          <a:bodyPr rot="-60000000" vert="horz"/>
          <a:lstStyle/>
          <a:p>
            <a:pPr>
              <a:defRPr/>
            </a:pPr>
            <a:endParaRPr lang="fi-FI"/>
          </a:p>
        </c:txPr>
        <c:crossAx val="443215912"/>
        <c:crossesAt val="1"/>
        <c:crossBetween val="between"/>
      </c:valAx>
      <c:spPr>
        <a:solidFill>
          <a:srgbClr val="EAEAEA"/>
        </a:solidFill>
        <a:ln w="25400">
          <a:noFill/>
        </a:ln>
      </c:spPr>
    </c:plotArea>
    <c:plotVisOnly val="1"/>
    <c:dispBlanksAs val="gap"/>
    <c:showDLblsOverMax val="1"/>
  </c:chart>
  <c:spPr>
    <a:noFill/>
    <a:ln w="6350">
      <a:noFill/>
    </a:ln>
  </c:spPr>
  <c:txPr>
    <a:bodyPr/>
    <a:lstStyle/>
    <a:p>
      <a:pPr>
        <a:defRPr sz="1200"/>
      </a:pPr>
      <a:endParaRPr lang="fi-FI"/>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300"/>
            </a:pPr>
            <a:r>
              <a:rPr lang="en-GB" sz="1300"/>
              <a:t>B. Intermediate union density among standard workers </a:t>
            </a:r>
          </a:p>
          <a:p>
            <a:pPr>
              <a:defRPr sz="1300"/>
            </a:pPr>
            <a:r>
              <a:rPr lang="en-GB" sz="1300"/>
              <a:t>(20 to 50%)</a:t>
            </a:r>
          </a:p>
        </c:rich>
      </c:tx>
      <c:layout>
        <c:manualLayout>
          <c:xMode val="edge"/>
          <c:yMode val="edge"/>
          <c:x val="0.16618655814090652"/>
          <c:y val="2.1679790026246717E-2"/>
        </c:manualLayout>
      </c:layout>
      <c:overlay val="0"/>
      <c:spPr>
        <a:noFill/>
        <a:ln w="25400">
          <a:noFill/>
        </a:ln>
      </c:spPr>
    </c:title>
    <c:autoTitleDeleted val="0"/>
    <c:plotArea>
      <c:layout>
        <c:manualLayout>
          <c:layoutTarget val="inner"/>
          <c:xMode val="edge"/>
          <c:yMode val="edge"/>
          <c:x val="0.11832408612462041"/>
          <c:y val="0.19814911232502561"/>
          <c:w val="0.77722079683859746"/>
          <c:h val="0.53611670593184069"/>
        </c:manualLayout>
      </c:layout>
      <c:barChart>
        <c:barDir val="col"/>
        <c:grouping val="clustered"/>
        <c:varyColors val="0"/>
        <c:ser>
          <c:idx val="0"/>
          <c:order val="0"/>
          <c:tx>
            <c:strRef>
              <c:f>'[ELS-2019-5295-EN-G046.XLSX]g5-1'!$L$30</c:f>
              <c:strCache>
                <c:ptCount val="1"/>
                <c:pt idx="0">
                  <c:v>Actual ratio</c:v>
                </c:pt>
              </c:strCache>
            </c:strRef>
          </c:tx>
          <c:spPr>
            <a:solidFill>
              <a:srgbClr val="0563C1"/>
            </a:solidFill>
            <a:ln w="25400">
              <a:noFill/>
            </a:ln>
          </c:spPr>
          <c:invertIfNegative val="0"/>
          <c:dPt>
            <c:idx val="5"/>
            <c:invertIfNegative val="0"/>
            <c:bubble3D val="0"/>
            <c:spPr>
              <a:solidFill>
                <a:srgbClr val="DE1920"/>
              </a:solidFill>
              <a:ln w="25400">
                <a:noFill/>
              </a:ln>
            </c:spPr>
            <c:extLst>
              <c:ext xmlns:c16="http://schemas.microsoft.com/office/drawing/2014/chart" uri="{C3380CC4-5D6E-409C-BE32-E72D297353CC}">
                <c16:uniqueId val="{00000001-350A-49CA-B8C2-820BA522C5ED}"/>
              </c:ext>
            </c:extLst>
          </c:dPt>
          <c:dPt>
            <c:idx val="6"/>
            <c:invertIfNegative val="0"/>
            <c:bubble3D val="0"/>
            <c:extLst>
              <c:ext xmlns:c16="http://schemas.microsoft.com/office/drawing/2014/chart" uri="{C3380CC4-5D6E-409C-BE32-E72D297353CC}">
                <c16:uniqueId val="{00000002-350A-49CA-B8C2-820BA522C5ED}"/>
              </c:ext>
            </c:extLst>
          </c:dPt>
          <c:dPt>
            <c:idx val="10"/>
            <c:invertIfNegative val="0"/>
            <c:bubble3D val="0"/>
            <c:extLst>
              <c:ext xmlns:c16="http://schemas.microsoft.com/office/drawing/2014/chart" uri="{C3380CC4-5D6E-409C-BE32-E72D297353CC}">
                <c16:uniqueId val="{00000003-350A-49CA-B8C2-820BA522C5ED}"/>
              </c:ext>
            </c:extLst>
          </c:dPt>
          <c:dPt>
            <c:idx val="16"/>
            <c:invertIfNegative val="0"/>
            <c:bubble3D val="0"/>
            <c:extLst>
              <c:ext xmlns:c16="http://schemas.microsoft.com/office/drawing/2014/chart" uri="{C3380CC4-5D6E-409C-BE32-E72D297353CC}">
                <c16:uniqueId val="{00000004-350A-49CA-B8C2-820BA522C5ED}"/>
              </c:ext>
            </c:extLst>
          </c:dPt>
          <c:dPt>
            <c:idx val="17"/>
            <c:invertIfNegative val="0"/>
            <c:bubble3D val="0"/>
            <c:extLst>
              <c:ext xmlns:c16="http://schemas.microsoft.com/office/drawing/2014/chart" uri="{C3380CC4-5D6E-409C-BE32-E72D297353CC}">
                <c16:uniqueId val="{00000005-350A-49CA-B8C2-820BA522C5ED}"/>
              </c:ext>
            </c:extLst>
          </c:dPt>
          <c:dPt>
            <c:idx val="23"/>
            <c:invertIfNegative val="0"/>
            <c:bubble3D val="0"/>
            <c:extLst>
              <c:ext xmlns:c16="http://schemas.microsoft.com/office/drawing/2014/chart" uri="{C3380CC4-5D6E-409C-BE32-E72D297353CC}">
                <c16:uniqueId val="{00000006-350A-49CA-B8C2-820BA522C5ED}"/>
              </c:ext>
            </c:extLst>
          </c:dPt>
          <c:cat>
            <c:strRef>
              <c:f>'[ELS-2019-5295-EN-G046.XLSX]g5-1'!$I$31:$I$41</c:f>
              <c:strCache>
                <c:ptCount val="11"/>
                <c:pt idx="0">
                  <c:v>Mexico</c:v>
                </c:pt>
                <c:pt idx="1">
                  <c:v>Slovenia</c:v>
                </c:pt>
                <c:pt idx="2">
                  <c:v>Chile</c:v>
                </c:pt>
                <c:pt idx="3">
                  <c:v>Ireland</c:v>
                </c:pt>
                <c:pt idx="4">
                  <c:v>Greece</c:v>
                </c:pt>
                <c:pt idx="5">
                  <c:v>Average</c:v>
                </c:pt>
                <c:pt idx="6">
                  <c:v>Italy</c:v>
                </c:pt>
                <c:pt idx="7">
                  <c:v>United Kingdom</c:v>
                </c:pt>
                <c:pt idx="8">
                  <c:v>Austria</c:v>
                </c:pt>
                <c:pt idx="9">
                  <c:v>Israel</c:v>
                </c:pt>
                <c:pt idx="10">
                  <c:v>Canada</c:v>
                </c:pt>
              </c:strCache>
            </c:strRef>
          </c:cat>
          <c:val>
            <c:numRef>
              <c:f>'[ELS-2019-5295-EN-G046.XLSX]g5-1'!$L$31:$L$41</c:f>
              <c:numCache>
                <c:formatCode>0.0</c:formatCode>
                <c:ptCount val="11"/>
                <c:pt idx="0">
                  <c:v>10.341273042249085</c:v>
                </c:pt>
                <c:pt idx="1">
                  <c:v>12.846548575846031</c:v>
                </c:pt>
                <c:pt idx="2">
                  <c:v>28.838586469018811</c:v>
                </c:pt>
                <c:pt idx="3">
                  <c:v>34.954349465219295</c:v>
                </c:pt>
                <c:pt idx="4">
                  <c:v>35.044798491954445</c:v>
                </c:pt>
                <c:pt idx="5">
                  <c:v>43.800237348935283</c:v>
                </c:pt>
                <c:pt idx="6">
                  <c:v>44.132652660009107</c:v>
                </c:pt>
                <c:pt idx="7">
                  <c:v>51.504426609300012</c:v>
                </c:pt>
                <c:pt idx="8">
                  <c:v>54.494343001570819</c:v>
                </c:pt>
                <c:pt idx="9">
                  <c:v>71.857038082673157</c:v>
                </c:pt>
                <c:pt idx="10">
                  <c:v>93.988357091512029</c:v>
                </c:pt>
              </c:numCache>
            </c:numRef>
          </c:val>
          <c:extLst>
            <c:ext xmlns:c16="http://schemas.microsoft.com/office/drawing/2014/chart" uri="{C3380CC4-5D6E-409C-BE32-E72D297353CC}">
              <c16:uniqueId val="{00000007-350A-49CA-B8C2-820BA522C5ED}"/>
            </c:ext>
          </c:extLst>
        </c:ser>
        <c:dLbls>
          <c:showLegendKey val="0"/>
          <c:showVal val="0"/>
          <c:showCatName val="0"/>
          <c:showSerName val="0"/>
          <c:showPercent val="0"/>
          <c:showBubbleSize val="0"/>
        </c:dLbls>
        <c:gapWidth val="150"/>
        <c:overlap val="-27"/>
        <c:axId val="443210008"/>
        <c:axId val="1"/>
      </c:barChart>
      <c:lineChart>
        <c:grouping val="standard"/>
        <c:varyColors val="0"/>
        <c:ser>
          <c:idx val="1"/>
          <c:order val="1"/>
          <c:tx>
            <c:strRef>
              <c:f>'[ELS-2019-5295-EN-G046.XLSX]g5-1'!$N$30</c:f>
              <c:strCache>
                <c:ptCount val="1"/>
                <c:pt idx="0">
                  <c:v>Ratio adjusted for individual characteristics</c:v>
                </c:pt>
              </c:strCache>
            </c:strRef>
          </c:tx>
          <c:spPr>
            <a:ln w="19050">
              <a:noFill/>
            </a:ln>
          </c:spPr>
          <c:marker>
            <c:symbol val="diamond"/>
            <c:size val="5"/>
            <c:spPr>
              <a:solidFill>
                <a:srgbClr val="000000"/>
              </a:solidFill>
              <a:ln>
                <a:solidFill>
                  <a:srgbClr val="000000"/>
                </a:solidFill>
                <a:prstDash val="solid"/>
              </a:ln>
            </c:spPr>
          </c:marker>
          <c:cat>
            <c:numRef>
              <c:f>'[ELS-2019-5295-EN-G046.XLSX]g5-1'!$K$31:$K$41</c:f>
              <c:numCache>
                <c:formatCode>General</c:formatCode>
                <c:ptCount val="11"/>
              </c:numCache>
            </c:numRef>
          </c:cat>
          <c:val>
            <c:numRef>
              <c:f>'[ELS-2019-5295-EN-G046.XLSX]g5-1'!$N$31:$N$41</c:f>
              <c:numCache>
                <c:formatCode>0.0</c:formatCode>
                <c:ptCount val="11"/>
                <c:pt idx="0">
                  <c:v>70.041599926249447</c:v>
                </c:pt>
                <c:pt idx="1">
                  <c:v>33.357443172309829</c:v>
                </c:pt>
                <c:pt idx="2">
                  <c:v>58.742402766916598</c:v>
                </c:pt>
                <c:pt idx="3">
                  <c:v>50.255085344349141</c:v>
                </c:pt>
                <c:pt idx="4">
                  <c:v>81.837438442291898</c:v>
                </c:pt>
                <c:pt idx="5">
                  <c:v>65.705676302389023</c:v>
                </c:pt>
                <c:pt idx="6">
                  <c:v>65.512946352294904</c:v>
                </c:pt>
                <c:pt idx="7">
                  <c:v>60.221702796624186</c:v>
                </c:pt>
                <c:pt idx="8">
                  <c:v>59.686525610376563</c:v>
                </c:pt>
                <c:pt idx="9">
                  <c:v>99.70897367863563</c:v>
                </c:pt>
                <c:pt idx="10">
                  <c:v>77.692644933842033</c:v>
                </c:pt>
              </c:numCache>
            </c:numRef>
          </c:val>
          <c:smooth val="0"/>
          <c:extLst>
            <c:ext xmlns:c16="http://schemas.microsoft.com/office/drawing/2014/chart" uri="{C3380CC4-5D6E-409C-BE32-E72D297353CC}">
              <c16:uniqueId val="{00000008-350A-49CA-B8C2-820BA522C5ED}"/>
            </c:ext>
          </c:extLst>
        </c:ser>
        <c:dLbls>
          <c:showLegendKey val="0"/>
          <c:showVal val="0"/>
          <c:showCatName val="0"/>
          <c:showSerName val="0"/>
          <c:showPercent val="0"/>
          <c:showBubbleSize val="0"/>
        </c:dLbls>
        <c:marker val="1"/>
        <c:smooth val="0"/>
        <c:axId val="443210008"/>
        <c:axId val="1"/>
      </c:lineChart>
      <c:catAx>
        <c:axId val="443210008"/>
        <c:scaling>
          <c:orientation val="minMax"/>
        </c:scaling>
        <c:delete val="0"/>
        <c:axPos val="b"/>
        <c:majorGridlines>
          <c:spPr>
            <a:ln w="3175">
              <a:solidFill>
                <a:srgbClr val="FFFFFF"/>
              </a:solidFill>
              <a:prstDash val="solid"/>
            </a:ln>
          </c:spPr>
        </c:majorGridlines>
        <c:numFmt formatCode="General" sourceLinked="1"/>
        <c:majorTickMark val="in"/>
        <c:minorTickMark val="none"/>
        <c:tickLblPos val="low"/>
        <c:spPr>
          <a:ln w="3175">
            <a:solidFill>
              <a:srgbClr val="000000"/>
            </a:solidFill>
            <a:prstDash val="solid"/>
          </a:ln>
        </c:spPr>
        <c:txPr>
          <a:bodyPr rot="-2700000"/>
          <a:lstStyle/>
          <a:p>
            <a:pPr>
              <a:defRPr/>
            </a:pPr>
            <a:endParaRPr lang="fi-FI"/>
          </a:p>
        </c:txPr>
        <c:crossAx val="1"/>
        <c:crossesAt val="0"/>
        <c:auto val="1"/>
        <c:lblAlgn val="ctr"/>
        <c:lblOffset val="0"/>
        <c:tickLblSkip val="1"/>
        <c:noMultiLvlLbl val="0"/>
      </c:catAx>
      <c:valAx>
        <c:axId val="1"/>
        <c:scaling>
          <c:orientation val="minMax"/>
          <c:max val="100"/>
        </c:scaling>
        <c:delete val="0"/>
        <c:axPos val="l"/>
        <c:majorGridlines>
          <c:spPr>
            <a:ln w="3175">
              <a:solidFill>
                <a:srgbClr val="FFFFFF"/>
              </a:solidFill>
              <a:prstDash val="solid"/>
            </a:ln>
          </c:spPr>
        </c:majorGridlines>
        <c:numFmt formatCode="General" sourceLinked="0"/>
        <c:majorTickMark val="in"/>
        <c:minorTickMark val="none"/>
        <c:tickLblPos val="nextTo"/>
        <c:spPr>
          <a:ln w="3175">
            <a:solidFill>
              <a:srgbClr val="000000"/>
            </a:solidFill>
            <a:prstDash val="solid"/>
          </a:ln>
        </c:spPr>
        <c:txPr>
          <a:bodyPr rot="-60000000" vert="horz"/>
          <a:lstStyle/>
          <a:p>
            <a:pPr>
              <a:defRPr/>
            </a:pPr>
            <a:endParaRPr lang="fi-FI"/>
          </a:p>
        </c:txPr>
        <c:crossAx val="443210008"/>
        <c:crossesAt val="1"/>
        <c:crossBetween val="between"/>
      </c:valAx>
      <c:spPr>
        <a:solidFill>
          <a:srgbClr val="EAEAEA"/>
        </a:solidFill>
        <a:ln w="25400">
          <a:noFill/>
        </a:ln>
      </c:spPr>
    </c:plotArea>
    <c:plotVisOnly val="1"/>
    <c:dispBlanksAs val="gap"/>
    <c:showDLblsOverMax val="1"/>
  </c:chart>
  <c:spPr>
    <a:noFill/>
    <a:ln w="6350">
      <a:noFill/>
    </a:ln>
  </c:spPr>
  <c:txPr>
    <a:bodyPr/>
    <a:lstStyle/>
    <a:p>
      <a:pPr>
        <a:defRPr sz="1200"/>
      </a:pPr>
      <a:endParaRPr lang="fi-FI"/>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300"/>
            </a:pPr>
            <a:r>
              <a:rPr lang="en-GB" sz="1300" dirty="0"/>
              <a:t>C. High union density among standard workers (50% or more)</a:t>
            </a:r>
          </a:p>
        </c:rich>
      </c:tx>
      <c:layout>
        <c:manualLayout>
          <c:xMode val="edge"/>
          <c:yMode val="edge"/>
          <c:x val="0.18578555458345486"/>
          <c:y val="2.1679790026246717E-2"/>
        </c:manualLayout>
      </c:layout>
      <c:overlay val="0"/>
      <c:spPr>
        <a:noFill/>
        <a:ln w="25400">
          <a:noFill/>
        </a:ln>
      </c:spPr>
    </c:title>
    <c:autoTitleDeleted val="0"/>
    <c:plotArea>
      <c:layout>
        <c:manualLayout>
          <c:layoutTarget val="inner"/>
          <c:xMode val="edge"/>
          <c:yMode val="edge"/>
          <c:x val="0.15312088742668245"/>
          <c:y val="0.19272917649492791"/>
          <c:w val="0.79048353909465019"/>
          <c:h val="0.55317194237038592"/>
        </c:manualLayout>
      </c:layout>
      <c:barChart>
        <c:barDir val="col"/>
        <c:grouping val="clustered"/>
        <c:varyColors val="0"/>
        <c:ser>
          <c:idx val="0"/>
          <c:order val="0"/>
          <c:tx>
            <c:strRef>
              <c:f>'[ELS-2019-5295-EN-G046.XLSX]g5-1'!$T$30</c:f>
              <c:strCache>
                <c:ptCount val="1"/>
                <c:pt idx="0">
                  <c:v>Actual ratio</c:v>
                </c:pt>
              </c:strCache>
            </c:strRef>
          </c:tx>
          <c:spPr>
            <a:solidFill>
              <a:srgbClr val="0563C1"/>
            </a:solidFill>
            <a:ln w="25400">
              <a:noFill/>
            </a:ln>
          </c:spPr>
          <c:invertIfNegative val="0"/>
          <c:dPt>
            <c:idx val="3"/>
            <c:invertIfNegative val="0"/>
            <c:bubble3D val="0"/>
            <c:spPr>
              <a:solidFill>
                <a:srgbClr val="DE1920"/>
              </a:solidFill>
              <a:ln w="25400">
                <a:noFill/>
              </a:ln>
            </c:spPr>
            <c:extLst>
              <c:ext xmlns:c16="http://schemas.microsoft.com/office/drawing/2014/chart" uri="{C3380CC4-5D6E-409C-BE32-E72D297353CC}">
                <c16:uniqueId val="{00000001-6D0F-411A-BB3B-FE30E6C7BCE2}"/>
              </c:ext>
            </c:extLst>
          </c:dPt>
          <c:dPt>
            <c:idx val="5"/>
            <c:invertIfNegative val="0"/>
            <c:bubble3D val="0"/>
            <c:spPr>
              <a:solidFill>
                <a:srgbClr val="FFC000"/>
              </a:solidFill>
              <a:ln w="25400">
                <a:solidFill>
                  <a:srgbClr val="FFC000"/>
                </a:solidFill>
              </a:ln>
            </c:spPr>
            <c:extLst>
              <c:ext xmlns:c16="http://schemas.microsoft.com/office/drawing/2014/chart" uri="{C3380CC4-5D6E-409C-BE32-E72D297353CC}">
                <c16:uniqueId val="{00000003-6D0F-411A-BB3B-FE30E6C7BCE2}"/>
              </c:ext>
            </c:extLst>
          </c:dPt>
          <c:dPt>
            <c:idx val="16"/>
            <c:invertIfNegative val="0"/>
            <c:bubble3D val="0"/>
            <c:extLst>
              <c:ext xmlns:c16="http://schemas.microsoft.com/office/drawing/2014/chart" uri="{C3380CC4-5D6E-409C-BE32-E72D297353CC}">
                <c16:uniqueId val="{00000004-6D0F-411A-BB3B-FE30E6C7BCE2}"/>
              </c:ext>
            </c:extLst>
          </c:dPt>
          <c:dPt>
            <c:idx val="17"/>
            <c:invertIfNegative val="0"/>
            <c:bubble3D val="0"/>
            <c:extLst>
              <c:ext xmlns:c16="http://schemas.microsoft.com/office/drawing/2014/chart" uri="{C3380CC4-5D6E-409C-BE32-E72D297353CC}">
                <c16:uniqueId val="{00000005-6D0F-411A-BB3B-FE30E6C7BCE2}"/>
              </c:ext>
            </c:extLst>
          </c:dPt>
          <c:dPt>
            <c:idx val="23"/>
            <c:invertIfNegative val="0"/>
            <c:bubble3D val="0"/>
            <c:extLst>
              <c:ext xmlns:c16="http://schemas.microsoft.com/office/drawing/2014/chart" uri="{C3380CC4-5D6E-409C-BE32-E72D297353CC}">
                <c16:uniqueId val="{00000006-6D0F-411A-BB3B-FE30E6C7BCE2}"/>
              </c:ext>
            </c:extLst>
          </c:dPt>
          <c:cat>
            <c:strRef>
              <c:f>'[ELS-2019-5295-EN-G046.XLSX]g5-1'!$Q$31:$Q$37</c:f>
              <c:strCache>
                <c:ptCount val="7"/>
                <c:pt idx="0">
                  <c:v>Sweden</c:v>
                </c:pt>
                <c:pt idx="1">
                  <c:v>Norway</c:v>
                </c:pt>
                <c:pt idx="2">
                  <c:v>Denmark</c:v>
                </c:pt>
                <c:pt idx="3">
                  <c:v>Average</c:v>
                </c:pt>
                <c:pt idx="4">
                  <c:v>Belgium</c:v>
                </c:pt>
                <c:pt idx="5">
                  <c:v>Finland</c:v>
                </c:pt>
                <c:pt idx="6">
                  <c:v>Iceland</c:v>
                </c:pt>
              </c:strCache>
            </c:strRef>
          </c:cat>
          <c:val>
            <c:numRef>
              <c:f>'[ELS-2019-5295-EN-G046.XLSX]g5-1'!$T$31:$T$37</c:f>
              <c:numCache>
                <c:formatCode>0.0</c:formatCode>
                <c:ptCount val="7"/>
                <c:pt idx="0">
                  <c:v>38.059039533902663</c:v>
                </c:pt>
                <c:pt idx="1">
                  <c:v>63.223033669473637</c:v>
                </c:pt>
                <c:pt idx="2">
                  <c:v>70.154138098755453</c:v>
                </c:pt>
                <c:pt idx="3">
                  <c:v>71.085436200023409</c:v>
                </c:pt>
                <c:pt idx="4">
                  <c:v>74.109120536131144</c:v>
                </c:pt>
                <c:pt idx="5">
                  <c:v>89.821910152396597</c:v>
                </c:pt>
                <c:pt idx="6">
                  <c:v>91.14537520948096</c:v>
                </c:pt>
              </c:numCache>
            </c:numRef>
          </c:val>
          <c:extLst>
            <c:ext xmlns:c16="http://schemas.microsoft.com/office/drawing/2014/chart" uri="{C3380CC4-5D6E-409C-BE32-E72D297353CC}">
              <c16:uniqueId val="{00000007-6D0F-411A-BB3B-FE30E6C7BCE2}"/>
            </c:ext>
          </c:extLst>
        </c:ser>
        <c:dLbls>
          <c:showLegendKey val="0"/>
          <c:showVal val="0"/>
          <c:showCatName val="0"/>
          <c:showSerName val="0"/>
          <c:showPercent val="0"/>
          <c:showBubbleSize val="0"/>
        </c:dLbls>
        <c:gapWidth val="150"/>
        <c:overlap val="-27"/>
        <c:axId val="443211648"/>
        <c:axId val="1"/>
      </c:barChart>
      <c:lineChart>
        <c:grouping val="standard"/>
        <c:varyColors val="0"/>
        <c:ser>
          <c:idx val="1"/>
          <c:order val="1"/>
          <c:tx>
            <c:strRef>
              <c:f>'[ELS-2019-5295-EN-G046.XLSX]g5-1'!$V$30</c:f>
              <c:strCache>
                <c:ptCount val="1"/>
                <c:pt idx="0">
                  <c:v>Ratio adjusted for individual characteristics</c:v>
                </c:pt>
              </c:strCache>
            </c:strRef>
          </c:tx>
          <c:spPr>
            <a:ln w="19050">
              <a:noFill/>
            </a:ln>
          </c:spPr>
          <c:marker>
            <c:symbol val="diamond"/>
            <c:size val="5"/>
            <c:spPr>
              <a:solidFill>
                <a:srgbClr val="000000"/>
              </a:solidFill>
              <a:ln>
                <a:solidFill>
                  <a:srgbClr val="000000"/>
                </a:solidFill>
                <a:prstDash val="solid"/>
              </a:ln>
            </c:spPr>
          </c:marker>
          <c:cat>
            <c:numRef>
              <c:f>'[ELS-2019-5295-EN-G046.XLSX]g5-1'!$S$31:$S$37</c:f>
              <c:numCache>
                <c:formatCode>General</c:formatCode>
                <c:ptCount val="7"/>
              </c:numCache>
            </c:numRef>
          </c:cat>
          <c:val>
            <c:numRef>
              <c:f>'[ELS-2019-5295-EN-G046.XLSX]g5-1'!$V$31:$V$37</c:f>
              <c:numCache>
                <c:formatCode>0.0</c:formatCode>
                <c:ptCount val="7"/>
                <c:pt idx="0">
                  <c:v>81.973830853389828</c:v>
                </c:pt>
                <c:pt idx="1">
                  <c:v>69.563797676286697</c:v>
                </c:pt>
                <c:pt idx="2">
                  <c:v>85.078479935556544</c:v>
                </c:pt>
                <c:pt idx="3">
                  <c:v>82.363351479195956</c:v>
                </c:pt>
                <c:pt idx="4">
                  <c:v>74.654585448962379</c:v>
                </c:pt>
                <c:pt idx="5">
                  <c:v>92.093739902874702</c:v>
                </c:pt>
                <c:pt idx="6">
                  <c:v>90.815675058105654</c:v>
                </c:pt>
              </c:numCache>
            </c:numRef>
          </c:val>
          <c:smooth val="0"/>
          <c:extLst>
            <c:ext xmlns:c16="http://schemas.microsoft.com/office/drawing/2014/chart" uri="{C3380CC4-5D6E-409C-BE32-E72D297353CC}">
              <c16:uniqueId val="{00000008-6D0F-411A-BB3B-FE30E6C7BCE2}"/>
            </c:ext>
          </c:extLst>
        </c:ser>
        <c:dLbls>
          <c:showLegendKey val="0"/>
          <c:showVal val="0"/>
          <c:showCatName val="0"/>
          <c:showSerName val="0"/>
          <c:showPercent val="0"/>
          <c:showBubbleSize val="0"/>
        </c:dLbls>
        <c:marker val="1"/>
        <c:smooth val="0"/>
        <c:axId val="443211648"/>
        <c:axId val="1"/>
      </c:lineChart>
      <c:catAx>
        <c:axId val="443211648"/>
        <c:scaling>
          <c:orientation val="minMax"/>
        </c:scaling>
        <c:delete val="0"/>
        <c:axPos val="b"/>
        <c:majorGridlines>
          <c:spPr>
            <a:ln w="3175">
              <a:solidFill>
                <a:srgbClr val="FFFFFF"/>
              </a:solidFill>
              <a:prstDash val="solid"/>
            </a:ln>
          </c:spPr>
        </c:majorGridlines>
        <c:numFmt formatCode="General" sourceLinked="1"/>
        <c:majorTickMark val="in"/>
        <c:minorTickMark val="none"/>
        <c:tickLblPos val="low"/>
        <c:spPr>
          <a:ln w="3175">
            <a:solidFill>
              <a:srgbClr val="000000"/>
            </a:solidFill>
            <a:prstDash val="solid"/>
          </a:ln>
        </c:spPr>
        <c:txPr>
          <a:bodyPr rot="-2700000"/>
          <a:lstStyle/>
          <a:p>
            <a:pPr>
              <a:defRPr/>
            </a:pPr>
            <a:endParaRPr lang="fi-FI"/>
          </a:p>
        </c:txPr>
        <c:crossAx val="1"/>
        <c:crossesAt val="0"/>
        <c:auto val="1"/>
        <c:lblAlgn val="ctr"/>
        <c:lblOffset val="0"/>
        <c:tickLblSkip val="1"/>
        <c:noMultiLvlLbl val="0"/>
      </c:catAx>
      <c:valAx>
        <c:axId val="1"/>
        <c:scaling>
          <c:orientation val="minMax"/>
          <c:max val="100"/>
        </c:scaling>
        <c:delete val="0"/>
        <c:axPos val="l"/>
        <c:majorGridlines>
          <c:spPr>
            <a:ln w="3175">
              <a:solidFill>
                <a:srgbClr val="FFFFFF"/>
              </a:solidFill>
              <a:prstDash val="solid"/>
            </a:ln>
          </c:spPr>
        </c:majorGridlines>
        <c:numFmt formatCode="General" sourceLinked="0"/>
        <c:majorTickMark val="in"/>
        <c:minorTickMark val="none"/>
        <c:tickLblPos val="nextTo"/>
        <c:spPr>
          <a:ln w="3175">
            <a:solidFill>
              <a:srgbClr val="000000"/>
            </a:solidFill>
            <a:prstDash val="solid"/>
          </a:ln>
        </c:spPr>
        <c:txPr>
          <a:bodyPr rot="-60000000" vert="horz"/>
          <a:lstStyle/>
          <a:p>
            <a:pPr>
              <a:defRPr/>
            </a:pPr>
            <a:endParaRPr lang="fi-FI"/>
          </a:p>
        </c:txPr>
        <c:crossAx val="443211648"/>
        <c:crossesAt val="1"/>
        <c:crossBetween val="between"/>
      </c:valAx>
      <c:spPr>
        <a:solidFill>
          <a:srgbClr val="EAEAEA"/>
        </a:solidFill>
        <a:ln w="25400">
          <a:noFill/>
        </a:ln>
      </c:spPr>
    </c:plotArea>
    <c:plotVisOnly val="1"/>
    <c:dispBlanksAs val="gap"/>
    <c:showDLblsOverMax val="1"/>
  </c:chart>
  <c:spPr>
    <a:noFill/>
    <a:ln w="6350">
      <a:noFill/>
    </a:ln>
  </c:spPr>
  <c:txPr>
    <a:bodyPr/>
    <a:lstStyle/>
    <a:p>
      <a:pPr>
        <a:defRPr sz="1200"/>
      </a:pPr>
      <a:endParaRPr lang="fi-FI"/>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xMode val="edge"/>
          <c:yMode val="edge"/>
          <c:x val="8.7445796086387494E-3"/>
          <c:y val="0.11748568155016817"/>
          <c:w val="0.98906927548920154"/>
          <c:h val="0.87255391692800799"/>
        </c:manualLayout>
      </c:layout>
      <c:barChart>
        <c:barDir val="col"/>
        <c:grouping val="clustered"/>
        <c:varyColors val="0"/>
        <c:ser>
          <c:idx val="2"/>
          <c:order val="2"/>
          <c:tx>
            <c:strRef>
              <c:f>'[ELS-2019-5295-EN-G013.XLSX]g2-14'!$M$29</c:f>
              <c:strCache>
                <c:ptCount val="1"/>
                <c:pt idx="0">
                  <c:v>2008-18 (↗)</c:v>
                </c:pt>
              </c:strCache>
            </c:strRef>
          </c:tx>
          <c:spPr>
            <a:solidFill>
              <a:srgbClr val="006BB6"/>
            </a:solidFill>
            <a:ln w="6350" cmpd="sng">
              <a:noFill/>
              <a:round/>
            </a:ln>
            <a:effectLst/>
            <a:extLst>
              <a:ext uri="{91240B29-F687-4F45-9708-019B960494DF}">
                <a14:hiddenLine xmlns:a14="http://schemas.microsoft.com/office/drawing/2010/main" w="6350" cmpd="sng">
                  <a:solidFill>
                    <a:srgbClr val="000000"/>
                  </a:solidFill>
                  <a:round/>
                </a14:hiddenLine>
              </a:ext>
            </a:extLst>
          </c:spPr>
          <c:invertIfNegative val="0"/>
          <c:dPt>
            <c:idx val="15"/>
            <c:invertIfNegative val="0"/>
            <c:bubble3D val="0"/>
            <c:spPr>
              <a:solidFill>
                <a:srgbClr val="FFC000"/>
              </a:solidFill>
              <a:ln w="6350" cmpd="sng">
                <a:solidFill>
                  <a:srgbClr val="FFC000"/>
                </a:solidFill>
                <a:round/>
              </a:ln>
              <a:effectLst/>
            </c:spPr>
            <c:extLst>
              <c:ext xmlns:c16="http://schemas.microsoft.com/office/drawing/2014/chart" uri="{C3380CC4-5D6E-409C-BE32-E72D297353CC}">
                <c16:uniqueId val="{00000045-A516-4E7A-A688-85FB258B7FB2}"/>
              </c:ext>
            </c:extLst>
          </c:dPt>
          <c:cat>
            <c:multiLvlStrRef>
              <c:f>'[ELS-2019-5295-EN-G013.XLSX]g2-14'!$A$30:$F$62</c:f>
              <c:multiLvlStrCache>
                <c:ptCount val="33"/>
                <c:lvl>
                  <c:pt idx="0">
                    <c:v>Slovak Republic</c:v>
                  </c:pt>
                  <c:pt idx="1">
                    <c:v>Japan</c:v>
                  </c:pt>
                  <c:pt idx="2">
                    <c:v>Switzerland</c:v>
                  </c:pt>
                  <c:pt idx="3">
                    <c:v>Mexico¹</c:v>
                  </c:pt>
                  <c:pt idx="4">
                    <c:v>Poland</c:v>
                  </c:pt>
                  <c:pt idx="5">
                    <c:v>Hungary</c:v>
                  </c:pt>
                  <c:pt idx="6">
                    <c:v>Sweden</c:v>
                  </c:pt>
                  <c:pt idx="7">
                    <c:v>New Zealand</c:v>
                  </c:pt>
                  <c:pt idx="8">
                    <c:v>United States</c:v>
                  </c:pt>
                  <c:pt idx="9">
                    <c:v>Lithuania</c:v>
                  </c:pt>
                  <c:pt idx="10">
                    <c:v>Estonia</c:v>
                  </c:pt>
                  <c:pt idx="11">
                    <c:v>Netherlands</c:v>
                  </c:pt>
                  <c:pt idx="12">
                    <c:v>Australia</c:v>
                  </c:pt>
                  <c:pt idx="13">
                    <c:v>Slovenia</c:v>
                  </c:pt>
                  <c:pt idx="14">
                    <c:v>United Kingdom</c:v>
                  </c:pt>
                  <c:pt idx="15">
                    <c:v>Finland</c:v>
                  </c:pt>
                  <c:pt idx="16">
                    <c:v>Ireland</c:v>
                  </c:pt>
                  <c:pt idx="17">
                    <c:v>Italy</c:v>
                  </c:pt>
                  <c:pt idx="18">
                    <c:v>Korea</c:v>
                  </c:pt>
                  <c:pt idx="19">
                    <c:v>Norway</c:v>
                  </c:pt>
                  <c:pt idx="20">
                    <c:v>Chile</c:v>
                  </c:pt>
                  <c:pt idx="21">
                    <c:v>Canada</c:v>
                  </c:pt>
                  <c:pt idx="22">
                    <c:v>Spain</c:v>
                  </c:pt>
                  <c:pt idx="23">
                    <c:v>Israel²</c:v>
                  </c:pt>
                  <c:pt idx="24">
                    <c:v>Denmark</c:v>
                  </c:pt>
                  <c:pt idx="25">
                    <c:v>Costa Rica³</c:v>
                  </c:pt>
                  <c:pt idx="26">
                    <c:v>Austria</c:v>
                  </c:pt>
                  <c:pt idx="27">
                    <c:v>Latvia</c:v>
                  </c:pt>
                  <c:pt idx="28">
                    <c:v>Germany</c:v>
                  </c:pt>
                  <c:pt idx="29">
                    <c:v>Turkey⁴</c:v>
                  </c:pt>
                  <c:pt idx="30">
                    <c:v>Portugal</c:v>
                  </c:pt>
                  <c:pt idx="31">
                    <c:v>Belgium</c:v>
                  </c:pt>
                  <c:pt idx="32">
                    <c:v>France⁵</c:v>
                  </c:pt>
                </c:lvl>
                <c:lvl>
                  <c:pt idx="0">
                    <c:v>All sectors</c:v>
                  </c:pt>
                  <c:pt idx="26">
                    <c:v>Private sector or particular industries</c:v>
                  </c:pt>
                </c:lvl>
              </c:multiLvlStrCache>
            </c:multiLvlStrRef>
          </c:cat>
          <c:val>
            <c:numRef>
              <c:f>'[ELS-2019-5295-EN-G013.XLSX]g2-14'!$M$30:$M$62</c:f>
              <c:numCache>
                <c:formatCode>#,##0</c:formatCode>
                <c:ptCount val="33"/>
                <c:pt idx="0">
                  <c:v>2.1698270059132205E-3</c:v>
                </c:pt>
                <c:pt idx="1">
                  <c:v>0.18132449938479359</c:v>
                </c:pt>
                <c:pt idx="2">
                  <c:v>1.4694128377867743</c:v>
                </c:pt>
                <c:pt idx="3">
                  <c:v>2.5208448485229717</c:v>
                </c:pt>
                <c:pt idx="4">
                  <c:v>3.7357709420032132</c:v>
                </c:pt>
                <c:pt idx="5">
                  <c:v>4.0480223805343138</c:v>
                </c:pt>
                <c:pt idx="6">
                  <c:v>4.3576918720325901</c:v>
                </c:pt>
                <c:pt idx="7">
                  <c:v>6.5257644646810009</c:v>
                </c:pt>
                <c:pt idx="8">
                  <c:v>6.9331923942408045</c:v>
                </c:pt>
                <c:pt idx="9">
                  <c:v>8.0181256620466446</c:v>
                </c:pt>
                <c:pt idx="10">
                  <c:v>9.2583674867174359</c:v>
                </c:pt>
                <c:pt idx="11">
                  <c:v>13.996372399476913</c:v>
                </c:pt>
                <c:pt idx="12">
                  <c:v>14.586731087544093</c:v>
                </c:pt>
                <c:pt idx="13">
                  <c:v>14.899999599999999</c:v>
                </c:pt>
                <c:pt idx="14">
                  <c:v>19.524170362254459</c:v>
                </c:pt>
                <c:pt idx="15">
                  <c:v>29.977816116039826</c:v>
                </c:pt>
                <c:pt idx="16">
                  <c:v>30.61905349528578</c:v>
                </c:pt>
                <c:pt idx="17">
                  <c:v>41.996891116437858</c:v>
                </c:pt>
                <c:pt idx="18">
                  <c:v>43.205944437590261</c:v>
                </c:pt>
                <c:pt idx="19">
                  <c:v>50.019462069056708</c:v>
                </c:pt>
                <c:pt idx="20">
                  <c:v>60.545487744444891</c:v>
                </c:pt>
                <c:pt idx="21">
                  <c:v>74.541847454674723</c:v>
                </c:pt>
                <c:pt idx="22">
                  <c:v>76.268243273081495</c:v>
                </c:pt>
                <c:pt idx="23">
                  <c:v>83.124099888415245</c:v>
                </c:pt>
                <c:pt idx="24">
                  <c:v>105.28032055321567</c:v>
                </c:pt>
                <c:pt idx="25">
                  <c:v>172.05019355817666</c:v>
                </c:pt>
                <c:pt idx="26">
                  <c:v>0.54303680000951848</c:v>
                </c:pt>
                <c:pt idx="27">
                  <c:v>2.9546888259231707</c:v>
                </c:pt>
                <c:pt idx="28">
                  <c:v>6.7644718973552793</c:v>
                </c:pt>
                <c:pt idx="29">
                  <c:v>10.477673212254663</c:v>
                </c:pt>
                <c:pt idx="30">
                  <c:v>14.124224984644913</c:v>
                </c:pt>
                <c:pt idx="31">
                  <c:v>98.28352145400261</c:v>
                </c:pt>
                <c:pt idx="32">
                  <c:v>112.2</c:v>
                </c:pt>
              </c:numCache>
            </c:numRef>
          </c:val>
          <c:extLst>
            <c:ext xmlns:c16="http://schemas.microsoft.com/office/drawing/2014/chart" uri="{C3380CC4-5D6E-409C-BE32-E72D297353CC}">
              <c16:uniqueId val="{00000000-A516-4E7A-A688-85FB258B7FB2}"/>
            </c:ext>
          </c:extLst>
        </c:ser>
        <c:dLbls>
          <c:showLegendKey val="0"/>
          <c:showVal val="0"/>
          <c:showCatName val="0"/>
          <c:showSerName val="0"/>
          <c:showPercent val="0"/>
          <c:showBubbleSize val="0"/>
        </c:dLbls>
        <c:gapWidth val="150"/>
        <c:axId val="240622592"/>
        <c:axId val="240628480"/>
      </c:barChart>
      <c:lineChart>
        <c:grouping val="standard"/>
        <c:varyColors val="0"/>
        <c:ser>
          <c:idx val="0"/>
          <c:order val="0"/>
          <c:tx>
            <c:strRef>
              <c:f>'[ELS-2019-5295-EN-G013.XLSX]g2-14'!$I$29</c:f>
              <c:strCache>
                <c:ptCount val="1"/>
                <c:pt idx="0">
                  <c:v>1990s</c:v>
                </c:pt>
              </c:strCache>
            </c:strRef>
          </c:tx>
          <c:spPr>
            <a:ln w="6350" cap="rnd" cmpd="sng" algn="ctr">
              <a:noFill/>
              <a:prstDash val="solid"/>
              <a:round/>
            </a:ln>
            <a:effectLst/>
            <a:extLst>
              <a:ext uri="{91240B29-F687-4F45-9708-019B960494DF}">
                <a14:hiddenLine xmlns:a14="http://schemas.microsoft.com/office/drawing/2010/main" w="6350" cap="rnd" cmpd="sng" algn="ctr">
                  <a:solidFill>
                    <a:sysClr val="windowText" lastClr="000000"/>
                  </a:solidFill>
                  <a:prstDash val="solid"/>
                  <a:round/>
                </a14:hiddenLine>
              </a:ext>
            </a:extLst>
          </c:spPr>
          <c:marker>
            <c:symbol val="diamond"/>
            <c:size val="5"/>
            <c:spPr>
              <a:solidFill>
                <a:schemeClr val="bg1"/>
              </a:solidFill>
              <a:ln w="6350">
                <a:solidFill>
                  <a:srgbClr val="000000"/>
                </a:solidFill>
                <a:prstDash val="solid"/>
              </a:ln>
              <a:effectLst/>
            </c:spPr>
          </c:marker>
          <c:dLbls>
            <c:dLbl>
              <c:idx val="0"/>
              <c:tx>
                <c:rich>
                  <a:bodyPr/>
                  <a:lstStyle/>
                  <a:p>
                    <a:fld id="{35F0ADB6-4E94-4230-BA84-BB84BB5412AD}" type="CELLRANGE">
                      <a:rPr lang="en-US"/>
                      <a:pPr/>
                      <a:t>[CELLRANGE]</a:t>
                    </a:fld>
                    <a:endParaRPr lang="fi-FI"/>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A516-4E7A-A688-85FB258B7FB2}"/>
                </c:ext>
              </c:extLst>
            </c:dLbl>
            <c:dLbl>
              <c:idx val="1"/>
              <c:tx>
                <c:rich>
                  <a:bodyPr/>
                  <a:lstStyle/>
                  <a:p>
                    <a:fld id="{7C71D7F4-4F2C-494E-ABBF-710EE809FF99}" type="CELLRANGE">
                      <a:rPr lang="en-GB"/>
                      <a:pPr/>
                      <a:t>[CELLRANGE]</a:t>
                    </a:fld>
                    <a:endParaRPr lang="fi-FI"/>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A516-4E7A-A688-85FB258B7FB2}"/>
                </c:ext>
              </c:extLst>
            </c:dLbl>
            <c:dLbl>
              <c:idx val="2"/>
              <c:tx>
                <c:rich>
                  <a:bodyPr/>
                  <a:lstStyle/>
                  <a:p>
                    <a:fld id="{59A079AC-C52E-4966-9B36-B3163710473A}" type="CELLRANGE">
                      <a:rPr lang="en-GB"/>
                      <a:pPr/>
                      <a:t>[CELLRANGE]</a:t>
                    </a:fld>
                    <a:endParaRPr lang="fi-FI"/>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A516-4E7A-A688-85FB258B7FB2}"/>
                </c:ext>
              </c:extLst>
            </c:dLbl>
            <c:dLbl>
              <c:idx val="3"/>
              <c:tx>
                <c:rich>
                  <a:bodyPr/>
                  <a:lstStyle/>
                  <a:p>
                    <a:fld id="{40BEC3A0-9EA8-481F-B7ED-9FC906EFC2AB}" type="CELLRANGE">
                      <a:rPr lang="en-GB"/>
                      <a:pPr/>
                      <a:t>[CELLRANGE]</a:t>
                    </a:fld>
                    <a:endParaRPr lang="fi-FI"/>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A516-4E7A-A688-85FB258B7FB2}"/>
                </c:ext>
              </c:extLst>
            </c:dLbl>
            <c:dLbl>
              <c:idx val="4"/>
              <c:tx>
                <c:rich>
                  <a:bodyPr/>
                  <a:lstStyle/>
                  <a:p>
                    <a:fld id="{622E545B-0974-4974-968C-BC3F271FD453}" type="CELLRANGE">
                      <a:rPr lang="en-GB"/>
                      <a:pPr/>
                      <a:t>[CELLRANGE]</a:t>
                    </a:fld>
                    <a:endParaRPr lang="fi-FI"/>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A516-4E7A-A688-85FB258B7FB2}"/>
                </c:ext>
              </c:extLst>
            </c:dLbl>
            <c:dLbl>
              <c:idx val="5"/>
              <c:tx>
                <c:rich>
                  <a:bodyPr/>
                  <a:lstStyle/>
                  <a:p>
                    <a:fld id="{D30A03DC-CCE3-4176-BE08-C41A33CF75AF}" type="CELLRANGE">
                      <a:rPr lang="en-GB"/>
                      <a:pPr/>
                      <a:t>[CELLRANGE]</a:t>
                    </a:fld>
                    <a:endParaRPr lang="fi-FI"/>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A516-4E7A-A688-85FB258B7FB2}"/>
                </c:ext>
              </c:extLst>
            </c:dLbl>
            <c:dLbl>
              <c:idx val="6"/>
              <c:tx>
                <c:rich>
                  <a:bodyPr/>
                  <a:lstStyle/>
                  <a:p>
                    <a:fld id="{C1CD40D6-3C8A-4E60-910C-8BF828AEADB9}" type="CELLRANGE">
                      <a:rPr lang="en-GB"/>
                      <a:pPr/>
                      <a:t>[CELLRANGE]</a:t>
                    </a:fld>
                    <a:endParaRPr lang="fi-FI"/>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A516-4E7A-A688-85FB258B7FB2}"/>
                </c:ext>
              </c:extLst>
            </c:dLbl>
            <c:dLbl>
              <c:idx val="7"/>
              <c:tx>
                <c:rich>
                  <a:bodyPr/>
                  <a:lstStyle/>
                  <a:p>
                    <a:fld id="{0CACC0B0-7F41-4E4C-8852-3E741983D290}" type="CELLRANGE">
                      <a:rPr lang="en-GB"/>
                      <a:pPr/>
                      <a:t>[CELLRANGE]</a:t>
                    </a:fld>
                    <a:endParaRPr lang="fi-FI"/>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A516-4E7A-A688-85FB258B7FB2}"/>
                </c:ext>
              </c:extLst>
            </c:dLbl>
            <c:dLbl>
              <c:idx val="8"/>
              <c:tx>
                <c:rich>
                  <a:bodyPr/>
                  <a:lstStyle/>
                  <a:p>
                    <a:fld id="{B20C16A7-92CA-4D54-8681-C0AEEE0D3E04}" type="CELLRANGE">
                      <a:rPr lang="en-GB"/>
                      <a:pPr/>
                      <a:t>[CELLRANGE]</a:t>
                    </a:fld>
                    <a:endParaRPr lang="fi-FI"/>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A516-4E7A-A688-85FB258B7FB2}"/>
                </c:ext>
              </c:extLst>
            </c:dLbl>
            <c:dLbl>
              <c:idx val="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A516-4E7A-A688-85FB258B7FB2}"/>
                </c:ext>
              </c:extLst>
            </c:dLbl>
            <c:dLbl>
              <c:idx val="10"/>
              <c:tx>
                <c:rich>
                  <a:bodyPr/>
                  <a:lstStyle/>
                  <a:p>
                    <a:fld id="{A3EF9A46-09A7-48F4-AFC6-C0022ED58DD6}" type="CELLRANGE">
                      <a:rPr lang="en-GB"/>
                      <a:pPr/>
                      <a:t>[CELLRANGE]</a:t>
                    </a:fld>
                    <a:endParaRPr lang="fi-FI"/>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516-4E7A-A688-85FB258B7FB2}"/>
                </c:ext>
              </c:extLst>
            </c:dLbl>
            <c:dLbl>
              <c:idx val="11"/>
              <c:tx>
                <c:rich>
                  <a:bodyPr/>
                  <a:lstStyle/>
                  <a:p>
                    <a:fld id="{726081DA-B6AD-4703-BE94-1508820A081D}" type="CELLRANGE">
                      <a:rPr lang="en-GB"/>
                      <a:pPr/>
                      <a:t>[CELLRANGE]</a:t>
                    </a:fld>
                    <a:endParaRPr lang="fi-FI"/>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A516-4E7A-A688-85FB258B7FB2}"/>
                </c:ext>
              </c:extLst>
            </c:dLbl>
            <c:dLbl>
              <c:idx val="12"/>
              <c:tx>
                <c:rich>
                  <a:bodyPr/>
                  <a:lstStyle/>
                  <a:p>
                    <a:fld id="{1F421194-51A0-4BDF-98D2-1031CF1717E4}" type="CELLRANGE">
                      <a:rPr lang="en-GB"/>
                      <a:pPr/>
                      <a:t>[CELLRANGE]</a:t>
                    </a:fld>
                    <a:endParaRPr lang="fi-FI"/>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A516-4E7A-A688-85FB258B7FB2}"/>
                </c:ext>
              </c:extLst>
            </c:dLbl>
            <c:dLbl>
              <c:idx val="13"/>
              <c:tx>
                <c:rich>
                  <a:bodyPr/>
                  <a:lstStyle/>
                  <a:p>
                    <a:fld id="{CB66743D-CDDF-4BDB-B42B-61F75BE2CC5E}" type="CELLRANGE">
                      <a:rPr lang="en-GB"/>
                      <a:pPr/>
                      <a:t>[CELLRANGE]</a:t>
                    </a:fld>
                    <a:endParaRPr lang="fi-FI"/>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A516-4E7A-A688-85FB258B7FB2}"/>
                </c:ext>
              </c:extLst>
            </c:dLbl>
            <c:dLbl>
              <c:idx val="14"/>
              <c:tx>
                <c:rich>
                  <a:bodyPr/>
                  <a:lstStyle/>
                  <a:p>
                    <a:fld id="{E834EC92-7AB8-4DFC-AC57-1306EEE02889}" type="CELLRANGE">
                      <a:rPr lang="en-GB"/>
                      <a:pPr/>
                      <a:t>[CELLRANGE]</a:t>
                    </a:fld>
                    <a:endParaRPr lang="fi-FI"/>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A516-4E7A-A688-85FB258B7FB2}"/>
                </c:ext>
              </c:extLst>
            </c:dLbl>
            <c:dLbl>
              <c:idx val="15"/>
              <c:tx>
                <c:rich>
                  <a:bodyPr/>
                  <a:lstStyle/>
                  <a:p>
                    <a:fld id="{B8FF935E-8197-41D5-8FDF-924F799C477C}" type="CELLRANGE">
                      <a:rPr lang="en-GB"/>
                      <a:pPr/>
                      <a:t>[CELLRANGE]</a:t>
                    </a:fld>
                    <a:endParaRPr lang="fi-FI"/>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A516-4E7A-A688-85FB258B7FB2}"/>
                </c:ext>
              </c:extLst>
            </c:dLbl>
            <c:dLbl>
              <c:idx val="16"/>
              <c:tx>
                <c:rich>
                  <a:bodyPr/>
                  <a:lstStyle/>
                  <a:p>
                    <a:fld id="{A4433941-3BEB-4F9D-BFBC-D252AE616F55}" type="CELLRANGE">
                      <a:rPr lang="en-GB"/>
                      <a:pPr/>
                      <a:t>[CELLRANGE]</a:t>
                    </a:fld>
                    <a:endParaRPr lang="fi-FI"/>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A516-4E7A-A688-85FB258B7FB2}"/>
                </c:ext>
              </c:extLst>
            </c:dLbl>
            <c:dLbl>
              <c:idx val="17"/>
              <c:tx>
                <c:rich>
                  <a:bodyPr/>
                  <a:lstStyle/>
                  <a:p>
                    <a:fld id="{6C741CBC-DCA1-48F4-B537-4CD52D9F1498}" type="CELLRANGE">
                      <a:rPr lang="en-GB"/>
                      <a:pPr/>
                      <a:t>[CELLRANGE]</a:t>
                    </a:fld>
                    <a:endParaRPr lang="fi-FI"/>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A516-4E7A-A688-85FB258B7FB2}"/>
                </c:ext>
              </c:extLst>
            </c:dLbl>
            <c:dLbl>
              <c:idx val="18"/>
              <c:tx>
                <c:rich>
                  <a:bodyPr/>
                  <a:lstStyle/>
                  <a:p>
                    <a:fld id="{DC9DD4E2-D528-4F8F-9B0E-00B841DA46FB}" type="CELLRANGE">
                      <a:rPr lang="en-GB"/>
                      <a:pPr/>
                      <a:t>[CELLRANGE]</a:t>
                    </a:fld>
                    <a:endParaRPr lang="fi-FI"/>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A516-4E7A-A688-85FB258B7FB2}"/>
                </c:ext>
              </c:extLst>
            </c:dLbl>
            <c:dLbl>
              <c:idx val="19"/>
              <c:tx>
                <c:rich>
                  <a:bodyPr/>
                  <a:lstStyle/>
                  <a:p>
                    <a:fld id="{E12B29F7-80AC-4B2B-BABB-159752391228}" type="CELLRANGE">
                      <a:rPr lang="en-GB"/>
                      <a:pPr/>
                      <a:t>[CELLRANGE]</a:t>
                    </a:fld>
                    <a:endParaRPr lang="fi-FI"/>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A516-4E7A-A688-85FB258B7FB2}"/>
                </c:ext>
              </c:extLst>
            </c:dLbl>
            <c:dLbl>
              <c:idx val="20"/>
              <c:tx>
                <c:rich>
                  <a:bodyPr/>
                  <a:lstStyle/>
                  <a:p>
                    <a:fld id="{03843561-32BB-414A-BFC0-69B29C7AEAF1}" type="CELLRANGE">
                      <a:rPr lang="en-GB"/>
                      <a:pPr/>
                      <a:t>[CELLRANGE]</a:t>
                    </a:fld>
                    <a:endParaRPr lang="fi-FI"/>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A516-4E7A-A688-85FB258B7FB2}"/>
                </c:ext>
              </c:extLst>
            </c:dLbl>
            <c:dLbl>
              <c:idx val="21"/>
              <c:layout>
                <c:manualLayout>
                  <c:x val="-2.6600532400579264E-2"/>
                  <c:y val="-3.2695657455644879E-2"/>
                </c:manualLayout>
              </c:layout>
              <c:tx>
                <c:rich>
                  <a:bodyPr/>
                  <a:lstStyle/>
                  <a:p>
                    <a:fld id="{17033AF3-ECB9-445D-B1FB-A19E1767E023}" type="CELLRANGE">
                      <a:rPr lang="en-US"/>
                      <a:pPr/>
                      <a:t>[CELLRANGE]</a:t>
                    </a:fld>
                    <a:endParaRPr lang="fi-FI"/>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A516-4E7A-A688-85FB258B7FB2}"/>
                </c:ext>
              </c:extLst>
            </c:dLbl>
            <c:dLbl>
              <c:idx val="22"/>
              <c:layout>
                <c:manualLayout>
                  <c:x val="-2.6600532400579434E-2"/>
                  <c:y val="-3.2695657455644879E-2"/>
                </c:manualLayout>
              </c:layout>
              <c:tx>
                <c:rich>
                  <a:bodyPr/>
                  <a:lstStyle/>
                  <a:p>
                    <a:fld id="{D820DAB9-4D96-4505-BC65-FD4C835938C0}" type="CELLRANGE">
                      <a:rPr lang="en-US"/>
                      <a:pPr/>
                      <a:t>[CELLRANGE]</a:t>
                    </a:fld>
                    <a:endParaRPr lang="fi-FI"/>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7-A516-4E7A-A688-85FB258B7FB2}"/>
                </c:ext>
              </c:extLst>
            </c:dLbl>
            <c:dLbl>
              <c:idx val="23"/>
              <c:layout>
                <c:manualLayout>
                  <c:x val="-1.5137275658649849E-2"/>
                  <c:y val="2.8204100503781658E-2"/>
                </c:manualLayout>
              </c:layout>
              <c:tx>
                <c:rich>
                  <a:bodyPr/>
                  <a:lstStyle/>
                  <a:p>
                    <a:fld id="{1F25A6B8-6BE6-4BFC-A5E0-3C7640A8E6EC}" type="CELLRANGE">
                      <a:rPr lang="en-US"/>
                      <a:pPr/>
                      <a:t>[CELLRANGE]</a:t>
                    </a:fld>
                    <a:endParaRPr lang="fi-FI"/>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A516-4E7A-A688-85FB258B7FB2}"/>
                </c:ext>
              </c:extLst>
            </c:dLbl>
            <c:dLbl>
              <c:idx val="24"/>
              <c:tx>
                <c:rich>
                  <a:bodyPr/>
                  <a:lstStyle/>
                  <a:p>
                    <a:fld id="{38D0013C-157C-47F5-BEAF-21F2220710EB}" type="CELLRANGE">
                      <a:rPr lang="en-GB"/>
                      <a:pPr/>
                      <a:t>[CELLRANGE]</a:t>
                    </a:fld>
                    <a:endParaRPr lang="fi-FI"/>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A516-4E7A-A688-85FB258B7FB2}"/>
                </c:ext>
              </c:extLst>
            </c:dLbl>
            <c:dLbl>
              <c:idx val="25"/>
              <c:layout>
                <c:manualLayout>
                  <c:x val="-3.1306244424073343E-2"/>
                  <c:y val="-2.7620677625692664E-2"/>
                </c:manualLayout>
              </c:layout>
              <c:tx>
                <c:rich>
                  <a:bodyPr/>
                  <a:lstStyle/>
                  <a:p>
                    <a:fld id="{D5934156-1CC4-4AF6-9B54-EF34007F18B4}" type="CELLRANGE">
                      <a:rPr lang="en-US"/>
                      <a:pPr/>
                      <a:t>[CELLRANGE]</a:t>
                    </a:fld>
                    <a:endParaRPr lang="fi-FI"/>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A-A516-4E7A-A688-85FB258B7FB2}"/>
                </c:ext>
              </c:extLst>
            </c:dLbl>
            <c:dLbl>
              <c:idx val="26"/>
              <c:tx>
                <c:rich>
                  <a:bodyPr/>
                  <a:lstStyle/>
                  <a:p>
                    <a:fld id="{DCBB8B83-4D3A-46F4-A6C9-FEC08CB23A32}" type="CELLRANGE">
                      <a:rPr lang="en-GB"/>
                      <a:pPr/>
                      <a:t>[CELLRANGE]</a:t>
                    </a:fld>
                    <a:endParaRPr lang="fi-FI"/>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B-A516-4E7A-A688-85FB258B7FB2}"/>
                </c:ext>
              </c:extLst>
            </c:dLbl>
            <c:dLbl>
              <c:idx val="27"/>
              <c:tx>
                <c:rich>
                  <a:bodyPr/>
                  <a:lstStyle/>
                  <a:p>
                    <a:fld id="{0BB03909-6FD5-4CDB-A07E-54AE617DBADB}" type="CELLRANGE">
                      <a:rPr lang="en-GB"/>
                      <a:pPr/>
                      <a:t>[CELLRANGE]</a:t>
                    </a:fld>
                    <a:endParaRPr lang="fi-FI"/>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C-A516-4E7A-A688-85FB258B7FB2}"/>
                </c:ext>
              </c:extLst>
            </c:dLbl>
            <c:dLbl>
              <c:idx val="28"/>
              <c:tx>
                <c:rich>
                  <a:bodyPr/>
                  <a:lstStyle/>
                  <a:p>
                    <a:fld id="{12529935-1C52-410F-9193-698070C6935F}" type="CELLRANGE">
                      <a:rPr lang="en-GB"/>
                      <a:pPr/>
                      <a:t>[CELLRANGE]</a:t>
                    </a:fld>
                    <a:endParaRPr lang="fi-FI"/>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D-A516-4E7A-A688-85FB258B7FB2}"/>
                </c:ext>
              </c:extLst>
            </c:dLbl>
            <c:dLbl>
              <c:idx val="29"/>
              <c:layout>
                <c:manualLayout>
                  <c:x val="-2.6600532400579264E-2"/>
                  <c:y val="-2.7620677625692664E-2"/>
                </c:manualLayout>
              </c:layout>
              <c:tx>
                <c:rich>
                  <a:bodyPr/>
                  <a:lstStyle/>
                  <a:p>
                    <a:fld id="{83332E71-A09B-4F47-BA79-71EBAFA7966B}" type="CELLRANGE">
                      <a:rPr lang="en-US"/>
                      <a:pPr/>
                      <a:t>[CELLRANGE]</a:t>
                    </a:fld>
                    <a:endParaRPr lang="fi-FI"/>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A516-4E7A-A688-85FB258B7FB2}"/>
                </c:ext>
              </c:extLst>
            </c:dLbl>
            <c:dLbl>
              <c:idx val="30"/>
              <c:tx>
                <c:rich>
                  <a:bodyPr/>
                  <a:lstStyle/>
                  <a:p>
                    <a:fld id="{3E0912F4-C660-49A2-B15A-91F8FC0C0964}" type="CELLRANGE">
                      <a:rPr lang="en-GB"/>
                      <a:pPr/>
                      <a:t>[CELLRANGE]</a:t>
                    </a:fld>
                    <a:endParaRPr lang="fi-FI"/>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A516-4E7A-A688-85FB258B7FB2}"/>
                </c:ext>
              </c:extLst>
            </c:dLbl>
            <c:dLbl>
              <c:idx val="31"/>
              <c:tx>
                <c:rich>
                  <a:bodyPr/>
                  <a:lstStyle/>
                  <a:p>
                    <a:fld id="{B0E3CDC4-4D7E-4DA1-BA23-34E3C502D169}" type="CELLRANGE">
                      <a:rPr lang="en-GB"/>
                      <a:pPr/>
                      <a:t>[CELLRANGE]</a:t>
                    </a:fld>
                    <a:endParaRPr lang="fi-FI"/>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0-A516-4E7A-A688-85FB258B7FB2}"/>
                </c:ext>
              </c:extLst>
            </c:dLbl>
            <c:dLbl>
              <c:idx val="3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1-A516-4E7A-A688-85FB258B7FB2}"/>
                </c:ext>
              </c:extLst>
            </c:dLbl>
            <c:spPr>
              <a:noFill/>
              <a:ln>
                <a:noFill/>
              </a:ln>
              <a:effectLst/>
            </c:sp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multiLvlStrRef>
              <c:f>'[ELS-2019-5295-EN-G013.XLSX]g2-14'!$A$30:$F$62</c:f>
              <c:multiLvlStrCache>
                <c:ptCount val="33"/>
                <c:lvl>
                  <c:pt idx="0">
                    <c:v>Slovak Republic</c:v>
                  </c:pt>
                  <c:pt idx="1">
                    <c:v>Japan</c:v>
                  </c:pt>
                  <c:pt idx="2">
                    <c:v>Switzerland</c:v>
                  </c:pt>
                  <c:pt idx="3">
                    <c:v>Mexico¹</c:v>
                  </c:pt>
                  <c:pt idx="4">
                    <c:v>Poland</c:v>
                  </c:pt>
                  <c:pt idx="5">
                    <c:v>Hungary</c:v>
                  </c:pt>
                  <c:pt idx="6">
                    <c:v>Sweden</c:v>
                  </c:pt>
                  <c:pt idx="7">
                    <c:v>New Zealand</c:v>
                  </c:pt>
                  <c:pt idx="8">
                    <c:v>United States</c:v>
                  </c:pt>
                  <c:pt idx="9">
                    <c:v>Lithuania</c:v>
                  </c:pt>
                  <c:pt idx="10">
                    <c:v>Estonia</c:v>
                  </c:pt>
                  <c:pt idx="11">
                    <c:v>Netherlands</c:v>
                  </c:pt>
                  <c:pt idx="12">
                    <c:v>Australia</c:v>
                  </c:pt>
                  <c:pt idx="13">
                    <c:v>Slovenia</c:v>
                  </c:pt>
                  <c:pt idx="14">
                    <c:v>United Kingdom</c:v>
                  </c:pt>
                  <c:pt idx="15">
                    <c:v>Finland</c:v>
                  </c:pt>
                  <c:pt idx="16">
                    <c:v>Ireland</c:v>
                  </c:pt>
                  <c:pt idx="17">
                    <c:v>Italy</c:v>
                  </c:pt>
                  <c:pt idx="18">
                    <c:v>Korea</c:v>
                  </c:pt>
                  <c:pt idx="19">
                    <c:v>Norway</c:v>
                  </c:pt>
                  <c:pt idx="20">
                    <c:v>Chile</c:v>
                  </c:pt>
                  <c:pt idx="21">
                    <c:v>Canada</c:v>
                  </c:pt>
                  <c:pt idx="22">
                    <c:v>Spain</c:v>
                  </c:pt>
                  <c:pt idx="23">
                    <c:v>Israel²</c:v>
                  </c:pt>
                  <c:pt idx="24">
                    <c:v>Denmark</c:v>
                  </c:pt>
                  <c:pt idx="25">
                    <c:v>Costa Rica³</c:v>
                  </c:pt>
                  <c:pt idx="26">
                    <c:v>Austria</c:v>
                  </c:pt>
                  <c:pt idx="27">
                    <c:v>Latvia</c:v>
                  </c:pt>
                  <c:pt idx="28">
                    <c:v>Germany</c:v>
                  </c:pt>
                  <c:pt idx="29">
                    <c:v>Turkey⁴</c:v>
                  </c:pt>
                  <c:pt idx="30">
                    <c:v>Portugal</c:v>
                  </c:pt>
                  <c:pt idx="31">
                    <c:v>Belgium</c:v>
                  </c:pt>
                  <c:pt idx="32">
                    <c:v>France⁵</c:v>
                  </c:pt>
                </c:lvl>
                <c:lvl>
                  <c:pt idx="0">
                    <c:v>All sectors</c:v>
                  </c:pt>
                  <c:pt idx="26">
                    <c:v>Private sector or particular industries</c:v>
                  </c:pt>
                </c:lvl>
              </c:multiLvlStrCache>
            </c:multiLvlStrRef>
          </c:cat>
          <c:val>
            <c:numRef>
              <c:f>'[ELS-2019-5295-EN-G013.XLSX]g2-14'!$I$30:$I$62</c:f>
              <c:numCache>
                <c:formatCode>#,##0</c:formatCode>
                <c:ptCount val="33"/>
                <c:pt idx="0">
                  <c:v>9.5094389402903649E-3</c:v>
                </c:pt>
                <c:pt idx="1">
                  <c:v>2.113313242729828</c:v>
                </c:pt>
                <c:pt idx="2">
                  <c:v>1.5716101775386853</c:v>
                </c:pt>
                <c:pt idx="3">
                  <c:v>19.270022529191522</c:v>
                </c:pt>
                <c:pt idx="4">
                  <c:v>42.539224242249318</c:v>
                </c:pt>
                <c:pt idx="5">
                  <c:v>11.88177009263984</c:v>
                </c:pt>
                <c:pt idx="6">
                  <c:v>49.408831792499015</c:v>
                </c:pt>
                <c:pt idx="7">
                  <c:v>62.579578449641119</c:v>
                </c:pt>
                <c:pt idx="8">
                  <c:v>40.434804295551388</c:v>
                </c:pt>
                <c:pt idx="10">
                  <c:v>0</c:v>
                </c:pt>
                <c:pt idx="11">
                  <c:v>22.159949212929018</c:v>
                </c:pt>
                <c:pt idx="12">
                  <c:v>121.09978002005259</c:v>
                </c:pt>
                <c:pt idx="13">
                  <c:v>0</c:v>
                </c:pt>
                <c:pt idx="14">
                  <c:v>29.563946346143371</c:v>
                </c:pt>
                <c:pt idx="15">
                  <c:v>167.9058535853849</c:v>
                </c:pt>
                <c:pt idx="16">
                  <c:v>117.57414937388509</c:v>
                </c:pt>
                <c:pt idx="17">
                  <c:v>156.0934308049612</c:v>
                </c:pt>
                <c:pt idx="18">
                  <c:v>140.22380518789527</c:v>
                </c:pt>
                <c:pt idx="19">
                  <c:v>82.052472050780764</c:v>
                </c:pt>
                <c:pt idx="20">
                  <c:v>83.947899933848177</c:v>
                </c:pt>
                <c:pt idx="21">
                  <c:v>200</c:v>
                </c:pt>
                <c:pt idx="22">
                  <c:v>200</c:v>
                </c:pt>
                <c:pt idx="23">
                  <c:v>200</c:v>
                </c:pt>
                <c:pt idx="24">
                  <c:v>168.70646927745602</c:v>
                </c:pt>
                <c:pt idx="25">
                  <c:v>200</c:v>
                </c:pt>
                <c:pt idx="26">
                  <c:v>3.7745920001010331</c:v>
                </c:pt>
                <c:pt idx="27">
                  <c:v>16.596960505496202</c:v>
                </c:pt>
                <c:pt idx="28">
                  <c:v>11.708841366361762</c:v>
                </c:pt>
                <c:pt idx="29">
                  <c:v>200</c:v>
                </c:pt>
                <c:pt idx="30">
                  <c:v>31.284713517994767</c:v>
                </c:pt>
                <c:pt idx="31">
                  <c:v>30.825357916252852</c:v>
                </c:pt>
              </c:numCache>
            </c:numRef>
          </c:val>
          <c:smooth val="0"/>
          <c:extLst>
            <c:ext xmlns:c15="http://schemas.microsoft.com/office/drawing/2012/chart" uri="{02D57815-91ED-43cb-92C2-25804820EDAC}">
              <c15:datalabelsRange>
                <c15:f>'[ELS-2019-5295-EN-G013.XLSX]g2-14'!$O$30:$O$62</c15:f>
                <c15:dlblRangeCache>
                  <c:ptCount val="33"/>
                  <c:pt idx="21">
                    <c:v>219</c:v>
                  </c:pt>
                  <c:pt idx="22">
                    <c:v>309</c:v>
                  </c:pt>
                  <c:pt idx="23">
                    <c:v>581</c:v>
                  </c:pt>
                  <c:pt idx="25">
                    <c:v>2,774</c:v>
                  </c:pt>
                  <c:pt idx="29">
                    <c:v>223</c:v>
                  </c:pt>
                </c15:dlblRangeCache>
              </c15:datalabelsRange>
            </c:ext>
            <c:ext xmlns:c16="http://schemas.microsoft.com/office/drawing/2014/chart" uri="{C3380CC4-5D6E-409C-BE32-E72D297353CC}">
              <c16:uniqueId val="{00000022-A516-4E7A-A688-85FB258B7FB2}"/>
            </c:ext>
          </c:extLst>
        </c:ser>
        <c:ser>
          <c:idx val="1"/>
          <c:order val="1"/>
          <c:tx>
            <c:strRef>
              <c:f>'[ELS-2019-5295-EN-G013.XLSX]g2-14'!$K$29</c:f>
              <c:strCache>
                <c:ptCount val="1"/>
                <c:pt idx="0">
                  <c:v>2000-07</c:v>
                </c:pt>
              </c:strCache>
            </c:strRef>
          </c:tx>
          <c:spPr>
            <a:ln w="6350" cap="rnd" cmpd="sng" algn="ctr">
              <a:noFill/>
              <a:prstDash val="solid"/>
              <a:round/>
            </a:ln>
            <a:effectLst/>
            <a:extLst>
              <a:ext uri="{91240B29-F687-4F45-9708-019B960494DF}">
                <a14:hiddenLine xmlns:a14="http://schemas.microsoft.com/office/drawing/2010/main" w="6350" cap="rnd" cmpd="sng" algn="ctr">
                  <a:solidFill>
                    <a:sysClr val="windowText" lastClr="000000"/>
                  </a:solidFill>
                  <a:prstDash val="solid"/>
                  <a:round/>
                </a14:hiddenLine>
              </a:ext>
            </a:extLst>
          </c:spPr>
          <c:marker>
            <c:symbol val="diamond"/>
            <c:size val="5"/>
            <c:spPr>
              <a:solidFill>
                <a:srgbClr val="000000"/>
              </a:solidFill>
              <a:ln w="6350">
                <a:solidFill>
                  <a:srgbClr val="000000"/>
                </a:solidFill>
                <a:prstDash val="solid"/>
              </a:ln>
              <a:effectLst/>
            </c:spPr>
          </c:marker>
          <c:dLbls>
            <c:dLbl>
              <c:idx val="0"/>
              <c:tx>
                <c:rich>
                  <a:bodyPr/>
                  <a:lstStyle/>
                  <a:p>
                    <a:fld id="{7D48A2D7-75DF-4A21-B318-27B9DE54C17B}" type="CELLRANGE">
                      <a:rPr lang="en-US"/>
                      <a:pPr/>
                      <a:t>[CELLRANGE]</a:t>
                    </a:fld>
                    <a:endParaRPr lang="fi-FI"/>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3-A516-4E7A-A688-85FB258B7FB2}"/>
                </c:ext>
              </c:extLst>
            </c:dLbl>
            <c:dLbl>
              <c:idx val="1"/>
              <c:tx>
                <c:rich>
                  <a:bodyPr/>
                  <a:lstStyle/>
                  <a:p>
                    <a:fld id="{40BEE9E2-7159-4252-ADE6-8B8A7701458C}" type="CELLRANGE">
                      <a:rPr lang="en-GB"/>
                      <a:pPr/>
                      <a:t>[CELLRANGE]</a:t>
                    </a:fld>
                    <a:endParaRPr lang="fi-FI"/>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4-A516-4E7A-A688-85FB258B7FB2}"/>
                </c:ext>
              </c:extLst>
            </c:dLbl>
            <c:dLbl>
              <c:idx val="2"/>
              <c:tx>
                <c:rich>
                  <a:bodyPr/>
                  <a:lstStyle/>
                  <a:p>
                    <a:fld id="{83F26766-B968-49C7-B860-5B20B2C58F00}" type="CELLRANGE">
                      <a:rPr lang="en-GB"/>
                      <a:pPr/>
                      <a:t>[CELLRANGE]</a:t>
                    </a:fld>
                    <a:endParaRPr lang="fi-FI"/>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5-A516-4E7A-A688-85FB258B7FB2}"/>
                </c:ext>
              </c:extLst>
            </c:dLbl>
            <c:dLbl>
              <c:idx val="3"/>
              <c:tx>
                <c:rich>
                  <a:bodyPr/>
                  <a:lstStyle/>
                  <a:p>
                    <a:fld id="{83CAFEAA-B85E-408B-A505-695AE6E0429F}" type="CELLRANGE">
                      <a:rPr lang="en-GB"/>
                      <a:pPr/>
                      <a:t>[CELLRANGE]</a:t>
                    </a:fld>
                    <a:endParaRPr lang="fi-FI"/>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6-A516-4E7A-A688-85FB258B7FB2}"/>
                </c:ext>
              </c:extLst>
            </c:dLbl>
            <c:dLbl>
              <c:idx val="4"/>
              <c:tx>
                <c:rich>
                  <a:bodyPr/>
                  <a:lstStyle/>
                  <a:p>
                    <a:fld id="{74E1B9F8-AD97-4498-92CF-64014A507C6B}" type="CELLRANGE">
                      <a:rPr lang="en-GB"/>
                      <a:pPr/>
                      <a:t>[CELLRANGE]</a:t>
                    </a:fld>
                    <a:endParaRPr lang="fi-FI"/>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7-A516-4E7A-A688-85FB258B7FB2}"/>
                </c:ext>
              </c:extLst>
            </c:dLbl>
            <c:dLbl>
              <c:idx val="5"/>
              <c:tx>
                <c:rich>
                  <a:bodyPr/>
                  <a:lstStyle/>
                  <a:p>
                    <a:fld id="{2E9831FD-7FE2-41BC-BF73-74AE8BCE9705}" type="CELLRANGE">
                      <a:rPr lang="en-GB"/>
                      <a:pPr/>
                      <a:t>[CELLRANGE]</a:t>
                    </a:fld>
                    <a:endParaRPr lang="fi-FI"/>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8-A516-4E7A-A688-85FB258B7FB2}"/>
                </c:ext>
              </c:extLst>
            </c:dLbl>
            <c:dLbl>
              <c:idx val="6"/>
              <c:tx>
                <c:rich>
                  <a:bodyPr/>
                  <a:lstStyle/>
                  <a:p>
                    <a:fld id="{E9D74539-99AD-41D4-BF9F-4B7D5367E5BD}" type="CELLRANGE">
                      <a:rPr lang="en-GB"/>
                      <a:pPr/>
                      <a:t>[CELLRANGE]</a:t>
                    </a:fld>
                    <a:endParaRPr lang="fi-FI"/>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9-A516-4E7A-A688-85FB258B7FB2}"/>
                </c:ext>
              </c:extLst>
            </c:dLbl>
            <c:dLbl>
              <c:idx val="7"/>
              <c:tx>
                <c:rich>
                  <a:bodyPr/>
                  <a:lstStyle/>
                  <a:p>
                    <a:fld id="{4C26AE0C-FFDC-425C-AA95-3655EDD19776}" type="CELLRANGE">
                      <a:rPr lang="en-GB"/>
                      <a:pPr/>
                      <a:t>[CELLRANGE]</a:t>
                    </a:fld>
                    <a:endParaRPr lang="fi-FI"/>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A-A516-4E7A-A688-85FB258B7FB2}"/>
                </c:ext>
              </c:extLst>
            </c:dLbl>
            <c:dLbl>
              <c:idx val="8"/>
              <c:tx>
                <c:rich>
                  <a:bodyPr/>
                  <a:lstStyle/>
                  <a:p>
                    <a:fld id="{9F26A981-D2C6-4354-A819-DF4016CDAF2D}" type="CELLRANGE">
                      <a:rPr lang="en-GB"/>
                      <a:pPr/>
                      <a:t>[CELLRANGE]</a:t>
                    </a:fld>
                    <a:endParaRPr lang="fi-FI"/>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B-A516-4E7A-A688-85FB258B7FB2}"/>
                </c:ext>
              </c:extLst>
            </c:dLbl>
            <c:dLbl>
              <c:idx val="9"/>
              <c:tx>
                <c:rich>
                  <a:bodyPr/>
                  <a:lstStyle/>
                  <a:p>
                    <a:fld id="{87A4D347-FA91-4E04-9BBF-7A9DF1F247F1}" type="CELLRANGE">
                      <a:rPr lang="en-GB"/>
                      <a:pPr/>
                      <a:t>[CELLRANGE]</a:t>
                    </a:fld>
                    <a:endParaRPr lang="fi-FI"/>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C-A516-4E7A-A688-85FB258B7FB2}"/>
                </c:ext>
              </c:extLst>
            </c:dLbl>
            <c:dLbl>
              <c:idx val="10"/>
              <c:tx>
                <c:rich>
                  <a:bodyPr/>
                  <a:lstStyle/>
                  <a:p>
                    <a:fld id="{C14E8FB1-2BA0-4C44-B2F1-82E8D04E6141}" type="CELLRANGE">
                      <a:rPr lang="en-GB"/>
                      <a:pPr/>
                      <a:t>[CELLRANGE]</a:t>
                    </a:fld>
                    <a:endParaRPr lang="fi-FI"/>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D-A516-4E7A-A688-85FB258B7FB2}"/>
                </c:ext>
              </c:extLst>
            </c:dLbl>
            <c:dLbl>
              <c:idx val="11"/>
              <c:tx>
                <c:rich>
                  <a:bodyPr/>
                  <a:lstStyle/>
                  <a:p>
                    <a:fld id="{1F7D6481-26DD-4077-8413-AA15ACE9544C}" type="CELLRANGE">
                      <a:rPr lang="en-GB"/>
                      <a:pPr/>
                      <a:t>[CELLRANGE]</a:t>
                    </a:fld>
                    <a:endParaRPr lang="fi-FI"/>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E-A516-4E7A-A688-85FB258B7FB2}"/>
                </c:ext>
              </c:extLst>
            </c:dLbl>
            <c:dLbl>
              <c:idx val="12"/>
              <c:tx>
                <c:rich>
                  <a:bodyPr/>
                  <a:lstStyle/>
                  <a:p>
                    <a:fld id="{9AD21EA8-1599-4163-8A4C-A0B14CCE0ED3}" type="CELLRANGE">
                      <a:rPr lang="en-GB"/>
                      <a:pPr/>
                      <a:t>[CELLRANGE]</a:t>
                    </a:fld>
                    <a:endParaRPr lang="fi-FI"/>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F-A516-4E7A-A688-85FB258B7FB2}"/>
                </c:ext>
              </c:extLst>
            </c:dLbl>
            <c:dLbl>
              <c:idx val="13"/>
              <c:tx>
                <c:rich>
                  <a:bodyPr/>
                  <a:lstStyle/>
                  <a:p>
                    <a:fld id="{B6A44070-A82A-4286-AB3F-120B6878DAC5}" type="CELLRANGE">
                      <a:rPr lang="en-GB"/>
                      <a:pPr/>
                      <a:t>[CELLRANGE]</a:t>
                    </a:fld>
                    <a:endParaRPr lang="fi-FI"/>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0-A516-4E7A-A688-85FB258B7FB2}"/>
                </c:ext>
              </c:extLst>
            </c:dLbl>
            <c:dLbl>
              <c:idx val="14"/>
              <c:tx>
                <c:rich>
                  <a:bodyPr/>
                  <a:lstStyle/>
                  <a:p>
                    <a:fld id="{A633FEF1-C3F3-4786-A6BA-C4C2AAD0FAAC}" type="CELLRANGE">
                      <a:rPr lang="en-GB"/>
                      <a:pPr/>
                      <a:t>[CELLRANGE]</a:t>
                    </a:fld>
                    <a:endParaRPr lang="fi-FI"/>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1-A516-4E7A-A688-85FB258B7FB2}"/>
                </c:ext>
              </c:extLst>
            </c:dLbl>
            <c:dLbl>
              <c:idx val="15"/>
              <c:tx>
                <c:rich>
                  <a:bodyPr/>
                  <a:lstStyle/>
                  <a:p>
                    <a:fld id="{87B4E25F-F966-41B4-B1B1-BA8AD744A671}" type="CELLRANGE">
                      <a:rPr lang="en-GB"/>
                      <a:pPr/>
                      <a:t>[CELLRANGE]</a:t>
                    </a:fld>
                    <a:endParaRPr lang="fi-FI"/>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2-A516-4E7A-A688-85FB258B7FB2}"/>
                </c:ext>
              </c:extLst>
            </c:dLbl>
            <c:dLbl>
              <c:idx val="16"/>
              <c:tx>
                <c:rich>
                  <a:bodyPr/>
                  <a:lstStyle/>
                  <a:p>
                    <a:fld id="{52B0416D-6E01-434B-9C7E-4F23689AB73D}" type="CELLRANGE">
                      <a:rPr lang="en-GB"/>
                      <a:pPr/>
                      <a:t>[CELLRANGE]</a:t>
                    </a:fld>
                    <a:endParaRPr lang="fi-FI"/>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3-A516-4E7A-A688-85FB258B7FB2}"/>
                </c:ext>
              </c:extLst>
            </c:dLbl>
            <c:dLbl>
              <c:idx val="17"/>
              <c:tx>
                <c:rich>
                  <a:bodyPr/>
                  <a:lstStyle/>
                  <a:p>
                    <a:fld id="{3546F384-4497-44BC-A932-46F08AD75904}" type="CELLRANGE">
                      <a:rPr lang="en-GB"/>
                      <a:pPr/>
                      <a:t>[CELLRANGE]</a:t>
                    </a:fld>
                    <a:endParaRPr lang="fi-FI"/>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4-A516-4E7A-A688-85FB258B7FB2}"/>
                </c:ext>
              </c:extLst>
            </c:dLbl>
            <c:dLbl>
              <c:idx val="18"/>
              <c:tx>
                <c:rich>
                  <a:bodyPr/>
                  <a:lstStyle/>
                  <a:p>
                    <a:fld id="{7844C8B6-B1FA-4354-9EF6-AEDA7A4DEE8E}" type="CELLRANGE">
                      <a:rPr lang="en-GB"/>
                      <a:pPr/>
                      <a:t>[CELLRANGE]</a:t>
                    </a:fld>
                    <a:endParaRPr lang="fi-FI"/>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5-A516-4E7A-A688-85FB258B7FB2}"/>
                </c:ext>
              </c:extLst>
            </c:dLbl>
            <c:dLbl>
              <c:idx val="19"/>
              <c:tx>
                <c:rich>
                  <a:bodyPr/>
                  <a:lstStyle/>
                  <a:p>
                    <a:fld id="{F851A78F-0683-4A01-A291-CF2B392F1975}" type="CELLRANGE">
                      <a:rPr lang="en-GB"/>
                      <a:pPr/>
                      <a:t>[CELLRANGE]</a:t>
                    </a:fld>
                    <a:endParaRPr lang="fi-FI"/>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6-A516-4E7A-A688-85FB258B7FB2}"/>
                </c:ext>
              </c:extLst>
            </c:dLbl>
            <c:dLbl>
              <c:idx val="20"/>
              <c:tx>
                <c:rich>
                  <a:bodyPr/>
                  <a:lstStyle/>
                  <a:p>
                    <a:fld id="{426349BA-E352-4775-81A9-25B49DCE1AA8}" type="CELLRANGE">
                      <a:rPr lang="en-GB"/>
                      <a:pPr/>
                      <a:t>[CELLRANGE]</a:t>
                    </a:fld>
                    <a:endParaRPr lang="fi-FI"/>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7-A516-4E7A-A688-85FB258B7FB2}"/>
                </c:ext>
              </c:extLst>
            </c:dLbl>
            <c:dLbl>
              <c:idx val="21"/>
              <c:tx>
                <c:rich>
                  <a:bodyPr/>
                  <a:lstStyle/>
                  <a:p>
                    <a:fld id="{7954A141-1B58-4B84-AE00-5A780B362D70}" type="CELLRANGE">
                      <a:rPr lang="en-GB"/>
                      <a:pPr/>
                      <a:t>[CELLRANGE]</a:t>
                    </a:fld>
                    <a:endParaRPr lang="fi-FI"/>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8-A516-4E7A-A688-85FB258B7FB2}"/>
                </c:ext>
              </c:extLst>
            </c:dLbl>
            <c:dLbl>
              <c:idx val="22"/>
              <c:tx>
                <c:rich>
                  <a:bodyPr/>
                  <a:lstStyle/>
                  <a:p>
                    <a:fld id="{B289DE13-E0F3-48EA-B29A-605567D0810A}" type="CELLRANGE">
                      <a:rPr lang="en-GB"/>
                      <a:pPr/>
                      <a:t>[CELLRANGE]</a:t>
                    </a:fld>
                    <a:endParaRPr lang="fi-FI"/>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9-A516-4E7A-A688-85FB258B7FB2}"/>
                </c:ext>
              </c:extLst>
            </c:dLbl>
            <c:dLbl>
              <c:idx val="23"/>
              <c:layout>
                <c:manualLayout>
                  <c:x val="-2.5219164832244716E-2"/>
                  <c:y val="-3.0449878979713279E-2"/>
                </c:manualLayout>
              </c:layout>
              <c:tx>
                <c:rich>
                  <a:bodyPr/>
                  <a:lstStyle/>
                  <a:p>
                    <a:pPr>
                      <a:defRPr/>
                    </a:pPr>
                    <a:fld id="{961424F2-7538-43E8-B168-6E49B071E3F9}" type="CELLRANGE">
                      <a:rPr lang="en-US"/>
                      <a:pPr>
                        <a:defRPr/>
                      </a:pPr>
                      <a:t>[CELLRANGE]</a:t>
                    </a:fld>
                    <a:endParaRPr lang="fi-FI"/>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A-A516-4E7A-A688-85FB258B7FB2}"/>
                </c:ext>
              </c:extLst>
            </c:dLbl>
            <c:dLbl>
              <c:idx val="24"/>
              <c:tx>
                <c:rich>
                  <a:bodyPr/>
                  <a:lstStyle/>
                  <a:p>
                    <a:fld id="{DF15B2A8-8E4F-40BD-8A58-488733EFE353}" type="CELLRANGE">
                      <a:rPr lang="en-GB"/>
                      <a:pPr/>
                      <a:t>[CELLRANGE]</a:t>
                    </a:fld>
                    <a:endParaRPr lang="fi-FI"/>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B-A516-4E7A-A688-85FB258B7FB2}"/>
                </c:ext>
              </c:extLst>
            </c:dLbl>
            <c:dLbl>
              <c:idx val="25"/>
              <c:tx>
                <c:rich>
                  <a:bodyPr/>
                  <a:lstStyle/>
                  <a:p>
                    <a:fld id="{8B0697D0-BA5F-4D1D-99A9-1B1EE53ED407}" type="CELLRANGE">
                      <a:rPr lang="en-GB"/>
                      <a:pPr/>
                      <a:t>[CELLRANGE]</a:t>
                    </a:fld>
                    <a:endParaRPr lang="fi-FI"/>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C-A516-4E7A-A688-85FB258B7FB2}"/>
                </c:ext>
              </c:extLst>
            </c:dLbl>
            <c:dLbl>
              <c:idx val="26"/>
              <c:tx>
                <c:rich>
                  <a:bodyPr/>
                  <a:lstStyle/>
                  <a:p>
                    <a:fld id="{6948CB5F-87E4-4DD1-8564-FA9B4897E8E5}" type="CELLRANGE">
                      <a:rPr lang="en-GB"/>
                      <a:pPr/>
                      <a:t>[CELLRANGE]</a:t>
                    </a:fld>
                    <a:endParaRPr lang="fi-FI"/>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D-A516-4E7A-A688-85FB258B7FB2}"/>
                </c:ext>
              </c:extLst>
            </c:dLbl>
            <c:dLbl>
              <c:idx val="27"/>
              <c:tx>
                <c:rich>
                  <a:bodyPr/>
                  <a:lstStyle/>
                  <a:p>
                    <a:fld id="{10B010E8-4D0C-4388-92B4-437167E17F36}" type="CELLRANGE">
                      <a:rPr lang="en-GB"/>
                      <a:pPr/>
                      <a:t>[CELLRANGE]</a:t>
                    </a:fld>
                    <a:endParaRPr lang="fi-FI"/>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E-A516-4E7A-A688-85FB258B7FB2}"/>
                </c:ext>
              </c:extLst>
            </c:dLbl>
            <c:dLbl>
              <c:idx val="28"/>
              <c:tx>
                <c:rich>
                  <a:bodyPr/>
                  <a:lstStyle/>
                  <a:p>
                    <a:fld id="{3C78C4BB-6132-47B4-88D2-61B94667854F}" type="CELLRANGE">
                      <a:rPr lang="en-GB"/>
                      <a:pPr/>
                      <a:t>[CELLRANGE]</a:t>
                    </a:fld>
                    <a:endParaRPr lang="fi-FI"/>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F-A516-4E7A-A688-85FB258B7FB2}"/>
                </c:ext>
              </c:extLst>
            </c:dLbl>
            <c:dLbl>
              <c:idx val="29"/>
              <c:tx>
                <c:rich>
                  <a:bodyPr/>
                  <a:lstStyle/>
                  <a:p>
                    <a:fld id="{11B94C49-CCAA-4934-A8B7-61CAFAD02170}" type="CELLRANGE">
                      <a:rPr lang="en-GB"/>
                      <a:pPr/>
                      <a:t>[CELLRANGE]</a:t>
                    </a:fld>
                    <a:endParaRPr lang="fi-FI"/>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0-A516-4E7A-A688-85FB258B7FB2}"/>
                </c:ext>
              </c:extLst>
            </c:dLbl>
            <c:dLbl>
              <c:idx val="30"/>
              <c:tx>
                <c:rich>
                  <a:bodyPr/>
                  <a:lstStyle/>
                  <a:p>
                    <a:fld id="{F534DD3E-268E-4F0B-8F5A-C7BD2D6D688E}" type="CELLRANGE">
                      <a:rPr lang="en-GB"/>
                      <a:pPr/>
                      <a:t>[CELLRANGE]</a:t>
                    </a:fld>
                    <a:endParaRPr lang="fi-FI"/>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1-A516-4E7A-A688-85FB258B7FB2}"/>
                </c:ext>
              </c:extLst>
            </c:dLbl>
            <c:dLbl>
              <c:idx val="31"/>
              <c:tx>
                <c:rich>
                  <a:bodyPr/>
                  <a:lstStyle/>
                  <a:p>
                    <a:fld id="{671F8C18-1B91-48D8-A7F9-7D080E47FF7A}" type="CELLRANGE">
                      <a:rPr lang="en-GB"/>
                      <a:pPr/>
                      <a:t>[CELLRANGE]</a:t>
                    </a:fld>
                    <a:endParaRPr lang="fi-FI"/>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2-A516-4E7A-A688-85FB258B7FB2}"/>
                </c:ext>
              </c:extLst>
            </c:dLbl>
            <c:dLbl>
              <c:idx val="32"/>
              <c:tx>
                <c:rich>
                  <a:bodyPr/>
                  <a:lstStyle/>
                  <a:p>
                    <a:fld id="{0293CA4B-6CDB-4079-BE7D-9DA09C78DF09}" type="CELLRANGE">
                      <a:rPr lang="en-GB"/>
                      <a:pPr/>
                      <a:t>[CELLRANGE]</a:t>
                    </a:fld>
                    <a:endParaRPr lang="fi-FI"/>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3-A516-4E7A-A688-85FB258B7FB2}"/>
                </c:ext>
              </c:extLst>
            </c:dLbl>
            <c:spPr>
              <a:noFill/>
              <a:ln>
                <a:noFill/>
              </a:ln>
              <a:effectLst/>
            </c:sp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multiLvlStrRef>
              <c:f>'[ELS-2019-5295-EN-G013.XLSX]g2-14'!$A$30:$F$62</c:f>
              <c:multiLvlStrCache>
                <c:ptCount val="33"/>
                <c:lvl>
                  <c:pt idx="0">
                    <c:v>Slovak Republic</c:v>
                  </c:pt>
                  <c:pt idx="1">
                    <c:v>Japan</c:v>
                  </c:pt>
                  <c:pt idx="2">
                    <c:v>Switzerland</c:v>
                  </c:pt>
                  <c:pt idx="3">
                    <c:v>Mexico¹</c:v>
                  </c:pt>
                  <c:pt idx="4">
                    <c:v>Poland</c:v>
                  </c:pt>
                  <c:pt idx="5">
                    <c:v>Hungary</c:v>
                  </c:pt>
                  <c:pt idx="6">
                    <c:v>Sweden</c:v>
                  </c:pt>
                  <c:pt idx="7">
                    <c:v>New Zealand</c:v>
                  </c:pt>
                  <c:pt idx="8">
                    <c:v>United States</c:v>
                  </c:pt>
                  <c:pt idx="9">
                    <c:v>Lithuania</c:v>
                  </c:pt>
                  <c:pt idx="10">
                    <c:v>Estonia</c:v>
                  </c:pt>
                  <c:pt idx="11">
                    <c:v>Netherlands</c:v>
                  </c:pt>
                  <c:pt idx="12">
                    <c:v>Australia</c:v>
                  </c:pt>
                  <c:pt idx="13">
                    <c:v>Slovenia</c:v>
                  </c:pt>
                  <c:pt idx="14">
                    <c:v>United Kingdom</c:v>
                  </c:pt>
                  <c:pt idx="15">
                    <c:v>Finland</c:v>
                  </c:pt>
                  <c:pt idx="16">
                    <c:v>Ireland</c:v>
                  </c:pt>
                  <c:pt idx="17">
                    <c:v>Italy</c:v>
                  </c:pt>
                  <c:pt idx="18">
                    <c:v>Korea</c:v>
                  </c:pt>
                  <c:pt idx="19">
                    <c:v>Norway</c:v>
                  </c:pt>
                  <c:pt idx="20">
                    <c:v>Chile</c:v>
                  </c:pt>
                  <c:pt idx="21">
                    <c:v>Canada</c:v>
                  </c:pt>
                  <c:pt idx="22">
                    <c:v>Spain</c:v>
                  </c:pt>
                  <c:pt idx="23">
                    <c:v>Israel²</c:v>
                  </c:pt>
                  <c:pt idx="24">
                    <c:v>Denmark</c:v>
                  </c:pt>
                  <c:pt idx="25">
                    <c:v>Costa Rica³</c:v>
                  </c:pt>
                  <c:pt idx="26">
                    <c:v>Austria</c:v>
                  </c:pt>
                  <c:pt idx="27">
                    <c:v>Latvia</c:v>
                  </c:pt>
                  <c:pt idx="28">
                    <c:v>Germany</c:v>
                  </c:pt>
                  <c:pt idx="29">
                    <c:v>Turkey⁴</c:v>
                  </c:pt>
                  <c:pt idx="30">
                    <c:v>Portugal</c:v>
                  </c:pt>
                  <c:pt idx="31">
                    <c:v>Belgium</c:v>
                  </c:pt>
                  <c:pt idx="32">
                    <c:v>France⁵</c:v>
                  </c:pt>
                </c:lvl>
                <c:lvl>
                  <c:pt idx="0">
                    <c:v>All sectors</c:v>
                  </c:pt>
                  <c:pt idx="26">
                    <c:v>Private sector or particular industries</c:v>
                  </c:pt>
                </c:lvl>
              </c:multiLvlStrCache>
            </c:multiLvlStrRef>
          </c:cat>
          <c:val>
            <c:numRef>
              <c:f>'[ELS-2019-5295-EN-G013.XLSX]g2-14'!$K$30:$K$62</c:f>
              <c:numCache>
                <c:formatCode>#,##0</c:formatCode>
                <c:ptCount val="33"/>
                <c:pt idx="0">
                  <c:v>1.4980663486564886E-3</c:v>
                </c:pt>
                <c:pt idx="1">
                  <c:v>0.3231842602648507</c:v>
                </c:pt>
                <c:pt idx="2">
                  <c:v>3.6320829141220963</c:v>
                </c:pt>
                <c:pt idx="3">
                  <c:v>13.823849208594929</c:v>
                </c:pt>
                <c:pt idx="4">
                  <c:v>3.3793547420469761</c:v>
                </c:pt>
                <c:pt idx="5">
                  <c:v>7.799937394379918</c:v>
                </c:pt>
                <c:pt idx="6">
                  <c:v>21.691674216788005</c:v>
                </c:pt>
                <c:pt idx="7">
                  <c:v>15.427894587423403</c:v>
                </c:pt>
                <c:pt idx="8">
                  <c:v>34.557170014221022</c:v>
                </c:pt>
                <c:pt idx="9">
                  <c:v>2.4380032787438273</c:v>
                </c:pt>
                <c:pt idx="10">
                  <c:v>3.3543632657203362</c:v>
                </c:pt>
                <c:pt idx="11">
                  <c:v>8.0974242085120398</c:v>
                </c:pt>
                <c:pt idx="12">
                  <c:v>36.248983936376199</c:v>
                </c:pt>
                <c:pt idx="13">
                  <c:v>18.625</c:v>
                </c:pt>
                <c:pt idx="14">
                  <c:v>28.957165434600515</c:v>
                </c:pt>
                <c:pt idx="15">
                  <c:v>81.067766046769563</c:v>
                </c:pt>
                <c:pt idx="16">
                  <c:v>28.50456569595282</c:v>
                </c:pt>
                <c:pt idx="17">
                  <c:v>92.591239765235727</c:v>
                </c:pt>
                <c:pt idx="18">
                  <c:v>83.573735119190445</c:v>
                </c:pt>
                <c:pt idx="19">
                  <c:v>56.617934037231777</c:v>
                </c:pt>
                <c:pt idx="20">
                  <c:v>34.010460633734461</c:v>
                </c:pt>
                <c:pt idx="21">
                  <c:v>162.7774260141436</c:v>
                </c:pt>
                <c:pt idx="22">
                  <c:v>168.34034841868504</c:v>
                </c:pt>
                <c:pt idx="23">
                  <c:v>200</c:v>
                </c:pt>
                <c:pt idx="24">
                  <c:v>36.786597961999277</c:v>
                </c:pt>
                <c:pt idx="25">
                  <c:v>2.5531618393413273</c:v>
                </c:pt>
                <c:pt idx="26">
                  <c:v>49.894278494418472</c:v>
                </c:pt>
                <c:pt idx="27">
                  <c:v>0.46631068000877346</c:v>
                </c:pt>
                <c:pt idx="28">
                  <c:v>4.993338801477023</c:v>
                </c:pt>
                <c:pt idx="29">
                  <c:v>30.353525929329987</c:v>
                </c:pt>
                <c:pt idx="30">
                  <c:v>21.760028141010999</c:v>
                </c:pt>
                <c:pt idx="31">
                  <c:v>73.782705132665413</c:v>
                </c:pt>
                <c:pt idx="32">
                  <c:v>136.33333333333334</c:v>
                </c:pt>
              </c:numCache>
            </c:numRef>
          </c:val>
          <c:smooth val="0"/>
          <c:extLst>
            <c:ext xmlns:c15="http://schemas.microsoft.com/office/drawing/2012/chart" uri="{02D57815-91ED-43cb-92C2-25804820EDAC}">
              <c15:datalabelsRange>
                <c15:f>'[ELS-2019-5295-EN-G013.XLSX]g2-14'!$P$30:$P$62</c15:f>
                <c15:dlblRangeCache>
                  <c:ptCount val="33"/>
                  <c:pt idx="23">
                    <c:v>697</c:v>
                  </c:pt>
                </c15:dlblRangeCache>
              </c15:datalabelsRange>
            </c:ext>
            <c:ext xmlns:c16="http://schemas.microsoft.com/office/drawing/2014/chart" uri="{C3380CC4-5D6E-409C-BE32-E72D297353CC}">
              <c16:uniqueId val="{00000044-A516-4E7A-A688-85FB258B7FB2}"/>
            </c:ext>
          </c:extLst>
        </c:ser>
        <c:dLbls>
          <c:showLegendKey val="0"/>
          <c:showVal val="0"/>
          <c:showCatName val="0"/>
          <c:showSerName val="0"/>
          <c:showPercent val="0"/>
          <c:showBubbleSize val="0"/>
        </c:dLbls>
        <c:dropLines>
          <c:spPr>
            <a:ln w="4445">
              <a:solidFill>
                <a:srgbClr val="000000"/>
              </a:solidFill>
            </a:ln>
          </c:spPr>
        </c:dropLines>
        <c:marker val="1"/>
        <c:smooth val="0"/>
        <c:axId val="240622592"/>
        <c:axId val="240628480"/>
      </c:lineChart>
      <c:catAx>
        <c:axId val="240622592"/>
        <c:scaling>
          <c:orientation val="minMax"/>
        </c:scaling>
        <c:delete val="0"/>
        <c:axPos val="b"/>
        <c:majorGridlines>
          <c:spPr>
            <a:ln w="9525" cmpd="sng">
              <a:solidFill>
                <a:srgbClr val="FFFFFF"/>
              </a:solidFill>
              <a:prstDash val="solid"/>
            </a:ln>
          </c:spPr>
        </c:majorGridlines>
        <c:numFmt formatCode="General" sourceLinked="0"/>
        <c:majorTickMark val="none"/>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5400000" vert="horz"/>
          <a:lstStyle/>
          <a:p>
            <a:pPr>
              <a:defRPr/>
            </a:pPr>
            <a:endParaRPr lang="fi-FI"/>
          </a:p>
        </c:txPr>
        <c:crossAx val="240628480"/>
        <c:crosses val="autoZero"/>
        <c:auto val="1"/>
        <c:lblAlgn val="ctr"/>
        <c:lblOffset val="0"/>
        <c:tickLblSkip val="1"/>
        <c:noMultiLvlLbl val="0"/>
      </c:catAx>
      <c:valAx>
        <c:axId val="240628480"/>
        <c:scaling>
          <c:orientation val="minMax"/>
          <c:max val="200"/>
          <c:min val="0"/>
        </c:scaling>
        <c:delete val="0"/>
        <c:axPos val="l"/>
        <c:majorGridlines>
          <c:spPr>
            <a:ln w="9525" cmpd="sng">
              <a:solidFill>
                <a:srgbClr val="FFFFFF"/>
              </a:solidFill>
              <a:prstDash val="solid"/>
            </a:ln>
          </c:spPr>
        </c:majorGridlines>
        <c:numFmt formatCode="General" sourceLinked="0"/>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a:pPr>
            <a:endParaRPr lang="fi-FI"/>
          </a:p>
        </c:txPr>
        <c:crossAx val="240622592"/>
        <c:crosses val="autoZero"/>
        <c:crossBetween val="between"/>
        <c:majorUnit val="40"/>
      </c:valAx>
      <c:spPr>
        <a:solidFill>
          <a:srgbClr val="EAEAEA"/>
        </a:solidFill>
        <a:ln w="9525">
          <a:noFill/>
        </a:ln>
        <a:effectLst/>
        <a:extLst>
          <a:ext uri="{91240B29-F687-4F45-9708-019B960494DF}">
            <a14:hiddenLine xmlns:a14="http://schemas.microsoft.com/office/drawing/2010/main" w="9525">
              <a:solidFill>
                <a:srgbClr val="000000"/>
              </a:solidFill>
            </a14:hiddenLine>
          </a:ext>
        </a:extLst>
      </c:spPr>
    </c:plotArea>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sz="1200"/>
      </a:pPr>
      <a:endParaRPr lang="fi-FI"/>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3AF1B2-ED00-4138-BA7D-CEB6908F986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83C54B42-9941-4970-AA99-19620FBC69BA}">
      <dgm:prSet phldrT="[Text]" custT="1"/>
      <dgm:spPr>
        <a:solidFill>
          <a:schemeClr val="accent6"/>
        </a:solidFill>
      </dgm:spPr>
      <dgm:t>
        <a:bodyPr/>
        <a:lstStyle/>
        <a:p>
          <a:r>
            <a:rPr lang="en-GB" sz="2400" noProof="0" dirty="0">
              <a:latin typeface="Arial" panose="020B0604020202020204" pitchFamily="34" charset="0"/>
              <a:cs typeface="Arial" panose="020B0604020202020204" pitchFamily="34" charset="0"/>
            </a:rPr>
            <a:t>Predominantly centralised and weakly co-ordinated</a:t>
          </a:r>
        </a:p>
      </dgm:t>
    </dgm:pt>
    <dgm:pt modelId="{0CCD70B6-ED6A-42D3-9025-8B5079E29835}" type="parTrans" cxnId="{96F00A47-1BE0-4A3D-99EA-B5B8EA0544EE}">
      <dgm:prSet/>
      <dgm:spPr/>
      <dgm:t>
        <a:bodyPr/>
        <a:lstStyle/>
        <a:p>
          <a:endParaRPr lang="en-GB" sz="2400">
            <a:latin typeface="Arial" panose="020B0604020202020204" pitchFamily="34" charset="0"/>
            <a:cs typeface="Arial" panose="020B0604020202020204" pitchFamily="34" charset="0"/>
          </a:endParaRPr>
        </a:p>
      </dgm:t>
    </dgm:pt>
    <dgm:pt modelId="{A7F62824-AD66-44AC-A9CF-CDE39E7E3228}" type="sibTrans" cxnId="{96F00A47-1BE0-4A3D-99EA-B5B8EA0544EE}">
      <dgm:prSet/>
      <dgm:spPr/>
      <dgm:t>
        <a:bodyPr/>
        <a:lstStyle/>
        <a:p>
          <a:endParaRPr lang="en-GB" sz="2400">
            <a:latin typeface="Arial" panose="020B0604020202020204" pitchFamily="34" charset="0"/>
            <a:cs typeface="Arial" panose="020B0604020202020204" pitchFamily="34" charset="0"/>
          </a:endParaRPr>
        </a:p>
      </dgm:t>
    </dgm:pt>
    <dgm:pt modelId="{787F853A-B324-4036-8765-7926A731444F}">
      <dgm:prSet phldrT="[Text]" custT="1"/>
      <dgm:spPr>
        <a:solidFill>
          <a:schemeClr val="accent6"/>
        </a:solidFill>
      </dgm:spPr>
      <dgm:t>
        <a:bodyPr/>
        <a:lstStyle/>
        <a:p>
          <a:r>
            <a:rPr lang="en-GB" sz="2400" noProof="0" dirty="0">
              <a:latin typeface="Arial" panose="020B0604020202020204" pitchFamily="34" charset="0"/>
              <a:cs typeface="Arial" panose="020B0604020202020204" pitchFamily="34" charset="0"/>
            </a:rPr>
            <a:t>Predominantly centralised and co-ordinated</a:t>
          </a:r>
        </a:p>
      </dgm:t>
    </dgm:pt>
    <dgm:pt modelId="{A7DD42AA-B8D8-47AB-B478-7EAEE2E77CE6}" type="parTrans" cxnId="{16C092ED-5935-41BE-9574-BB1BAC7EF58D}">
      <dgm:prSet/>
      <dgm:spPr/>
      <dgm:t>
        <a:bodyPr/>
        <a:lstStyle/>
        <a:p>
          <a:endParaRPr lang="en-GB" sz="2400">
            <a:latin typeface="Arial" panose="020B0604020202020204" pitchFamily="34" charset="0"/>
            <a:cs typeface="Arial" panose="020B0604020202020204" pitchFamily="34" charset="0"/>
          </a:endParaRPr>
        </a:p>
      </dgm:t>
    </dgm:pt>
    <dgm:pt modelId="{449CCE32-0DEB-4665-84A4-38CF72AADD1C}" type="sibTrans" cxnId="{16C092ED-5935-41BE-9574-BB1BAC7EF58D}">
      <dgm:prSet/>
      <dgm:spPr/>
      <dgm:t>
        <a:bodyPr/>
        <a:lstStyle/>
        <a:p>
          <a:endParaRPr lang="en-GB" sz="2400">
            <a:latin typeface="Arial" panose="020B0604020202020204" pitchFamily="34" charset="0"/>
            <a:cs typeface="Arial" panose="020B0604020202020204" pitchFamily="34" charset="0"/>
          </a:endParaRPr>
        </a:p>
      </dgm:t>
    </dgm:pt>
    <dgm:pt modelId="{41B2F0C6-BD14-4037-B562-AB721C6C406A}">
      <dgm:prSet phldrT="[Text]" custT="1"/>
      <dgm:spPr>
        <a:solidFill>
          <a:schemeClr val="accent6"/>
        </a:solidFill>
      </dgm:spPr>
      <dgm:t>
        <a:bodyPr/>
        <a:lstStyle/>
        <a:p>
          <a:r>
            <a:rPr lang="en-GB" sz="2400" noProof="0" dirty="0">
              <a:latin typeface="Arial" panose="020B0604020202020204" pitchFamily="34" charset="0"/>
              <a:cs typeface="Arial" panose="020B0604020202020204" pitchFamily="34" charset="0"/>
            </a:rPr>
            <a:t>Organised decentralised and co-ordinated</a:t>
          </a:r>
        </a:p>
      </dgm:t>
    </dgm:pt>
    <dgm:pt modelId="{451F6427-77D0-4171-A0D8-ECD0D1FD9ABC}" type="parTrans" cxnId="{95614ADD-7B4D-4AEB-9A6A-38FFDD5CF9C6}">
      <dgm:prSet/>
      <dgm:spPr/>
      <dgm:t>
        <a:bodyPr/>
        <a:lstStyle/>
        <a:p>
          <a:endParaRPr lang="en-GB" sz="2400">
            <a:latin typeface="Arial" panose="020B0604020202020204" pitchFamily="34" charset="0"/>
            <a:cs typeface="Arial" panose="020B0604020202020204" pitchFamily="34" charset="0"/>
          </a:endParaRPr>
        </a:p>
      </dgm:t>
    </dgm:pt>
    <dgm:pt modelId="{21EF9788-8F84-4463-84A5-964E1C9E2C67}" type="sibTrans" cxnId="{95614ADD-7B4D-4AEB-9A6A-38FFDD5CF9C6}">
      <dgm:prSet/>
      <dgm:spPr/>
      <dgm:t>
        <a:bodyPr/>
        <a:lstStyle/>
        <a:p>
          <a:endParaRPr lang="en-GB" sz="2400">
            <a:latin typeface="Arial" panose="020B0604020202020204" pitchFamily="34" charset="0"/>
            <a:cs typeface="Arial" panose="020B0604020202020204" pitchFamily="34" charset="0"/>
          </a:endParaRPr>
        </a:p>
      </dgm:t>
    </dgm:pt>
    <dgm:pt modelId="{25105AE9-BAA9-432A-B29C-A60D023BEA60}">
      <dgm:prSet phldrT="[Text]" custT="1"/>
      <dgm:spPr>
        <a:solidFill>
          <a:schemeClr val="accent6"/>
        </a:solidFill>
      </dgm:spPr>
      <dgm:t>
        <a:bodyPr/>
        <a:lstStyle/>
        <a:p>
          <a:r>
            <a:rPr lang="en-GB" sz="2400" noProof="0" dirty="0">
              <a:latin typeface="Arial" panose="020B0604020202020204" pitchFamily="34" charset="0"/>
              <a:cs typeface="Arial" panose="020B0604020202020204" pitchFamily="34" charset="0"/>
            </a:rPr>
            <a:t>Largely decentralised </a:t>
          </a:r>
        </a:p>
      </dgm:t>
    </dgm:pt>
    <dgm:pt modelId="{1B2F5C89-E5B3-4E33-9DEC-C951B53C2B11}" type="parTrans" cxnId="{F7F9EBFD-82C0-41C2-8408-E3BDB2DDBF31}">
      <dgm:prSet/>
      <dgm:spPr/>
      <dgm:t>
        <a:bodyPr/>
        <a:lstStyle/>
        <a:p>
          <a:endParaRPr lang="en-GB" sz="2400">
            <a:latin typeface="Arial" panose="020B0604020202020204" pitchFamily="34" charset="0"/>
            <a:cs typeface="Arial" panose="020B0604020202020204" pitchFamily="34" charset="0"/>
          </a:endParaRPr>
        </a:p>
      </dgm:t>
    </dgm:pt>
    <dgm:pt modelId="{63488653-DD48-45E5-8ADE-1FC3A69FFCCF}" type="sibTrans" cxnId="{F7F9EBFD-82C0-41C2-8408-E3BDB2DDBF31}">
      <dgm:prSet/>
      <dgm:spPr/>
      <dgm:t>
        <a:bodyPr/>
        <a:lstStyle/>
        <a:p>
          <a:endParaRPr lang="en-GB" sz="2400">
            <a:latin typeface="Arial" panose="020B0604020202020204" pitchFamily="34" charset="0"/>
            <a:cs typeface="Arial" panose="020B0604020202020204" pitchFamily="34" charset="0"/>
          </a:endParaRPr>
        </a:p>
      </dgm:t>
    </dgm:pt>
    <dgm:pt modelId="{CB7E56B3-76F7-4A16-AF24-34052017E5D0}">
      <dgm:prSet phldrT="[Text]" custT="1"/>
      <dgm:spPr>
        <a:solidFill>
          <a:schemeClr val="accent6"/>
        </a:solidFill>
      </dgm:spPr>
      <dgm:t>
        <a:bodyPr/>
        <a:lstStyle/>
        <a:p>
          <a:r>
            <a:rPr lang="en-GB" sz="2400" noProof="0" dirty="0">
              <a:latin typeface="Arial" panose="020B0604020202020204" pitchFamily="34" charset="0"/>
              <a:cs typeface="Arial" panose="020B0604020202020204" pitchFamily="34" charset="0"/>
            </a:rPr>
            <a:t>Fully decentralised</a:t>
          </a:r>
        </a:p>
      </dgm:t>
    </dgm:pt>
    <dgm:pt modelId="{7E951026-5C08-4145-9916-C0CC71225BFA}" type="parTrans" cxnId="{19587AA3-C67E-4337-869D-4EBDE1CF6A83}">
      <dgm:prSet/>
      <dgm:spPr/>
      <dgm:t>
        <a:bodyPr/>
        <a:lstStyle/>
        <a:p>
          <a:endParaRPr lang="en-GB" sz="2400">
            <a:latin typeface="Arial" panose="020B0604020202020204" pitchFamily="34" charset="0"/>
            <a:cs typeface="Arial" panose="020B0604020202020204" pitchFamily="34" charset="0"/>
          </a:endParaRPr>
        </a:p>
      </dgm:t>
    </dgm:pt>
    <dgm:pt modelId="{483105A5-8D0B-42EC-8A74-BFBB43B3D09A}" type="sibTrans" cxnId="{19587AA3-C67E-4337-869D-4EBDE1CF6A83}">
      <dgm:prSet/>
      <dgm:spPr/>
      <dgm:t>
        <a:bodyPr/>
        <a:lstStyle/>
        <a:p>
          <a:endParaRPr lang="en-GB" sz="2400">
            <a:latin typeface="Arial" panose="020B0604020202020204" pitchFamily="34" charset="0"/>
            <a:cs typeface="Arial" panose="020B0604020202020204" pitchFamily="34" charset="0"/>
          </a:endParaRPr>
        </a:p>
      </dgm:t>
    </dgm:pt>
    <dgm:pt modelId="{E76E75ED-6220-4DCB-BC03-AF6600A38AAC}" type="pres">
      <dgm:prSet presAssocID="{A43AF1B2-ED00-4138-BA7D-CEB6908F9867}" presName="Name0" presStyleCnt="0">
        <dgm:presLayoutVars>
          <dgm:chMax val="7"/>
          <dgm:chPref val="7"/>
          <dgm:dir/>
        </dgm:presLayoutVars>
      </dgm:prSet>
      <dgm:spPr/>
    </dgm:pt>
    <dgm:pt modelId="{C23EE61C-3864-4B03-9809-9A961D8DA7F0}" type="pres">
      <dgm:prSet presAssocID="{A43AF1B2-ED00-4138-BA7D-CEB6908F9867}" presName="Name1" presStyleCnt="0"/>
      <dgm:spPr/>
    </dgm:pt>
    <dgm:pt modelId="{B2B6E406-A101-4B0C-9CC9-74813FD9AC31}" type="pres">
      <dgm:prSet presAssocID="{A43AF1B2-ED00-4138-BA7D-CEB6908F9867}" presName="cycle" presStyleCnt="0"/>
      <dgm:spPr/>
    </dgm:pt>
    <dgm:pt modelId="{D2010FA7-3C9C-4D95-9075-7BBCC63568CB}" type="pres">
      <dgm:prSet presAssocID="{A43AF1B2-ED00-4138-BA7D-CEB6908F9867}" presName="srcNode" presStyleLbl="node1" presStyleIdx="0" presStyleCnt="5"/>
      <dgm:spPr/>
    </dgm:pt>
    <dgm:pt modelId="{2A365A96-4C63-452D-9C71-FFE33808B664}" type="pres">
      <dgm:prSet presAssocID="{A43AF1B2-ED00-4138-BA7D-CEB6908F9867}" presName="conn" presStyleLbl="parChTrans1D2" presStyleIdx="0" presStyleCnt="1"/>
      <dgm:spPr/>
    </dgm:pt>
    <dgm:pt modelId="{6CAF46F0-F00A-437E-90CF-EDF5ED2A3A4A}" type="pres">
      <dgm:prSet presAssocID="{A43AF1B2-ED00-4138-BA7D-CEB6908F9867}" presName="extraNode" presStyleLbl="node1" presStyleIdx="0" presStyleCnt="5"/>
      <dgm:spPr/>
    </dgm:pt>
    <dgm:pt modelId="{05D2E0C4-6204-4746-B7D0-254B767AA934}" type="pres">
      <dgm:prSet presAssocID="{A43AF1B2-ED00-4138-BA7D-CEB6908F9867}" presName="dstNode" presStyleLbl="node1" presStyleIdx="0" presStyleCnt="5"/>
      <dgm:spPr/>
    </dgm:pt>
    <dgm:pt modelId="{16EC0CEC-7E4D-43E4-BD57-96950C647D3D}" type="pres">
      <dgm:prSet presAssocID="{83C54B42-9941-4970-AA99-19620FBC69BA}" presName="text_1" presStyleLbl="node1" presStyleIdx="0" presStyleCnt="5">
        <dgm:presLayoutVars>
          <dgm:bulletEnabled val="1"/>
        </dgm:presLayoutVars>
      </dgm:prSet>
      <dgm:spPr/>
    </dgm:pt>
    <dgm:pt modelId="{C8E95F8C-32D8-49CC-8B50-51053C28801D}" type="pres">
      <dgm:prSet presAssocID="{83C54B42-9941-4970-AA99-19620FBC69BA}" presName="accent_1" presStyleCnt="0"/>
      <dgm:spPr/>
    </dgm:pt>
    <dgm:pt modelId="{522E0FAB-5E8A-4FB3-A4AE-584D1D901A15}" type="pres">
      <dgm:prSet presAssocID="{83C54B42-9941-4970-AA99-19620FBC69BA}" presName="accentRepeatNode" presStyleLbl="solidFgAcc1" presStyleIdx="0" presStyleCnt="5"/>
      <dgm:spPr>
        <a:ln>
          <a:solidFill>
            <a:schemeClr val="accent6"/>
          </a:solidFill>
        </a:ln>
      </dgm:spPr>
    </dgm:pt>
    <dgm:pt modelId="{43F6549A-9FB7-47D4-A4C3-C7CB482FFFB8}" type="pres">
      <dgm:prSet presAssocID="{787F853A-B324-4036-8765-7926A731444F}" presName="text_2" presStyleLbl="node1" presStyleIdx="1" presStyleCnt="5">
        <dgm:presLayoutVars>
          <dgm:bulletEnabled val="1"/>
        </dgm:presLayoutVars>
      </dgm:prSet>
      <dgm:spPr/>
    </dgm:pt>
    <dgm:pt modelId="{175F7A05-950F-49A1-9F42-C2EDE3A06E7F}" type="pres">
      <dgm:prSet presAssocID="{787F853A-B324-4036-8765-7926A731444F}" presName="accent_2" presStyleCnt="0"/>
      <dgm:spPr/>
    </dgm:pt>
    <dgm:pt modelId="{88C1CAEC-5AAE-4B8C-853A-B3538E037780}" type="pres">
      <dgm:prSet presAssocID="{787F853A-B324-4036-8765-7926A731444F}" presName="accentRepeatNode" presStyleLbl="solidFgAcc1" presStyleIdx="1" presStyleCnt="5"/>
      <dgm:spPr>
        <a:ln>
          <a:solidFill>
            <a:schemeClr val="accent6"/>
          </a:solidFill>
        </a:ln>
      </dgm:spPr>
    </dgm:pt>
    <dgm:pt modelId="{107A6B50-C2FD-42F9-9EF3-CE36A55D7A5A}" type="pres">
      <dgm:prSet presAssocID="{41B2F0C6-BD14-4037-B562-AB721C6C406A}" presName="text_3" presStyleLbl="node1" presStyleIdx="2" presStyleCnt="5">
        <dgm:presLayoutVars>
          <dgm:bulletEnabled val="1"/>
        </dgm:presLayoutVars>
      </dgm:prSet>
      <dgm:spPr/>
    </dgm:pt>
    <dgm:pt modelId="{35AE8835-7DBE-488D-AF73-642D9F911288}" type="pres">
      <dgm:prSet presAssocID="{41B2F0C6-BD14-4037-B562-AB721C6C406A}" presName="accent_3" presStyleCnt="0"/>
      <dgm:spPr/>
    </dgm:pt>
    <dgm:pt modelId="{300E8B4B-3364-430A-8780-F963003861FF}" type="pres">
      <dgm:prSet presAssocID="{41B2F0C6-BD14-4037-B562-AB721C6C406A}" presName="accentRepeatNode" presStyleLbl="solidFgAcc1" presStyleIdx="2" presStyleCnt="5"/>
      <dgm:spPr>
        <a:ln>
          <a:solidFill>
            <a:schemeClr val="accent6"/>
          </a:solidFill>
        </a:ln>
      </dgm:spPr>
    </dgm:pt>
    <dgm:pt modelId="{EB1981F9-FFFF-42F1-B80A-6E0FE0E8AFED}" type="pres">
      <dgm:prSet presAssocID="{25105AE9-BAA9-432A-B29C-A60D023BEA60}" presName="text_4" presStyleLbl="node1" presStyleIdx="3" presStyleCnt="5">
        <dgm:presLayoutVars>
          <dgm:bulletEnabled val="1"/>
        </dgm:presLayoutVars>
      </dgm:prSet>
      <dgm:spPr/>
    </dgm:pt>
    <dgm:pt modelId="{038C3095-E444-4694-A3C0-B63884E9EC5F}" type="pres">
      <dgm:prSet presAssocID="{25105AE9-BAA9-432A-B29C-A60D023BEA60}" presName="accent_4" presStyleCnt="0"/>
      <dgm:spPr/>
    </dgm:pt>
    <dgm:pt modelId="{09B89692-4909-4026-AF35-3962F3803D18}" type="pres">
      <dgm:prSet presAssocID="{25105AE9-BAA9-432A-B29C-A60D023BEA60}" presName="accentRepeatNode" presStyleLbl="solidFgAcc1" presStyleIdx="3" presStyleCnt="5"/>
      <dgm:spPr>
        <a:ln>
          <a:solidFill>
            <a:schemeClr val="accent6"/>
          </a:solidFill>
        </a:ln>
      </dgm:spPr>
    </dgm:pt>
    <dgm:pt modelId="{D53F90AB-C4DF-4711-903D-2C6B7925BE75}" type="pres">
      <dgm:prSet presAssocID="{CB7E56B3-76F7-4A16-AF24-34052017E5D0}" presName="text_5" presStyleLbl="node1" presStyleIdx="4" presStyleCnt="5">
        <dgm:presLayoutVars>
          <dgm:bulletEnabled val="1"/>
        </dgm:presLayoutVars>
      </dgm:prSet>
      <dgm:spPr/>
    </dgm:pt>
    <dgm:pt modelId="{6F202DBA-3E7A-41C3-A01D-A3AC06DAB95A}" type="pres">
      <dgm:prSet presAssocID="{CB7E56B3-76F7-4A16-AF24-34052017E5D0}" presName="accent_5" presStyleCnt="0"/>
      <dgm:spPr/>
    </dgm:pt>
    <dgm:pt modelId="{3A3685A4-6F19-4DB6-A645-4BB887FEA733}" type="pres">
      <dgm:prSet presAssocID="{CB7E56B3-76F7-4A16-AF24-34052017E5D0}" presName="accentRepeatNode" presStyleLbl="solidFgAcc1" presStyleIdx="4" presStyleCnt="5"/>
      <dgm:spPr>
        <a:ln>
          <a:solidFill>
            <a:schemeClr val="accent6"/>
          </a:solidFill>
        </a:ln>
      </dgm:spPr>
    </dgm:pt>
  </dgm:ptLst>
  <dgm:cxnLst>
    <dgm:cxn modelId="{BE50C35D-1F15-43DC-9E1D-04F415CC5BF9}" type="presOf" srcId="{CB7E56B3-76F7-4A16-AF24-34052017E5D0}" destId="{D53F90AB-C4DF-4711-903D-2C6B7925BE75}" srcOrd="0" destOrd="0" presId="urn:microsoft.com/office/officeart/2008/layout/VerticalCurvedList"/>
    <dgm:cxn modelId="{50B95466-DACA-4A0C-8D9A-6CACF387731D}" type="presOf" srcId="{787F853A-B324-4036-8765-7926A731444F}" destId="{43F6549A-9FB7-47D4-A4C3-C7CB482FFFB8}" srcOrd="0" destOrd="0" presId="urn:microsoft.com/office/officeart/2008/layout/VerticalCurvedList"/>
    <dgm:cxn modelId="{96F00A47-1BE0-4A3D-99EA-B5B8EA0544EE}" srcId="{A43AF1B2-ED00-4138-BA7D-CEB6908F9867}" destId="{83C54B42-9941-4970-AA99-19620FBC69BA}" srcOrd="0" destOrd="0" parTransId="{0CCD70B6-ED6A-42D3-9025-8B5079E29835}" sibTransId="{A7F62824-AD66-44AC-A9CF-CDE39E7E3228}"/>
    <dgm:cxn modelId="{E6296467-5184-49E7-847A-716EFA084E6E}" type="presOf" srcId="{25105AE9-BAA9-432A-B29C-A60D023BEA60}" destId="{EB1981F9-FFFF-42F1-B80A-6E0FE0E8AFED}" srcOrd="0" destOrd="0" presId="urn:microsoft.com/office/officeart/2008/layout/VerticalCurvedList"/>
    <dgm:cxn modelId="{CCA6654D-D7D6-4FC2-AB4B-7733374C958D}" type="presOf" srcId="{41B2F0C6-BD14-4037-B562-AB721C6C406A}" destId="{107A6B50-C2FD-42F9-9EF3-CE36A55D7A5A}" srcOrd="0" destOrd="0" presId="urn:microsoft.com/office/officeart/2008/layout/VerticalCurvedList"/>
    <dgm:cxn modelId="{D57B5A86-9FB0-4DA2-875A-EA1D9E3F5738}" type="presOf" srcId="{A7F62824-AD66-44AC-A9CF-CDE39E7E3228}" destId="{2A365A96-4C63-452D-9C71-FFE33808B664}" srcOrd="0" destOrd="0" presId="urn:microsoft.com/office/officeart/2008/layout/VerticalCurvedList"/>
    <dgm:cxn modelId="{19587AA3-C67E-4337-869D-4EBDE1CF6A83}" srcId="{A43AF1B2-ED00-4138-BA7D-CEB6908F9867}" destId="{CB7E56B3-76F7-4A16-AF24-34052017E5D0}" srcOrd="4" destOrd="0" parTransId="{7E951026-5C08-4145-9916-C0CC71225BFA}" sibTransId="{483105A5-8D0B-42EC-8A74-BFBB43B3D09A}"/>
    <dgm:cxn modelId="{B8AE74BD-6E9D-460A-9241-7E6BEF041EDB}" type="presOf" srcId="{A43AF1B2-ED00-4138-BA7D-CEB6908F9867}" destId="{E76E75ED-6220-4DCB-BC03-AF6600A38AAC}" srcOrd="0" destOrd="0" presId="urn:microsoft.com/office/officeart/2008/layout/VerticalCurvedList"/>
    <dgm:cxn modelId="{95614ADD-7B4D-4AEB-9A6A-38FFDD5CF9C6}" srcId="{A43AF1B2-ED00-4138-BA7D-CEB6908F9867}" destId="{41B2F0C6-BD14-4037-B562-AB721C6C406A}" srcOrd="2" destOrd="0" parTransId="{451F6427-77D0-4171-A0D8-ECD0D1FD9ABC}" sibTransId="{21EF9788-8F84-4463-84A5-964E1C9E2C67}"/>
    <dgm:cxn modelId="{16C092ED-5935-41BE-9574-BB1BAC7EF58D}" srcId="{A43AF1B2-ED00-4138-BA7D-CEB6908F9867}" destId="{787F853A-B324-4036-8765-7926A731444F}" srcOrd="1" destOrd="0" parTransId="{A7DD42AA-B8D8-47AB-B478-7EAEE2E77CE6}" sibTransId="{449CCE32-0DEB-4665-84A4-38CF72AADD1C}"/>
    <dgm:cxn modelId="{C753AEFC-9BD6-4640-A1BA-D5D469DCABE7}" type="presOf" srcId="{83C54B42-9941-4970-AA99-19620FBC69BA}" destId="{16EC0CEC-7E4D-43E4-BD57-96950C647D3D}" srcOrd="0" destOrd="0" presId="urn:microsoft.com/office/officeart/2008/layout/VerticalCurvedList"/>
    <dgm:cxn modelId="{F7F9EBFD-82C0-41C2-8408-E3BDB2DDBF31}" srcId="{A43AF1B2-ED00-4138-BA7D-CEB6908F9867}" destId="{25105AE9-BAA9-432A-B29C-A60D023BEA60}" srcOrd="3" destOrd="0" parTransId="{1B2F5C89-E5B3-4E33-9DEC-C951B53C2B11}" sibTransId="{63488653-DD48-45E5-8ADE-1FC3A69FFCCF}"/>
    <dgm:cxn modelId="{08ACF873-4EA6-4E45-A08B-AF92E8C0EC08}" type="presParOf" srcId="{E76E75ED-6220-4DCB-BC03-AF6600A38AAC}" destId="{C23EE61C-3864-4B03-9809-9A961D8DA7F0}" srcOrd="0" destOrd="0" presId="urn:microsoft.com/office/officeart/2008/layout/VerticalCurvedList"/>
    <dgm:cxn modelId="{B2B56346-DA35-4B67-9B6F-95368FD78A4D}" type="presParOf" srcId="{C23EE61C-3864-4B03-9809-9A961D8DA7F0}" destId="{B2B6E406-A101-4B0C-9CC9-74813FD9AC31}" srcOrd="0" destOrd="0" presId="urn:microsoft.com/office/officeart/2008/layout/VerticalCurvedList"/>
    <dgm:cxn modelId="{A688D438-7C64-4580-884D-E24B4A65CF2E}" type="presParOf" srcId="{B2B6E406-A101-4B0C-9CC9-74813FD9AC31}" destId="{D2010FA7-3C9C-4D95-9075-7BBCC63568CB}" srcOrd="0" destOrd="0" presId="urn:microsoft.com/office/officeart/2008/layout/VerticalCurvedList"/>
    <dgm:cxn modelId="{26F125DD-A08A-44F5-979D-3DCADB029D11}" type="presParOf" srcId="{B2B6E406-A101-4B0C-9CC9-74813FD9AC31}" destId="{2A365A96-4C63-452D-9C71-FFE33808B664}" srcOrd="1" destOrd="0" presId="urn:microsoft.com/office/officeart/2008/layout/VerticalCurvedList"/>
    <dgm:cxn modelId="{6144FAC3-DF71-41B8-A37F-E6BD241062EA}" type="presParOf" srcId="{B2B6E406-A101-4B0C-9CC9-74813FD9AC31}" destId="{6CAF46F0-F00A-437E-90CF-EDF5ED2A3A4A}" srcOrd="2" destOrd="0" presId="urn:microsoft.com/office/officeart/2008/layout/VerticalCurvedList"/>
    <dgm:cxn modelId="{DA0159D9-76A1-43C1-BBA9-04C6543F0E4F}" type="presParOf" srcId="{B2B6E406-A101-4B0C-9CC9-74813FD9AC31}" destId="{05D2E0C4-6204-4746-B7D0-254B767AA934}" srcOrd="3" destOrd="0" presId="urn:microsoft.com/office/officeart/2008/layout/VerticalCurvedList"/>
    <dgm:cxn modelId="{044EA213-7FD1-4FFF-B65B-2514D778CAE7}" type="presParOf" srcId="{C23EE61C-3864-4B03-9809-9A961D8DA7F0}" destId="{16EC0CEC-7E4D-43E4-BD57-96950C647D3D}" srcOrd="1" destOrd="0" presId="urn:microsoft.com/office/officeart/2008/layout/VerticalCurvedList"/>
    <dgm:cxn modelId="{FA85C526-3E10-4691-844C-C50FE1B37154}" type="presParOf" srcId="{C23EE61C-3864-4B03-9809-9A961D8DA7F0}" destId="{C8E95F8C-32D8-49CC-8B50-51053C28801D}" srcOrd="2" destOrd="0" presId="urn:microsoft.com/office/officeart/2008/layout/VerticalCurvedList"/>
    <dgm:cxn modelId="{4F3FC970-3D0C-4CFE-98D0-2AE84AEAFBF5}" type="presParOf" srcId="{C8E95F8C-32D8-49CC-8B50-51053C28801D}" destId="{522E0FAB-5E8A-4FB3-A4AE-584D1D901A15}" srcOrd="0" destOrd="0" presId="urn:microsoft.com/office/officeart/2008/layout/VerticalCurvedList"/>
    <dgm:cxn modelId="{EF3A4517-A288-4184-AD3F-E4536BE4B9C5}" type="presParOf" srcId="{C23EE61C-3864-4B03-9809-9A961D8DA7F0}" destId="{43F6549A-9FB7-47D4-A4C3-C7CB482FFFB8}" srcOrd="3" destOrd="0" presId="urn:microsoft.com/office/officeart/2008/layout/VerticalCurvedList"/>
    <dgm:cxn modelId="{5E28EBCD-92A6-4FE3-A2E7-4E121AEE57ED}" type="presParOf" srcId="{C23EE61C-3864-4B03-9809-9A961D8DA7F0}" destId="{175F7A05-950F-49A1-9F42-C2EDE3A06E7F}" srcOrd="4" destOrd="0" presId="urn:microsoft.com/office/officeart/2008/layout/VerticalCurvedList"/>
    <dgm:cxn modelId="{587ABFA1-22F5-434D-8A92-7DE13F0DE63B}" type="presParOf" srcId="{175F7A05-950F-49A1-9F42-C2EDE3A06E7F}" destId="{88C1CAEC-5AAE-4B8C-853A-B3538E037780}" srcOrd="0" destOrd="0" presId="urn:microsoft.com/office/officeart/2008/layout/VerticalCurvedList"/>
    <dgm:cxn modelId="{12830B63-EBF8-415C-A5B4-5EF1AEDE748A}" type="presParOf" srcId="{C23EE61C-3864-4B03-9809-9A961D8DA7F0}" destId="{107A6B50-C2FD-42F9-9EF3-CE36A55D7A5A}" srcOrd="5" destOrd="0" presId="urn:microsoft.com/office/officeart/2008/layout/VerticalCurvedList"/>
    <dgm:cxn modelId="{E456A05E-747E-4789-B971-8AB466FCA471}" type="presParOf" srcId="{C23EE61C-3864-4B03-9809-9A961D8DA7F0}" destId="{35AE8835-7DBE-488D-AF73-642D9F911288}" srcOrd="6" destOrd="0" presId="urn:microsoft.com/office/officeart/2008/layout/VerticalCurvedList"/>
    <dgm:cxn modelId="{54BAE718-218E-4B56-9EF3-7256820C1209}" type="presParOf" srcId="{35AE8835-7DBE-488D-AF73-642D9F911288}" destId="{300E8B4B-3364-430A-8780-F963003861FF}" srcOrd="0" destOrd="0" presId="urn:microsoft.com/office/officeart/2008/layout/VerticalCurvedList"/>
    <dgm:cxn modelId="{D753BDA1-B264-41FD-B2D9-868F334F7618}" type="presParOf" srcId="{C23EE61C-3864-4B03-9809-9A961D8DA7F0}" destId="{EB1981F9-FFFF-42F1-B80A-6E0FE0E8AFED}" srcOrd="7" destOrd="0" presId="urn:microsoft.com/office/officeart/2008/layout/VerticalCurvedList"/>
    <dgm:cxn modelId="{9703B66C-A7FA-44F6-A7FD-B8D3ABDCC910}" type="presParOf" srcId="{C23EE61C-3864-4B03-9809-9A961D8DA7F0}" destId="{038C3095-E444-4694-A3C0-B63884E9EC5F}" srcOrd="8" destOrd="0" presId="urn:microsoft.com/office/officeart/2008/layout/VerticalCurvedList"/>
    <dgm:cxn modelId="{14D14322-DAC1-41F1-A5B4-656B31E0C4FD}" type="presParOf" srcId="{038C3095-E444-4694-A3C0-B63884E9EC5F}" destId="{09B89692-4909-4026-AF35-3962F3803D18}" srcOrd="0" destOrd="0" presId="urn:microsoft.com/office/officeart/2008/layout/VerticalCurvedList"/>
    <dgm:cxn modelId="{0E607D47-81DC-4622-811D-0D7FB6C1B2B1}" type="presParOf" srcId="{C23EE61C-3864-4B03-9809-9A961D8DA7F0}" destId="{D53F90AB-C4DF-4711-903D-2C6B7925BE75}" srcOrd="9" destOrd="0" presId="urn:microsoft.com/office/officeart/2008/layout/VerticalCurvedList"/>
    <dgm:cxn modelId="{19C3E2DA-E5E6-48C5-B8A8-F89D341E3F93}" type="presParOf" srcId="{C23EE61C-3864-4B03-9809-9A961D8DA7F0}" destId="{6F202DBA-3E7A-41C3-A01D-A3AC06DAB95A}" srcOrd="10" destOrd="0" presId="urn:microsoft.com/office/officeart/2008/layout/VerticalCurvedList"/>
    <dgm:cxn modelId="{D17A3A12-D848-4C4F-9BEC-8A33845F154E}" type="presParOf" srcId="{6F202DBA-3E7A-41C3-A01D-A3AC06DAB95A}" destId="{3A3685A4-6F19-4DB6-A645-4BB887FEA73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65A96-4C63-452D-9C71-FFE33808B664}">
      <dsp:nvSpPr>
        <dsp:cNvPr id="0" name=""/>
        <dsp:cNvSpPr/>
      </dsp:nvSpPr>
      <dsp:spPr>
        <a:xfrm>
          <a:off x="-5553787" y="-850270"/>
          <a:ext cx="6612575" cy="6612575"/>
        </a:xfrm>
        <a:prstGeom prst="blockArc">
          <a:avLst>
            <a:gd name="adj1" fmla="val 18900000"/>
            <a:gd name="adj2" fmla="val 2700000"/>
            <a:gd name="adj3" fmla="val 327"/>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EC0CEC-7E4D-43E4-BD57-96950C647D3D}">
      <dsp:nvSpPr>
        <dsp:cNvPr id="0" name=""/>
        <dsp:cNvSpPr/>
      </dsp:nvSpPr>
      <dsp:spPr>
        <a:xfrm>
          <a:off x="462901" y="306903"/>
          <a:ext cx="8384773" cy="614200"/>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7522"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noProof="0" dirty="0">
              <a:latin typeface="Arial" panose="020B0604020202020204" pitchFamily="34" charset="0"/>
              <a:cs typeface="Arial" panose="020B0604020202020204" pitchFamily="34" charset="0"/>
            </a:rPr>
            <a:t>Predominantly centralised and weakly co-ordinated</a:t>
          </a:r>
        </a:p>
      </dsp:txBody>
      <dsp:txXfrm>
        <a:off x="462901" y="306903"/>
        <a:ext cx="8384773" cy="614200"/>
      </dsp:txXfrm>
    </dsp:sp>
    <dsp:sp modelId="{522E0FAB-5E8A-4FB3-A4AE-584D1D901A15}">
      <dsp:nvSpPr>
        <dsp:cNvPr id="0" name=""/>
        <dsp:cNvSpPr/>
      </dsp:nvSpPr>
      <dsp:spPr>
        <a:xfrm>
          <a:off x="79026" y="230128"/>
          <a:ext cx="767751" cy="767751"/>
        </a:xfrm>
        <a:prstGeom prst="ellipse">
          <a:avLst/>
        </a:prstGeom>
        <a:solidFill>
          <a:schemeClr val="lt1">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sp>
    <dsp:sp modelId="{43F6549A-9FB7-47D4-A4C3-C7CB482FFFB8}">
      <dsp:nvSpPr>
        <dsp:cNvPr id="0" name=""/>
        <dsp:cNvSpPr/>
      </dsp:nvSpPr>
      <dsp:spPr>
        <a:xfrm>
          <a:off x="903020" y="1227910"/>
          <a:ext cx="7944655" cy="614200"/>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7522"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noProof="0" dirty="0">
              <a:latin typeface="Arial" panose="020B0604020202020204" pitchFamily="34" charset="0"/>
              <a:cs typeface="Arial" panose="020B0604020202020204" pitchFamily="34" charset="0"/>
            </a:rPr>
            <a:t>Predominantly centralised and co-ordinated</a:t>
          </a:r>
        </a:p>
      </dsp:txBody>
      <dsp:txXfrm>
        <a:off x="903020" y="1227910"/>
        <a:ext cx="7944655" cy="614200"/>
      </dsp:txXfrm>
    </dsp:sp>
    <dsp:sp modelId="{88C1CAEC-5AAE-4B8C-853A-B3538E037780}">
      <dsp:nvSpPr>
        <dsp:cNvPr id="0" name=""/>
        <dsp:cNvSpPr/>
      </dsp:nvSpPr>
      <dsp:spPr>
        <a:xfrm>
          <a:off x="519144" y="1151135"/>
          <a:ext cx="767751" cy="767751"/>
        </a:xfrm>
        <a:prstGeom prst="ellipse">
          <a:avLst/>
        </a:prstGeom>
        <a:solidFill>
          <a:schemeClr val="lt1">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sp>
    <dsp:sp modelId="{107A6B50-C2FD-42F9-9EF3-CE36A55D7A5A}">
      <dsp:nvSpPr>
        <dsp:cNvPr id="0" name=""/>
        <dsp:cNvSpPr/>
      </dsp:nvSpPr>
      <dsp:spPr>
        <a:xfrm>
          <a:off x="1038101" y="2148917"/>
          <a:ext cx="7809574" cy="614200"/>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7522"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noProof="0" dirty="0">
              <a:latin typeface="Arial" panose="020B0604020202020204" pitchFamily="34" charset="0"/>
              <a:cs typeface="Arial" panose="020B0604020202020204" pitchFamily="34" charset="0"/>
            </a:rPr>
            <a:t>Organised decentralised and co-ordinated</a:t>
          </a:r>
        </a:p>
      </dsp:txBody>
      <dsp:txXfrm>
        <a:off x="1038101" y="2148917"/>
        <a:ext cx="7809574" cy="614200"/>
      </dsp:txXfrm>
    </dsp:sp>
    <dsp:sp modelId="{300E8B4B-3364-430A-8780-F963003861FF}">
      <dsp:nvSpPr>
        <dsp:cNvPr id="0" name=""/>
        <dsp:cNvSpPr/>
      </dsp:nvSpPr>
      <dsp:spPr>
        <a:xfrm>
          <a:off x="654225" y="2072141"/>
          <a:ext cx="767751" cy="767751"/>
        </a:xfrm>
        <a:prstGeom prst="ellipse">
          <a:avLst/>
        </a:prstGeom>
        <a:solidFill>
          <a:schemeClr val="lt1">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sp>
    <dsp:sp modelId="{EB1981F9-FFFF-42F1-B80A-6E0FE0E8AFED}">
      <dsp:nvSpPr>
        <dsp:cNvPr id="0" name=""/>
        <dsp:cNvSpPr/>
      </dsp:nvSpPr>
      <dsp:spPr>
        <a:xfrm>
          <a:off x="903020" y="3069923"/>
          <a:ext cx="7944655" cy="614200"/>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7522"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noProof="0" dirty="0">
              <a:latin typeface="Arial" panose="020B0604020202020204" pitchFamily="34" charset="0"/>
              <a:cs typeface="Arial" panose="020B0604020202020204" pitchFamily="34" charset="0"/>
            </a:rPr>
            <a:t>Largely decentralised </a:t>
          </a:r>
        </a:p>
      </dsp:txBody>
      <dsp:txXfrm>
        <a:off x="903020" y="3069923"/>
        <a:ext cx="7944655" cy="614200"/>
      </dsp:txXfrm>
    </dsp:sp>
    <dsp:sp modelId="{09B89692-4909-4026-AF35-3962F3803D18}">
      <dsp:nvSpPr>
        <dsp:cNvPr id="0" name=""/>
        <dsp:cNvSpPr/>
      </dsp:nvSpPr>
      <dsp:spPr>
        <a:xfrm>
          <a:off x="519144" y="2993148"/>
          <a:ext cx="767751" cy="767751"/>
        </a:xfrm>
        <a:prstGeom prst="ellipse">
          <a:avLst/>
        </a:prstGeom>
        <a:solidFill>
          <a:schemeClr val="lt1">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sp>
    <dsp:sp modelId="{D53F90AB-C4DF-4711-903D-2C6B7925BE75}">
      <dsp:nvSpPr>
        <dsp:cNvPr id="0" name=""/>
        <dsp:cNvSpPr/>
      </dsp:nvSpPr>
      <dsp:spPr>
        <a:xfrm>
          <a:off x="462901" y="3990930"/>
          <a:ext cx="8384773" cy="614200"/>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7522"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noProof="0" dirty="0">
              <a:latin typeface="Arial" panose="020B0604020202020204" pitchFamily="34" charset="0"/>
              <a:cs typeface="Arial" panose="020B0604020202020204" pitchFamily="34" charset="0"/>
            </a:rPr>
            <a:t>Fully decentralised</a:t>
          </a:r>
        </a:p>
      </dsp:txBody>
      <dsp:txXfrm>
        <a:off x="462901" y="3990930"/>
        <a:ext cx="8384773" cy="614200"/>
      </dsp:txXfrm>
    </dsp:sp>
    <dsp:sp modelId="{3A3685A4-6F19-4DB6-A645-4BB887FEA733}">
      <dsp:nvSpPr>
        <dsp:cNvPr id="0" name=""/>
        <dsp:cNvSpPr/>
      </dsp:nvSpPr>
      <dsp:spPr>
        <a:xfrm>
          <a:off x="79026" y="3914155"/>
          <a:ext cx="767751" cy="767751"/>
        </a:xfrm>
        <a:prstGeom prst="ellipse">
          <a:avLst/>
        </a:prstGeom>
        <a:solidFill>
          <a:schemeClr val="lt1">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0.05588</cdr:x>
      <cdr:y>0.01992</cdr:y>
    </cdr:from>
    <cdr:to>
      <cdr:x>0.9973</cdr:x>
      <cdr:y>0.08564</cdr:y>
    </cdr:to>
    <cdr:grpSp>
      <cdr:nvGrpSpPr>
        <cdr:cNvPr id="49" name="xlamLegendGroup1">
          <a:extLst xmlns:a="http://schemas.openxmlformats.org/drawingml/2006/main">
            <a:ext uri="{FF2B5EF4-FFF2-40B4-BE49-F238E27FC236}">
              <a16:creationId xmlns:a16="http://schemas.microsoft.com/office/drawing/2014/main" id="{29DDB95F-D5E7-431A-AA55-27DB081267EB}"/>
            </a:ext>
          </a:extLst>
        </cdr:cNvPr>
        <cdr:cNvGrpSpPr/>
      </cdr:nvGrpSpPr>
      <cdr:grpSpPr>
        <a:xfrm xmlns:a="http://schemas.openxmlformats.org/drawingml/2006/main">
          <a:off x="587612" y="95511"/>
          <a:ext cx="9899596" cy="315110"/>
          <a:chOff x="-137733" y="0"/>
          <a:chExt cx="5469002" cy="167592"/>
        </a:xfrm>
      </cdr:grpSpPr>
      <cdr:sp macro="" textlink="">
        <cdr:nvSpPr>
          <cdr:cNvPr id="50" name="xlamLegend1"/>
          <cdr:cNvSpPr/>
        </cdr:nvSpPr>
        <cdr:spPr>
          <a:xfrm xmlns:a="http://schemas.openxmlformats.org/drawingml/2006/main">
            <a:off x="-137733" y="0"/>
            <a:ext cx="5469002" cy="167592"/>
          </a:xfrm>
          <a:prstGeom xmlns:a="http://schemas.openxmlformats.org/drawingml/2006/main" prst="rect">
            <a:avLst/>
          </a:prstGeom>
          <a:solidFill xmlns:a="http://schemas.openxmlformats.org/drawingml/2006/main">
            <a:srgbClr val="EAEAEA"/>
          </a:solidFill>
          <a:ln xmlns:a="http://schemas.openxmlformats.org/drawingml/2006/main" w="0" cap="flat" cmpd="sng" algn="ctr">
            <a:noFill/>
            <a:prstDash val="solid"/>
            <a:miter lim="800000"/>
          </a:ln>
          <a:effectLst xmlns:a="http://schemas.openxmlformats.org/drawingml/2006/main"/>
          <a:extLst xmlns:a="http://schemas.openxmlformats.org/drawingml/2006/main">
            <a:ext uri="{91240B29-F687-4F45-9708-019B960494DF}">
              <a14:hiddenLine xmlns:a14="http://schemas.microsoft.com/office/drawing/2010/main" w="0" cap="flat" cmpd="sng" algn="ctr">
                <a:solidFill>
                  <a:schemeClr val="accent1">
                    <a:shade val="50000"/>
                  </a:schemeClr>
                </a:solidFill>
                <a:prstDash val="solid"/>
                <a:miter lim="800000"/>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GB" sz="1200"/>
          </a:p>
        </cdr:txBody>
      </cdr:sp>
      <cdr:grpSp>
        <cdr:nvGrpSpPr>
          <cdr:cNvPr id="51" name="xlamLegendEntry11">
            <a:extLst xmlns:a="http://schemas.openxmlformats.org/drawingml/2006/main">
              <a:ext uri="{FF2B5EF4-FFF2-40B4-BE49-F238E27FC236}">
                <a16:creationId xmlns:a16="http://schemas.microsoft.com/office/drawing/2014/main" id="{31D5BB30-FAC0-4672-B8DC-357B64415C25}"/>
              </a:ext>
            </a:extLst>
          </cdr:cNvPr>
          <cdr:cNvGrpSpPr/>
        </cdr:nvGrpSpPr>
        <cdr:grpSpPr>
          <a:xfrm xmlns:a="http://schemas.openxmlformats.org/drawingml/2006/main">
            <a:off x="4127278" y="19135"/>
            <a:ext cx="594142" cy="112727"/>
            <a:chOff x="4127278" y="19134"/>
            <a:chExt cx="594142" cy="112728"/>
          </a:xfrm>
        </cdr:grpSpPr>
        <cdr:sp macro="" textlink="">
          <cdr:nvSpPr>
            <cdr:cNvPr id="58" name="xlamLegendSymbol11"/>
            <cdr:cNvSpPr/>
          </cdr:nvSpPr>
          <cdr:spPr>
            <a:xfrm xmlns:a="http://schemas.openxmlformats.org/drawingml/2006/main">
              <a:off x="4127278" y="37134"/>
              <a:ext cx="143999" cy="72000"/>
            </a:xfrm>
            <a:prstGeom xmlns:a="http://schemas.openxmlformats.org/drawingml/2006/main" prst="rect">
              <a:avLst/>
            </a:prstGeom>
            <a:solidFill xmlns:a="http://schemas.openxmlformats.org/drawingml/2006/main">
              <a:srgbClr val="006BB6"/>
            </a:solidFill>
            <a:ln xmlns:a="http://schemas.openxmlformats.org/drawingml/2006/main" w="12700" cap="flat" cmpd="sng" algn="ctr">
              <a:noFill/>
              <a:prstDash val="solid"/>
              <a:miter lim="800000"/>
            </a:ln>
            <a:effectLst xmlns:a="http://schemas.openxmlformats.org/drawingml/2006/main"/>
            <a:extLst xmlns:a="http://schemas.openxmlformats.org/drawingml/2006/main">
              <a:ext uri="{91240B29-F687-4F45-9708-019B960494DF}">
                <a14:hiddenLine xmlns:a14="http://schemas.microsoft.com/office/drawing/2010/main" w="12700" cap="flat" cmpd="sng" algn="ctr">
                  <a:solidFill>
                    <a:srgbClr val="000000"/>
                  </a:solidFill>
                  <a:prstDash val="solid"/>
                  <a:miter lim="800000"/>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GB" sz="1200"/>
            </a:p>
          </cdr:txBody>
        </cdr:sp>
        <cdr:sp macro="" textlink="">
          <cdr:nvSpPr>
            <cdr:cNvPr id="59" name="xlamLegendText11"/>
            <cdr:cNvSpPr txBox="1"/>
          </cdr:nvSpPr>
          <cdr:spPr>
            <a:xfrm xmlns:a="http://schemas.openxmlformats.org/drawingml/2006/main">
              <a:off x="4343280" y="19134"/>
              <a:ext cx="378140" cy="112728"/>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a:extLst xmlns:a="http://schemas.openxmlformats.org/drawingml/2006/main">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horz" wrap="none" lIns="0" tIns="0" rIns="0" bIns="0" rtlCol="0" anchor="t">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n-GB" sz="1200" b="0" i="0">
                  <a:solidFill>
                    <a:srgbClr val="000000"/>
                  </a:solidFill>
                  <a:latin typeface="Arial Narrow" panose="020B0606020202030204" pitchFamily="34" charset="0"/>
                </a:rPr>
                <a:t>2008-18 (↗)</a:t>
              </a:r>
            </a:p>
          </cdr:txBody>
        </cdr:sp>
      </cdr:grpSp>
      <cdr:grpSp>
        <cdr:nvGrpSpPr>
          <cdr:cNvPr id="52" name="xlamLegendEntry21">
            <a:extLst xmlns:a="http://schemas.openxmlformats.org/drawingml/2006/main">
              <a:ext uri="{FF2B5EF4-FFF2-40B4-BE49-F238E27FC236}">
                <a16:creationId xmlns:a16="http://schemas.microsoft.com/office/drawing/2014/main" id="{B05D83C4-ADB6-46C4-9654-1854993266E2}"/>
              </a:ext>
            </a:extLst>
          </cdr:cNvPr>
          <cdr:cNvGrpSpPr/>
        </cdr:nvGrpSpPr>
        <cdr:grpSpPr>
          <a:xfrm xmlns:a="http://schemas.openxmlformats.org/drawingml/2006/main">
            <a:off x="571244" y="11046"/>
            <a:ext cx="334395" cy="112727"/>
            <a:chOff x="571244" y="11046"/>
            <a:chExt cx="334395" cy="112727"/>
          </a:xfrm>
        </cdr:grpSpPr>
        <cdr:sp macro="" textlink="">
          <cdr:nvSpPr>
            <cdr:cNvPr id="56" name="xlamLegendSymbol21"/>
            <cdr:cNvSpPr/>
          </cdr:nvSpPr>
          <cdr:spPr>
            <a:xfrm xmlns:a="http://schemas.openxmlformats.org/drawingml/2006/main">
              <a:off x="571244" y="29046"/>
              <a:ext cx="72000" cy="72000"/>
            </a:xfrm>
            <a:prstGeom xmlns:a="http://schemas.openxmlformats.org/drawingml/2006/main" prst="diamond">
              <a:avLst/>
            </a:prstGeom>
            <a:solidFill xmlns:a="http://schemas.openxmlformats.org/drawingml/2006/main">
              <a:schemeClr val="bg1"/>
            </a:solidFill>
            <a:ln xmlns:a="http://schemas.openxmlformats.org/drawingml/2006/main" w="3175">
              <a:solidFill>
                <a:srgbClr val="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GB" sz="1200"/>
            </a:p>
          </cdr:txBody>
        </cdr:sp>
        <cdr:sp macro="" textlink="">
          <cdr:nvSpPr>
            <cdr:cNvPr id="57" name="xlamLegendText21"/>
            <cdr:cNvSpPr txBox="1"/>
          </cdr:nvSpPr>
          <cdr:spPr>
            <a:xfrm xmlns:a="http://schemas.openxmlformats.org/drawingml/2006/main">
              <a:off x="715240" y="11046"/>
              <a:ext cx="190399" cy="112727"/>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a:extLst xmlns:a="http://schemas.openxmlformats.org/drawingml/2006/main">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horz" wrap="none" lIns="0" tIns="0" rIns="0" bIns="0" rtlCol="0" anchor="t">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n-GB" sz="1200" b="0" i="0">
                  <a:solidFill>
                    <a:srgbClr val="000000"/>
                  </a:solidFill>
                  <a:latin typeface="Arial Narrow" panose="020B0606020202030204" pitchFamily="34" charset="0"/>
                </a:rPr>
                <a:t>1990s</a:t>
              </a:r>
            </a:p>
          </cdr:txBody>
        </cdr:sp>
      </cdr:grpSp>
      <cdr:grpSp>
        <cdr:nvGrpSpPr>
          <cdr:cNvPr id="53" name="xlamLegendEntry31">
            <a:extLst xmlns:a="http://schemas.openxmlformats.org/drawingml/2006/main">
              <a:ext uri="{FF2B5EF4-FFF2-40B4-BE49-F238E27FC236}">
                <a16:creationId xmlns:a16="http://schemas.microsoft.com/office/drawing/2014/main" id="{2D716921-E048-4E30-8FA5-99EC1DBE833D}"/>
              </a:ext>
            </a:extLst>
          </cdr:cNvPr>
          <cdr:cNvGrpSpPr/>
        </cdr:nvGrpSpPr>
        <cdr:grpSpPr>
          <a:xfrm xmlns:a="http://schemas.openxmlformats.org/drawingml/2006/main">
            <a:off x="2325493" y="19135"/>
            <a:ext cx="400817" cy="112727"/>
            <a:chOff x="2325493" y="19135"/>
            <a:chExt cx="400817" cy="112727"/>
          </a:xfrm>
        </cdr:grpSpPr>
        <cdr:sp macro="" textlink="">
          <cdr:nvSpPr>
            <cdr:cNvPr id="54" name="xlamLegendSymbol31"/>
            <cdr:cNvSpPr/>
          </cdr:nvSpPr>
          <cdr:spPr>
            <a:xfrm xmlns:a="http://schemas.openxmlformats.org/drawingml/2006/main">
              <a:off x="2325493" y="37135"/>
              <a:ext cx="72000" cy="72000"/>
            </a:xfrm>
            <a:prstGeom xmlns:a="http://schemas.openxmlformats.org/drawingml/2006/main" prst="diamond">
              <a:avLst/>
            </a:prstGeom>
            <a:solidFill xmlns:a="http://schemas.openxmlformats.org/drawingml/2006/main">
              <a:srgbClr val="000000"/>
            </a:solidFill>
            <a:ln xmlns:a="http://schemas.openxmlformats.org/drawingml/2006/main" w="3175">
              <a:solidFill>
                <a:srgbClr val="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GB" sz="1200"/>
            </a:p>
          </cdr:txBody>
        </cdr:sp>
        <cdr:sp macro="" textlink="">
          <cdr:nvSpPr>
            <cdr:cNvPr id="55" name="xlamLegendText31"/>
            <cdr:cNvSpPr txBox="1"/>
          </cdr:nvSpPr>
          <cdr:spPr>
            <a:xfrm xmlns:a="http://schemas.openxmlformats.org/drawingml/2006/main">
              <a:off x="2469493" y="19135"/>
              <a:ext cx="256817" cy="112727"/>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a:extLst xmlns:a="http://schemas.openxmlformats.org/drawingml/2006/main">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horz" wrap="none" lIns="0" tIns="0" rIns="0" bIns="0" rtlCol="0" anchor="t">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n-GB" sz="1200" b="0" i="0">
                  <a:solidFill>
                    <a:srgbClr val="000000"/>
                  </a:solidFill>
                  <a:latin typeface="Arial Narrow" panose="020B0606020202030204" pitchFamily="34" charset="0"/>
                </a:rPr>
                <a:t>2000-07</a:t>
              </a:r>
            </a:p>
          </cdr:txBody>
        </cdr:sp>
      </cdr:grpSp>
    </cdr:grp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GB"/>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121D1A8-69FE-45D0-BCB5-30F8063F4C76}" type="datetimeFigureOut">
              <a:rPr lang="en-GB" smtClean="0"/>
              <a:t>07/10/2021</a:t>
            </a:fld>
            <a:endParaRPr lang="en-GB"/>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GB"/>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GB"/>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CA450B6A-2D1F-40B8-935C-ECA191ACD447}" type="slidenum">
              <a:rPr lang="en-GB" smtClean="0"/>
              <a:t>‹#›</a:t>
            </a:fld>
            <a:endParaRPr lang="en-GB"/>
          </a:p>
        </p:txBody>
      </p:sp>
    </p:spTree>
    <p:extLst>
      <p:ext uri="{BB962C8B-B14F-4D97-AF65-F5344CB8AC3E}">
        <p14:creationId xmlns:p14="http://schemas.microsoft.com/office/powerpoint/2010/main" val="4068764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Aft>
                <a:spcPts val="635"/>
              </a:spcAft>
              <a:buFont typeface="Arial" panose="020B0604020202020204" pitchFamily="34" charset="0"/>
              <a:buChar char="•"/>
            </a:pPr>
            <a:endParaRPr lang="fr-FR" sz="1400" dirty="0">
              <a:latin typeface="+mn-lt"/>
              <a:cs typeface="Arial" panose="020B0604020202020204" pitchFamily="34" charset="0"/>
            </a:endParaRPr>
          </a:p>
        </p:txBody>
      </p:sp>
      <p:sp>
        <p:nvSpPr>
          <p:cNvPr id="4" name="Slide Number Placeholder 3"/>
          <p:cNvSpPr>
            <a:spLocks noGrp="1"/>
          </p:cNvSpPr>
          <p:nvPr>
            <p:ph type="sldNum" sz="quarter" idx="10"/>
          </p:nvPr>
        </p:nvSpPr>
        <p:spPr/>
        <p:txBody>
          <a:bodyPr/>
          <a:lstStyle/>
          <a:p>
            <a:fld id="{A916AE7E-CD86-4B96-98A4-9E4F50781D86}"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640922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400" dirty="0" err="1"/>
              <a:t>Traxler</a:t>
            </a:r>
            <a:r>
              <a:rPr lang="en-US" sz="1400" dirty="0"/>
              <a:t> (1995) first coined these configurations as respectively “</a:t>
            </a:r>
            <a:r>
              <a:rPr lang="en-US" sz="1400" dirty="0" err="1"/>
              <a:t>disorganised</a:t>
            </a:r>
            <a:r>
              <a:rPr lang="en-US" sz="1400" dirty="0"/>
              <a:t> </a:t>
            </a:r>
            <a:r>
              <a:rPr lang="en-US" sz="1400" dirty="0" err="1"/>
              <a:t>decentralisation</a:t>
            </a:r>
            <a:r>
              <a:rPr lang="en-US" sz="1400" dirty="0"/>
              <a:t>” and “</a:t>
            </a:r>
            <a:r>
              <a:rPr lang="en-US" sz="1400" dirty="0" err="1"/>
              <a:t>organised</a:t>
            </a:r>
            <a:r>
              <a:rPr lang="en-US" sz="1400" dirty="0"/>
              <a:t> </a:t>
            </a:r>
            <a:r>
              <a:rPr lang="en-US" sz="1400" dirty="0" err="1"/>
              <a:t>decentralisation</a:t>
            </a:r>
            <a:r>
              <a:rPr lang="en-US" sz="1400" dirty="0"/>
              <a:t>”. </a:t>
            </a:r>
          </a:p>
          <a:p>
            <a:pPr marL="0" indent="0">
              <a:buFont typeface="Arial" panose="020B0604020202020204" pitchFamily="34" charset="0"/>
              <a:buNone/>
            </a:pPr>
            <a:endParaRPr lang="en-US" sz="1400" dirty="0"/>
          </a:p>
          <a:p>
            <a:pPr marL="0" indent="0">
              <a:buFont typeface="Arial" panose="020B0604020202020204" pitchFamily="34" charset="0"/>
              <a:buNone/>
            </a:pPr>
            <a:r>
              <a:rPr lang="en-US" sz="1400" dirty="0" err="1"/>
              <a:t>Organised</a:t>
            </a:r>
            <a:r>
              <a:rPr lang="en-US" sz="1400" dirty="0"/>
              <a:t> </a:t>
            </a:r>
            <a:r>
              <a:rPr lang="en-US" sz="1400" dirty="0" err="1"/>
              <a:t>decentralisation</a:t>
            </a:r>
            <a:r>
              <a:rPr lang="en-US" sz="1400" dirty="0"/>
              <a:t> (or controlled form of </a:t>
            </a:r>
            <a:r>
              <a:rPr lang="en-US" sz="1400" dirty="0" err="1"/>
              <a:t>decentralised</a:t>
            </a:r>
            <a:r>
              <a:rPr lang="en-US" sz="1400" dirty="0"/>
              <a:t> collective bargaining) takes two main forms in European countries (Ibsen and </a:t>
            </a:r>
            <a:r>
              <a:rPr lang="en-US" sz="1400" dirty="0" err="1"/>
              <a:t>Keune</a:t>
            </a:r>
            <a:r>
              <a:rPr lang="en-US" sz="1400" dirty="0"/>
              <a:t>, 2018). </a:t>
            </a:r>
          </a:p>
          <a:p>
            <a:pPr marL="0" indent="0">
              <a:buFont typeface="Arial" panose="020B0604020202020204" pitchFamily="34" charset="0"/>
              <a:buNone/>
            </a:pPr>
            <a:endParaRPr lang="en-US" sz="1400" dirty="0"/>
          </a:p>
          <a:p>
            <a:pPr marL="0" indent="0">
              <a:buFont typeface="Arial" panose="020B0604020202020204" pitchFamily="34" charset="0"/>
              <a:buNone/>
            </a:pPr>
            <a:r>
              <a:rPr lang="en-US" sz="1400" dirty="0"/>
              <a:t>In a first model, sectoral agreements provide a general framework but leave room for lower-level agreements to tailor the terms of employment. This approach is thus predicated on multi-level bargaining and strong local representation (or extensions) and can be found in Denmark, Norway and Sweden, for instance. In these countries, the </a:t>
            </a:r>
            <a:r>
              <a:rPr lang="en-US" sz="1400" dirty="0" err="1"/>
              <a:t>favourability</a:t>
            </a:r>
            <a:r>
              <a:rPr lang="en-US" sz="1400" dirty="0"/>
              <a:t> principle is not set in the law but entirely left to the bargaining parties who decide whether and in which case it applies. In this first form of </a:t>
            </a:r>
            <a:r>
              <a:rPr lang="en-US" sz="1400" dirty="0" err="1"/>
              <a:t>organised</a:t>
            </a:r>
            <a:r>
              <a:rPr lang="en-US" sz="1400" dirty="0"/>
              <a:t> </a:t>
            </a:r>
            <a:r>
              <a:rPr lang="en-US" sz="1400" dirty="0" err="1"/>
              <a:t>decentralisation</a:t>
            </a:r>
            <a:r>
              <a:rPr lang="en-US" sz="1400" dirty="0"/>
              <a:t>, sectoral agreements can take the following forms or a mix of them:  Minimum agreements: They set minimum standards but leave the setting of actual wages and working conditions up to company agreements, with the condition that they respect the minimum standards.  Corridor agreements: They set the boundaries (minimum and maximum) between which the terms of employment in company-level agreements can be set.  Default agreements: They set wages and working conditions, but these come only into force in case local parties do not find an agreement. Hence, company agreements can also set wages and working conditions below the default levels.  Figureless agreements: They contain no wage standards which are entirely left to the company level.</a:t>
            </a:r>
          </a:p>
          <a:p>
            <a:pPr marL="0" indent="0">
              <a:buFont typeface="Arial" panose="020B0604020202020204" pitchFamily="34" charset="0"/>
              <a:buNone/>
            </a:pPr>
            <a:endParaRPr lang="en-US" sz="1400" dirty="0"/>
          </a:p>
          <a:p>
            <a:pPr marL="0" indent="0">
              <a:buFont typeface="Arial" panose="020B0604020202020204" pitchFamily="34" charset="0"/>
              <a:buNone/>
            </a:pPr>
            <a:r>
              <a:rPr lang="en-US" sz="1400" dirty="0"/>
              <a:t>In a second model of </a:t>
            </a:r>
            <a:r>
              <a:rPr lang="en-US" sz="1400" dirty="0" err="1"/>
              <a:t>organised</a:t>
            </a:r>
            <a:r>
              <a:rPr lang="en-US" sz="1400" dirty="0"/>
              <a:t> </a:t>
            </a:r>
            <a:r>
              <a:rPr lang="en-US" sz="1400" dirty="0" err="1"/>
              <a:t>decentralisation</a:t>
            </a:r>
            <a:r>
              <a:rPr lang="en-US" sz="1400" dirty="0"/>
              <a:t>, notably present in Germany and Austria, sectoral agreements set the standard terms of employment and allow for exceptions to the </a:t>
            </a:r>
            <a:r>
              <a:rPr lang="en-US" sz="1400" dirty="0" err="1"/>
              <a:t>favourability</a:t>
            </a:r>
            <a:r>
              <a:rPr lang="en-US" sz="1400" dirty="0"/>
              <a:t> principle via opt-out or derogation clauses. These clauses, often also known as competition, hardship or opening clauses, allow company-level agreements to deviate downwards from wages and working conditions set in a sectoral agreement. Traditionally, such clauses were intended to apply to companies in serious economic problems for a temporary time period under predefined conditions.27 Since 2004 in Germany, opening clauses have been used more generally by companies to reduce </a:t>
            </a:r>
            <a:r>
              <a:rPr lang="en-US" sz="1400" dirty="0" err="1"/>
              <a:t>labour</a:t>
            </a:r>
            <a:r>
              <a:rPr lang="en-US" sz="1400" dirty="0"/>
              <a:t> costs. Some clauses allow companies to postpone or cancel parts of the sectoral agreement, notably wage increases, depending on the type or economic situation of the company. </a:t>
            </a:r>
            <a:endParaRPr lang="en-GB" sz="1400" dirty="0"/>
          </a:p>
        </p:txBody>
      </p:sp>
    </p:spTree>
    <p:extLst>
      <p:ext uri="{BB962C8B-B14F-4D97-AF65-F5344CB8AC3E}">
        <p14:creationId xmlns:p14="http://schemas.microsoft.com/office/powerpoint/2010/main" val="3148315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400" dirty="0"/>
              <a:t>A precondition for a well-functioning co-ordination of wage bargaining is to have strong and representative employer and employee </a:t>
            </a:r>
            <a:r>
              <a:rPr lang="en-US" sz="1400" dirty="0" err="1"/>
              <a:t>organisations</a:t>
            </a:r>
            <a:r>
              <a:rPr lang="en-US" sz="1400" dirty="0"/>
              <a:t>. </a:t>
            </a:r>
          </a:p>
          <a:p>
            <a:pPr marL="0" indent="0">
              <a:buFont typeface="Arial" panose="020B0604020202020204" pitchFamily="34" charset="0"/>
              <a:buNone/>
            </a:pPr>
            <a:endParaRPr lang="en-US" sz="1400" dirty="0"/>
          </a:p>
          <a:p>
            <a:pPr marL="0" indent="0">
              <a:buFont typeface="Arial" panose="020B0604020202020204" pitchFamily="34" charset="0"/>
              <a:buNone/>
            </a:pPr>
            <a:r>
              <a:rPr lang="en-US" sz="1400" dirty="0"/>
              <a:t>Wage co-ordination requires a high level of trust in and between the social partners and the availability of objective and shared information on the </a:t>
            </a:r>
            <a:r>
              <a:rPr lang="en-US" sz="1400" dirty="0" err="1"/>
              <a:t>labour</a:t>
            </a:r>
            <a:r>
              <a:rPr lang="en-US" sz="1400" dirty="0"/>
              <a:t> market situation. </a:t>
            </a:r>
          </a:p>
          <a:p>
            <a:pPr marL="0" indent="0">
              <a:buFont typeface="Arial" panose="020B0604020202020204" pitchFamily="34" charset="0"/>
              <a:buNone/>
            </a:pPr>
            <a:endParaRPr lang="en-US" sz="1400" dirty="0"/>
          </a:p>
          <a:p>
            <a:pPr marL="0" indent="0">
              <a:buFont typeface="Arial" panose="020B0604020202020204" pitchFamily="34" charset="0"/>
              <a:buNone/>
            </a:pPr>
            <a:r>
              <a:rPr lang="en-US" sz="1400" dirty="0"/>
              <a:t>Enforcing maximum wage targets is not straightforward, especially if some non-tradable sectors can afford more than the agreed “cost mark”. Ibsen (2016) highlights the role of mediation bodies for the functioning of pattern bargaining in Denmark and Sweden. In Denmark, the mediation institution can call for the approval of all agreements into one majoritarian union ballot, which effectively forces potential defectors into the agreement. In Sweden, the mediation process works rather through persuasion and naming and shaming. Conversely, the lack of effective mediation bodies is considered as one of the reasons behind the decline of pattern bargaining in Germany.</a:t>
            </a:r>
            <a:endParaRPr lang="en-GB" sz="1400" dirty="0"/>
          </a:p>
        </p:txBody>
      </p:sp>
    </p:spTree>
    <p:extLst>
      <p:ext uri="{BB962C8B-B14F-4D97-AF65-F5344CB8AC3E}">
        <p14:creationId xmlns:p14="http://schemas.microsoft.com/office/powerpoint/2010/main" val="3572462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512D719-F208-41BE-9921-9C6D0F055223}" type="slidenum">
              <a:rPr lang="en-GB" smtClean="0"/>
              <a:t>12</a:t>
            </a:fld>
            <a:endParaRPr lang="en-GB"/>
          </a:p>
        </p:txBody>
      </p:sp>
    </p:spTree>
    <p:extLst>
      <p:ext uri="{BB962C8B-B14F-4D97-AF65-F5344CB8AC3E}">
        <p14:creationId xmlns:p14="http://schemas.microsoft.com/office/powerpoint/2010/main" val="3195718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a:latin typeface="+mn-lt"/>
              <a:cs typeface="Arial" panose="020B0604020202020204" pitchFamily="34" charset="0"/>
            </a:endParaRPr>
          </a:p>
        </p:txBody>
      </p:sp>
      <p:sp>
        <p:nvSpPr>
          <p:cNvPr id="4" name="Slide Number Placeholder 3"/>
          <p:cNvSpPr>
            <a:spLocks noGrp="1"/>
          </p:cNvSpPr>
          <p:nvPr>
            <p:ph type="sldNum" sz="quarter" idx="10"/>
          </p:nvPr>
        </p:nvSpPr>
        <p:spPr/>
        <p:txBody>
          <a:bodyPr/>
          <a:lstStyle/>
          <a:p>
            <a:fld id="{94E09413-55F1-4E31-B86A-E1A82EF1AF06}" type="slidenum">
              <a:rPr lang="en-GB" smtClean="0"/>
              <a:t>13</a:t>
            </a:fld>
            <a:endParaRPr lang="en-GB"/>
          </a:p>
        </p:txBody>
      </p:sp>
    </p:spTree>
    <p:extLst>
      <p:ext uri="{BB962C8B-B14F-4D97-AF65-F5344CB8AC3E}">
        <p14:creationId xmlns:p14="http://schemas.microsoft.com/office/powerpoint/2010/main" val="1513228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sz="1400" baseline="0" dirty="0"/>
          </a:p>
        </p:txBody>
      </p:sp>
      <p:sp>
        <p:nvSpPr>
          <p:cNvPr id="4" name="Slide Number Placeholder 3"/>
          <p:cNvSpPr>
            <a:spLocks noGrp="1"/>
          </p:cNvSpPr>
          <p:nvPr>
            <p:ph type="sldNum" sz="quarter" idx="10"/>
          </p:nvPr>
        </p:nvSpPr>
        <p:spPr/>
        <p:txBody>
          <a:bodyPr/>
          <a:lstStyle/>
          <a:p>
            <a:pPr>
              <a:defRPr/>
            </a:pPr>
            <a:fld id="{E2369C7E-5ABC-41FD-86D0-0F14E008814D}" type="slidenum">
              <a:rPr lang="en-US" smtClean="0"/>
              <a:pPr>
                <a:defRPr/>
              </a:pPr>
              <a:t>14</a:t>
            </a:fld>
            <a:endParaRPr lang="en-US"/>
          </a:p>
        </p:txBody>
      </p:sp>
    </p:spTree>
    <p:extLst>
      <p:ext uri="{BB962C8B-B14F-4D97-AF65-F5344CB8AC3E}">
        <p14:creationId xmlns:p14="http://schemas.microsoft.com/office/powerpoint/2010/main" val="4027586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sz="1400" baseline="0" dirty="0"/>
          </a:p>
        </p:txBody>
      </p:sp>
      <p:sp>
        <p:nvSpPr>
          <p:cNvPr id="4" name="Slide Number Placeholder 3"/>
          <p:cNvSpPr>
            <a:spLocks noGrp="1"/>
          </p:cNvSpPr>
          <p:nvPr>
            <p:ph type="sldNum" sz="quarter" idx="10"/>
          </p:nvPr>
        </p:nvSpPr>
        <p:spPr/>
        <p:txBody>
          <a:bodyPr/>
          <a:lstStyle/>
          <a:p>
            <a:pPr>
              <a:defRPr/>
            </a:pPr>
            <a:fld id="{E2369C7E-5ABC-41FD-86D0-0F14E008814D}" type="slidenum">
              <a:rPr lang="en-US" smtClean="0"/>
              <a:pPr>
                <a:defRPr/>
              </a:pPr>
              <a:t>15</a:t>
            </a:fld>
            <a:endParaRPr lang="en-US"/>
          </a:p>
        </p:txBody>
      </p:sp>
    </p:spTree>
    <p:extLst>
      <p:ext uri="{BB962C8B-B14F-4D97-AF65-F5344CB8AC3E}">
        <p14:creationId xmlns:p14="http://schemas.microsoft.com/office/powerpoint/2010/main" val="3451751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fr-FR" sz="1400" dirty="0"/>
          </a:p>
        </p:txBody>
      </p:sp>
      <p:sp>
        <p:nvSpPr>
          <p:cNvPr id="4" name="Slide Number Placeholder 3"/>
          <p:cNvSpPr>
            <a:spLocks noGrp="1"/>
          </p:cNvSpPr>
          <p:nvPr>
            <p:ph type="sldNum" sz="quarter" idx="10"/>
          </p:nvPr>
        </p:nvSpPr>
        <p:spPr/>
        <p:txBody>
          <a:bodyPr/>
          <a:lstStyle/>
          <a:p>
            <a:fld id="{CA450B6A-2D1F-40B8-935C-ECA191ACD447}" type="slidenum">
              <a:rPr lang="en-GB" smtClean="0"/>
              <a:t>16</a:t>
            </a:fld>
            <a:endParaRPr lang="en-GB"/>
          </a:p>
        </p:txBody>
      </p:sp>
    </p:spTree>
    <p:extLst>
      <p:ext uri="{BB962C8B-B14F-4D97-AF65-F5344CB8AC3E}">
        <p14:creationId xmlns:p14="http://schemas.microsoft.com/office/powerpoint/2010/main" val="698316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sz="1400" baseline="0" dirty="0"/>
          </a:p>
        </p:txBody>
      </p:sp>
      <p:sp>
        <p:nvSpPr>
          <p:cNvPr id="4" name="Slide Number Placeholder 3"/>
          <p:cNvSpPr>
            <a:spLocks noGrp="1"/>
          </p:cNvSpPr>
          <p:nvPr>
            <p:ph type="sldNum" sz="quarter" idx="10"/>
          </p:nvPr>
        </p:nvSpPr>
        <p:spPr/>
        <p:txBody>
          <a:bodyPr/>
          <a:lstStyle/>
          <a:p>
            <a:pPr>
              <a:defRPr/>
            </a:pPr>
            <a:fld id="{E2369C7E-5ABC-41FD-86D0-0F14E008814D}" type="slidenum">
              <a:rPr lang="en-US" smtClean="0"/>
              <a:pPr>
                <a:defRPr/>
              </a:pPr>
              <a:t>2</a:t>
            </a:fld>
            <a:endParaRPr lang="en-US"/>
          </a:p>
        </p:txBody>
      </p:sp>
    </p:spTree>
    <p:extLst>
      <p:ext uri="{BB962C8B-B14F-4D97-AF65-F5344CB8AC3E}">
        <p14:creationId xmlns:p14="http://schemas.microsoft.com/office/powerpoint/2010/main" val="3075118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fr-FR" sz="1400" dirty="0"/>
          </a:p>
        </p:txBody>
      </p:sp>
      <p:sp>
        <p:nvSpPr>
          <p:cNvPr id="4" name="Slide Number Placeholder 3"/>
          <p:cNvSpPr>
            <a:spLocks noGrp="1"/>
          </p:cNvSpPr>
          <p:nvPr>
            <p:ph type="sldNum" sz="quarter" idx="10"/>
          </p:nvPr>
        </p:nvSpPr>
        <p:spPr/>
        <p:txBody>
          <a:bodyPr/>
          <a:lstStyle/>
          <a:p>
            <a:fld id="{CA450B6A-2D1F-40B8-935C-ECA191ACD447}" type="slidenum">
              <a:rPr lang="en-GB" smtClean="0"/>
              <a:t>3</a:t>
            </a:fld>
            <a:endParaRPr lang="en-GB"/>
          </a:p>
        </p:txBody>
      </p:sp>
    </p:spTree>
    <p:extLst>
      <p:ext uri="{BB962C8B-B14F-4D97-AF65-F5344CB8AC3E}">
        <p14:creationId xmlns:p14="http://schemas.microsoft.com/office/powerpoint/2010/main" val="714615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462">
              <a:defRPr/>
            </a:pPr>
            <a:endParaRPr lang="en-GB" sz="1400" dirty="0"/>
          </a:p>
        </p:txBody>
      </p:sp>
      <p:sp>
        <p:nvSpPr>
          <p:cNvPr id="4" name="Slide Number Placeholder 3"/>
          <p:cNvSpPr>
            <a:spLocks noGrp="1"/>
          </p:cNvSpPr>
          <p:nvPr>
            <p:ph type="sldNum" sz="quarter" idx="10"/>
          </p:nvPr>
        </p:nvSpPr>
        <p:spPr/>
        <p:txBody>
          <a:bodyPr/>
          <a:lstStyle/>
          <a:p>
            <a:pPr>
              <a:defRPr/>
            </a:pPr>
            <a:fld id="{E2369C7E-5ABC-41FD-86D0-0F14E008814D}" type="slidenum">
              <a:rPr lang="en-US" smtClean="0"/>
              <a:pPr>
                <a:defRPr/>
              </a:pPr>
              <a:t>4</a:t>
            </a:fld>
            <a:endParaRPr lang="en-US"/>
          </a:p>
        </p:txBody>
      </p:sp>
    </p:spTree>
    <p:extLst>
      <p:ext uri="{BB962C8B-B14F-4D97-AF65-F5344CB8AC3E}">
        <p14:creationId xmlns:p14="http://schemas.microsoft.com/office/powerpoint/2010/main" val="498542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fr-FR" sz="1400" dirty="0"/>
          </a:p>
        </p:txBody>
      </p:sp>
      <p:sp>
        <p:nvSpPr>
          <p:cNvPr id="4" name="Slide Number Placeholder 3"/>
          <p:cNvSpPr>
            <a:spLocks noGrp="1"/>
          </p:cNvSpPr>
          <p:nvPr>
            <p:ph type="sldNum" sz="quarter" idx="10"/>
          </p:nvPr>
        </p:nvSpPr>
        <p:spPr/>
        <p:txBody>
          <a:bodyPr/>
          <a:lstStyle/>
          <a:p>
            <a:fld id="{CA450B6A-2D1F-40B8-935C-ECA191ACD447}" type="slidenum">
              <a:rPr lang="en-GB" smtClean="0"/>
              <a:t>5</a:t>
            </a:fld>
            <a:endParaRPr lang="en-GB"/>
          </a:p>
        </p:txBody>
      </p:sp>
    </p:spTree>
    <p:extLst>
      <p:ext uri="{BB962C8B-B14F-4D97-AF65-F5344CB8AC3E}">
        <p14:creationId xmlns:p14="http://schemas.microsoft.com/office/powerpoint/2010/main" val="117100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fr-FR" sz="1400" dirty="0"/>
              <a:t>As</a:t>
            </a:r>
            <a:r>
              <a:rPr lang="fr-FR" sz="1400" baseline="0" dirty="0"/>
              <a:t> </a:t>
            </a:r>
            <a:r>
              <a:rPr lang="fr-FR" sz="1400" baseline="0" dirty="0" err="1"/>
              <a:t>you</a:t>
            </a:r>
            <a:r>
              <a:rPr lang="fr-FR" sz="1400" baseline="0" dirty="0"/>
              <a:t> </a:t>
            </a:r>
            <a:r>
              <a:rPr lang="fr-FR" sz="1400" baseline="0" dirty="0" err="1"/>
              <a:t>will</a:t>
            </a:r>
            <a:r>
              <a:rPr lang="fr-FR" sz="1400" baseline="0" dirty="0"/>
              <a:t> </a:t>
            </a:r>
            <a:r>
              <a:rPr lang="fr-FR" sz="1400" baseline="0" dirty="0" err="1"/>
              <a:t>see</a:t>
            </a:r>
            <a:r>
              <a:rPr lang="fr-FR" sz="1400" baseline="0" dirty="0"/>
              <a:t> </a:t>
            </a:r>
            <a:r>
              <a:rPr lang="fr-FR" sz="1400" baseline="0" dirty="0" err="1"/>
              <a:t>when</a:t>
            </a:r>
            <a:r>
              <a:rPr lang="fr-FR" sz="1400" baseline="0" dirty="0"/>
              <a:t> I tell </a:t>
            </a:r>
            <a:r>
              <a:rPr lang="fr-FR" sz="1400" baseline="0" dirty="0" err="1"/>
              <a:t>you</a:t>
            </a:r>
            <a:r>
              <a:rPr lang="fr-FR" sz="1400" baseline="0" dirty="0"/>
              <a:t> about </a:t>
            </a:r>
            <a:r>
              <a:rPr lang="fr-FR" sz="1400" baseline="0" dirty="0" err="1"/>
              <a:t>results</a:t>
            </a:r>
            <a:r>
              <a:rPr lang="fr-FR" sz="1400" baseline="0" dirty="0"/>
              <a:t>, coordination </a:t>
            </a:r>
            <a:r>
              <a:rPr lang="fr-FR" sz="1400" baseline="0" dirty="0" err="1"/>
              <a:t>turned</a:t>
            </a:r>
            <a:r>
              <a:rPr lang="fr-FR" sz="1400" baseline="0" dirty="0"/>
              <a:t> out to </a:t>
            </a:r>
            <a:r>
              <a:rPr lang="fr-FR" sz="1400" baseline="0" dirty="0" err="1"/>
              <a:t>be</a:t>
            </a:r>
            <a:r>
              <a:rPr lang="fr-FR" sz="1400" baseline="0" dirty="0"/>
              <a:t> a </a:t>
            </a:r>
            <a:r>
              <a:rPr lang="fr-FR" sz="1400" baseline="0" dirty="0" err="1"/>
              <a:t>particularly</a:t>
            </a:r>
            <a:r>
              <a:rPr lang="fr-FR" sz="1400" baseline="0" dirty="0"/>
              <a:t> important </a:t>
            </a:r>
            <a:r>
              <a:rPr lang="fr-FR" sz="1400" baseline="0" dirty="0" err="1"/>
              <a:t>element</a:t>
            </a:r>
            <a:r>
              <a:rPr lang="fr-FR" sz="1400" baseline="0" dirty="0"/>
              <a:t> in </a:t>
            </a:r>
            <a:r>
              <a:rPr lang="fr-FR" sz="1400" baseline="0" dirty="0" err="1"/>
              <a:t>differentiating</a:t>
            </a:r>
            <a:r>
              <a:rPr lang="fr-FR" sz="1400" baseline="0" dirty="0"/>
              <a:t> </a:t>
            </a:r>
            <a:r>
              <a:rPr lang="fr-FR" sz="1400" baseline="0" dirty="0" err="1"/>
              <a:t>between</a:t>
            </a:r>
            <a:r>
              <a:rPr lang="fr-FR" sz="1400" baseline="0" dirty="0"/>
              <a:t> </a:t>
            </a:r>
            <a:r>
              <a:rPr lang="fr-FR" sz="1400" baseline="0" dirty="0" err="1"/>
              <a:t>different</a:t>
            </a:r>
            <a:r>
              <a:rPr lang="fr-FR" sz="1400" baseline="0" dirty="0"/>
              <a:t> </a:t>
            </a:r>
            <a:r>
              <a:rPr lang="fr-FR" sz="1400" baseline="0" dirty="0" err="1"/>
              <a:t>systems</a:t>
            </a:r>
            <a:r>
              <a:rPr lang="fr-FR" sz="1400" baseline="0" dirty="0"/>
              <a:t> </a:t>
            </a:r>
            <a:r>
              <a:rPr lang="fr-FR" sz="1400" baseline="0" dirty="0" err="1"/>
              <a:t>leading</a:t>
            </a:r>
            <a:r>
              <a:rPr lang="fr-FR" sz="1400" baseline="0" dirty="0"/>
              <a:t> to </a:t>
            </a:r>
            <a:r>
              <a:rPr lang="fr-FR" sz="1400" baseline="0" dirty="0" err="1"/>
              <a:t>different</a:t>
            </a:r>
            <a:r>
              <a:rPr lang="fr-FR" sz="1400" baseline="0" dirty="0"/>
              <a:t> </a:t>
            </a:r>
            <a:r>
              <a:rPr lang="fr-FR" sz="1400" baseline="0" dirty="0" err="1"/>
              <a:t>outcomes</a:t>
            </a:r>
            <a:r>
              <a:rPr lang="fr-FR" sz="1400" baseline="0" dirty="0"/>
              <a:t>. </a:t>
            </a:r>
          </a:p>
          <a:p>
            <a:pPr marL="0" indent="0">
              <a:buFont typeface="Arial" panose="020B0604020202020204" pitchFamily="34" charset="0"/>
              <a:buNone/>
            </a:pPr>
            <a:endParaRPr lang="fr-FR" sz="14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aseline="0" dirty="0"/>
              <a:t>C</a:t>
            </a:r>
            <a:r>
              <a:rPr lang="en-US" sz="1400" dirty="0"/>
              <a:t>o-ordination</a:t>
            </a:r>
            <a:r>
              <a:rPr lang="en-GB" sz="1400" dirty="0"/>
              <a:t> is in particular an efficient tool to ensure that SP take account of the</a:t>
            </a:r>
            <a:r>
              <a:rPr lang="en-GB" sz="1400" baseline="0" dirty="0"/>
              <a:t> </a:t>
            </a:r>
            <a:r>
              <a:rPr lang="en-GB" sz="1400" dirty="0"/>
              <a:t>macroeconomic effects</a:t>
            </a:r>
            <a:r>
              <a:rPr lang="en-GB" sz="1400" baseline="0" dirty="0"/>
              <a:t> of CAs when negotiating,</a:t>
            </a:r>
            <a:r>
              <a:rPr lang="en-GB" sz="1400" dirty="0"/>
              <a:t> and ensure that they do not undermine the external competitiveness of the country and are adapted to the business-cycle situation. </a:t>
            </a:r>
          </a:p>
          <a:p>
            <a:pPr marL="0" indent="0">
              <a:buFont typeface="Arial" panose="020B0604020202020204" pitchFamily="34" charset="0"/>
              <a:buNone/>
            </a:pPr>
            <a:endParaRPr lang="fr-FR" sz="1400" baseline="0" dirty="0"/>
          </a:p>
          <a:p>
            <a:pPr marL="0" indent="0">
              <a:buFont typeface="Arial" panose="020B0604020202020204" pitchFamily="34" charset="0"/>
              <a:buNone/>
            </a:pPr>
            <a:r>
              <a:rPr lang="fr-FR" sz="1400" baseline="0" dirty="0"/>
              <a:t>So </a:t>
            </a:r>
            <a:r>
              <a:rPr lang="fr-FR" sz="1400" baseline="0" dirty="0" err="1"/>
              <a:t>because</a:t>
            </a:r>
            <a:r>
              <a:rPr lang="fr-FR" sz="1400" baseline="0" dirty="0"/>
              <a:t> </a:t>
            </a:r>
            <a:r>
              <a:rPr lang="fr-FR" sz="1400" baseline="0" dirty="0" err="1"/>
              <a:t>it</a:t>
            </a:r>
            <a:r>
              <a:rPr lang="fr-FR" sz="1400" baseline="0" dirty="0"/>
              <a:t> </a:t>
            </a:r>
            <a:r>
              <a:rPr lang="fr-FR" sz="1400" baseline="0" dirty="0" err="1"/>
              <a:t>is</a:t>
            </a:r>
            <a:r>
              <a:rPr lang="fr-FR" sz="1400" baseline="0" dirty="0"/>
              <a:t> an important dimension I </a:t>
            </a:r>
            <a:r>
              <a:rPr lang="fr-FR" sz="1400" baseline="0" dirty="0" err="1"/>
              <a:t>will</a:t>
            </a:r>
            <a:r>
              <a:rPr lang="fr-FR" sz="1400" baseline="0" dirty="0"/>
              <a:t> </a:t>
            </a:r>
            <a:r>
              <a:rPr lang="fr-FR" sz="1400" baseline="0" dirty="0" err="1"/>
              <a:t>take</a:t>
            </a:r>
            <a:r>
              <a:rPr lang="fr-FR" sz="1400" baseline="0" dirty="0"/>
              <a:t> a few minutes to </a:t>
            </a:r>
            <a:r>
              <a:rPr lang="fr-FR" sz="1400" baseline="0" dirty="0" err="1"/>
              <a:t>say</a:t>
            </a:r>
            <a:r>
              <a:rPr lang="fr-FR" sz="1400" baseline="0" dirty="0"/>
              <a:t> a few more </a:t>
            </a:r>
            <a:r>
              <a:rPr lang="fr-FR" sz="1400" baseline="0" dirty="0" err="1"/>
              <a:t>things</a:t>
            </a:r>
            <a:r>
              <a:rPr lang="fr-FR" sz="1400" baseline="0" dirty="0"/>
              <a:t> about the </a:t>
            </a:r>
            <a:r>
              <a:rPr lang="fr-FR" sz="1400" baseline="0" dirty="0" err="1"/>
              <a:t>different</a:t>
            </a:r>
            <a:r>
              <a:rPr lang="fr-FR" sz="1400" baseline="0" dirty="0"/>
              <a:t> types of coordination </a:t>
            </a:r>
            <a:r>
              <a:rPr lang="fr-FR" sz="1400" baseline="0" dirty="0" err="1"/>
              <a:t>observed</a:t>
            </a:r>
            <a:r>
              <a:rPr lang="fr-FR" sz="1400" baseline="0" dirty="0"/>
              <a:t> </a:t>
            </a:r>
            <a:r>
              <a:rPr lang="fr-FR" sz="1400" baseline="0" dirty="0" err="1"/>
              <a:t>across</a:t>
            </a:r>
            <a:r>
              <a:rPr lang="fr-FR" sz="1400" baseline="0" dirty="0"/>
              <a:t> OECD countries. </a:t>
            </a:r>
          </a:p>
          <a:p>
            <a:pPr marL="0" indent="0">
              <a:buFont typeface="Arial" panose="020B0604020202020204" pitchFamily="34" charset="0"/>
              <a:buNone/>
            </a:pPr>
            <a:endParaRPr lang="fr-FR" sz="1400" baseline="0" dirty="0"/>
          </a:p>
          <a:p>
            <a:pPr marL="0" indent="0">
              <a:buFont typeface="Arial" panose="020B0604020202020204" pitchFamily="34" charset="0"/>
              <a:buNone/>
            </a:pPr>
            <a:r>
              <a:rPr lang="fr-FR" sz="1400" baseline="0" dirty="0" err="1"/>
              <a:t>We</a:t>
            </a:r>
            <a:r>
              <a:rPr lang="fr-FR" sz="1400" baseline="0" dirty="0"/>
              <a:t> </a:t>
            </a:r>
            <a:r>
              <a:rPr lang="fr-FR" sz="1400" baseline="0" dirty="0" err="1"/>
              <a:t>consider</a:t>
            </a:r>
            <a:r>
              <a:rPr lang="fr-FR" sz="1400" baseline="0" dirty="0"/>
              <a:t> </a:t>
            </a:r>
            <a:r>
              <a:rPr lang="fr-FR" sz="1400" baseline="0" dirty="0" err="1"/>
              <a:t>both</a:t>
            </a:r>
            <a:r>
              <a:rPr lang="fr-FR" sz="1400" baseline="0" dirty="0"/>
              <a:t> the </a:t>
            </a:r>
            <a:r>
              <a:rPr lang="fr-FR" sz="1400" baseline="0" dirty="0" err="1"/>
              <a:t>degree</a:t>
            </a:r>
            <a:r>
              <a:rPr lang="fr-FR" sz="1400" baseline="0" dirty="0"/>
              <a:t> of coordination (</a:t>
            </a:r>
            <a:r>
              <a:rPr lang="fr-FR" sz="1400" baseline="0" dirty="0" err="1"/>
              <a:t>whether</a:t>
            </a:r>
            <a:r>
              <a:rPr lang="fr-FR" sz="1400" baseline="0" dirty="0"/>
              <a:t> </a:t>
            </a:r>
            <a:r>
              <a:rPr lang="fr-FR" sz="1400" baseline="0" dirty="0" err="1"/>
              <a:t>it</a:t>
            </a:r>
            <a:r>
              <a:rPr lang="fr-FR" sz="1400" baseline="0" dirty="0"/>
              <a:t> </a:t>
            </a:r>
            <a:r>
              <a:rPr lang="fr-FR" sz="1400" baseline="0" dirty="0" err="1"/>
              <a:t>is</a:t>
            </a:r>
            <a:r>
              <a:rPr lang="fr-FR" sz="1400" baseline="0" dirty="0"/>
              <a:t> </a:t>
            </a:r>
            <a:r>
              <a:rPr lang="fr-FR" sz="1400" baseline="0" dirty="0" err="1"/>
              <a:t>weak</a:t>
            </a:r>
            <a:r>
              <a:rPr lang="fr-FR" sz="1400" baseline="0" dirty="0"/>
              <a:t> and </a:t>
            </a:r>
            <a:r>
              <a:rPr lang="fr-FR" sz="1400" baseline="0" dirty="0" err="1"/>
              <a:t>peripheral</a:t>
            </a:r>
            <a:r>
              <a:rPr lang="fr-FR" sz="1400" baseline="0" dirty="0"/>
              <a:t>, or central and </a:t>
            </a:r>
            <a:r>
              <a:rPr lang="fr-FR" sz="1400" baseline="0" dirty="0" err="1"/>
              <a:t>well-established</a:t>
            </a:r>
            <a:r>
              <a:rPr lang="fr-FR" sz="1400" baseline="0" dirty="0"/>
              <a:t>), and </a:t>
            </a:r>
            <a:r>
              <a:rPr lang="fr-FR" sz="1400" baseline="0" dirty="0" err="1"/>
              <a:t>its</a:t>
            </a:r>
            <a:r>
              <a:rPr lang="fr-FR" sz="1400" baseline="0" dirty="0"/>
              <a:t> mode. </a:t>
            </a:r>
          </a:p>
          <a:p>
            <a:pPr marL="0" indent="0" defTabSz="933237">
              <a:buFont typeface="Arial" panose="020B0604020202020204" pitchFamily="34" charset="0"/>
              <a:buNone/>
              <a:defRPr/>
            </a:pPr>
            <a:endParaRPr lang="en-GB" sz="1400" dirty="0"/>
          </a:p>
          <a:p>
            <a:pPr marL="0" indent="0" defTabSz="933237">
              <a:buFont typeface="Arial" panose="020B0604020202020204" pitchFamily="34" charset="0"/>
              <a:buNone/>
              <a:defRPr/>
            </a:pPr>
            <a:r>
              <a:rPr lang="en-GB" sz="1400" dirty="0"/>
              <a:t>Modes</a:t>
            </a:r>
            <a:r>
              <a:rPr lang="en-GB" sz="1400" baseline="0" dirty="0"/>
              <a:t> of coordination vary </a:t>
            </a:r>
            <a:r>
              <a:rPr lang="en-GB" sz="1400" dirty="0"/>
              <a:t>across OECD countries, namely</a:t>
            </a:r>
            <a:r>
              <a:rPr lang="en-GB" sz="1400" baseline="0" dirty="0"/>
              <a:t> it can be</a:t>
            </a:r>
            <a:r>
              <a:rPr lang="en-GB" sz="1400" dirty="0"/>
              <a:t>:</a:t>
            </a:r>
          </a:p>
          <a:p>
            <a:pPr marL="184400" lvl="0" indent="-174982" defTabSz="933237">
              <a:buFont typeface="Arial" panose="020B0604020202020204" pitchFamily="34" charset="0"/>
              <a:buChar char="•"/>
              <a:defRPr/>
            </a:pPr>
            <a:r>
              <a:rPr lang="en-US" sz="1400" dirty="0"/>
              <a:t>STATE-INDUCED: I.e.</a:t>
            </a:r>
            <a:r>
              <a:rPr lang="en-US" sz="1400" baseline="0" dirty="0"/>
              <a:t> based on </a:t>
            </a:r>
            <a:r>
              <a:rPr lang="en-US" sz="1400" dirty="0"/>
              <a:t>statutory controls ,</a:t>
            </a:r>
            <a:r>
              <a:rPr lang="en-US" sz="1400" baseline="0" dirty="0"/>
              <a:t> </a:t>
            </a:r>
            <a:r>
              <a:rPr lang="en-US" sz="1400" dirty="0"/>
              <a:t>such as indexation rules, binding minimum wages and/or rules for maximum uprates. Depending</a:t>
            </a:r>
            <a:r>
              <a:rPr lang="en-US" sz="1400" baseline="0" dirty="0"/>
              <a:t> on how many of those mechanisms exist, and how stringent they are, this mode of coordination is more or less strong. In 2015, </a:t>
            </a:r>
            <a:r>
              <a:rPr lang="en-US" sz="1400" dirty="0"/>
              <a:t>only Belgium fell in this category</a:t>
            </a:r>
            <a:r>
              <a:rPr lang="en-US" sz="1400" baseline="0" dirty="0"/>
              <a:t> of countries where coordination is strong and state induced. </a:t>
            </a:r>
          </a:p>
          <a:p>
            <a:pPr marL="184400" lvl="0" indent="-174982" defTabSz="933237">
              <a:buFont typeface="Arial" panose="020B0604020202020204" pitchFamily="34" charset="0"/>
              <a:buChar char="•"/>
              <a:defRPr/>
            </a:pPr>
            <a:endParaRPr lang="en-US" sz="1400" dirty="0"/>
          </a:p>
          <a:p>
            <a:pPr marL="184400" lvl="0" indent="-174982" defTabSz="933237">
              <a:buFont typeface="Arial" panose="020B0604020202020204" pitchFamily="34" charset="0"/>
              <a:buChar char="•"/>
              <a:defRPr/>
            </a:pPr>
            <a:r>
              <a:rPr lang="en-US" sz="1400" dirty="0"/>
              <a:t>PATTERN BARG: co-ordination can also take the form of the so-called pattern bargaining where a sector sets the targets first (usually the manufacturing sector exposed to international trade) and others (or at least some of them) follow. Pattern</a:t>
            </a:r>
            <a:r>
              <a:rPr lang="en-US" sz="1400" baseline="0" dirty="0"/>
              <a:t> bargaining exist in</a:t>
            </a:r>
            <a:r>
              <a:rPr lang="en-US" sz="1400" dirty="0"/>
              <a:t> Scandinavian countries, as well as in Austria, Germany and the Netherlands Japan also has a form of pattern bargaining</a:t>
            </a:r>
            <a:r>
              <a:rPr lang="en-US" sz="1400" baseline="0" dirty="0"/>
              <a:t> (</a:t>
            </a:r>
            <a:r>
              <a:rPr lang="en-US" sz="1400" baseline="0" dirty="0" err="1"/>
              <a:t>Shunto</a:t>
            </a:r>
            <a:r>
              <a:rPr lang="en-US" sz="1400" baseline="0" dirty="0"/>
              <a:t>). </a:t>
            </a:r>
          </a:p>
          <a:p>
            <a:pPr marL="184400" lvl="0" indent="-174982" defTabSz="933237">
              <a:buFont typeface="Arial" panose="020B0604020202020204" pitchFamily="34" charset="0"/>
              <a:buChar char="•"/>
              <a:defRPr/>
            </a:pPr>
            <a:endParaRPr lang="en-US" sz="1400" dirty="0"/>
          </a:p>
          <a:p>
            <a:pPr marL="184400" lvl="0" indent="-174982" defTabSz="933237">
              <a:buFont typeface="Arial" panose="020B0604020202020204" pitchFamily="34" charset="0"/>
              <a:buChar char="•"/>
              <a:defRPr/>
            </a:pPr>
            <a:r>
              <a:rPr lang="en-US" sz="1400" dirty="0"/>
              <a:t>Finally, co-ordination can also take the form of </a:t>
            </a:r>
            <a:r>
              <a:rPr lang="en-US" sz="1400" cap="all" dirty="0"/>
              <a:t>intra-associational guidelines </a:t>
            </a:r>
            <a:r>
              <a:rPr lang="en-US" sz="1400" dirty="0"/>
              <a:t>where peak level organizations set some norms or define an intra-associational objective that should be followed when bargaining at lower levels,</a:t>
            </a:r>
            <a:r>
              <a:rPr lang="en-US" sz="1400" baseline="0" dirty="0"/>
              <a:t> or </a:t>
            </a:r>
            <a:r>
              <a:rPr lang="en-US" sz="1400" dirty="0"/>
              <a:t>INTER-ASSOC.</a:t>
            </a:r>
            <a:r>
              <a:rPr lang="en-US" sz="1400" baseline="0" dirty="0"/>
              <a:t> guidelines, where sectors informally consult each other to set common targets before bargaining rounds. </a:t>
            </a:r>
            <a:endParaRPr lang="en-US" sz="1400" dirty="0"/>
          </a:p>
          <a:p>
            <a:pPr defTabSz="933237">
              <a:defRPr/>
            </a:pPr>
            <a:endParaRPr lang="en-US" sz="1400" dirty="0"/>
          </a:p>
          <a:p>
            <a:pPr defTabSz="933237">
              <a:defRPr/>
            </a:pPr>
            <a:r>
              <a:rPr lang="en-US" sz="1400" dirty="0"/>
              <a:t>These various forms of co-ordination are not mutually exclusive: for instance, both pattern bargaining and guidelines can cohabit in the same country (e.g. in Norway).</a:t>
            </a:r>
          </a:p>
          <a:p>
            <a:pPr marL="466618" lvl="1" defTabSz="933237">
              <a:defRPr/>
            </a:pPr>
            <a:endParaRPr lang="en-US" sz="1400" dirty="0"/>
          </a:p>
        </p:txBody>
      </p:sp>
      <p:sp>
        <p:nvSpPr>
          <p:cNvPr id="4" name="Slide Number Placeholder 3"/>
          <p:cNvSpPr>
            <a:spLocks noGrp="1"/>
          </p:cNvSpPr>
          <p:nvPr>
            <p:ph type="sldNum" sz="quarter" idx="10"/>
          </p:nvPr>
        </p:nvSpPr>
        <p:spPr/>
        <p:txBody>
          <a:bodyPr/>
          <a:lstStyle/>
          <a:p>
            <a:fld id="{800EBAF8-EAD8-45BB-A8D8-C65A8FD2DABA}" type="slidenum">
              <a:rPr lang="en-GB" smtClean="0"/>
              <a:t>6</a:t>
            </a:fld>
            <a:endParaRPr lang="en-GB"/>
          </a:p>
        </p:txBody>
      </p:sp>
    </p:spTree>
    <p:extLst>
      <p:ext uri="{BB962C8B-B14F-4D97-AF65-F5344CB8AC3E}">
        <p14:creationId xmlns:p14="http://schemas.microsoft.com/office/powerpoint/2010/main" val="3707832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fr-FR" sz="1400" dirty="0"/>
              <a:t>So for </a:t>
            </a:r>
            <a:r>
              <a:rPr lang="fr-FR" sz="1400" dirty="0" err="1"/>
              <a:t>each</a:t>
            </a:r>
            <a:r>
              <a:rPr lang="fr-FR" sz="1400" dirty="0"/>
              <a:t> OECD country </a:t>
            </a:r>
            <a:r>
              <a:rPr lang="fr-FR" sz="1400" dirty="0" err="1"/>
              <a:t>we</a:t>
            </a:r>
            <a:r>
              <a:rPr lang="fr-FR" sz="1400" baseline="0" dirty="0"/>
              <a:t> </a:t>
            </a:r>
            <a:r>
              <a:rPr lang="fr-FR" sz="1400" baseline="0" dirty="0" err="1"/>
              <a:t>used</a:t>
            </a:r>
            <a:r>
              <a:rPr lang="fr-FR" sz="1400" baseline="0" dirty="0"/>
              <a:t> an </a:t>
            </a:r>
            <a:r>
              <a:rPr lang="fr-FR" sz="1400" baseline="0" dirty="0" err="1"/>
              <a:t>indicator</a:t>
            </a:r>
            <a:r>
              <a:rPr lang="fr-FR" sz="1400" baseline="0" dirty="0"/>
              <a:t> </a:t>
            </a:r>
            <a:r>
              <a:rPr lang="fr-FR" sz="1400" baseline="0" dirty="0" err="1"/>
              <a:t>corresponding</a:t>
            </a:r>
            <a:r>
              <a:rPr lang="fr-FR" sz="1400" baseline="0" dirty="0"/>
              <a:t> to </a:t>
            </a:r>
            <a:r>
              <a:rPr lang="fr-FR" sz="1400" baseline="0" dirty="0" err="1"/>
              <a:t>each</a:t>
            </a:r>
            <a:r>
              <a:rPr lang="fr-FR" sz="1400" baseline="0" dirty="0"/>
              <a:t> building block, and </a:t>
            </a:r>
            <a:r>
              <a:rPr lang="fr-FR" sz="1400" baseline="0" dirty="0" err="1"/>
              <a:t>collected</a:t>
            </a:r>
            <a:r>
              <a:rPr lang="fr-FR" sz="1400" baseline="0" dirty="0"/>
              <a:t> data on </a:t>
            </a:r>
            <a:r>
              <a:rPr lang="fr-FR" sz="1400" baseline="0" dirty="0" err="1"/>
              <a:t>each</a:t>
            </a:r>
            <a:r>
              <a:rPr lang="fr-FR" sz="1400" baseline="0" dirty="0"/>
              <a:t> dimension. </a:t>
            </a:r>
          </a:p>
          <a:p>
            <a:pPr marL="0" indent="0">
              <a:buFont typeface="Arial" panose="020B0604020202020204" pitchFamily="34" charset="0"/>
              <a:buNone/>
            </a:pPr>
            <a:r>
              <a:rPr lang="fr-FR" sz="1400" baseline="0" dirty="0" err="1"/>
              <a:t>Doing</a:t>
            </a:r>
            <a:r>
              <a:rPr lang="fr-FR" sz="1400" baseline="0" dirty="0"/>
              <a:t> </a:t>
            </a:r>
            <a:r>
              <a:rPr lang="fr-FR" sz="1400" baseline="0" dirty="0" err="1"/>
              <a:t>this</a:t>
            </a:r>
            <a:r>
              <a:rPr lang="fr-FR" sz="1400" baseline="0" dirty="0"/>
              <a:t> </a:t>
            </a:r>
            <a:r>
              <a:rPr lang="fr-FR" sz="1400" baseline="0" dirty="0" err="1"/>
              <a:t>allowed</a:t>
            </a:r>
            <a:r>
              <a:rPr lang="fr-FR" sz="1400" baseline="0" dirty="0"/>
              <a:t> us to come up </a:t>
            </a:r>
            <a:r>
              <a:rPr lang="fr-FR" sz="1400" baseline="0" dirty="0" err="1"/>
              <a:t>with</a:t>
            </a:r>
            <a:r>
              <a:rPr lang="fr-FR" sz="1400" baseline="0" dirty="0"/>
              <a:t> a </a:t>
            </a:r>
            <a:r>
              <a:rPr lang="en-GB" sz="1400" dirty="0"/>
              <a:t>NEW taxonomy of collective bargaining systems that classifies</a:t>
            </a:r>
            <a:r>
              <a:rPr lang="en-GB" sz="1400" baseline="0" dirty="0"/>
              <a:t> each OECD country over the past 40 YEARS in one of FIVE categories</a:t>
            </a:r>
            <a:r>
              <a:rPr lang="en-GB" sz="1400" dirty="0"/>
              <a:t>.</a:t>
            </a:r>
          </a:p>
          <a:p>
            <a:pPr marL="170936" indent="-170936">
              <a:buFont typeface="Arial" panose="020B0604020202020204" pitchFamily="34" charset="0"/>
              <a:buChar char="•"/>
            </a:pPr>
            <a:endParaRPr lang="en-GB" sz="1400" i="1" dirty="0"/>
          </a:p>
          <a:p>
            <a:pPr marL="170936" indent="-170936">
              <a:buFont typeface="Arial" panose="020B0604020202020204" pitchFamily="34" charset="0"/>
              <a:buChar char="•"/>
            </a:pPr>
            <a:r>
              <a:rPr lang="en-GB" sz="1400" i="1" dirty="0"/>
              <a:t>Predominantly centralised and weakly co-ordinated collective bargaining systems: </a:t>
            </a:r>
            <a:r>
              <a:rPr lang="en-GB" sz="1400" dirty="0"/>
              <a:t>Sector-level agreements play a strong role, extensions are relatively widely used, derogations from higher-level agreements are possible but usually limited or not often used, and wage co-ordination is largely absent. In 2015, France, Iceland, Italy, Portugal, Slovenia, Spain and Switzerland fell in this group.</a:t>
            </a:r>
          </a:p>
          <a:p>
            <a:pPr marL="170936" indent="-170936">
              <a:buFont typeface="Arial" panose="020B0604020202020204" pitchFamily="34" charset="0"/>
              <a:buChar char="•"/>
            </a:pPr>
            <a:endParaRPr lang="en-GB" sz="1400" dirty="0"/>
          </a:p>
          <a:p>
            <a:pPr marL="170936" indent="-170936">
              <a:buFont typeface="Arial" panose="020B0604020202020204" pitchFamily="34" charset="0"/>
              <a:buChar char="•"/>
            </a:pPr>
            <a:r>
              <a:rPr lang="en-GB" sz="1400" i="1" dirty="0"/>
              <a:t>Predominantly centralised and co-ordinated collective bargaining systems: </a:t>
            </a:r>
            <a:r>
              <a:rPr lang="en-GB" sz="1400" dirty="0"/>
              <a:t>As in the previous category, sector-level agreements play a strong role and the room for lower-level agreements to derogate from higher-level ones is quite limited. However, wage co-ordination is strong across sectors. In 2015, Belgium and Finland were part of this group. </a:t>
            </a:r>
          </a:p>
          <a:p>
            <a:pPr marL="170936" indent="-170936">
              <a:buFont typeface="Arial" panose="020B0604020202020204" pitchFamily="34" charset="0"/>
              <a:buChar char="•"/>
            </a:pPr>
            <a:endParaRPr lang="en-GB" sz="1400" dirty="0"/>
          </a:p>
          <a:p>
            <a:pPr marL="170936" indent="-170936">
              <a:buFont typeface="Arial" panose="020B0604020202020204" pitchFamily="34" charset="0"/>
              <a:buChar char="•"/>
            </a:pPr>
            <a:r>
              <a:rPr lang="en-GB" sz="1400" i="1" dirty="0"/>
              <a:t>Organised decentralised and co-ordinated collective bargaining systems: </a:t>
            </a:r>
            <a:r>
              <a:rPr lang="en-GB" sz="1400" dirty="0"/>
              <a:t>Sector-level agreements play an important role, but they also leave significant room for lower-level agreements to set the standards – either by limiting the role of extensions or allowing opt-outs. Co-ordination across sectors and bargaining units tends to be strong. In 2015, Austria, Denmark, Germany, the Netherlands, Norway and Sweden were in this group.</a:t>
            </a:r>
          </a:p>
          <a:p>
            <a:pPr marL="170936" indent="-170936">
              <a:buFont typeface="Arial" panose="020B0604020202020204" pitchFamily="34" charset="0"/>
              <a:buChar char="•"/>
            </a:pPr>
            <a:endParaRPr lang="en-GB" sz="1400" dirty="0"/>
          </a:p>
          <a:p>
            <a:pPr marL="170936" indent="-170936">
              <a:buFont typeface="Arial" panose="020B0604020202020204" pitchFamily="34" charset="0"/>
              <a:buChar char="•"/>
            </a:pPr>
            <a:r>
              <a:rPr lang="en-GB" sz="1400" i="1" dirty="0"/>
              <a:t>Largely decentralised collective bargaining systems: </a:t>
            </a:r>
            <a:r>
              <a:rPr lang="en-GB" sz="1400" dirty="0"/>
              <a:t>Firm-level bargaining is the dominant bargaining form, but sector-level bargaining (or a functional equivalent) or wage co-ordination also play a role. Extensions are very rare. Australia with its “Modern Awards” and Japan with its unique form of co-ordination (</a:t>
            </a:r>
            <a:r>
              <a:rPr lang="en-GB" sz="1400" i="1" dirty="0" err="1"/>
              <a:t>Shunto</a:t>
            </a:r>
            <a:r>
              <a:rPr lang="en-GB" sz="1400" dirty="0"/>
              <a:t>) were in this group in 2015, as well as Greece, Luxembourg and the Slovak Republic. </a:t>
            </a:r>
          </a:p>
          <a:p>
            <a:pPr marL="170936" indent="-170936">
              <a:buFont typeface="Arial" panose="020B0604020202020204" pitchFamily="34" charset="0"/>
              <a:buChar char="•"/>
            </a:pPr>
            <a:endParaRPr lang="en-GB" sz="1400" i="1" dirty="0"/>
          </a:p>
          <a:p>
            <a:pPr marL="170936" indent="-170936">
              <a:buFont typeface="Arial" panose="020B0604020202020204" pitchFamily="34" charset="0"/>
              <a:buChar char="•"/>
            </a:pPr>
            <a:r>
              <a:rPr lang="en-GB" sz="1400" i="1" dirty="0"/>
              <a:t>Fully decentralised collective bargaining systems: </a:t>
            </a:r>
            <a:r>
              <a:rPr lang="en-GB" sz="1400" dirty="0"/>
              <a:t>Bargaining is essentially confined to the firm or establishment level with no co-ordination and no (or very limited) influence by the government. In 2015, Canada, Chile, the Czech Republic, Estonia, Hungary, Korea, Latvia, Lithuania, Mexico, New Zealand, Poland, Turkey, the United Kingdom and the United States were part of this group.</a:t>
            </a:r>
          </a:p>
        </p:txBody>
      </p:sp>
    </p:spTree>
    <p:extLst>
      <p:ext uri="{BB962C8B-B14F-4D97-AF65-F5344CB8AC3E}">
        <p14:creationId xmlns:p14="http://schemas.microsoft.com/office/powerpoint/2010/main" val="3820750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400" dirty="0"/>
              <a:t>CENTRALISATION:</a:t>
            </a:r>
          </a:p>
          <a:p>
            <a:pPr marL="285750" indent="-285750">
              <a:buFont typeface="Arial" panose="020B0604020202020204" pitchFamily="34" charset="0"/>
              <a:buChar char="•"/>
            </a:pPr>
            <a:r>
              <a:rPr lang="en-US" sz="1400" dirty="0"/>
              <a:t>Germany: in 1993 the first hardship agreement and “restructuring clauses” were introduced in the German bargaining system;</a:t>
            </a:r>
          </a:p>
          <a:p>
            <a:pPr marL="285750" indent="-285750">
              <a:buFont typeface="Arial" panose="020B0604020202020204" pitchFamily="34" charset="0"/>
              <a:buChar char="•"/>
            </a:pPr>
            <a:r>
              <a:rPr lang="en-US" sz="1400" dirty="0"/>
              <a:t>Sweden: in 1980s central agreements played a significant a role before being rolled out;</a:t>
            </a:r>
          </a:p>
          <a:p>
            <a:pPr marL="285750" indent="-285750">
              <a:buFont typeface="Arial" panose="020B0604020202020204" pitchFamily="34" charset="0"/>
              <a:buChar char="•"/>
            </a:pPr>
            <a:r>
              <a:rPr lang="en-US" sz="1400" dirty="0"/>
              <a:t>United Kingdom: a series of reforms in the 1980s by the Thatcher government reduced the role of unions and </a:t>
            </a:r>
            <a:r>
              <a:rPr lang="en-US" sz="1400" dirty="0" err="1"/>
              <a:t>decentralised</a:t>
            </a:r>
            <a:r>
              <a:rPr lang="en-US" sz="1400" dirty="0"/>
              <a:t> collective bargaining first to an intermediate level (1987-1993), then to company level</a:t>
            </a:r>
          </a:p>
          <a:p>
            <a:pPr marL="285750" indent="-285750">
              <a:buFont typeface="Arial" panose="020B0604020202020204" pitchFamily="34" charset="0"/>
              <a:buChar char="•"/>
            </a:pPr>
            <a:endParaRPr lang="en-US" sz="1400" dirty="0"/>
          </a:p>
          <a:p>
            <a:pPr marL="0" indent="0">
              <a:buFont typeface="Arial" panose="020B0604020202020204" pitchFamily="34" charset="0"/>
              <a:buNone/>
            </a:pPr>
            <a:r>
              <a:rPr lang="en-US" sz="1400" dirty="0"/>
              <a:t>COORDINATION</a:t>
            </a:r>
          </a:p>
          <a:p>
            <a:pPr marL="285750" indent="-285750">
              <a:buFont typeface="Arial" panose="020B0604020202020204" pitchFamily="34" charset="0"/>
              <a:buChar char="•"/>
            </a:pPr>
            <a:r>
              <a:rPr lang="en-US" sz="1400" dirty="0"/>
              <a:t>Finland: Several periods when co-ordination was weak. </a:t>
            </a:r>
          </a:p>
          <a:p>
            <a:pPr marL="285750" indent="-285750">
              <a:buFont typeface="Arial" panose="020B0604020202020204" pitchFamily="34" charset="0"/>
              <a:buChar char="•"/>
            </a:pPr>
            <a:r>
              <a:rPr lang="en-US" sz="1400" dirty="0"/>
              <a:t>Germany: in 1998-2001 co-ordination was weak</a:t>
            </a:r>
          </a:p>
          <a:p>
            <a:pPr marL="285750" indent="-285750">
              <a:buFont typeface="Arial" panose="020B0604020202020204" pitchFamily="34" charset="0"/>
              <a:buChar char="•"/>
            </a:pPr>
            <a:r>
              <a:rPr lang="en-US" sz="1400" dirty="0"/>
              <a:t>Sweden: in 1980-1990 and 1993-1997 co-ordination was weak</a:t>
            </a:r>
            <a:endParaRPr lang="en-GB" sz="1400" dirty="0"/>
          </a:p>
        </p:txBody>
      </p:sp>
    </p:spTree>
    <p:extLst>
      <p:ext uri="{BB962C8B-B14F-4D97-AF65-F5344CB8AC3E}">
        <p14:creationId xmlns:p14="http://schemas.microsoft.com/office/powerpoint/2010/main" val="2924320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fr-FR" sz="1400" b="1" dirty="0"/>
              <a:t>Second, </a:t>
            </a:r>
            <a:r>
              <a:rPr lang="fr-FR" sz="1400" b="1" dirty="0" err="1"/>
              <a:t>when</a:t>
            </a:r>
            <a:r>
              <a:rPr lang="fr-FR" sz="1400" b="1" dirty="0"/>
              <a:t> set up in the right </a:t>
            </a:r>
            <a:r>
              <a:rPr lang="fr-FR" sz="1400" b="1" dirty="0" err="1"/>
              <a:t>way</a:t>
            </a:r>
            <a:r>
              <a:rPr lang="fr-FR" sz="1400" b="1" dirty="0"/>
              <a:t>, CB </a:t>
            </a:r>
            <a:r>
              <a:rPr lang="fr-FR" sz="1400" b="1" dirty="0" err="1"/>
              <a:t>can</a:t>
            </a:r>
            <a:r>
              <a:rPr lang="fr-FR" sz="1400" b="1" dirty="0"/>
              <a:t> </a:t>
            </a:r>
            <a:r>
              <a:rPr lang="fr-FR" sz="1400" b="1" dirty="0" err="1"/>
              <a:t>foster</a:t>
            </a:r>
            <a:r>
              <a:rPr lang="fr-FR" sz="1400" b="1" dirty="0"/>
              <a:t> inclusive &amp; </a:t>
            </a:r>
            <a:r>
              <a:rPr lang="fr-FR" sz="1400" b="1" dirty="0" err="1"/>
              <a:t>dynamic</a:t>
            </a:r>
            <a:r>
              <a:rPr lang="fr-FR" sz="1400" b="1" dirty="0"/>
              <a:t> labour </a:t>
            </a:r>
            <a:r>
              <a:rPr lang="fr-FR" sz="1400" b="1" dirty="0" err="1"/>
              <a:t>markets</a:t>
            </a:r>
            <a:r>
              <a:rPr lang="fr-FR" sz="1400" b="1" dirty="0"/>
              <a:t> and </a:t>
            </a:r>
            <a:r>
              <a:rPr lang="fr-FR" sz="1400" b="1" dirty="0" err="1"/>
              <a:t>enhance</a:t>
            </a:r>
            <a:r>
              <a:rPr lang="fr-FR" sz="1400" b="1" dirty="0"/>
              <a:t> JQ. </a:t>
            </a:r>
            <a:r>
              <a:rPr lang="en-GB" sz="1400" dirty="0"/>
              <a:t>Using the best micro- and sector-level data available, the report studies the link between CB systems and a series of LM performance outcomes.</a:t>
            </a:r>
            <a:r>
              <a:rPr lang="en-US" sz="1400" dirty="0"/>
              <a:t> The key results are that: </a:t>
            </a:r>
          </a:p>
          <a:p>
            <a:pPr marL="174982" indent="-174982">
              <a:buFont typeface="Arial" panose="020B0604020202020204" pitchFamily="34" charset="0"/>
              <a:buChar char="•"/>
            </a:pPr>
            <a:endParaRPr lang="en-US" sz="1400" dirty="0"/>
          </a:p>
          <a:p>
            <a:pPr marL="174982" indent="-174982">
              <a:buFont typeface="Arial" panose="020B0604020202020204" pitchFamily="34" charset="0"/>
              <a:buChar char="•"/>
            </a:pPr>
            <a:r>
              <a:rPr lang="en-US" sz="1400" dirty="0"/>
              <a:t>CB affects </a:t>
            </a:r>
            <a:r>
              <a:rPr lang="en-US" sz="1400" b="1" dirty="0"/>
              <a:t>wage dispersion</a:t>
            </a:r>
            <a:r>
              <a:rPr lang="en-US" sz="1400" dirty="0"/>
              <a:t>. Wage inequalities are highest in systems with no CB or in systems with firm-level bargaining only. Wages are more equal in systems where sector-level bargaining plays a role.</a:t>
            </a:r>
          </a:p>
          <a:p>
            <a:pPr marL="174982" indent="-174982">
              <a:buFont typeface="Arial" panose="020B0604020202020204" pitchFamily="34" charset="0"/>
              <a:buChar char="•"/>
            </a:pPr>
            <a:endParaRPr lang="en-US" sz="1400" dirty="0"/>
          </a:p>
          <a:p>
            <a:pPr marL="174982" indent="-174982">
              <a:buFont typeface="Arial" panose="020B0604020202020204" pitchFamily="34" charset="0"/>
              <a:buChar char="•"/>
            </a:pPr>
            <a:r>
              <a:rPr lang="en-US" sz="1400" dirty="0"/>
              <a:t>At the individual level, there is a </a:t>
            </a:r>
            <a:r>
              <a:rPr lang="en-US" sz="1400" b="1" dirty="0"/>
              <a:t>wage premium </a:t>
            </a:r>
            <a:r>
              <a:rPr lang="en-US" sz="1400" dirty="0"/>
              <a:t>for employees who are covered by firm-level bargaining compared with those not covered or those covered only by sectoral bargaining.  </a:t>
            </a:r>
          </a:p>
          <a:p>
            <a:endParaRPr lang="en-US" sz="1400" dirty="0"/>
          </a:p>
          <a:p>
            <a:pPr marL="174982" indent="-174982" defTabSz="933237">
              <a:buFont typeface="Arial" panose="020B0604020202020204" pitchFamily="34" charset="0"/>
              <a:buChar char="•"/>
              <a:defRPr/>
            </a:pPr>
            <a:r>
              <a:rPr lang="en-US" sz="1400" dirty="0" err="1"/>
              <a:t>Centralised</a:t>
            </a:r>
            <a:r>
              <a:rPr lang="en-US" sz="1400" dirty="0"/>
              <a:t> bargaining systems which </a:t>
            </a:r>
            <a:r>
              <a:rPr lang="en-US" sz="1400" b="1" dirty="0"/>
              <a:t>leave really limited little scope to firm-level </a:t>
            </a:r>
            <a:r>
              <a:rPr lang="en-US" sz="1400" dirty="0"/>
              <a:t>are associated with </a:t>
            </a:r>
            <a:r>
              <a:rPr lang="en-US" sz="1400" b="1" dirty="0"/>
              <a:t>lower productivity growth</a:t>
            </a:r>
            <a:r>
              <a:rPr lang="en-US" sz="1400" dirty="0"/>
              <a:t>. This suggests that the articulation between sector &amp; firm-level bargaining needs to be carefully fine-tuned.</a:t>
            </a:r>
          </a:p>
          <a:p>
            <a:pPr marL="632182" lvl="1" indent="-174982" defTabSz="933237">
              <a:buFont typeface="Arial" panose="020B0604020202020204" pitchFamily="34" charset="0"/>
              <a:buChar char="•"/>
              <a:defRPr/>
            </a:pPr>
            <a:r>
              <a:rPr lang="fr-FR" sz="1400" dirty="0"/>
              <a:t>More on</a:t>
            </a:r>
            <a:r>
              <a:rPr lang="fr-FR" sz="1400" baseline="0" dirty="0"/>
              <a:t> </a:t>
            </a:r>
            <a:r>
              <a:rPr lang="fr-FR" sz="1400" baseline="0" dirty="0" err="1"/>
              <a:t>results</a:t>
            </a:r>
            <a:r>
              <a:rPr lang="fr-FR" sz="1400" baseline="0" dirty="0"/>
              <a:t> on </a:t>
            </a:r>
            <a:r>
              <a:rPr lang="fr-FR" sz="1400" baseline="0" dirty="0" err="1"/>
              <a:t>productivity</a:t>
            </a:r>
            <a:r>
              <a:rPr lang="fr-FR" sz="1400" baseline="0" dirty="0"/>
              <a:t>: </a:t>
            </a:r>
            <a:r>
              <a:rPr lang="fr-FR" sz="1400" baseline="0" dirty="0" err="1"/>
              <a:t>based</a:t>
            </a:r>
            <a:r>
              <a:rPr lang="fr-FR" sz="1400" baseline="0" dirty="0"/>
              <a:t> on a </a:t>
            </a:r>
            <a:r>
              <a:rPr lang="fr-FR" sz="1400" baseline="0" dirty="0" err="1"/>
              <a:t>study</a:t>
            </a:r>
            <a:r>
              <a:rPr lang="fr-FR" sz="1400" baseline="0" dirty="0"/>
              <a:t> of variation </a:t>
            </a:r>
            <a:r>
              <a:rPr lang="fr-FR" sz="1400" baseline="0" dirty="0" err="1"/>
              <a:t>with</a:t>
            </a:r>
            <a:r>
              <a:rPr lang="fr-FR" sz="1400" baseline="0" dirty="0"/>
              <a:t> +/- </a:t>
            </a:r>
            <a:r>
              <a:rPr lang="fr-FR" sz="1400" baseline="0" dirty="0" err="1"/>
              <a:t>coverage</a:t>
            </a:r>
            <a:r>
              <a:rPr lang="fr-FR" sz="1400" baseline="0" dirty="0"/>
              <a:t> </a:t>
            </a:r>
            <a:r>
              <a:rPr lang="fr-FR" sz="1400" baseline="0" dirty="0" err="1"/>
              <a:t>across</a:t>
            </a:r>
            <a:r>
              <a:rPr lang="fr-FR" sz="1400" baseline="0" dirty="0"/>
              <a:t> time (</a:t>
            </a:r>
            <a:r>
              <a:rPr lang="fr-FR" sz="1400" baseline="0" dirty="0" err="1"/>
              <a:t>looking</a:t>
            </a:r>
            <a:r>
              <a:rPr lang="fr-FR" sz="1400" baseline="0" dirty="0"/>
              <a:t> at </a:t>
            </a:r>
            <a:r>
              <a:rPr lang="fr-FR" sz="1400" baseline="0" dirty="0" err="1"/>
              <a:t>effect</a:t>
            </a:r>
            <a:r>
              <a:rPr lang="fr-FR" sz="1400" baseline="0" dirty="0"/>
              <a:t> of change in centralisation on </a:t>
            </a:r>
            <a:r>
              <a:rPr lang="fr-FR" sz="1400" baseline="0" dirty="0" err="1"/>
              <a:t>productivity</a:t>
            </a:r>
            <a:r>
              <a:rPr lang="fr-FR" sz="1400" baseline="0" dirty="0"/>
              <a:t>). </a:t>
            </a:r>
            <a:r>
              <a:rPr lang="fr-FR" sz="1400" baseline="0" dirty="0" err="1"/>
              <a:t>Found</a:t>
            </a:r>
            <a:r>
              <a:rPr lang="fr-FR" sz="1400" baseline="0" dirty="0"/>
              <a:t> </a:t>
            </a:r>
            <a:r>
              <a:rPr lang="fr-FR" sz="1400" baseline="0" dirty="0" err="1"/>
              <a:t>that</a:t>
            </a:r>
            <a:r>
              <a:rPr lang="fr-FR" sz="1400" baseline="0" dirty="0"/>
              <a:t> centralisation </a:t>
            </a:r>
            <a:r>
              <a:rPr lang="fr-FR" sz="1400" baseline="0" dirty="0" err="1"/>
              <a:t>is</a:t>
            </a:r>
            <a:r>
              <a:rPr lang="fr-FR" sz="1400" baseline="0" dirty="0"/>
              <a:t> </a:t>
            </a:r>
            <a:r>
              <a:rPr lang="fr-FR" sz="1400" baseline="0" dirty="0" err="1"/>
              <a:t>associated</a:t>
            </a:r>
            <a:r>
              <a:rPr lang="fr-FR" sz="1400" baseline="0" dirty="0"/>
              <a:t> </a:t>
            </a:r>
            <a:r>
              <a:rPr lang="fr-FR" sz="1400" baseline="0" dirty="0" err="1"/>
              <a:t>with</a:t>
            </a:r>
            <a:r>
              <a:rPr lang="fr-FR" sz="1400" baseline="0" dirty="0"/>
              <a:t> </a:t>
            </a:r>
            <a:r>
              <a:rPr lang="fr-FR" sz="1400" baseline="0" dirty="0" err="1"/>
              <a:t>lower</a:t>
            </a:r>
            <a:r>
              <a:rPr lang="fr-FR" sz="1400" baseline="0" dirty="0"/>
              <a:t> </a:t>
            </a:r>
            <a:r>
              <a:rPr lang="fr-FR" sz="1400" baseline="0" dirty="0" err="1"/>
              <a:t>productivity</a:t>
            </a:r>
            <a:r>
              <a:rPr lang="fr-FR" sz="1400" baseline="0" dirty="0"/>
              <a:t> </a:t>
            </a:r>
            <a:r>
              <a:rPr lang="fr-FR" sz="1400" baseline="0" dirty="0" err="1"/>
              <a:t>growth</a:t>
            </a:r>
            <a:r>
              <a:rPr lang="fr-FR" sz="1400" baseline="0" dirty="0"/>
              <a:t>; </a:t>
            </a:r>
            <a:r>
              <a:rPr lang="fr-FR" sz="1400" baseline="0" dirty="0" err="1"/>
              <a:t>when</a:t>
            </a:r>
            <a:r>
              <a:rPr lang="fr-FR" sz="1400" baseline="0" dirty="0"/>
              <a:t> CB more </a:t>
            </a:r>
            <a:r>
              <a:rPr lang="fr-FR" sz="1400" baseline="0" dirty="0" err="1"/>
              <a:t>decentralised</a:t>
            </a:r>
            <a:r>
              <a:rPr lang="fr-FR" sz="1400" baseline="0" dirty="0"/>
              <a:t>, </a:t>
            </a:r>
            <a:r>
              <a:rPr lang="fr-FR" sz="1400" baseline="0" dirty="0" err="1"/>
              <a:t>prod</a:t>
            </a:r>
            <a:r>
              <a:rPr lang="fr-FR" sz="1400" baseline="0" dirty="0"/>
              <a:t> </a:t>
            </a:r>
            <a:r>
              <a:rPr lang="fr-FR" sz="1400" baseline="0" dirty="0" err="1"/>
              <a:t>growth</a:t>
            </a:r>
            <a:r>
              <a:rPr lang="fr-FR" sz="1400" baseline="0" dirty="0"/>
              <a:t> </a:t>
            </a:r>
            <a:r>
              <a:rPr lang="fr-FR" sz="1400" baseline="0" dirty="0" err="1"/>
              <a:t>is</a:t>
            </a:r>
            <a:r>
              <a:rPr lang="fr-FR" sz="1400" baseline="0" dirty="0"/>
              <a:t> </a:t>
            </a:r>
            <a:r>
              <a:rPr lang="fr-FR" sz="1400" baseline="0" dirty="0" err="1"/>
              <a:t>higher</a:t>
            </a:r>
            <a:r>
              <a:rPr lang="fr-FR" sz="1400" baseline="0" dirty="0"/>
              <a:t> </a:t>
            </a:r>
            <a:r>
              <a:rPr lang="fr-FR" sz="1400" baseline="0" dirty="0" err="1"/>
              <a:t>where</a:t>
            </a:r>
            <a:r>
              <a:rPr lang="fr-FR" sz="1400" baseline="0" dirty="0"/>
              <a:t> </a:t>
            </a:r>
            <a:r>
              <a:rPr lang="fr-FR" sz="1400" baseline="0" dirty="0" err="1"/>
              <a:t>coverage</a:t>
            </a:r>
            <a:r>
              <a:rPr lang="fr-FR" sz="1400" baseline="0" dirty="0"/>
              <a:t> </a:t>
            </a:r>
            <a:r>
              <a:rPr lang="fr-FR" sz="1400" baseline="0" dirty="0" err="1"/>
              <a:t>is</a:t>
            </a:r>
            <a:r>
              <a:rPr lang="fr-FR" sz="1400" baseline="0" dirty="0"/>
              <a:t> </a:t>
            </a:r>
            <a:r>
              <a:rPr lang="fr-FR" sz="1400" baseline="0" dirty="0" err="1"/>
              <a:t>higher</a:t>
            </a:r>
            <a:r>
              <a:rPr lang="fr-FR" sz="1400" baseline="0" dirty="0"/>
              <a:t>. </a:t>
            </a:r>
          </a:p>
          <a:p>
            <a:pPr marL="632182" lvl="1" indent="-174982" defTabSz="933237">
              <a:buFont typeface="Arial" panose="020B0604020202020204" pitchFamily="34" charset="0"/>
              <a:buChar char="•"/>
              <a:defRPr/>
            </a:pPr>
            <a:r>
              <a:rPr lang="fr-FR" sz="1400" baseline="0" dirty="0"/>
              <a:t>But </a:t>
            </a:r>
            <a:r>
              <a:rPr lang="fr-FR" sz="1400" baseline="0" dirty="0" err="1"/>
              <a:t>we</a:t>
            </a:r>
            <a:r>
              <a:rPr lang="fr-FR" sz="1400" baseline="0" dirty="0"/>
              <a:t> </a:t>
            </a:r>
            <a:r>
              <a:rPr lang="fr-FR" sz="1400" baseline="0" dirty="0" err="1"/>
              <a:t>need</a:t>
            </a:r>
            <a:r>
              <a:rPr lang="fr-FR" sz="1400" baseline="0" dirty="0"/>
              <a:t> to </a:t>
            </a:r>
            <a:r>
              <a:rPr lang="fr-FR" sz="1400" baseline="0" dirty="0" err="1"/>
              <a:t>be</a:t>
            </a:r>
            <a:r>
              <a:rPr lang="fr-FR" sz="1400" baseline="0" dirty="0"/>
              <a:t> </a:t>
            </a:r>
            <a:r>
              <a:rPr lang="fr-FR" sz="1400" baseline="0" dirty="0" err="1"/>
              <a:t>very</a:t>
            </a:r>
            <a:r>
              <a:rPr lang="fr-FR" sz="1400" baseline="0" dirty="0"/>
              <a:t> prudent about </a:t>
            </a:r>
            <a:r>
              <a:rPr lang="fr-FR" sz="1400" baseline="0" dirty="0" err="1"/>
              <a:t>these</a:t>
            </a:r>
            <a:r>
              <a:rPr lang="fr-FR" sz="1400" baseline="0" dirty="0"/>
              <a:t> </a:t>
            </a:r>
            <a:r>
              <a:rPr lang="fr-FR" sz="1400" baseline="0" dirty="0" err="1"/>
              <a:t>results</a:t>
            </a:r>
            <a:r>
              <a:rPr lang="fr-FR" sz="1400" baseline="0" dirty="0"/>
              <a:t>. The </a:t>
            </a:r>
            <a:r>
              <a:rPr lang="fr-FR" sz="1400" baseline="0" dirty="0" err="1"/>
              <a:t>literature</a:t>
            </a:r>
            <a:r>
              <a:rPr lang="fr-FR" sz="1400" baseline="0" dirty="0"/>
              <a:t> </a:t>
            </a:r>
            <a:r>
              <a:rPr lang="fr-FR" sz="1400" baseline="0" dirty="0" err="1"/>
              <a:t>is</a:t>
            </a:r>
            <a:r>
              <a:rPr lang="fr-FR" sz="1400" baseline="0" dirty="0"/>
              <a:t> </a:t>
            </a:r>
            <a:r>
              <a:rPr lang="fr-FR" sz="1400" baseline="0" dirty="0" err="1"/>
              <a:t>unclear</a:t>
            </a:r>
            <a:r>
              <a:rPr lang="fr-FR" sz="1400" baseline="0" dirty="0"/>
              <a:t>, </a:t>
            </a:r>
            <a:r>
              <a:rPr lang="fr-FR" sz="1400" baseline="0" dirty="0" err="1"/>
              <a:t>both</a:t>
            </a:r>
            <a:r>
              <a:rPr lang="fr-FR" sz="1400" baseline="0" dirty="0"/>
              <a:t> </a:t>
            </a:r>
            <a:r>
              <a:rPr lang="fr-FR" sz="1400" baseline="0" dirty="0" err="1"/>
              <a:t>theoretically</a:t>
            </a:r>
            <a:r>
              <a:rPr lang="fr-FR" sz="1400" baseline="0" dirty="0"/>
              <a:t> and </a:t>
            </a:r>
            <a:r>
              <a:rPr lang="fr-FR" sz="1400" baseline="0" dirty="0" err="1"/>
              <a:t>empirically</a:t>
            </a:r>
            <a:r>
              <a:rPr lang="fr-FR" sz="1400" baseline="0" dirty="0"/>
              <a:t>, as to the direction of </a:t>
            </a:r>
            <a:r>
              <a:rPr lang="fr-FR" sz="1400" baseline="0" dirty="0" err="1"/>
              <a:t>causality</a:t>
            </a:r>
            <a:r>
              <a:rPr lang="fr-FR" sz="1400" baseline="0" dirty="0"/>
              <a:t> (</a:t>
            </a:r>
            <a:r>
              <a:rPr lang="fr-FR" sz="1400" baseline="0" dirty="0" err="1"/>
              <a:t>pricing</a:t>
            </a:r>
            <a:r>
              <a:rPr lang="fr-FR" sz="1400" baseline="0" dirty="0"/>
              <a:t> out inefficient </a:t>
            </a:r>
            <a:r>
              <a:rPr lang="fr-FR" sz="1400" baseline="0" dirty="0" err="1"/>
              <a:t>firm</a:t>
            </a:r>
            <a:r>
              <a:rPr lang="fr-FR" sz="1400" baseline="0" dirty="0"/>
              <a:t> and </a:t>
            </a:r>
            <a:r>
              <a:rPr lang="fr-FR" sz="1400" baseline="0" dirty="0" err="1"/>
              <a:t>incentivising</a:t>
            </a:r>
            <a:r>
              <a:rPr lang="fr-FR" sz="1400" baseline="0" dirty="0"/>
              <a:t> innovation and adaptation, or « hold-up » </a:t>
            </a:r>
            <a:r>
              <a:rPr lang="fr-FR" sz="1400" baseline="0" dirty="0" err="1"/>
              <a:t>problem</a:t>
            </a:r>
            <a:r>
              <a:rPr lang="fr-FR" sz="1400" baseline="0" dirty="0"/>
              <a:t>). There are </a:t>
            </a:r>
            <a:r>
              <a:rPr lang="fr-FR" sz="1400" baseline="0" dirty="0" err="1"/>
              <a:t>certainly</a:t>
            </a:r>
            <a:r>
              <a:rPr lang="fr-FR" sz="1400" baseline="0" dirty="0"/>
              <a:t> no conclusion at the </a:t>
            </a:r>
            <a:r>
              <a:rPr lang="fr-FR" sz="1400" baseline="0" dirty="0" err="1"/>
              <a:t>aggregate</a:t>
            </a:r>
            <a:r>
              <a:rPr lang="fr-FR" sz="1400" baseline="0" dirty="0"/>
              <a:t> </a:t>
            </a:r>
            <a:r>
              <a:rPr lang="fr-FR" sz="1400" baseline="0" dirty="0" err="1"/>
              <a:t>level</a:t>
            </a:r>
            <a:r>
              <a:rPr lang="fr-FR" sz="1400" baseline="0" dirty="0"/>
              <a:t>, </a:t>
            </a:r>
            <a:r>
              <a:rPr lang="fr-FR" sz="1400" baseline="0" dirty="0" err="1"/>
              <a:t>potentially</a:t>
            </a:r>
            <a:r>
              <a:rPr lang="fr-FR" sz="1400" baseline="0" dirty="0"/>
              <a:t> </a:t>
            </a:r>
            <a:r>
              <a:rPr lang="fr-FR" sz="1400" baseline="0" dirty="0" err="1"/>
              <a:t>endogenous</a:t>
            </a:r>
            <a:r>
              <a:rPr lang="fr-FR" sz="1400" baseline="0" dirty="0"/>
              <a:t>. </a:t>
            </a:r>
            <a:r>
              <a:rPr lang="fr-FR" sz="1400" baseline="0" dirty="0" err="1"/>
              <a:t>Only</a:t>
            </a:r>
            <a:r>
              <a:rPr lang="fr-FR" sz="1400" baseline="0" dirty="0"/>
              <a:t> suggestions more </a:t>
            </a:r>
            <a:r>
              <a:rPr lang="fr-FR" sz="1400" baseline="0" dirty="0" err="1"/>
              <a:t>than</a:t>
            </a:r>
            <a:r>
              <a:rPr lang="fr-FR" sz="1400" baseline="0" dirty="0"/>
              <a:t> </a:t>
            </a:r>
            <a:r>
              <a:rPr lang="fr-FR" sz="1400" baseline="0" dirty="0" err="1"/>
              <a:t>strong</a:t>
            </a:r>
            <a:r>
              <a:rPr lang="fr-FR" sz="1400" baseline="0" dirty="0"/>
              <a:t> </a:t>
            </a:r>
            <a:r>
              <a:rPr lang="fr-FR" sz="1400" baseline="0" dirty="0" err="1"/>
              <a:t>results</a:t>
            </a:r>
            <a:r>
              <a:rPr lang="fr-FR" sz="1400" baseline="0" dirty="0"/>
              <a:t>.</a:t>
            </a:r>
            <a:endParaRPr lang="en-US" sz="1400" dirty="0"/>
          </a:p>
          <a:p>
            <a:endParaRPr lang="en-US" sz="1400" dirty="0"/>
          </a:p>
          <a:p>
            <a:pPr marL="174982" indent="-174982">
              <a:buFont typeface="Arial" panose="020B0604020202020204" pitchFamily="34" charset="0"/>
              <a:buChar char="•"/>
            </a:pPr>
            <a:r>
              <a:rPr lang="en-US" sz="1400" b="1" dirty="0"/>
              <a:t>Co-ordinated systems </a:t>
            </a:r>
            <a:r>
              <a:rPr lang="en-US" sz="1400" dirty="0"/>
              <a:t>– in which SP negotiating for different groups of workers follow collectively defined targets when negotiating wage increases – are linked with </a:t>
            </a:r>
            <a:r>
              <a:rPr lang="en-US" sz="1400" b="1" dirty="0"/>
              <a:t>higher E &amp; lower u , including for women and young people, </a:t>
            </a:r>
            <a:r>
              <a:rPr lang="en-US" sz="1400" dirty="0"/>
              <a:t>than fully </a:t>
            </a:r>
            <a:r>
              <a:rPr lang="en-US" sz="1400" dirty="0" err="1"/>
              <a:t>decentralised</a:t>
            </a:r>
            <a:r>
              <a:rPr lang="en-US" sz="1400" dirty="0"/>
              <a:t> systems, in which negotiations are firm-specific and not coordinated at all. </a:t>
            </a:r>
          </a:p>
          <a:p>
            <a:pPr marL="174982" indent="-174982">
              <a:buFont typeface="Arial" panose="020B0604020202020204" pitchFamily="34" charset="0"/>
              <a:buChar char="•"/>
            </a:pPr>
            <a:endParaRPr lang="en-US" sz="1400" dirty="0"/>
          </a:p>
          <a:p>
            <a:pPr marL="174982" indent="-174982">
              <a:buFont typeface="Arial" panose="020B0604020202020204" pitchFamily="34" charset="0"/>
              <a:buChar char="•"/>
            </a:pPr>
            <a:r>
              <a:rPr lang="en-US" sz="1400" dirty="0"/>
              <a:t>Co-ordination also increase </a:t>
            </a:r>
            <a:r>
              <a:rPr lang="en-US" sz="1400" b="1" dirty="0"/>
              <a:t>LM resilience</a:t>
            </a:r>
            <a:r>
              <a:rPr lang="en-US" sz="1400" dirty="0"/>
              <a:t>. This is because it helps SP to </a:t>
            </a:r>
            <a:r>
              <a:rPr lang="en-GB" sz="1400" dirty="0"/>
              <a:t>account for the BC  situation &amp; the macroeconomic effects of wage agreements on competitiveness when negotiating.</a:t>
            </a:r>
            <a:endParaRPr lang="en-US" sz="1400" dirty="0"/>
          </a:p>
          <a:p>
            <a:pPr marL="174982" indent="-174982">
              <a:buFont typeface="Arial" panose="020B0604020202020204" pitchFamily="34" charset="0"/>
              <a:buChar char="•"/>
            </a:pPr>
            <a:endParaRPr lang="en-US" sz="1400" dirty="0"/>
          </a:p>
          <a:p>
            <a:pPr marL="174982" indent="-174982">
              <a:buFont typeface="Arial" panose="020B0604020202020204" pitchFamily="34" charset="0"/>
              <a:buChar char="•"/>
            </a:pPr>
            <a:r>
              <a:rPr lang="en-US" sz="1400" dirty="0"/>
              <a:t>Finally, CB also has consequences for </a:t>
            </a:r>
            <a:r>
              <a:rPr lang="en-US" sz="1400" b="1" dirty="0"/>
              <a:t>job quality</a:t>
            </a:r>
            <a:r>
              <a:rPr lang="en-US" sz="1400" dirty="0"/>
              <a:t>. The QWE is on average highest in countries </a:t>
            </a:r>
            <a:r>
              <a:rPr lang="en-GB" sz="1400" dirty="0"/>
              <a:t>with well-coordinated SP &amp; a large coverage of CAs. It is </a:t>
            </a:r>
            <a:r>
              <a:rPr lang="en-US" sz="1400" dirty="0"/>
              <a:t>also significantly higher in firms where workers can voice their concerns both through representative institutions &amp; through channels of direct dialogue with management. </a:t>
            </a:r>
          </a:p>
          <a:p>
            <a:endParaRPr lang="fr-FR" sz="1400" dirty="0"/>
          </a:p>
        </p:txBody>
      </p:sp>
      <p:sp>
        <p:nvSpPr>
          <p:cNvPr id="4" name="Slide Number Placeholder 3"/>
          <p:cNvSpPr>
            <a:spLocks noGrp="1"/>
          </p:cNvSpPr>
          <p:nvPr>
            <p:ph type="sldNum" sz="quarter" idx="10"/>
          </p:nvPr>
        </p:nvSpPr>
        <p:spPr/>
        <p:txBody>
          <a:bodyPr/>
          <a:lstStyle/>
          <a:p>
            <a:pPr>
              <a:defRPr/>
            </a:pPr>
            <a:fld id="{E2369C7E-5ABC-41FD-86D0-0F14E008814D}" type="slidenum">
              <a:rPr lang="en-US" smtClean="0"/>
              <a:pPr>
                <a:defRPr/>
              </a:pPr>
              <a:t>9</a:t>
            </a:fld>
            <a:endParaRPr lang="en-US"/>
          </a:p>
        </p:txBody>
      </p:sp>
    </p:spTree>
    <p:extLst>
      <p:ext uri="{BB962C8B-B14F-4D97-AF65-F5344CB8AC3E}">
        <p14:creationId xmlns:p14="http://schemas.microsoft.com/office/powerpoint/2010/main" val="2562315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2631081-1C3A-4C37-8333-578999D50E6C}" type="datetime1">
              <a:rPr lang="en-GB" smtClean="0"/>
              <a:t>07/10/2021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A65512-D9DC-452F-BAD1-60182C6A78A7}" type="slidenum">
              <a:rPr lang="en-GB" smtClean="0"/>
              <a:t>‹#›</a:t>
            </a:fld>
            <a:endParaRPr lang="en-GB"/>
          </a:p>
        </p:txBody>
      </p:sp>
    </p:spTree>
    <p:extLst>
      <p:ext uri="{BB962C8B-B14F-4D97-AF65-F5344CB8AC3E}">
        <p14:creationId xmlns:p14="http://schemas.microsoft.com/office/powerpoint/2010/main" val="778136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5185784-9E69-4E64-8B1D-1E14653E68DF}" type="datetime1">
              <a:rPr lang="en-GB" smtClean="0"/>
              <a:t>07/10/2021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A65512-D9DC-452F-BAD1-60182C6A78A7}" type="slidenum">
              <a:rPr lang="en-GB" smtClean="0"/>
              <a:t>‹#›</a:t>
            </a:fld>
            <a:endParaRPr lang="en-GB"/>
          </a:p>
        </p:txBody>
      </p:sp>
    </p:spTree>
    <p:extLst>
      <p:ext uri="{BB962C8B-B14F-4D97-AF65-F5344CB8AC3E}">
        <p14:creationId xmlns:p14="http://schemas.microsoft.com/office/powerpoint/2010/main" val="1662344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12C3A17-628D-40AB-AB95-1A81179A4FAC}" type="datetime1">
              <a:rPr lang="en-GB" smtClean="0"/>
              <a:t>07/10/2021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A65512-D9DC-452F-BAD1-60182C6A78A7}" type="slidenum">
              <a:rPr lang="en-GB" smtClean="0"/>
              <a:t>‹#›</a:t>
            </a:fld>
            <a:endParaRPr lang="en-GB"/>
          </a:p>
        </p:txBody>
      </p:sp>
    </p:spTree>
    <p:extLst>
      <p:ext uri="{BB962C8B-B14F-4D97-AF65-F5344CB8AC3E}">
        <p14:creationId xmlns:p14="http://schemas.microsoft.com/office/powerpoint/2010/main" val="3278830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Section Header">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10924801" y="5328000"/>
            <a:ext cx="1267209" cy="1530000"/>
          </a:xfrm>
          <a:prstGeom prst="rect">
            <a:avLst/>
          </a:prstGeom>
        </p:spPr>
      </p:pic>
      <p:pic>
        <p:nvPicPr>
          <p:cNvPr id="8" name="Image 7"/>
          <p:cNvPicPr>
            <a:picLocks noChangeAspect="1"/>
          </p:cNvPicPr>
          <p:nvPr/>
        </p:nvPicPr>
        <p:blipFill>
          <a:blip r:embed="rId3" cstate="print"/>
          <a:stretch>
            <a:fillRect/>
          </a:stretch>
        </p:blipFill>
        <p:spPr>
          <a:xfrm>
            <a:off x="772800" y="468000"/>
            <a:ext cx="923077" cy="1440000"/>
          </a:xfrm>
          <a:prstGeom prst="rect">
            <a:avLst/>
          </a:prstGeom>
        </p:spPr>
      </p:pic>
      <p:sp>
        <p:nvSpPr>
          <p:cNvPr id="9" name="Title 1"/>
          <p:cNvSpPr>
            <a:spLocks noGrp="1"/>
          </p:cNvSpPr>
          <p:nvPr>
            <p:ph type="title" hasCustomPrompt="1"/>
          </p:nvPr>
        </p:nvSpPr>
        <p:spPr>
          <a:xfrm>
            <a:off x="1680000" y="2928144"/>
            <a:ext cx="8832000" cy="1041311"/>
          </a:xfrm>
        </p:spPr>
        <p:txBody>
          <a:bodyPr anchor="ctr" anchorCtr="0">
            <a:spAutoFit/>
          </a:bodyPr>
          <a:lstStyle>
            <a:lvl1pPr algn="ctr">
              <a:lnSpc>
                <a:spcPts val="3700"/>
              </a:lnSpc>
              <a:defRPr sz="3700" b="0" i="0" cap="all" baseline="0">
                <a:solidFill>
                  <a:schemeClr val="bg1"/>
                </a:solidFill>
              </a:defRPr>
            </a:lvl1pPr>
          </a:lstStyle>
          <a:p>
            <a:r>
              <a:rPr lang="en-US" dirty="0"/>
              <a:t>Click to edit Section Header title</a:t>
            </a:r>
          </a:p>
        </p:txBody>
      </p:sp>
      <p:sp>
        <p:nvSpPr>
          <p:cNvPr id="10"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F651D264-7834-4E49-B66B-5E67189E3FEE}" type="datetime1">
              <a:rPr lang="en-GB" smtClean="0"/>
              <a:t>07/10/2021</a:t>
            </a:fld>
            <a:endParaRPr lang="en-GB"/>
          </a:p>
        </p:txBody>
      </p:sp>
      <p:sp>
        <p:nvSpPr>
          <p:cNvPr id="11"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p>
        </p:txBody>
      </p:sp>
      <p:sp>
        <p:nvSpPr>
          <p:cNvPr id="12"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A02A681F-6A75-4E16-878F-17D6B731E4D2}" type="slidenum">
              <a:rPr lang="en-GB" smtClean="0"/>
              <a:t>‹#›</a:t>
            </a:fld>
            <a:endParaRPr lang="en-GB"/>
          </a:p>
        </p:txBody>
      </p:sp>
    </p:spTree>
    <p:extLst>
      <p:ext uri="{BB962C8B-B14F-4D97-AF65-F5344CB8AC3E}">
        <p14:creationId xmlns:p14="http://schemas.microsoft.com/office/powerpoint/2010/main" val="317603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40A4308-BC3F-48C6-A8BF-E52FA7E99A26}" type="datetimeFigureOut">
              <a:rPr lang="en-GB" smtClean="0"/>
              <a:t>07/10/2021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A65512-D9DC-452F-BAD1-60182C6A78A7}" type="slidenum">
              <a:rPr lang="en-GB" smtClean="0"/>
              <a:t>‹#›</a:t>
            </a:fld>
            <a:endParaRPr lang="en-GB"/>
          </a:p>
        </p:txBody>
      </p:sp>
    </p:spTree>
    <p:extLst>
      <p:ext uri="{BB962C8B-B14F-4D97-AF65-F5344CB8AC3E}">
        <p14:creationId xmlns:p14="http://schemas.microsoft.com/office/powerpoint/2010/main" val="2458567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0A4308-BC3F-48C6-A8BF-E52FA7E99A26}" type="datetimeFigureOut">
              <a:rPr lang="en-GB" smtClean="0"/>
              <a:t>07/10/2021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A65512-D9DC-452F-BAD1-60182C6A78A7}" type="slidenum">
              <a:rPr lang="en-GB" smtClean="0"/>
              <a:t>‹#›</a:t>
            </a:fld>
            <a:endParaRPr lang="en-GB"/>
          </a:p>
        </p:txBody>
      </p:sp>
    </p:spTree>
    <p:extLst>
      <p:ext uri="{BB962C8B-B14F-4D97-AF65-F5344CB8AC3E}">
        <p14:creationId xmlns:p14="http://schemas.microsoft.com/office/powerpoint/2010/main" val="4145505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0A4308-BC3F-48C6-A8BF-E52FA7E99A26}" type="datetimeFigureOut">
              <a:rPr lang="en-GB" smtClean="0"/>
              <a:t>07/10/2021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A65512-D9DC-452F-BAD1-60182C6A78A7}" type="slidenum">
              <a:rPr lang="en-GB" smtClean="0"/>
              <a:t>‹#›</a:t>
            </a:fld>
            <a:endParaRPr lang="en-GB"/>
          </a:p>
        </p:txBody>
      </p:sp>
    </p:spTree>
    <p:extLst>
      <p:ext uri="{BB962C8B-B14F-4D97-AF65-F5344CB8AC3E}">
        <p14:creationId xmlns:p14="http://schemas.microsoft.com/office/powerpoint/2010/main" val="476370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40A4308-BC3F-48C6-A8BF-E52FA7E99A26}" type="datetimeFigureOut">
              <a:rPr lang="en-GB" smtClean="0"/>
              <a:t>07/10/2021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A65512-D9DC-452F-BAD1-60182C6A78A7}" type="slidenum">
              <a:rPr lang="en-GB" smtClean="0"/>
              <a:t>‹#›</a:t>
            </a:fld>
            <a:endParaRPr lang="en-GB"/>
          </a:p>
        </p:txBody>
      </p:sp>
    </p:spTree>
    <p:extLst>
      <p:ext uri="{BB962C8B-B14F-4D97-AF65-F5344CB8AC3E}">
        <p14:creationId xmlns:p14="http://schemas.microsoft.com/office/powerpoint/2010/main" val="1548062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40A4308-BC3F-48C6-A8BF-E52FA7E99A26}" type="datetimeFigureOut">
              <a:rPr lang="en-GB" smtClean="0"/>
              <a:t>07/10/2021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A65512-D9DC-452F-BAD1-60182C6A78A7}" type="slidenum">
              <a:rPr lang="en-GB" smtClean="0"/>
              <a:t>‹#›</a:t>
            </a:fld>
            <a:endParaRPr lang="en-GB"/>
          </a:p>
        </p:txBody>
      </p:sp>
    </p:spTree>
    <p:extLst>
      <p:ext uri="{BB962C8B-B14F-4D97-AF65-F5344CB8AC3E}">
        <p14:creationId xmlns:p14="http://schemas.microsoft.com/office/powerpoint/2010/main" val="3058941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40A4308-BC3F-48C6-A8BF-E52FA7E99A26}" type="datetimeFigureOut">
              <a:rPr lang="en-GB" smtClean="0"/>
              <a:t>07/10/2021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A65512-D9DC-452F-BAD1-60182C6A78A7}" type="slidenum">
              <a:rPr lang="en-GB" smtClean="0"/>
              <a:t>‹#›</a:t>
            </a:fld>
            <a:endParaRPr lang="en-GB"/>
          </a:p>
        </p:txBody>
      </p:sp>
    </p:spTree>
    <p:extLst>
      <p:ext uri="{BB962C8B-B14F-4D97-AF65-F5344CB8AC3E}">
        <p14:creationId xmlns:p14="http://schemas.microsoft.com/office/powerpoint/2010/main" val="2700679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0A4308-BC3F-48C6-A8BF-E52FA7E99A26}" type="datetimeFigureOut">
              <a:rPr lang="en-GB" smtClean="0"/>
              <a:t>07/10/2021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A65512-D9DC-452F-BAD1-60182C6A78A7}" type="slidenum">
              <a:rPr lang="en-GB" smtClean="0"/>
              <a:t>‹#›</a:t>
            </a:fld>
            <a:endParaRPr lang="en-GB"/>
          </a:p>
        </p:txBody>
      </p:sp>
    </p:spTree>
    <p:extLst>
      <p:ext uri="{BB962C8B-B14F-4D97-AF65-F5344CB8AC3E}">
        <p14:creationId xmlns:p14="http://schemas.microsoft.com/office/powerpoint/2010/main" val="10710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184F600-18D7-4DCF-BB81-9DFEC987937F}" type="datetime1">
              <a:rPr lang="en-GB" smtClean="0"/>
              <a:t>07/10/2021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A65512-D9DC-452F-BAD1-60182C6A78A7}" type="slidenum">
              <a:rPr lang="en-GB" smtClean="0"/>
              <a:t>‹#›</a:t>
            </a:fld>
            <a:endParaRPr lang="en-GB"/>
          </a:p>
        </p:txBody>
      </p:sp>
    </p:spTree>
    <p:extLst>
      <p:ext uri="{BB962C8B-B14F-4D97-AF65-F5344CB8AC3E}">
        <p14:creationId xmlns:p14="http://schemas.microsoft.com/office/powerpoint/2010/main" val="38755625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0A4308-BC3F-48C6-A8BF-E52FA7E99A26}" type="datetimeFigureOut">
              <a:rPr lang="en-GB" smtClean="0"/>
              <a:t>07/10/2021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A65512-D9DC-452F-BAD1-60182C6A78A7}" type="slidenum">
              <a:rPr lang="en-GB" smtClean="0"/>
              <a:t>‹#›</a:t>
            </a:fld>
            <a:endParaRPr lang="en-GB"/>
          </a:p>
        </p:txBody>
      </p:sp>
    </p:spTree>
    <p:extLst>
      <p:ext uri="{BB962C8B-B14F-4D97-AF65-F5344CB8AC3E}">
        <p14:creationId xmlns:p14="http://schemas.microsoft.com/office/powerpoint/2010/main" val="2573180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0A4308-BC3F-48C6-A8BF-E52FA7E99A26}" type="datetimeFigureOut">
              <a:rPr lang="en-GB" smtClean="0"/>
              <a:t>07/10/2021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A65512-D9DC-452F-BAD1-60182C6A78A7}" type="slidenum">
              <a:rPr lang="en-GB" smtClean="0"/>
              <a:t>‹#›</a:t>
            </a:fld>
            <a:endParaRPr lang="en-GB"/>
          </a:p>
        </p:txBody>
      </p:sp>
    </p:spTree>
    <p:extLst>
      <p:ext uri="{BB962C8B-B14F-4D97-AF65-F5344CB8AC3E}">
        <p14:creationId xmlns:p14="http://schemas.microsoft.com/office/powerpoint/2010/main" val="29784561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0A4308-BC3F-48C6-A8BF-E52FA7E99A26}" type="datetimeFigureOut">
              <a:rPr lang="en-GB" smtClean="0"/>
              <a:t>07/10/2021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A65512-D9DC-452F-BAD1-60182C6A78A7}" type="slidenum">
              <a:rPr lang="en-GB" smtClean="0"/>
              <a:t>‹#›</a:t>
            </a:fld>
            <a:endParaRPr lang="en-GB"/>
          </a:p>
        </p:txBody>
      </p:sp>
    </p:spTree>
    <p:extLst>
      <p:ext uri="{BB962C8B-B14F-4D97-AF65-F5344CB8AC3E}">
        <p14:creationId xmlns:p14="http://schemas.microsoft.com/office/powerpoint/2010/main" val="1068530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4B2BCE9-98FF-401F-B3B2-FA316C64AEBC}" type="datetime1">
              <a:rPr lang="en-GB" smtClean="0"/>
              <a:t>07/10/2021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A65512-D9DC-452F-BAD1-60182C6A78A7}" type="slidenum">
              <a:rPr lang="en-GB" smtClean="0"/>
              <a:t>‹#›</a:t>
            </a:fld>
            <a:endParaRPr lang="en-GB"/>
          </a:p>
        </p:txBody>
      </p:sp>
    </p:spTree>
    <p:extLst>
      <p:ext uri="{BB962C8B-B14F-4D97-AF65-F5344CB8AC3E}">
        <p14:creationId xmlns:p14="http://schemas.microsoft.com/office/powerpoint/2010/main" val="3809386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E0FDC76-738A-4E86-A1AE-E0108D8EBEB4}" type="datetime1">
              <a:rPr lang="en-GB" smtClean="0"/>
              <a:t>07/10/2021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A65512-D9DC-452F-BAD1-60182C6A78A7}" type="slidenum">
              <a:rPr lang="en-GB" smtClean="0"/>
              <a:t>‹#›</a:t>
            </a:fld>
            <a:endParaRPr lang="en-GB"/>
          </a:p>
        </p:txBody>
      </p:sp>
    </p:spTree>
    <p:extLst>
      <p:ext uri="{BB962C8B-B14F-4D97-AF65-F5344CB8AC3E}">
        <p14:creationId xmlns:p14="http://schemas.microsoft.com/office/powerpoint/2010/main" val="4170436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5429DA8-D201-4FDA-A126-C594A48E823A}" type="datetime1">
              <a:rPr lang="en-GB" smtClean="0"/>
              <a:t>07/10/2021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A65512-D9DC-452F-BAD1-60182C6A78A7}" type="slidenum">
              <a:rPr lang="en-GB" smtClean="0"/>
              <a:t>‹#›</a:t>
            </a:fld>
            <a:endParaRPr lang="en-GB"/>
          </a:p>
        </p:txBody>
      </p:sp>
    </p:spTree>
    <p:extLst>
      <p:ext uri="{BB962C8B-B14F-4D97-AF65-F5344CB8AC3E}">
        <p14:creationId xmlns:p14="http://schemas.microsoft.com/office/powerpoint/2010/main" val="181812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121A89D-0A90-4271-9E6B-A9B023BB31AD}" type="datetime1">
              <a:rPr lang="en-GB" smtClean="0"/>
              <a:t>07/10/2021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A65512-D9DC-452F-BAD1-60182C6A78A7}" type="slidenum">
              <a:rPr lang="en-GB" smtClean="0"/>
              <a:t>‹#›</a:t>
            </a:fld>
            <a:endParaRPr lang="en-GB"/>
          </a:p>
        </p:txBody>
      </p:sp>
    </p:spTree>
    <p:extLst>
      <p:ext uri="{BB962C8B-B14F-4D97-AF65-F5344CB8AC3E}">
        <p14:creationId xmlns:p14="http://schemas.microsoft.com/office/powerpoint/2010/main" val="1558457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65CFF-8A5D-46F9-BAEB-DFF21B34862D}" type="datetime1">
              <a:rPr lang="en-GB" smtClean="0"/>
              <a:t>07/10/2021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A65512-D9DC-452F-BAD1-60182C6A78A7}" type="slidenum">
              <a:rPr lang="en-GB" smtClean="0"/>
              <a:t>‹#›</a:t>
            </a:fld>
            <a:endParaRPr lang="en-GB"/>
          </a:p>
        </p:txBody>
      </p:sp>
    </p:spTree>
    <p:extLst>
      <p:ext uri="{BB962C8B-B14F-4D97-AF65-F5344CB8AC3E}">
        <p14:creationId xmlns:p14="http://schemas.microsoft.com/office/powerpoint/2010/main" val="2120654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46C098-25C1-40DF-B5B0-408A97E25539}" type="datetime1">
              <a:rPr lang="en-GB" smtClean="0"/>
              <a:t>07/10/2021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A65512-D9DC-452F-BAD1-60182C6A78A7}" type="slidenum">
              <a:rPr lang="en-GB" smtClean="0"/>
              <a:t>‹#›</a:t>
            </a:fld>
            <a:endParaRPr lang="en-GB"/>
          </a:p>
        </p:txBody>
      </p:sp>
    </p:spTree>
    <p:extLst>
      <p:ext uri="{BB962C8B-B14F-4D97-AF65-F5344CB8AC3E}">
        <p14:creationId xmlns:p14="http://schemas.microsoft.com/office/powerpoint/2010/main" val="2214340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577E62-2E48-49F6-9F4E-B2B4058487A9}" type="datetime1">
              <a:rPr lang="en-GB" smtClean="0"/>
              <a:t>07/10/2021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A65512-D9DC-452F-BAD1-60182C6A78A7}" type="slidenum">
              <a:rPr lang="en-GB" smtClean="0"/>
              <a:t>‹#›</a:t>
            </a:fld>
            <a:endParaRPr lang="en-GB"/>
          </a:p>
        </p:txBody>
      </p:sp>
    </p:spTree>
    <p:extLst>
      <p:ext uri="{BB962C8B-B14F-4D97-AF65-F5344CB8AC3E}">
        <p14:creationId xmlns:p14="http://schemas.microsoft.com/office/powerpoint/2010/main" val="3539768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170CE9-7514-4E20-9F63-B4833FB10002}" type="datetime1">
              <a:rPr lang="en-GB" smtClean="0"/>
              <a:t>07/10/2021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A65512-D9DC-452F-BAD1-60182C6A78A7}" type="slidenum">
              <a:rPr lang="en-GB" smtClean="0"/>
              <a:t>‹#›</a:t>
            </a:fld>
            <a:endParaRPr lang="en-GB"/>
          </a:p>
        </p:txBody>
      </p:sp>
    </p:spTree>
    <p:extLst>
      <p:ext uri="{BB962C8B-B14F-4D97-AF65-F5344CB8AC3E}">
        <p14:creationId xmlns:p14="http://schemas.microsoft.com/office/powerpoint/2010/main" val="1670826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0A4308-BC3F-48C6-A8BF-E52FA7E99A26}" type="datetimeFigureOut">
              <a:rPr lang="en-GB" smtClean="0"/>
              <a:t>07/10/2021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A65512-D9DC-452F-BAD1-60182C6A78A7}" type="slidenum">
              <a:rPr lang="en-GB" smtClean="0"/>
              <a:t>‹#›</a:t>
            </a:fld>
            <a:endParaRPr lang="en-GB"/>
          </a:p>
        </p:txBody>
      </p:sp>
    </p:spTree>
    <p:extLst>
      <p:ext uri="{BB962C8B-B14F-4D97-AF65-F5344CB8AC3E}">
        <p14:creationId xmlns:p14="http://schemas.microsoft.com/office/powerpoint/2010/main" val="171472001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8.png"/><Relationship Id="rId5" Type="http://schemas.openxmlformats.org/officeDocument/2006/relationships/diagramQuickStyle" Target="../diagrams/quickStyle1.xml"/><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 y="2555081"/>
            <a:ext cx="12192000" cy="4302000"/>
          </a:xfrm>
          <a:prstGeom prst="rect">
            <a:avLst/>
          </a:prstGeom>
          <a:solidFill>
            <a:srgbClr val="19264C"/>
          </a:solidFill>
        </p:spPr>
        <p:txBody>
          <a:bodyPr wrap="square" rtlCol="0">
            <a:spAutoFit/>
          </a:bodyPr>
          <a:lstStyle/>
          <a:p>
            <a:endParaRPr lang="en-GB" dirty="0"/>
          </a:p>
        </p:txBody>
      </p:sp>
      <p:sp>
        <p:nvSpPr>
          <p:cNvPr id="62" name="Rectangle 61"/>
          <p:cNvSpPr/>
          <p:nvPr/>
        </p:nvSpPr>
        <p:spPr>
          <a:xfrm>
            <a:off x="5901071" y="5028022"/>
            <a:ext cx="6126322" cy="1384995"/>
          </a:xfrm>
          <a:prstGeom prst="rect">
            <a:avLst/>
          </a:prstGeom>
          <a:ln>
            <a:noFill/>
          </a:ln>
        </p:spPr>
        <p:txBody>
          <a:bodyPr wrap="square">
            <a:spAutoFit/>
          </a:bodyPr>
          <a:lstStyle/>
          <a:p>
            <a:pPr algn="r">
              <a:spcBef>
                <a:spcPct val="20000"/>
              </a:spcBef>
              <a:buSzPct val="75000"/>
              <a:tabLst>
                <a:tab pos="7712075" algn="r"/>
              </a:tabLst>
            </a:pPr>
            <a:r>
              <a:rPr lang="en-GB" sz="2400" b="1" dirty="0">
                <a:solidFill>
                  <a:schemeClr val="bg1"/>
                </a:solidFill>
                <a:latin typeface="Arial" panose="020B0604020202020204" pitchFamily="34" charset="0"/>
                <a:cs typeface="Arial" panose="020B0604020202020204" pitchFamily="34" charset="0"/>
              </a:rPr>
              <a:t>Andrea </a:t>
            </a:r>
            <a:r>
              <a:rPr lang="en-GB" sz="2400" b="1" dirty="0" err="1">
                <a:solidFill>
                  <a:schemeClr val="bg1"/>
                </a:solidFill>
                <a:latin typeface="Arial" panose="020B0604020202020204" pitchFamily="34" charset="0"/>
                <a:cs typeface="Arial" panose="020B0604020202020204" pitchFamily="34" charset="0"/>
              </a:rPr>
              <a:t>Garnero</a:t>
            </a:r>
            <a:endParaRPr lang="en-GB" sz="2400" b="1" dirty="0">
              <a:solidFill>
                <a:schemeClr val="bg1"/>
              </a:solidFill>
              <a:latin typeface="Arial" panose="020B0604020202020204" pitchFamily="34" charset="0"/>
              <a:cs typeface="Arial" panose="020B0604020202020204" pitchFamily="34" charset="0"/>
            </a:endParaRPr>
          </a:p>
          <a:p>
            <a:pPr algn="r">
              <a:spcBef>
                <a:spcPct val="20000"/>
              </a:spcBef>
              <a:buSzPct val="75000"/>
              <a:tabLst>
                <a:tab pos="7712075" algn="r"/>
              </a:tabLst>
            </a:pPr>
            <a:r>
              <a:rPr lang="en-GB" sz="1600" b="1" i="1" dirty="0">
                <a:solidFill>
                  <a:schemeClr val="bg1"/>
                </a:solidFill>
                <a:latin typeface="Arial" panose="020B0604020202020204" pitchFamily="34" charset="0"/>
                <a:cs typeface="Arial" panose="020B0604020202020204" pitchFamily="34" charset="0"/>
              </a:rPr>
              <a:t>Economist at the OECD </a:t>
            </a:r>
          </a:p>
          <a:p>
            <a:pPr algn="r">
              <a:spcBef>
                <a:spcPct val="20000"/>
              </a:spcBef>
              <a:buSzPct val="75000"/>
              <a:tabLst>
                <a:tab pos="7712075" algn="r"/>
              </a:tabLst>
            </a:pPr>
            <a:r>
              <a:rPr lang="en-GB" sz="1600" b="1" i="1" dirty="0">
                <a:solidFill>
                  <a:schemeClr val="bg1"/>
                </a:solidFill>
                <a:latin typeface="Arial" panose="020B0604020202020204" pitchFamily="34" charset="0"/>
                <a:cs typeface="Arial" panose="020B0604020202020204" pitchFamily="34" charset="0"/>
              </a:rPr>
              <a:t>(currently on secondment to the </a:t>
            </a:r>
          </a:p>
          <a:p>
            <a:pPr algn="r">
              <a:spcBef>
                <a:spcPct val="20000"/>
              </a:spcBef>
              <a:buSzPct val="75000"/>
              <a:tabLst>
                <a:tab pos="7712075" algn="r"/>
              </a:tabLst>
            </a:pPr>
            <a:r>
              <a:rPr lang="en-GB" sz="1600" b="1" i="1" dirty="0">
                <a:solidFill>
                  <a:schemeClr val="bg1"/>
                </a:solidFill>
                <a:latin typeface="Arial" panose="020B0604020202020204" pitchFamily="34" charset="0"/>
                <a:cs typeface="Arial" panose="020B0604020202020204" pitchFamily="34" charset="0"/>
              </a:rPr>
              <a:t>Joint Research </a:t>
            </a:r>
            <a:r>
              <a:rPr lang="en-GB" sz="1600" b="1" i="1" dirty="0" err="1">
                <a:solidFill>
                  <a:schemeClr val="bg1"/>
                </a:solidFill>
                <a:latin typeface="Arial" panose="020B0604020202020204" pitchFamily="34" charset="0"/>
                <a:cs typeface="Arial" panose="020B0604020202020204" pitchFamily="34" charset="0"/>
              </a:rPr>
              <a:t>Center</a:t>
            </a:r>
            <a:r>
              <a:rPr lang="en-GB" sz="1600" b="1" i="1" dirty="0">
                <a:solidFill>
                  <a:schemeClr val="bg1"/>
                </a:solidFill>
                <a:latin typeface="Arial" panose="020B0604020202020204" pitchFamily="34" charset="0"/>
                <a:cs typeface="Arial" panose="020B0604020202020204" pitchFamily="34" charset="0"/>
              </a:rPr>
              <a:t> of the European Commission)</a:t>
            </a:r>
          </a:p>
        </p:txBody>
      </p:sp>
      <p:sp>
        <p:nvSpPr>
          <p:cNvPr id="10" name="Rectangle 9"/>
          <p:cNvSpPr/>
          <p:nvPr/>
        </p:nvSpPr>
        <p:spPr>
          <a:xfrm>
            <a:off x="6391276" y="-2245"/>
            <a:ext cx="4276725" cy="14855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0" name="Rectangle 59"/>
          <p:cNvSpPr/>
          <p:nvPr/>
        </p:nvSpPr>
        <p:spPr>
          <a:xfrm>
            <a:off x="413726" y="636265"/>
            <a:ext cx="8866910" cy="1311128"/>
          </a:xfrm>
          <a:prstGeom prst="rect">
            <a:avLst/>
          </a:prstGeom>
        </p:spPr>
        <p:txBody>
          <a:bodyPr wrap="square">
            <a:spAutoFit/>
          </a:bodyPr>
          <a:lstStyle/>
          <a:p>
            <a:pPr>
              <a:lnSpc>
                <a:spcPct val="90000"/>
              </a:lnSpc>
            </a:pPr>
            <a:r>
              <a:rPr lang="en-US" sz="4400" b="1" dirty="0">
                <a:solidFill>
                  <a:srgbClr val="19264C"/>
                </a:solidFill>
                <a:latin typeface="Arial" panose="020B0604020202020204" pitchFamily="34" charset="0"/>
                <a:cs typeface="Arial" panose="020B0604020202020204" pitchFamily="34" charset="0"/>
              </a:rPr>
              <a:t>Collective Bargaining in a Changing World of Work</a:t>
            </a:r>
            <a:endParaRPr lang="en-GB" sz="6600" b="1" dirty="0">
              <a:solidFill>
                <a:srgbClr val="19264C"/>
              </a:solidFill>
              <a:latin typeface="Arial" panose="020B0604020202020204" pitchFamily="34" charset="0"/>
              <a:cs typeface="Arial" panose="020B0604020202020204" pitchFamily="34" charset="0"/>
            </a:endParaRPr>
          </a:p>
        </p:txBody>
      </p:sp>
      <p:sp>
        <p:nvSpPr>
          <p:cNvPr id="4" name="TextBox 3"/>
          <p:cNvSpPr txBox="1"/>
          <p:nvPr/>
        </p:nvSpPr>
        <p:spPr>
          <a:xfrm>
            <a:off x="5685906" y="2685881"/>
            <a:ext cx="6489368" cy="707886"/>
          </a:xfrm>
          <a:prstGeom prst="rect">
            <a:avLst/>
          </a:prstGeom>
          <a:noFill/>
        </p:spPr>
        <p:txBody>
          <a:bodyPr wrap="square" rtlCol="0">
            <a:spAutoFit/>
          </a:bodyPr>
          <a:lstStyle/>
          <a:p>
            <a:pPr algn="r"/>
            <a:r>
              <a:rPr lang="nb-NO" sz="2000" b="1" dirty="0">
                <a:solidFill>
                  <a:schemeClr val="bg1"/>
                </a:solidFill>
                <a:latin typeface="Arial" panose="020B0604020202020204" pitchFamily="34" charset="0"/>
                <a:cs typeface="Arial" panose="020B0604020202020204" pitchFamily="34" charset="0"/>
              </a:rPr>
              <a:t>Etla </a:t>
            </a:r>
            <a:r>
              <a:rPr lang="nb-NO" sz="2000" b="1" dirty="0" err="1">
                <a:solidFill>
                  <a:schemeClr val="bg1"/>
                </a:solidFill>
                <a:latin typeface="Arial" panose="020B0604020202020204" pitchFamily="34" charset="0"/>
                <a:cs typeface="Arial" panose="020B0604020202020204" pitchFamily="34" charset="0"/>
              </a:rPr>
              <a:t>Economic</a:t>
            </a:r>
            <a:r>
              <a:rPr lang="nb-NO" sz="2000" b="1" dirty="0">
                <a:solidFill>
                  <a:schemeClr val="bg1"/>
                </a:solidFill>
                <a:latin typeface="Arial" panose="020B0604020202020204" pitchFamily="34" charset="0"/>
                <a:cs typeface="Arial" panose="020B0604020202020204" pitchFamily="34" charset="0"/>
              </a:rPr>
              <a:t> Research</a:t>
            </a:r>
          </a:p>
          <a:p>
            <a:pPr algn="r"/>
            <a:r>
              <a:rPr lang="en-US" sz="2000" b="1" dirty="0">
                <a:solidFill>
                  <a:schemeClr val="bg1"/>
                </a:solidFill>
                <a:latin typeface="Arial" panose="020B0604020202020204" pitchFamily="34" charset="0"/>
                <a:cs typeface="Arial" panose="020B0604020202020204" pitchFamily="34" charset="0"/>
              </a:rPr>
              <a:t>Helsinki, 6 October 2021</a:t>
            </a:r>
            <a:endParaRPr lang="en-GB" sz="2000" b="1" dirty="0">
              <a:solidFill>
                <a:schemeClr val="bg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stretch>
            <a:fillRect/>
          </a:stretch>
        </p:blipFill>
        <p:spPr>
          <a:xfrm>
            <a:off x="50007" y="2555081"/>
            <a:ext cx="6045994" cy="4302919"/>
          </a:xfrm>
          <a:prstGeom prst="rect">
            <a:avLst/>
          </a:prstGeom>
        </p:spPr>
      </p:pic>
    </p:spTree>
    <p:extLst>
      <p:ext uri="{BB962C8B-B14F-4D97-AF65-F5344CB8AC3E}">
        <p14:creationId xmlns:p14="http://schemas.microsoft.com/office/powerpoint/2010/main" val="2541357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7975" y="201243"/>
            <a:ext cx="11722812" cy="646331"/>
          </a:xfrm>
          <a:prstGeom prst="rect">
            <a:avLst/>
          </a:prstGeom>
          <a:noFill/>
        </p:spPr>
        <p:txBody>
          <a:bodyPr wrap="square" rtlCol="0">
            <a:spAutoFit/>
          </a:bodyPr>
          <a:lstStyle/>
          <a:p>
            <a:r>
              <a:rPr lang="en-GB" sz="3600" b="1" dirty="0">
                <a:solidFill>
                  <a:schemeClr val="bg2">
                    <a:lumMod val="50000"/>
                  </a:schemeClr>
                </a:solidFill>
                <a:latin typeface="Arial" panose="020B0604020202020204" pitchFamily="34" charset="0"/>
                <a:ea typeface="+mj-ea"/>
                <a:cs typeface="Arial" panose="020B0604020202020204" pitchFamily="34" charset="0"/>
              </a:rPr>
              <a:t>Two forms of </a:t>
            </a:r>
            <a:r>
              <a:rPr lang="en-GB" sz="3600" b="1" dirty="0">
                <a:solidFill>
                  <a:srgbClr val="92D050"/>
                </a:solidFill>
                <a:latin typeface="Arial" panose="020B0604020202020204" pitchFamily="34" charset="0"/>
                <a:ea typeface="+mj-ea"/>
                <a:cs typeface="Arial" panose="020B0604020202020204" pitchFamily="34" charset="0"/>
              </a:rPr>
              <a:t>organised decentralisation</a:t>
            </a:r>
          </a:p>
        </p:txBody>
      </p:sp>
      <p:sp>
        <p:nvSpPr>
          <p:cNvPr id="3" name="Slide Number Placeholder 2"/>
          <p:cNvSpPr>
            <a:spLocks noGrp="1"/>
          </p:cNvSpPr>
          <p:nvPr>
            <p:ph type="sldNum" sz="quarter" idx="12"/>
          </p:nvPr>
        </p:nvSpPr>
        <p:spPr/>
        <p:txBody>
          <a:bodyPr/>
          <a:lstStyle/>
          <a:p>
            <a:fld id="{CDD2B62B-1FA4-4963-860A-FC471714E788}" type="slidenum">
              <a:rPr lang="en-GB" smtClean="0"/>
              <a:t>10</a:t>
            </a:fld>
            <a:endParaRPr lang="en-GB"/>
          </a:p>
        </p:txBody>
      </p:sp>
      <p:sp>
        <p:nvSpPr>
          <p:cNvPr id="5" name="AutoShape 2" descr="Risultati immagini per sweden fla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2" descr="data:image/png;base64,iVBORw0KGgoAAAANSUhEUgAAAJcAAABuCAMAAAAd3HGaAAAAP1BMVEXvKy0AKGj////vKiwAIWX5+fpXXIX71NTvHiEAI2YAHmRDSHlYYYjuAAD73Nz6yMj+9vb98fHw8fQVLGodMWzEeSS6AAAA4UlEQVR4nO3YyQoCMRBF0UraVtt5+v9vFV2IijbvoYYC7102Jp5dhYrQ6rpNvdQvh3Jrsbp+q9u1eMv3w4ULFy5cuHDhwoULFy5cuHDhwoULFy5cuD78Q7Fxl3yNWMzVRl3yLWoxU9u9d+3lS+Sier10/SBcXri8ovc6PLnM43IxNTuWu07uabmYeA3lIfO0XpSc4fLC5YXLC5dXWpc5H5rNIXegtprb5vuj2TvHfK/9/XvV/D0ur2aurHuArHuTrHumrHs5XLhw4cKFCxcuXLhw4cKFCxcuXLhw4cKFq4HrDGD3Xn0/hDwjAAAAAElFTkSuQm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2" descr="data:image/png;base64,iVBORw0KGgoAAAANSUhEUgAAAJcAAACXCAMAAAAvQTlLAAAAh1BMVEX////tJjkDJJeLkMMAFI0AAIvcpKfvFSjskpqYorbqJz3nECMCJJr39/f8/Pzz8/PV2OYjK43vIzXt1tnhM0Tk5ur15erplaOKj74AD5MAIJrxESPmCyju0tr5///T2OLs5eiRkrEjLIkRGoORorPSpqXVJTXhM0riKTgQG4zVpKrTJi7r0s4y5HThAAABAElEQVR4nO3by07CUBiF0aIgIgiiVgQsFwHxwvs/nzYgODgJf0NIHKxv0PQkbbKSM95ZJkmSJEmSJP1tcuK3+V206TS/jTd7iPeUcM1Hr/1gi2XWjZat3taPwd4HCdfzsBNs1FhWuJur9n2w2vg68f9lvXMRrNGq4nqpBbtpcpX3yMXFxcXFxcXFxcXFxcXFxcXFxcXFxcXFxcXFxcXFxcXFxcXFxcXFxcXFxcXFxcV1btfRfccP6HffUck1Pm3fMa+H9zAfrfgeZvL5FVzDrNN7mLwcBh3aH3aTod3L9pT34s02m6Ls+HqoKFL7oXPVLR+x0VWVaZYkSZIkSZL+Vd/tp3BhVyd7pwAAAABJRU5ErkJgg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4" descr="Résultat de recherche d'images pour &quot;french flag&quo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6" descr="Résultat de recherche d'images pour &quot;french flag&quo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20" name="Group 19"/>
          <p:cNvGrpSpPr/>
          <p:nvPr/>
        </p:nvGrpSpPr>
        <p:grpSpPr>
          <a:xfrm>
            <a:off x="1273175" y="1904343"/>
            <a:ext cx="4242254" cy="3608670"/>
            <a:chOff x="6" y="14139"/>
            <a:chExt cx="2437463" cy="2065151"/>
          </a:xfrm>
        </p:grpSpPr>
        <p:sp>
          <p:nvSpPr>
            <p:cNvPr id="21" name="Flowchart: Alternate Process 20"/>
            <p:cNvSpPr/>
            <p:nvPr/>
          </p:nvSpPr>
          <p:spPr>
            <a:xfrm>
              <a:off x="6" y="14139"/>
              <a:ext cx="2437463" cy="2065151"/>
            </a:xfrm>
            <a:prstGeom prst="flowChartAlternateProcess">
              <a:avLst/>
            </a:prstGeom>
            <a:solidFill>
              <a:srgbClr val="84BE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Flowchart: Alternate Process 4"/>
            <p:cNvSpPr txBox="1"/>
            <p:nvPr/>
          </p:nvSpPr>
          <p:spPr>
            <a:xfrm>
              <a:off x="6" y="114949"/>
              <a:ext cx="2437463" cy="18635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600" b="1" dirty="0">
                  <a:latin typeface="Arial" panose="020B0604020202020204" pitchFamily="34" charset="0"/>
                  <a:cs typeface="Arial" panose="020B0604020202020204" pitchFamily="34" charset="0"/>
                </a:rPr>
                <a:t>National or sectoral agreements define the broad framework but leave large scope for setting the specific details at firm/establishment level.</a:t>
              </a:r>
            </a:p>
          </p:txBody>
        </p:sp>
      </p:grpSp>
      <p:grpSp>
        <p:nvGrpSpPr>
          <p:cNvPr id="23" name="Group 22"/>
          <p:cNvGrpSpPr/>
          <p:nvPr/>
        </p:nvGrpSpPr>
        <p:grpSpPr>
          <a:xfrm>
            <a:off x="6534337" y="1904343"/>
            <a:ext cx="4438039" cy="3608670"/>
            <a:chOff x="2669700" y="44703"/>
            <a:chExt cx="2437463" cy="1991456"/>
          </a:xfrm>
          <a:solidFill>
            <a:srgbClr val="84BE50"/>
          </a:solidFill>
        </p:grpSpPr>
        <p:sp>
          <p:nvSpPr>
            <p:cNvPr id="24" name="Flowchart: Alternate Process 23"/>
            <p:cNvSpPr/>
            <p:nvPr/>
          </p:nvSpPr>
          <p:spPr>
            <a:xfrm>
              <a:off x="2669700" y="44703"/>
              <a:ext cx="2437463" cy="1991456"/>
            </a:xfrm>
            <a:prstGeom prst="flowChartAlternateProcess">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Flowchart: Alternate Process 4"/>
            <p:cNvSpPr txBox="1"/>
            <p:nvPr/>
          </p:nvSpPr>
          <p:spPr>
            <a:xfrm>
              <a:off x="2766913" y="141916"/>
              <a:ext cx="2243037" cy="179703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600" b="1" dirty="0">
                  <a:latin typeface="Arial" panose="020B0604020202020204" pitchFamily="34" charset="0"/>
                  <a:cs typeface="Arial" panose="020B0604020202020204" pitchFamily="34" charset="0"/>
                </a:rPr>
                <a:t>National or sector agreements allow and define the conditions for deviations at lower levels via the so-called opening or opt-out clauses. </a:t>
              </a:r>
              <a:endParaRPr lang="en-GB" sz="2600" b="1" kern="1200" noProof="0" dirty="0">
                <a:latin typeface="Arial" panose="020B0604020202020204" pitchFamily="34" charset="0"/>
                <a:cs typeface="Arial" panose="020B0604020202020204" pitchFamily="34" charset="0"/>
              </a:endParaRPr>
            </a:p>
          </p:txBody>
        </p:sp>
      </p:grpSp>
      <p:pic>
        <p:nvPicPr>
          <p:cNvPr id="27" name="Picture 26"/>
          <p:cNvPicPr>
            <a:picLocks noChangeAspect="1"/>
          </p:cNvPicPr>
          <p:nvPr/>
        </p:nvPicPr>
        <p:blipFill>
          <a:blip r:embed="rId3"/>
          <a:stretch>
            <a:fillRect/>
          </a:stretch>
        </p:blipFill>
        <p:spPr>
          <a:xfrm rot="20513062">
            <a:off x="999955" y="1503548"/>
            <a:ext cx="1286842" cy="877541"/>
          </a:xfrm>
          <a:prstGeom prst="rect">
            <a:avLst/>
          </a:prstGeom>
        </p:spPr>
      </p:pic>
      <p:pic>
        <p:nvPicPr>
          <p:cNvPr id="28" name="Picture 27"/>
          <p:cNvPicPr>
            <a:picLocks noChangeAspect="1"/>
          </p:cNvPicPr>
          <p:nvPr/>
        </p:nvPicPr>
        <p:blipFill>
          <a:blip r:embed="rId4"/>
          <a:stretch>
            <a:fillRect/>
          </a:stretch>
        </p:blipFill>
        <p:spPr>
          <a:xfrm rot="1720640">
            <a:off x="9921770" y="1595869"/>
            <a:ext cx="1322866" cy="793107"/>
          </a:xfrm>
          <a:prstGeom prst="rect">
            <a:avLst/>
          </a:prstGeom>
        </p:spPr>
      </p:pic>
    </p:spTree>
    <p:extLst>
      <p:ext uri="{BB962C8B-B14F-4D97-AF65-F5344CB8AC3E}">
        <p14:creationId xmlns:p14="http://schemas.microsoft.com/office/powerpoint/2010/main" val="3699493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a:xfrm>
            <a:off x="1991544" y="1354770"/>
            <a:ext cx="8568952" cy="5314590"/>
          </a:xfrm>
          <a:prstGeom prst="rect">
            <a:avLst/>
          </a:prstGeom>
        </p:spPr>
        <p:txBody>
          <a:bodyPr vert="horz">
            <a:normAutofit/>
          </a:bodyPr>
          <a:lst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buNone/>
            </a:pPr>
            <a:endParaRPr lang="en-US" sz="2000" b="1" dirty="0">
              <a:latin typeface="Arial Narrow" pitchFamily="34" charset="0"/>
            </a:endParaRPr>
          </a:p>
          <a:p>
            <a:pPr marL="0" indent="0">
              <a:buNone/>
            </a:pPr>
            <a:endParaRPr lang="en-US" sz="2000" b="1" dirty="0">
              <a:latin typeface="Arial Narrow" pitchFamily="34" charset="0"/>
            </a:endParaRPr>
          </a:p>
          <a:p>
            <a:pPr marL="0" indent="0">
              <a:buNone/>
            </a:pPr>
            <a:endParaRPr lang="en-US" sz="2000" b="1" dirty="0">
              <a:latin typeface="Arial Narrow" pitchFamily="34" charset="0"/>
            </a:endParaRPr>
          </a:p>
          <a:p>
            <a:endParaRPr lang="en-US" sz="2000" dirty="0">
              <a:latin typeface="Arial Narrow" pitchFamily="34" charset="0"/>
            </a:endParaRPr>
          </a:p>
          <a:p>
            <a:endParaRPr lang="en-US" sz="2000" dirty="0">
              <a:latin typeface="Arial Narrow" pitchFamily="34" charset="0"/>
            </a:endParaRPr>
          </a:p>
          <a:p>
            <a:endParaRPr lang="en-US" sz="2000" dirty="0">
              <a:latin typeface="Arial Narrow" pitchFamily="34" charset="0"/>
            </a:endParaRPr>
          </a:p>
          <a:p>
            <a:endParaRPr lang="en-US" sz="2000" dirty="0">
              <a:latin typeface="Arial Narrow" pitchFamily="34" charset="0"/>
            </a:endParaRPr>
          </a:p>
          <a:p>
            <a:endParaRPr lang="en-US" sz="2000" dirty="0">
              <a:latin typeface="Arial Narrow" pitchFamily="34" charset="0"/>
            </a:endParaRPr>
          </a:p>
          <a:p>
            <a:pPr marL="0" indent="0">
              <a:buNone/>
            </a:pPr>
            <a:endParaRPr lang="fr-FR" sz="2000" dirty="0">
              <a:latin typeface="Arial Narrow" pitchFamily="34" charset="0"/>
            </a:endParaRPr>
          </a:p>
          <a:p>
            <a:pPr marL="0" indent="0">
              <a:buNone/>
            </a:pPr>
            <a:endParaRPr lang="en-US" sz="2000" dirty="0">
              <a:latin typeface="Arial Narrow" pitchFamily="34" charset="0"/>
            </a:endParaRPr>
          </a:p>
          <a:p>
            <a:pPr marL="0" indent="0">
              <a:buNone/>
            </a:pPr>
            <a:endParaRPr lang="en-US" sz="2000" dirty="0">
              <a:latin typeface="Arial Narrow" pitchFamily="34" charset="0"/>
            </a:endParaRPr>
          </a:p>
          <a:p>
            <a:pPr marL="0" indent="0">
              <a:buNone/>
            </a:pPr>
            <a:endParaRPr lang="en-US" sz="1900" b="1" u="sng" dirty="0">
              <a:solidFill>
                <a:srgbClr val="1F497D"/>
              </a:solidFill>
              <a:latin typeface="Arial Narrow" pitchFamily="34" charset="0"/>
            </a:endParaRPr>
          </a:p>
          <a:p>
            <a:pPr marL="0" indent="0">
              <a:buNone/>
            </a:pPr>
            <a:endParaRPr lang="en-US" sz="1900" b="1" u="sng" dirty="0">
              <a:solidFill>
                <a:srgbClr val="1F497D"/>
              </a:solidFill>
              <a:latin typeface="Arial Narrow" pitchFamily="34" charset="0"/>
            </a:endParaRPr>
          </a:p>
        </p:txBody>
      </p:sp>
      <p:sp>
        <p:nvSpPr>
          <p:cNvPr id="14" name="Title 1"/>
          <p:cNvSpPr txBox="1">
            <a:spLocks/>
          </p:cNvSpPr>
          <p:nvPr/>
        </p:nvSpPr>
        <p:spPr>
          <a:xfrm>
            <a:off x="1511052" y="248564"/>
            <a:ext cx="6415722"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2800" b="1" dirty="0">
              <a:latin typeface="+mn-lt"/>
              <a:ea typeface="+mn-ea"/>
              <a:cs typeface="Arial" pitchFamily="34" charset="0"/>
            </a:endParaRPr>
          </a:p>
        </p:txBody>
      </p:sp>
      <p:sp>
        <p:nvSpPr>
          <p:cNvPr id="2" name="TextBox 1"/>
          <p:cNvSpPr txBox="1"/>
          <p:nvPr/>
        </p:nvSpPr>
        <p:spPr>
          <a:xfrm>
            <a:off x="307975" y="111988"/>
            <a:ext cx="11722812" cy="646331"/>
          </a:xfrm>
          <a:prstGeom prst="rect">
            <a:avLst/>
          </a:prstGeom>
          <a:noFill/>
        </p:spPr>
        <p:txBody>
          <a:bodyPr wrap="square" rtlCol="0">
            <a:spAutoFit/>
          </a:bodyPr>
          <a:lstStyle/>
          <a:p>
            <a:r>
              <a:rPr lang="en-GB" sz="3600" b="1" dirty="0">
                <a:solidFill>
                  <a:srgbClr val="84BE50"/>
                </a:solidFill>
                <a:latin typeface="Arial" panose="020B0604020202020204" pitchFamily="34" charset="0"/>
                <a:ea typeface="+mj-ea"/>
                <a:cs typeface="Arial" panose="020B0604020202020204" pitchFamily="34" charset="0"/>
              </a:rPr>
              <a:t>How to promote wage co-ordination?</a:t>
            </a:r>
          </a:p>
        </p:txBody>
      </p:sp>
      <p:sp>
        <p:nvSpPr>
          <p:cNvPr id="3" name="Slide Number Placeholder 2"/>
          <p:cNvSpPr>
            <a:spLocks noGrp="1"/>
          </p:cNvSpPr>
          <p:nvPr>
            <p:ph type="sldNum" sz="quarter" idx="12"/>
          </p:nvPr>
        </p:nvSpPr>
        <p:spPr/>
        <p:txBody>
          <a:bodyPr/>
          <a:lstStyle/>
          <a:p>
            <a:fld id="{CDD2B62B-1FA4-4963-860A-FC471714E788}" type="slidenum">
              <a:rPr lang="en-GB" smtClean="0"/>
              <a:t>11</a:t>
            </a:fld>
            <a:endParaRPr lang="en-GB"/>
          </a:p>
        </p:txBody>
      </p:sp>
      <p:sp>
        <p:nvSpPr>
          <p:cNvPr id="5" name="AutoShape 2" descr="Risultati immagini per sweden fla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2" descr="data:image/png;base64,iVBORw0KGgoAAAANSUhEUgAAAJcAAABuCAMAAAAd3HGaAAAAP1BMVEXvKy0AKGj////vKiwAIWX5+fpXXIX71NTvHiEAI2YAHmRDSHlYYYjuAAD73Nz6yMj+9vb98fHw8fQVLGodMWzEeSS6AAAA4UlEQVR4nO3YyQoCMRBF0UraVtt5+v9vFV2IijbvoYYC7102Jp5dhYrQ6rpNvdQvh3Jrsbp+q9u1eMv3w4ULFy5cuHDhwoULFy5cuHDhwoULFy5cuD78Q7Fxl3yNWMzVRl3yLWoxU9u9d+3lS+Sier10/SBcXri8ovc6PLnM43IxNTuWu07uabmYeA3lIfO0XpSc4fLC5YXLC5dXWpc5H5rNIXegtprb5vuj2TvHfK/9/XvV/D0ur2aurHuArHuTrHumrHs5XLhw4cKFCxcuXLhw4cKFCxcuXLhw4cKFq4HrDGD3Xn0/hDwjAAAAAElFTkSuQm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2" descr="data:image/png;base64,iVBORw0KGgoAAAANSUhEUgAAAJcAAACXCAMAAAAvQTlLAAAAh1BMVEX////tJjkDJJeLkMMAFI0AAIvcpKfvFSjskpqYorbqJz3nECMCJJr39/f8/Pzz8/PV2OYjK43vIzXt1tnhM0Tk5ur15erplaOKj74AD5MAIJrxESPmCyju0tr5///T2OLs5eiRkrEjLIkRGoORorPSpqXVJTXhM0riKTgQG4zVpKrTJi7r0s4y5HThAAABAElEQVR4nO3by07CUBiF0aIgIgiiVgQsFwHxwvs/nzYgODgJf0NIHKxv0PQkbbKSM95ZJkmSJEmSJP1tcuK3+V206TS/jTd7iPeUcM1Hr/1gi2XWjZat3taPwd4HCdfzsBNs1FhWuJur9n2w2vg68f9lvXMRrNGq4nqpBbtpcpX3yMXFxcXFxcXFxcXFxcXFxcXFxcXFxcXFxcXFxcXFxcXFxcXFxcXFxcXFxcXFxcV1btfRfccP6HffUck1Pm3fMa+H9zAfrfgeZvL5FVzDrNN7mLwcBh3aH3aTod3L9pT34s02m6Ls+HqoKFL7oXPVLR+x0VWVaZYkSZIkSZL+Vd/tp3BhVyd7pwAAAABJRU5ErkJgg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4" descr="Résultat de recherche d'images pour &quot;french flag&quo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6" descr="Résultat de recherche d'images pour &quot;french flag&quo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TextBox 16"/>
          <p:cNvSpPr txBox="1"/>
          <p:nvPr/>
        </p:nvSpPr>
        <p:spPr>
          <a:xfrm>
            <a:off x="2423884" y="2032000"/>
            <a:ext cx="9245334" cy="4770537"/>
          </a:xfrm>
          <a:prstGeom prst="rect">
            <a:avLst/>
          </a:prstGeom>
          <a:noFill/>
        </p:spPr>
        <p:txBody>
          <a:bodyPr wrap="square" rtlCol="0">
            <a:spAutoFit/>
          </a:bodyPr>
          <a:lstStyle/>
          <a:p>
            <a:r>
              <a:rPr lang="en-US" sz="2600" dirty="0">
                <a:solidFill>
                  <a:srgbClr val="767171"/>
                </a:solidFill>
                <a:latin typeface="Arial" panose="020B0604020202020204" pitchFamily="34" charset="0"/>
                <a:cs typeface="Arial" panose="020B0604020202020204" pitchFamily="34" charset="0"/>
              </a:rPr>
              <a:t>Strong and representative </a:t>
            </a:r>
            <a:r>
              <a:rPr lang="en-US" sz="2600" dirty="0">
                <a:solidFill>
                  <a:srgbClr val="84BE50"/>
                </a:solidFill>
                <a:latin typeface="Arial" panose="020B0604020202020204" pitchFamily="34" charset="0"/>
                <a:cs typeface="Arial" panose="020B0604020202020204" pitchFamily="34" charset="0"/>
              </a:rPr>
              <a:t>employer and employee </a:t>
            </a:r>
            <a:r>
              <a:rPr lang="en-US" sz="2600" dirty="0" err="1">
                <a:solidFill>
                  <a:srgbClr val="84BE50"/>
                </a:solidFill>
                <a:latin typeface="Arial" panose="020B0604020202020204" pitchFamily="34" charset="0"/>
                <a:cs typeface="Arial" panose="020B0604020202020204" pitchFamily="34" charset="0"/>
              </a:rPr>
              <a:t>organisations</a:t>
            </a:r>
            <a:r>
              <a:rPr lang="en-US" sz="2600" dirty="0">
                <a:solidFill>
                  <a:srgbClr val="767171"/>
                </a:solidFill>
                <a:latin typeface="Arial" panose="020B0604020202020204" pitchFamily="34" charset="0"/>
                <a:cs typeface="Arial" panose="020B0604020202020204" pitchFamily="34" charset="0"/>
              </a:rPr>
              <a:t>. </a:t>
            </a:r>
          </a:p>
          <a:p>
            <a:endParaRPr lang="en-US" sz="2600" dirty="0">
              <a:solidFill>
                <a:srgbClr val="767171"/>
              </a:solidFill>
              <a:latin typeface="Arial" panose="020B0604020202020204" pitchFamily="34" charset="0"/>
              <a:cs typeface="Arial" panose="020B0604020202020204" pitchFamily="34" charset="0"/>
            </a:endParaRPr>
          </a:p>
          <a:p>
            <a:endParaRPr lang="fr-FR" sz="2600" dirty="0">
              <a:solidFill>
                <a:srgbClr val="767171"/>
              </a:solidFill>
              <a:latin typeface="Arial" panose="020B0604020202020204" pitchFamily="34" charset="0"/>
              <a:cs typeface="Arial" panose="020B0604020202020204" pitchFamily="34" charset="0"/>
            </a:endParaRPr>
          </a:p>
          <a:p>
            <a:r>
              <a:rPr lang="en-US" sz="2600" dirty="0">
                <a:solidFill>
                  <a:srgbClr val="767171"/>
                </a:solidFill>
                <a:latin typeface="Arial" panose="020B0604020202020204" pitchFamily="34" charset="0"/>
                <a:cs typeface="Arial" panose="020B0604020202020204" pitchFamily="34" charset="0"/>
              </a:rPr>
              <a:t>A high level of </a:t>
            </a:r>
            <a:r>
              <a:rPr lang="en-US" sz="2600" dirty="0">
                <a:solidFill>
                  <a:srgbClr val="84BE50"/>
                </a:solidFill>
                <a:latin typeface="Arial" panose="020B0604020202020204" pitchFamily="34" charset="0"/>
                <a:cs typeface="Arial" panose="020B0604020202020204" pitchFamily="34" charset="0"/>
              </a:rPr>
              <a:t>trust</a:t>
            </a:r>
            <a:r>
              <a:rPr lang="en-US" sz="2600" dirty="0">
                <a:solidFill>
                  <a:srgbClr val="767171"/>
                </a:solidFill>
                <a:latin typeface="Arial" panose="020B0604020202020204" pitchFamily="34" charset="0"/>
                <a:cs typeface="Arial" panose="020B0604020202020204" pitchFamily="34" charset="0"/>
              </a:rPr>
              <a:t> in and between the social partners and the availability of </a:t>
            </a:r>
            <a:r>
              <a:rPr lang="en-US" sz="2600" dirty="0">
                <a:solidFill>
                  <a:srgbClr val="84BE50"/>
                </a:solidFill>
                <a:latin typeface="Arial" panose="020B0604020202020204" pitchFamily="34" charset="0"/>
                <a:cs typeface="Arial" panose="020B0604020202020204" pitchFamily="34" charset="0"/>
              </a:rPr>
              <a:t>objective and shared information </a:t>
            </a:r>
            <a:r>
              <a:rPr lang="en-US" sz="2600" dirty="0">
                <a:solidFill>
                  <a:srgbClr val="767171"/>
                </a:solidFill>
                <a:latin typeface="Arial" panose="020B0604020202020204" pitchFamily="34" charset="0"/>
                <a:cs typeface="Arial" panose="020B0604020202020204" pitchFamily="34" charset="0"/>
              </a:rPr>
              <a:t>on the </a:t>
            </a:r>
            <a:r>
              <a:rPr lang="en-US" sz="2600" dirty="0" err="1">
                <a:solidFill>
                  <a:srgbClr val="767171"/>
                </a:solidFill>
                <a:latin typeface="Arial" panose="020B0604020202020204" pitchFamily="34" charset="0"/>
                <a:cs typeface="Arial" panose="020B0604020202020204" pitchFamily="34" charset="0"/>
              </a:rPr>
              <a:t>labour</a:t>
            </a:r>
            <a:r>
              <a:rPr lang="en-US" sz="2600" dirty="0">
                <a:solidFill>
                  <a:srgbClr val="767171"/>
                </a:solidFill>
                <a:latin typeface="Arial" panose="020B0604020202020204" pitchFamily="34" charset="0"/>
                <a:cs typeface="Arial" panose="020B0604020202020204" pitchFamily="34" charset="0"/>
              </a:rPr>
              <a:t> market situation.</a:t>
            </a:r>
          </a:p>
          <a:p>
            <a:endParaRPr lang="en-US" sz="2600" dirty="0">
              <a:solidFill>
                <a:srgbClr val="767171"/>
              </a:solidFill>
              <a:latin typeface="Arial" panose="020B0604020202020204" pitchFamily="34" charset="0"/>
              <a:cs typeface="Arial" panose="020B0604020202020204" pitchFamily="34" charset="0"/>
            </a:endParaRPr>
          </a:p>
          <a:p>
            <a:r>
              <a:rPr lang="en-GB" sz="2600" dirty="0">
                <a:solidFill>
                  <a:srgbClr val="84BE50"/>
                </a:solidFill>
                <a:latin typeface="Arial" panose="020B0604020202020204" pitchFamily="34" charset="0"/>
                <a:cs typeface="Arial" panose="020B0604020202020204" pitchFamily="34" charset="0"/>
              </a:rPr>
              <a:t>Mediation bodies </a:t>
            </a:r>
            <a:r>
              <a:rPr lang="en-GB" sz="2600" dirty="0">
                <a:solidFill>
                  <a:srgbClr val="767171"/>
                </a:solidFill>
                <a:latin typeface="Arial" panose="020B0604020202020204" pitchFamily="34" charset="0"/>
                <a:cs typeface="Arial" panose="020B0604020202020204" pitchFamily="34" charset="0"/>
              </a:rPr>
              <a:t>to enforce pattern bargaining. With the exception of Japan, co-ordination only with some form of </a:t>
            </a:r>
            <a:r>
              <a:rPr lang="en-GB" sz="2600" dirty="0">
                <a:solidFill>
                  <a:srgbClr val="84BE50"/>
                </a:solidFill>
                <a:latin typeface="Arial" panose="020B0604020202020204" pitchFamily="34" charset="0"/>
                <a:cs typeface="Arial" panose="020B0604020202020204" pitchFamily="34" charset="0"/>
              </a:rPr>
              <a:t>sectoral bargaining</a:t>
            </a:r>
            <a:r>
              <a:rPr lang="en-GB" sz="2600" dirty="0">
                <a:solidFill>
                  <a:srgbClr val="767171"/>
                </a:solidFill>
                <a:latin typeface="Arial" panose="020B0604020202020204" pitchFamily="34" charset="0"/>
                <a:cs typeface="Arial" panose="020B0604020202020204" pitchFamily="34" charset="0"/>
              </a:rPr>
              <a:t>. </a:t>
            </a:r>
          </a:p>
          <a:p>
            <a:endParaRPr lang="en-GB" dirty="0"/>
          </a:p>
        </p:txBody>
      </p:sp>
      <p:pic>
        <p:nvPicPr>
          <p:cNvPr id="18" name="Picture 17" descr="C:\Users\Broecke_s\Downloads\noun_686718.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7977" y="1878920"/>
            <a:ext cx="1219488" cy="121948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7" descr="C:\Users\Broecke_s\Downloads\noun_145569.png"/>
          <p:cNvPicPr>
            <a:picLocks noChangeAspect="1" noChangeArrowheads="1"/>
          </p:cNvPicPr>
          <p:nvPr/>
        </p:nvPicPr>
        <p:blipFill>
          <a:blip r:embed="rId4" cstate="print">
            <a:duotone>
              <a:srgbClr val="9BBB5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917977" y="3561839"/>
            <a:ext cx="1310747" cy="131074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 descr="C:\Users\Broecke_s\Downloads\noun_486663.png"/>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5237" y="5232083"/>
            <a:ext cx="1283487" cy="12834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60375" y="1105220"/>
            <a:ext cx="8654596" cy="492443"/>
          </a:xfrm>
          <a:prstGeom prst="rect">
            <a:avLst/>
          </a:prstGeom>
          <a:noFill/>
        </p:spPr>
        <p:txBody>
          <a:bodyPr wrap="square" rtlCol="0">
            <a:spAutoFit/>
          </a:bodyPr>
          <a:lstStyle/>
          <a:p>
            <a:r>
              <a:rPr lang="en-GB" sz="2600" dirty="0">
                <a:solidFill>
                  <a:srgbClr val="767171"/>
                </a:solidFill>
                <a:latin typeface="Arial" panose="020B0604020202020204" pitchFamily="34" charset="0"/>
                <a:cs typeface="Arial" panose="020B0604020202020204" pitchFamily="34" charset="0"/>
              </a:rPr>
              <a:t>The recipe is secret but here are some of the ingredients:</a:t>
            </a:r>
          </a:p>
        </p:txBody>
      </p:sp>
    </p:spTree>
    <p:extLst>
      <p:ext uri="{BB962C8B-B14F-4D97-AF65-F5344CB8AC3E}">
        <p14:creationId xmlns:p14="http://schemas.microsoft.com/office/powerpoint/2010/main" val="93687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838200" y="127318"/>
            <a:ext cx="10515600" cy="1043190"/>
          </a:xfrm>
        </p:spPr>
        <p:txBody>
          <a:bodyPr>
            <a:normAutofit/>
          </a:bodyPr>
          <a:lstStyle/>
          <a:p>
            <a:pPr algn="ctr"/>
            <a:r>
              <a:rPr lang="en-GB" sz="4800" dirty="0">
                <a:latin typeface="Arial" panose="020B0604020202020204" pitchFamily="34" charset="0"/>
                <a:cs typeface="Arial" panose="020B0604020202020204" pitchFamily="34" charset="0"/>
              </a:rPr>
              <a:t>Thank you</a:t>
            </a:r>
          </a:p>
        </p:txBody>
      </p:sp>
      <p:sp>
        <p:nvSpPr>
          <p:cNvPr id="19" name="Espace réservé du texte 1"/>
          <p:cNvSpPr txBox="1">
            <a:spLocks/>
          </p:cNvSpPr>
          <p:nvPr/>
        </p:nvSpPr>
        <p:spPr>
          <a:xfrm>
            <a:off x="301076" y="5688419"/>
            <a:ext cx="11759970" cy="966528"/>
          </a:xfrm>
          <a:prstGeom prst="rect">
            <a:avLst/>
          </a:prstGeom>
          <a:noFill/>
        </p:spPr>
        <p:txBody>
          <a:bodyPr anchor="ctr" anchorCtr="0"/>
          <a:lst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buNone/>
            </a:pPr>
            <a:r>
              <a:rPr lang="en-GB" sz="2000" b="1" dirty="0">
                <a:latin typeface="Arial" panose="020B0604020202020204" pitchFamily="34" charset="0"/>
                <a:cs typeface="Arial" panose="020B0604020202020204" pitchFamily="34" charset="0"/>
              </a:rPr>
              <a:t>Andrea </a:t>
            </a:r>
            <a:r>
              <a:rPr lang="en-GB" sz="2000" b="1" dirty="0" err="1">
                <a:latin typeface="Arial" panose="020B0604020202020204" pitchFamily="34" charset="0"/>
                <a:cs typeface="Arial" panose="020B0604020202020204" pitchFamily="34" charset="0"/>
              </a:rPr>
              <a:t>Garnero</a:t>
            </a:r>
            <a:r>
              <a:rPr lang="en-GB" sz="2000" b="1"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(andrea.garnero@ec.europa.eu)</a:t>
            </a:r>
            <a:endParaRPr lang="en-GB" sz="2000" u="sng" dirty="0">
              <a:latin typeface="Arial" panose="020B0604020202020204" pitchFamily="34" charset="0"/>
              <a:cs typeface="Arial" panose="020B0604020202020204" pitchFamily="34" charset="0"/>
            </a:endParaRPr>
          </a:p>
          <a:p>
            <a:pPr marL="0" indent="0">
              <a:buNone/>
            </a:pPr>
            <a:r>
              <a:rPr lang="en-GB" sz="2000" b="1" dirty="0">
                <a:latin typeface="Arial" panose="020B0604020202020204" pitchFamily="34" charset="0"/>
                <a:cs typeface="Arial" panose="020B0604020202020204" pitchFamily="34" charset="0"/>
              </a:rPr>
              <a:t>Twitter: </a:t>
            </a:r>
            <a:r>
              <a:rPr lang="en-GB" sz="2000" dirty="0">
                <a:latin typeface="Arial" panose="020B0604020202020204" pitchFamily="34" charset="0"/>
                <a:cs typeface="Arial" panose="020B0604020202020204" pitchFamily="34" charset="0"/>
              </a:rPr>
              <a:t>@</a:t>
            </a:r>
            <a:r>
              <a:rPr lang="en-GB" sz="2000" dirty="0" err="1">
                <a:latin typeface="Arial" panose="020B0604020202020204" pitchFamily="34" charset="0"/>
                <a:cs typeface="Arial" panose="020B0604020202020204" pitchFamily="34" charset="0"/>
              </a:rPr>
              <a:t>AGarnero</a:t>
            </a:r>
            <a:endParaRPr lang="en-GB" sz="18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6307" y="1170508"/>
            <a:ext cx="3238064" cy="4317419"/>
          </a:xfrm>
          <a:prstGeom prst="rect">
            <a:avLst/>
          </a:prstGeom>
          <a:ln w="3175">
            <a:solidFill>
              <a:srgbClr val="19264C"/>
            </a:solidFill>
          </a:ln>
        </p:spPr>
      </p:pic>
    </p:spTree>
    <p:extLst>
      <p:ext uri="{BB962C8B-B14F-4D97-AF65-F5344CB8AC3E}">
        <p14:creationId xmlns:p14="http://schemas.microsoft.com/office/powerpoint/2010/main" val="3472399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1571" y="3023440"/>
            <a:ext cx="8059479" cy="830997"/>
          </a:xfrm>
        </p:spPr>
        <p:txBody>
          <a:bodyPr/>
          <a:lstStyle/>
          <a:p>
            <a:pPr>
              <a:lnSpc>
                <a:spcPct val="100000"/>
              </a:lnSpc>
            </a:pPr>
            <a:r>
              <a:rPr lang="en-GB" sz="4800" cap="small" dirty="0">
                <a:solidFill>
                  <a:srgbClr val="84BE50"/>
                </a:solidFill>
                <a:latin typeface="Arial" panose="020B0604020202020204" pitchFamily="34" charset="0"/>
                <a:ea typeface="+mn-ea"/>
                <a:cs typeface="Arial" panose="020B0604020202020204" pitchFamily="34" charset="0"/>
              </a:rPr>
              <a:t>ADDITIONAL SLIDES</a:t>
            </a:r>
          </a:p>
        </p:txBody>
      </p:sp>
    </p:spTree>
    <p:extLst>
      <p:ext uri="{BB962C8B-B14F-4D97-AF65-F5344CB8AC3E}">
        <p14:creationId xmlns:p14="http://schemas.microsoft.com/office/powerpoint/2010/main" val="285532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0999" y="260628"/>
            <a:ext cx="11883655" cy="854166"/>
          </a:xfrm>
        </p:spPr>
        <p:txBody>
          <a:bodyPr>
            <a:noAutofit/>
          </a:bodyPr>
          <a:lstStyle/>
          <a:p>
            <a:r>
              <a:rPr lang="en-US" sz="3600" b="1" dirty="0">
                <a:solidFill>
                  <a:srgbClr val="84BE50"/>
                </a:solidFill>
                <a:latin typeface="Arial" panose="020B0604020202020204" pitchFamily="34" charset="0"/>
                <a:cs typeface="Arial" panose="020B0604020202020204" pitchFamily="34" charset="0"/>
              </a:rPr>
              <a:t>Youth do not appear to be turning their nose up to unions</a:t>
            </a:r>
            <a:endParaRPr lang="en-GB" sz="3600" b="1" dirty="0">
              <a:solidFill>
                <a:srgbClr val="757171"/>
              </a:solidFill>
              <a:latin typeface="Arial" panose="020B0604020202020204" pitchFamily="34" charset="0"/>
              <a:cs typeface="Arial" panose="020B0604020202020204" pitchFamily="34" charset="0"/>
            </a:endParaRPr>
          </a:p>
        </p:txBody>
      </p:sp>
      <p:sp>
        <p:nvSpPr>
          <p:cNvPr id="5" name="Rectangle 4"/>
          <p:cNvSpPr/>
          <p:nvPr/>
        </p:nvSpPr>
        <p:spPr>
          <a:xfrm>
            <a:off x="380999" y="1249858"/>
            <a:ext cx="5715001" cy="338554"/>
          </a:xfrm>
          <a:prstGeom prst="rect">
            <a:avLst/>
          </a:prstGeom>
        </p:spPr>
        <p:txBody>
          <a:bodyPr wrap="square">
            <a:spAutoFit/>
          </a:bodyPr>
          <a:lstStyle/>
          <a:p>
            <a:pPr algn="ctr"/>
            <a:r>
              <a:rPr lang="en-US" sz="1600" dirty="0">
                <a:solidFill>
                  <a:srgbClr val="0070C0"/>
                </a:solidFill>
                <a:latin typeface="Arial" panose="020B0604020202020204" pitchFamily="34" charset="0"/>
                <a:cs typeface="Arial" panose="020B0604020202020204" pitchFamily="34" charset="0"/>
              </a:rPr>
              <a:t>% of employees who are union members, 1975-2018</a:t>
            </a:r>
            <a:endParaRPr lang="en-GB" sz="1600" dirty="0">
              <a:solidFill>
                <a:srgbClr val="0070C0"/>
              </a:solidFill>
              <a:latin typeface="Arial" panose="020B0604020202020204" pitchFamily="34" charset="0"/>
              <a:cs typeface="Arial" panose="020B0604020202020204" pitchFamily="34" charset="0"/>
            </a:endParaRPr>
          </a:p>
        </p:txBody>
      </p:sp>
      <p:sp>
        <p:nvSpPr>
          <p:cNvPr id="6" name="Rectangle 4"/>
          <p:cNvSpPr>
            <a:spLocks noChangeArrowheads="1"/>
          </p:cNvSpPr>
          <p:nvPr/>
        </p:nvSpPr>
        <p:spPr bwMode="auto">
          <a:xfrm>
            <a:off x="1524000" y="6285036"/>
            <a:ext cx="9144000" cy="261610"/>
          </a:xfrm>
          <a:prstGeom prst="rect">
            <a:avLst/>
          </a:prstGeom>
          <a:noFill/>
          <a:ln w="9525">
            <a:noFill/>
            <a:miter lim="800000"/>
            <a:headEnd/>
            <a:tailEnd/>
          </a:ln>
        </p:spPr>
        <p:txBody>
          <a:bodyPr wrap="square">
            <a:spAutoFit/>
          </a:bodyPr>
          <a:lstStyle/>
          <a:p>
            <a:r>
              <a:rPr lang="en-GB" altLang="zh-CN" sz="1100" dirty="0">
                <a:latin typeface="Arial" panose="020B0604020202020204" pitchFamily="34" charset="0"/>
                <a:ea typeface="SimSun" pitchFamily="2" charset="-122"/>
                <a:cs typeface="Arial" panose="020B0604020202020204" pitchFamily="34" charset="0"/>
              </a:rPr>
              <a:t>Source: OECD (2019), </a:t>
            </a:r>
            <a:r>
              <a:rPr lang="en-GB" altLang="zh-CN" sz="1100" i="1" dirty="0">
                <a:latin typeface="Arial" panose="020B0604020202020204" pitchFamily="34" charset="0"/>
                <a:ea typeface="SimSun" pitchFamily="2" charset="-122"/>
                <a:cs typeface="Arial" panose="020B0604020202020204" pitchFamily="34" charset="0"/>
              </a:rPr>
              <a:t>Negotiating our way up</a:t>
            </a:r>
            <a:r>
              <a:rPr lang="en-GB" altLang="zh-CN" sz="1100" dirty="0">
                <a:latin typeface="Arial" panose="020B0604020202020204" pitchFamily="34" charset="0"/>
                <a:ea typeface="SimSun" pitchFamily="2" charset="-122"/>
                <a:cs typeface="Arial" panose="020B0604020202020204" pitchFamily="34" charset="0"/>
              </a:rPr>
              <a:t>, Paris: OECD Publishing.</a:t>
            </a:r>
          </a:p>
        </p:txBody>
      </p:sp>
      <p:graphicFrame>
        <p:nvGraphicFramePr>
          <p:cNvPr id="7" name="Chart 6"/>
          <p:cNvGraphicFramePr>
            <a:graphicFrameLocks/>
          </p:cNvGraphicFramePr>
          <p:nvPr/>
        </p:nvGraphicFramePr>
        <p:xfrm>
          <a:off x="1208691" y="1519986"/>
          <a:ext cx="9827170" cy="4765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4685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nvGraphicFramePr>
        <p:xfrm>
          <a:off x="-128851" y="1979285"/>
          <a:ext cx="6124782" cy="441121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318660" y="257844"/>
            <a:ext cx="11876883" cy="933651"/>
          </a:xfrm>
        </p:spPr>
        <p:txBody>
          <a:bodyPr>
            <a:noAutofit/>
          </a:bodyPr>
          <a:lstStyle/>
          <a:p>
            <a:r>
              <a:rPr lang="en-US" sz="3600" b="1" dirty="0">
                <a:solidFill>
                  <a:srgbClr val="84BE50"/>
                </a:solidFill>
                <a:latin typeface="Arial" panose="020B0604020202020204" pitchFamily="34" charset="0"/>
                <a:cs typeface="Arial" panose="020B0604020202020204" pitchFamily="34" charset="0"/>
              </a:rPr>
              <a:t>Unions appear to be able to include non-standard workers too</a:t>
            </a:r>
            <a:endParaRPr lang="en-GB" sz="3600" b="1" dirty="0">
              <a:solidFill>
                <a:srgbClr val="757171"/>
              </a:solidFill>
              <a:latin typeface="Arial" panose="020B0604020202020204" pitchFamily="34" charset="0"/>
              <a:cs typeface="Arial" panose="020B0604020202020204" pitchFamily="34" charset="0"/>
            </a:endParaRPr>
          </a:p>
        </p:txBody>
      </p:sp>
      <p:sp>
        <p:nvSpPr>
          <p:cNvPr id="5" name="Rectangle 4"/>
          <p:cNvSpPr/>
          <p:nvPr/>
        </p:nvSpPr>
        <p:spPr>
          <a:xfrm>
            <a:off x="315116" y="1307612"/>
            <a:ext cx="10079415" cy="584775"/>
          </a:xfrm>
          <a:prstGeom prst="rect">
            <a:avLst/>
          </a:prstGeom>
        </p:spPr>
        <p:txBody>
          <a:bodyPr wrap="square">
            <a:spAutoFit/>
          </a:bodyPr>
          <a:lstStyle/>
          <a:p>
            <a:pPr algn="ctr"/>
            <a:r>
              <a:rPr lang="en-US" sz="1600" dirty="0">
                <a:solidFill>
                  <a:srgbClr val="0070C0"/>
                </a:solidFill>
                <a:latin typeface="Arial" panose="020B0604020202020204" pitchFamily="34" charset="0"/>
                <a:cs typeface="Arial" panose="020B0604020202020204" pitchFamily="34" charset="0"/>
              </a:rPr>
              <a:t>Estimated trade union density for standard and non-standard workers (% of employees, latest year available)</a:t>
            </a:r>
          </a:p>
          <a:p>
            <a:pPr algn="ctr"/>
            <a:endParaRPr lang="en-US" sz="1600" dirty="0">
              <a:solidFill>
                <a:srgbClr val="0070C0"/>
              </a:solidFill>
              <a:latin typeface="Arial" panose="020B0604020202020204" pitchFamily="34" charset="0"/>
              <a:cs typeface="Arial" panose="020B0604020202020204" pitchFamily="34" charset="0"/>
            </a:endParaRPr>
          </a:p>
        </p:txBody>
      </p:sp>
      <p:sp>
        <p:nvSpPr>
          <p:cNvPr id="6" name="Rectangle 4"/>
          <p:cNvSpPr>
            <a:spLocks noChangeArrowheads="1"/>
          </p:cNvSpPr>
          <p:nvPr/>
        </p:nvSpPr>
        <p:spPr bwMode="auto">
          <a:xfrm>
            <a:off x="315116" y="6388177"/>
            <a:ext cx="9144000" cy="261610"/>
          </a:xfrm>
          <a:prstGeom prst="rect">
            <a:avLst/>
          </a:prstGeom>
          <a:noFill/>
          <a:ln w="9525">
            <a:noFill/>
            <a:miter lim="800000"/>
            <a:headEnd/>
            <a:tailEnd/>
          </a:ln>
        </p:spPr>
        <p:txBody>
          <a:bodyPr wrap="square">
            <a:spAutoFit/>
          </a:bodyPr>
          <a:lstStyle/>
          <a:p>
            <a:r>
              <a:rPr lang="en-GB" altLang="zh-CN" sz="1100" dirty="0">
                <a:latin typeface="Arial" panose="020B0604020202020204" pitchFamily="34" charset="0"/>
                <a:ea typeface="SimSun" pitchFamily="2" charset="-122"/>
                <a:cs typeface="Arial" panose="020B0604020202020204" pitchFamily="34" charset="0"/>
              </a:rPr>
              <a:t>Source: OECD (2019), </a:t>
            </a:r>
            <a:r>
              <a:rPr lang="en-GB" altLang="zh-CN" sz="1100" i="1" dirty="0">
                <a:latin typeface="Arial" panose="020B0604020202020204" pitchFamily="34" charset="0"/>
                <a:ea typeface="SimSun" pitchFamily="2" charset="-122"/>
                <a:cs typeface="Arial" panose="020B0604020202020204" pitchFamily="34" charset="0"/>
              </a:rPr>
              <a:t>Negotiating our way up</a:t>
            </a:r>
            <a:r>
              <a:rPr lang="en-GB" altLang="zh-CN" sz="1100" dirty="0">
                <a:latin typeface="Arial" panose="020B0604020202020204" pitchFamily="34" charset="0"/>
                <a:ea typeface="SimSun" pitchFamily="2" charset="-122"/>
                <a:cs typeface="Arial" panose="020B0604020202020204" pitchFamily="34" charset="0"/>
              </a:rPr>
              <a:t>, Paris: OECD Publishing.</a:t>
            </a:r>
          </a:p>
        </p:txBody>
      </p:sp>
      <p:graphicFrame>
        <p:nvGraphicFramePr>
          <p:cNvPr id="9" name="Chart 8"/>
          <p:cNvGraphicFramePr>
            <a:graphicFrameLocks/>
          </p:cNvGraphicFramePr>
          <p:nvPr/>
        </p:nvGraphicFramePr>
        <p:xfrm>
          <a:off x="5656522" y="1998023"/>
          <a:ext cx="3927206" cy="43901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nvGraphicFramePr>
        <p:xfrm>
          <a:off x="9284832" y="1979307"/>
          <a:ext cx="2766335" cy="4411004"/>
        </p:xfrm>
        <a:graphic>
          <a:graphicData uri="http://schemas.openxmlformats.org/drawingml/2006/chart">
            <c:chart xmlns:c="http://schemas.openxmlformats.org/drawingml/2006/chart" xmlns:r="http://schemas.openxmlformats.org/officeDocument/2006/relationships" r:id="rId5"/>
          </a:graphicData>
        </a:graphic>
      </p:graphicFrame>
      <p:grpSp>
        <p:nvGrpSpPr>
          <p:cNvPr id="11" name="xlamLegendGroup0"/>
          <p:cNvGrpSpPr>
            <a:grpSpLocks/>
          </p:cNvGrpSpPr>
          <p:nvPr/>
        </p:nvGrpSpPr>
        <p:grpSpPr bwMode="auto">
          <a:xfrm>
            <a:off x="2310808" y="1783547"/>
            <a:ext cx="7570382" cy="250517"/>
            <a:chOff x="295275" y="0"/>
            <a:chExt cx="5437400" cy="176800"/>
          </a:xfrm>
        </p:grpSpPr>
        <p:sp>
          <p:nvSpPr>
            <p:cNvPr id="12" name="xlamLegend0"/>
            <p:cNvSpPr/>
            <p:nvPr/>
          </p:nvSpPr>
          <p:spPr>
            <a:xfrm>
              <a:off x="295275" y="0"/>
              <a:ext cx="5437400" cy="176800"/>
            </a:xfrm>
            <a:prstGeom prst="rect">
              <a:avLst/>
            </a:prstGeom>
            <a:solidFill>
              <a:srgbClr val="EAEAEA"/>
            </a:solidFill>
            <a:ln w="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GB" sz="1200"/>
            </a:p>
          </p:txBody>
        </p:sp>
        <p:grpSp>
          <p:nvGrpSpPr>
            <p:cNvPr id="13" name="xlamLegendEntry10"/>
            <p:cNvGrpSpPr>
              <a:grpSpLocks/>
            </p:cNvGrpSpPr>
            <p:nvPr/>
          </p:nvGrpSpPr>
          <p:grpSpPr bwMode="auto">
            <a:xfrm>
              <a:off x="1287575" y="39289"/>
              <a:ext cx="860669" cy="130326"/>
              <a:chOff x="1287575" y="39289"/>
              <a:chExt cx="860669" cy="130326"/>
            </a:xfrm>
          </p:grpSpPr>
          <p:sp>
            <p:nvSpPr>
              <p:cNvPr id="17" name="xlamLegendSymbol10"/>
              <p:cNvSpPr/>
              <p:nvPr/>
            </p:nvSpPr>
            <p:spPr>
              <a:xfrm>
                <a:off x="1287575" y="58933"/>
                <a:ext cx="141757" cy="78578"/>
              </a:xfrm>
              <a:prstGeom prst="rect">
                <a:avLst/>
              </a:prstGeom>
              <a:solidFill>
                <a:srgbClr val="006BB6"/>
              </a:solidFill>
              <a:ln w="12700" cap="flat" cmpd="sng" algn="ctr">
                <a:noFill/>
                <a:prstDash val="solid"/>
                <a:miter lim="800000"/>
              </a:ln>
              <a:effectLst/>
              <a:extLst>
                <a:ext uri="{91240B29-F687-4F45-9708-019B960494DF}">
                  <a14:hiddenLine xmlns:a14="http://schemas.microsoft.com/office/drawing/2010/main" w="12700" cap="flat" cmpd="sng" algn="ctr">
                    <a:solidFill>
                      <a:srgbClr val="000000"/>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GB" sz="1200"/>
              </a:p>
            </p:txBody>
          </p:sp>
          <p:sp>
            <p:nvSpPr>
              <p:cNvPr id="18" name="xlamLegendText10"/>
              <p:cNvSpPr txBox="1"/>
              <p:nvPr/>
            </p:nvSpPr>
            <p:spPr>
              <a:xfrm>
                <a:off x="1500211" y="39289"/>
                <a:ext cx="648033" cy="130326"/>
              </a:xfrm>
              <a:prstGeom prst="rect">
                <a:avLst/>
              </a:prstGeom>
              <a:noFill/>
              <a:ln w="9525" cmpd="sng">
                <a:noFill/>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p:spPr>
            <p:style>
              <a:lnRef idx="0">
                <a:scrgbClr r="0" g="0" b="0"/>
              </a:lnRef>
              <a:fillRef idx="0">
                <a:scrgbClr r="0" g="0" b="0"/>
              </a:fillRef>
              <a:effectRef idx="0">
                <a:scrgbClr r="0" g="0" b="0"/>
              </a:effectRef>
              <a:fontRef idx="minor">
                <a:schemeClr val="dk1"/>
              </a:fontRef>
            </p:style>
            <p:txBody>
              <a:bodyPr vert="horz"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GB" sz="1200" b="0" i="0">
                    <a:solidFill>
                      <a:srgbClr val="000000"/>
                    </a:solidFill>
                    <a:latin typeface="Arial Narrow" panose="020B0606020202030204" pitchFamily="34" charset="0"/>
                  </a:rPr>
                  <a:t>Actual ratio (↗)</a:t>
                </a:r>
              </a:p>
            </p:txBody>
          </p:sp>
        </p:grpSp>
        <p:grpSp>
          <p:nvGrpSpPr>
            <p:cNvPr id="14" name="xlamLegendEntry20"/>
            <p:cNvGrpSpPr>
              <a:grpSpLocks/>
            </p:cNvGrpSpPr>
            <p:nvPr/>
          </p:nvGrpSpPr>
          <p:grpSpPr bwMode="auto">
            <a:xfrm>
              <a:off x="3120293" y="39289"/>
              <a:ext cx="1873220" cy="130326"/>
              <a:chOff x="3120293" y="39289"/>
              <a:chExt cx="1873220" cy="130326"/>
            </a:xfrm>
          </p:grpSpPr>
          <p:sp>
            <p:nvSpPr>
              <p:cNvPr id="15" name="xlamLegendSymbol20"/>
              <p:cNvSpPr/>
              <p:nvPr/>
            </p:nvSpPr>
            <p:spPr>
              <a:xfrm>
                <a:off x="3120293" y="58933"/>
                <a:ext cx="70879" cy="78578"/>
              </a:xfrm>
              <a:prstGeom prst="diamond">
                <a:avLst/>
              </a:prstGeom>
              <a:solidFill>
                <a:srgbClr val="0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GB" sz="1200"/>
              </a:p>
            </p:txBody>
          </p:sp>
          <p:sp>
            <p:nvSpPr>
              <p:cNvPr id="16" name="xlamLegendText20"/>
              <p:cNvSpPr txBox="1"/>
              <p:nvPr/>
            </p:nvSpPr>
            <p:spPr>
              <a:xfrm>
                <a:off x="3262050" y="39289"/>
                <a:ext cx="1731463" cy="130326"/>
              </a:xfrm>
              <a:prstGeom prst="rect">
                <a:avLst/>
              </a:prstGeom>
              <a:noFill/>
              <a:ln w="9525" cmpd="sng">
                <a:noFill/>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p:spPr>
            <p:style>
              <a:lnRef idx="0">
                <a:scrgbClr r="0" g="0" b="0"/>
              </a:lnRef>
              <a:fillRef idx="0">
                <a:scrgbClr r="0" g="0" b="0"/>
              </a:fillRef>
              <a:effectRef idx="0">
                <a:scrgbClr r="0" g="0" b="0"/>
              </a:effectRef>
              <a:fontRef idx="minor">
                <a:schemeClr val="dk1"/>
              </a:fontRef>
            </p:style>
            <p:txBody>
              <a:bodyPr vert="horz"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GB" sz="1200" b="0" i="0">
                    <a:solidFill>
                      <a:srgbClr val="000000"/>
                    </a:solidFill>
                    <a:latin typeface="Arial Narrow" panose="020B0606020202030204" pitchFamily="34" charset="0"/>
                  </a:rPr>
                  <a:t>Ratio adjusted for individual characteristics</a:t>
                </a:r>
              </a:p>
            </p:txBody>
          </p:sp>
        </p:grpSp>
      </p:grpSp>
    </p:spTree>
    <p:extLst>
      <p:ext uri="{BB962C8B-B14F-4D97-AF65-F5344CB8AC3E}">
        <p14:creationId xmlns:p14="http://schemas.microsoft.com/office/powerpoint/2010/main" val="69324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232" y="115948"/>
            <a:ext cx="10739256" cy="1325563"/>
          </a:xfrm>
        </p:spPr>
        <p:txBody>
          <a:bodyPr>
            <a:normAutofit/>
          </a:bodyPr>
          <a:lstStyle/>
          <a:p>
            <a:r>
              <a:rPr lang="fr-FR" sz="3600" b="1" dirty="0" err="1">
                <a:solidFill>
                  <a:srgbClr val="84BE50"/>
                </a:solidFill>
                <a:latin typeface="Arial" panose="020B0604020202020204" pitchFamily="34" charset="0"/>
                <a:cs typeface="Arial" panose="020B0604020202020204" pitchFamily="34" charset="0"/>
              </a:rPr>
              <a:t>Industrial</a:t>
            </a:r>
            <a:r>
              <a:rPr lang="fr-FR" sz="3600" b="1" dirty="0">
                <a:solidFill>
                  <a:srgbClr val="84BE50"/>
                </a:solidFill>
                <a:latin typeface="Arial" panose="020B0604020202020204" pitchFamily="34" charset="0"/>
                <a:cs typeface="Arial" panose="020B0604020202020204" pitchFamily="34" charset="0"/>
              </a:rPr>
              <a:t> disputes have been </a:t>
            </a:r>
            <a:r>
              <a:rPr lang="fr-FR" sz="3600" b="1" dirty="0" err="1">
                <a:solidFill>
                  <a:srgbClr val="84BE50"/>
                </a:solidFill>
                <a:latin typeface="Arial" panose="020B0604020202020204" pitchFamily="34" charset="0"/>
                <a:cs typeface="Arial" panose="020B0604020202020204" pitchFamily="34" charset="0"/>
              </a:rPr>
              <a:t>decreasing</a:t>
            </a:r>
            <a:endParaRPr lang="en-GB" sz="3600" b="1" dirty="0">
              <a:solidFill>
                <a:srgbClr val="84BE50"/>
              </a:solidFill>
              <a:latin typeface="Arial" panose="020B0604020202020204" pitchFamily="34" charset="0"/>
              <a:cs typeface="Arial" panose="020B0604020202020204" pitchFamily="34" charset="0"/>
            </a:endParaRPr>
          </a:p>
        </p:txBody>
      </p:sp>
      <p:sp>
        <p:nvSpPr>
          <p:cNvPr id="10" name="Rectangle 4"/>
          <p:cNvSpPr>
            <a:spLocks noChangeArrowheads="1"/>
          </p:cNvSpPr>
          <p:nvPr/>
        </p:nvSpPr>
        <p:spPr bwMode="auto">
          <a:xfrm>
            <a:off x="850232" y="6574794"/>
            <a:ext cx="9144000" cy="261610"/>
          </a:xfrm>
          <a:prstGeom prst="rect">
            <a:avLst/>
          </a:prstGeom>
          <a:noFill/>
          <a:ln w="9525">
            <a:noFill/>
            <a:miter lim="800000"/>
            <a:headEnd/>
            <a:tailEnd/>
          </a:ln>
        </p:spPr>
        <p:txBody>
          <a:bodyPr wrap="square">
            <a:spAutoFit/>
          </a:bodyPr>
          <a:lstStyle/>
          <a:p>
            <a:r>
              <a:rPr lang="en-GB" altLang="zh-CN" sz="1100" dirty="0">
                <a:latin typeface="Arial" panose="020B0604020202020204" pitchFamily="34" charset="0"/>
                <a:ea typeface="SimSun" pitchFamily="2" charset="-122"/>
                <a:cs typeface="Arial" panose="020B0604020202020204" pitchFamily="34" charset="0"/>
              </a:rPr>
              <a:t>Source: OECD (2019), </a:t>
            </a:r>
            <a:r>
              <a:rPr lang="en-GB" altLang="zh-CN" sz="1100" i="1" dirty="0">
                <a:latin typeface="Arial" panose="020B0604020202020204" pitchFamily="34" charset="0"/>
                <a:ea typeface="SimSun" pitchFamily="2" charset="-122"/>
                <a:cs typeface="Arial" panose="020B0604020202020204" pitchFamily="34" charset="0"/>
              </a:rPr>
              <a:t>Negotiating our way up</a:t>
            </a:r>
            <a:r>
              <a:rPr lang="en-GB" altLang="zh-CN" sz="1100" dirty="0">
                <a:latin typeface="Arial" panose="020B0604020202020204" pitchFamily="34" charset="0"/>
                <a:ea typeface="SimSun" pitchFamily="2" charset="-122"/>
                <a:cs typeface="Arial" panose="020B0604020202020204" pitchFamily="34" charset="0"/>
              </a:rPr>
              <a:t>, Paris: OECD Publishing.</a:t>
            </a:r>
          </a:p>
        </p:txBody>
      </p:sp>
      <p:sp>
        <p:nvSpPr>
          <p:cNvPr id="11" name="Rectangle 10"/>
          <p:cNvSpPr/>
          <p:nvPr/>
        </p:nvSpPr>
        <p:spPr>
          <a:xfrm>
            <a:off x="850232" y="1441511"/>
            <a:ext cx="9985934" cy="338554"/>
          </a:xfrm>
          <a:prstGeom prst="rect">
            <a:avLst/>
          </a:prstGeom>
        </p:spPr>
        <p:txBody>
          <a:bodyPr wrap="square">
            <a:spAutoFit/>
          </a:bodyPr>
          <a:lstStyle/>
          <a:p>
            <a:r>
              <a:rPr lang="en-US" sz="1600" dirty="0">
                <a:solidFill>
                  <a:srgbClr val="0070C0"/>
                </a:solidFill>
                <a:latin typeface="Arial" panose="020B0604020202020204" pitchFamily="34" charset="0"/>
                <a:cs typeface="Arial" panose="020B0604020202020204" pitchFamily="34" charset="0"/>
              </a:rPr>
              <a:t>Co-operation in </a:t>
            </a:r>
            <a:r>
              <a:rPr lang="en-US" sz="1600" dirty="0" err="1">
                <a:solidFill>
                  <a:srgbClr val="0070C0"/>
                </a:solidFill>
                <a:latin typeface="Arial" panose="020B0604020202020204" pitchFamily="34" charset="0"/>
                <a:cs typeface="Arial" panose="020B0604020202020204" pitchFamily="34" charset="0"/>
              </a:rPr>
              <a:t>labour</a:t>
            </a:r>
            <a:r>
              <a:rPr lang="en-US" sz="1600" dirty="0">
                <a:solidFill>
                  <a:srgbClr val="0070C0"/>
                </a:solidFill>
                <a:latin typeface="Arial" panose="020B0604020202020204" pitchFamily="34" charset="0"/>
                <a:cs typeface="Arial" panose="020B0604020202020204" pitchFamily="34" charset="0"/>
              </a:rPr>
              <a:t>-employer relations as assessed by senior executives</a:t>
            </a:r>
          </a:p>
        </p:txBody>
      </p:sp>
      <p:graphicFrame>
        <p:nvGraphicFramePr>
          <p:cNvPr id="7" name="Chart 6"/>
          <p:cNvGraphicFramePr>
            <a:graphicFrameLocks/>
          </p:cNvGraphicFramePr>
          <p:nvPr/>
        </p:nvGraphicFramePr>
        <p:xfrm>
          <a:off x="850232" y="1780065"/>
          <a:ext cx="10515600" cy="47947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6606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100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9690" y="262041"/>
            <a:ext cx="10943801" cy="854166"/>
          </a:xfrm>
        </p:spPr>
        <p:txBody>
          <a:bodyPr>
            <a:noAutofit/>
          </a:bodyPr>
          <a:lstStyle/>
          <a:p>
            <a:r>
              <a:rPr lang="en-US" sz="3600" b="1" dirty="0">
                <a:solidFill>
                  <a:srgbClr val="92D050"/>
                </a:solidFill>
                <a:latin typeface="Arial" panose="020B0604020202020204" pitchFamily="34" charset="0"/>
                <a:cs typeface="Arial" panose="020B0604020202020204" pitchFamily="34" charset="0"/>
              </a:rPr>
              <a:t>Trade union </a:t>
            </a:r>
            <a:r>
              <a:rPr lang="en-US" sz="3600" b="1" dirty="0">
                <a:solidFill>
                  <a:schemeClr val="bg2">
                    <a:lumMod val="50000"/>
                  </a:schemeClr>
                </a:solidFill>
                <a:latin typeface="Arial" panose="020B0604020202020204" pitchFamily="34" charset="0"/>
                <a:cs typeface="Arial" panose="020B0604020202020204" pitchFamily="34" charset="0"/>
              </a:rPr>
              <a:t>density in Finland remains solid </a:t>
            </a:r>
            <a:br>
              <a:rPr lang="en-US" sz="3600" b="1" dirty="0">
                <a:solidFill>
                  <a:schemeClr val="bg2">
                    <a:lumMod val="50000"/>
                  </a:schemeClr>
                </a:solidFill>
                <a:latin typeface="Arial" panose="020B0604020202020204" pitchFamily="34" charset="0"/>
                <a:cs typeface="Arial" panose="020B0604020202020204" pitchFamily="34" charset="0"/>
              </a:rPr>
            </a:br>
            <a:r>
              <a:rPr lang="en-US" sz="3600" b="1" dirty="0">
                <a:solidFill>
                  <a:schemeClr val="bg2">
                    <a:lumMod val="50000"/>
                  </a:schemeClr>
                </a:solidFill>
                <a:latin typeface="Arial" panose="020B0604020202020204" pitchFamily="34" charset="0"/>
                <a:cs typeface="Arial" panose="020B0604020202020204" pitchFamily="34" charset="0"/>
              </a:rPr>
              <a:t>while it has more than halved in the OECD</a:t>
            </a:r>
            <a:endParaRPr lang="en-GB" sz="3600" b="1" dirty="0">
              <a:solidFill>
                <a:schemeClr val="bg2">
                  <a:lumMod val="50000"/>
                </a:schemeClr>
              </a:solidFill>
              <a:latin typeface="Arial" panose="020B0604020202020204" pitchFamily="34" charset="0"/>
              <a:cs typeface="Arial" panose="020B0604020202020204" pitchFamily="34" charset="0"/>
            </a:endParaRPr>
          </a:p>
        </p:txBody>
      </p:sp>
      <p:sp>
        <p:nvSpPr>
          <p:cNvPr id="5" name="Rectangle 4"/>
          <p:cNvSpPr/>
          <p:nvPr/>
        </p:nvSpPr>
        <p:spPr>
          <a:xfrm>
            <a:off x="276697" y="1196864"/>
            <a:ext cx="5715001" cy="338554"/>
          </a:xfrm>
          <a:prstGeom prst="rect">
            <a:avLst/>
          </a:prstGeom>
        </p:spPr>
        <p:txBody>
          <a:bodyPr wrap="square">
            <a:spAutoFit/>
          </a:bodyPr>
          <a:lstStyle/>
          <a:p>
            <a:pPr algn="ctr"/>
            <a:r>
              <a:rPr lang="en-US" sz="1600" dirty="0">
                <a:solidFill>
                  <a:srgbClr val="0070C0"/>
                </a:solidFill>
                <a:latin typeface="Arial" panose="020B0604020202020204" pitchFamily="34" charset="0"/>
                <a:cs typeface="Arial" panose="020B0604020202020204" pitchFamily="34" charset="0"/>
              </a:rPr>
              <a:t>% of employees who are union members, 1975-2018</a:t>
            </a:r>
            <a:endParaRPr lang="en-GB" sz="1600" dirty="0">
              <a:solidFill>
                <a:srgbClr val="0070C0"/>
              </a:solidFill>
              <a:latin typeface="Arial" panose="020B0604020202020204" pitchFamily="34" charset="0"/>
              <a:cs typeface="Arial" panose="020B0604020202020204" pitchFamily="34" charset="0"/>
            </a:endParaRPr>
          </a:p>
        </p:txBody>
      </p:sp>
      <p:sp>
        <p:nvSpPr>
          <p:cNvPr id="6" name="Rectangle 4"/>
          <p:cNvSpPr>
            <a:spLocks noChangeArrowheads="1"/>
          </p:cNvSpPr>
          <p:nvPr/>
        </p:nvSpPr>
        <p:spPr bwMode="auto">
          <a:xfrm>
            <a:off x="1524000" y="6285036"/>
            <a:ext cx="9144000" cy="261610"/>
          </a:xfrm>
          <a:prstGeom prst="rect">
            <a:avLst/>
          </a:prstGeom>
          <a:noFill/>
          <a:ln w="9525">
            <a:noFill/>
            <a:miter lim="800000"/>
            <a:headEnd/>
            <a:tailEnd/>
          </a:ln>
        </p:spPr>
        <p:txBody>
          <a:bodyPr wrap="square">
            <a:spAutoFit/>
          </a:bodyPr>
          <a:lstStyle/>
          <a:p>
            <a:r>
              <a:rPr lang="en-GB" altLang="zh-CN" sz="1100" dirty="0">
                <a:latin typeface="Arial" panose="020B0604020202020204" pitchFamily="34" charset="0"/>
                <a:ea typeface="SimSun" pitchFamily="2" charset="-122"/>
                <a:cs typeface="Arial" panose="020B0604020202020204" pitchFamily="34" charset="0"/>
              </a:rPr>
              <a:t>Source: OECD (2019), </a:t>
            </a:r>
            <a:r>
              <a:rPr lang="en-GB" altLang="zh-CN" sz="1100" i="1" dirty="0">
                <a:latin typeface="Arial" panose="020B0604020202020204" pitchFamily="34" charset="0"/>
                <a:ea typeface="SimSun" pitchFamily="2" charset="-122"/>
                <a:cs typeface="Arial" panose="020B0604020202020204" pitchFamily="34" charset="0"/>
              </a:rPr>
              <a:t>Negotiating our way up</a:t>
            </a:r>
            <a:r>
              <a:rPr lang="en-GB" altLang="zh-CN" sz="1100" dirty="0">
                <a:latin typeface="Arial" panose="020B0604020202020204" pitchFamily="34" charset="0"/>
                <a:ea typeface="SimSun" pitchFamily="2" charset="-122"/>
                <a:cs typeface="Arial" panose="020B0604020202020204" pitchFamily="34" charset="0"/>
              </a:rPr>
              <a:t>, Paris: OECD Publishing.</a:t>
            </a:r>
          </a:p>
        </p:txBody>
      </p:sp>
      <p:graphicFrame>
        <p:nvGraphicFramePr>
          <p:cNvPr id="12" name="Chart 11"/>
          <p:cNvGraphicFramePr>
            <a:graphicFrameLocks/>
          </p:cNvGraphicFramePr>
          <p:nvPr>
            <p:extLst>
              <p:ext uri="{D42A27DB-BD31-4B8C-83A1-F6EECF244321}">
                <p14:modId xmlns:p14="http://schemas.microsoft.com/office/powerpoint/2010/main" val="2641456046"/>
              </p:ext>
            </p:extLst>
          </p:nvPr>
        </p:nvGraphicFramePr>
        <p:xfrm>
          <a:off x="1397876" y="1366141"/>
          <a:ext cx="10363200" cy="5180505"/>
        </p:xfrm>
        <a:graphic>
          <a:graphicData uri="http://schemas.openxmlformats.org/drawingml/2006/chart">
            <c:chart xmlns:c="http://schemas.openxmlformats.org/drawingml/2006/chart" xmlns:r="http://schemas.openxmlformats.org/officeDocument/2006/relationships" r:id="rId3"/>
          </a:graphicData>
        </a:graphic>
      </p:graphicFrame>
      <p:pic>
        <p:nvPicPr>
          <p:cNvPr id="1026" name="Picture 2" descr="https://static.fnac-static.com/multimedia/Images/7A/7A/22/FD/16589434-1505-1505-1/tsp20210318173341/Drapeau-Finlande-bleu-blanc-150-x-90-cm-a-oeillets.jpg#230c3c60-4bdd-4b6e-b0da-180a4c0cc04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11035860" y="3066575"/>
            <a:ext cx="535261" cy="326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495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670" y="115948"/>
            <a:ext cx="10951162" cy="1325563"/>
          </a:xfrm>
        </p:spPr>
        <p:txBody>
          <a:bodyPr>
            <a:normAutofit/>
          </a:bodyPr>
          <a:lstStyle/>
          <a:p>
            <a:r>
              <a:rPr lang="fr-FR" sz="3600" b="1" dirty="0" err="1">
                <a:solidFill>
                  <a:schemeClr val="bg2">
                    <a:lumMod val="50000"/>
                  </a:schemeClr>
                </a:solidFill>
                <a:latin typeface="Arial" panose="020B0604020202020204" pitchFamily="34" charset="0"/>
                <a:cs typeface="Arial" panose="020B0604020202020204" pitchFamily="34" charset="0"/>
              </a:rPr>
              <a:t>Membership</a:t>
            </a:r>
            <a:r>
              <a:rPr lang="fr-FR" sz="3600" b="1" dirty="0">
                <a:solidFill>
                  <a:schemeClr val="bg2">
                    <a:lumMod val="50000"/>
                  </a:schemeClr>
                </a:solidFill>
                <a:latin typeface="Arial" panose="020B0604020202020204" pitchFamily="34" charset="0"/>
                <a:cs typeface="Arial" panose="020B0604020202020204" pitchFamily="34" charset="0"/>
              </a:rPr>
              <a:t> in </a:t>
            </a:r>
            <a:r>
              <a:rPr lang="fr-FR" sz="3600" b="1" dirty="0" err="1">
                <a:solidFill>
                  <a:srgbClr val="92D050"/>
                </a:solidFill>
                <a:latin typeface="Arial" panose="020B0604020202020204" pitchFamily="34" charset="0"/>
                <a:cs typeface="Arial" panose="020B0604020202020204" pitchFamily="34" charset="0"/>
              </a:rPr>
              <a:t>employers</a:t>
            </a:r>
            <a:r>
              <a:rPr lang="fr-FR" sz="3600" b="1" dirty="0">
                <a:solidFill>
                  <a:srgbClr val="92D050"/>
                </a:solidFill>
                <a:latin typeface="Arial" panose="020B0604020202020204" pitchFamily="34" charset="0"/>
                <a:cs typeface="Arial" panose="020B0604020202020204" pitchFamily="34" charset="0"/>
              </a:rPr>
              <a:t>’ organisations </a:t>
            </a:r>
            <a:r>
              <a:rPr lang="fr-FR" sz="3600" b="1" dirty="0">
                <a:solidFill>
                  <a:schemeClr val="bg2">
                    <a:lumMod val="50000"/>
                  </a:schemeClr>
                </a:solidFill>
                <a:latin typeface="Arial" panose="020B0604020202020204" pitchFamily="34" charset="0"/>
                <a:cs typeface="Arial" panose="020B0604020202020204" pitchFamily="34" charset="0"/>
              </a:rPr>
              <a:t>in </a:t>
            </a:r>
            <a:r>
              <a:rPr lang="fr-FR" sz="3600" b="1" dirty="0" err="1">
                <a:solidFill>
                  <a:schemeClr val="bg2">
                    <a:lumMod val="50000"/>
                  </a:schemeClr>
                </a:solidFill>
                <a:latin typeface="Arial" panose="020B0604020202020204" pitchFamily="34" charset="0"/>
                <a:cs typeface="Arial" panose="020B0604020202020204" pitchFamily="34" charset="0"/>
              </a:rPr>
              <a:t>Finland</a:t>
            </a:r>
            <a:r>
              <a:rPr lang="fr-FR" sz="3600" b="1" dirty="0">
                <a:solidFill>
                  <a:schemeClr val="bg2">
                    <a:lumMod val="50000"/>
                  </a:schemeClr>
                </a:solidFill>
                <a:latin typeface="Arial" panose="020B0604020202020204" pitchFamily="34" charset="0"/>
                <a:cs typeface="Arial" panose="020B0604020202020204" pitchFamily="34" charset="0"/>
              </a:rPr>
              <a:t> </a:t>
            </a:r>
            <a:r>
              <a:rPr lang="fr-FR" sz="3600" b="1" dirty="0" err="1">
                <a:solidFill>
                  <a:schemeClr val="bg2">
                    <a:lumMod val="50000"/>
                  </a:schemeClr>
                </a:solidFill>
                <a:latin typeface="Arial" panose="020B0604020202020204" pitchFamily="34" charset="0"/>
                <a:cs typeface="Arial" panose="020B0604020202020204" pitchFamily="34" charset="0"/>
              </a:rPr>
              <a:t>is</a:t>
            </a:r>
            <a:r>
              <a:rPr lang="fr-FR" sz="3600" b="1" dirty="0">
                <a:solidFill>
                  <a:schemeClr val="bg2">
                    <a:lumMod val="50000"/>
                  </a:schemeClr>
                </a:solidFill>
                <a:latin typeface="Arial" panose="020B0604020202020204" pitchFamily="34" charset="0"/>
                <a:cs typeface="Arial" panose="020B0604020202020204" pitchFamily="34" charset="0"/>
              </a:rPr>
              <a:t> </a:t>
            </a:r>
            <a:r>
              <a:rPr lang="fr-FR" sz="3600" b="1" dirty="0" err="1">
                <a:solidFill>
                  <a:schemeClr val="bg2">
                    <a:lumMod val="50000"/>
                  </a:schemeClr>
                </a:solidFill>
                <a:latin typeface="Arial" panose="020B0604020202020204" pitchFamily="34" charset="0"/>
                <a:cs typeface="Arial" panose="020B0604020202020204" pitchFamily="34" charset="0"/>
              </a:rPr>
              <a:t>quite</a:t>
            </a:r>
            <a:r>
              <a:rPr lang="fr-FR" sz="3600" b="1" dirty="0">
                <a:solidFill>
                  <a:schemeClr val="bg2">
                    <a:lumMod val="50000"/>
                  </a:schemeClr>
                </a:solidFill>
                <a:latin typeface="Arial" panose="020B0604020202020204" pitchFamily="34" charset="0"/>
                <a:cs typeface="Arial" panose="020B0604020202020204" pitchFamily="34" charset="0"/>
              </a:rPr>
              <a:t> </a:t>
            </a:r>
            <a:r>
              <a:rPr lang="fr-FR" sz="3600" b="1" dirty="0" err="1">
                <a:solidFill>
                  <a:schemeClr val="bg2">
                    <a:lumMod val="50000"/>
                  </a:schemeClr>
                </a:solidFill>
                <a:latin typeface="Arial" panose="020B0604020202020204" pitchFamily="34" charset="0"/>
                <a:cs typeface="Arial" panose="020B0604020202020204" pitchFamily="34" charset="0"/>
              </a:rPr>
              <a:t>strong</a:t>
            </a:r>
            <a:r>
              <a:rPr lang="fr-FR" sz="3600" b="1" dirty="0">
                <a:solidFill>
                  <a:schemeClr val="bg2">
                    <a:lumMod val="50000"/>
                  </a:schemeClr>
                </a:solidFill>
                <a:latin typeface="Arial" panose="020B0604020202020204" pitchFamily="34" charset="0"/>
                <a:cs typeface="Arial" panose="020B0604020202020204" pitchFamily="34" charset="0"/>
              </a:rPr>
              <a:t> and stable</a:t>
            </a:r>
            <a:endParaRPr lang="en-GB" sz="3600" b="1" dirty="0">
              <a:solidFill>
                <a:schemeClr val="bg2">
                  <a:lumMod val="50000"/>
                </a:schemeClr>
              </a:solidFill>
              <a:latin typeface="Arial" panose="020B0604020202020204" pitchFamily="34" charset="0"/>
              <a:cs typeface="Arial" panose="020B0604020202020204"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2445710723"/>
              </p:ext>
            </p:extLst>
          </p:nvPr>
        </p:nvGraphicFramePr>
        <p:xfrm>
          <a:off x="693683" y="1486941"/>
          <a:ext cx="10878207" cy="5018961"/>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4"/>
          <p:cNvSpPr>
            <a:spLocks noChangeArrowheads="1"/>
          </p:cNvSpPr>
          <p:nvPr/>
        </p:nvSpPr>
        <p:spPr bwMode="auto">
          <a:xfrm>
            <a:off x="498824" y="6505902"/>
            <a:ext cx="9144000" cy="261610"/>
          </a:xfrm>
          <a:prstGeom prst="rect">
            <a:avLst/>
          </a:prstGeom>
          <a:noFill/>
          <a:ln w="9525">
            <a:noFill/>
            <a:miter lim="800000"/>
            <a:headEnd/>
            <a:tailEnd/>
          </a:ln>
        </p:spPr>
        <p:txBody>
          <a:bodyPr wrap="square">
            <a:spAutoFit/>
          </a:bodyPr>
          <a:lstStyle/>
          <a:p>
            <a:r>
              <a:rPr lang="en-GB" altLang="zh-CN" sz="1100" dirty="0">
                <a:latin typeface="Arial" panose="020B0604020202020204" pitchFamily="34" charset="0"/>
                <a:ea typeface="SimSun" pitchFamily="2" charset="-122"/>
                <a:cs typeface="Arial" panose="020B0604020202020204" pitchFamily="34" charset="0"/>
              </a:rPr>
              <a:t>Source: OECD (2019), </a:t>
            </a:r>
            <a:r>
              <a:rPr lang="en-GB" altLang="zh-CN" sz="1100" i="1" dirty="0">
                <a:latin typeface="Arial" panose="020B0604020202020204" pitchFamily="34" charset="0"/>
                <a:ea typeface="SimSun" pitchFamily="2" charset="-122"/>
                <a:cs typeface="Arial" panose="020B0604020202020204" pitchFamily="34" charset="0"/>
              </a:rPr>
              <a:t>Negotiating our way up</a:t>
            </a:r>
            <a:r>
              <a:rPr lang="en-GB" altLang="zh-CN" sz="1100" dirty="0">
                <a:latin typeface="Arial" panose="020B0604020202020204" pitchFamily="34" charset="0"/>
                <a:ea typeface="SimSun" pitchFamily="2" charset="-122"/>
                <a:cs typeface="Arial" panose="020B0604020202020204" pitchFamily="34" charset="0"/>
              </a:rPr>
              <a:t>, Paris: OECD Publishing.</a:t>
            </a:r>
          </a:p>
        </p:txBody>
      </p:sp>
      <p:sp>
        <p:nvSpPr>
          <p:cNvPr id="11" name="Rectangle 10"/>
          <p:cNvSpPr/>
          <p:nvPr/>
        </p:nvSpPr>
        <p:spPr>
          <a:xfrm>
            <a:off x="850232" y="1441511"/>
            <a:ext cx="9985934" cy="338554"/>
          </a:xfrm>
          <a:prstGeom prst="rect">
            <a:avLst/>
          </a:prstGeom>
        </p:spPr>
        <p:txBody>
          <a:bodyPr wrap="square">
            <a:spAutoFit/>
          </a:bodyPr>
          <a:lstStyle/>
          <a:p>
            <a:r>
              <a:rPr lang="en-US" sz="1600" dirty="0">
                <a:solidFill>
                  <a:srgbClr val="0070C0"/>
                </a:solidFill>
                <a:latin typeface="Arial" panose="020B0604020202020204" pitchFamily="34" charset="0"/>
                <a:cs typeface="Arial" panose="020B0604020202020204" pitchFamily="34" charset="0"/>
              </a:rPr>
              <a:t>% of employees in the private sector, 2000 or closest year and latest year available</a:t>
            </a:r>
          </a:p>
        </p:txBody>
      </p:sp>
      <p:pic>
        <p:nvPicPr>
          <p:cNvPr id="6" name="Picture 2" descr="https://static.fnac-static.com/multimedia/Images/7A/7A/22/FD/16589434-1505-1505-1/tsp20210318173341/Drapeau-Finlande-bleu-blanc-150-x-90-cm-a-oeillets.jpg#230c3c60-4bdd-4b6e-b0da-180a4c0cc04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7754023" y="2779119"/>
            <a:ext cx="535261" cy="326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06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5815" y="243723"/>
            <a:ext cx="11306074" cy="1057076"/>
          </a:xfrm>
        </p:spPr>
        <p:txBody>
          <a:bodyPr>
            <a:noAutofit/>
          </a:bodyPr>
          <a:lstStyle/>
          <a:p>
            <a:r>
              <a:rPr lang="en-US" sz="3600" b="1" dirty="0">
                <a:solidFill>
                  <a:schemeClr val="bg2">
                    <a:lumMod val="50000"/>
                  </a:schemeClr>
                </a:solidFill>
                <a:latin typeface="Arial" panose="020B0604020202020204" pitchFamily="34" charset="0"/>
                <a:cs typeface="Arial" panose="020B0604020202020204" pitchFamily="34" charset="0"/>
              </a:rPr>
              <a:t>Collective </a:t>
            </a:r>
            <a:r>
              <a:rPr lang="en-US" sz="3600" b="1" dirty="0">
                <a:solidFill>
                  <a:srgbClr val="92D050"/>
                </a:solidFill>
                <a:latin typeface="Arial" panose="020B0604020202020204" pitchFamily="34" charset="0"/>
                <a:cs typeface="Arial" panose="020B0604020202020204" pitchFamily="34" charset="0"/>
              </a:rPr>
              <a:t>bargaining coverage in Finland </a:t>
            </a:r>
            <a:r>
              <a:rPr lang="en-US" sz="3600" b="1" dirty="0">
                <a:solidFill>
                  <a:schemeClr val="bg2">
                    <a:lumMod val="50000"/>
                  </a:schemeClr>
                </a:solidFill>
                <a:latin typeface="Arial" panose="020B0604020202020204" pitchFamily="34" charset="0"/>
                <a:cs typeface="Arial" panose="020B0604020202020204" pitchFamily="34" charset="0"/>
              </a:rPr>
              <a:t>remains very high</a:t>
            </a:r>
            <a:endParaRPr lang="en-GB" sz="3600" b="1" dirty="0">
              <a:solidFill>
                <a:schemeClr val="bg2">
                  <a:lumMod val="50000"/>
                </a:schemeClr>
              </a:solidFill>
              <a:latin typeface="Arial" panose="020B0604020202020204" pitchFamily="34" charset="0"/>
              <a:cs typeface="Arial" panose="020B0604020202020204" pitchFamily="34" charset="0"/>
            </a:endParaRPr>
          </a:p>
        </p:txBody>
      </p:sp>
      <p:sp>
        <p:nvSpPr>
          <p:cNvPr id="6" name="Rectangle 4"/>
          <p:cNvSpPr>
            <a:spLocks noChangeArrowheads="1"/>
          </p:cNvSpPr>
          <p:nvPr/>
        </p:nvSpPr>
        <p:spPr bwMode="auto">
          <a:xfrm>
            <a:off x="744151" y="6383420"/>
            <a:ext cx="9144000" cy="261610"/>
          </a:xfrm>
          <a:prstGeom prst="rect">
            <a:avLst/>
          </a:prstGeom>
          <a:noFill/>
          <a:ln w="9525">
            <a:noFill/>
            <a:miter lim="800000"/>
            <a:headEnd/>
            <a:tailEnd/>
          </a:ln>
        </p:spPr>
        <p:txBody>
          <a:bodyPr wrap="square">
            <a:spAutoFit/>
          </a:bodyPr>
          <a:lstStyle/>
          <a:p>
            <a:r>
              <a:rPr lang="en-GB" altLang="zh-CN" sz="1100" dirty="0">
                <a:latin typeface="Arial" panose="020B0604020202020204" pitchFamily="34" charset="0"/>
                <a:ea typeface="SimSun" pitchFamily="2" charset="-122"/>
                <a:cs typeface="Arial" panose="020B0604020202020204" pitchFamily="34" charset="0"/>
              </a:rPr>
              <a:t>Source: OECD (2019), </a:t>
            </a:r>
            <a:r>
              <a:rPr lang="en-GB" altLang="zh-CN" sz="1100" i="1" dirty="0">
                <a:latin typeface="Arial" panose="020B0604020202020204" pitchFamily="34" charset="0"/>
                <a:ea typeface="SimSun" pitchFamily="2" charset="-122"/>
                <a:cs typeface="Arial" panose="020B0604020202020204" pitchFamily="34" charset="0"/>
              </a:rPr>
              <a:t>Negotiating our way up</a:t>
            </a:r>
            <a:r>
              <a:rPr lang="en-GB" altLang="zh-CN" sz="1100" dirty="0">
                <a:latin typeface="Arial" panose="020B0604020202020204" pitchFamily="34" charset="0"/>
                <a:ea typeface="SimSun" pitchFamily="2" charset="-122"/>
                <a:cs typeface="Arial" panose="020B0604020202020204" pitchFamily="34" charset="0"/>
              </a:rPr>
              <a:t>, Paris: OECD Publishing.</a:t>
            </a:r>
          </a:p>
        </p:txBody>
      </p:sp>
      <p:sp>
        <p:nvSpPr>
          <p:cNvPr id="12" name="Rectangle 11"/>
          <p:cNvSpPr/>
          <p:nvPr/>
        </p:nvSpPr>
        <p:spPr>
          <a:xfrm>
            <a:off x="830316" y="1235661"/>
            <a:ext cx="6573252" cy="338554"/>
          </a:xfrm>
          <a:prstGeom prst="rect">
            <a:avLst/>
          </a:prstGeom>
        </p:spPr>
        <p:txBody>
          <a:bodyPr wrap="square">
            <a:spAutoFit/>
          </a:bodyPr>
          <a:lstStyle/>
          <a:p>
            <a:pPr algn="ctr"/>
            <a:r>
              <a:rPr lang="en-US" sz="1600" dirty="0">
                <a:solidFill>
                  <a:srgbClr val="0070C0"/>
                </a:solidFill>
                <a:latin typeface="Arial" panose="020B0604020202020204" pitchFamily="34" charset="0"/>
                <a:cs typeface="Arial" panose="020B0604020202020204" pitchFamily="34" charset="0"/>
              </a:rPr>
              <a:t>% of employees covered by a collective agreement, 1985-2018</a:t>
            </a:r>
            <a:endParaRPr lang="en-GB" sz="1600" dirty="0">
              <a:solidFill>
                <a:srgbClr val="0070C0"/>
              </a:solidFill>
              <a:latin typeface="Arial" panose="020B0604020202020204" pitchFamily="34" charset="0"/>
              <a:cs typeface="Arial" panose="020B0604020202020204" pitchFamily="34" charset="0"/>
            </a:endParaRPr>
          </a:p>
        </p:txBody>
      </p:sp>
      <p:graphicFrame>
        <p:nvGraphicFramePr>
          <p:cNvPr id="13" name="Chart 12"/>
          <p:cNvGraphicFramePr>
            <a:graphicFrameLocks/>
          </p:cNvGraphicFramePr>
          <p:nvPr>
            <p:extLst>
              <p:ext uri="{D42A27DB-BD31-4B8C-83A1-F6EECF244321}">
                <p14:modId xmlns:p14="http://schemas.microsoft.com/office/powerpoint/2010/main" val="1840667112"/>
              </p:ext>
            </p:extLst>
          </p:nvPr>
        </p:nvGraphicFramePr>
        <p:xfrm>
          <a:off x="830316" y="1300799"/>
          <a:ext cx="10689021" cy="5082621"/>
        </p:xfrm>
        <a:graphic>
          <a:graphicData uri="http://schemas.openxmlformats.org/drawingml/2006/chart">
            <c:chart xmlns:c="http://schemas.openxmlformats.org/drawingml/2006/chart" xmlns:r="http://schemas.openxmlformats.org/officeDocument/2006/relationships" r:id="rId3"/>
          </a:graphicData>
        </a:graphic>
      </p:graphicFrame>
      <p:pic>
        <p:nvPicPr>
          <p:cNvPr id="14" name="Picture 2" descr="https://static.fnac-static.com/multimedia/Images/7A/7A/22/FD/16589434-1505-1505-1/tsp20210318173341/Drapeau-Finlande-bleu-blanc-150-x-90-cm-a-oeillets.jpg#230c3c60-4bdd-4b6e-b0da-180a4c0cc04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11121691" y="1847631"/>
            <a:ext cx="535261" cy="326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939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232" y="115948"/>
            <a:ext cx="10515600" cy="1325563"/>
          </a:xfrm>
        </p:spPr>
        <p:txBody>
          <a:bodyPr>
            <a:normAutofit/>
          </a:bodyPr>
          <a:lstStyle/>
          <a:p>
            <a:r>
              <a:rPr lang="fr-FR" sz="3600" b="1" dirty="0">
                <a:solidFill>
                  <a:schemeClr val="bg2">
                    <a:lumMod val="50000"/>
                  </a:schemeClr>
                </a:solidFill>
                <a:latin typeface="Arial" panose="020B0604020202020204" pitchFamily="34" charset="0"/>
                <a:cs typeface="Arial" panose="020B0604020202020204" pitchFamily="34" charset="0"/>
              </a:rPr>
              <a:t>The </a:t>
            </a:r>
            <a:r>
              <a:rPr lang="fr-FR" sz="3600" b="1" dirty="0" err="1">
                <a:solidFill>
                  <a:srgbClr val="92D050"/>
                </a:solidFill>
                <a:latin typeface="Arial" panose="020B0604020202020204" pitchFamily="34" charset="0"/>
                <a:cs typeface="Arial" panose="020B0604020202020204" pitchFamily="34" charset="0"/>
              </a:rPr>
              <a:t>quality</a:t>
            </a:r>
            <a:r>
              <a:rPr lang="fr-FR" sz="3600" b="1" dirty="0">
                <a:solidFill>
                  <a:srgbClr val="92D050"/>
                </a:solidFill>
                <a:latin typeface="Arial" panose="020B0604020202020204" pitchFamily="34" charset="0"/>
                <a:cs typeface="Arial" panose="020B0604020202020204" pitchFamily="34" charset="0"/>
              </a:rPr>
              <a:t> of labour relations </a:t>
            </a:r>
            <a:r>
              <a:rPr lang="fr-FR" sz="3600" b="1" dirty="0">
                <a:solidFill>
                  <a:schemeClr val="bg2">
                    <a:lumMod val="50000"/>
                  </a:schemeClr>
                </a:solidFill>
                <a:latin typeface="Arial" panose="020B0604020202020204" pitchFamily="34" charset="0"/>
                <a:cs typeface="Arial" panose="020B0604020202020204" pitchFamily="34" charset="0"/>
              </a:rPr>
              <a:t>in </a:t>
            </a:r>
            <a:r>
              <a:rPr lang="fr-FR" sz="3600" b="1" dirty="0" err="1">
                <a:solidFill>
                  <a:schemeClr val="bg2">
                    <a:lumMod val="50000"/>
                  </a:schemeClr>
                </a:solidFill>
                <a:latin typeface="Arial" panose="020B0604020202020204" pitchFamily="34" charset="0"/>
                <a:cs typeface="Arial" panose="020B0604020202020204" pitchFamily="34" charset="0"/>
              </a:rPr>
              <a:t>Finland</a:t>
            </a:r>
            <a:r>
              <a:rPr lang="fr-FR" sz="3600" b="1" dirty="0">
                <a:solidFill>
                  <a:schemeClr val="bg2">
                    <a:lumMod val="50000"/>
                  </a:schemeClr>
                </a:solidFill>
                <a:latin typeface="Arial" panose="020B0604020202020204" pitchFamily="34" charset="0"/>
                <a:cs typeface="Arial" panose="020B0604020202020204" pitchFamily="34" charset="0"/>
              </a:rPr>
              <a:t> </a:t>
            </a:r>
            <a:r>
              <a:rPr lang="fr-FR" sz="3600" b="1" dirty="0" err="1">
                <a:solidFill>
                  <a:schemeClr val="bg2">
                    <a:lumMod val="50000"/>
                  </a:schemeClr>
                </a:solidFill>
                <a:latin typeface="Arial" panose="020B0604020202020204" pitchFamily="34" charset="0"/>
                <a:cs typeface="Arial" panose="020B0604020202020204" pitchFamily="34" charset="0"/>
              </a:rPr>
              <a:t>is</a:t>
            </a:r>
            <a:r>
              <a:rPr lang="fr-FR" sz="3600" b="1" dirty="0">
                <a:solidFill>
                  <a:schemeClr val="bg2">
                    <a:lumMod val="50000"/>
                  </a:schemeClr>
                </a:solidFill>
                <a:latin typeface="Arial" panose="020B0604020202020204" pitchFamily="34" charset="0"/>
                <a:cs typeface="Arial" panose="020B0604020202020204" pitchFamily="34" charset="0"/>
              </a:rPr>
              <a:t> </a:t>
            </a:r>
            <a:r>
              <a:rPr lang="fr-FR" sz="3600" b="1" dirty="0" err="1">
                <a:solidFill>
                  <a:schemeClr val="bg2">
                    <a:lumMod val="50000"/>
                  </a:schemeClr>
                </a:solidFill>
                <a:latin typeface="Arial" panose="020B0604020202020204" pitchFamily="34" charset="0"/>
                <a:cs typeface="Arial" panose="020B0604020202020204" pitchFamily="34" charset="0"/>
              </a:rPr>
              <a:t>rather</a:t>
            </a:r>
            <a:r>
              <a:rPr lang="fr-FR" sz="3600" b="1" dirty="0">
                <a:solidFill>
                  <a:schemeClr val="bg2">
                    <a:lumMod val="50000"/>
                  </a:schemeClr>
                </a:solidFill>
                <a:latin typeface="Arial" panose="020B0604020202020204" pitchFamily="34" charset="0"/>
                <a:cs typeface="Arial" panose="020B0604020202020204" pitchFamily="34" charset="0"/>
              </a:rPr>
              <a:t> good</a:t>
            </a:r>
            <a:endParaRPr lang="en-GB" sz="3600" b="1" dirty="0">
              <a:solidFill>
                <a:schemeClr val="bg2">
                  <a:lumMod val="50000"/>
                </a:schemeClr>
              </a:solidFill>
              <a:latin typeface="Arial" panose="020B0604020202020204" pitchFamily="34" charset="0"/>
              <a:cs typeface="Arial" panose="020B0604020202020204" pitchFamily="34" charset="0"/>
            </a:endParaRPr>
          </a:p>
        </p:txBody>
      </p:sp>
      <p:sp>
        <p:nvSpPr>
          <p:cNvPr id="10" name="Rectangle 4"/>
          <p:cNvSpPr>
            <a:spLocks noChangeArrowheads="1"/>
          </p:cNvSpPr>
          <p:nvPr/>
        </p:nvSpPr>
        <p:spPr bwMode="auto">
          <a:xfrm>
            <a:off x="850232" y="6153432"/>
            <a:ext cx="9144000" cy="261610"/>
          </a:xfrm>
          <a:prstGeom prst="rect">
            <a:avLst/>
          </a:prstGeom>
          <a:noFill/>
          <a:ln w="9525">
            <a:noFill/>
            <a:miter lim="800000"/>
            <a:headEnd/>
            <a:tailEnd/>
          </a:ln>
        </p:spPr>
        <p:txBody>
          <a:bodyPr wrap="square">
            <a:spAutoFit/>
          </a:bodyPr>
          <a:lstStyle/>
          <a:p>
            <a:r>
              <a:rPr lang="en-GB" altLang="zh-CN" sz="1100" dirty="0">
                <a:latin typeface="Arial" panose="020B0604020202020204" pitchFamily="34" charset="0"/>
                <a:ea typeface="SimSun" pitchFamily="2" charset="-122"/>
                <a:cs typeface="Arial" panose="020B0604020202020204" pitchFamily="34" charset="0"/>
              </a:rPr>
              <a:t>Source: OECD (2019), </a:t>
            </a:r>
            <a:r>
              <a:rPr lang="en-GB" altLang="zh-CN" sz="1100" i="1" dirty="0">
                <a:latin typeface="Arial" panose="020B0604020202020204" pitchFamily="34" charset="0"/>
                <a:ea typeface="SimSun" pitchFamily="2" charset="-122"/>
                <a:cs typeface="Arial" panose="020B0604020202020204" pitchFamily="34" charset="0"/>
              </a:rPr>
              <a:t>Negotiating our way up</a:t>
            </a:r>
            <a:r>
              <a:rPr lang="en-GB" altLang="zh-CN" sz="1100" dirty="0">
                <a:latin typeface="Arial" panose="020B0604020202020204" pitchFamily="34" charset="0"/>
                <a:ea typeface="SimSun" pitchFamily="2" charset="-122"/>
                <a:cs typeface="Arial" panose="020B0604020202020204" pitchFamily="34" charset="0"/>
              </a:rPr>
              <a:t>, Paris: OECD Publishing.</a:t>
            </a:r>
          </a:p>
        </p:txBody>
      </p:sp>
      <p:sp>
        <p:nvSpPr>
          <p:cNvPr id="11" name="Rectangle 10"/>
          <p:cNvSpPr/>
          <p:nvPr/>
        </p:nvSpPr>
        <p:spPr>
          <a:xfrm>
            <a:off x="850232" y="1441511"/>
            <a:ext cx="9985934" cy="338554"/>
          </a:xfrm>
          <a:prstGeom prst="rect">
            <a:avLst/>
          </a:prstGeom>
        </p:spPr>
        <p:txBody>
          <a:bodyPr wrap="square">
            <a:spAutoFit/>
          </a:bodyPr>
          <a:lstStyle/>
          <a:p>
            <a:r>
              <a:rPr lang="en-US" sz="1600" dirty="0">
                <a:solidFill>
                  <a:srgbClr val="0070C0"/>
                </a:solidFill>
                <a:latin typeface="Arial" panose="020B0604020202020204" pitchFamily="34" charset="0"/>
                <a:cs typeface="Arial" panose="020B0604020202020204" pitchFamily="34" charset="0"/>
              </a:rPr>
              <a:t>Co-operation in </a:t>
            </a:r>
            <a:r>
              <a:rPr lang="en-US" sz="1600" dirty="0" err="1">
                <a:solidFill>
                  <a:srgbClr val="0070C0"/>
                </a:solidFill>
                <a:latin typeface="Arial" panose="020B0604020202020204" pitchFamily="34" charset="0"/>
                <a:cs typeface="Arial" panose="020B0604020202020204" pitchFamily="34" charset="0"/>
              </a:rPr>
              <a:t>labour</a:t>
            </a:r>
            <a:r>
              <a:rPr lang="en-US" sz="1600" dirty="0">
                <a:solidFill>
                  <a:srgbClr val="0070C0"/>
                </a:solidFill>
                <a:latin typeface="Arial" panose="020B0604020202020204" pitchFamily="34" charset="0"/>
                <a:cs typeface="Arial" panose="020B0604020202020204" pitchFamily="34" charset="0"/>
              </a:rPr>
              <a:t>-employer relations as assessed by senior executives</a:t>
            </a:r>
          </a:p>
        </p:txBody>
      </p:sp>
      <p:graphicFrame>
        <p:nvGraphicFramePr>
          <p:cNvPr id="6" name="Chart 5"/>
          <p:cNvGraphicFramePr>
            <a:graphicFrameLocks/>
          </p:cNvGraphicFramePr>
          <p:nvPr>
            <p:extLst>
              <p:ext uri="{D42A27DB-BD31-4B8C-83A1-F6EECF244321}">
                <p14:modId xmlns:p14="http://schemas.microsoft.com/office/powerpoint/2010/main" val="2509195457"/>
              </p:ext>
            </p:extLst>
          </p:nvPr>
        </p:nvGraphicFramePr>
        <p:xfrm>
          <a:off x="478465" y="1755227"/>
          <a:ext cx="11272101" cy="4398205"/>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2" descr="https://static.fnac-static.com/multimedia/Images/7A/7A/22/FD/16589434-1505-1505-1/tsp20210318173341/Drapeau-Finlande-bleu-blanc-150-x-90-cm-a-oeillets.jpg#230c3c60-4bdd-4b6e-b0da-180a4c0cc04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7397183" y="2767074"/>
            <a:ext cx="535261" cy="326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302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9319" y="105672"/>
            <a:ext cx="11238855" cy="1325563"/>
          </a:xfrm>
        </p:spPr>
        <p:txBody>
          <a:bodyPr vert="horz" wrap="square" lIns="91440" tIns="45720" rIns="91440" bIns="45720" rtlCol="0" anchor="ctr" anchorCtr="0">
            <a:noAutofit/>
          </a:bodyPr>
          <a:lstStyle/>
          <a:p>
            <a:pPr>
              <a:spcBef>
                <a:spcPts val="0"/>
              </a:spcBef>
              <a:buClr>
                <a:schemeClr val="tx1"/>
              </a:buClr>
            </a:pPr>
            <a:r>
              <a:rPr lang="en-GB" sz="3600" b="1" dirty="0">
                <a:solidFill>
                  <a:srgbClr val="92D050"/>
                </a:solidFill>
                <a:latin typeface="Arial" panose="020B0604020202020204" pitchFamily="34" charset="0"/>
                <a:cs typeface="Arial" panose="020B0604020202020204" pitchFamily="34" charset="0"/>
              </a:rPr>
              <a:t>Wage co-ordination </a:t>
            </a:r>
            <a:r>
              <a:rPr lang="en-GB" sz="3600" b="1" dirty="0">
                <a:solidFill>
                  <a:schemeClr val="bg2">
                    <a:lumMod val="50000"/>
                  </a:schemeClr>
                </a:solidFill>
                <a:latin typeface="Arial" panose="020B0604020202020204" pitchFamily="34" charset="0"/>
                <a:cs typeface="Arial" panose="020B0604020202020204" pitchFamily="34" charset="0"/>
              </a:rPr>
              <a:t>plays an important role</a:t>
            </a:r>
          </a:p>
        </p:txBody>
      </p:sp>
      <p:sp>
        <p:nvSpPr>
          <p:cNvPr id="5" name="Rectangle 4"/>
          <p:cNvSpPr/>
          <p:nvPr/>
        </p:nvSpPr>
        <p:spPr>
          <a:xfrm>
            <a:off x="1218413" y="1932993"/>
            <a:ext cx="1895061" cy="4534748"/>
          </a:xfrm>
          <a:prstGeom prst="rect">
            <a:avLst/>
          </a:prstGeom>
          <a:solidFill>
            <a:srgbClr val="1926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p:nvSpPr>
        <p:spPr>
          <a:xfrm>
            <a:off x="3113474" y="1929444"/>
            <a:ext cx="2756452" cy="768971"/>
          </a:xfrm>
          <a:prstGeom prst="rect">
            <a:avLst/>
          </a:prstGeom>
          <a:solidFill>
            <a:srgbClr val="1926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043939" y="2243409"/>
            <a:ext cx="2839239" cy="220573"/>
          </a:xfrm>
          <a:prstGeom prst="rect">
            <a:avLst/>
          </a:prstGeom>
        </p:spPr>
        <p:txBody>
          <a:bodyPr wrap="none">
            <a:spAutoFit/>
          </a:bodyPr>
          <a:lstStyle/>
          <a:p>
            <a:pPr algn="ctr">
              <a:lnSpc>
                <a:spcPts val="1000"/>
              </a:lnSpc>
              <a:spcBef>
                <a:spcPts val="50"/>
              </a:spcBef>
              <a:spcAft>
                <a:spcPts val="100"/>
              </a:spcAft>
            </a:pPr>
            <a:r>
              <a:rPr lang="en-GB" b="1" dirty="0">
                <a:solidFill>
                  <a:srgbClr val="84BE50"/>
                </a:solidFill>
                <a:latin typeface="Arial" panose="020B0604020202020204" pitchFamily="34" charset="0"/>
                <a:cs typeface="Arial" panose="020B0604020202020204" pitchFamily="34" charset="0"/>
              </a:rPr>
              <a:t>State imposed / induced</a:t>
            </a:r>
          </a:p>
        </p:txBody>
      </p:sp>
      <p:sp>
        <p:nvSpPr>
          <p:cNvPr id="9" name="TextBox 8"/>
          <p:cNvSpPr txBox="1"/>
          <p:nvPr/>
        </p:nvSpPr>
        <p:spPr>
          <a:xfrm>
            <a:off x="1554040" y="5095376"/>
            <a:ext cx="1223807" cy="369332"/>
          </a:xfrm>
          <a:prstGeom prst="rect">
            <a:avLst/>
          </a:prstGeom>
          <a:noFill/>
        </p:spPr>
        <p:txBody>
          <a:bodyPr wrap="square" rtlCol="0">
            <a:spAutoFit/>
          </a:bodyPr>
          <a:lstStyle/>
          <a:p>
            <a:r>
              <a:rPr lang="fr-FR" b="1" dirty="0">
                <a:solidFill>
                  <a:srgbClr val="84BE50"/>
                </a:solidFill>
                <a:latin typeface="Arial" panose="020B0604020202020204" pitchFamily="34" charset="0"/>
                <a:cs typeface="Arial" panose="020B0604020202020204" pitchFamily="34" charset="0"/>
              </a:rPr>
              <a:t>Limited</a:t>
            </a:r>
            <a:endParaRPr lang="en-GB" b="1" dirty="0">
              <a:solidFill>
                <a:srgbClr val="84BE50"/>
              </a:solidFill>
              <a:latin typeface="Arial" panose="020B0604020202020204" pitchFamily="34" charset="0"/>
              <a:cs typeface="Arial" panose="020B0604020202020204" pitchFamily="34" charset="0"/>
            </a:endParaRPr>
          </a:p>
        </p:txBody>
      </p:sp>
      <p:sp>
        <p:nvSpPr>
          <p:cNvPr id="13" name="Rectangle 12"/>
          <p:cNvSpPr/>
          <p:nvPr/>
        </p:nvSpPr>
        <p:spPr>
          <a:xfrm>
            <a:off x="1591494" y="3403898"/>
            <a:ext cx="928459" cy="220573"/>
          </a:xfrm>
          <a:prstGeom prst="rect">
            <a:avLst/>
          </a:prstGeom>
        </p:spPr>
        <p:txBody>
          <a:bodyPr wrap="none">
            <a:spAutoFit/>
          </a:bodyPr>
          <a:lstStyle/>
          <a:p>
            <a:pPr algn="ctr">
              <a:lnSpc>
                <a:spcPts val="1000"/>
              </a:lnSpc>
              <a:spcBef>
                <a:spcPts val="50"/>
              </a:spcBef>
              <a:spcAft>
                <a:spcPts val="100"/>
              </a:spcAft>
            </a:pPr>
            <a:r>
              <a:rPr lang="en-GB" b="1" dirty="0">
                <a:solidFill>
                  <a:srgbClr val="84BE50"/>
                </a:solidFill>
                <a:latin typeface="Arial" panose="020B0604020202020204" pitchFamily="34" charset="0"/>
                <a:cs typeface="Arial" panose="020B0604020202020204" pitchFamily="34" charset="0"/>
              </a:rPr>
              <a:t>Strong</a:t>
            </a:r>
          </a:p>
        </p:txBody>
      </p:sp>
      <p:sp>
        <p:nvSpPr>
          <p:cNvPr id="14" name="Rectangle 13"/>
          <p:cNvSpPr/>
          <p:nvPr/>
        </p:nvSpPr>
        <p:spPr>
          <a:xfrm>
            <a:off x="3113474" y="2693564"/>
            <a:ext cx="2756452" cy="3779029"/>
          </a:xfrm>
          <a:prstGeom prst="rect">
            <a:avLst/>
          </a:prstGeom>
          <a:solidFill>
            <a:srgbClr val="EAEF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3113474" y="1200402"/>
            <a:ext cx="8266082" cy="523220"/>
          </a:xfrm>
          <a:prstGeom prst="rect">
            <a:avLst/>
          </a:prstGeom>
          <a:noFill/>
        </p:spPr>
        <p:txBody>
          <a:bodyPr wrap="square" rtlCol="0">
            <a:spAutoFit/>
          </a:bodyPr>
          <a:lstStyle/>
          <a:p>
            <a:pPr algn="ctr"/>
            <a:r>
              <a:rPr lang="fr-FR" sz="2800" b="1" dirty="0">
                <a:solidFill>
                  <a:srgbClr val="006299"/>
                </a:solidFill>
                <a:latin typeface="Arial" panose="020B0604020202020204" pitchFamily="34" charset="0"/>
                <a:cs typeface="Arial" panose="020B0604020202020204" pitchFamily="34" charset="0"/>
              </a:rPr>
              <a:t>Mode of </a:t>
            </a:r>
            <a:r>
              <a:rPr lang="fr-FR" sz="2800" b="1" dirty="0" err="1">
                <a:solidFill>
                  <a:srgbClr val="006299"/>
                </a:solidFill>
                <a:latin typeface="Arial" panose="020B0604020202020204" pitchFamily="34" charset="0"/>
                <a:cs typeface="Arial" panose="020B0604020202020204" pitchFamily="34" charset="0"/>
              </a:rPr>
              <a:t>co-ordination</a:t>
            </a:r>
            <a:r>
              <a:rPr lang="fr-FR" sz="2800" b="1" dirty="0">
                <a:solidFill>
                  <a:srgbClr val="006299"/>
                </a:solidFill>
                <a:latin typeface="Arial" panose="020B0604020202020204" pitchFamily="34" charset="0"/>
                <a:cs typeface="Arial" panose="020B0604020202020204" pitchFamily="34" charset="0"/>
              </a:rPr>
              <a:t> </a:t>
            </a:r>
            <a:endParaRPr lang="en-GB" sz="2800" b="1" dirty="0">
              <a:solidFill>
                <a:srgbClr val="006299"/>
              </a:solidFill>
              <a:latin typeface="Arial" panose="020B0604020202020204" pitchFamily="34" charset="0"/>
              <a:cs typeface="Arial" panose="020B0604020202020204" pitchFamily="34" charset="0"/>
            </a:endParaRPr>
          </a:p>
        </p:txBody>
      </p:sp>
      <p:sp>
        <p:nvSpPr>
          <p:cNvPr id="15" name="TextBox 14"/>
          <p:cNvSpPr txBox="1"/>
          <p:nvPr/>
        </p:nvSpPr>
        <p:spPr>
          <a:xfrm rot="16200000">
            <a:off x="-1552017" y="3936096"/>
            <a:ext cx="4536524" cy="523220"/>
          </a:xfrm>
          <a:prstGeom prst="rect">
            <a:avLst/>
          </a:prstGeom>
          <a:noFill/>
        </p:spPr>
        <p:txBody>
          <a:bodyPr wrap="square" rtlCol="0">
            <a:spAutoFit/>
          </a:bodyPr>
          <a:lstStyle/>
          <a:p>
            <a:pPr algn="ctr"/>
            <a:r>
              <a:rPr lang="fr-FR" sz="2800" b="1" dirty="0" err="1">
                <a:solidFill>
                  <a:srgbClr val="006299"/>
                </a:solidFill>
                <a:latin typeface="Arial" panose="020B0604020202020204" pitchFamily="34" charset="0"/>
                <a:cs typeface="Arial" panose="020B0604020202020204" pitchFamily="34" charset="0"/>
              </a:rPr>
              <a:t>Degree</a:t>
            </a:r>
            <a:r>
              <a:rPr lang="fr-FR" sz="2800" b="1" dirty="0">
                <a:solidFill>
                  <a:srgbClr val="006299"/>
                </a:solidFill>
                <a:latin typeface="Arial" panose="020B0604020202020204" pitchFamily="34" charset="0"/>
                <a:cs typeface="Arial" panose="020B0604020202020204" pitchFamily="34" charset="0"/>
              </a:rPr>
              <a:t> of </a:t>
            </a:r>
            <a:r>
              <a:rPr lang="fr-FR" sz="2800" b="1" dirty="0" err="1">
                <a:solidFill>
                  <a:srgbClr val="006299"/>
                </a:solidFill>
                <a:latin typeface="Arial" panose="020B0604020202020204" pitchFamily="34" charset="0"/>
                <a:cs typeface="Arial" panose="020B0604020202020204" pitchFamily="34" charset="0"/>
              </a:rPr>
              <a:t>co-ordination</a:t>
            </a:r>
            <a:r>
              <a:rPr lang="fr-FR" sz="2800" b="1" dirty="0">
                <a:solidFill>
                  <a:srgbClr val="006299"/>
                </a:solidFill>
                <a:latin typeface="Arial" panose="020B0604020202020204" pitchFamily="34" charset="0"/>
                <a:cs typeface="Arial" panose="020B0604020202020204" pitchFamily="34" charset="0"/>
              </a:rPr>
              <a:t> </a:t>
            </a:r>
            <a:endParaRPr lang="en-GB" sz="2800" b="1" dirty="0">
              <a:solidFill>
                <a:srgbClr val="006299"/>
              </a:solidFill>
              <a:latin typeface="Arial" panose="020B0604020202020204" pitchFamily="34" charset="0"/>
              <a:cs typeface="Arial" panose="020B0604020202020204" pitchFamily="34" charset="0"/>
            </a:endParaRPr>
          </a:p>
        </p:txBody>
      </p:sp>
      <p:sp>
        <p:nvSpPr>
          <p:cNvPr id="16" name="Rectangle 15"/>
          <p:cNvSpPr/>
          <p:nvPr/>
        </p:nvSpPr>
        <p:spPr>
          <a:xfrm>
            <a:off x="5869926" y="1929444"/>
            <a:ext cx="2756452" cy="768971"/>
          </a:xfrm>
          <a:prstGeom prst="rect">
            <a:avLst/>
          </a:prstGeom>
          <a:solidFill>
            <a:srgbClr val="1926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8626378" y="1929616"/>
            <a:ext cx="2756452" cy="768971"/>
          </a:xfrm>
          <a:prstGeom prst="rect">
            <a:avLst/>
          </a:prstGeom>
          <a:solidFill>
            <a:srgbClr val="1926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5869926" y="2686939"/>
            <a:ext cx="2756452" cy="3779029"/>
          </a:xfrm>
          <a:prstGeom prst="rect">
            <a:avLst/>
          </a:prstGeom>
          <a:solidFill>
            <a:srgbClr val="EAEF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8626378" y="2686938"/>
            <a:ext cx="2756452" cy="3779029"/>
          </a:xfrm>
          <a:prstGeom prst="rect">
            <a:avLst/>
          </a:prstGeom>
          <a:solidFill>
            <a:srgbClr val="EAEF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113474" y="3329518"/>
            <a:ext cx="2756452" cy="338554"/>
          </a:xfrm>
          <a:prstGeom prst="rect">
            <a:avLst/>
          </a:prstGeom>
          <a:noFill/>
        </p:spPr>
        <p:txBody>
          <a:bodyPr wrap="square" rtlCol="0">
            <a:spAutoFit/>
          </a:bodyPr>
          <a:lstStyle/>
          <a:p>
            <a:pPr algn="ctr"/>
            <a:r>
              <a:rPr lang="fr-FR" sz="1600" b="1" dirty="0" err="1">
                <a:solidFill>
                  <a:srgbClr val="006299"/>
                </a:solidFill>
                <a:latin typeface="Arial" panose="020B0604020202020204" pitchFamily="34" charset="0"/>
                <a:cs typeface="Arial" panose="020B0604020202020204" pitchFamily="34" charset="0"/>
              </a:rPr>
              <a:t>Belgium</a:t>
            </a:r>
            <a:endParaRPr lang="en-GB" sz="1600" b="1" dirty="0">
              <a:solidFill>
                <a:srgbClr val="006299"/>
              </a:solidFill>
              <a:latin typeface="Arial" panose="020B0604020202020204" pitchFamily="34" charset="0"/>
              <a:cs typeface="Arial" panose="020B0604020202020204" pitchFamily="34" charset="0"/>
            </a:endParaRPr>
          </a:p>
        </p:txBody>
      </p:sp>
      <p:sp>
        <p:nvSpPr>
          <p:cNvPr id="20" name="TextBox 19"/>
          <p:cNvSpPr txBox="1"/>
          <p:nvPr/>
        </p:nvSpPr>
        <p:spPr>
          <a:xfrm>
            <a:off x="3154867" y="5112723"/>
            <a:ext cx="2756452" cy="338554"/>
          </a:xfrm>
          <a:prstGeom prst="rect">
            <a:avLst/>
          </a:prstGeom>
          <a:noFill/>
        </p:spPr>
        <p:txBody>
          <a:bodyPr wrap="square" rtlCol="0">
            <a:spAutoFit/>
          </a:bodyPr>
          <a:lstStyle/>
          <a:p>
            <a:pPr algn="ctr"/>
            <a:r>
              <a:rPr lang="fr-FR" sz="1600" b="1" dirty="0">
                <a:solidFill>
                  <a:srgbClr val="006299"/>
                </a:solidFill>
                <a:latin typeface="Arial" panose="020B0604020202020204" pitchFamily="34" charset="0"/>
                <a:cs typeface="Arial" panose="020B0604020202020204" pitchFamily="34" charset="0"/>
              </a:rPr>
              <a:t>France</a:t>
            </a:r>
            <a:endParaRPr lang="en-GB" sz="1600" b="1" dirty="0">
              <a:solidFill>
                <a:srgbClr val="006299"/>
              </a:solidFill>
              <a:latin typeface="Arial" panose="020B0604020202020204" pitchFamily="34" charset="0"/>
              <a:cs typeface="Arial" panose="020B0604020202020204" pitchFamily="34" charset="0"/>
            </a:endParaRPr>
          </a:p>
        </p:txBody>
      </p:sp>
      <p:sp>
        <p:nvSpPr>
          <p:cNvPr id="21" name="Rectangle 20"/>
          <p:cNvSpPr/>
          <p:nvPr/>
        </p:nvSpPr>
        <p:spPr>
          <a:xfrm>
            <a:off x="6136310" y="2235641"/>
            <a:ext cx="2223686" cy="241092"/>
          </a:xfrm>
          <a:prstGeom prst="rect">
            <a:avLst/>
          </a:prstGeom>
        </p:spPr>
        <p:txBody>
          <a:bodyPr wrap="none">
            <a:spAutoFit/>
          </a:bodyPr>
          <a:lstStyle/>
          <a:p>
            <a:pPr algn="ctr">
              <a:lnSpc>
                <a:spcPts val="1000"/>
              </a:lnSpc>
              <a:spcBef>
                <a:spcPts val="50"/>
              </a:spcBef>
              <a:spcAft>
                <a:spcPts val="100"/>
              </a:spcAft>
            </a:pPr>
            <a:r>
              <a:rPr lang="fr-FR" b="1" dirty="0">
                <a:solidFill>
                  <a:srgbClr val="84BE50"/>
                </a:solidFill>
                <a:latin typeface="Arial" panose="020B0604020202020204" pitchFamily="34" charset="0"/>
                <a:cs typeface="Arial" panose="020B0604020202020204" pitchFamily="34" charset="0"/>
              </a:rPr>
              <a:t>Pattern </a:t>
            </a:r>
            <a:r>
              <a:rPr lang="fr-FR" b="1" dirty="0" err="1">
                <a:solidFill>
                  <a:srgbClr val="84BE50"/>
                </a:solidFill>
                <a:latin typeface="Arial" panose="020B0604020202020204" pitchFamily="34" charset="0"/>
                <a:cs typeface="Arial" panose="020B0604020202020204" pitchFamily="34" charset="0"/>
              </a:rPr>
              <a:t>bargaining</a:t>
            </a:r>
            <a:endParaRPr lang="en-GB" b="1" dirty="0">
              <a:solidFill>
                <a:srgbClr val="84BE50"/>
              </a:solidFill>
              <a:latin typeface="Arial" panose="020B0604020202020204" pitchFamily="34" charset="0"/>
              <a:cs typeface="Arial" panose="020B0604020202020204" pitchFamily="34" charset="0"/>
            </a:endParaRPr>
          </a:p>
        </p:txBody>
      </p:sp>
      <p:sp>
        <p:nvSpPr>
          <p:cNvPr id="22" name="Rectangle 21"/>
          <p:cNvSpPr/>
          <p:nvPr/>
        </p:nvSpPr>
        <p:spPr>
          <a:xfrm>
            <a:off x="8610632" y="2243409"/>
            <a:ext cx="2787943" cy="394980"/>
          </a:xfrm>
          <a:prstGeom prst="rect">
            <a:avLst/>
          </a:prstGeom>
        </p:spPr>
        <p:txBody>
          <a:bodyPr wrap="none">
            <a:spAutoFit/>
          </a:bodyPr>
          <a:lstStyle/>
          <a:p>
            <a:pPr algn="ctr">
              <a:lnSpc>
                <a:spcPts val="1000"/>
              </a:lnSpc>
              <a:spcBef>
                <a:spcPts val="50"/>
              </a:spcBef>
              <a:spcAft>
                <a:spcPts val="100"/>
              </a:spcAft>
            </a:pPr>
            <a:r>
              <a:rPr lang="en-GB" b="1" dirty="0">
                <a:solidFill>
                  <a:srgbClr val="84BE50"/>
                </a:solidFill>
                <a:latin typeface="Arial" panose="020B0604020202020204" pitchFamily="34" charset="0"/>
                <a:cs typeface="Arial" panose="020B0604020202020204" pitchFamily="34" charset="0"/>
              </a:rPr>
              <a:t>Inter/Intra-associational</a:t>
            </a:r>
          </a:p>
          <a:p>
            <a:pPr algn="ctr">
              <a:lnSpc>
                <a:spcPts val="1000"/>
              </a:lnSpc>
              <a:spcBef>
                <a:spcPts val="50"/>
              </a:spcBef>
              <a:spcAft>
                <a:spcPts val="100"/>
              </a:spcAft>
            </a:pPr>
            <a:endParaRPr lang="en-GB" b="1" dirty="0">
              <a:solidFill>
                <a:srgbClr val="84BE50"/>
              </a:solidFill>
              <a:latin typeface="Arial" panose="020B0604020202020204" pitchFamily="34" charset="0"/>
              <a:cs typeface="Arial" panose="020B0604020202020204" pitchFamily="34" charset="0"/>
            </a:endParaRPr>
          </a:p>
        </p:txBody>
      </p:sp>
      <p:sp>
        <p:nvSpPr>
          <p:cNvPr id="23" name="TextBox 22"/>
          <p:cNvSpPr txBox="1"/>
          <p:nvPr/>
        </p:nvSpPr>
        <p:spPr>
          <a:xfrm>
            <a:off x="5868289" y="2723143"/>
            <a:ext cx="2756452" cy="2062103"/>
          </a:xfrm>
          <a:prstGeom prst="rect">
            <a:avLst/>
          </a:prstGeom>
          <a:noFill/>
        </p:spPr>
        <p:txBody>
          <a:bodyPr wrap="square" numCol="2" rtlCol="0">
            <a:spAutoFit/>
          </a:bodyPr>
          <a:lstStyle/>
          <a:p>
            <a:pPr marL="114300" algn="ctr">
              <a:lnSpc>
                <a:spcPct val="100000"/>
              </a:lnSpc>
              <a:spcBef>
                <a:spcPts val="50"/>
              </a:spcBef>
              <a:spcAft>
                <a:spcPts val="100"/>
              </a:spcAft>
            </a:pPr>
            <a:r>
              <a:rPr lang="en-GB" sz="1600" b="1" dirty="0">
                <a:solidFill>
                  <a:srgbClr val="006299"/>
                </a:solidFill>
                <a:latin typeface="Arial" panose="020B0604020202020204" pitchFamily="34" charset="0"/>
                <a:cs typeface="Arial" panose="020B0604020202020204" pitchFamily="34" charset="0"/>
              </a:rPr>
              <a:t>Austria</a:t>
            </a:r>
            <a:br>
              <a:rPr lang="en-GB" sz="1600" b="1" dirty="0">
                <a:solidFill>
                  <a:srgbClr val="006299"/>
                </a:solidFill>
                <a:latin typeface="Arial" panose="020B0604020202020204" pitchFamily="34" charset="0"/>
                <a:cs typeface="Arial" panose="020B0604020202020204" pitchFamily="34" charset="0"/>
              </a:rPr>
            </a:br>
            <a:r>
              <a:rPr lang="en-GB" sz="1600" b="1" dirty="0">
                <a:solidFill>
                  <a:srgbClr val="006299"/>
                </a:solidFill>
                <a:latin typeface="Arial" panose="020B0604020202020204" pitchFamily="34" charset="0"/>
                <a:cs typeface="Arial" panose="020B0604020202020204" pitchFamily="34" charset="0"/>
              </a:rPr>
              <a:t>Denmark</a:t>
            </a:r>
            <a:br>
              <a:rPr lang="en-GB" sz="1600" b="1" dirty="0">
                <a:solidFill>
                  <a:srgbClr val="006299"/>
                </a:solidFill>
                <a:latin typeface="Arial" panose="020B0604020202020204" pitchFamily="34" charset="0"/>
                <a:cs typeface="Arial" panose="020B0604020202020204" pitchFamily="34" charset="0"/>
              </a:rPr>
            </a:br>
            <a:r>
              <a:rPr lang="en-GB" sz="1600" b="1" dirty="0">
                <a:solidFill>
                  <a:schemeClr val="accent4"/>
                </a:solidFill>
                <a:latin typeface="Arial" panose="020B0604020202020204" pitchFamily="34" charset="0"/>
                <a:cs typeface="Arial" panose="020B0604020202020204" pitchFamily="34" charset="0"/>
              </a:rPr>
              <a:t>FINLAND</a:t>
            </a:r>
            <a:br>
              <a:rPr lang="en-GB" sz="1600" b="1" dirty="0">
                <a:solidFill>
                  <a:srgbClr val="006299"/>
                </a:solidFill>
                <a:latin typeface="Arial" panose="020B0604020202020204" pitchFamily="34" charset="0"/>
                <a:cs typeface="Arial" panose="020B0604020202020204" pitchFamily="34" charset="0"/>
              </a:rPr>
            </a:br>
            <a:r>
              <a:rPr lang="en-GB" sz="1600" b="1" dirty="0">
                <a:solidFill>
                  <a:srgbClr val="006299"/>
                </a:solidFill>
                <a:latin typeface="Arial" panose="020B0604020202020204" pitchFamily="34" charset="0"/>
                <a:cs typeface="Arial" panose="020B0604020202020204" pitchFamily="34" charset="0"/>
              </a:rPr>
              <a:t>Germany</a:t>
            </a:r>
            <a:br>
              <a:rPr lang="en-GB" sz="1600" b="1" dirty="0">
                <a:solidFill>
                  <a:srgbClr val="006299"/>
                </a:solidFill>
                <a:latin typeface="Arial" panose="020B0604020202020204" pitchFamily="34" charset="0"/>
                <a:cs typeface="Arial" panose="020B0604020202020204" pitchFamily="34" charset="0"/>
              </a:rPr>
            </a:br>
            <a:br>
              <a:rPr lang="en-GB" sz="1600" b="1" dirty="0">
                <a:solidFill>
                  <a:srgbClr val="006299"/>
                </a:solidFill>
                <a:latin typeface="Arial" panose="020B0604020202020204" pitchFamily="34" charset="0"/>
                <a:cs typeface="Arial" panose="020B0604020202020204" pitchFamily="34" charset="0"/>
              </a:rPr>
            </a:br>
            <a:br>
              <a:rPr lang="en-GB" sz="1600" b="1" dirty="0">
                <a:solidFill>
                  <a:srgbClr val="006299"/>
                </a:solidFill>
                <a:latin typeface="Arial" panose="020B0604020202020204" pitchFamily="34" charset="0"/>
                <a:cs typeface="Arial" panose="020B0604020202020204" pitchFamily="34" charset="0"/>
              </a:rPr>
            </a:br>
            <a:br>
              <a:rPr lang="en-GB" sz="1600" b="1" dirty="0">
                <a:solidFill>
                  <a:srgbClr val="006299"/>
                </a:solidFill>
                <a:latin typeface="Arial" panose="020B0604020202020204" pitchFamily="34" charset="0"/>
                <a:cs typeface="Arial" panose="020B0604020202020204" pitchFamily="34" charset="0"/>
              </a:rPr>
            </a:br>
            <a:br>
              <a:rPr lang="en-GB" sz="1600" b="1" dirty="0">
                <a:solidFill>
                  <a:srgbClr val="006299"/>
                </a:solidFill>
                <a:latin typeface="Arial" panose="020B0604020202020204" pitchFamily="34" charset="0"/>
                <a:cs typeface="Arial" panose="020B0604020202020204" pitchFamily="34" charset="0"/>
              </a:rPr>
            </a:br>
            <a:r>
              <a:rPr lang="en-GB" sz="1600" b="1" dirty="0">
                <a:solidFill>
                  <a:srgbClr val="006299"/>
                </a:solidFill>
                <a:latin typeface="Arial" panose="020B0604020202020204" pitchFamily="34" charset="0"/>
                <a:cs typeface="Arial" panose="020B0604020202020204" pitchFamily="34" charset="0"/>
              </a:rPr>
              <a:t>Japan</a:t>
            </a:r>
            <a:br>
              <a:rPr lang="en-GB" sz="1600" b="1" dirty="0">
                <a:solidFill>
                  <a:srgbClr val="006299"/>
                </a:solidFill>
                <a:latin typeface="Arial" panose="020B0604020202020204" pitchFamily="34" charset="0"/>
                <a:cs typeface="Arial" panose="020B0604020202020204" pitchFamily="34" charset="0"/>
              </a:rPr>
            </a:br>
            <a:r>
              <a:rPr lang="en-GB" sz="1600" b="1" dirty="0" err="1">
                <a:solidFill>
                  <a:srgbClr val="006299"/>
                </a:solidFill>
                <a:latin typeface="Arial" panose="020B0604020202020204" pitchFamily="34" charset="0"/>
                <a:cs typeface="Arial" panose="020B0604020202020204" pitchFamily="34" charset="0"/>
              </a:rPr>
              <a:t>Netherl</a:t>
            </a:r>
            <a:r>
              <a:rPr lang="en-GB" sz="1600" b="1" dirty="0">
                <a:solidFill>
                  <a:srgbClr val="006299"/>
                </a:solidFill>
                <a:latin typeface="Arial" panose="020B0604020202020204" pitchFamily="34" charset="0"/>
                <a:cs typeface="Arial" panose="020B0604020202020204" pitchFamily="34" charset="0"/>
              </a:rPr>
              <a:t>.</a:t>
            </a:r>
            <a:br>
              <a:rPr lang="en-GB" sz="1600" b="1" dirty="0">
                <a:solidFill>
                  <a:srgbClr val="006299"/>
                </a:solidFill>
                <a:latin typeface="Arial" panose="020B0604020202020204" pitchFamily="34" charset="0"/>
                <a:cs typeface="Arial" panose="020B0604020202020204" pitchFamily="34" charset="0"/>
              </a:rPr>
            </a:br>
            <a:r>
              <a:rPr lang="en-GB" sz="1600" b="1" dirty="0">
                <a:solidFill>
                  <a:srgbClr val="006299"/>
                </a:solidFill>
                <a:latin typeface="Arial" panose="020B0604020202020204" pitchFamily="34" charset="0"/>
                <a:cs typeface="Arial" panose="020B0604020202020204" pitchFamily="34" charset="0"/>
              </a:rPr>
              <a:t>Norway</a:t>
            </a:r>
            <a:br>
              <a:rPr lang="en-GB" sz="1600" b="1" dirty="0">
                <a:solidFill>
                  <a:srgbClr val="006299"/>
                </a:solidFill>
                <a:latin typeface="Arial" panose="020B0604020202020204" pitchFamily="34" charset="0"/>
                <a:cs typeface="Arial" panose="020B0604020202020204" pitchFamily="34" charset="0"/>
              </a:rPr>
            </a:br>
            <a:r>
              <a:rPr lang="en-GB" sz="1600" b="1" dirty="0">
                <a:solidFill>
                  <a:srgbClr val="006299"/>
                </a:solidFill>
                <a:latin typeface="Arial" panose="020B0604020202020204" pitchFamily="34" charset="0"/>
                <a:cs typeface="Arial" panose="020B0604020202020204" pitchFamily="34" charset="0"/>
              </a:rPr>
              <a:t>Sweden</a:t>
            </a:r>
          </a:p>
        </p:txBody>
      </p:sp>
      <p:sp>
        <p:nvSpPr>
          <p:cNvPr id="24" name="TextBox 23"/>
          <p:cNvSpPr txBox="1"/>
          <p:nvPr/>
        </p:nvSpPr>
        <p:spPr>
          <a:xfrm>
            <a:off x="8623104" y="2822091"/>
            <a:ext cx="2756452" cy="1815882"/>
          </a:xfrm>
          <a:prstGeom prst="rect">
            <a:avLst/>
          </a:prstGeom>
          <a:noFill/>
        </p:spPr>
        <p:txBody>
          <a:bodyPr wrap="square" numCol="2" rtlCol="0">
            <a:spAutoFit/>
          </a:bodyPr>
          <a:lstStyle/>
          <a:p>
            <a:pPr marL="114300" algn="ctr">
              <a:spcBef>
                <a:spcPts val="50"/>
              </a:spcBef>
              <a:spcAft>
                <a:spcPts val="100"/>
              </a:spcAft>
            </a:pPr>
            <a:r>
              <a:rPr lang="en-GB" sz="1600" b="1" dirty="0">
                <a:solidFill>
                  <a:srgbClr val="006299"/>
                </a:solidFill>
                <a:latin typeface="Arial" panose="020B0604020202020204" pitchFamily="34" charset="0"/>
                <a:cs typeface="Arial" panose="020B0604020202020204" pitchFamily="34" charset="0"/>
              </a:rPr>
              <a:t>Austria</a:t>
            </a:r>
            <a:br>
              <a:rPr lang="en-GB" sz="1600" b="1" dirty="0">
                <a:solidFill>
                  <a:srgbClr val="006299"/>
                </a:solidFill>
                <a:latin typeface="Arial" panose="020B0604020202020204" pitchFamily="34" charset="0"/>
                <a:cs typeface="Arial" panose="020B0604020202020204" pitchFamily="34" charset="0"/>
              </a:rPr>
            </a:br>
            <a:r>
              <a:rPr lang="en-GB" sz="1600" b="1" dirty="0">
                <a:solidFill>
                  <a:srgbClr val="006299"/>
                </a:solidFill>
                <a:latin typeface="Arial" panose="020B0604020202020204" pitchFamily="34" charset="0"/>
                <a:cs typeface="Arial" panose="020B0604020202020204" pitchFamily="34" charset="0"/>
              </a:rPr>
              <a:t>Finland</a:t>
            </a:r>
            <a:br>
              <a:rPr lang="en-GB" sz="1600" b="1" dirty="0">
                <a:solidFill>
                  <a:srgbClr val="006299"/>
                </a:solidFill>
                <a:latin typeface="Arial" panose="020B0604020202020204" pitchFamily="34" charset="0"/>
                <a:cs typeface="Arial" panose="020B0604020202020204" pitchFamily="34" charset="0"/>
              </a:rPr>
            </a:br>
            <a:r>
              <a:rPr lang="en-GB" sz="1600" b="1" dirty="0">
                <a:solidFill>
                  <a:srgbClr val="006299"/>
                </a:solidFill>
                <a:latin typeface="Arial" panose="020B0604020202020204" pitchFamily="34" charset="0"/>
                <a:cs typeface="Arial" panose="020B0604020202020204" pitchFamily="34" charset="0"/>
              </a:rPr>
              <a:t>Japan</a:t>
            </a:r>
            <a:br>
              <a:rPr lang="en-GB" sz="1600" b="1" dirty="0">
                <a:solidFill>
                  <a:srgbClr val="006299"/>
                </a:solidFill>
                <a:latin typeface="Arial" panose="020B0604020202020204" pitchFamily="34" charset="0"/>
                <a:cs typeface="Arial" panose="020B0604020202020204" pitchFamily="34" charset="0"/>
              </a:rPr>
            </a:br>
            <a:r>
              <a:rPr lang="en-GB" sz="1600" b="1" dirty="0" err="1">
                <a:solidFill>
                  <a:srgbClr val="006299"/>
                </a:solidFill>
                <a:latin typeface="Arial" panose="020B0604020202020204" pitchFamily="34" charset="0"/>
                <a:cs typeface="Arial" panose="020B0604020202020204" pitchFamily="34" charset="0"/>
              </a:rPr>
              <a:t>Netherl</a:t>
            </a:r>
            <a:r>
              <a:rPr lang="en-GB" sz="1600" b="1" dirty="0">
                <a:solidFill>
                  <a:srgbClr val="006299"/>
                </a:solidFill>
                <a:latin typeface="Arial" panose="020B0604020202020204" pitchFamily="34" charset="0"/>
                <a:cs typeface="Arial" panose="020B0604020202020204" pitchFamily="34" charset="0"/>
              </a:rPr>
              <a:t>.</a:t>
            </a:r>
            <a:br>
              <a:rPr lang="en-GB" sz="1600" b="1" dirty="0">
                <a:solidFill>
                  <a:srgbClr val="006299"/>
                </a:solidFill>
                <a:latin typeface="Arial" panose="020B0604020202020204" pitchFamily="34" charset="0"/>
                <a:cs typeface="Arial" panose="020B0604020202020204" pitchFamily="34" charset="0"/>
              </a:rPr>
            </a:br>
            <a:br>
              <a:rPr lang="en-GB" sz="1600" b="1" dirty="0">
                <a:solidFill>
                  <a:srgbClr val="006299"/>
                </a:solidFill>
                <a:latin typeface="Arial" panose="020B0604020202020204" pitchFamily="34" charset="0"/>
                <a:cs typeface="Arial" panose="020B0604020202020204" pitchFamily="34" charset="0"/>
              </a:rPr>
            </a:br>
            <a:br>
              <a:rPr lang="en-GB" sz="1600" b="1" dirty="0">
                <a:solidFill>
                  <a:srgbClr val="006299"/>
                </a:solidFill>
                <a:latin typeface="Arial" panose="020B0604020202020204" pitchFamily="34" charset="0"/>
                <a:cs typeface="Arial" panose="020B0604020202020204" pitchFamily="34" charset="0"/>
              </a:rPr>
            </a:br>
            <a:br>
              <a:rPr lang="en-GB" sz="1600" b="1" dirty="0">
                <a:solidFill>
                  <a:srgbClr val="006299"/>
                </a:solidFill>
                <a:latin typeface="Arial" panose="020B0604020202020204" pitchFamily="34" charset="0"/>
                <a:cs typeface="Arial" panose="020B0604020202020204" pitchFamily="34" charset="0"/>
              </a:rPr>
            </a:br>
            <a:r>
              <a:rPr lang="en-GB" sz="1600" b="1" dirty="0">
                <a:solidFill>
                  <a:srgbClr val="006299"/>
                </a:solidFill>
                <a:latin typeface="Arial" panose="020B0604020202020204" pitchFamily="34" charset="0"/>
                <a:cs typeface="Arial" panose="020B0604020202020204" pitchFamily="34" charset="0"/>
              </a:rPr>
              <a:t>Norway</a:t>
            </a:r>
            <a:br>
              <a:rPr lang="en-GB" sz="1600" b="1" dirty="0">
                <a:solidFill>
                  <a:srgbClr val="006299"/>
                </a:solidFill>
                <a:latin typeface="Arial" panose="020B0604020202020204" pitchFamily="34" charset="0"/>
                <a:cs typeface="Arial" panose="020B0604020202020204" pitchFamily="34" charset="0"/>
              </a:rPr>
            </a:br>
            <a:r>
              <a:rPr lang="en-GB" sz="1600" b="1" dirty="0">
                <a:solidFill>
                  <a:srgbClr val="006299"/>
                </a:solidFill>
                <a:latin typeface="Arial" panose="020B0604020202020204" pitchFamily="34" charset="0"/>
                <a:cs typeface="Arial" panose="020B0604020202020204" pitchFamily="34" charset="0"/>
              </a:rPr>
              <a:t>Sweden</a:t>
            </a:r>
            <a:br>
              <a:rPr lang="en-GB" sz="1600" b="1" dirty="0">
                <a:solidFill>
                  <a:srgbClr val="006299"/>
                </a:solidFill>
                <a:latin typeface="Arial" panose="020B0604020202020204" pitchFamily="34" charset="0"/>
                <a:cs typeface="Arial" panose="020B0604020202020204" pitchFamily="34" charset="0"/>
              </a:rPr>
            </a:br>
            <a:r>
              <a:rPr lang="en-GB" sz="1600" b="1" dirty="0">
                <a:solidFill>
                  <a:srgbClr val="006299"/>
                </a:solidFill>
                <a:latin typeface="Arial" panose="020B0604020202020204" pitchFamily="34" charset="0"/>
                <a:cs typeface="Arial" panose="020B0604020202020204" pitchFamily="34" charset="0"/>
              </a:rPr>
              <a:t>Switzerland</a:t>
            </a:r>
          </a:p>
        </p:txBody>
      </p:sp>
      <p:sp>
        <p:nvSpPr>
          <p:cNvPr id="25" name="TextBox 24"/>
          <p:cNvSpPr txBox="1"/>
          <p:nvPr/>
        </p:nvSpPr>
        <p:spPr>
          <a:xfrm>
            <a:off x="8583348" y="4889943"/>
            <a:ext cx="2756452" cy="1349087"/>
          </a:xfrm>
          <a:prstGeom prst="rect">
            <a:avLst/>
          </a:prstGeom>
          <a:noFill/>
        </p:spPr>
        <p:txBody>
          <a:bodyPr wrap="square" numCol="2" rtlCol="0">
            <a:spAutoFit/>
          </a:bodyPr>
          <a:lstStyle/>
          <a:p>
            <a:pPr marL="114300" algn="ctr">
              <a:spcBef>
                <a:spcPts val="50"/>
              </a:spcBef>
              <a:spcAft>
                <a:spcPts val="100"/>
              </a:spcAft>
            </a:pPr>
            <a:endParaRPr lang="en-GB" sz="1600" b="1" dirty="0">
              <a:solidFill>
                <a:srgbClr val="006299"/>
              </a:solidFill>
              <a:latin typeface="Arial" panose="020B0604020202020204" pitchFamily="34" charset="0"/>
              <a:cs typeface="Arial" panose="020B0604020202020204" pitchFamily="34" charset="0"/>
            </a:endParaRPr>
          </a:p>
          <a:p>
            <a:pPr marL="114300" algn="ctr">
              <a:spcBef>
                <a:spcPts val="50"/>
              </a:spcBef>
              <a:spcAft>
                <a:spcPts val="100"/>
              </a:spcAft>
            </a:pPr>
            <a:r>
              <a:rPr lang="en-GB" sz="1600" b="1" dirty="0">
                <a:solidFill>
                  <a:srgbClr val="006299"/>
                </a:solidFill>
                <a:latin typeface="Arial" panose="020B0604020202020204" pitchFamily="34" charset="0"/>
                <a:cs typeface="Arial" panose="020B0604020202020204" pitchFamily="34" charset="0"/>
              </a:rPr>
              <a:t>France</a:t>
            </a:r>
            <a:br>
              <a:rPr lang="en-GB" sz="1600" b="1" dirty="0">
                <a:solidFill>
                  <a:srgbClr val="006299"/>
                </a:solidFill>
                <a:latin typeface="Arial" panose="020B0604020202020204" pitchFamily="34" charset="0"/>
                <a:cs typeface="Arial" panose="020B0604020202020204" pitchFamily="34" charset="0"/>
              </a:rPr>
            </a:br>
            <a:r>
              <a:rPr lang="en-GB" sz="1600" b="1" dirty="0">
                <a:solidFill>
                  <a:srgbClr val="006299"/>
                </a:solidFill>
                <a:latin typeface="Arial" panose="020B0604020202020204" pitchFamily="34" charset="0"/>
                <a:cs typeface="Arial" panose="020B0604020202020204" pitchFamily="34" charset="0"/>
              </a:rPr>
              <a:t>Iceland</a:t>
            </a:r>
            <a:br>
              <a:rPr lang="en-GB" sz="1600" b="1" dirty="0">
                <a:solidFill>
                  <a:srgbClr val="006299"/>
                </a:solidFill>
                <a:latin typeface="Arial" panose="020B0604020202020204" pitchFamily="34" charset="0"/>
                <a:cs typeface="Arial" panose="020B0604020202020204" pitchFamily="34" charset="0"/>
              </a:rPr>
            </a:br>
            <a:r>
              <a:rPr lang="en-GB" sz="1600" b="1" dirty="0">
                <a:solidFill>
                  <a:srgbClr val="006299"/>
                </a:solidFill>
                <a:latin typeface="Arial" panose="020B0604020202020204" pitchFamily="34" charset="0"/>
                <a:cs typeface="Arial" panose="020B0604020202020204" pitchFamily="34" charset="0"/>
              </a:rPr>
              <a:t>Italy</a:t>
            </a:r>
            <a:br>
              <a:rPr lang="en-GB" sz="1600" b="1" dirty="0">
                <a:solidFill>
                  <a:srgbClr val="006299"/>
                </a:solidFill>
                <a:latin typeface="Arial" panose="020B0604020202020204" pitchFamily="34" charset="0"/>
                <a:cs typeface="Arial" panose="020B0604020202020204" pitchFamily="34" charset="0"/>
              </a:rPr>
            </a:br>
            <a:br>
              <a:rPr lang="en-GB" sz="1600" b="1" dirty="0">
                <a:solidFill>
                  <a:srgbClr val="006299"/>
                </a:solidFill>
                <a:latin typeface="Arial" panose="020B0604020202020204" pitchFamily="34" charset="0"/>
                <a:cs typeface="Arial" panose="020B0604020202020204" pitchFamily="34" charset="0"/>
              </a:rPr>
            </a:br>
            <a:br>
              <a:rPr lang="en-GB" sz="1600" b="1" dirty="0">
                <a:solidFill>
                  <a:srgbClr val="006299"/>
                </a:solidFill>
                <a:latin typeface="Arial" panose="020B0604020202020204" pitchFamily="34" charset="0"/>
                <a:cs typeface="Arial" panose="020B0604020202020204" pitchFamily="34" charset="0"/>
              </a:rPr>
            </a:br>
            <a:r>
              <a:rPr lang="en-GB" sz="1600" b="1" dirty="0">
                <a:solidFill>
                  <a:srgbClr val="006299"/>
                </a:solidFill>
                <a:latin typeface="Arial" panose="020B0604020202020204" pitchFamily="34" charset="0"/>
                <a:cs typeface="Arial" panose="020B0604020202020204" pitchFamily="34" charset="0"/>
              </a:rPr>
              <a:t>Portugal</a:t>
            </a:r>
            <a:br>
              <a:rPr lang="en-GB" sz="1600" b="1" dirty="0">
                <a:solidFill>
                  <a:srgbClr val="006299"/>
                </a:solidFill>
                <a:latin typeface="Arial" panose="020B0604020202020204" pitchFamily="34" charset="0"/>
                <a:cs typeface="Arial" panose="020B0604020202020204" pitchFamily="34" charset="0"/>
              </a:rPr>
            </a:br>
            <a:r>
              <a:rPr lang="en-GB" sz="1600" b="1" dirty="0">
                <a:solidFill>
                  <a:srgbClr val="006299"/>
                </a:solidFill>
                <a:latin typeface="Arial" panose="020B0604020202020204" pitchFamily="34" charset="0"/>
                <a:cs typeface="Arial" panose="020B0604020202020204" pitchFamily="34" charset="0"/>
              </a:rPr>
              <a:t>Slovenia</a:t>
            </a:r>
            <a:br>
              <a:rPr lang="en-GB" sz="1600" b="1" dirty="0">
                <a:solidFill>
                  <a:srgbClr val="006299"/>
                </a:solidFill>
                <a:latin typeface="Arial" panose="020B0604020202020204" pitchFamily="34" charset="0"/>
                <a:cs typeface="Arial" panose="020B0604020202020204" pitchFamily="34" charset="0"/>
              </a:rPr>
            </a:br>
            <a:r>
              <a:rPr lang="en-GB" sz="1600" b="1" dirty="0">
                <a:solidFill>
                  <a:srgbClr val="006299"/>
                </a:solidFill>
                <a:latin typeface="Arial" panose="020B0604020202020204" pitchFamily="34" charset="0"/>
                <a:cs typeface="Arial" panose="020B0604020202020204" pitchFamily="34" charset="0"/>
              </a:rPr>
              <a:t>Spain</a:t>
            </a:r>
          </a:p>
        </p:txBody>
      </p:sp>
    </p:spTree>
    <p:extLst>
      <p:ext uri="{BB962C8B-B14F-4D97-AF65-F5344CB8AC3E}">
        <p14:creationId xmlns:p14="http://schemas.microsoft.com/office/powerpoint/2010/main" val="252111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a:xfrm>
            <a:off x="1991544" y="1354770"/>
            <a:ext cx="8568952" cy="5314590"/>
          </a:xfrm>
          <a:prstGeom prst="rect">
            <a:avLst/>
          </a:prstGeom>
        </p:spPr>
        <p:txBody>
          <a:bodyPr vert="horz">
            <a:normAutofit/>
          </a:bodyPr>
          <a:lst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buNone/>
            </a:pPr>
            <a:endParaRPr lang="en-US" sz="2000" b="1" dirty="0">
              <a:latin typeface="Arial Narrow" pitchFamily="34" charset="0"/>
            </a:endParaRPr>
          </a:p>
          <a:p>
            <a:pPr marL="0" indent="0">
              <a:buNone/>
            </a:pPr>
            <a:endParaRPr lang="en-US" sz="2000" b="1" dirty="0">
              <a:latin typeface="Arial Narrow" pitchFamily="34" charset="0"/>
            </a:endParaRPr>
          </a:p>
          <a:p>
            <a:pPr marL="0" indent="0">
              <a:buNone/>
            </a:pPr>
            <a:endParaRPr lang="en-US" sz="2000" b="1" dirty="0">
              <a:latin typeface="Arial Narrow" pitchFamily="34" charset="0"/>
            </a:endParaRPr>
          </a:p>
          <a:p>
            <a:endParaRPr lang="en-US" sz="2000" dirty="0">
              <a:latin typeface="Arial Narrow" pitchFamily="34" charset="0"/>
            </a:endParaRPr>
          </a:p>
          <a:p>
            <a:endParaRPr lang="en-US" sz="2000" dirty="0">
              <a:latin typeface="Arial Narrow" pitchFamily="34" charset="0"/>
            </a:endParaRPr>
          </a:p>
          <a:p>
            <a:endParaRPr lang="en-US" sz="2000" dirty="0">
              <a:latin typeface="Arial Narrow" pitchFamily="34" charset="0"/>
            </a:endParaRPr>
          </a:p>
          <a:p>
            <a:endParaRPr lang="en-US" sz="2000" dirty="0">
              <a:latin typeface="Arial Narrow" pitchFamily="34" charset="0"/>
            </a:endParaRPr>
          </a:p>
          <a:p>
            <a:endParaRPr lang="en-US" sz="2000" dirty="0">
              <a:latin typeface="Arial Narrow" pitchFamily="34" charset="0"/>
            </a:endParaRPr>
          </a:p>
          <a:p>
            <a:pPr marL="0" indent="0">
              <a:buNone/>
            </a:pPr>
            <a:endParaRPr lang="fr-FR" sz="2000" dirty="0">
              <a:latin typeface="Arial Narrow" pitchFamily="34" charset="0"/>
            </a:endParaRPr>
          </a:p>
          <a:p>
            <a:pPr marL="0" indent="0">
              <a:buNone/>
            </a:pPr>
            <a:endParaRPr lang="en-US" sz="2000" dirty="0">
              <a:latin typeface="Arial Narrow" pitchFamily="34" charset="0"/>
            </a:endParaRPr>
          </a:p>
          <a:p>
            <a:pPr marL="0" indent="0">
              <a:buNone/>
            </a:pPr>
            <a:endParaRPr lang="en-US" sz="2000" dirty="0">
              <a:latin typeface="Arial Narrow" pitchFamily="34" charset="0"/>
            </a:endParaRPr>
          </a:p>
          <a:p>
            <a:pPr marL="0" indent="0">
              <a:buNone/>
            </a:pPr>
            <a:endParaRPr lang="en-US" sz="1900" b="1" u="sng" dirty="0">
              <a:solidFill>
                <a:srgbClr val="1F497D"/>
              </a:solidFill>
              <a:latin typeface="Arial Narrow" pitchFamily="34" charset="0"/>
            </a:endParaRPr>
          </a:p>
          <a:p>
            <a:pPr marL="0" indent="0">
              <a:buNone/>
            </a:pPr>
            <a:endParaRPr lang="en-US" sz="1900" b="1" u="sng" dirty="0">
              <a:solidFill>
                <a:srgbClr val="1F497D"/>
              </a:solidFill>
              <a:latin typeface="Arial Narrow" pitchFamily="34" charset="0"/>
            </a:endParaRPr>
          </a:p>
        </p:txBody>
      </p:sp>
      <p:sp>
        <p:nvSpPr>
          <p:cNvPr id="14" name="Title 1"/>
          <p:cNvSpPr txBox="1">
            <a:spLocks/>
          </p:cNvSpPr>
          <p:nvPr/>
        </p:nvSpPr>
        <p:spPr>
          <a:xfrm>
            <a:off x="1511052" y="248564"/>
            <a:ext cx="6415722"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2800" b="1" dirty="0">
              <a:latin typeface="+mn-lt"/>
              <a:ea typeface="+mn-ea"/>
              <a:cs typeface="Arial" pitchFamily="34" charset="0"/>
            </a:endParaRPr>
          </a:p>
        </p:txBody>
      </p:sp>
      <p:sp>
        <p:nvSpPr>
          <p:cNvPr id="2" name="TextBox 1"/>
          <p:cNvSpPr txBox="1"/>
          <p:nvPr/>
        </p:nvSpPr>
        <p:spPr>
          <a:xfrm>
            <a:off x="174662" y="132631"/>
            <a:ext cx="11722812" cy="1200329"/>
          </a:xfrm>
          <a:prstGeom prst="rect">
            <a:avLst/>
          </a:prstGeom>
          <a:noFill/>
        </p:spPr>
        <p:txBody>
          <a:bodyPr wrap="square" rtlCol="0">
            <a:spAutoFit/>
          </a:bodyPr>
          <a:lstStyle/>
          <a:p>
            <a:r>
              <a:rPr lang="en-GB" sz="3600" b="1" dirty="0">
                <a:solidFill>
                  <a:schemeClr val="bg2">
                    <a:lumMod val="50000"/>
                  </a:schemeClr>
                </a:solidFill>
                <a:latin typeface="Arial" panose="020B0604020202020204" pitchFamily="34" charset="0"/>
                <a:ea typeface="+mj-ea"/>
                <a:cs typeface="Arial" panose="020B0604020202020204" pitchFamily="34" charset="0"/>
              </a:rPr>
              <a:t>How does the </a:t>
            </a:r>
            <a:r>
              <a:rPr lang="en-GB" sz="3600" b="1" dirty="0">
                <a:solidFill>
                  <a:srgbClr val="92D050"/>
                </a:solidFill>
                <a:latin typeface="Arial" panose="020B0604020202020204" pitchFamily="34" charset="0"/>
                <a:ea typeface="+mj-ea"/>
                <a:cs typeface="Arial" panose="020B0604020202020204" pitchFamily="34" charset="0"/>
              </a:rPr>
              <a:t>Finnish system </a:t>
            </a:r>
            <a:r>
              <a:rPr lang="en-GB" sz="3600" b="1" dirty="0">
                <a:solidFill>
                  <a:schemeClr val="bg2">
                    <a:lumMod val="50000"/>
                  </a:schemeClr>
                </a:solidFill>
                <a:latin typeface="Arial" panose="020B0604020202020204" pitchFamily="34" charset="0"/>
                <a:ea typeface="+mj-ea"/>
                <a:cs typeface="Arial" panose="020B0604020202020204" pitchFamily="34" charset="0"/>
              </a:rPr>
              <a:t>compare with the other countries?</a:t>
            </a:r>
          </a:p>
        </p:txBody>
      </p:sp>
      <p:graphicFrame>
        <p:nvGraphicFramePr>
          <p:cNvPr id="6" name="Content Placeholder 5"/>
          <p:cNvGraphicFramePr>
            <a:graphicFrameLocks noGrp="1"/>
          </p:cNvGraphicFramePr>
          <p:nvPr>
            <p:ph idx="1"/>
          </p:nvPr>
        </p:nvGraphicFramePr>
        <p:xfrm>
          <a:off x="1294544" y="1643865"/>
          <a:ext cx="8916256" cy="4912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501240" y="1254527"/>
            <a:ext cx="7920880" cy="461665"/>
          </a:xfrm>
          <a:prstGeom prst="rect">
            <a:avLst/>
          </a:prstGeom>
          <a:noFill/>
        </p:spPr>
        <p:txBody>
          <a:bodyPr wrap="square" rtlCol="0">
            <a:spAutoFit/>
          </a:bodyPr>
          <a:lstStyle/>
          <a:p>
            <a:r>
              <a:rPr lang="en-GB" sz="2400" dirty="0">
                <a:solidFill>
                  <a:srgbClr val="767171"/>
                </a:solidFill>
                <a:latin typeface="Arial" panose="020B0604020202020204" pitchFamily="34" charset="0"/>
                <a:cs typeface="Arial" panose="020B0604020202020204" pitchFamily="34" charset="0"/>
              </a:rPr>
              <a:t>Five main types of collective bargaining systems:</a:t>
            </a:r>
          </a:p>
        </p:txBody>
      </p:sp>
      <p:sp>
        <p:nvSpPr>
          <p:cNvPr id="3" name="Slide Number Placeholder 2"/>
          <p:cNvSpPr>
            <a:spLocks noGrp="1"/>
          </p:cNvSpPr>
          <p:nvPr>
            <p:ph type="sldNum" sz="quarter" idx="12"/>
          </p:nvPr>
        </p:nvSpPr>
        <p:spPr/>
        <p:txBody>
          <a:bodyPr/>
          <a:lstStyle/>
          <a:p>
            <a:fld id="{CDD2B62B-1FA4-4963-860A-FC471714E788}" type="slidenum">
              <a:rPr lang="en-GB" smtClean="0"/>
              <a:t>7</a:t>
            </a:fld>
            <a:endParaRPr lang="en-GB"/>
          </a:p>
        </p:txBody>
      </p:sp>
      <p:sp>
        <p:nvSpPr>
          <p:cNvPr id="5" name="AutoShape 2" descr="Risultati immagini per sweden fla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2" descr="data:image/png;base64,iVBORw0KGgoAAAANSUhEUgAAAJcAAABuCAMAAAAd3HGaAAAAP1BMVEXvKy0AKGj////vKiwAIWX5+fpXXIX71NTvHiEAI2YAHmRDSHlYYYjuAAD73Nz6yMj+9vb98fHw8fQVLGodMWzEeSS6AAAA4UlEQVR4nO3YyQoCMRBF0UraVtt5+v9vFV2IijbvoYYC7102Jp5dhYrQ6rpNvdQvh3Jrsbp+q9u1eMv3w4ULFy5cuHDhwoULFy5cuHDhwoULFy5cuD78Q7Fxl3yNWMzVRl3yLWoxU9u9d+3lS+Sier10/SBcXri8ovc6PLnM43IxNTuWu07uabmYeA3lIfO0XpSc4fLC5YXLC5dXWpc5H5rNIXegtprb5vuj2TvHfK/9/XvV/D0ur2aurHuArHuTrHumrHs5XLhw4cKFCxcuXLhw4cKFCxcuXLhw4cKFq4HrDGD3Xn0/hDwjAAAAAElFTkSuQm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a:blip r:embed="rId8"/>
          <a:stretch>
            <a:fillRect/>
          </a:stretch>
        </p:blipFill>
        <p:spPr>
          <a:xfrm>
            <a:off x="9274308" y="3798322"/>
            <a:ext cx="867382" cy="602391"/>
          </a:xfrm>
          <a:prstGeom prst="rect">
            <a:avLst/>
          </a:prstGeom>
        </p:spPr>
      </p:pic>
      <p:sp>
        <p:nvSpPr>
          <p:cNvPr id="10" name="AutoShape 2" descr="data:image/png;base64,iVBORw0KGgoAAAANSUhEUgAAAJcAAACXCAMAAAAvQTlLAAAAh1BMVEX////tJjkDJJeLkMMAFI0AAIvcpKfvFSjskpqYorbqJz3nECMCJJr39/f8/Pzz8/PV2OYjK43vIzXt1tnhM0Tk5ur15erplaOKj74AD5MAIJrxESPmCyju0tr5///T2OLs5eiRkrEjLIkRGoORorPSpqXVJTXhM0riKTgQG4zVpKrTJi7r0s4y5HThAAABAElEQVR4nO3by07CUBiF0aIgIgiiVgQsFwHxwvs/nzYgODgJf0NIHKxv0PQkbbKSM95ZJkmSJEmSJP1tcuK3+V206TS/jTd7iPeUcM1Hr/1gi2XWjZat3taPwd4HCdfzsBNs1FhWuJur9n2w2vg68f9lvXMRrNGq4nqpBbtpcpX3yMXFxcXFxcXFxcXFxcXFxcXFxcXFxcXFxcXFxcXFxcXFxcXFxcXFxcXFxcXFxcV1btfRfccP6HffUck1Pm3fMa+H9zAfrfgeZvL5FVzDrNN7mLwcBh3aH3aTod3L9pT34s02m6Ls+HqoKFL7oXPVLR+x0VWVaZYkSZIkSZL+Vd/tp3BhVyd7pwAAAABJRU5ErkJgg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4" descr="Résultat de recherche d'images pour &quot;french flag&quo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6" descr="Résultat de recherche d'images pour &quot;french flag&quo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5" name="Picture 14"/>
          <p:cNvPicPr>
            <a:picLocks noChangeAspect="1"/>
          </p:cNvPicPr>
          <p:nvPr/>
        </p:nvPicPr>
        <p:blipFill>
          <a:blip r:embed="rId9"/>
          <a:stretch>
            <a:fillRect/>
          </a:stretch>
        </p:blipFill>
        <p:spPr>
          <a:xfrm>
            <a:off x="9274309" y="1952448"/>
            <a:ext cx="872281" cy="608216"/>
          </a:xfrm>
          <a:prstGeom prst="rect">
            <a:avLst/>
          </a:prstGeom>
        </p:spPr>
      </p:pic>
      <p:pic>
        <p:nvPicPr>
          <p:cNvPr id="17" name="Picture 16"/>
          <p:cNvPicPr>
            <a:picLocks/>
          </p:cNvPicPr>
          <p:nvPr/>
        </p:nvPicPr>
        <p:blipFill>
          <a:blip r:embed="rId10"/>
          <a:stretch>
            <a:fillRect/>
          </a:stretch>
        </p:blipFill>
        <p:spPr>
          <a:xfrm>
            <a:off x="9274307" y="4730370"/>
            <a:ext cx="864000" cy="602829"/>
          </a:xfrm>
          <a:prstGeom prst="rect">
            <a:avLst/>
          </a:prstGeom>
        </p:spPr>
      </p:pic>
      <p:pic>
        <p:nvPicPr>
          <p:cNvPr id="18" name="Picture 17"/>
          <p:cNvPicPr>
            <a:picLocks noChangeAspect="1"/>
          </p:cNvPicPr>
          <p:nvPr/>
        </p:nvPicPr>
        <p:blipFill>
          <a:blip r:embed="rId11"/>
          <a:stretch>
            <a:fillRect/>
          </a:stretch>
        </p:blipFill>
        <p:spPr>
          <a:xfrm>
            <a:off x="9274307" y="5640281"/>
            <a:ext cx="864000" cy="617910"/>
          </a:xfrm>
          <a:prstGeom prst="rect">
            <a:avLst/>
          </a:prstGeom>
        </p:spPr>
      </p:pic>
      <p:pic>
        <p:nvPicPr>
          <p:cNvPr id="19" name="Picture 2" descr="https://static.fnac-static.com/multimedia/Images/7A/7A/22/FD/16589434-1505-1505-1/tsp20210318173341/Drapeau-Finlande-bleu-blanc-150-x-90-cm-a-oeillets.jpg#230c3c60-4bdd-4b6e-b0da-180a4c0cc04c"/>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flipV="1">
            <a:off x="9266024" y="2920093"/>
            <a:ext cx="872283" cy="532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450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2A365A96-4C63-452D-9C71-FFE33808B664}"/>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522E0FAB-5E8A-4FB3-A4AE-584D1D901A15}"/>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graphicEl>
                                              <a:dgm id="{16EC0CEC-7E4D-43E4-BD57-96950C647D3D}"/>
                                            </p:graphic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88C1CAEC-5AAE-4B8C-853A-B3538E037780}"/>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43F6549A-9FB7-47D4-A4C3-C7CB482FFFB8}"/>
                                            </p:graphic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300E8B4B-3364-430A-8780-F963003861FF}"/>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107A6B50-C2FD-42F9-9EF3-CE36A55D7A5A}"/>
                                            </p:graphic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graphicEl>
                                              <a:dgm id="{09B89692-4909-4026-AF35-3962F3803D18}"/>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graphicEl>
                                              <a:dgm id="{EB1981F9-FFFF-42F1-B80A-6E0FE0E8AFED}"/>
                                            </p:graphic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graphicEl>
                                              <a:dgm id="{3A3685A4-6F19-4DB6-A645-4BB887FEA733}"/>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graphicEl>
                                              <a:dgm id="{D53F90AB-C4DF-4711-903D-2C6B7925BE75}"/>
                                            </p:graphic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511052" y="248564"/>
            <a:ext cx="6415722"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2800" b="1" dirty="0">
              <a:latin typeface="+mn-lt"/>
              <a:ea typeface="+mn-ea"/>
              <a:cs typeface="Arial" pitchFamily="34" charset="0"/>
            </a:endParaRPr>
          </a:p>
        </p:txBody>
      </p:sp>
      <p:sp>
        <p:nvSpPr>
          <p:cNvPr id="2" name="TextBox 1"/>
          <p:cNvSpPr txBox="1"/>
          <p:nvPr/>
        </p:nvSpPr>
        <p:spPr>
          <a:xfrm>
            <a:off x="174662" y="132631"/>
            <a:ext cx="11722812" cy="1200329"/>
          </a:xfrm>
          <a:prstGeom prst="rect">
            <a:avLst/>
          </a:prstGeom>
          <a:noFill/>
        </p:spPr>
        <p:txBody>
          <a:bodyPr wrap="square" rtlCol="0">
            <a:spAutoFit/>
          </a:bodyPr>
          <a:lstStyle/>
          <a:p>
            <a:r>
              <a:rPr lang="en-GB" sz="3600" b="1" dirty="0">
                <a:solidFill>
                  <a:schemeClr val="bg2">
                    <a:lumMod val="50000"/>
                  </a:schemeClr>
                </a:solidFill>
                <a:latin typeface="Arial" panose="020B0604020202020204" pitchFamily="34" charset="0"/>
                <a:ea typeface="+mj-ea"/>
                <a:cs typeface="Arial" panose="020B0604020202020204" pitchFamily="34" charset="0"/>
              </a:rPr>
              <a:t>How does the </a:t>
            </a:r>
            <a:r>
              <a:rPr lang="en-GB" sz="3600" b="1" dirty="0">
                <a:solidFill>
                  <a:srgbClr val="92D050"/>
                </a:solidFill>
                <a:latin typeface="Arial" panose="020B0604020202020204" pitchFamily="34" charset="0"/>
                <a:ea typeface="+mj-ea"/>
                <a:cs typeface="Arial" panose="020B0604020202020204" pitchFamily="34" charset="0"/>
              </a:rPr>
              <a:t>Finnish system </a:t>
            </a:r>
            <a:r>
              <a:rPr lang="en-GB" sz="3600" b="1" dirty="0">
                <a:solidFill>
                  <a:schemeClr val="bg2">
                    <a:lumMod val="50000"/>
                  </a:schemeClr>
                </a:solidFill>
                <a:latin typeface="Arial" panose="020B0604020202020204" pitchFamily="34" charset="0"/>
                <a:ea typeface="+mj-ea"/>
                <a:cs typeface="Arial" panose="020B0604020202020204" pitchFamily="34" charset="0"/>
              </a:rPr>
              <a:t>compare with the other countries?</a:t>
            </a:r>
          </a:p>
        </p:txBody>
      </p:sp>
      <p:sp>
        <p:nvSpPr>
          <p:cNvPr id="3" name="Slide Number Placeholder 2"/>
          <p:cNvSpPr>
            <a:spLocks noGrp="1"/>
          </p:cNvSpPr>
          <p:nvPr>
            <p:ph type="sldNum" sz="quarter" idx="12"/>
          </p:nvPr>
        </p:nvSpPr>
        <p:spPr/>
        <p:txBody>
          <a:bodyPr/>
          <a:lstStyle/>
          <a:p>
            <a:fld id="{CDD2B62B-1FA4-4963-860A-FC471714E788}" type="slidenum">
              <a:rPr lang="en-GB" smtClean="0"/>
              <a:t>8</a:t>
            </a:fld>
            <a:endParaRPr lang="en-GB"/>
          </a:p>
        </p:txBody>
      </p:sp>
      <p:sp>
        <p:nvSpPr>
          <p:cNvPr id="5" name="AutoShape 2" descr="Risultati immagini per sweden fla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2" descr="data:image/png;base64,iVBORw0KGgoAAAANSUhEUgAAAJcAAABuCAMAAAAd3HGaAAAAP1BMVEXvKy0AKGj////vKiwAIWX5+fpXXIX71NTvHiEAI2YAHmRDSHlYYYjuAAD73Nz6yMj+9vb98fHw8fQVLGodMWzEeSS6AAAA4UlEQVR4nO3YyQoCMRBF0UraVtt5+v9vFV2IijbvoYYC7102Jp5dhYrQ6rpNvdQvh3Jrsbp+q9u1eMv3w4ULFy5cuHDhwoULFy5cuHDhwoULFy5cuD78Q7Fxl3yNWMzVRl3yLWoxU9u9d+3lS+Sier10/SBcXri8ovc6PLnM43IxNTuWu07uabmYeA3lIfO0XpSc4fLC5YXLC5dXWpc5H5rNIXegtprb5vuj2TvHfK/9/XvV/D0ur2aurHuArHuTrHumrHs5XLhw4cKFCxcuXLhw4cKFCxcuXLhw4cKFq4HrDGD3Xn0/hDwjAAAAAElFTkSuQm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2" descr="data:image/png;base64,iVBORw0KGgoAAAANSUhEUgAAAJcAAACXCAMAAAAvQTlLAAAAh1BMVEX////tJjkDJJeLkMMAFI0AAIvcpKfvFSjskpqYorbqJz3nECMCJJr39/f8/Pzz8/PV2OYjK43vIzXt1tnhM0Tk5ur15erplaOKj74AD5MAIJrxESPmCyju0tr5///T2OLs5eiRkrEjLIkRGoORorPSpqXVJTXhM0riKTgQG4zVpKrTJi7r0s4y5HThAAABAElEQVR4nO3by07CUBiF0aIgIgiiVgQsFwHxwvs/nzYgODgJf0NIHKxv0PQkbbKSM95ZJkmSJEmSJP1tcuK3+V206TS/jTd7iPeUcM1Hr/1gi2XWjZat3taPwd4HCdfzsBNs1FhWuJur9n2w2vg68f9lvXMRrNGq4nqpBbtpcpX3yMXFxcXFxcXFxcXFxcXFxcXFxcXFxcXFxcXFxcXFxcXFxcXFxcXFxcXFxcXFxcV1btfRfccP6HffUck1Pm3fMa+H9zAfrfgeZvL5FVzDrNN7mLwcBh3aH3aTod3L9pT34s02m6Ls+HqoKFL7oXPVLR+x0VWVaZYkSZIkSZL+Vd/tp3BhVyd7pwAAAABJRU5ErkJgg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4" descr="Résultat de recherche d'images pour &quot;french flag&quo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6" descr="Résultat de recherche d'images pour &quot;french flag&quo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Content Placeholder 12"/>
          <p:cNvSpPr>
            <a:spLocks noGrp="1"/>
          </p:cNvSpPr>
          <p:nvPr>
            <p:ph idx="1"/>
          </p:nvPr>
        </p:nvSpPr>
        <p:spPr>
          <a:xfrm>
            <a:off x="838200" y="5606767"/>
            <a:ext cx="10515600" cy="1052070"/>
          </a:xfrm>
        </p:spPr>
        <p:txBody>
          <a:bodyPr>
            <a:noAutofit/>
          </a:bodyPr>
          <a:lstStyle/>
          <a:p>
            <a:pPr>
              <a:spcBef>
                <a:spcPts val="0"/>
              </a:spcBef>
            </a:pPr>
            <a:r>
              <a:rPr lang="en-GB" sz="1600" dirty="0">
                <a:latin typeface="Arial" panose="020B0604020202020204" pitchFamily="34" charset="0"/>
                <a:cs typeface="Arial" panose="020B0604020202020204" pitchFamily="34" charset="0"/>
              </a:rPr>
              <a:t>RCW. Rather centralized and weakly coordinated</a:t>
            </a:r>
          </a:p>
          <a:p>
            <a:pPr>
              <a:spcBef>
                <a:spcPts val="0"/>
              </a:spcBef>
            </a:pPr>
            <a:r>
              <a:rPr lang="en-GB" sz="1600" dirty="0">
                <a:latin typeface="Arial" panose="020B0604020202020204" pitchFamily="34" charset="0"/>
                <a:cs typeface="Arial" panose="020B0604020202020204" pitchFamily="34" charset="0"/>
              </a:rPr>
              <a:t>PCC. Predominantly centralized and coordinated</a:t>
            </a:r>
          </a:p>
          <a:p>
            <a:pPr>
              <a:spcBef>
                <a:spcPts val="0"/>
              </a:spcBef>
            </a:pPr>
            <a:r>
              <a:rPr lang="en-GB" sz="1600" dirty="0">
                <a:latin typeface="Arial" panose="020B0604020202020204" pitchFamily="34" charset="0"/>
                <a:cs typeface="Arial" panose="020B0604020202020204" pitchFamily="34" charset="0"/>
              </a:rPr>
              <a:t>ODC. Organized decentralized and coordinated</a:t>
            </a:r>
          </a:p>
          <a:p>
            <a:pPr>
              <a:spcBef>
                <a:spcPts val="0"/>
              </a:spcBef>
            </a:pPr>
            <a:r>
              <a:rPr lang="en-GB" sz="1600" dirty="0">
                <a:latin typeface="Arial" panose="020B0604020202020204" pitchFamily="34" charset="0"/>
                <a:cs typeface="Arial" panose="020B0604020202020204" pitchFamily="34" charset="0"/>
              </a:rPr>
              <a:t>LD. Largely decentralized</a:t>
            </a:r>
          </a:p>
          <a:p>
            <a:pPr>
              <a:spcBef>
                <a:spcPts val="0"/>
              </a:spcBef>
            </a:pPr>
            <a:r>
              <a:rPr lang="en-GB" sz="1600" dirty="0">
                <a:latin typeface="Arial" panose="020B0604020202020204" pitchFamily="34" charset="0"/>
                <a:cs typeface="Arial" panose="020B0604020202020204" pitchFamily="34" charset="0"/>
              </a:rPr>
              <a:t>FD. Fully decentralized</a:t>
            </a:r>
          </a:p>
        </p:txBody>
      </p:sp>
      <p:pic>
        <p:nvPicPr>
          <p:cNvPr id="6" name="Picture 5"/>
          <p:cNvPicPr>
            <a:picLocks noChangeAspect="1"/>
          </p:cNvPicPr>
          <p:nvPr/>
        </p:nvPicPr>
        <p:blipFill>
          <a:blip r:embed="rId3"/>
          <a:stretch>
            <a:fillRect/>
          </a:stretch>
        </p:blipFill>
        <p:spPr>
          <a:xfrm>
            <a:off x="470382" y="2071361"/>
            <a:ext cx="2866093" cy="2681679"/>
          </a:xfrm>
          <a:prstGeom prst="rect">
            <a:avLst/>
          </a:prstGeom>
        </p:spPr>
      </p:pic>
      <p:pic>
        <p:nvPicPr>
          <p:cNvPr id="8" name="Picture 7"/>
          <p:cNvPicPr>
            <a:picLocks noChangeAspect="1"/>
          </p:cNvPicPr>
          <p:nvPr/>
        </p:nvPicPr>
        <p:blipFill>
          <a:blip r:embed="rId4"/>
          <a:stretch>
            <a:fillRect/>
          </a:stretch>
        </p:blipFill>
        <p:spPr>
          <a:xfrm>
            <a:off x="3389599" y="2094413"/>
            <a:ext cx="2658627" cy="2658627"/>
          </a:xfrm>
          <a:prstGeom prst="rect">
            <a:avLst/>
          </a:prstGeom>
        </p:spPr>
      </p:pic>
      <p:pic>
        <p:nvPicPr>
          <p:cNvPr id="9" name="Picture 8"/>
          <p:cNvPicPr>
            <a:picLocks noChangeAspect="1"/>
          </p:cNvPicPr>
          <p:nvPr/>
        </p:nvPicPr>
        <p:blipFill>
          <a:blip r:embed="rId5"/>
          <a:stretch>
            <a:fillRect/>
          </a:stretch>
        </p:blipFill>
        <p:spPr>
          <a:xfrm>
            <a:off x="6036068" y="2166894"/>
            <a:ext cx="2612524" cy="2627892"/>
          </a:xfrm>
          <a:prstGeom prst="rect">
            <a:avLst/>
          </a:prstGeom>
        </p:spPr>
      </p:pic>
      <p:pic>
        <p:nvPicPr>
          <p:cNvPr id="15" name="Picture 14"/>
          <p:cNvPicPr>
            <a:picLocks noChangeAspect="1"/>
          </p:cNvPicPr>
          <p:nvPr/>
        </p:nvPicPr>
        <p:blipFill>
          <a:blip r:embed="rId6"/>
          <a:stretch>
            <a:fillRect/>
          </a:stretch>
        </p:blipFill>
        <p:spPr>
          <a:xfrm>
            <a:off x="8861195" y="2186687"/>
            <a:ext cx="2681679" cy="2612524"/>
          </a:xfrm>
          <a:prstGeom prst="rect">
            <a:avLst/>
          </a:prstGeom>
        </p:spPr>
      </p:pic>
    </p:spTree>
    <p:extLst>
      <p:ext uri="{BB962C8B-B14F-4D97-AF65-F5344CB8AC3E}">
        <p14:creationId xmlns:p14="http://schemas.microsoft.com/office/powerpoint/2010/main" val="560244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8716" y="285557"/>
            <a:ext cx="11439939" cy="1022400"/>
          </a:xfrm>
        </p:spPr>
        <p:txBody>
          <a:bodyPr>
            <a:noAutofit/>
          </a:bodyPr>
          <a:lstStyle/>
          <a:p>
            <a:r>
              <a:rPr lang="en-US" sz="3600" b="1" dirty="0">
                <a:solidFill>
                  <a:schemeClr val="bg2">
                    <a:lumMod val="50000"/>
                  </a:schemeClr>
                </a:solidFill>
                <a:latin typeface="Arial" panose="020B0604020202020204" pitchFamily="34" charset="0"/>
                <a:cs typeface="Arial" panose="020B0604020202020204" pitchFamily="34" charset="0"/>
              </a:rPr>
              <a:t>What is the </a:t>
            </a:r>
            <a:r>
              <a:rPr lang="en-US" sz="3600" b="1" dirty="0">
                <a:solidFill>
                  <a:srgbClr val="92D050"/>
                </a:solidFill>
                <a:latin typeface="Arial" panose="020B0604020202020204" pitchFamily="34" charset="0"/>
                <a:cs typeface="Arial" panose="020B0604020202020204" pitchFamily="34" charset="0"/>
              </a:rPr>
              <a:t>impact of collective bargaining </a:t>
            </a:r>
            <a:r>
              <a:rPr lang="en-US" sz="3600" b="1" dirty="0">
                <a:solidFill>
                  <a:schemeClr val="bg2">
                    <a:lumMod val="50000"/>
                  </a:schemeClr>
                </a:solidFill>
                <a:latin typeface="Arial" panose="020B0604020202020204" pitchFamily="34" charset="0"/>
                <a:cs typeface="Arial" panose="020B0604020202020204" pitchFamily="34" charset="0"/>
              </a:rPr>
              <a:t>on </a:t>
            </a:r>
            <a:r>
              <a:rPr lang="en-US" sz="3600" b="1" dirty="0" err="1">
                <a:solidFill>
                  <a:schemeClr val="bg2">
                    <a:lumMod val="50000"/>
                  </a:schemeClr>
                </a:solidFill>
                <a:latin typeface="Arial" panose="020B0604020202020204" pitchFamily="34" charset="0"/>
                <a:cs typeface="Arial" panose="020B0604020202020204" pitchFamily="34" charset="0"/>
              </a:rPr>
              <a:t>labour</a:t>
            </a:r>
            <a:r>
              <a:rPr lang="en-US" sz="3600" b="1" dirty="0">
                <a:solidFill>
                  <a:schemeClr val="bg2">
                    <a:lumMod val="50000"/>
                  </a:schemeClr>
                </a:solidFill>
                <a:latin typeface="Arial" panose="020B0604020202020204" pitchFamily="34" charset="0"/>
                <a:cs typeface="Arial" panose="020B0604020202020204" pitchFamily="34" charset="0"/>
              </a:rPr>
              <a:t> market outcomes?</a:t>
            </a:r>
            <a:endParaRPr lang="en-GB" sz="3600" b="1" dirty="0">
              <a:solidFill>
                <a:schemeClr val="bg2">
                  <a:lumMod val="50000"/>
                </a:schemeClr>
              </a:solidFill>
              <a:latin typeface="Arial" panose="020B0604020202020204" pitchFamily="34" charset="0"/>
              <a:cs typeface="Arial" panose="020B0604020202020204" pitchFamily="34" charset="0"/>
            </a:endParaRPr>
          </a:p>
        </p:txBody>
      </p:sp>
      <p:grpSp>
        <p:nvGrpSpPr>
          <p:cNvPr id="5" name="Group 4"/>
          <p:cNvGrpSpPr/>
          <p:nvPr/>
        </p:nvGrpSpPr>
        <p:grpSpPr>
          <a:xfrm>
            <a:off x="4576481" y="1864584"/>
            <a:ext cx="3144410" cy="1964341"/>
            <a:chOff x="0" y="53500"/>
            <a:chExt cx="2437463" cy="1810415"/>
          </a:xfrm>
          <a:solidFill>
            <a:srgbClr val="84BE50"/>
          </a:solidFill>
        </p:grpSpPr>
        <p:sp>
          <p:nvSpPr>
            <p:cNvPr id="6" name="Flowchart: Alternate Process 5"/>
            <p:cNvSpPr/>
            <p:nvPr/>
          </p:nvSpPr>
          <p:spPr>
            <a:xfrm>
              <a:off x="0" y="53500"/>
              <a:ext cx="2437463" cy="1810415"/>
            </a:xfrm>
            <a:prstGeom prst="flowChartAlternateProcess">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Flowchart: Alternate Process 4"/>
            <p:cNvSpPr txBox="1"/>
            <p:nvPr/>
          </p:nvSpPr>
          <p:spPr>
            <a:xfrm>
              <a:off x="88375" y="141875"/>
              <a:ext cx="2260713" cy="163366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b="1" kern="1200" noProof="0" dirty="0">
                  <a:latin typeface="Arial" panose="020B0604020202020204" pitchFamily="34" charset="0"/>
                  <a:cs typeface="Arial" panose="020B0604020202020204" pitchFamily="34" charset="0"/>
                </a:rPr>
                <a:t>Wage premium of firm-level bargaining</a:t>
              </a:r>
            </a:p>
          </p:txBody>
        </p:sp>
      </p:grpSp>
      <p:grpSp>
        <p:nvGrpSpPr>
          <p:cNvPr id="8" name="Group 7"/>
          <p:cNvGrpSpPr/>
          <p:nvPr/>
        </p:nvGrpSpPr>
        <p:grpSpPr>
          <a:xfrm>
            <a:off x="903768" y="1864584"/>
            <a:ext cx="3054122" cy="1964341"/>
            <a:chOff x="2669700" y="90062"/>
            <a:chExt cx="2437463" cy="1810415"/>
          </a:xfrm>
          <a:solidFill>
            <a:srgbClr val="84BE50"/>
          </a:solidFill>
        </p:grpSpPr>
        <p:sp>
          <p:nvSpPr>
            <p:cNvPr id="9" name="Flowchart: Alternate Process 8"/>
            <p:cNvSpPr/>
            <p:nvPr/>
          </p:nvSpPr>
          <p:spPr>
            <a:xfrm>
              <a:off x="2669700" y="90062"/>
              <a:ext cx="2437463" cy="1810415"/>
            </a:xfrm>
            <a:prstGeom prst="flowChartAlternateProcess">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lowchart: Alternate Process 4"/>
            <p:cNvSpPr txBox="1"/>
            <p:nvPr/>
          </p:nvSpPr>
          <p:spPr>
            <a:xfrm>
              <a:off x="2758075" y="178437"/>
              <a:ext cx="2260713" cy="16336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b="1" kern="1200" noProof="0" dirty="0">
                  <a:latin typeface="Arial" panose="020B0604020202020204" pitchFamily="34" charset="0"/>
                  <a:cs typeface="Arial" panose="020B0604020202020204" pitchFamily="34" charset="0"/>
                </a:rPr>
                <a:t>Lowest wage inequalities </a:t>
              </a:r>
              <a:r>
                <a:rPr lang="en-GB" sz="2300" b="1" dirty="0">
                  <a:latin typeface="Arial" panose="020B0604020202020204" pitchFamily="34" charset="0"/>
                  <a:cs typeface="Arial" panose="020B0604020202020204" pitchFamily="34" charset="0"/>
                </a:rPr>
                <a:t>&amp; level-playing field</a:t>
              </a:r>
            </a:p>
          </p:txBody>
        </p:sp>
      </p:grpSp>
      <p:grpSp>
        <p:nvGrpSpPr>
          <p:cNvPr id="11" name="Group 10"/>
          <p:cNvGrpSpPr/>
          <p:nvPr/>
        </p:nvGrpSpPr>
        <p:grpSpPr>
          <a:xfrm>
            <a:off x="8339482" y="4384160"/>
            <a:ext cx="3101151" cy="1991458"/>
            <a:chOff x="5339393" y="87369"/>
            <a:chExt cx="2437463" cy="1810415"/>
          </a:xfrm>
          <a:solidFill>
            <a:srgbClr val="84BE50"/>
          </a:solidFill>
        </p:grpSpPr>
        <p:sp>
          <p:nvSpPr>
            <p:cNvPr id="12" name="Flowchart: Alternate Process 11"/>
            <p:cNvSpPr/>
            <p:nvPr/>
          </p:nvSpPr>
          <p:spPr>
            <a:xfrm>
              <a:off x="5339393" y="87369"/>
              <a:ext cx="2437463" cy="1810415"/>
            </a:xfrm>
            <a:prstGeom prst="flowChartAlternateProcess">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lowchart: Alternate Process 4"/>
            <p:cNvSpPr txBox="1"/>
            <p:nvPr/>
          </p:nvSpPr>
          <p:spPr>
            <a:xfrm>
              <a:off x="5427768" y="175744"/>
              <a:ext cx="2260713" cy="16336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b="1" kern="1200" noProof="0" dirty="0">
                  <a:latin typeface="Arial" panose="020B0604020202020204" pitchFamily="34" charset="0"/>
                  <a:cs typeface="Arial" panose="020B0604020202020204" pitchFamily="34" charset="0"/>
                </a:rPr>
                <a:t>Higher</a:t>
              </a:r>
              <a:r>
                <a:rPr lang="en-GB" sz="2300" b="1" kern="1200" baseline="0" noProof="0" dirty="0">
                  <a:latin typeface="Arial" panose="020B0604020202020204" pitchFamily="34" charset="0"/>
                  <a:cs typeface="Arial" panose="020B0604020202020204" pitchFamily="34" charset="0"/>
                </a:rPr>
                <a:t> quality of the work environment</a:t>
              </a:r>
              <a:endParaRPr lang="en-GB" sz="2300" b="1" kern="1200" noProof="0" dirty="0">
                <a:latin typeface="Arial" panose="020B0604020202020204" pitchFamily="34" charset="0"/>
                <a:cs typeface="Arial" panose="020B0604020202020204" pitchFamily="34" charset="0"/>
              </a:endParaRPr>
            </a:p>
          </p:txBody>
        </p:sp>
      </p:grpSp>
      <p:grpSp>
        <p:nvGrpSpPr>
          <p:cNvPr id="20" name="Group 19"/>
          <p:cNvGrpSpPr/>
          <p:nvPr/>
        </p:nvGrpSpPr>
        <p:grpSpPr>
          <a:xfrm>
            <a:off x="903767" y="4384161"/>
            <a:ext cx="3054121" cy="1991458"/>
            <a:chOff x="6" y="14139"/>
            <a:chExt cx="2437463" cy="2065151"/>
          </a:xfrm>
        </p:grpSpPr>
        <p:sp>
          <p:nvSpPr>
            <p:cNvPr id="21" name="Flowchart: Alternate Process 20"/>
            <p:cNvSpPr/>
            <p:nvPr/>
          </p:nvSpPr>
          <p:spPr>
            <a:xfrm>
              <a:off x="6" y="14139"/>
              <a:ext cx="2437463" cy="2065151"/>
            </a:xfrm>
            <a:prstGeom prst="flowChartAlternateProcess">
              <a:avLst/>
            </a:prstGeom>
            <a:solidFill>
              <a:srgbClr val="84BE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Flowchart: Alternate Process 4"/>
            <p:cNvSpPr txBox="1"/>
            <p:nvPr/>
          </p:nvSpPr>
          <p:spPr>
            <a:xfrm>
              <a:off x="6" y="114949"/>
              <a:ext cx="2437463" cy="18635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b="1" kern="1200" noProof="0" dirty="0">
                  <a:latin typeface="Arial" panose="020B0604020202020204" pitchFamily="34" charset="0"/>
                  <a:cs typeface="Arial" panose="020B0604020202020204" pitchFamily="34" charset="0"/>
                </a:rPr>
                <a:t>Wage co-ordination linked with ↑ employment &amp; ↓unemployment</a:t>
              </a:r>
            </a:p>
          </p:txBody>
        </p:sp>
      </p:grpSp>
      <p:grpSp>
        <p:nvGrpSpPr>
          <p:cNvPr id="23" name="Group 22"/>
          <p:cNvGrpSpPr/>
          <p:nvPr/>
        </p:nvGrpSpPr>
        <p:grpSpPr>
          <a:xfrm>
            <a:off x="4576481" y="4384162"/>
            <a:ext cx="3152181" cy="1991456"/>
            <a:chOff x="2669700" y="44703"/>
            <a:chExt cx="2437463" cy="1991456"/>
          </a:xfrm>
          <a:solidFill>
            <a:srgbClr val="84BE50"/>
          </a:solidFill>
        </p:grpSpPr>
        <p:sp>
          <p:nvSpPr>
            <p:cNvPr id="24" name="Flowchart: Alternate Process 23"/>
            <p:cNvSpPr/>
            <p:nvPr/>
          </p:nvSpPr>
          <p:spPr>
            <a:xfrm>
              <a:off x="2669700" y="44703"/>
              <a:ext cx="2437463" cy="1991456"/>
            </a:xfrm>
            <a:prstGeom prst="flowChartAlternateProcess">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Flowchart: Alternate Process 4"/>
            <p:cNvSpPr txBox="1"/>
            <p:nvPr/>
          </p:nvSpPr>
          <p:spPr>
            <a:xfrm>
              <a:off x="2766913" y="141916"/>
              <a:ext cx="2243037" cy="179703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noProof="0" dirty="0">
                  <a:latin typeface="Arial" panose="020B0604020202020204" pitchFamily="34" charset="0"/>
                  <a:cs typeface="Arial" panose="020B0604020202020204" pitchFamily="34" charset="0"/>
                </a:rPr>
                <a:t>Wage c</a:t>
              </a:r>
              <a:r>
                <a:rPr lang="en-US" sz="2300" b="1" kern="1200" noProof="0" dirty="0">
                  <a:latin typeface="Arial" panose="020B0604020202020204" pitchFamily="34" charset="0"/>
                  <a:cs typeface="Arial" panose="020B0604020202020204" pitchFamily="34" charset="0"/>
                </a:rPr>
                <a:t>o-ordination also increases </a:t>
              </a:r>
              <a:r>
                <a:rPr lang="en-US" sz="2300" b="1" kern="1200" noProof="0" dirty="0" err="1">
                  <a:latin typeface="Arial" panose="020B0604020202020204" pitchFamily="34" charset="0"/>
                  <a:cs typeface="Arial" panose="020B0604020202020204" pitchFamily="34" charset="0"/>
                </a:rPr>
                <a:t>labour</a:t>
              </a:r>
              <a:r>
                <a:rPr lang="en-US" sz="2300" b="1" kern="1200" noProof="0" dirty="0">
                  <a:latin typeface="Arial" panose="020B0604020202020204" pitchFamily="34" charset="0"/>
                  <a:cs typeface="Arial" panose="020B0604020202020204" pitchFamily="34" charset="0"/>
                </a:rPr>
                <a:t> market resilience</a:t>
              </a:r>
              <a:endParaRPr lang="en-GB" sz="2300" b="1" kern="1200" noProof="0" dirty="0">
                <a:latin typeface="Arial" panose="020B0604020202020204" pitchFamily="34" charset="0"/>
                <a:cs typeface="Arial" panose="020B0604020202020204" pitchFamily="34" charset="0"/>
              </a:endParaRPr>
            </a:p>
          </p:txBody>
        </p:sp>
      </p:grpSp>
      <p:grpSp>
        <p:nvGrpSpPr>
          <p:cNvPr id="26" name="Group 25"/>
          <p:cNvGrpSpPr/>
          <p:nvPr/>
        </p:nvGrpSpPr>
        <p:grpSpPr>
          <a:xfrm>
            <a:off x="8339482" y="1848705"/>
            <a:ext cx="3101151" cy="1964341"/>
            <a:chOff x="5339400" y="61916"/>
            <a:chExt cx="2437463" cy="1969598"/>
          </a:xfrm>
          <a:solidFill>
            <a:srgbClr val="84BE50"/>
          </a:solidFill>
        </p:grpSpPr>
        <p:sp>
          <p:nvSpPr>
            <p:cNvPr id="27" name="Flowchart: Alternate Process 26"/>
            <p:cNvSpPr/>
            <p:nvPr/>
          </p:nvSpPr>
          <p:spPr>
            <a:xfrm>
              <a:off x="5339400" y="61916"/>
              <a:ext cx="2437463" cy="1969598"/>
            </a:xfrm>
            <a:prstGeom prst="flowChartAlternateProcess">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Flowchart: Alternate Process 4"/>
            <p:cNvSpPr txBox="1"/>
            <p:nvPr/>
          </p:nvSpPr>
          <p:spPr>
            <a:xfrm>
              <a:off x="5435546" y="158062"/>
              <a:ext cx="2245171" cy="17773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dirty="0">
                  <a:latin typeface="Arial" panose="020B0604020202020204" pitchFamily="34" charset="0"/>
                  <a:cs typeface="Arial" panose="020B0604020202020204" pitchFamily="34" charset="0"/>
                </a:rPr>
                <a:t>C</a:t>
              </a:r>
              <a:r>
                <a:rPr lang="en-US" sz="2300" b="1" kern="1200" noProof="0" dirty="0" err="1">
                  <a:latin typeface="Arial" panose="020B0604020202020204" pitchFamily="34" charset="0"/>
                  <a:cs typeface="Arial" panose="020B0604020202020204" pitchFamily="34" charset="0"/>
                </a:rPr>
                <a:t>entralisation</a:t>
              </a:r>
              <a:r>
                <a:rPr lang="en-US" sz="2300" b="1" kern="1200" noProof="0" dirty="0">
                  <a:latin typeface="Arial" panose="020B0604020202020204" pitchFamily="34" charset="0"/>
                  <a:cs typeface="Arial" panose="020B0604020202020204" pitchFamily="34" charset="0"/>
                </a:rPr>
                <a:t> associated with lower productivity growth</a:t>
              </a:r>
              <a:endParaRPr lang="en-GB" sz="2300" b="1" kern="1200" noProof="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7767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CtFieldPriority xmlns="http://www.oecd.org/eshare/projectsentre/CtFieldPriority/" xmlns:i="http://www.w3.org/2001/XMLSchema-instance">
  <PriorityFields xmlns:a="http://schemas.microsoft.com/2003/10/Serialization/Arrays">
    <a:string>Title</a:string>
    <a:string>OECDCountry</a:string>
    <a:string>OECDTopic</a:string>
    <a:string>OECDKeywords</a:string>
  </PriorityFields>
</CtFieldPriority>
</file>

<file path=customXml/item2.xml><?xml version="1.0" encoding="utf-8"?>
<?mso-contentType ?>
<FormTemplates xmlns="http://schemas.microsoft.com/sharepoint/v3/contenttype/forms">
  <Display>OECDListFormCollapsible</Display>
  <Edit>OECDListFormCollapsible</Edit>
  <New>OECDListFormCollapsible</New>
</FormTemplates>
</file>

<file path=customXml/item3.xml><?xml version="1.0" encoding="utf-8"?>
<p:properties xmlns:p="http://schemas.microsoft.com/office/2006/metadata/properties" xmlns:xsi="http://www.w3.org/2001/XMLSchema-instance" xmlns:pc="http://schemas.microsoft.com/office/infopath/2007/PartnerControls">
  <documentManagement>
    <OECDProjectMembers xmlns="22a5b7d0-1699-458f-b8e2-4d8247229549">
      <UserInfo>
        <DisplayName>CAZES Sandrine, ELS/JAI</DisplayName>
        <AccountId>381</AccountId>
        <AccountType/>
      </UserInfo>
      <UserInfo>
        <DisplayName>GARNERO Andrea, ELS/JAI</DisplayName>
        <AccountId>132</AccountId>
        <AccountType/>
      </UserInfo>
      <UserInfo>
        <DisplayName>DENK Oliver, ELS/JAI</DisplayName>
        <AccountId>968</AccountId>
        <AccountType/>
      </UserInfo>
      <UserInfo>
        <DisplayName>MARTIN Sebastien, ELS/JAI</DisplayName>
        <AccountId>201</AccountId>
        <AccountType/>
      </UserInfo>
      <UserInfo>
        <DisplayName>CORRY Natalie, ELS/COM</DisplayName>
        <AccountId>202</AccountId>
        <AccountType/>
      </UserInfo>
      <UserInfo>
        <DisplayName>PUYMOYEN Agnès, ELS/JAI</DisplayName>
        <AccountId>167</AccountId>
        <AccountType/>
      </UserInfo>
      <UserInfo>
        <DisplayName>CARCILLO Stéphane, ELS/JAI</DisplayName>
        <AccountId>107</AccountId>
        <AccountType/>
      </UserInfo>
      <UserInfo>
        <DisplayName>BEYELER Brigitte, ELS</DisplayName>
        <AccountId>1192</AccountId>
        <AccountType/>
      </UserInfo>
      <UserInfo>
        <DisplayName>HIJZEN Alexander, ELS/JAI</DisplayName>
        <AccountId>105</AccountId>
        <AccountType/>
      </UserInfo>
      <UserInfo>
        <DisplayName>TOUZET Chloé, ELS/JAI</DisplayName>
        <AccountId>1707</AccountId>
        <AccountType/>
      </UserInfo>
      <UserInfo>
        <DisplayName>SCALABRINO Matteo, ELS/JAI</DisplayName>
        <AccountId>2554</AccountId>
        <AccountType/>
      </UserInfo>
      <UserInfo>
        <DisplayName>KINANE Niamh, ELS/JAI</DisplayName>
        <AccountId>2657</AccountId>
        <AccountType/>
      </UserInfo>
      <UserInfo>
        <DisplayName>DEDEYN Duniya, ELS/JAI</DisplayName>
        <AccountId>125</AccountId>
        <AccountType/>
      </UserInfo>
    </OECDProjectMembers>
    <OECDProjectManager xmlns="22a5b7d0-1699-458f-b8e2-4d8247229549">
      <UserInfo>
        <DisplayName/>
        <AccountId>381</AccountId>
        <AccountType/>
      </UserInfo>
    </OECDProjectManager>
    <eShareCountryTaxHTField0 xmlns="c9f238dd-bb73-4aef-a7a5-d644ad823e52">
      <Terms xmlns="http://schemas.microsoft.com/office/infopath/2007/PartnerControls">
        <TermInfo xmlns="http://schemas.microsoft.com/office/infopath/2007/PartnerControls">
          <TermName xmlns="http://schemas.microsoft.com/office/infopath/2007/PartnerControls">OECD countries</TermName>
          <TermId xmlns="http://schemas.microsoft.com/office/infopath/2007/PartnerControls">f3605939-649b-44af-bf5e-c11102a67226</TermId>
        </TermInfo>
        <TermInfo xmlns="http://schemas.microsoft.com/office/infopath/2007/PartnerControls">
          <TermName xmlns="http://schemas.microsoft.com/office/infopath/2007/PartnerControls">Accession countries</TermName>
          <TermId xmlns="http://schemas.microsoft.com/office/infopath/2007/PartnerControls">58d0c8a5-459f-4536-bb91-fbacff74e70f</TermId>
        </TermInfo>
      </Terms>
    </eShareCountryTaxHTField0>
    <eShareTopicTaxHTField0 xmlns="c9f238dd-bb73-4aef-a7a5-d644ad823e52">
      <Terms xmlns="http://schemas.microsoft.com/office/infopath/2007/PartnerControls"/>
    </eShareTopicTaxHTField0>
    <cc3d610261fc4fa09f62df6074327105 xmlns="c5805097-db0a-42f9-a837-be9035f1f571">
      <Terms xmlns="http://schemas.microsoft.com/office/infopath/2007/PartnerControls"/>
    </cc3d610261fc4fa09f62df6074327105>
    <OECDProjectLookup xmlns="22a5b7d0-1699-458f-b8e2-4d8247229549">76</OECDProjectLookup>
    <eSharePWBTaxHTField0 xmlns="c9f238dd-bb73-4aef-a7a5-d644ad823e52">
      <Terms xmlns="http://schemas.microsoft.com/office/infopath/2007/PartnerControls">
        <TermInfo xmlns="http://schemas.microsoft.com/office/infopath/2007/PartnerControls">
          <TermName xmlns="http://schemas.microsoft.com/office/infopath/2007/PartnerControls">2.2.1 Employment Outlook, Reviews and Labour Market Policies</TermName>
          <TermId xmlns="http://schemas.microsoft.com/office/infopath/2007/PartnerControls">1a54e589-635d-4952-aea7-46764f352023</TermId>
        </TermInfo>
      </Terms>
    </eSharePWBTaxHTField0>
    <TaxCatchAll xmlns="ca82dde9-3436-4d3d-bddd-d31447390034">
      <Value>284</Value>
      <Value>11</Value>
      <Value>975</Value>
      <Value>22</Value>
      <Value>816</Value>
      <Value>612</Value>
    </TaxCatchAll>
    <OECDMainProject xmlns="22a5b7d0-1699-458f-b8e2-4d8247229549">34</OECDMainProject>
    <eShareKeywordsTaxHTField0 xmlns="c9f238dd-bb73-4aef-a7a5-d644ad823e52">
      <Terms xmlns="http://schemas.microsoft.com/office/infopath/2007/PartnerControls">
        <TermInfo xmlns="http://schemas.microsoft.com/office/infopath/2007/PartnerControls">
          <TermName xmlns="http://schemas.microsoft.com/office/infopath/2007/PartnerControls">collective bargaining</TermName>
          <TermId xmlns="http://schemas.microsoft.com/office/infopath/2007/PartnerControls">04188443-ca1c-4cee-b7ed-5175d6c876f0</TermId>
        </TermInfo>
      </Terms>
    </eShareKeywordsTaxHTField0>
    <k87588ac03a94edb9fcc4f2494cfdd51 xmlns="22a5b7d0-1699-458f-b8e2-4d8247229549">
      <Terms xmlns="http://schemas.microsoft.com/office/infopath/2007/PartnerControls">
        <TermInfo xmlns="http://schemas.microsoft.com/office/infopath/2007/PartnerControls">
          <TermName xmlns="http://schemas.microsoft.com/office/infopath/2007/PartnerControls">ELS/JAI</TermName>
          <TermId xmlns="http://schemas.microsoft.com/office/infopath/2007/PartnerControls">5fa111b1-5417-4c4c-882c-72280938dde0</TermId>
        </TermInfo>
      </Terms>
    </k87588ac03a94edb9fcc4f2494cfdd51>
    <eShareCommitteeTaxHTField0 xmlns="c9f238dd-bb73-4aef-a7a5-d644ad823e52">
      <Terms xmlns="http://schemas.microsoft.com/office/infopath/2007/PartnerControls">
        <TermInfo xmlns="http://schemas.microsoft.com/office/infopath/2007/PartnerControls">
          <TermName xmlns="http://schemas.microsoft.com/office/infopath/2007/PartnerControls">Employment, Labour and Social Affairs Committee</TermName>
          <TermId xmlns="http://schemas.microsoft.com/office/infopath/2007/PartnerControls">042c2d58-0ad6-4bf4-853d-cad057c581bf</TermId>
        </TermInfo>
      </Terms>
    </eShareCommitteeTaxHTField0>
    <eShareHorizProjTaxHTField0 xmlns="c5805097-db0a-42f9-a837-be9035f1f571" xsi:nil="true"/>
    <OECDKimBussinessContext xmlns="54c4cd27-f286-408f-9ce0-33c1e0f3ab39" xsi:nil="true"/>
    <OECDlanguage xmlns="ca82dde9-3436-4d3d-bddd-d31447390034">English</OECDlanguage>
    <OECDAllRelatedUsers xmlns="c5805097-db0a-42f9-a837-be9035f1f571">
      <UserInfo>
        <DisplayName/>
        <AccountId xsi:nil="true"/>
        <AccountType/>
      </UserInfo>
    </OECDAllRelatedUsers>
    <IconOverlay xmlns="http://schemas.microsoft.com/sharepoint/v4" xsi:nil="true"/>
    <OECDCommunityDocumentID xmlns="22a5b7d0-1699-458f-b8e2-4d8247229549" xsi:nil="true"/>
    <OECDTagsCache xmlns="22a5b7d0-1699-458f-b8e2-4d8247229549" xsi:nil="true"/>
    <b8c3c820c0584e889da065b0a99e2c1a xmlns="22a5b7d0-1699-458f-b8e2-4d8247229549" xsi:nil="true"/>
    <OECDMeetingDate xmlns="54c4cd27-f286-408f-9ce0-33c1e0f3ab39" xsi:nil="true"/>
    <OECDSharingStatus xmlns="22a5b7d0-1699-458f-b8e2-4d8247229549" xsi:nil="true"/>
    <OECDCommunityDocumentURL xmlns="22a5b7d0-1699-458f-b8e2-4d8247229549" xsi:nil="true"/>
    <OECDKimProvenance xmlns="54c4cd27-f286-408f-9ce0-33c1e0f3ab39" xsi:nil="true"/>
    <OECDPinnedBy xmlns="22a5b7d0-1699-458f-b8e2-4d8247229549">
      <UserInfo>
        <DisplayName/>
        <AccountId xsi:nil="true"/>
        <AccountType/>
      </UserInfo>
    </OECDPinnedBy>
    <OECDKimStatus xmlns="54c4cd27-f286-408f-9ce0-33c1e0f3ab39">Draft</OECDKimStatus>
    <OECDExpirationDate xmlns="c5805097-db0a-42f9-a837-be9035f1f571" xsi:nil="true"/>
  </documentManagement>
</p:properties>
</file>

<file path=customXml/item4.xml><?xml version="1.0" encoding="utf-8"?>
<ct:contentTypeSchema xmlns:ct="http://schemas.microsoft.com/office/2006/metadata/contentType" xmlns:ma="http://schemas.microsoft.com/office/2006/metadata/properties/metaAttributes" ct:_="" ma:_="" ma:contentTypeName="Working Document" ma:contentTypeID="0x0101008B4DD370EC31429186F3AD49F0D3098F00D44DBCB9EB4F45278CB5C9765BE5299500A4858B360C6A491AA753F8BCA47AA9100033AB0B45A31F2B489F9B80276A6B0922" ma:contentTypeVersion="73" ma:contentTypeDescription="" ma:contentTypeScope="" ma:versionID="9a60641146cc569c79485b56ed4b21f6">
  <xsd:schema xmlns:xsd="http://www.w3.org/2001/XMLSchema" xmlns:xs="http://www.w3.org/2001/XMLSchema" xmlns:p="http://schemas.microsoft.com/office/2006/metadata/properties" xmlns:ns1="54c4cd27-f286-408f-9ce0-33c1e0f3ab39" xmlns:ns2="c5805097-db0a-42f9-a837-be9035f1f571" xmlns:ns3="22a5b7d0-1699-458f-b8e2-4d8247229549" xmlns:ns5="c9f238dd-bb73-4aef-a7a5-d644ad823e52" xmlns:ns6="ca82dde9-3436-4d3d-bddd-d31447390034" xmlns:ns7="http://schemas.microsoft.com/sharepoint/v4" targetNamespace="http://schemas.microsoft.com/office/2006/metadata/properties" ma:root="true" ma:fieldsID="032ced2f3b94eb4200151775e7513f61" ns1:_="" ns2:_="" ns3:_="" ns5:_="" ns6:_="" ns7:_="">
    <xsd:import namespace="54c4cd27-f286-408f-9ce0-33c1e0f3ab39"/>
    <xsd:import namespace="c5805097-db0a-42f9-a837-be9035f1f571"/>
    <xsd:import namespace="22a5b7d0-1699-458f-b8e2-4d8247229549"/>
    <xsd:import namespace="c9f238dd-bb73-4aef-a7a5-d644ad823e52"/>
    <xsd:import namespace="ca82dde9-3436-4d3d-bddd-d31447390034"/>
    <xsd:import namespace="http://schemas.microsoft.com/sharepoint/v4"/>
    <xsd:element name="properties">
      <xsd:complexType>
        <xsd:sequence>
          <xsd:element name="documentManagement">
            <xsd:complexType>
              <xsd:all>
                <xsd:element ref="ns1:OECDKimStatus" minOccurs="0"/>
                <xsd:element ref="ns1:OECDKimBussinessContext" minOccurs="0"/>
                <xsd:element ref="ns1:OECDKimProvenance" minOccurs="0"/>
                <xsd:element ref="ns2:OECDExpirationDate" minOccurs="0"/>
                <xsd:element ref="ns3:OECDProjectLookup" minOccurs="0"/>
                <xsd:element ref="ns3:OECDProjectManager" minOccurs="0"/>
                <xsd:element ref="ns3:OECDProjectMembers" minOccurs="0"/>
                <xsd:element ref="ns3:OECDMainProject" minOccurs="0"/>
                <xsd:element ref="ns3:OECDPinnedBy" minOccurs="0"/>
                <xsd:element ref="ns5:eShareCountryTaxHTField0" minOccurs="0"/>
                <xsd:element ref="ns5:eShareTopicTaxHTField0" minOccurs="0"/>
                <xsd:element ref="ns5:eShareKeywordsTaxHTField0" minOccurs="0"/>
                <xsd:element ref="ns5:eShareCommitteeTaxHTField0" minOccurs="0"/>
                <xsd:element ref="ns5:eSharePWBTaxHTField0" minOccurs="0"/>
                <xsd:element ref="ns6:TaxCatchAllLabel" minOccurs="0"/>
                <xsd:element ref="ns1:OECDMeetingDate" minOccurs="0"/>
                <xsd:element ref="ns6:OECDlanguage" minOccurs="0"/>
                <xsd:element ref="ns6:TaxCatchAll" minOccurs="0"/>
                <xsd:element ref="ns2:cc3d610261fc4fa09f62df6074327105" minOccurs="0"/>
                <xsd:element ref="ns3:k87588ac03a94edb9fcc4f2494cfdd51" minOccurs="0"/>
                <xsd:element ref="ns3:b8c3c820c0584e889da065b0a99e2c1a" minOccurs="0"/>
                <xsd:element ref="ns7:IconOverlay" minOccurs="0"/>
                <xsd:element ref="ns3:OECDSharingStatus" minOccurs="0"/>
                <xsd:element ref="ns3:OECDCommunityDocumentURL" minOccurs="0"/>
                <xsd:element ref="ns3:OECDCommunityDocumentID" minOccurs="0"/>
                <xsd:element ref="ns2:eShareHorizProjTaxHTField0" minOccurs="0"/>
                <xsd:element ref="ns3:OECDTagsCache" minOccurs="0"/>
                <xsd:element ref="ns2:OECDAllRelatedUsers"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c4cd27-f286-408f-9ce0-33c1e0f3ab39" elementFormDefault="qualified">
    <xsd:import namespace="http://schemas.microsoft.com/office/2006/documentManagement/types"/>
    <xsd:import namespace="http://schemas.microsoft.com/office/infopath/2007/PartnerControls"/>
    <xsd:element name="OECDKimStatus" ma:index="3" nillable="true" ma:displayName="Kim status" ma:default="Draft" ma:description="" ma:format="Dropdown" ma:hidden="true" ma:internalName="OECDKimStatus" ma:readOnly="false">
      <xsd:simpleType>
        <xsd:restriction base="dms:Choice">
          <xsd:enumeration value="Draft"/>
          <xsd:enumeration value="Final"/>
        </xsd:restriction>
      </xsd:simpleType>
    </xsd:element>
    <xsd:element name="OECDKimBussinessContext" ma:index="4" nillable="true" ma:displayName="Kim bussiness context" ma:description="" ma:hidden="true" ma:internalName="OECDKimBussinessContext" ma:readOnly="false">
      <xsd:simpleType>
        <xsd:restriction base="dms:Text"/>
      </xsd:simpleType>
    </xsd:element>
    <xsd:element name="OECDKimProvenance" ma:index="5" nillable="true" ma:displayName="Kim provenance" ma:description="" ma:hidden="true" ma:internalName="OECDKimProvenance" ma:readOnly="false">
      <xsd:simpleType>
        <xsd:restriction base="dms:Text">
          <xsd:maxLength value="255"/>
        </xsd:restriction>
      </xsd:simpleType>
    </xsd:element>
    <xsd:element name="OECDMeetingDate" ma:index="24" nillable="true" ma:displayName="Meeting Date" ma:default="" ma:format="DateOnly" ma:hidden="true" ma:internalName="OECDMeeting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5805097-db0a-42f9-a837-be9035f1f571" elementFormDefault="qualified">
    <xsd:import namespace="http://schemas.microsoft.com/office/2006/documentManagement/types"/>
    <xsd:import namespace="http://schemas.microsoft.com/office/infopath/2007/PartnerControls"/>
    <xsd:element name="OECDExpirationDate" ma:index="8" nillable="true" ma:displayName="Highlights" ma:default="" ma:description="" ma:format="DateOnly" ma:hidden="true" ma:indexed="true" ma:internalName="OECDExpirationDate" ma:readOnly="false">
      <xsd:simpleType>
        <xsd:restriction base="dms:DateTime"/>
      </xsd:simpleType>
    </xsd:element>
    <xsd:element name="cc3d610261fc4fa09f62df6074327105" ma:index="30" nillable="true" ma:taxonomy="true" ma:internalName="cc3d610261fc4fa09f62df6074327105" ma:taxonomyFieldName="OECDHorizontalProjects" ma:displayName="Horizontal project" ma:readOnly="false" ma:default="" ma:fieldId="{cc3d6102-61fc-4fa0-9f62-df6074327105}" ma:taxonomyMulti="true" ma:sspId="27ec883c-a62c-444f-a935-fcddb579e39d" ma:termSetId="d3ca0e0e-65f9-44bf-9d98-5271504f6d61" ma:anchorId="00000000-0000-0000-0000-000000000000" ma:open="false" ma:isKeyword="false">
      <xsd:complexType>
        <xsd:sequence>
          <xsd:element ref="pc:Terms" minOccurs="0" maxOccurs="1"/>
        </xsd:sequence>
      </xsd:complexType>
    </xsd:element>
    <xsd:element name="eShareHorizProjTaxHTField0" ma:index="39" nillable="true" ma:displayName="OECDHorizontalProjects_0" ma:description="" ma:hidden="true" ma:internalName="eShareHorizProjTaxHTField0">
      <xsd:simpleType>
        <xsd:restriction base="dms:Note"/>
      </xsd:simpleType>
    </xsd:element>
    <xsd:element name="OECDAllRelatedUsers" ma:index="42" nillable="true" ma:displayName="All related users" ma:description="" ma:hidden="true" ma:internalName="OECDAllRelatedUs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2a5b7d0-1699-458f-b8e2-4d8247229549" elementFormDefault="qualified">
    <xsd:import namespace="http://schemas.microsoft.com/office/2006/documentManagement/types"/>
    <xsd:import namespace="http://schemas.microsoft.com/office/infopath/2007/PartnerControls"/>
    <xsd:element name="OECDProjectLookup" ma:index="9" nillable="true" ma:displayName="Project" ma:description="" ma:hidden="true" ma:indexed="true" ma:list="e4a9a165-02d8-4f21-bcc3-1bc2950ca1ad" ma:internalName="OECDProjectLookup" ma:readOnly="false" ma:showField="OECDShortProjectName" ma:web="22a5b7d0-1699-458f-b8e2-4d8247229549">
      <xsd:simpleType>
        <xsd:restriction base="dms:Lookup"/>
      </xsd:simpleType>
    </xsd:element>
    <xsd:element name="OECDProjectManager" ma:index="10" nillable="true" ma:displayName="Project manager" ma:description="" ma:hidden="true" ma:indexed="true" ma:internalName="OECDProjectManage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ProjectMembers" ma:index="11" nillable="true" ma:displayName="Project members" ma:description="" ma:hidden="true" ma:internalName="OECDProjectMembers"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MainProject" ma:index="14" nillable="true" ma:displayName="Main project" ma:description="" ma:hidden="true" ma:indexed="true" ma:list="e4a9a165-02d8-4f21-bcc3-1bc2950ca1ad" ma:internalName="OECDMainProject" ma:readOnly="false" ma:showField="OECDShortProjectName">
      <xsd:simpleType>
        <xsd:restriction base="dms:Lookup"/>
      </xsd:simpleType>
    </xsd:element>
    <xsd:element name="OECDPinnedBy" ma:index="15" nillable="true" ma:displayName="Pinned by" ma:description="" ma:hidden="true" ma:internalName="OECDPinn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k87588ac03a94edb9fcc4f2494cfdd51" ma:index="31" nillable="true" ma:taxonomy="true" ma:internalName="k87588ac03a94edb9fcc4f2494cfdd51" ma:taxonomyFieldName="OECDProjectOwnerStructure" ma:displayName="Project owner" ma:readOnly="false" ma:default="" ma:fieldId="487588ac-03a9-4edb-9fcc-4f2494cfdd51" ma:taxonomyMulti="true" ma:sspId="27ec883c-a62c-444f-a935-fcddb579e39d" ma:termSetId="aeec4dcb-19ee-4bc0-941f-681845b568c9" ma:anchorId="00000000-0000-0000-0000-000000000000" ma:open="false" ma:isKeyword="false">
      <xsd:complexType>
        <xsd:sequence>
          <xsd:element ref="pc:Terms" minOccurs="0" maxOccurs="1"/>
        </xsd:sequence>
      </xsd:complexType>
    </xsd:element>
    <xsd:element name="b8c3c820c0584e889da065b0a99e2c1a" ma:index="32" nillable="true" ma:displayName="Deliverable owner_0" ma:hidden="true" ma:internalName="b8c3c820c0584e889da065b0a99e2c1a">
      <xsd:simpleType>
        <xsd:restriction base="dms:Note"/>
      </xsd:simpleType>
    </xsd:element>
    <xsd:element name="OECDSharingStatus" ma:index="36" nillable="true" ma:displayName="O.N.E Document Sharing Status" ma:description="" ma:hidden="true" ma:internalName="OECDSharingStatus">
      <xsd:simpleType>
        <xsd:restriction base="dms:Text"/>
      </xsd:simpleType>
    </xsd:element>
    <xsd:element name="OECDCommunityDocumentURL" ma:index="37" nillable="true" ma:displayName="O.N.E Community Document URL" ma:description="" ma:hidden="true" ma:internalName="OECDCommunityDocumentURL">
      <xsd:simpleType>
        <xsd:restriction base="dms:Text"/>
      </xsd:simpleType>
    </xsd:element>
    <xsd:element name="OECDCommunityDocumentID" ma:index="38" nillable="true" ma:displayName="O.N.E Community Document ID" ma:decimals="0" ma:description="" ma:hidden="true" ma:internalName="OECDCommunityDocumentID">
      <xsd:simpleType>
        <xsd:restriction base="dms:Number"/>
      </xsd:simpleType>
    </xsd:element>
    <xsd:element name="OECDTagsCache" ma:index="41" nillable="true" ma:displayName="Tags cache" ma:description="" ma:hidden="true" ma:internalName="OECDTagsCache">
      <xsd:simpleType>
        <xsd:restriction base="dms:Note"/>
      </xsd:simpleType>
    </xsd:element>
    <xsd:element name="SharedWithUsers" ma:index="4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9f238dd-bb73-4aef-a7a5-d644ad823e52" elementFormDefault="qualified">
    <xsd:import namespace="http://schemas.microsoft.com/office/2006/documentManagement/types"/>
    <xsd:import namespace="http://schemas.microsoft.com/office/infopath/2007/PartnerControls"/>
    <xsd:element name="eShareCountryTaxHTField0" ma:index="18" nillable="true" ma:taxonomy="true" ma:internalName="eShareCountryTaxHTField0" ma:taxonomyFieldName="OECDCountry" ma:displayName="Country" ma:readOnly="false" ma:default="" ma:fieldId="{aa366335-bba6-4f71-86c6-f91b1ae503c2}" ma:taxonomyMulti="true" ma:sspId="27ec883c-a62c-444f-a935-fcddb579e39d" ma:termSetId="e1026e78-e24d-4b33-a8f4-6ff75b8e5ad2" ma:anchorId="00000000-0000-0000-0000-000000000000" ma:open="false" ma:isKeyword="false">
      <xsd:complexType>
        <xsd:sequence>
          <xsd:element ref="pc:Terms" minOccurs="0" maxOccurs="1"/>
        </xsd:sequence>
      </xsd:complexType>
    </xsd:element>
    <xsd:element name="eShareTopicTaxHTField0" ma:index="19" nillable="true" ma:taxonomy="true" ma:internalName="eShareTopicTaxHTField0" ma:taxonomyFieldName="OECDTopic" ma:displayName="Topic" ma:readOnly="false" ma:default="" ma:fieldId="{9b5335f8-765c-484a-86dd-d10580650a95}" ma:taxonomyMulti="true" ma:sspId="27ec883c-a62c-444f-a935-fcddb579e39d" ma:termSetId="d0043ed9-7fdc-4b21-8641-a864cc50d2b2" ma:anchorId="00000000-0000-0000-0000-000000000000" ma:open="false" ma:isKeyword="false">
      <xsd:complexType>
        <xsd:sequence>
          <xsd:element ref="pc:Terms" minOccurs="0" maxOccurs="1"/>
        </xsd:sequence>
      </xsd:complexType>
    </xsd:element>
    <xsd:element name="eShareKeywordsTaxHTField0" ma:index="20" nillable="true" ma:taxonomy="true" ma:internalName="eShareKeywordsTaxHTField0" ma:taxonomyFieldName="OECDKeywords" ma:displayName="Keywords" ma:default="" ma:fieldId="{8a7c3663-990d-467c-b1b8-bb4b775674ad}" ma:taxonomyMulti="true" ma:sspId="27ec883c-a62c-444f-a935-fcddb579e39d" ma:termSetId="f51791ee-8e04-4654-a875-fc747102cd45" ma:anchorId="00000000-0000-0000-0000-000000000000" ma:open="true" ma:isKeyword="false">
      <xsd:complexType>
        <xsd:sequence>
          <xsd:element ref="pc:Terms" minOccurs="0" maxOccurs="1"/>
        </xsd:sequence>
      </xsd:complexType>
    </xsd:element>
    <xsd:element name="eShareCommitteeTaxHTField0" ma:index="21" nillable="true" ma:taxonomy="true" ma:internalName="eShareCommitteeTaxHTField0" ma:taxonomyFieldName="OECDCommittee" ma:displayName="Committee" ma:fieldId="{29494d90-e667-47b5-adc1-d09dfb5832ab}" ma:sspId="27ec883c-a62c-444f-a935-fcddb579e39d" ma:termSetId="87919aae-be42-4481-84cf-2389a5c84ac4" ma:anchorId="00000000-0000-0000-0000-000000000000" ma:open="false" ma:isKeyword="false">
      <xsd:complexType>
        <xsd:sequence>
          <xsd:element ref="pc:Terms" minOccurs="0" maxOccurs="1"/>
        </xsd:sequence>
      </xsd:complexType>
    </xsd:element>
    <xsd:element name="eSharePWBTaxHTField0" ma:index="22" nillable="true" ma:taxonomy="true" ma:internalName="eSharePWBTaxHTField0" ma:taxonomyFieldName="OECDPWB" ma:displayName="PWB" ma:default="" ma:fieldId="{fe327ce1-b783-48aa-9b0b-52ad26d1c9f6}" ma:sspId="27ec883c-a62c-444f-a935-fcddb579e39d" ma:termSetId="7bc7477d-4ef0-4820-a158-bb7b3cda138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a82dde9-3436-4d3d-bddd-d31447390034" elementFormDefault="qualified">
    <xsd:import namespace="http://schemas.microsoft.com/office/2006/documentManagement/types"/>
    <xsd:import namespace="http://schemas.microsoft.com/office/infopath/2007/PartnerControls"/>
    <xsd:element name="TaxCatchAllLabel" ma:index="23" nillable="true" ma:displayName="Taxonomy Catch All Column1" ma:hidden="true" ma:list="{065777cc-c5a0-47b6-ab6d-968be733c10c}" ma:internalName="TaxCatchAllLabel" ma:readOnly="true" ma:showField="CatchAllDataLabel" ma:web="c5805097-db0a-42f9-a837-be9035f1f571">
      <xsd:complexType>
        <xsd:complexContent>
          <xsd:extension base="dms:MultiChoiceLookup">
            <xsd:sequence>
              <xsd:element name="Value" type="dms:Lookup" maxOccurs="unbounded" minOccurs="0" nillable="true"/>
            </xsd:sequence>
          </xsd:extension>
        </xsd:complexContent>
      </xsd:complexType>
    </xsd:element>
    <xsd:element name="OECDlanguage" ma:index="27" nillable="true" ma:displayName="Document language" ma:default="English" ma:description="" ma:format="Dropdown" ma:hidden="true" ma:internalName="OECDlanguage" ma:readOnly="false">
      <xsd:simpleType>
        <xsd:restriction base="dms:Choice">
          <xsd:enumeration value="English"/>
          <xsd:enumeration value="French"/>
        </xsd:restriction>
      </xsd:simpleType>
    </xsd:element>
    <xsd:element name="TaxCatchAll" ma:index="29" nillable="true" ma:displayName="Taxonomy Catch All Column" ma:hidden="true" ma:list="{065777cc-c5a0-47b6-ab6d-968be733c10c}" ma:internalName="TaxCatchAll" ma:showField="CatchAllData" ma:web="c5805097-db0a-42f9-a837-be9035f1f57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35"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4" ma:displayName="Content Type"/>
        <xsd:element ref="dc:title" minOccurs="0" maxOccurs="1" ma:index="16"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haredContentType xmlns="Microsoft.SharePoint.Taxonomy.ContentTypeSync" SourceId="27ec883c-a62c-444f-a935-fcddb579e39d" ContentTypeId="0x0101008B4DD370EC31429186F3AD49F0D3098F00D44DBCB9EB4F45278CB5C9765BE52995" PreviousValue="false"/>
</file>

<file path=customXml/itemProps1.xml><?xml version="1.0" encoding="utf-8"?>
<ds:datastoreItem xmlns:ds="http://schemas.openxmlformats.org/officeDocument/2006/customXml" ds:itemID="{DD6BB9AF-0738-4F06-B58B-85DB8A6DB72D}">
  <ds:schemaRefs>
    <ds:schemaRef ds:uri="http://www.oecd.org/eshare/projectsentre/CtFieldPriority/"/>
    <ds:schemaRef ds:uri="http://schemas.microsoft.com/2003/10/Serialization/Arrays"/>
  </ds:schemaRefs>
</ds:datastoreItem>
</file>

<file path=customXml/itemProps2.xml><?xml version="1.0" encoding="utf-8"?>
<ds:datastoreItem xmlns:ds="http://schemas.openxmlformats.org/officeDocument/2006/customXml" ds:itemID="{DE0D9AEB-0638-4761-9CCF-152A9CC18059}">
  <ds:schemaRefs>
    <ds:schemaRef ds:uri="http://schemas.microsoft.com/sharepoint/v3/contenttype/forms"/>
  </ds:schemaRefs>
</ds:datastoreItem>
</file>

<file path=customXml/itemProps3.xml><?xml version="1.0" encoding="utf-8"?>
<ds:datastoreItem xmlns:ds="http://schemas.openxmlformats.org/officeDocument/2006/customXml" ds:itemID="{F9625460-1A44-480B-8C5E-B4F18E219B16}">
  <ds:schemaRefs>
    <ds:schemaRef ds:uri="http://purl.org/dc/elements/1.1/"/>
    <ds:schemaRef ds:uri="http://schemas.microsoft.com/office/2006/metadata/properties"/>
    <ds:schemaRef ds:uri="22a5b7d0-1699-458f-b8e2-4d8247229549"/>
    <ds:schemaRef ds:uri="54c4cd27-f286-408f-9ce0-33c1e0f3ab39"/>
    <ds:schemaRef ds:uri="http://schemas.microsoft.com/sharepoint/v4"/>
    <ds:schemaRef ds:uri="http://purl.org/dc/terms/"/>
    <ds:schemaRef ds:uri="c5805097-db0a-42f9-a837-be9035f1f571"/>
    <ds:schemaRef ds:uri="c9f238dd-bb73-4aef-a7a5-d644ad823e52"/>
    <ds:schemaRef ds:uri="http://schemas.microsoft.com/office/2006/documentManagement/types"/>
    <ds:schemaRef ds:uri="ca82dde9-3436-4d3d-bddd-d31447390034"/>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4.xml><?xml version="1.0" encoding="utf-8"?>
<ds:datastoreItem xmlns:ds="http://schemas.openxmlformats.org/officeDocument/2006/customXml" ds:itemID="{3522E3DB-8DF0-4072-B5AC-DAD1F2C3CF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c4cd27-f286-408f-9ce0-33c1e0f3ab39"/>
    <ds:schemaRef ds:uri="c5805097-db0a-42f9-a837-be9035f1f571"/>
    <ds:schemaRef ds:uri="22a5b7d0-1699-458f-b8e2-4d8247229549"/>
    <ds:schemaRef ds:uri="c9f238dd-bb73-4aef-a7a5-d644ad823e52"/>
    <ds:schemaRef ds:uri="ca82dde9-3436-4d3d-bddd-d31447390034"/>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8B3ABF8B-28CA-46D1-B7AA-CE07DEA6BD41}">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3330</TotalTime>
  <Words>2616</Words>
  <Application>Microsoft Office PowerPoint</Application>
  <PresentationFormat>Widescreen</PresentationFormat>
  <Paragraphs>257</Paragraphs>
  <Slides>16</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Arial Narrow</vt:lpstr>
      <vt:lpstr>Calibri</vt:lpstr>
      <vt:lpstr>Calibri Light</vt:lpstr>
      <vt:lpstr>Office Theme</vt:lpstr>
      <vt:lpstr>Office Theme</vt:lpstr>
      <vt:lpstr>PowerPoint Presentation</vt:lpstr>
      <vt:lpstr>Trade union density in Finland remains solid  while it has more than halved in the OECD</vt:lpstr>
      <vt:lpstr>Membership in employers’ organisations in Finland is quite strong and stable</vt:lpstr>
      <vt:lpstr>Collective bargaining coverage in Finland remains very high</vt:lpstr>
      <vt:lpstr>The quality of labour relations in Finland is rather good</vt:lpstr>
      <vt:lpstr>Wage co-ordination plays an important role</vt:lpstr>
      <vt:lpstr>PowerPoint Presentation</vt:lpstr>
      <vt:lpstr>PowerPoint Presentation</vt:lpstr>
      <vt:lpstr>What is the impact of collective bargaining on labour market outcomes?</vt:lpstr>
      <vt:lpstr>PowerPoint Presentation</vt:lpstr>
      <vt:lpstr>PowerPoint Presentation</vt:lpstr>
      <vt:lpstr>Thank you</vt:lpstr>
      <vt:lpstr>ADDITIONAL SLIDES</vt:lpstr>
      <vt:lpstr>Youth do not appear to be turning their nose up to unions</vt:lpstr>
      <vt:lpstr>Unions appear to be able to include non-standard workers too</vt:lpstr>
      <vt:lpstr>Industrial disputes have been decreasing</vt:lpstr>
    </vt:vector>
  </TitlesOfParts>
  <Company>OECD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KEESE Mark, ELS/SAE</dc:creator>
  <cp:lastModifiedBy>Tytti Sulander</cp:lastModifiedBy>
  <cp:revision>293</cp:revision>
  <cp:lastPrinted>2019-11-15T19:05:37Z</cp:lastPrinted>
  <dcterms:created xsi:type="dcterms:W3CDTF">2019-08-28T07:31:42Z</dcterms:created>
  <dcterms:modified xsi:type="dcterms:W3CDTF">2021-10-07T10:08:03Z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ECDTopic">
    <vt:lpwstr/>
  </property>
  <property fmtid="{D5CDD505-2E9C-101B-9397-08002B2CF9AE}" pid="3" name="OECDCountry">
    <vt:lpwstr>284;#OECD countries|f3605939-649b-44af-bf5e-c11102a67226;#975;#Accession countries|58d0c8a5-459f-4536-bb91-fbacff74e70f</vt:lpwstr>
  </property>
  <property fmtid="{D5CDD505-2E9C-101B-9397-08002B2CF9AE}" pid="4" name="OECDCommittee">
    <vt:lpwstr>22;#Employment, Labour and Social Affairs Committee|042c2d58-0ad6-4bf4-853d-cad057c581bf</vt:lpwstr>
  </property>
  <property fmtid="{D5CDD505-2E9C-101B-9397-08002B2CF9AE}" pid="5" name="ContentTypeId">
    <vt:lpwstr>0x0101008B4DD370EC31429186F3AD49F0D3098F00D44DBCB9EB4F45278CB5C9765BE5299500A4858B360C6A491AA753F8BCA47AA9100033AB0B45A31F2B489F9B80276A6B0922</vt:lpwstr>
  </property>
  <property fmtid="{D5CDD505-2E9C-101B-9397-08002B2CF9AE}" pid="6" name="OECDPWB">
    <vt:lpwstr>816;#2.2.1 Employment Outlook, Reviews and Labour Market Policies|1a54e589-635d-4952-aea7-46764f352023</vt:lpwstr>
  </property>
  <property fmtid="{D5CDD505-2E9C-101B-9397-08002B2CF9AE}" pid="7" name="eShareOrganisationTaxHTField0">
    <vt:lpwstr/>
  </property>
  <property fmtid="{D5CDD505-2E9C-101B-9397-08002B2CF9AE}" pid="8" name="OECDKeywords">
    <vt:lpwstr>612;#collective bargaining|04188443-ca1c-4cee-b7ed-5175d6c876f0</vt:lpwstr>
  </property>
  <property fmtid="{D5CDD505-2E9C-101B-9397-08002B2CF9AE}" pid="9" name="OECDHorizontalProjects">
    <vt:lpwstr/>
  </property>
  <property fmtid="{D5CDD505-2E9C-101B-9397-08002B2CF9AE}" pid="10" name="OECDProjectOwnerStructure">
    <vt:lpwstr>11;#ELS/JAI|5fa111b1-5417-4c4c-882c-72280938dde0</vt:lpwstr>
  </property>
  <property fmtid="{D5CDD505-2E9C-101B-9397-08002B2CF9AE}" pid="11" name="OECDOrganisation">
    <vt:lpwstr/>
  </property>
</Properties>
</file>