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62" r:id="rId5"/>
    <p:sldId id="2147375045" r:id="rId6"/>
    <p:sldId id="2147374996" r:id="rId7"/>
    <p:sldId id="2147375163" r:id="rId8"/>
    <p:sldId id="2147375219" r:id="rId9"/>
    <p:sldId id="2147375438" r:id="rId10"/>
    <p:sldId id="2147375220" r:id="rId11"/>
    <p:sldId id="2147375441" r:id="rId12"/>
    <p:sldId id="2147375222" r:id="rId13"/>
    <p:sldId id="2147375053" r:id="rId14"/>
    <p:sldId id="2147375081" r:id="rId15"/>
    <p:sldId id="2147375051" r:id="rId16"/>
    <p:sldId id="2147375050" r:id="rId17"/>
    <p:sldId id="2147375439" r:id="rId18"/>
    <p:sldId id="2147375085" r:id="rId19"/>
    <p:sldId id="2147375440" r:id="rId20"/>
    <p:sldId id="2147375060" r:id="rId21"/>
    <p:sldId id="2147375058" r:id="rId22"/>
    <p:sldId id="2147375062" r:id="rId23"/>
    <p:sldId id="214737505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7784A-00BA-42A3-A22B-3C171A16AC32}" v="1" dt="2025-02-10T09:37:54.601"/>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1" autoAdjust="0"/>
  </p:normalViewPr>
  <p:slideViewPr>
    <p:cSldViewPr snapToGrid="0">
      <p:cViewPr varScale="1">
        <p:scale>
          <a:sx n="113" d="100"/>
          <a:sy n="113" d="100"/>
        </p:scale>
        <p:origin x="576" y="57"/>
      </p:cViewPr>
      <p:guideLst/>
    </p:cSldViewPr>
  </p:slideViewPr>
  <p:outlineViewPr>
    <p:cViewPr>
      <p:scale>
        <a:sx n="33" d="100"/>
        <a:sy n="33" d="100"/>
      </p:scale>
      <p:origin x="0" y="-35466"/>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fremere\IW\Direktion%20Vortr&#228;ge%20&amp;%20Projekte%20-%20Referenten%20und%20Studenten\Vortragsmaterialien\23-10-13%20Dezernat%20Zukunft\investitionen_investitionsquoten%20(1).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wkoeln.sharepoint.com/sites/DirektionVortrge&amp;Projekte/Freigegebene%20Dokumente/Referenten%20und%20Studenten/Textbeitragsmaterialien/23-09-20%20Investitionsschw&#228;che%20-%20Wirtschaftsdienst/Bruttoanlageinvestitione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iwkoeln.sharepoint.com/sites/IW-WissenschaftM1/Freigegebene%20Dokumente/General/!_Bardt/Projekte%20-%20laufend/2023%20Industriepolitik/2021%20Standortinde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wkoeln.sharepoint.com/sites/IW-WissenschaftM1/Freigegebene%20Dokumente/General/!_Bardt/Vortr&#228;ge%20-%20Termine/2025%2002%2012%20Industrialy%20Policy,%20ETLA/2021%20Standortinde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wkoeln.sharepoint.com/sites/IW-WissenschaftM1/Freigegebene%20Dokumente/General/!_Bardt/Projekte%20-%20abgeschlossen/2023%20Industriepolitik/neu%202021%20Standortindex.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fremere\AppData\Local\Microsoft\Windows\INetCache\IE\4H0WY3F1\Plans%5b1%5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80347163902026E-2"/>
          <c:y val="4.5247695024243223E-2"/>
          <c:w val="0.91687297359888842"/>
          <c:h val="0.83143327577888715"/>
        </c:manualLayout>
      </c:layout>
      <c:barChart>
        <c:barDir val="col"/>
        <c:grouping val="stacked"/>
        <c:varyColors val="0"/>
        <c:ser>
          <c:idx val="0"/>
          <c:order val="0"/>
          <c:tx>
            <c:strRef>
              <c:f>Tabelle1!$B$1</c:f>
              <c:strCache>
                <c:ptCount val="1"/>
                <c:pt idx="0">
                  <c:v>Manufacturing industry</c:v>
                </c:pt>
              </c:strCache>
            </c:strRef>
          </c:tx>
          <c:spPr>
            <a:solidFill>
              <a:srgbClr val="E0C599"/>
            </a:solidFill>
            <a:ln w="12700">
              <a:solidFill>
                <a:schemeClr val="bg1"/>
              </a:solidFill>
            </a:ln>
            <a:effectLst/>
          </c:spPr>
          <c:invertIfNegative val="0"/>
          <c:dPt>
            <c:idx val="1"/>
            <c:invertIfNegative val="0"/>
            <c:bubble3D val="0"/>
            <c:spPr>
              <a:solidFill>
                <a:srgbClr val="E0C599"/>
              </a:solidFill>
              <a:ln w="28575">
                <a:solidFill>
                  <a:srgbClr val="C00000"/>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78-4D78-B9E9-7369314F34EB}"/>
              </c:ext>
            </c:extLst>
          </c:dPt>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CHN</c:v>
                </c:pt>
                <c:pt idx="1">
                  <c:v>DEU</c:v>
                </c:pt>
                <c:pt idx="2">
                  <c:v>ITA</c:v>
                </c:pt>
                <c:pt idx="3">
                  <c:v>IND</c:v>
                </c:pt>
                <c:pt idx="4">
                  <c:v>JPN</c:v>
                </c:pt>
                <c:pt idx="5">
                  <c:v>BRA</c:v>
                </c:pt>
                <c:pt idx="6">
                  <c:v>ESP</c:v>
                </c:pt>
                <c:pt idx="7">
                  <c:v>FRA</c:v>
                </c:pt>
                <c:pt idx="8">
                  <c:v>USA</c:v>
                </c:pt>
                <c:pt idx="9">
                  <c:v>GBR</c:v>
                </c:pt>
              </c:strCache>
            </c:strRef>
          </c:cat>
          <c:val>
            <c:numRef>
              <c:f>Tabelle1!$B$2:$B$11</c:f>
              <c:numCache>
                <c:formatCode>0.0</c:formatCode>
                <c:ptCount val="10"/>
                <c:pt idx="0">
                  <c:v>30.4277056995019</c:v>
                </c:pt>
                <c:pt idx="1">
                  <c:v>21.221786481958102</c:v>
                </c:pt>
                <c:pt idx="2">
                  <c:v>16.547950338910098</c:v>
                </c:pt>
                <c:pt idx="3">
                  <c:v>17.637357315456899</c:v>
                </c:pt>
                <c:pt idx="4">
                  <c:v>20.7052603677412</c:v>
                </c:pt>
                <c:pt idx="5">
                  <c:v>12.8289057939248</c:v>
                </c:pt>
                <c:pt idx="6">
                  <c:v>12.302722650818</c:v>
                </c:pt>
                <c:pt idx="7">
                  <c:v>11</c:v>
                </c:pt>
                <c:pt idx="8">
                  <c:v>12.0203299134721</c:v>
                </c:pt>
                <c:pt idx="9">
                  <c:v>9.7294803292851508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78-4D78-B9E9-7369314F34EB}"/>
            </c:ext>
          </c:extLst>
        </c:ser>
        <c:ser>
          <c:idx val="1"/>
          <c:order val="1"/>
          <c:tx>
            <c:strRef>
              <c:f>Tabelle1!$C$1</c:f>
              <c:strCache>
                <c:ptCount val="1"/>
                <c:pt idx="0">
                  <c:v>Compound value creation</c:v>
                </c:pt>
              </c:strCache>
            </c:strRef>
          </c:tx>
          <c:spPr>
            <a:solidFill>
              <a:srgbClr val="B5C6D5"/>
            </a:solidFill>
            <a:ln w="12700">
              <a:solidFill>
                <a:schemeClr val="bg1"/>
              </a:solidFill>
            </a:ln>
            <a:effectLst/>
          </c:spPr>
          <c:invertIfNegative val="0"/>
          <c:dPt>
            <c:idx val="1"/>
            <c:invertIfNegative val="0"/>
            <c:bubble3D val="0"/>
            <c:spPr>
              <a:solidFill>
                <a:srgbClr val="B5C6D5"/>
              </a:solidFill>
              <a:ln w="28575">
                <a:solidFill>
                  <a:srgbClr val="C00000"/>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3378-4D78-B9E9-7369314F34EB}"/>
              </c:ext>
            </c:extLst>
          </c:dPt>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CHN</c:v>
                </c:pt>
                <c:pt idx="1">
                  <c:v>DEU</c:v>
                </c:pt>
                <c:pt idx="2">
                  <c:v>ITA</c:v>
                </c:pt>
                <c:pt idx="3">
                  <c:v>IND</c:v>
                </c:pt>
                <c:pt idx="4">
                  <c:v>JPN</c:v>
                </c:pt>
                <c:pt idx="5">
                  <c:v>BRA</c:v>
                </c:pt>
                <c:pt idx="6">
                  <c:v>ESP</c:v>
                </c:pt>
                <c:pt idx="7">
                  <c:v>FRA</c:v>
                </c:pt>
                <c:pt idx="8">
                  <c:v>USA</c:v>
                </c:pt>
                <c:pt idx="9">
                  <c:v>GBR</c:v>
                </c:pt>
              </c:strCache>
            </c:strRef>
          </c:cat>
          <c:val>
            <c:numRef>
              <c:f>Tabelle1!$C$2:$C$11</c:f>
              <c:numCache>
                <c:formatCode>0.0</c:formatCode>
                <c:ptCount val="10"/>
                <c:pt idx="0">
                  <c:v>3.2883235213975399</c:v>
                </c:pt>
                <c:pt idx="1">
                  <c:v>8.4885054082499902</c:v>
                </c:pt>
                <c:pt idx="2">
                  <c:v>4.8654451974169399</c:v>
                </c:pt>
                <c:pt idx="3">
                  <c:v>3.5872946298058199</c:v>
                </c:pt>
                <c:pt idx="4">
                  <c:v>-0.12803654179361801</c:v>
                </c:pt>
                <c:pt idx="5">
                  <c:v>6.4312142642886903</c:v>
                </c:pt>
                <c:pt idx="6">
                  <c:v>4.2281252601836998</c:v>
                </c:pt>
                <c:pt idx="7">
                  <c:v>3.5</c:v>
                </c:pt>
                <c:pt idx="8">
                  <c:v>0.60464198527825497</c:v>
                </c:pt>
                <c:pt idx="9">
                  <c:v>0.66264982297128505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3378-4D78-B9E9-7369314F34EB}"/>
            </c:ext>
          </c:extLst>
        </c:ser>
        <c:dLbls>
          <c:showLegendKey val="0"/>
          <c:showVal val="0"/>
          <c:showCatName val="0"/>
          <c:showSerName val="0"/>
          <c:showPercent val="0"/>
          <c:showBubbleSize val="0"/>
        </c:dLbls>
        <c:gapWidth val="80"/>
        <c:overlap val="100"/>
        <c:axId val="566546336"/>
        <c:axId val="566543200"/>
      </c:barChart>
      <c:catAx>
        <c:axId val="566546336"/>
        <c:scaling>
          <c:orientation val="minMax"/>
        </c:scaling>
        <c:delete val="0"/>
        <c:axPos val="b"/>
        <c:numFmt formatCode="General" sourceLinked="1"/>
        <c:majorTickMark val="none"/>
        <c:minorTickMark val="none"/>
        <c:tickLblPos val="nextTo"/>
        <c:spPr>
          <a:noFill/>
          <a:ln w="19050" cap="flat" cmpd="sng" algn="ctr">
            <a:solidFill>
              <a:srgbClr val="2E4964"/>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566543200"/>
        <c:crosses val="autoZero"/>
        <c:auto val="1"/>
        <c:lblAlgn val="ctr"/>
        <c:lblOffset val="100"/>
        <c:noMultiLvlLbl val="0"/>
      </c:catAx>
      <c:valAx>
        <c:axId val="566543200"/>
        <c:scaling>
          <c:orientation val="minMax"/>
          <c:max val="35"/>
          <c:min val="0"/>
        </c:scaling>
        <c:delete val="0"/>
        <c:axPos val="l"/>
        <c:majorGridlines>
          <c:spPr>
            <a:ln w="9525" cap="flat" cmpd="sng" algn="ctr">
              <a:solidFill>
                <a:schemeClr val="bg2"/>
              </a:solidFill>
              <a:prstDash val="solid"/>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566546336"/>
        <c:crosses val="autoZero"/>
        <c:crossBetween val="between"/>
      </c:valAx>
      <c:spPr>
        <a:noFill/>
        <a:ln>
          <a:noFill/>
        </a:ln>
        <a:effectLst/>
      </c:spPr>
    </c:plotArea>
    <c:legend>
      <c:legendPos val="b"/>
      <c:layout>
        <c:manualLayout>
          <c:xMode val="edge"/>
          <c:yMode val="edge"/>
          <c:x val="0.30181532863947563"/>
          <c:y val="8.1124468874501768E-2"/>
          <c:w val="0.64798575729504404"/>
          <c:h val="5.70708959628428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legend>
    <c:plotVisOnly val="1"/>
    <c:dispBlanksAs val="gap"/>
    <c:showDLblsOverMax val="0"/>
  </c:chart>
  <c:spPr>
    <a:solidFill>
      <a:srgbClr val="FFFFFF"/>
    </a:solidFill>
    <a:ln w="9525" cap="flat" cmpd="sng" algn="ctr">
      <a:noFill/>
      <a:round/>
    </a:ln>
    <a:effectLst/>
  </c:spPr>
  <c:txPr>
    <a:bodyPr/>
    <a:lstStyle/>
    <a:p>
      <a:pPr>
        <a:defRPr sz="1400" b="0">
          <a:solidFill>
            <a:schemeClr val="accent2"/>
          </a:solidFill>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73138079962226E-2"/>
          <c:y val="3.4969920417327917E-2"/>
          <c:w val="0.73333509237271266"/>
          <c:h val="0.84234243910909656"/>
        </c:manualLayout>
      </c:layout>
      <c:lineChart>
        <c:grouping val="standard"/>
        <c:varyColors val="0"/>
        <c:ser>
          <c:idx val="0"/>
          <c:order val="0"/>
          <c:tx>
            <c:strRef>
              <c:f>Tabelle1!$B$1</c:f>
              <c:strCache>
                <c:ptCount val="1"/>
                <c:pt idx="0">
                  <c:v>Paper industry</c:v>
                </c:pt>
              </c:strCache>
            </c:strRef>
          </c:tx>
          <c:spPr>
            <a:ln w="38100" cap="rnd">
              <a:solidFill>
                <a:srgbClr val="7030A0"/>
              </a:solidFill>
              <a:round/>
            </a:ln>
            <a:effectLst/>
          </c:spPr>
          <c:marker>
            <c:symbol val="none"/>
          </c:marker>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Tabelle1!$B$2:$B$22</c:f>
              <c:numCache>
                <c:formatCode>0</c:formatCode>
                <c:ptCount val="21"/>
                <c:pt idx="0">
                  <c:v>102.95025728987993</c:v>
                </c:pt>
                <c:pt idx="1">
                  <c:v>101.78387650085763</c:v>
                </c:pt>
                <c:pt idx="2">
                  <c:v>100.82332761578043</c:v>
                </c:pt>
                <c:pt idx="3">
                  <c:v>100.00000000000001</c:v>
                </c:pt>
                <c:pt idx="4">
                  <c:v>102.1269296740995</c:v>
                </c:pt>
                <c:pt idx="5">
                  <c:v>92.21269296740995</c:v>
                </c:pt>
                <c:pt idx="6">
                  <c:v>94.85420240137222</c:v>
                </c:pt>
                <c:pt idx="7">
                  <c:v>99.142367066895346</c:v>
                </c:pt>
                <c:pt idx="8">
                  <c:v>100.54888507718695</c:v>
                </c:pt>
                <c:pt idx="9">
                  <c:v>102.53859348198969</c:v>
                </c:pt>
                <c:pt idx="10">
                  <c:v>102.5728987993139</c:v>
                </c:pt>
                <c:pt idx="11">
                  <c:v>102.81303602058318</c:v>
                </c:pt>
                <c:pt idx="12">
                  <c:v>101.78387650085764</c:v>
                </c:pt>
                <c:pt idx="13">
                  <c:v>99.72555746140651</c:v>
                </c:pt>
                <c:pt idx="14">
                  <c:v>95.506003430531734</c:v>
                </c:pt>
                <c:pt idx="15">
                  <c:v>89.159519725557445</c:v>
                </c:pt>
                <c:pt idx="16">
                  <c:v>86.99828473413379</c:v>
                </c:pt>
                <c:pt idx="17">
                  <c:v>84.459691252144069</c:v>
                </c:pt>
                <c:pt idx="18">
                  <c:v>83.602058319039443</c:v>
                </c:pt>
                <c:pt idx="19">
                  <c:v>83.63636363636364</c:v>
                </c:pt>
                <c:pt idx="20">
                  <c:v>86.192109777015432</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2AB-4290-A501-5B54CAE0557C}"/>
            </c:ext>
          </c:extLst>
        </c:ser>
        <c:ser>
          <c:idx val="2"/>
          <c:order val="1"/>
          <c:tx>
            <c:strRef>
              <c:f>Tabelle1!$D$1</c:f>
              <c:strCache>
                <c:ptCount val="1"/>
                <c:pt idx="0">
                  <c:v>Automotive industry</c:v>
                </c:pt>
              </c:strCache>
            </c:strRef>
          </c:tx>
          <c:spPr>
            <a:ln w="38100" cap="rnd">
              <a:solidFill>
                <a:schemeClr val="accent6">
                  <a:lumMod val="60000"/>
                  <a:lumOff val="40000"/>
                </a:schemeClr>
              </a:solidFill>
              <a:prstDash val="solid"/>
              <a:round/>
            </a:ln>
            <a:effectLst/>
          </c:spPr>
          <c:marker>
            <c:symbol val="none"/>
          </c:marker>
          <c:dPt>
            <c:idx val="7"/>
            <c:marker>
              <c:symbol val="none"/>
            </c:marker>
            <c:bubble3D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32AB-4290-A501-5B54CAE0557C}"/>
              </c:ext>
            </c:extLst>
          </c:dPt>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Tabelle1!$D$2:$D$22</c:f>
              <c:numCache>
                <c:formatCode>0</c:formatCode>
                <c:ptCount val="21"/>
                <c:pt idx="0">
                  <c:v>105.10708401976935</c:v>
                </c:pt>
                <c:pt idx="1">
                  <c:v>107.79791323448656</c:v>
                </c:pt>
                <c:pt idx="2">
                  <c:v>106.09555189456341</c:v>
                </c:pt>
                <c:pt idx="3">
                  <c:v>100</c:v>
                </c:pt>
                <c:pt idx="4">
                  <c:v>91.900054914881935</c:v>
                </c:pt>
                <c:pt idx="5">
                  <c:v>51.427786930258108</c:v>
                </c:pt>
                <c:pt idx="6">
                  <c:v>90.554640307523357</c:v>
                </c:pt>
                <c:pt idx="7">
                  <c:v>102.25151015925316</c:v>
                </c:pt>
                <c:pt idx="8">
                  <c:v>91.186161449752888</c:v>
                </c:pt>
                <c:pt idx="9">
                  <c:v>81.246567819879189</c:v>
                </c:pt>
                <c:pt idx="10">
                  <c:v>69.906644700713898</c:v>
                </c:pt>
                <c:pt idx="11">
                  <c:v>82.811641954969801</c:v>
                </c:pt>
                <c:pt idx="12">
                  <c:v>78.034047226798478</c:v>
                </c:pt>
                <c:pt idx="13">
                  <c:v>80.944535969247653</c:v>
                </c:pt>
                <c:pt idx="14">
                  <c:v>86.84788577704559</c:v>
                </c:pt>
                <c:pt idx="15">
                  <c:v>92.257001647446458</c:v>
                </c:pt>
                <c:pt idx="16">
                  <c:v>97.775947281713357</c:v>
                </c:pt>
                <c:pt idx="17">
                  <c:v>97.611202635914339</c:v>
                </c:pt>
                <c:pt idx="18">
                  <c:v>92.504118616144979</c:v>
                </c:pt>
                <c:pt idx="19">
                  <c:v>91.26853377265239</c:v>
                </c:pt>
                <c:pt idx="20">
                  <c:v>87.7677100494234</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32AB-4290-A501-5B54CAE0557C}"/>
            </c:ext>
          </c:extLst>
        </c:ser>
        <c:ser>
          <c:idx val="3"/>
          <c:order val="2"/>
          <c:tx>
            <c:strRef>
              <c:f>Tabelle1!$E$1</c:f>
              <c:strCache>
                <c:ptCount val="1"/>
                <c:pt idx="0">
                  <c:v>Electrical industry</c:v>
                </c:pt>
              </c:strCache>
            </c:strRef>
          </c:tx>
          <c:spPr>
            <a:ln w="38100" cap="rnd">
              <a:solidFill>
                <a:schemeClr val="accent1"/>
              </a:solidFill>
              <a:round/>
            </a:ln>
            <a:effectLst/>
          </c:spPr>
          <c:marker>
            <c:symbol val="none"/>
          </c:marker>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Tabelle1!$E$2:$E$22</c:f>
              <c:numCache>
                <c:formatCode>0</c:formatCode>
                <c:ptCount val="21"/>
                <c:pt idx="0">
                  <c:v>103.63128491620112</c:v>
                </c:pt>
                <c:pt idx="1">
                  <c:v>101.74581005586592</c:v>
                </c:pt>
                <c:pt idx="2">
                  <c:v>101.74581005586592</c:v>
                </c:pt>
                <c:pt idx="3">
                  <c:v>100</c:v>
                </c:pt>
                <c:pt idx="4">
                  <c:v>99.825418994413425</c:v>
                </c:pt>
                <c:pt idx="5">
                  <c:v>85.684357541899459</c:v>
                </c:pt>
                <c:pt idx="6">
                  <c:v>92.004189944134083</c:v>
                </c:pt>
                <c:pt idx="7">
                  <c:v>99.581005586592184</c:v>
                </c:pt>
                <c:pt idx="8">
                  <c:v>103.3868715083799</c:v>
                </c:pt>
                <c:pt idx="9">
                  <c:v>105.44692737430171</c:v>
                </c:pt>
                <c:pt idx="10">
                  <c:v>103.03770949720673</c:v>
                </c:pt>
                <c:pt idx="11">
                  <c:v>104.25977653631287</c:v>
                </c:pt>
                <c:pt idx="12">
                  <c:v>105.8310055865922</c:v>
                </c:pt>
                <c:pt idx="13">
                  <c:v>106.66899441340782</c:v>
                </c:pt>
                <c:pt idx="14">
                  <c:v>109.35754189944136</c:v>
                </c:pt>
                <c:pt idx="15">
                  <c:v>109.18296089385477</c:v>
                </c:pt>
                <c:pt idx="16">
                  <c:v>111.66201117318437</c:v>
                </c:pt>
                <c:pt idx="17">
                  <c:v>110.37011173184361</c:v>
                </c:pt>
                <c:pt idx="18">
                  <c:v>108.13547486033522</c:v>
                </c:pt>
                <c:pt idx="19">
                  <c:v>103.91061452513968</c:v>
                </c:pt>
                <c:pt idx="20">
                  <c:v>102.12988826815644</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A0F-498D-B4DE-3ABA437B8249}"/>
            </c:ext>
          </c:extLst>
        </c:ser>
        <c:ser>
          <c:idx val="4"/>
          <c:order val="3"/>
          <c:tx>
            <c:strRef>
              <c:f>Tabelle1!$F$1</c:f>
              <c:strCache>
                <c:ptCount val="1"/>
                <c:pt idx="0">
                  <c:v>Mechanical engineering</c:v>
                </c:pt>
              </c:strCache>
            </c:strRef>
          </c:tx>
          <c:spPr>
            <a:ln w="38100" cap="rnd">
              <a:solidFill>
                <a:schemeClr val="accent5"/>
              </a:solidFill>
              <a:round/>
            </a:ln>
            <a:effectLst/>
          </c:spPr>
          <c:marker>
            <c:symbol val="none"/>
          </c:marker>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Tabelle1!$F$2:$F$22</c:f>
              <c:numCache>
                <c:formatCode>0</c:formatCode>
                <c:ptCount val="21"/>
                <c:pt idx="0">
                  <c:v>105.3594351732991</c:v>
                </c:pt>
                <c:pt idx="1">
                  <c:v>104.0436456996149</c:v>
                </c:pt>
                <c:pt idx="2">
                  <c:v>103.2413350449294</c:v>
                </c:pt>
                <c:pt idx="3">
                  <c:v>100</c:v>
                </c:pt>
                <c:pt idx="4">
                  <c:v>96.052631578947341</c:v>
                </c:pt>
                <c:pt idx="5">
                  <c:v>82.220795892169463</c:v>
                </c:pt>
                <c:pt idx="6">
                  <c:v>87.644415917843389</c:v>
                </c:pt>
                <c:pt idx="7">
                  <c:v>90.917843388960208</c:v>
                </c:pt>
                <c:pt idx="8">
                  <c:v>95.763799743260577</c:v>
                </c:pt>
                <c:pt idx="9">
                  <c:v>96.566110397946076</c:v>
                </c:pt>
                <c:pt idx="10">
                  <c:v>95.44287548138638</c:v>
                </c:pt>
                <c:pt idx="11">
                  <c:v>94.929396662387674</c:v>
                </c:pt>
                <c:pt idx="12">
                  <c:v>94.801026957638001</c:v>
                </c:pt>
                <c:pt idx="13">
                  <c:v>94.833119383825405</c:v>
                </c:pt>
                <c:pt idx="14">
                  <c:v>96.951219512195109</c:v>
                </c:pt>
                <c:pt idx="15">
                  <c:v>97.946084724005146</c:v>
                </c:pt>
                <c:pt idx="16">
                  <c:v>97.20795892169447</c:v>
                </c:pt>
                <c:pt idx="17">
                  <c:v>96.630295250320927</c:v>
                </c:pt>
                <c:pt idx="18">
                  <c:v>95.956354300385115</c:v>
                </c:pt>
                <c:pt idx="19">
                  <c:v>91.912708600770202</c:v>
                </c:pt>
                <c:pt idx="20">
                  <c:v>90.356225930680353</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A0F-498D-B4DE-3ABA437B8249}"/>
            </c:ext>
          </c:extLst>
        </c:ser>
        <c:ser>
          <c:idx val="5"/>
          <c:order val="4"/>
          <c:tx>
            <c:strRef>
              <c:f>Tabelle1!$G$1</c:f>
              <c:strCache>
                <c:ptCount val="1"/>
                <c:pt idx="0">
                  <c:v>Chemical industry</c:v>
                </c:pt>
              </c:strCache>
            </c:strRef>
          </c:tx>
          <c:spPr>
            <a:ln w="38100" cap="rnd">
              <a:solidFill>
                <a:srgbClr val="0069B4"/>
              </a:solidFill>
              <a:round/>
            </a:ln>
            <a:effectLst/>
          </c:spPr>
          <c:marker>
            <c:symbol val="none"/>
          </c:marker>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Tabelle1!$G$2:$G$22</c:f>
              <c:numCache>
                <c:formatCode>0</c:formatCode>
                <c:ptCount val="21"/>
                <c:pt idx="0">
                  <c:v>102.03794799718904</c:v>
                </c:pt>
                <c:pt idx="1">
                  <c:v>101.26493323963456</c:v>
                </c:pt>
                <c:pt idx="2">
                  <c:v>100.03513703443429</c:v>
                </c:pt>
                <c:pt idx="3">
                  <c:v>100</c:v>
                </c:pt>
                <c:pt idx="4">
                  <c:v>103.23260716795502</c:v>
                </c:pt>
                <c:pt idx="5">
                  <c:v>91.883345045678155</c:v>
                </c:pt>
                <c:pt idx="6">
                  <c:v>98.032326071679549</c:v>
                </c:pt>
                <c:pt idx="7">
                  <c:v>104.70836261419534</c:v>
                </c:pt>
                <c:pt idx="8">
                  <c:v>104.67322557976107</c:v>
                </c:pt>
                <c:pt idx="9">
                  <c:v>105.44624033731552</c:v>
                </c:pt>
                <c:pt idx="10">
                  <c:v>104.81377371749824</c:v>
                </c:pt>
                <c:pt idx="11">
                  <c:v>105.37596626844693</c:v>
                </c:pt>
                <c:pt idx="12">
                  <c:v>100.73787772312015</c:v>
                </c:pt>
                <c:pt idx="13">
                  <c:v>96.099789177793397</c:v>
                </c:pt>
                <c:pt idx="14">
                  <c:v>90.934645115952179</c:v>
                </c:pt>
                <c:pt idx="15">
                  <c:v>82.255797610681668</c:v>
                </c:pt>
                <c:pt idx="16">
                  <c:v>83.555867884750526</c:v>
                </c:pt>
                <c:pt idx="17">
                  <c:v>82.431482782853124</c:v>
                </c:pt>
                <c:pt idx="18">
                  <c:v>83.907238229093451</c:v>
                </c:pt>
                <c:pt idx="19">
                  <c:v>82.853127196064662</c:v>
                </c:pt>
                <c:pt idx="20">
                  <c:v>86.700632466619808</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BA0F-498D-B4DE-3ABA437B8249}"/>
            </c:ext>
          </c:extLst>
        </c:ser>
        <c:ser>
          <c:idx val="6"/>
          <c:order val="5"/>
          <c:tx>
            <c:strRef>
              <c:f>Tabelle1!$H$1</c:f>
              <c:strCache>
                <c:ptCount val="1"/>
                <c:pt idx="0">
                  <c:v>Column2</c:v>
                </c:pt>
              </c:strCache>
            </c:strRef>
          </c:tx>
          <c:spPr>
            <a:ln w="28575" cap="rnd">
              <a:solidFill>
                <a:schemeClr val="accent1">
                  <a:lumMod val="60000"/>
                </a:schemeClr>
              </a:solidFill>
              <a:round/>
            </a:ln>
            <a:effectLst/>
          </c:spPr>
          <c:marker>
            <c:symbol val="none"/>
          </c:marker>
          <c:dPt>
            <c:idx val="7"/>
            <c:marker>
              <c:symbol val="none"/>
            </c:marker>
            <c:bubble3D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BA0F-498D-B4DE-3ABA437B8249}"/>
              </c:ext>
            </c:extLst>
          </c:dPt>
          <c:cat>
            <c:strRef>
              <c:f>Tabelle1!$A$2:$A$22</c:f>
              <c:strCache>
                <c:ptCount val="21"/>
                <c:pt idx="0">
                  <c:v>I 19</c:v>
                </c:pt>
                <c:pt idx="1">
                  <c:v>II</c:v>
                </c:pt>
                <c:pt idx="2">
                  <c:v>III</c:v>
                </c:pt>
                <c:pt idx="3">
                  <c:v>IV</c:v>
                </c:pt>
                <c:pt idx="4">
                  <c:v>I 20</c:v>
                </c:pt>
                <c:pt idx="5">
                  <c:v>II</c:v>
                </c:pt>
                <c:pt idx="6">
                  <c:v>III</c:v>
                </c:pt>
                <c:pt idx="7">
                  <c:v>IV</c:v>
                </c:pt>
                <c:pt idx="8">
                  <c:v>I 21</c:v>
                </c:pt>
                <c:pt idx="9">
                  <c:v>II</c:v>
                </c:pt>
                <c:pt idx="10">
                  <c:v>III</c:v>
                </c:pt>
                <c:pt idx="11">
                  <c:v>IV</c:v>
                </c:pt>
                <c:pt idx="12">
                  <c:v>I 22</c:v>
                </c:pt>
                <c:pt idx="13">
                  <c:v>II</c:v>
                </c:pt>
                <c:pt idx="14">
                  <c:v>III</c:v>
                </c:pt>
                <c:pt idx="15">
                  <c:v>IV</c:v>
                </c:pt>
                <c:pt idx="16">
                  <c:v>I 23</c:v>
                </c:pt>
                <c:pt idx="17">
                  <c:v>II</c:v>
                </c:pt>
                <c:pt idx="18">
                  <c:v>III</c:v>
                </c:pt>
                <c:pt idx="19">
                  <c:v>IV</c:v>
                </c:pt>
                <c:pt idx="20">
                  <c:v>I 24</c:v>
                </c:pt>
              </c:strCache>
            </c:strRef>
          </c:cat>
          <c:val>
            <c:numRef>
              <c:f>Tabelle1!$H$2:$H$22</c:f>
              <c:numCache>
                <c:formatCode>0</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BA0F-498D-B4DE-3ABA437B8249}"/>
            </c:ext>
          </c:extLst>
        </c:ser>
        <c:dLbls>
          <c:showLegendKey val="0"/>
          <c:showVal val="0"/>
          <c:showCatName val="0"/>
          <c:showSerName val="0"/>
          <c:showPercent val="0"/>
          <c:showBubbleSize val="0"/>
        </c:dLbls>
        <c:smooth val="0"/>
        <c:axId val="847649408"/>
        <c:axId val="847650064"/>
      </c:lineChart>
      <c:catAx>
        <c:axId val="847649408"/>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847650064"/>
        <c:crosses val="autoZero"/>
        <c:auto val="1"/>
        <c:lblAlgn val="ctr"/>
        <c:lblOffset val="100"/>
        <c:noMultiLvlLbl val="0"/>
      </c:catAx>
      <c:valAx>
        <c:axId val="847650064"/>
        <c:scaling>
          <c:orientation val="minMax"/>
          <c:max val="121"/>
          <c:min val="50"/>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847649408"/>
        <c:crosses val="autoZero"/>
        <c:crossBetween val="between"/>
      </c:valAx>
      <c:spPr>
        <a:noFill/>
        <a:ln>
          <a:noFill/>
        </a:ln>
        <a:effectLst/>
      </c:spPr>
    </c:plotArea>
    <c:legend>
      <c:legendPos val="r"/>
      <c:legendEntry>
        <c:idx val="5"/>
        <c:delete val="1"/>
      </c:legendEntry>
      <c:layout>
        <c:manualLayout>
          <c:xMode val="edge"/>
          <c:yMode val="edge"/>
          <c:x val="0.79225707897623909"/>
          <c:y val="5.7729884363002956E-2"/>
          <c:w val="0.20068824730242052"/>
          <c:h val="0.819176103179100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2"/>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investitionen_investitionsquote!$F$1</c:f>
              <c:strCache>
                <c:ptCount val="1"/>
                <c:pt idx="0">
                  <c:v>State sector</c:v>
                </c:pt>
              </c:strCache>
            </c:strRef>
          </c:tx>
          <c:spPr>
            <a:ln w="38100" cap="rnd">
              <a:solidFill>
                <a:schemeClr val="accent5"/>
              </a:solidFill>
              <a:round/>
            </a:ln>
            <a:effectLst/>
          </c:spPr>
          <c:marker>
            <c:symbol val="none"/>
          </c:marker>
          <c:cat>
            <c:numRef>
              <c:f>investitionen_investitionsquote!$I$2:$I$33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investitionen_investitionsquote!$F$2:$F$33</c:f>
              <c:numCache>
                <c:formatCode>General</c:formatCode>
                <c:ptCount val="32"/>
                <c:pt idx="0">
                  <c:v>129.16666666666669</c:v>
                </c:pt>
                <c:pt idx="1">
                  <c:v>137.5</c:v>
                </c:pt>
                <c:pt idx="2">
                  <c:v>129.16666666666669</c:v>
                </c:pt>
                <c:pt idx="3">
                  <c:v>120.83333333333333</c:v>
                </c:pt>
                <c:pt idx="4">
                  <c:v>108.33333333333334</c:v>
                </c:pt>
                <c:pt idx="5">
                  <c:v>104.16666666666667</c:v>
                </c:pt>
                <c:pt idx="6">
                  <c:v>95.833333333333329</c:v>
                </c:pt>
                <c:pt idx="7">
                  <c:v>95.833333333333329</c:v>
                </c:pt>
                <c:pt idx="8">
                  <c:v>100</c:v>
                </c:pt>
                <c:pt idx="9">
                  <c:v>95.833333333333329</c:v>
                </c:pt>
                <c:pt idx="10">
                  <c:v>95.833333333333329</c:v>
                </c:pt>
                <c:pt idx="11">
                  <c:v>91.666666666666671</c:v>
                </c:pt>
                <c:pt idx="12">
                  <c:v>87.500000000000014</c:v>
                </c:pt>
                <c:pt idx="13">
                  <c:v>79.166666666666657</c:v>
                </c:pt>
                <c:pt idx="14">
                  <c:v>79.166666666666657</c:v>
                </c:pt>
                <c:pt idx="15">
                  <c:v>83.333333333333343</c:v>
                </c:pt>
                <c:pt idx="16">
                  <c:v>83.333333333333343</c:v>
                </c:pt>
                <c:pt idx="17">
                  <c:v>87.500000000000014</c:v>
                </c:pt>
                <c:pt idx="18">
                  <c:v>100</c:v>
                </c:pt>
                <c:pt idx="19">
                  <c:v>100</c:v>
                </c:pt>
                <c:pt idx="20">
                  <c:v>95.833333333333329</c:v>
                </c:pt>
                <c:pt idx="21">
                  <c:v>91.666666666666671</c:v>
                </c:pt>
                <c:pt idx="22">
                  <c:v>91.666666666666671</c:v>
                </c:pt>
                <c:pt idx="23">
                  <c:v>87.500000000000014</c:v>
                </c:pt>
                <c:pt idx="24">
                  <c:v>87.500000000000014</c:v>
                </c:pt>
                <c:pt idx="25">
                  <c:v>91.666666666666671</c:v>
                </c:pt>
                <c:pt idx="26">
                  <c:v>91.666666666666671</c:v>
                </c:pt>
                <c:pt idx="27">
                  <c:v>100</c:v>
                </c:pt>
                <c:pt idx="28">
                  <c:v>100</c:v>
                </c:pt>
                <c:pt idx="29">
                  <c:v>112.50000000000003</c:v>
                </c:pt>
                <c:pt idx="30">
                  <c:v>108.33333333333334</c:v>
                </c:pt>
                <c:pt idx="31">
                  <c:v>112.50000000000003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35B-4FD9-80D2-4FF06A50943C}"/>
            </c:ext>
          </c:extLst>
        </c:ser>
        <c:ser>
          <c:idx val="2"/>
          <c:order val="1"/>
          <c:tx>
            <c:strRef>
              <c:f>investitionen_investitionsquote!$G$1</c:f>
              <c:strCache>
                <c:ptCount val="1"/>
                <c:pt idx="0">
                  <c:v>Non-governmental sectors</c:v>
                </c:pt>
              </c:strCache>
            </c:strRef>
          </c:tx>
          <c:spPr>
            <a:ln w="38100" cap="rnd">
              <a:solidFill>
                <a:schemeClr val="accent2"/>
              </a:solidFill>
              <a:round/>
            </a:ln>
            <a:effectLst/>
          </c:spPr>
          <c:marker>
            <c:symbol val="none"/>
          </c:marker>
          <c:cat>
            <c:numRef>
              <c:f>investitionen_investitionsquote!$I$2:$I$33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investitionen_investitionsquote!$G$2:$G$33</c:f>
              <c:numCache>
                <c:formatCode>General</c:formatCode>
                <c:ptCount val="32"/>
                <c:pt idx="0">
                  <c:v>114.73684210526316</c:v>
                </c:pt>
                <c:pt idx="1">
                  <c:v>115.78947368421053</c:v>
                </c:pt>
                <c:pt idx="2">
                  <c:v>110.5263157894737</c:v>
                </c:pt>
                <c:pt idx="3">
                  <c:v>111.57894736842104</c:v>
                </c:pt>
                <c:pt idx="4">
                  <c:v>109.99999999999999</c:v>
                </c:pt>
                <c:pt idx="5">
                  <c:v>107.89473684210526</c:v>
                </c:pt>
                <c:pt idx="6">
                  <c:v>106.84210526315789</c:v>
                </c:pt>
                <c:pt idx="7">
                  <c:v>107.89473684210526</c:v>
                </c:pt>
                <c:pt idx="8">
                  <c:v>108.94736842105263</c:v>
                </c:pt>
                <c:pt idx="9">
                  <c:v>109.47368421052633</c:v>
                </c:pt>
                <c:pt idx="10">
                  <c:v>102.63157894736842</c:v>
                </c:pt>
                <c:pt idx="11">
                  <c:v>94.210526315789465</c:v>
                </c:pt>
                <c:pt idx="12">
                  <c:v>91.578947368421055</c:v>
                </c:pt>
                <c:pt idx="13">
                  <c:v>90.526315789473671</c:v>
                </c:pt>
                <c:pt idx="14">
                  <c:v>90</c:v>
                </c:pt>
                <c:pt idx="15">
                  <c:v>93.684210526315795</c:v>
                </c:pt>
                <c:pt idx="16">
                  <c:v>95.26315789473685</c:v>
                </c:pt>
                <c:pt idx="17">
                  <c:v>95.78947368421052</c:v>
                </c:pt>
                <c:pt idx="18">
                  <c:v>88.947368421052616</c:v>
                </c:pt>
                <c:pt idx="19">
                  <c:v>90.526315789473671</c:v>
                </c:pt>
                <c:pt idx="20">
                  <c:v>94.73684210526315</c:v>
                </c:pt>
                <c:pt idx="21">
                  <c:v>95.26315789473685</c:v>
                </c:pt>
                <c:pt idx="22">
                  <c:v>93.15789473684211</c:v>
                </c:pt>
                <c:pt idx="23">
                  <c:v>94.210526315789465</c:v>
                </c:pt>
                <c:pt idx="24">
                  <c:v>94.210526315789465</c:v>
                </c:pt>
                <c:pt idx="25">
                  <c:v>95.26315789473685</c:v>
                </c:pt>
                <c:pt idx="26">
                  <c:v>95.78947368421052</c:v>
                </c:pt>
                <c:pt idx="27">
                  <c:v>98.421052631578945</c:v>
                </c:pt>
                <c:pt idx="28">
                  <c:v>100</c:v>
                </c:pt>
                <c:pt idx="29">
                  <c:v>99.473684210526301</c:v>
                </c:pt>
                <c:pt idx="30">
                  <c:v>101.05263157894737</c:v>
                </c:pt>
                <c:pt idx="31">
                  <c:v>104.73684210526315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35B-4FD9-80D2-4FF06A50943C}"/>
            </c:ext>
          </c:extLst>
        </c:ser>
        <c:ser>
          <c:idx val="0"/>
          <c:order val="2"/>
          <c:tx>
            <c:strRef>
              <c:f>investitionen_investitionsquote!$H$1</c:f>
              <c:strCache>
                <c:ptCount val="1"/>
                <c:pt idx="0">
                  <c:v>100</c:v>
                </c:pt>
              </c:strCache>
            </c:strRef>
          </c:tx>
          <c:spPr>
            <a:ln w="38100" cap="rnd">
              <a:solidFill>
                <a:schemeClr val="accent4"/>
              </a:solidFill>
              <a:prstDash val="sysDash"/>
              <a:round/>
            </a:ln>
            <a:effectLst/>
          </c:spPr>
          <c:marker>
            <c:symbol val="none"/>
          </c:marker>
          <c:cat>
            <c:numRef>
              <c:f>investitionen_investitionsquote!$I$2:$I$33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investitionen_investitionsquote!$H$2:$H$33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35B-4FD9-80D2-4FF06A50943C}"/>
            </c:ext>
          </c:extLst>
        </c:ser>
        <c:dLbls>
          <c:showLegendKey val="0"/>
          <c:showVal val="0"/>
          <c:showCatName val="0"/>
          <c:showSerName val="0"/>
          <c:showPercent val="0"/>
          <c:showBubbleSize val="0"/>
        </c:dLbls>
        <c:smooth val="0"/>
        <c:axId val="471223672"/>
        <c:axId val="471217912"/>
      </c:lineChart>
      <c:catAx>
        <c:axId val="471223672"/>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471217912"/>
        <c:crosses val="autoZero"/>
        <c:auto val="1"/>
        <c:lblAlgn val="ctr"/>
        <c:lblOffset val="100"/>
        <c:noMultiLvlLbl val="0"/>
      </c:catAx>
      <c:valAx>
        <c:axId val="471217912"/>
        <c:scaling>
          <c:orientation val="minMax"/>
          <c:max val="140"/>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47122367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legend>
    <c:plotVisOnly val="1"/>
    <c:dispBlanksAs val="gap"/>
    <c:showDLblsOverMax val="0"/>
  </c:chart>
  <c:spPr>
    <a:noFill/>
    <a:ln>
      <a:noFill/>
    </a:ln>
    <a:effectLst/>
  </c:spPr>
  <c:txPr>
    <a:bodyPr/>
    <a:lstStyle/>
    <a:p>
      <a:pPr>
        <a:defRPr sz="1400">
          <a:solidFill>
            <a:schemeClr val="accent2"/>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04170928040992E-2"/>
          <c:y val="4.284684521324663E-2"/>
          <c:w val="0.87314329967257598"/>
          <c:h val="0.74936196367297259"/>
        </c:manualLayout>
      </c:layout>
      <c:lineChart>
        <c:grouping val="standard"/>
        <c:varyColors val="0"/>
        <c:ser>
          <c:idx val="0"/>
          <c:order val="0"/>
          <c:spPr>
            <a:ln w="38100" cap="rnd">
              <a:solidFill>
                <a:schemeClr val="tx2"/>
              </a:solidFill>
              <a:round/>
            </a:ln>
            <a:effectLst/>
          </c:spPr>
          <c:marker>
            <c:symbol val="none"/>
          </c:marker>
          <c:cat>
            <c:strRef>
              <c:f>'81000-0115'!$C$5:$AH$5</c:f>
              <c:strCach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strCache>
            </c:strRef>
          </c:cat>
          <c:val>
            <c:numRef>
              <c:f>'81000-0115'!$C$42:$AH$42</c:f>
              <c:numCache>
                <c:formatCode>General</c:formatCode>
                <c:ptCount val="32"/>
                <c:pt idx="0">
                  <c:v>100.86341717711456</c:v>
                </c:pt>
                <c:pt idx="1">
                  <c:v>91.768213215170078</c:v>
                </c:pt>
                <c:pt idx="2">
                  <c:v>70.748077674964165</c:v>
                </c:pt>
                <c:pt idx="3">
                  <c:v>67.304183500586461</c:v>
                </c:pt>
                <c:pt idx="4">
                  <c:v>70.505343411964034</c:v>
                </c:pt>
                <c:pt idx="5">
                  <c:v>71.68154567965594</c:v>
                </c:pt>
                <c:pt idx="6">
                  <c:v>74.455884269516488</c:v>
                </c:pt>
                <c:pt idx="7">
                  <c:v>79.967092401928838</c:v>
                </c:pt>
                <c:pt idx="8">
                  <c:v>83.020005213084829</c:v>
                </c:pt>
                <c:pt idx="9">
                  <c:v>84.554607063729961</c:v>
                </c:pt>
                <c:pt idx="10">
                  <c:v>88.915678352665182</c:v>
                </c:pt>
                <c:pt idx="11">
                  <c:v>79.348038576827832</c:v>
                </c:pt>
                <c:pt idx="12">
                  <c:v>78.50254137886094</c:v>
                </c:pt>
                <c:pt idx="13">
                  <c:v>77.30679004300795</c:v>
                </c:pt>
                <c:pt idx="14">
                  <c:v>72.981558712368042</c:v>
                </c:pt>
                <c:pt idx="15">
                  <c:v>78.232112602632611</c:v>
                </c:pt>
                <c:pt idx="16">
                  <c:v>87.407141926234857</c:v>
                </c:pt>
                <c:pt idx="17">
                  <c:v>92.954190016942519</c:v>
                </c:pt>
                <c:pt idx="18">
                  <c:v>71.603349407011606</c:v>
                </c:pt>
                <c:pt idx="19">
                  <c:v>72.763260784569269</c:v>
                </c:pt>
                <c:pt idx="20">
                  <c:v>85.444089665059295</c:v>
                </c:pt>
                <c:pt idx="21">
                  <c:v>85.654242147790967</c:v>
                </c:pt>
                <c:pt idx="22">
                  <c:v>83.979538641991397</c:v>
                </c:pt>
                <c:pt idx="23">
                  <c:v>84.564381597810495</c:v>
                </c:pt>
                <c:pt idx="24">
                  <c:v>87.214909422650848</c:v>
                </c:pt>
                <c:pt idx="25">
                  <c:v>90.215691385377298</c:v>
                </c:pt>
                <c:pt idx="26">
                  <c:v>93.284895086667547</c:v>
                </c:pt>
                <c:pt idx="27">
                  <c:v>97.287566792649542</c:v>
                </c:pt>
                <c:pt idx="28">
                  <c:v>100</c:v>
                </c:pt>
                <c:pt idx="29">
                  <c:v>84.62465789130718</c:v>
                </c:pt>
                <c:pt idx="30">
                  <c:v>87.615665319953067</c:v>
                </c:pt>
                <c:pt idx="31">
                  <c:v>91.784504105304308</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BA4-4D51-B05C-0914A88AC852}"/>
            </c:ext>
          </c:extLst>
        </c:ser>
        <c:ser>
          <c:idx val="1"/>
          <c:order val="1"/>
          <c:tx>
            <c:strRef>
              <c:f>'81000-0115'!$A$52</c:f>
              <c:strCache>
                <c:ptCount val="1"/>
              </c:strCache>
            </c:strRef>
          </c:tx>
          <c:spPr>
            <a:ln w="38100" cap="rnd">
              <a:solidFill>
                <a:schemeClr val="accent4"/>
              </a:solidFill>
              <a:prstDash val="sysDash"/>
              <a:round/>
            </a:ln>
            <a:effectLst/>
          </c:spPr>
          <c:marker>
            <c:symbol val="none"/>
          </c:marker>
          <c:val>
            <c:numRef>
              <c:f>'81000-0115'!$C$53:$AH$53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BA4-4D51-B05C-0914A88AC852}"/>
            </c:ext>
          </c:extLst>
        </c:ser>
        <c:dLbls>
          <c:showLegendKey val="0"/>
          <c:showVal val="0"/>
          <c:showCatName val="0"/>
          <c:showSerName val="0"/>
          <c:showPercent val="0"/>
          <c:showBubbleSize val="0"/>
        </c:dLbls>
        <c:smooth val="0"/>
        <c:axId val="1477468712"/>
        <c:axId val="1477469792"/>
      </c:lineChart>
      <c:catAx>
        <c:axId val="1477468712"/>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1477469792"/>
        <c:crosses val="autoZero"/>
        <c:auto val="1"/>
        <c:lblAlgn val="ctr"/>
        <c:lblOffset val="100"/>
        <c:noMultiLvlLbl val="0"/>
      </c:catAx>
      <c:valAx>
        <c:axId val="1477469792"/>
        <c:scaling>
          <c:orientation val="minMax"/>
          <c:max val="140"/>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14774687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2"/>
          </a:solidFill>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chemeClr val="accent2"/>
              </a:solidFill>
              <a:ln>
                <a:noFill/>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CF7A-41EA-B536-AF75F39E4238}"/>
              </c:ext>
            </c:extLst>
          </c:dPt>
          <c:cat>
            <c:multiLvlStrRef>
              <c:f>'Abbildung 1'!$A$5:$B$24</c:f>
              <c:multiLvlStrCache>
                <c:ptCount val="20"/>
                <c:lvl>
                  <c:pt idx="0">
                    <c:v>France</c:v>
                  </c:pt>
                  <c:pt idx="1">
                    <c:v>Malaysia</c:v>
                  </c:pt>
                  <c:pt idx="2">
                    <c:v>Israel</c:v>
                  </c:pt>
                  <c:pt idx="3">
                    <c:v>Great Britain</c:v>
                  </c:pt>
                  <c:pt idx="4">
                    <c:v>Belgium</c:v>
                  </c:pt>
                  <c:pt idx="5">
                    <c:v>New Zealand</c:v>
                  </c:pt>
                  <c:pt idx="6">
                    <c:v>Austria</c:v>
                  </c:pt>
                  <c:pt idx="7">
                    <c:v>Japan</c:v>
                  </c:pt>
                  <c:pt idx="8">
                    <c:v>Norway</c:v>
                  </c:pt>
                  <c:pt idx="9">
                    <c:v>South Korea</c:v>
                  </c:pt>
                  <c:pt idx="10">
                    <c:v>Ireland</c:v>
                  </c:pt>
                  <c:pt idx="11">
                    <c:v>Finland</c:v>
                  </c:pt>
                  <c:pt idx="12">
                    <c:v>Canada</c:v>
                  </c:pt>
                  <c:pt idx="13">
                    <c:v>Sweden</c:v>
                  </c:pt>
                  <c:pt idx="14">
                    <c:v>The Netherlands</c:v>
                  </c:pt>
                  <c:pt idx="15">
                    <c:v>USA</c:v>
                  </c:pt>
                  <c:pt idx="16">
                    <c:v>Germany</c:v>
                  </c:pt>
                  <c:pt idx="17">
                    <c:v>Denmark</c:v>
                  </c:pt>
                  <c:pt idx="18">
                    <c:v>Australia</c:v>
                  </c:pt>
                  <c:pt idx="19">
                    <c:v>Switzerland</c:v>
                  </c:pt>
                </c:lvl>
                <c:lvl>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lvl>
              </c:multiLvlStrCache>
            </c:multiLvlStrRef>
          </c:cat>
          <c:val>
            <c:numRef>
              <c:f>'Abbildung 1'!$C$5:$C$24</c:f>
              <c:numCache>
                <c:formatCode>0.0</c:formatCode>
                <c:ptCount val="20"/>
                <c:pt idx="0">
                  <c:v>107.07359817612013</c:v>
                </c:pt>
                <c:pt idx="1">
                  <c:v>110.05290983097274</c:v>
                </c:pt>
                <c:pt idx="2">
                  <c:v>111.07143181985886</c:v>
                </c:pt>
                <c:pt idx="3">
                  <c:v>112.61420576927253</c:v>
                </c:pt>
                <c:pt idx="4">
                  <c:v>113.27126032957867</c:v>
                </c:pt>
                <c:pt idx="5">
                  <c:v>113.28572935525443</c:v>
                </c:pt>
                <c:pt idx="6">
                  <c:v>113.65939443377448</c:v>
                </c:pt>
                <c:pt idx="7">
                  <c:v>113.93360296616981</c:v>
                </c:pt>
                <c:pt idx="8">
                  <c:v>115.52318461414133</c:v>
                </c:pt>
                <c:pt idx="9">
                  <c:v>115.59852858588111</c:v>
                </c:pt>
                <c:pt idx="10">
                  <c:v>119.11209790574534</c:v>
                </c:pt>
                <c:pt idx="11">
                  <c:v>120.44545472796955</c:v>
                </c:pt>
                <c:pt idx="12">
                  <c:v>120.82247655935976</c:v>
                </c:pt>
                <c:pt idx="13">
                  <c:v>121.19104784541894</c:v>
                </c:pt>
                <c:pt idx="14">
                  <c:v>121.31057976168232</c:v>
                </c:pt>
                <c:pt idx="15">
                  <c:v>122.94365721908009</c:v>
                </c:pt>
                <c:pt idx="16">
                  <c:v>123.39754555325138</c:v>
                </c:pt>
                <c:pt idx="17">
                  <c:v>124.14895006503144</c:v>
                </c:pt>
                <c:pt idx="18">
                  <c:v>126.83416288505379</c:v>
                </c:pt>
                <c:pt idx="19">
                  <c:v>127.97445669660374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CF7A-41EA-B536-AF75F39E4238}"/>
            </c:ext>
          </c:extLst>
        </c:ser>
        <c:dLbls>
          <c:showLegendKey val="0"/>
          <c:showVal val="0"/>
          <c:showCatName val="0"/>
          <c:showSerName val="0"/>
          <c:showPercent val="0"/>
          <c:showBubbleSize val="0"/>
        </c:dLbls>
        <c:gapWidth val="80"/>
        <c:axId val="297937816"/>
        <c:axId val="297940336"/>
      </c:barChart>
      <c:catAx>
        <c:axId val="297937816"/>
        <c:scaling>
          <c:orientation val="minMax"/>
        </c:scaling>
        <c:delete val="0"/>
        <c:axPos val="l"/>
        <c:numFmt formatCode="General" sourceLinked="1"/>
        <c:majorTickMark val="none"/>
        <c:minorTickMark val="none"/>
        <c:tickLblPos val="nextTo"/>
        <c:spPr>
          <a:noFill/>
          <a:ln w="12700" cap="flat" cmpd="sng" algn="ctr">
            <a:solidFill>
              <a:schemeClr val="accent2"/>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de-DE"/>
          </a:p>
        </c:txPr>
        <c:crossAx val="297940336"/>
        <c:crosses val="autoZero"/>
        <c:auto val="1"/>
        <c:lblAlgn val="ctr"/>
        <c:lblOffset val="100"/>
        <c:noMultiLvlLbl val="0"/>
      </c:catAx>
      <c:valAx>
        <c:axId val="297940336"/>
        <c:scaling>
          <c:orientation val="minMax"/>
          <c:max val="128"/>
          <c:min val="100"/>
        </c:scaling>
        <c:delete val="0"/>
        <c:axPos val="b"/>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de-DE"/>
          </a:p>
        </c:txPr>
        <c:crossAx val="2979378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2"/>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5113851509301"/>
          <c:y val="3.8493675724107439E-2"/>
          <c:w val="0.86675360024441395"/>
          <c:h val="0.79506477336706038"/>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C5D4D804-8330-4209-9CE2-EFE034926305}" type="CELLRANGE">
                      <a:rPr lang="en-US"/>
                      <a:pPr/>
                      <a:t>[SOLUALUE]</a:t>
                    </a:fld>
                    <a:endParaRPr lang="fi-FI"/>
                  </a:p>
                </c:rich>
              </c:tx>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5EF-475C-B67B-D196E9C574BF}"/>
                </c:ext>
              </c:extLst>
            </c:dLbl>
            <c:dLbl>
              <c:idx val="1"/>
              <c:tx>
                <c:rich>
                  <a:bodyPr/>
                  <a:lstStyle/>
                  <a:p>
                    <a:fld id="{6F97BED5-B196-43E0-B7F3-1E0DB18B3DA3}"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EF-475C-B67B-D196E9C574BF}"/>
                </c:ext>
              </c:extLst>
            </c:dLbl>
            <c:dLbl>
              <c:idx val="2"/>
              <c:tx>
                <c:rich>
                  <a:bodyPr/>
                  <a:lstStyle/>
                  <a:p>
                    <a:fld id="{77BEA314-8D55-427D-B7BF-73D0C15A581C}"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5EF-475C-B67B-D196E9C574BF}"/>
                </c:ext>
              </c:extLst>
            </c:dLbl>
            <c:dLbl>
              <c:idx val="3"/>
              <c:tx>
                <c:rich>
                  <a:bodyPr/>
                  <a:lstStyle/>
                  <a:p>
                    <a:fld id="{538E87A1-C916-44D7-BF58-B97B92733364}"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5EF-475C-B67B-D196E9C574BF}"/>
                </c:ext>
              </c:extLst>
            </c:dLbl>
            <c:dLbl>
              <c:idx val="4"/>
              <c:tx>
                <c:rich>
                  <a:bodyPr/>
                  <a:lstStyle/>
                  <a:p>
                    <a:fld id="{F11D3CF2-D8D9-4269-8978-6D2DAC1FE8C1}"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5EF-475C-B67B-D196E9C574BF}"/>
                </c:ext>
              </c:extLst>
            </c:dLbl>
            <c:dLbl>
              <c:idx val="5"/>
              <c:tx>
                <c:rich>
                  <a:bodyPr/>
                  <a:lstStyle/>
                  <a:p>
                    <a:fld id="{36E78E36-FE3C-4A42-A8CE-F7EBF47F7E48}"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5EF-475C-B67B-D196E9C574BF}"/>
                </c:ext>
              </c:extLst>
            </c:dLbl>
            <c:dLbl>
              <c:idx val="6"/>
              <c:tx>
                <c:rich>
                  <a:bodyPr/>
                  <a:lstStyle/>
                  <a:p>
                    <a:fld id="{2D312027-5F09-452C-B51A-0B420531FE3D}"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5EF-475C-B67B-D196E9C574BF}"/>
                </c:ext>
              </c:extLst>
            </c:dLbl>
            <c:dLbl>
              <c:idx val="7"/>
              <c:delete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5EF-475C-B67B-D196E9C574BF}"/>
                </c:ext>
              </c:extLst>
            </c:dLbl>
            <c:dLbl>
              <c:idx val="8"/>
              <c:layout>
                <c:manualLayout>
                  <c:x val="-3.7624926513815576E-2"/>
                  <c:y val="-2.5577267515393406E-2"/>
                </c:manualLayout>
              </c:layout>
              <c:tx>
                <c:rich>
                  <a:bodyPr/>
                  <a:lstStyle/>
                  <a:p>
                    <a:fld id="{83A5167A-1FBD-4D75-BDD9-0A4C99627644}"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5EF-475C-B67B-D196E9C574BF}"/>
                </c:ext>
              </c:extLst>
            </c:dLbl>
            <c:dLbl>
              <c:idx val="9"/>
              <c:tx>
                <c:rich>
                  <a:bodyPr/>
                  <a:lstStyle/>
                  <a:p>
                    <a:fld id="{8104CAD8-EF9E-4C1C-9E51-19D2765813EE}"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5EF-475C-B67B-D196E9C574BF}"/>
                </c:ext>
              </c:extLst>
            </c:dLbl>
            <c:dLbl>
              <c:idx val="10"/>
              <c:tx>
                <c:rich>
                  <a:bodyPr/>
                  <a:lstStyle/>
                  <a:p>
                    <a:fld id="{2202E0D4-D814-4D9F-A95D-830AAD389DFF}"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5EF-475C-B67B-D196E9C574BF}"/>
                </c:ext>
              </c:extLst>
            </c:dLbl>
            <c:dLbl>
              <c:idx val="11"/>
              <c:tx>
                <c:rich>
                  <a:bodyPr/>
                  <a:lstStyle/>
                  <a:p>
                    <a:fld id="{93B3E56E-63CE-499E-9B5A-F89F395D5D3F}"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5EF-475C-B67B-D196E9C574BF}"/>
                </c:ext>
              </c:extLst>
            </c:dLbl>
            <c:dLbl>
              <c:idx val="12"/>
              <c:tx>
                <c:rich>
                  <a:bodyPr/>
                  <a:lstStyle/>
                  <a:p>
                    <a:fld id="{7DACDC62-32A2-48BE-A5E6-2156D62632BA}"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5EF-475C-B67B-D196E9C574BF}"/>
                </c:ext>
              </c:extLst>
            </c:dLbl>
            <c:dLbl>
              <c:idx val="13"/>
              <c:tx>
                <c:rich>
                  <a:bodyPr/>
                  <a:lstStyle/>
                  <a:p>
                    <a:fld id="{CDAB6A74-0906-46EE-8FB4-7E95895FDE03}"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5EF-475C-B67B-D196E9C574BF}"/>
                </c:ext>
              </c:extLst>
            </c:dLbl>
            <c:dLbl>
              <c:idx val="14"/>
              <c:tx>
                <c:rich>
                  <a:bodyPr/>
                  <a:lstStyle/>
                  <a:p>
                    <a:fld id="{7BE1CCBF-A56E-4433-8828-268793834CE0}"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5EF-475C-B67B-D196E9C574BF}"/>
                </c:ext>
              </c:extLst>
            </c:dLbl>
            <c:dLbl>
              <c:idx val="15"/>
              <c:tx>
                <c:rich>
                  <a:bodyPr/>
                  <a:lstStyle/>
                  <a:p>
                    <a:fld id="{7F8A5578-24A0-440C-82B1-CCC49B8D31C5}"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5EF-475C-B67B-D196E9C574BF}"/>
                </c:ext>
              </c:extLst>
            </c:dLbl>
            <c:dLbl>
              <c:idx val="16"/>
              <c:tx>
                <c:rich>
                  <a:bodyPr/>
                  <a:lstStyle/>
                  <a:p>
                    <a:fld id="{627A57C3-0407-4E75-9B40-763EE8D54571}"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5EF-475C-B67B-D196E9C574BF}"/>
                </c:ext>
              </c:extLst>
            </c:dLbl>
            <c:dLbl>
              <c:idx val="17"/>
              <c:tx>
                <c:rich>
                  <a:bodyPr/>
                  <a:lstStyle/>
                  <a:p>
                    <a:fld id="{70417FD1-F9FE-4631-8672-16558CD9EDC1}"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5EF-475C-B67B-D196E9C574BF}"/>
                </c:ext>
              </c:extLst>
            </c:dLbl>
            <c:dLbl>
              <c:idx val="18"/>
              <c:tx>
                <c:rich>
                  <a:bodyPr/>
                  <a:lstStyle/>
                  <a:p>
                    <a:fld id="{3FD8DD9D-939B-46B2-A29F-9BA3941E2789}"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5EF-475C-B67B-D196E9C574BF}"/>
                </c:ext>
              </c:extLst>
            </c:dLbl>
            <c:dLbl>
              <c:idx val="19"/>
              <c:tx>
                <c:rich>
                  <a:bodyPr/>
                  <a:lstStyle/>
                  <a:p>
                    <a:fld id="{29E68B86-3FE1-46B6-9063-BC37389D0B89}"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5EF-475C-B67B-D196E9C574BF}"/>
                </c:ext>
              </c:extLst>
            </c:dLbl>
            <c:dLbl>
              <c:idx val="20"/>
              <c:tx>
                <c:rich>
                  <a:bodyPr/>
                  <a:lstStyle/>
                  <a:p>
                    <a:fld id="{E03A9512-5399-449D-8DAF-571D1E059ABE}"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5EF-475C-B67B-D196E9C574BF}"/>
                </c:ext>
              </c:extLst>
            </c:dLbl>
            <c:dLbl>
              <c:idx val="21"/>
              <c:tx>
                <c:rich>
                  <a:bodyPr/>
                  <a:lstStyle/>
                  <a:p>
                    <a:fld id="{CA723DD1-894E-456D-8406-0CA62A457B0A}"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5EF-475C-B67B-D196E9C574BF}"/>
                </c:ext>
              </c:extLst>
            </c:dLbl>
            <c:dLbl>
              <c:idx val="22"/>
              <c:tx>
                <c:rich>
                  <a:bodyPr/>
                  <a:lstStyle/>
                  <a:p>
                    <a:fld id="{7406A9F1-24B7-4A9B-B745-8BEEBCC28799}"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5EF-475C-B67B-D196E9C574BF}"/>
                </c:ext>
              </c:extLst>
            </c:dLbl>
            <c:dLbl>
              <c:idx val="23"/>
              <c:tx>
                <c:rich>
                  <a:bodyPr/>
                  <a:lstStyle/>
                  <a:p>
                    <a:fld id="{7C50C83E-BB3E-4948-B844-2D060282A7F4}"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45EF-475C-B67B-D196E9C574BF}"/>
                </c:ext>
              </c:extLst>
            </c:dLbl>
            <c:dLbl>
              <c:idx val="24"/>
              <c:tx>
                <c:rich>
                  <a:bodyPr/>
                  <a:lstStyle/>
                  <a:p>
                    <a:fld id="{79980B15-1075-40C4-BFD6-CD36D285D694}"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45EF-475C-B67B-D196E9C574BF}"/>
                </c:ext>
              </c:extLst>
            </c:dLbl>
            <c:dLbl>
              <c:idx val="25"/>
              <c:tx>
                <c:rich>
                  <a:bodyPr/>
                  <a:lstStyle/>
                  <a:p>
                    <a:fld id="{39812B33-1D84-4ABA-ACA9-5E51C5990E3F}"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45EF-475C-B67B-D196E9C574BF}"/>
                </c:ext>
              </c:extLst>
            </c:dLbl>
            <c:dLbl>
              <c:idx val="26"/>
              <c:tx>
                <c:rich>
                  <a:bodyPr/>
                  <a:lstStyle/>
                  <a:p>
                    <a:fld id="{B2C5A027-2FAB-4845-AA93-8A66BD3D7619}"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45EF-475C-B67B-D196E9C574BF}"/>
                </c:ext>
              </c:extLst>
            </c:dLbl>
            <c:dLbl>
              <c:idx val="27"/>
              <c:tx>
                <c:rich>
                  <a:bodyPr/>
                  <a:lstStyle/>
                  <a:p>
                    <a:fld id="{0D74602B-67AA-4FB5-8819-0FAC7ADE8CEC}"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5EF-475C-B67B-D196E9C574BF}"/>
                </c:ext>
              </c:extLst>
            </c:dLbl>
            <c:dLbl>
              <c:idx val="28"/>
              <c:tx>
                <c:rich>
                  <a:bodyPr/>
                  <a:lstStyle/>
                  <a:p>
                    <a:fld id="{AAF8B019-3454-4B25-A6B0-38F95A7CAA0E}"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45EF-475C-B67B-D196E9C574BF}"/>
                </c:ext>
              </c:extLst>
            </c:dLbl>
            <c:dLbl>
              <c:idx val="29"/>
              <c:tx>
                <c:rich>
                  <a:bodyPr/>
                  <a:lstStyle/>
                  <a:p>
                    <a:fld id="{38584364-6E2B-4CAA-AEE1-71483E72410C}"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45EF-475C-B67B-D196E9C574BF}"/>
                </c:ext>
              </c:extLst>
            </c:dLbl>
            <c:dLbl>
              <c:idx val="30"/>
              <c:tx>
                <c:rich>
                  <a:bodyPr/>
                  <a:lstStyle/>
                  <a:p>
                    <a:fld id="{D76EFB38-A967-43DB-995B-1C775EEB58B6}"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45EF-475C-B67B-D196E9C574BF}"/>
                </c:ext>
              </c:extLst>
            </c:dLbl>
            <c:dLbl>
              <c:idx val="31"/>
              <c:tx>
                <c:rich>
                  <a:bodyPr/>
                  <a:lstStyle/>
                  <a:p>
                    <a:fld id="{CE7757EF-4B61-4510-874C-437550623811}"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45EF-475C-B67B-D196E9C574BF}"/>
                </c:ext>
              </c:extLst>
            </c:dLbl>
            <c:dLbl>
              <c:idx val="32"/>
              <c:tx>
                <c:rich>
                  <a:bodyPr/>
                  <a:lstStyle/>
                  <a:p>
                    <a:fld id="{DF2FD8DE-5EC1-4323-8B5B-5F8B911855FE}"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45EF-475C-B67B-D196E9C574BF}"/>
                </c:ext>
              </c:extLst>
            </c:dLbl>
            <c:dLbl>
              <c:idx val="33"/>
              <c:tx>
                <c:rich>
                  <a:bodyPr/>
                  <a:lstStyle/>
                  <a:p>
                    <a:fld id="{B62D93FA-27D2-4CC7-B1C6-FCC87FABC013}"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45EF-475C-B67B-D196E9C574BF}"/>
                </c:ext>
              </c:extLst>
            </c:dLbl>
            <c:dLbl>
              <c:idx val="34"/>
              <c:tx>
                <c:rich>
                  <a:bodyPr/>
                  <a:lstStyle/>
                  <a:p>
                    <a:fld id="{BA336B0F-A94E-423B-8215-D5E8086711FC}"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45EF-475C-B67B-D196E9C574BF}"/>
                </c:ext>
              </c:extLst>
            </c:dLbl>
            <c:dLbl>
              <c:idx val="35"/>
              <c:tx>
                <c:rich>
                  <a:bodyPr/>
                  <a:lstStyle/>
                  <a:p>
                    <a:fld id="{5080C14E-82EB-4481-A841-2F4AC17F0A05}"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45EF-475C-B67B-D196E9C574BF}"/>
                </c:ext>
              </c:extLst>
            </c:dLbl>
            <c:dLbl>
              <c:idx val="36"/>
              <c:tx>
                <c:rich>
                  <a:bodyPr/>
                  <a:lstStyle/>
                  <a:p>
                    <a:fld id="{EDDC6D18-C655-412C-984A-1ED7CDF89B0F}"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45EF-475C-B67B-D196E9C574BF}"/>
                </c:ext>
              </c:extLst>
            </c:dLbl>
            <c:dLbl>
              <c:idx val="37"/>
              <c:tx>
                <c:rich>
                  <a:bodyPr/>
                  <a:lstStyle/>
                  <a:p>
                    <a:fld id="{80AEA4DC-4569-4EBC-B159-607F8F67E175}"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45EF-475C-B67B-D196E9C574BF}"/>
                </c:ext>
              </c:extLst>
            </c:dLbl>
            <c:dLbl>
              <c:idx val="38"/>
              <c:tx>
                <c:rich>
                  <a:bodyPr/>
                  <a:lstStyle/>
                  <a:p>
                    <a:fld id="{7B013D99-C5C7-4CE9-AE82-11B9C8931CC4}"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45EF-475C-B67B-D196E9C574BF}"/>
                </c:ext>
              </c:extLst>
            </c:dLbl>
            <c:dLbl>
              <c:idx val="39"/>
              <c:tx>
                <c:rich>
                  <a:bodyPr/>
                  <a:lstStyle/>
                  <a:p>
                    <a:fld id="{52038CB6-6421-45C0-9BB6-A32D7062AECF}"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45EF-475C-B67B-D196E9C574BF}"/>
                </c:ext>
              </c:extLst>
            </c:dLbl>
            <c:dLbl>
              <c:idx val="40"/>
              <c:tx>
                <c:rich>
                  <a:bodyPr/>
                  <a:lstStyle/>
                  <a:p>
                    <a:fld id="{37A31DFF-109A-4EAB-990F-F679A5341370}"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45EF-475C-B67B-D196E9C574BF}"/>
                </c:ext>
              </c:extLst>
            </c:dLbl>
            <c:dLbl>
              <c:idx val="41"/>
              <c:tx>
                <c:rich>
                  <a:bodyPr/>
                  <a:lstStyle/>
                  <a:p>
                    <a:fld id="{CA9C1504-877C-4A2A-81E2-5BD2B8BC34D9}"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45EF-475C-B67B-D196E9C574BF}"/>
                </c:ext>
              </c:extLst>
            </c:dLbl>
            <c:dLbl>
              <c:idx val="42"/>
              <c:tx>
                <c:rich>
                  <a:bodyPr/>
                  <a:lstStyle/>
                  <a:p>
                    <a:fld id="{172EC911-5D37-45FC-920A-2789DB3BA628}"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45EF-475C-B67B-D196E9C574BF}"/>
                </c:ext>
              </c:extLst>
            </c:dLbl>
            <c:dLbl>
              <c:idx val="43"/>
              <c:tx>
                <c:rich>
                  <a:bodyPr/>
                  <a:lstStyle/>
                  <a:p>
                    <a:fld id="{1668B8CB-3C5B-4D09-8257-2DE557DF1DE3}"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45EF-475C-B67B-D196E9C574BF}"/>
                </c:ext>
              </c:extLst>
            </c:dLbl>
            <c:dLbl>
              <c:idx val="44"/>
              <c:tx>
                <c:rich>
                  <a:bodyPr/>
                  <a:lstStyle/>
                  <a:p>
                    <a:fld id="{5BAC4930-9D02-4BC5-9DEF-DB7C02D67C70}" type="CELLRANGE">
                      <a:rPr lang="en-US"/>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45EF-475C-B67B-D196E9C574BF}"/>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xVal>
            <c:numRef>
              <c:f>'Abbildung 3'!$C$4:$C$48</c:f>
              <c:numCache>
                <c:formatCode>0.0</c:formatCode>
                <c:ptCount val="45"/>
                <c:pt idx="0">
                  <c:v>127.97445669660374</c:v>
                </c:pt>
                <c:pt idx="1">
                  <c:v>126.83416288505379</c:v>
                </c:pt>
                <c:pt idx="2">
                  <c:v>124.14895006503144</c:v>
                </c:pt>
                <c:pt idx="3">
                  <c:v>123.39754555325138</c:v>
                </c:pt>
                <c:pt idx="4">
                  <c:v>122.94365721908009</c:v>
                </c:pt>
                <c:pt idx="5">
                  <c:v>121.31057976168232</c:v>
                </c:pt>
                <c:pt idx="6">
                  <c:v>121.19104784541894</c:v>
                </c:pt>
                <c:pt idx="7">
                  <c:v>120.82247655935976</c:v>
                </c:pt>
                <c:pt idx="8">
                  <c:v>120.44545472796955</c:v>
                </c:pt>
                <c:pt idx="9">
                  <c:v>119.11209790574534</c:v>
                </c:pt>
                <c:pt idx="10">
                  <c:v>115.59852858588111</c:v>
                </c:pt>
                <c:pt idx="11">
                  <c:v>115.52318461414133</c:v>
                </c:pt>
                <c:pt idx="12">
                  <c:v>113.93360296616981</c:v>
                </c:pt>
                <c:pt idx="13">
                  <c:v>113.65939443377448</c:v>
                </c:pt>
                <c:pt idx="14">
                  <c:v>113.28572935525443</c:v>
                </c:pt>
                <c:pt idx="15">
                  <c:v>113.27126032957867</c:v>
                </c:pt>
                <c:pt idx="16">
                  <c:v>112.61420576927253</c:v>
                </c:pt>
                <c:pt idx="17">
                  <c:v>111.07143181985886</c:v>
                </c:pt>
                <c:pt idx="18">
                  <c:v>110.05290983097274</c:v>
                </c:pt>
                <c:pt idx="19">
                  <c:v>107.07359817612013</c:v>
                </c:pt>
                <c:pt idx="20">
                  <c:v>104.64998268277361</c:v>
                </c:pt>
                <c:pt idx="21">
                  <c:v>103.27369186611277</c:v>
                </c:pt>
                <c:pt idx="22">
                  <c:v>101.35791362103261</c:v>
                </c:pt>
                <c:pt idx="23">
                  <c:v>100.71105578277017</c:v>
                </c:pt>
                <c:pt idx="24">
                  <c:v>98.389658547788017</c:v>
                </c:pt>
                <c:pt idx="25">
                  <c:v>96.153149233750042</c:v>
                </c:pt>
                <c:pt idx="26">
                  <c:v>95.448005861313362</c:v>
                </c:pt>
                <c:pt idx="27">
                  <c:v>95.051852568087668</c:v>
                </c:pt>
                <c:pt idx="28">
                  <c:v>94.263746952477774</c:v>
                </c:pt>
                <c:pt idx="29">
                  <c:v>93.39365098120787</c:v>
                </c:pt>
                <c:pt idx="30">
                  <c:v>89.76208397754661</c:v>
                </c:pt>
                <c:pt idx="31">
                  <c:v>88.357495058346487</c:v>
                </c:pt>
                <c:pt idx="32">
                  <c:v>85.783692654053326</c:v>
                </c:pt>
                <c:pt idx="33">
                  <c:v>82.828447523418376</c:v>
                </c:pt>
                <c:pt idx="34">
                  <c:v>81.95450343966111</c:v>
                </c:pt>
                <c:pt idx="35">
                  <c:v>81.280834200482161</c:v>
                </c:pt>
                <c:pt idx="36">
                  <c:v>80.672013405754512</c:v>
                </c:pt>
                <c:pt idx="37">
                  <c:v>80.418925012831608</c:v>
                </c:pt>
                <c:pt idx="38">
                  <c:v>80.15631090347226</c:v>
                </c:pt>
                <c:pt idx="39">
                  <c:v>79.398998870918561</c:v>
                </c:pt>
                <c:pt idx="40">
                  <c:v>74.803758291277049</c:v>
                </c:pt>
                <c:pt idx="41">
                  <c:v>74.599298117669548</c:v>
                </c:pt>
                <c:pt idx="42">
                  <c:v>68.769574591663172</c:v>
                </c:pt>
                <c:pt idx="43">
                  <c:v>59.898079938994705</c:v>
                </c:pt>
                <c:pt idx="44">
                  <c:v>54.359000816375094</c:v>
                </c:pt>
              </c:numCache>
            </c:numRef>
          </c:xVal>
          <c:yVal>
            <c:numRef>
              <c:f>'Abbildung 3'!$D$4:$D$48</c:f>
              <c:numCache>
                <c:formatCode>#,##0</c:formatCode>
                <c:ptCount val="45"/>
                <c:pt idx="0">
                  <c:v>91991.600458356261</c:v>
                </c:pt>
                <c:pt idx="1">
                  <c:v>60443.109164996815</c:v>
                </c:pt>
                <c:pt idx="2">
                  <c:v>68007.756673295429</c:v>
                </c:pt>
                <c:pt idx="3">
                  <c:v>51203.554473104334</c:v>
                </c:pt>
                <c:pt idx="4">
                  <c:v>70248.629000224159</c:v>
                </c:pt>
                <c:pt idx="5">
                  <c:v>57767.878810817332</c:v>
                </c:pt>
                <c:pt idx="6">
                  <c:v>61028.738060028671</c:v>
                </c:pt>
                <c:pt idx="7">
                  <c:v>51987.939052972841</c:v>
                </c:pt>
                <c:pt idx="8">
                  <c:v>53654.750296425918</c:v>
                </c:pt>
                <c:pt idx="9">
                  <c:v>100172.07925342052</c:v>
                </c:pt>
                <c:pt idx="10">
                  <c:v>34997.781642784808</c:v>
                </c:pt>
                <c:pt idx="11">
                  <c:v>89154.276093492197</c:v>
                </c:pt>
                <c:pt idx="12">
                  <c:v>39312.660373069317</c:v>
                </c:pt>
                <c:pt idx="13">
                  <c:v>53637.705710989692</c:v>
                </c:pt>
                <c:pt idx="14">
                  <c:v>48781.026632888446</c:v>
                </c:pt>
                <c:pt idx="15">
                  <c:v>51247.014353162631</c:v>
                </c:pt>
                <c:pt idx="16">
                  <c:v>46510.282781912654</c:v>
                </c:pt>
                <c:pt idx="17">
                  <c:v>52170.711862333548</c:v>
                </c:pt>
                <c:pt idx="18">
                  <c:v>11109.261838774477</c:v>
                </c:pt>
                <c:pt idx="19">
                  <c:v>43658.97897812225</c:v>
                </c:pt>
                <c:pt idx="20">
                  <c:v>26821.245227999476</c:v>
                </c:pt>
                <c:pt idx="21">
                  <c:v>29291.40062344306</c:v>
                </c:pt>
                <c:pt idx="22">
                  <c:v>12556.333120005787</c:v>
                </c:pt>
                <c:pt idx="23">
                  <c:v>30103.513733190994</c:v>
                </c:pt>
                <c:pt idx="24">
                  <c:v>16265.095976714732</c:v>
                </c:pt>
                <c:pt idx="25">
                  <c:v>17999.909949544621</c:v>
                </c:pt>
                <c:pt idx="26">
                  <c:v>18728.121894868895</c:v>
                </c:pt>
                <c:pt idx="27">
                  <c:v>21391.925333604235</c:v>
                </c:pt>
                <c:pt idx="28">
                  <c:v>35657.497563169083</c:v>
                </c:pt>
                <c:pt idx="29">
                  <c:v>24567.509265099972</c:v>
                </c:pt>
                <c:pt idx="30">
                  <c:v>14858.229429044453</c:v>
                </c:pt>
                <c:pt idx="31">
                  <c:v>7066.1905459532318</c:v>
                </c:pt>
                <c:pt idx="32">
                  <c:v>3756.4891211732552</c:v>
                </c:pt>
                <c:pt idx="33">
                  <c:v>10045.680500496319</c:v>
                </c:pt>
                <c:pt idx="34">
                  <c:v>6621.5743360188126</c:v>
                </c:pt>
                <c:pt idx="35">
                  <c:v>12194.77734375</c:v>
                </c:pt>
                <c:pt idx="36">
                  <c:v>6104.1367093038953</c:v>
                </c:pt>
                <c:pt idx="37">
                  <c:v>7055.0447759878334</c:v>
                </c:pt>
                <c:pt idx="38">
                  <c:v>4332.7092808939624</c:v>
                </c:pt>
                <c:pt idx="39">
                  <c:v>9661.23597511355</c:v>
                </c:pt>
                <c:pt idx="40">
                  <c:v>2256.5904087050585</c:v>
                </c:pt>
                <c:pt idx="41">
                  <c:v>3460.5309634440796</c:v>
                </c:pt>
                <c:pt idx="42">
                  <c:v>7507.1609708023352</c:v>
                </c:pt>
                <c:pt idx="43">
                  <c:v>10636.120195618318</c:v>
                </c:pt>
                <c:pt idx="44">
                  <c:v>5965.1328705441592</c:v>
                </c:pt>
              </c:numCache>
            </c:numRef>
          </c:yVal>
          <c:smooth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'Abbildung 3'!$E$4:$E$48</c15:f>
                <c15:dlblRangeCache>
                  <c:ptCount val="45"/>
                  <c:pt idx="0">
                    <c:v>CHE</c:v>
                  </c:pt>
                  <c:pt idx="1">
                    <c:v>AUS</c:v>
                  </c:pt>
                  <c:pt idx="2">
                    <c:v>DNK</c:v>
                  </c:pt>
                  <c:pt idx="3">
                    <c:v>DEU</c:v>
                  </c:pt>
                  <c:pt idx="4">
                    <c:v>USA</c:v>
                  </c:pt>
                  <c:pt idx="5">
                    <c:v>NLD</c:v>
                  </c:pt>
                  <c:pt idx="6">
                    <c:v>SWE</c:v>
                  </c:pt>
                  <c:pt idx="7">
                    <c:v>CAN</c:v>
                  </c:pt>
                  <c:pt idx="8">
                    <c:v>FIN</c:v>
                  </c:pt>
                  <c:pt idx="9">
                    <c:v>IRL</c:v>
                  </c:pt>
                  <c:pt idx="11">
                    <c:v>NOR</c:v>
                  </c:pt>
                  <c:pt idx="12">
                    <c:v>JPN</c:v>
                  </c:pt>
                  <c:pt idx="16">
                    <c:v>GBR</c:v>
                  </c:pt>
                  <c:pt idx="19">
                    <c:v>FRA</c:v>
                  </c:pt>
                  <c:pt idx="22">
                    <c:v>CHN</c:v>
                  </c:pt>
                </c15:dlblRangeCache>
              </c15:datalabelsRange>
            </c:ext>
            <c:ext xmlns:c16="http://schemas.microsoft.com/office/drawing/2014/chart" uri="{C3380CC4-5D6E-409C-BE32-E72D297353CC}">
              <c16:uniqueId val="{0000002D-45EF-475C-B67B-D196E9C574BF}"/>
            </c:ext>
          </c:extLst>
        </c:ser>
        <c:dLbls>
          <c:showLegendKey val="0"/>
          <c:showVal val="0"/>
          <c:showCatName val="0"/>
          <c:showSerName val="0"/>
          <c:showPercent val="0"/>
          <c:showBubbleSize val="0"/>
        </c:dLbls>
        <c:axId val="1231507536"/>
        <c:axId val="1231507896"/>
      </c:scatterChart>
      <c:valAx>
        <c:axId val="1231507536"/>
        <c:scaling>
          <c:orientation val="minMax"/>
          <c:max val="130"/>
          <c:min val="50"/>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r>
                  <a:rPr lang="de-DE"/>
                  <a:t>Industrial location quality (index value)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title>
        <c:numFmt formatCode="0" sourceLinked="0"/>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1231507896"/>
        <c:crosses val="autoZero"/>
        <c:crossBetween val="midCat"/>
      </c:valAx>
      <c:valAx>
        <c:axId val="1231507896"/>
        <c:scaling>
          <c:orientation val="minMax"/>
          <c:max val="102000"/>
          <c:min val="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400" b="0" i="0" u="none" strike="noStrike" kern="1200" baseline="0">
                    <a:solidFill>
                      <a:schemeClr val="accent2"/>
                    </a:solidFill>
                    <a:latin typeface="+mn-lt"/>
                    <a:ea typeface="+mn-ea"/>
                    <a:cs typeface="+mn-cs"/>
                  </a:defRPr>
                </a:pPr>
                <a:r>
                  <a:rPr lang="de-DE"/>
                  <a:t>GDP / capita</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title>
        <c:numFmt formatCode="#,##0"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1231507536"/>
        <c:crosses val="autoZero"/>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2"/>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33568489124045E-2"/>
          <c:y val="7.3889883933358574E-2"/>
          <c:w val="0.97413286302175195"/>
          <c:h val="0.81983489124178865"/>
        </c:manualLayout>
      </c:layout>
      <c:barChart>
        <c:barDir val="col"/>
        <c:grouping val="clustered"/>
        <c:varyColors val="0"/>
        <c:ser>
          <c:idx val="1"/>
          <c:order val="0"/>
          <c:tx>
            <c:strRef>
              <c:f>'[neu 2021 Standortindex.xlsx]Abbildung 2 Punktwerte'!$C$6</c:f>
              <c:strCache>
                <c:ptCount val="1"/>
                <c:pt idx="0">
                  <c:v>2016</c:v>
                </c:pt>
              </c:strCache>
            </c:strRef>
          </c:tx>
          <c:spPr>
            <a:solidFill>
              <a:schemeClr val="accent2"/>
            </a:solidFill>
            <a:ln>
              <a:noFill/>
            </a:ln>
            <a:effectLst/>
          </c:spPr>
          <c:invertIfNegative val="0"/>
          <c:dLbls>
            <c:dLbl>
              <c:idx val="0"/>
              <c:tx>
                <c:rich>
                  <a:bodyPr/>
                  <a:lstStyle/>
                  <a:p>
                    <a:fld id="{6DA2CF78-C196-4A5F-A88C-E15C9DD67350}" type="CELLRANGE">
                      <a:rPr lang="en-US"/>
                      <a:pPr/>
                      <a:t>[SOLUALUE]</a:t>
                    </a:fld>
                    <a:endParaRPr lang="fi-FI"/>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68D2-4748-AB9E-CFC19BD99329}"/>
                </c:ext>
              </c:extLst>
            </c:dLbl>
            <c:dLbl>
              <c:idx val="1"/>
              <c:tx>
                <c:rich>
                  <a:bodyPr/>
                  <a:lstStyle/>
                  <a:p>
                    <a:fld id="{51F489B5-58BA-4A2D-844E-2B4D36D93610}"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8D2-4748-AB9E-CFC19BD99329}"/>
                </c:ext>
              </c:extLst>
            </c:dLbl>
            <c:dLbl>
              <c:idx val="2"/>
              <c:tx>
                <c:rich>
                  <a:bodyPr/>
                  <a:lstStyle/>
                  <a:p>
                    <a:fld id="{BFB145C0-BFF4-4EE7-8F8D-33EF90A2E4E3}"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8D2-4748-AB9E-CFC19BD99329}"/>
                </c:ext>
              </c:extLst>
            </c:dLbl>
            <c:dLbl>
              <c:idx val="3"/>
              <c:tx>
                <c:rich>
                  <a:bodyPr/>
                  <a:lstStyle/>
                  <a:p>
                    <a:fld id="{9C0EFBDE-181A-4381-8946-52A3DA12A1B4}"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8D2-4748-AB9E-CFC19BD99329}"/>
                </c:ext>
              </c:extLst>
            </c:dLbl>
            <c:dLbl>
              <c:idx val="4"/>
              <c:tx>
                <c:rich>
                  <a:bodyPr/>
                  <a:lstStyle/>
                  <a:p>
                    <a:fld id="{AD13BC96-74A3-4581-9C67-CD08962D1124}"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8D2-4748-AB9E-CFC19BD99329}"/>
                </c:ext>
              </c:extLst>
            </c:dLbl>
            <c:dLbl>
              <c:idx val="5"/>
              <c:tx>
                <c:rich>
                  <a:bodyPr/>
                  <a:lstStyle/>
                  <a:p>
                    <a:fld id="{29D03160-CAFD-426B-9782-CF90ECAF15A7}"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8D2-4748-AB9E-CFC19BD99329}"/>
                </c:ext>
              </c:extLst>
            </c:dLbl>
            <c:dLbl>
              <c:idx val="6"/>
              <c:tx>
                <c:rich>
                  <a:bodyPr/>
                  <a:lstStyle/>
                  <a:p>
                    <a:fld id="{80F449FA-1C43-44D9-AA4B-9E812F55DD6F}"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8D2-4748-AB9E-CFC19BD99329}"/>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'[neu 2021 Standortindex.xlsx]Abbildung 2 Punktwerte'!$B$7:$B$13</c:f>
              <c:strCache>
                <c:ptCount val="7"/>
                <c:pt idx="0">
                  <c:v>Total</c:v>
                </c:pt>
                <c:pt idx="1">
                  <c:v>State</c:v>
                </c:pt>
                <c:pt idx="2">
                  <c:v>Knowledge</c:v>
                </c:pt>
                <c:pt idx="3">
                  <c:v>Infrastructure</c:v>
                </c:pt>
                <c:pt idx="4">
                  <c:v>Market</c:v>
                </c:pt>
                <c:pt idx="5">
                  <c:v>Resources</c:v>
                </c:pt>
                <c:pt idx="6">
                  <c:v>Costs</c:v>
                </c:pt>
              </c:strCache>
            </c:strRef>
          </c:cat>
          <c:val>
            <c:numRef>
              <c:f>'[neu 2021 Standortindex.xlsx]Abbildung 2 Punktwerte'!$C$7:$C$13</c:f>
              <c:numCache>
                <c:formatCode>0.0</c:formatCode>
                <c:ptCount val="7"/>
                <c:pt idx="0">
                  <c:v>131.05004879704296</c:v>
                </c:pt>
                <c:pt idx="1">
                  <c:v>142.81018259315701</c:v>
                </c:pt>
                <c:pt idx="2">
                  <c:v>132.15173678278805</c:v>
                </c:pt>
                <c:pt idx="3">
                  <c:v>150.80431336499908</c:v>
                </c:pt>
                <c:pt idx="4">
                  <c:v>133.03585871368787</c:v>
                </c:pt>
                <c:pt idx="5">
                  <c:v>113.82260413242098</c:v>
                </c:pt>
                <c:pt idx="6">
                  <c:v>75.401979656125519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'[neu 2021 Standortindex.xlsx]Abbildung 2 Punktwerte'!$C$31:$C$37</c15:f>
                <c15:dlblRangeCache>
                  <c:ptCount val="7"/>
                  <c:pt idx="0">
                    <c:v>4</c:v>
                  </c:pt>
                  <c:pt idx="1">
                    <c:v>8</c:v>
                  </c:pt>
                  <c:pt idx="2">
                    <c:v>8</c:v>
                  </c:pt>
                  <c:pt idx="3">
                    <c:v>2</c:v>
                  </c:pt>
                  <c:pt idx="4">
                    <c:v>2</c:v>
                  </c:pt>
                  <c:pt idx="5">
                    <c:v>10</c:v>
                  </c:pt>
                  <c:pt idx="6">
                    <c:v>37</c:v>
                  </c:pt>
                </c15:dlblRangeCache>
              </c15:datalabelsRange>
            </c:ext>
            <c:ext xmlns:c16="http://schemas.microsoft.com/office/drawing/2014/chart" uri="{C3380CC4-5D6E-409C-BE32-E72D297353CC}">
              <c16:uniqueId val="{00000007-4133-47AA-87B4-73239537A6F2}"/>
            </c:ext>
          </c:extLst>
        </c:ser>
        <c:ser>
          <c:idx val="0"/>
          <c:order val="1"/>
          <c:tx>
            <c:strRef>
              <c:f>'[neu 2021 Standortindex.xlsx]Abbildung 2 Punktwerte'!$D$6</c:f>
              <c:strCache>
                <c:ptCount val="1"/>
                <c:pt idx="0">
                  <c:v>2021</c:v>
                </c:pt>
              </c:strCache>
            </c:strRef>
          </c:tx>
          <c:spPr>
            <a:solidFill>
              <a:schemeClr val="accent1"/>
            </a:solidFill>
            <a:ln>
              <a:noFill/>
            </a:ln>
            <a:effectLst/>
          </c:spPr>
          <c:invertIfNegative val="0"/>
          <c:dLbls>
            <c:dLbl>
              <c:idx val="0"/>
              <c:tx>
                <c:rich>
                  <a:bodyPr/>
                  <a:lstStyle/>
                  <a:p>
                    <a:fld id="{072BCF85-1EDC-4C3F-ACFD-3C6B31A912F2}" type="CELLRANGE">
                      <a:rPr lang="en-US"/>
                      <a:pPr/>
                      <a:t>[SOLUALUE]</a:t>
                    </a:fld>
                    <a:endParaRPr lang="fi-FI"/>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7-68D2-4748-AB9E-CFC19BD99329}"/>
                </c:ext>
              </c:extLst>
            </c:dLbl>
            <c:dLbl>
              <c:idx val="1"/>
              <c:tx>
                <c:rich>
                  <a:bodyPr/>
                  <a:lstStyle/>
                  <a:p>
                    <a:fld id="{A7379389-D502-435D-80EB-B55B1DEB47E7}"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8D2-4748-AB9E-CFC19BD99329}"/>
                </c:ext>
              </c:extLst>
            </c:dLbl>
            <c:dLbl>
              <c:idx val="2"/>
              <c:tx>
                <c:rich>
                  <a:bodyPr/>
                  <a:lstStyle/>
                  <a:p>
                    <a:fld id="{461B9639-7104-44CC-A7D0-9D3E616F97CB}"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8D2-4748-AB9E-CFC19BD99329}"/>
                </c:ext>
              </c:extLst>
            </c:dLbl>
            <c:dLbl>
              <c:idx val="3"/>
              <c:tx>
                <c:rich>
                  <a:bodyPr/>
                  <a:lstStyle/>
                  <a:p>
                    <a:fld id="{D7240F76-BE10-4642-8B83-DBCA8C8C7534}"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8D2-4748-AB9E-CFC19BD99329}"/>
                </c:ext>
              </c:extLst>
            </c:dLbl>
            <c:dLbl>
              <c:idx val="4"/>
              <c:tx>
                <c:rich>
                  <a:bodyPr/>
                  <a:lstStyle/>
                  <a:p>
                    <a:fld id="{5F29A513-E35F-4DE2-ADCE-ED3540AA91DF}"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8D2-4748-AB9E-CFC19BD99329}"/>
                </c:ext>
              </c:extLst>
            </c:dLbl>
            <c:dLbl>
              <c:idx val="5"/>
              <c:tx>
                <c:rich>
                  <a:bodyPr/>
                  <a:lstStyle/>
                  <a:p>
                    <a:fld id="{FC5EBD85-9C86-4122-AA56-EDCEE80DC95F}"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8D2-4748-AB9E-CFC19BD99329}"/>
                </c:ext>
              </c:extLst>
            </c:dLbl>
            <c:dLbl>
              <c:idx val="6"/>
              <c:tx>
                <c:rich>
                  <a:bodyPr/>
                  <a:lstStyle/>
                  <a:p>
                    <a:fld id="{B8A83156-CBB7-4C7D-B5AD-561CA1F5DD3E}" type="CELLRANGE">
                      <a:rPr lang="fi-FI"/>
                      <a:pPr/>
                      <a:t>[SOLUALUE]</a:t>
                    </a:fld>
                    <a:endParaRPr lang="fi-FI"/>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8D2-4748-AB9E-CFC19BD99329}"/>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'[neu 2021 Standortindex.xlsx]Abbildung 2 Punktwerte'!$B$7:$B$13</c:f>
              <c:strCache>
                <c:ptCount val="7"/>
                <c:pt idx="0">
                  <c:v>Total</c:v>
                </c:pt>
                <c:pt idx="1">
                  <c:v>State</c:v>
                </c:pt>
                <c:pt idx="2">
                  <c:v>Knowledge</c:v>
                </c:pt>
                <c:pt idx="3">
                  <c:v>Infrastructure</c:v>
                </c:pt>
                <c:pt idx="4">
                  <c:v>Market</c:v>
                </c:pt>
                <c:pt idx="5">
                  <c:v>Resources</c:v>
                </c:pt>
                <c:pt idx="6">
                  <c:v>Costs</c:v>
                </c:pt>
              </c:strCache>
            </c:strRef>
          </c:cat>
          <c:val>
            <c:numRef>
              <c:f>'[neu 2021 Standortindex.xlsx]Abbildung 2 Punktwerte'!$D$7:$D$13</c:f>
              <c:numCache>
                <c:formatCode>0.0</c:formatCode>
                <c:ptCount val="7"/>
                <c:pt idx="0">
                  <c:v>123.39754555325138</c:v>
                </c:pt>
                <c:pt idx="1">
                  <c:v>134.84999712773822</c:v>
                </c:pt>
                <c:pt idx="2">
                  <c:v>134.36093848103664</c:v>
                </c:pt>
                <c:pt idx="3">
                  <c:v>130.3590717017976</c:v>
                </c:pt>
                <c:pt idx="4">
                  <c:v>124.60791190211249</c:v>
                </c:pt>
                <c:pt idx="5">
                  <c:v>109.43754957779399</c:v>
                </c:pt>
                <c:pt idx="6">
                  <c:v>65.418109239905263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'[neu 2021 Standortindex.xlsx]Abbildung 2 Punktwerte'!$C$20:$C$26</c15:f>
                <c15:dlblRangeCache>
                  <c:ptCount val="7"/>
                  <c:pt idx="0">
                    <c:v>4</c:v>
                  </c:pt>
                  <c:pt idx="1">
                    <c:v>11</c:v>
                  </c:pt>
                  <c:pt idx="2">
                    <c:v>4</c:v>
                  </c:pt>
                  <c:pt idx="3">
                    <c:v>6</c:v>
                  </c:pt>
                  <c:pt idx="4">
                    <c:v>2</c:v>
                  </c:pt>
                  <c:pt idx="5">
                    <c:v>14</c:v>
                  </c:pt>
                  <c:pt idx="6">
                    <c:v>44</c:v>
                  </c:pt>
                </c15:dlblRangeCache>
              </c15:datalabelsRange>
            </c:ext>
            <c:ext xmlns:c16="http://schemas.microsoft.com/office/drawing/2014/chart" uri="{C3380CC4-5D6E-409C-BE32-E72D297353CC}">
              <c16:uniqueId val="{0000000F-4133-47AA-87B4-73239537A6F2}"/>
            </c:ext>
          </c:extLst>
        </c:ser>
        <c:dLbls>
          <c:showLegendKey val="0"/>
          <c:showVal val="0"/>
          <c:showCatName val="0"/>
          <c:showSerName val="0"/>
          <c:showPercent val="0"/>
          <c:showBubbleSize val="0"/>
        </c:dLbls>
        <c:gapWidth val="80"/>
        <c:overlap val="-10"/>
        <c:axId val="1241197936"/>
        <c:axId val="1241200096"/>
      </c:barChart>
      <c:catAx>
        <c:axId val="1241197936"/>
        <c:scaling>
          <c:orientation val="minMax"/>
        </c:scaling>
        <c:delete val="0"/>
        <c:axPos val="b"/>
        <c:numFmt formatCode="General" sourceLinked="1"/>
        <c:majorTickMark val="none"/>
        <c:minorTickMark val="none"/>
        <c:tickLblPos val="nextTo"/>
        <c:spPr>
          <a:noFill/>
          <a:ln w="19050"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1241200096"/>
        <c:crosses val="autoZero"/>
        <c:auto val="1"/>
        <c:lblAlgn val="ctr"/>
        <c:lblOffset val="100"/>
        <c:noMultiLvlLbl val="0"/>
      </c:catAx>
      <c:valAx>
        <c:axId val="1241200096"/>
        <c:scaling>
          <c:orientation val="minMax"/>
          <c:max val="151"/>
          <c:min val="0"/>
        </c:scaling>
        <c:delete val="1"/>
        <c:axPos val="l"/>
        <c:majorGridlines>
          <c:spPr>
            <a:ln w="9525" cap="flat" cmpd="sng" algn="ctr">
              <a:solidFill>
                <a:schemeClr val="bg2"/>
              </a:solidFill>
              <a:round/>
            </a:ln>
            <a:effectLst/>
          </c:spPr>
        </c:majorGridlines>
        <c:numFmt formatCode="0" sourceLinked="0"/>
        <c:majorTickMark val="out"/>
        <c:minorTickMark val="none"/>
        <c:tickLblPos val="nextTo"/>
        <c:crossAx val="1241197936"/>
        <c:crosses val="autoZero"/>
        <c:crossBetween val="between"/>
      </c:valAx>
      <c:spPr>
        <a:noFill/>
        <a:ln>
          <a:noFill/>
        </a:ln>
        <a:effectLst/>
      </c:spPr>
    </c:plotArea>
    <c:legend>
      <c:legendPos val="b"/>
      <c:layout>
        <c:manualLayout>
          <c:xMode val="edge"/>
          <c:yMode val="edge"/>
          <c:x val="0.81215366597693806"/>
          <c:y val="2.5577267515393354E-2"/>
          <c:w val="0.17051924065047425"/>
          <c:h val="9.07111330707131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legend>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2"/>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077832863484658E-2"/>
          <c:y val="3.3872760814283517E-2"/>
          <c:w val="0.94898859864739127"/>
          <c:h val="0.6985563500993105"/>
        </c:manualLayout>
      </c:layout>
      <c:barChart>
        <c:barDir val="col"/>
        <c:grouping val="clustered"/>
        <c:varyColors val="0"/>
        <c:ser>
          <c:idx val="0"/>
          <c:order val="0"/>
          <c:tx>
            <c:strRef>
              <c:f>'[aid_scb_obj_page_spreadsheet (4).xlsx]Abbildung'!$E$5</c:f>
              <c:strCache>
                <c:ptCount val="1"/>
                <c:pt idx="0">
                  <c:v>2020</c:v>
                </c:pt>
              </c:strCache>
            </c:strRef>
          </c:tx>
          <c:spPr>
            <a:solidFill>
              <a:schemeClr val="accent1">
                <a:shade val="76000"/>
              </a:schemeClr>
            </a:solidFill>
            <a:ln>
              <a:noFill/>
            </a:ln>
            <a:effectLst/>
          </c:spPr>
          <c:invertIfNegative val="0"/>
          <c:cat>
            <c:strRef>
              <c:f>'[aid_scb_obj_page_spreadsheet (4).xlsx]Abbildung'!$D$6:$D$32</c:f>
              <c:strCache>
                <c:ptCount val="27"/>
                <c:pt idx="0">
                  <c:v>Germany</c:v>
                </c:pt>
                <c:pt idx="1">
                  <c:v>Czech Republic</c:v>
                </c:pt>
                <c:pt idx="2">
                  <c:v>Croatia</c:v>
                </c:pt>
                <c:pt idx="3">
                  <c:v>Finland</c:v>
                </c:pt>
                <c:pt idx="4">
                  <c:v>Malta</c:v>
                </c:pt>
                <c:pt idx="5">
                  <c:v>Romania</c:v>
                </c:pt>
                <c:pt idx="6">
                  <c:v>Sweden</c:v>
                </c:pt>
                <c:pt idx="7">
                  <c:v>Estonia</c:v>
                </c:pt>
                <c:pt idx="8">
                  <c:v>The Netherlands</c:v>
                </c:pt>
                <c:pt idx="9">
                  <c:v>Belgium</c:v>
                </c:pt>
                <c:pt idx="10">
                  <c:v>Hungary</c:v>
                </c:pt>
                <c:pt idx="11">
                  <c:v>Poland</c:v>
                </c:pt>
                <c:pt idx="12">
                  <c:v>Slovenia</c:v>
                </c:pt>
                <c:pt idx="13">
                  <c:v>Greece</c:v>
                </c:pt>
                <c:pt idx="14">
                  <c:v>Lithuania</c:v>
                </c:pt>
                <c:pt idx="15">
                  <c:v>Denmark</c:v>
                </c:pt>
                <c:pt idx="16">
                  <c:v>Austria</c:v>
                </c:pt>
                <c:pt idx="17">
                  <c:v>Spain</c:v>
                </c:pt>
                <c:pt idx="18">
                  <c:v>Latvia</c:v>
                </c:pt>
                <c:pt idx="19">
                  <c:v>France</c:v>
                </c:pt>
                <c:pt idx="20">
                  <c:v>Luxembourg</c:v>
                </c:pt>
                <c:pt idx="21">
                  <c:v>Ireland</c:v>
                </c:pt>
                <c:pt idx="22">
                  <c:v>Bulgaria</c:v>
                </c:pt>
                <c:pt idx="23">
                  <c:v>Slovakia</c:v>
                </c:pt>
                <c:pt idx="24">
                  <c:v>Cyprus</c:v>
                </c:pt>
                <c:pt idx="25">
                  <c:v>Italy</c:v>
                </c:pt>
                <c:pt idx="26">
                  <c:v>Portugal</c:v>
                </c:pt>
              </c:strCache>
            </c:strRef>
          </c:cat>
          <c:val>
            <c:numRef>
              <c:f>'[aid_scb_obj_page_spreadsheet (4).xlsx]Abbildung'!$E$6:$E$32</c:f>
              <c:numCache>
                <c:formatCode>0.00</c:formatCode>
                <c:ptCount val="27"/>
                <c:pt idx="0">
                  <c:v>1.34</c:v>
                </c:pt>
                <c:pt idx="1">
                  <c:v>0.92</c:v>
                </c:pt>
                <c:pt idx="2">
                  <c:v>0.63</c:v>
                </c:pt>
                <c:pt idx="3">
                  <c:v>0.56999999999999995</c:v>
                </c:pt>
                <c:pt idx="4">
                  <c:v>0.73</c:v>
                </c:pt>
                <c:pt idx="5">
                  <c:v>0.53</c:v>
                </c:pt>
                <c:pt idx="6">
                  <c:v>0.46</c:v>
                </c:pt>
                <c:pt idx="7">
                  <c:v>0.53</c:v>
                </c:pt>
                <c:pt idx="8">
                  <c:v>0.33</c:v>
                </c:pt>
                <c:pt idx="9">
                  <c:v>0.37</c:v>
                </c:pt>
                <c:pt idx="10">
                  <c:v>0.13</c:v>
                </c:pt>
                <c:pt idx="11">
                  <c:v>0.21</c:v>
                </c:pt>
                <c:pt idx="12">
                  <c:v>0.35</c:v>
                </c:pt>
                <c:pt idx="13">
                  <c:v>0.38</c:v>
                </c:pt>
                <c:pt idx="14">
                  <c:v>0.32</c:v>
                </c:pt>
                <c:pt idx="15">
                  <c:v>0.95</c:v>
                </c:pt>
                <c:pt idx="16">
                  <c:v>0.33</c:v>
                </c:pt>
                <c:pt idx="17">
                  <c:v>0.06</c:v>
                </c:pt>
                <c:pt idx="18">
                  <c:v>0.24</c:v>
                </c:pt>
                <c:pt idx="19">
                  <c:v>0.28000000000000003</c:v>
                </c:pt>
                <c:pt idx="20">
                  <c:v>0.21</c:v>
                </c:pt>
                <c:pt idx="21">
                  <c:v>0.2</c:v>
                </c:pt>
                <c:pt idx="22">
                  <c:v>0.1</c:v>
                </c:pt>
                <c:pt idx="23">
                  <c:v>0.19</c:v>
                </c:pt>
                <c:pt idx="24">
                  <c:v>0.12</c:v>
                </c:pt>
                <c:pt idx="25">
                  <c:v>0.12</c:v>
                </c:pt>
                <c:pt idx="26">
                  <c:v>0.02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BDFA-4648-B832-6C831C6DBEDC}"/>
            </c:ext>
          </c:extLst>
        </c:ser>
        <c:ser>
          <c:idx val="1"/>
          <c:order val="1"/>
          <c:tx>
            <c:strRef>
              <c:f>'[aid_scb_obj_page_spreadsheet (4).xlsx]Abbildung'!$F$5</c:f>
              <c:strCache>
                <c:ptCount val="1"/>
                <c:pt idx="0">
                  <c:v>2021</c:v>
                </c:pt>
              </c:strCache>
            </c:strRef>
          </c:tx>
          <c:spPr>
            <a:solidFill>
              <a:schemeClr val="accent1">
                <a:tint val="77000"/>
              </a:schemeClr>
            </a:solidFill>
            <a:ln>
              <a:noFill/>
            </a:ln>
            <a:effectLst/>
          </c:spPr>
          <c:invertIfNegative val="0"/>
          <c:dLbls>
            <c:dLbl>
              <c:idx val="0"/>
              <c:layout>
                <c:manualLayout>
                  <c:x val="1.4109347442680775E-2"/>
                  <c:y val="-2.8419186128214838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1A1D-418E-BAA6-75190B1527C5}"/>
                </c:ext>
              </c:extLst>
            </c:dLbl>
            <c:dLbl>
              <c:idx val="1"/>
              <c:layout>
                <c:manualLayout>
                  <c:x val="9.4062316284538299E-3"/>
                  <c:y val="-1.9893430289750387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1A1D-418E-BAA6-75190B1527C5}"/>
                </c:ext>
              </c:extLst>
            </c:dLbl>
            <c:dLbl>
              <c:idx val="2"/>
              <c:layout>
                <c:manualLayout>
                  <c:x val="3.5273368606701938E-3"/>
                  <c:y val="-2.273534890257187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1A1D-418E-BAA6-75190B1527C5}"/>
                </c:ext>
              </c:extLst>
            </c:dLbl>
            <c:dLbl>
              <c:idx val="3"/>
              <c:layout>
                <c:manualLayout>
                  <c:x val="2.3515579071134627E-3"/>
                  <c:y val="-2.273534890257187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1A1D-418E-BAA6-75190B1527C5}"/>
                </c:ext>
              </c:extLst>
            </c:dLbl>
            <c:dLbl>
              <c:idx val="4"/>
              <c:layout>
                <c:manualLayout>
                  <c:x val="3.5273368606701938E-3"/>
                  <c:y val="-8.5257558384645039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1A1D-418E-BAA6-75190B1527C5}"/>
                </c:ext>
              </c:extLst>
            </c:dLbl>
            <c:dLbl>
              <c:idx val="5"/>
              <c:layout>
                <c:manualLayout>
                  <c:x val="0"/>
                  <c:y val="-5.4293904645960005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BDFA-4648-B832-6C831C6DBEDC}"/>
                </c:ext>
              </c:extLst>
            </c:dLbl>
            <c:dLbl>
              <c:idx val="6"/>
              <c:layout>
                <c:manualLayout>
                  <c:x val="2.3515579071134197E-3"/>
                  <c:y val="-8.5257558384645039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1A1D-418E-BAA6-75190B1527C5}"/>
                </c:ext>
              </c:extLst>
            </c:dLbl>
            <c:dLbl>
              <c:idx val="7"/>
              <c:layout>
                <c:manualLayout>
                  <c:x val="-5.9457457720831783E-3"/>
                  <c:y val="-6.6823267256566232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BDFA-4648-B832-6C831C6DBEDC}"/>
                </c:ext>
              </c:extLst>
            </c:dLbl>
            <c:dLbl>
              <c:idx val="9"/>
              <c:layout>
                <c:manualLayout>
                  <c:x val="5.9457457720831783E-3"/>
                  <c:y val="-4.5940996238889309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BDFA-4648-B832-6C831C6DBEDC}"/>
                </c:ext>
              </c:extLst>
            </c:dLbl>
            <c:dLbl>
              <c:idx val="11"/>
              <c:layout>
                <c:manualLayout>
                  <c:x val="9.9095762868052981E-3"/>
                  <c:y val="-4.5940996238889233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BDFA-4648-B832-6C831C6DBEDC}"/>
                </c:ext>
              </c:extLst>
            </c:dLbl>
            <c:dLbl>
              <c:idx val="13"/>
              <c:layout>
                <c:manualLayout>
                  <c:x val="9.9095762868052981E-3"/>
                  <c:y val="-5.0117450442424619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BDFA-4648-B832-6C831C6DBEDC}"/>
                </c:ext>
              </c:extLst>
            </c:dLbl>
            <c:dLbl>
              <c:idx val="15"/>
              <c:layout>
                <c:manualLayout>
                  <c:x val="2.9728728860415894E-2"/>
                  <c:y val="-5.4293904645960081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BDFA-4648-B832-6C831C6DBEDC}"/>
                </c:ext>
              </c:extLst>
            </c:dLbl>
            <c:dLbl>
              <c:idx val="16"/>
              <c:layout>
                <c:manualLayout>
                  <c:x val="8.23045267489712E-3"/>
                  <c:y val="-1.0420247871419502E-16"/>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1A1D-418E-BAA6-75190B1527C5}"/>
                </c:ext>
              </c:extLst>
            </c:dLbl>
            <c:dLbl>
              <c:idx val="17"/>
              <c:layout>
                <c:manualLayout>
                  <c:x val="1.9819152573610594E-3"/>
                  <c:y val="-7.5176175663637004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BDFA-4648-B832-6C831C6DBEDC}"/>
                </c:ext>
              </c:extLst>
            </c:dLbl>
            <c:dLbl>
              <c:idx val="19"/>
              <c:layout>
                <c:manualLayout>
                  <c:x val="-1.9819152573612047E-3"/>
                  <c:y val="-7.5176175663636935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BDFA-4648-B832-6C831C6DBEDC}"/>
                </c:ext>
              </c:extLst>
            </c:dLbl>
            <c:dLbl>
              <c:idx val="21"/>
              <c:layout>
                <c:manualLayout>
                  <c:x val="1.9819152573610594E-3"/>
                  <c:y val="-7.5176175663636935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BDFA-4648-B832-6C831C6DBEDC}"/>
                </c:ext>
              </c:extLst>
            </c:dLbl>
            <c:dLbl>
              <c:idx val="23"/>
              <c:layout>
                <c:manualLayout>
                  <c:x val="-1.9819152573610594E-3"/>
                  <c:y val="-6.6823267256566232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BDFA-4648-B832-6C831C6DBEDC}"/>
                </c:ext>
              </c:extLst>
            </c:dLbl>
            <c:dLbl>
              <c:idx val="25"/>
              <c:layout>
                <c:manualLayout>
                  <c:x val="1.9819152573610594E-3"/>
                  <c:y val="-6.6823267256566163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B-BDFA-4648-B832-6C831C6DBEDC}"/>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'[aid_scb_obj_page_spreadsheet (4).xlsx]Abbildung'!$D$6:$D$32</c:f>
              <c:strCache>
                <c:ptCount val="27"/>
                <c:pt idx="0">
                  <c:v>Germany</c:v>
                </c:pt>
                <c:pt idx="1">
                  <c:v>Czech Republic</c:v>
                </c:pt>
                <c:pt idx="2">
                  <c:v>Croatia</c:v>
                </c:pt>
                <c:pt idx="3">
                  <c:v>Finland</c:v>
                </c:pt>
                <c:pt idx="4">
                  <c:v>Malta</c:v>
                </c:pt>
                <c:pt idx="5">
                  <c:v>Romania</c:v>
                </c:pt>
                <c:pt idx="6">
                  <c:v>Sweden</c:v>
                </c:pt>
                <c:pt idx="7">
                  <c:v>Estonia</c:v>
                </c:pt>
                <c:pt idx="8">
                  <c:v>The Netherlands</c:v>
                </c:pt>
                <c:pt idx="9">
                  <c:v>Belgium</c:v>
                </c:pt>
                <c:pt idx="10">
                  <c:v>Hungary</c:v>
                </c:pt>
                <c:pt idx="11">
                  <c:v>Poland</c:v>
                </c:pt>
                <c:pt idx="12">
                  <c:v>Slovenia</c:v>
                </c:pt>
                <c:pt idx="13">
                  <c:v>Greece</c:v>
                </c:pt>
                <c:pt idx="14">
                  <c:v>Lithuania</c:v>
                </c:pt>
                <c:pt idx="15">
                  <c:v>Denmark</c:v>
                </c:pt>
                <c:pt idx="16">
                  <c:v>Austria</c:v>
                </c:pt>
                <c:pt idx="17">
                  <c:v>Spain</c:v>
                </c:pt>
                <c:pt idx="18">
                  <c:v>Latvia</c:v>
                </c:pt>
                <c:pt idx="19">
                  <c:v>France</c:v>
                </c:pt>
                <c:pt idx="20">
                  <c:v>Luxembourg</c:v>
                </c:pt>
                <c:pt idx="21">
                  <c:v>Ireland</c:v>
                </c:pt>
                <c:pt idx="22">
                  <c:v>Bulgaria</c:v>
                </c:pt>
                <c:pt idx="23">
                  <c:v>Slovakia</c:v>
                </c:pt>
                <c:pt idx="24">
                  <c:v>Cyprus</c:v>
                </c:pt>
                <c:pt idx="25">
                  <c:v>Italy</c:v>
                </c:pt>
                <c:pt idx="26">
                  <c:v>Portugal</c:v>
                </c:pt>
              </c:strCache>
            </c:strRef>
          </c:cat>
          <c:val>
            <c:numRef>
              <c:f>'[aid_scb_obj_page_spreadsheet (4).xlsx]Abbildung'!$F$6:$F$32</c:f>
              <c:numCache>
                <c:formatCode>0.00</c:formatCode>
                <c:ptCount val="27"/>
                <c:pt idx="0">
                  <c:v>1.1399999999999999</c:v>
                </c:pt>
                <c:pt idx="1">
                  <c:v>0.8</c:v>
                </c:pt>
                <c:pt idx="2">
                  <c:v>0.71</c:v>
                </c:pt>
                <c:pt idx="3">
                  <c:v>0.62</c:v>
                </c:pt>
                <c:pt idx="4">
                  <c:v>0.53</c:v>
                </c:pt>
                <c:pt idx="5">
                  <c:v>0.5</c:v>
                </c:pt>
                <c:pt idx="6">
                  <c:v>0.5</c:v>
                </c:pt>
                <c:pt idx="7">
                  <c:v>0.48</c:v>
                </c:pt>
                <c:pt idx="8">
                  <c:v>0.47</c:v>
                </c:pt>
                <c:pt idx="9">
                  <c:v>0.39</c:v>
                </c:pt>
                <c:pt idx="10">
                  <c:v>0.37</c:v>
                </c:pt>
                <c:pt idx="11">
                  <c:v>0.32</c:v>
                </c:pt>
                <c:pt idx="12">
                  <c:v>0.31</c:v>
                </c:pt>
                <c:pt idx="13">
                  <c:v>0.27</c:v>
                </c:pt>
                <c:pt idx="14">
                  <c:v>0.27</c:v>
                </c:pt>
                <c:pt idx="15">
                  <c:v>0.25</c:v>
                </c:pt>
                <c:pt idx="16">
                  <c:v>0.23</c:v>
                </c:pt>
                <c:pt idx="17">
                  <c:v>0.22</c:v>
                </c:pt>
                <c:pt idx="18">
                  <c:v>0.2</c:v>
                </c:pt>
                <c:pt idx="19">
                  <c:v>0.18</c:v>
                </c:pt>
                <c:pt idx="20">
                  <c:v>0.17</c:v>
                </c:pt>
                <c:pt idx="21">
                  <c:v>0.16</c:v>
                </c:pt>
                <c:pt idx="22">
                  <c:v>0.12</c:v>
                </c:pt>
                <c:pt idx="23">
                  <c:v>0.1</c:v>
                </c:pt>
                <c:pt idx="24">
                  <c:v>0.09</c:v>
                </c:pt>
                <c:pt idx="25">
                  <c:v>0.02</c:v>
                </c:pt>
                <c:pt idx="26">
                  <c:v>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DFA-4648-B832-6C831C6DBEDC}"/>
            </c:ext>
          </c:extLst>
        </c:ser>
        <c:dLbls>
          <c:showLegendKey val="0"/>
          <c:showVal val="0"/>
          <c:showCatName val="0"/>
          <c:showSerName val="0"/>
          <c:showPercent val="0"/>
          <c:showBubbleSize val="0"/>
        </c:dLbls>
        <c:gapWidth val="80"/>
        <c:overlap val="-27"/>
        <c:axId val="988704520"/>
        <c:axId val="988703440"/>
      </c:barChart>
      <c:catAx>
        <c:axId val="988704520"/>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crossAx val="988703440"/>
        <c:crosses val="autoZero"/>
        <c:auto val="1"/>
        <c:lblAlgn val="ctr"/>
        <c:lblOffset val="100"/>
        <c:noMultiLvlLbl val="0"/>
      </c:catAx>
      <c:valAx>
        <c:axId val="988703440"/>
        <c:scaling>
          <c:orientation val="minMax"/>
          <c:max val="1.4"/>
        </c:scaling>
        <c:delete val="1"/>
        <c:axPos val="l"/>
        <c:majorGridlines>
          <c:spPr>
            <a:ln w="9525" cap="flat" cmpd="sng" algn="ctr">
              <a:solidFill>
                <a:schemeClr val="bg2"/>
              </a:solidFill>
              <a:round/>
            </a:ln>
            <a:effectLst/>
          </c:spPr>
        </c:majorGridlines>
        <c:numFmt formatCode="0.00" sourceLinked="1"/>
        <c:majorTickMark val="none"/>
        <c:minorTickMark val="none"/>
        <c:tickLblPos val="nextTo"/>
        <c:crossAx val="988704520"/>
        <c:crosses val="autoZero"/>
        <c:crossBetween val="between"/>
      </c:valAx>
      <c:spPr>
        <a:noFill/>
        <a:ln>
          <a:noFill/>
        </a:ln>
        <a:effectLst/>
      </c:spPr>
    </c:plotArea>
    <c:legend>
      <c:legendPos val="t"/>
      <c:layout>
        <c:manualLayout>
          <c:xMode val="edge"/>
          <c:yMode val="edge"/>
          <c:x val="0.8438996977229698"/>
          <c:y val="0.1591474423180031"/>
          <c:w val="0.12348808250820499"/>
          <c:h val="6.5133865555319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de-DE"/>
        </a:p>
      </c:txPr>
    </c:legend>
    <c:plotVisOnly val="1"/>
    <c:dispBlanksAs val="gap"/>
    <c:showDLblsOverMax val="0"/>
  </c:chart>
  <c:spPr>
    <a:noFill/>
    <a:ln>
      <a:noFill/>
    </a:ln>
    <a:effectLst/>
  </c:spPr>
  <c:txPr>
    <a:bodyPr/>
    <a:lstStyle/>
    <a:p>
      <a:pPr>
        <a:defRPr sz="1400">
          <a:solidFill>
            <a:schemeClr val="accent2"/>
          </a:solidFill>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Tabelle1!$B$4</c:f>
              <c:strCache>
                <c:ptCount val="1"/>
                <c:pt idx="0">
                  <c:v>Volume in billion euros</c:v>
                </c:pt>
              </c:strCache>
            </c:strRef>
          </c:tx>
          <c:spPr>
            <a:solidFill>
              <a:schemeClr val="accent1"/>
            </a:solidFill>
            <a:ln>
              <a:noFill/>
            </a:ln>
            <a:effectLst/>
          </c:spPr>
          <c:invertIfNegative val="0"/>
          <c:dPt>
            <c:idx val="3"/>
            <c:invertIfNegative val="0"/>
            <c:bubble3D val="0"/>
            <c:spPr>
              <a:solidFill>
                <a:schemeClr val="accent2"/>
              </a:solidFill>
              <a:ln>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D33-4D17-AEA2-974498E17277}"/>
              </c:ext>
            </c:extLst>
          </c:dPt>
          <c:cat>
            <c:strRef>
              <c:f>Tabelle1!$A$5:$A$8</c:f>
              <c:strCache>
                <c:ptCount val="4"/>
                <c:pt idx="0">
                  <c:v>Next Generation EU (for Green Deal)</c:v>
                </c:pt>
                <c:pt idx="1">
                  <c:v>Green Deal Industrial Plan</c:v>
                </c:pt>
                <c:pt idx="2">
                  <c:v>European Chips Act</c:v>
                </c:pt>
                <c:pt idx="3">
                  <c:v>IRA (climate protection only)</c:v>
                </c:pt>
              </c:strCache>
            </c:strRef>
          </c:cat>
          <c:val>
            <c:numRef>
              <c:f>Tabelle1!$B$5:$B$8</c:f>
              <c:numCache>
                <c:formatCode>General</c:formatCode>
                <c:ptCount val="4"/>
                <c:pt idx="0">
                  <c:v>600</c:v>
                </c:pt>
                <c:pt idx="1">
                  <c:v>270</c:v>
                </c:pt>
                <c:pt idx="2">
                  <c:v>43</c:v>
                </c:pt>
                <c:pt idx="3">
                  <c:v>369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D33-4D17-AEA2-974498E17277}"/>
            </c:ext>
          </c:extLst>
        </c:ser>
        <c:dLbls>
          <c:showLegendKey val="0"/>
          <c:showVal val="0"/>
          <c:showCatName val="0"/>
          <c:showSerName val="0"/>
          <c:showPercent val="0"/>
          <c:showBubbleSize val="0"/>
        </c:dLbls>
        <c:gapWidth val="182"/>
        <c:axId val="770795584"/>
        <c:axId val="770799184"/>
      </c:barChart>
      <c:catAx>
        <c:axId val="770795584"/>
        <c:scaling>
          <c:orientation val="maxMin"/>
        </c:scaling>
        <c:delete val="0"/>
        <c:axPos val="l"/>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600" b="0" i="0" u="none" strike="noStrike" kern="1200" baseline="0">
                <a:solidFill>
                  <a:schemeClr val="accent2"/>
                </a:solidFill>
                <a:latin typeface="+mn-lt"/>
                <a:ea typeface="+mn-ea"/>
                <a:cs typeface="+mn-cs"/>
              </a:defRPr>
            </a:pPr>
            <a:endParaRPr lang="de-DE"/>
          </a:p>
        </c:txPr>
        <c:crossAx val="770799184"/>
        <c:crosses val="autoZero"/>
        <c:auto val="1"/>
        <c:lblAlgn val="ctr"/>
        <c:lblOffset val="100"/>
        <c:noMultiLvlLbl val="0"/>
      </c:catAx>
      <c:valAx>
        <c:axId val="770799184"/>
        <c:scaling>
          <c:orientation val="minMax"/>
        </c:scaling>
        <c:delete val="0"/>
        <c:axPos val="t"/>
        <c:majorGridlines>
          <c:spPr>
            <a:ln w="9525" cap="flat" cmpd="sng" algn="ctr">
              <a:solidFill>
                <a:schemeClr val="bg2"/>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accent2"/>
                </a:solidFill>
                <a:latin typeface="+mn-lt"/>
                <a:ea typeface="+mn-ea"/>
                <a:cs typeface="+mn-cs"/>
              </a:defRPr>
            </a:pPr>
            <a:endParaRPr lang="de-DE"/>
          </a:p>
        </c:txPr>
        <c:crossAx val="770795584"/>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accent2"/>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269D0-69DC-4611-BFD8-F6542C84D71C}"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de-DE"/>
        </a:p>
      </dgm:t>
    </dgm:pt>
    <dgm:pt modelId="{80C5A26F-B193-4D31-A6E8-C0938D123EDC}">
      <dgm:prSet phldrT="[Text]" custT="1"/>
      <dgm:spPr>
        <a:solidFill>
          <a:srgbClr val="158143"/>
        </a:solidFill>
      </dgm:spPr>
      <dgm:t>
        <a:bodyPr/>
        <a:lstStyle/>
        <a:p>
          <a:r>
            <a:rPr lang="en-GB" sz="2000" b="1" noProof="1"/>
            <a:t>Industrial Policy</a:t>
          </a:r>
        </a:p>
      </dgm:t>
    </dgm:pt>
    <dgm:pt modelId="{167E5213-FF74-45DD-AA95-432EAF457E3E}" type="parTrans" cxnId="{D0DAEF89-F34A-42A4-9C14-5BB2F12C88C1}">
      <dgm:prSet/>
      <dgm:spPr/>
      <dgm:t>
        <a:bodyPr/>
        <a:lstStyle/>
        <a:p>
          <a:endParaRPr lang="en-GB" noProof="1"/>
        </a:p>
      </dgm:t>
    </dgm:pt>
    <dgm:pt modelId="{4029E74E-BCB7-4A9B-859F-314192B27514}" type="sibTrans" cxnId="{D0DAEF89-F34A-42A4-9C14-5BB2F12C88C1}">
      <dgm:prSet/>
      <dgm:spPr>
        <a:ln>
          <a:solidFill>
            <a:schemeClr val="bg1"/>
          </a:solidFill>
        </a:ln>
      </dgm:spPr>
      <dgm:t>
        <a:bodyPr/>
        <a:lstStyle/>
        <a:p>
          <a:endParaRPr lang="en-GB" noProof="1"/>
        </a:p>
      </dgm:t>
    </dgm:pt>
    <dgm:pt modelId="{ABBF79E8-0552-486A-B9E8-78EBFE133B9F}">
      <dgm:prSet phldrT="[Text]" custT="1"/>
      <dgm:spPr>
        <a:solidFill>
          <a:schemeClr val="accent2"/>
        </a:solidFill>
      </dgm:spPr>
      <dgm:t>
        <a:bodyPr/>
        <a:lstStyle/>
        <a:p>
          <a:r>
            <a:rPr lang="en-GB" sz="1800" b="1" noProof="1"/>
            <a:t>Horizontal</a:t>
          </a:r>
        </a:p>
      </dgm:t>
    </dgm:pt>
    <dgm:pt modelId="{DCD5ED88-8F99-4F74-8C7E-15DBCB1D68E0}" type="parTrans" cxnId="{D8D1B97C-D552-4A90-AAFC-F155120B5104}">
      <dgm:prSet/>
      <dgm:spPr/>
      <dgm:t>
        <a:bodyPr/>
        <a:lstStyle/>
        <a:p>
          <a:endParaRPr lang="en-GB" noProof="1"/>
        </a:p>
      </dgm:t>
    </dgm:pt>
    <dgm:pt modelId="{43C3F234-F7A7-4344-8CD4-EDB8F1A82A3A}" type="sibTrans" cxnId="{D8D1B97C-D552-4A90-AAFC-F155120B5104}">
      <dgm:prSet/>
      <dgm:spPr>
        <a:ln>
          <a:solidFill>
            <a:schemeClr val="bg1"/>
          </a:solidFill>
        </a:ln>
      </dgm:spPr>
      <dgm:t>
        <a:bodyPr/>
        <a:lstStyle/>
        <a:p>
          <a:endParaRPr lang="en-GB" noProof="1"/>
        </a:p>
      </dgm:t>
    </dgm:pt>
    <dgm:pt modelId="{C3E6BCEC-1EFC-4C8F-913B-CE91DFD1BAA5}">
      <dgm:prSet phldrT="[Text]" custT="1"/>
      <dgm:spPr/>
      <dgm:t>
        <a:bodyPr/>
        <a:lstStyle/>
        <a:p>
          <a:r>
            <a:rPr lang="en-GB" sz="1800" b="1" noProof="1"/>
            <a:t>Sector-specific</a:t>
          </a:r>
        </a:p>
      </dgm:t>
    </dgm:pt>
    <dgm:pt modelId="{77F34E4D-892B-43E7-A145-7A4A1F7F0F77}" type="parTrans" cxnId="{C2AEA9F1-E3EA-4475-AC1E-7DECE956055D}">
      <dgm:prSet/>
      <dgm:spPr/>
      <dgm:t>
        <a:bodyPr/>
        <a:lstStyle/>
        <a:p>
          <a:endParaRPr lang="en-GB" noProof="1"/>
        </a:p>
      </dgm:t>
    </dgm:pt>
    <dgm:pt modelId="{64854FE0-B298-456B-90E4-888608ED9ADB}" type="sibTrans" cxnId="{C2AEA9F1-E3EA-4475-AC1E-7DECE956055D}">
      <dgm:prSet/>
      <dgm:spPr>
        <a:ln>
          <a:solidFill>
            <a:schemeClr val="bg1"/>
          </a:solidFill>
        </a:ln>
      </dgm:spPr>
      <dgm:t>
        <a:bodyPr/>
        <a:lstStyle/>
        <a:p>
          <a:endParaRPr lang="en-GB" noProof="1"/>
        </a:p>
      </dgm:t>
    </dgm:pt>
    <dgm:pt modelId="{08C664F6-0D8A-4E26-A862-C35D1A44926A}">
      <dgm:prSet phldrT="[Text]" custT="1"/>
      <dgm:spPr>
        <a:solidFill>
          <a:schemeClr val="accent2"/>
        </a:solidFill>
      </dgm:spPr>
      <dgm:t>
        <a:bodyPr/>
        <a:lstStyle/>
        <a:p>
          <a:r>
            <a:rPr lang="en-GB" sz="1800" b="1" noProof="1"/>
            <a:t>Innovation System</a:t>
          </a:r>
        </a:p>
      </dgm:t>
    </dgm:pt>
    <dgm:pt modelId="{72A18E3B-2273-40A3-903D-31DE2AA187B4}" type="parTrans" cxnId="{9065A5F8-D5BD-4EDF-819C-CD8BAE0B8851}">
      <dgm:prSet/>
      <dgm:spPr/>
      <dgm:t>
        <a:bodyPr/>
        <a:lstStyle/>
        <a:p>
          <a:endParaRPr lang="en-GB" noProof="1"/>
        </a:p>
      </dgm:t>
    </dgm:pt>
    <dgm:pt modelId="{F3319166-3C00-4B26-9A08-CBAEA9627175}" type="sibTrans" cxnId="{9065A5F8-D5BD-4EDF-819C-CD8BAE0B8851}">
      <dgm:prSet/>
      <dgm:spPr>
        <a:ln>
          <a:solidFill>
            <a:schemeClr val="bg1"/>
          </a:solidFill>
        </a:ln>
      </dgm:spPr>
      <dgm:t>
        <a:bodyPr/>
        <a:lstStyle/>
        <a:p>
          <a:endParaRPr lang="en-GB" noProof="1"/>
        </a:p>
      </dgm:t>
    </dgm:pt>
    <dgm:pt modelId="{04C7D0C2-47E6-418A-B198-01E2F170137B}">
      <dgm:prSet phldrT="[Text]" custT="1"/>
      <dgm:spPr>
        <a:solidFill>
          <a:schemeClr val="accent2"/>
        </a:solidFill>
      </dgm:spPr>
      <dgm:t>
        <a:bodyPr/>
        <a:lstStyle/>
        <a:p>
          <a:r>
            <a:rPr lang="en-GB" sz="1800" b="1" noProof="1"/>
            <a:t>Infrastructure</a:t>
          </a:r>
        </a:p>
      </dgm:t>
    </dgm:pt>
    <dgm:pt modelId="{B3FD5EA8-31BD-46F1-8151-A7A4C4A8D7B2}" type="parTrans" cxnId="{8702BDC1-7FB6-47C6-9343-3244EB7DABC6}">
      <dgm:prSet/>
      <dgm:spPr/>
      <dgm:t>
        <a:bodyPr/>
        <a:lstStyle/>
        <a:p>
          <a:endParaRPr lang="en-GB" noProof="1"/>
        </a:p>
      </dgm:t>
    </dgm:pt>
    <dgm:pt modelId="{54E389A6-EF72-4985-9AB8-75E4B9A40321}" type="sibTrans" cxnId="{8702BDC1-7FB6-47C6-9343-3244EB7DABC6}">
      <dgm:prSet/>
      <dgm:spPr>
        <a:solidFill>
          <a:schemeClr val="bg1">
            <a:alpha val="90000"/>
          </a:schemeClr>
        </a:solidFill>
        <a:ln>
          <a:solidFill>
            <a:schemeClr val="bg1"/>
          </a:solidFill>
        </a:ln>
      </dgm:spPr>
      <dgm:t>
        <a:bodyPr/>
        <a:lstStyle/>
        <a:p>
          <a:endParaRPr lang="en-GB" noProof="1"/>
        </a:p>
      </dgm:t>
    </dgm:pt>
    <dgm:pt modelId="{A4DD49F4-B9D4-4787-826E-6793D7D8DA8C}">
      <dgm:prSet phldrT="[Text]" custT="1"/>
      <dgm:spPr>
        <a:solidFill>
          <a:schemeClr val="accent2"/>
        </a:solidFill>
        <a:ln w="12700" cap="flat" cmpd="sng" algn="ctr">
          <a:solidFill>
            <a:srgbClr val="FFFFFF">
              <a:hueOff val="0"/>
              <a:satOff val="0"/>
              <a:lumOff val="0"/>
              <a:alphaOff val="0"/>
            </a:srgbClr>
          </a:solidFill>
          <a:prstDash val="solid"/>
          <a:miter lim="800000"/>
        </a:ln>
        <a:effectLst/>
      </dgm:spPr>
      <dgm:t>
        <a:bodyPr spcFirstLastPara="0" vert="horz" wrap="square" lIns="11430" tIns="11430" rIns="11430" bIns="33070" numCol="1" spcCol="1270" anchor="ctr" anchorCtr="0"/>
        <a:lstStyle/>
        <a:p>
          <a:pPr marL="0" lvl="0" indent="0" algn="ctr" defTabSz="800100">
            <a:lnSpc>
              <a:spcPct val="90000"/>
            </a:lnSpc>
            <a:spcBef>
              <a:spcPct val="0"/>
            </a:spcBef>
            <a:spcAft>
              <a:spcPct val="35000"/>
            </a:spcAft>
            <a:buNone/>
          </a:pPr>
          <a:r>
            <a:rPr lang="en-GB" sz="1800" b="1" kern="1200" noProof="1">
              <a:solidFill>
                <a:srgbClr val="FFFFFF"/>
              </a:solidFill>
              <a:latin typeface="Calibri"/>
              <a:ea typeface="+mn-ea"/>
              <a:cs typeface="+mn-cs"/>
            </a:rPr>
            <a:t>Governance / Taxes</a:t>
          </a:r>
        </a:p>
      </dgm:t>
    </dgm:pt>
    <dgm:pt modelId="{62252DB6-226C-4D64-84E1-2C8B0DDC119B}" type="parTrans" cxnId="{DD846E1F-3A85-4694-90E6-D81B5C96CB6B}">
      <dgm:prSet/>
      <dgm:spPr/>
      <dgm:t>
        <a:bodyPr/>
        <a:lstStyle/>
        <a:p>
          <a:endParaRPr lang="en-GB" noProof="1"/>
        </a:p>
      </dgm:t>
    </dgm:pt>
    <dgm:pt modelId="{04F4F750-C8A2-4E7C-B8E3-E8EB52478E7F}" type="sibTrans" cxnId="{DD846E1F-3A85-4694-90E6-D81B5C96CB6B}">
      <dgm:prSet/>
      <dgm:spPr>
        <a:ln>
          <a:solidFill>
            <a:schemeClr val="bg1"/>
          </a:solidFill>
        </a:ln>
      </dgm:spPr>
      <dgm:t>
        <a:bodyPr/>
        <a:lstStyle/>
        <a:p>
          <a:endParaRPr lang="en-GB" noProof="1"/>
        </a:p>
      </dgm:t>
    </dgm:pt>
    <dgm:pt modelId="{B04C969E-28DD-4C87-96AE-3B107A904D8A}">
      <dgm:prSet phldrT="[Text]" custT="1"/>
      <dgm:spPr>
        <a:solidFill>
          <a:schemeClr val="accent6">
            <a:lumMod val="40000"/>
            <a:lumOff val="60000"/>
          </a:schemeClr>
        </a:solidFill>
      </dgm:spPr>
      <dgm:t>
        <a:bodyPr/>
        <a:lstStyle/>
        <a:p>
          <a:r>
            <a:rPr lang="en-GB" sz="1800" b="1" noProof="1"/>
            <a:t>National Champions</a:t>
          </a:r>
        </a:p>
      </dgm:t>
    </dgm:pt>
    <dgm:pt modelId="{195793B7-1E73-4687-91C5-4C981A06A66D}" type="parTrans" cxnId="{A91E20E6-9491-4329-A482-B9C530DFAEF7}">
      <dgm:prSet/>
      <dgm:spPr/>
      <dgm:t>
        <a:bodyPr/>
        <a:lstStyle/>
        <a:p>
          <a:endParaRPr lang="en-GB" noProof="1"/>
        </a:p>
      </dgm:t>
    </dgm:pt>
    <dgm:pt modelId="{98A0D7AE-32B3-4EDD-B393-0968B2919A3D}" type="sibTrans" cxnId="{A91E20E6-9491-4329-A482-B9C530DFAEF7}">
      <dgm:prSet/>
      <dgm:spPr>
        <a:ln>
          <a:solidFill>
            <a:schemeClr val="bg1"/>
          </a:solidFill>
        </a:ln>
      </dgm:spPr>
      <dgm:t>
        <a:bodyPr/>
        <a:lstStyle/>
        <a:p>
          <a:endParaRPr lang="en-GB" noProof="1"/>
        </a:p>
      </dgm:t>
    </dgm:pt>
    <dgm:pt modelId="{2958ED91-BD03-4A58-B8E9-C8688E407899}">
      <dgm:prSet phldrT="[Text]" custT="1"/>
      <dgm:spPr/>
      <dgm:t>
        <a:bodyPr/>
        <a:lstStyle/>
        <a:p>
          <a:r>
            <a:rPr lang="en-GB" sz="1800" b="1" noProof="1"/>
            <a:t>Resilience / Security</a:t>
          </a:r>
        </a:p>
      </dgm:t>
    </dgm:pt>
    <dgm:pt modelId="{916A0E03-4E85-4439-8086-21E764D6F82E}" type="parTrans" cxnId="{51B556A0-99FB-4FBB-A101-225293728A8E}">
      <dgm:prSet/>
      <dgm:spPr/>
      <dgm:t>
        <a:bodyPr/>
        <a:lstStyle/>
        <a:p>
          <a:endParaRPr lang="en-GB" noProof="1"/>
        </a:p>
      </dgm:t>
    </dgm:pt>
    <dgm:pt modelId="{5B0C431E-E7AF-4808-A865-3AAC85359ACC}" type="sibTrans" cxnId="{51B556A0-99FB-4FBB-A101-225293728A8E}">
      <dgm:prSet custT="1"/>
      <dgm:spPr/>
      <dgm:t>
        <a:bodyPr/>
        <a:lstStyle/>
        <a:p>
          <a:pPr algn="ctr"/>
          <a:r>
            <a:rPr lang="en-GB" sz="1600" b="1" noProof="1">
              <a:solidFill>
                <a:schemeClr val="accent2"/>
              </a:solidFill>
            </a:rPr>
            <a:t>Strategic Autonomy</a:t>
          </a:r>
        </a:p>
      </dgm:t>
    </dgm:pt>
    <dgm:pt modelId="{8609EF94-0C9D-4DDA-8117-7785379B51DA}">
      <dgm:prSet phldrT="[Text]" custT="1"/>
      <dgm:spPr/>
      <dgm:t>
        <a:bodyPr/>
        <a:lstStyle/>
        <a:p>
          <a:r>
            <a:rPr lang="en-GB" sz="1800" b="1" noProof="1"/>
            <a:t>Regional Decarbonsation</a:t>
          </a:r>
        </a:p>
      </dgm:t>
    </dgm:pt>
    <dgm:pt modelId="{8BA6E48F-9BA0-4FDB-9FFC-61B4925CC237}" type="parTrans" cxnId="{ADD17995-9982-42DC-B16A-771B6603D6B3}">
      <dgm:prSet/>
      <dgm:spPr/>
      <dgm:t>
        <a:bodyPr/>
        <a:lstStyle/>
        <a:p>
          <a:endParaRPr lang="en-GB" noProof="1"/>
        </a:p>
      </dgm:t>
    </dgm:pt>
    <dgm:pt modelId="{DBA25616-374F-4A39-9CA7-1E8F5F78612E}" type="sibTrans" cxnId="{ADD17995-9982-42DC-B16A-771B6603D6B3}">
      <dgm:prSet custT="1"/>
      <dgm:spPr/>
      <dgm:t>
        <a:bodyPr/>
        <a:lstStyle/>
        <a:p>
          <a:pPr algn="ctr"/>
          <a:r>
            <a:rPr lang="en-GB" sz="1600" b="1" noProof="1">
              <a:solidFill>
                <a:schemeClr val="accent2"/>
              </a:solidFill>
            </a:rPr>
            <a:t>Green Deal</a:t>
          </a:r>
        </a:p>
      </dgm:t>
    </dgm:pt>
    <dgm:pt modelId="{75D41B06-DA6B-478B-BA9C-DFE4CBD8459B}" type="pres">
      <dgm:prSet presAssocID="{65E269D0-69DC-4611-BFD8-F6542C84D71C}" presName="hierChild1" presStyleCnt="0">
        <dgm:presLayoutVars>
          <dgm:orgChart val="1"/>
          <dgm:chPref val="1"/>
          <dgm:dir/>
          <dgm:animOne val="branch"/>
          <dgm:animLvl val="lvl"/>
          <dgm:resizeHandles/>
        </dgm:presLayoutVars>
      </dgm:prSet>
      <dgm:spPr/>
    </dgm:pt>
    <dgm:pt modelId="{B1AA766D-5891-48AB-8A51-583319B6BE7E}" type="pres">
      <dgm:prSet presAssocID="{80C5A26F-B193-4D31-A6E8-C0938D123EDC}" presName="hierRoot1" presStyleCnt="0">
        <dgm:presLayoutVars>
          <dgm:hierBranch val="init"/>
        </dgm:presLayoutVars>
      </dgm:prSet>
      <dgm:spPr/>
    </dgm:pt>
    <dgm:pt modelId="{037A9FC1-F521-4457-890A-D3AC3A831A30}" type="pres">
      <dgm:prSet presAssocID="{80C5A26F-B193-4D31-A6E8-C0938D123EDC}" presName="rootComposite1" presStyleCnt="0"/>
      <dgm:spPr/>
    </dgm:pt>
    <dgm:pt modelId="{8F6693D3-0CDF-438F-9D11-15677AC43114}" type="pres">
      <dgm:prSet presAssocID="{80C5A26F-B193-4D31-A6E8-C0938D123EDC}" presName="rootText1" presStyleLbl="node0" presStyleIdx="0" presStyleCnt="1" custScaleX="368516" custScaleY="341127">
        <dgm:presLayoutVars>
          <dgm:chMax/>
          <dgm:chPref val="3"/>
        </dgm:presLayoutVars>
      </dgm:prSet>
      <dgm:spPr/>
    </dgm:pt>
    <dgm:pt modelId="{945655A8-CFF7-4669-A64F-6FF90C07B2AB}" type="pres">
      <dgm:prSet presAssocID="{80C5A26F-B193-4D31-A6E8-C0938D123EDC}" presName="titleText1" presStyleLbl="fgAcc0" presStyleIdx="0" presStyleCnt="1" custScaleX="368517" custScaleY="187389" custLinFactX="418810" custLinFactY="-200000" custLinFactNeighborX="500000" custLinFactNeighborY="-243488">
        <dgm:presLayoutVars>
          <dgm:chMax val="0"/>
          <dgm:chPref val="0"/>
        </dgm:presLayoutVars>
      </dgm:prSet>
      <dgm:spPr/>
    </dgm:pt>
    <dgm:pt modelId="{B21CAD93-FAB7-4E44-8511-D1B8D6475260}" type="pres">
      <dgm:prSet presAssocID="{80C5A26F-B193-4D31-A6E8-C0938D123EDC}" presName="rootConnector1" presStyleLbl="node1" presStyleIdx="0" presStyleCnt="8"/>
      <dgm:spPr/>
    </dgm:pt>
    <dgm:pt modelId="{8EAD3E04-DD63-4EED-85DB-4576B9218ECC}" type="pres">
      <dgm:prSet presAssocID="{80C5A26F-B193-4D31-A6E8-C0938D123EDC}" presName="hierChild2" presStyleCnt="0"/>
      <dgm:spPr/>
    </dgm:pt>
    <dgm:pt modelId="{9A924D2E-287B-4F53-8427-64B42598FD3E}" type="pres">
      <dgm:prSet presAssocID="{DCD5ED88-8F99-4F74-8C7E-15DBCB1D68E0}" presName="Name37" presStyleLbl="parChTrans1D2" presStyleIdx="0" presStyleCnt="2" custSzX="3812381" custSzY="79279"/>
      <dgm:spPr/>
    </dgm:pt>
    <dgm:pt modelId="{31E86555-EB53-4663-B145-CF465B5E8541}" type="pres">
      <dgm:prSet presAssocID="{ABBF79E8-0552-486A-B9E8-78EBFE133B9F}" presName="hierRoot2" presStyleCnt="0">
        <dgm:presLayoutVars>
          <dgm:hierBranch val="init"/>
        </dgm:presLayoutVars>
      </dgm:prSet>
      <dgm:spPr/>
    </dgm:pt>
    <dgm:pt modelId="{D3B12049-FBC6-471A-B150-987F6D7E60B8}" type="pres">
      <dgm:prSet presAssocID="{ABBF79E8-0552-486A-B9E8-78EBFE133B9F}" presName="rootComposite" presStyleCnt="0"/>
      <dgm:spPr/>
    </dgm:pt>
    <dgm:pt modelId="{737A1BC0-A201-439F-ADB8-BC8EE9B439FD}" type="pres">
      <dgm:prSet presAssocID="{ABBF79E8-0552-486A-B9E8-78EBFE133B9F}" presName="rootText" presStyleLbl="node1" presStyleIdx="0" presStyleCnt="8" custScaleX="368516" custScaleY="326893">
        <dgm:presLayoutVars>
          <dgm:chMax/>
          <dgm:chPref val="3"/>
        </dgm:presLayoutVars>
      </dgm:prSet>
      <dgm:spPr/>
    </dgm:pt>
    <dgm:pt modelId="{73F2FE2F-8ABD-4A33-BA14-E9E9F3886991}" type="pres">
      <dgm:prSet presAssocID="{ABBF79E8-0552-486A-B9E8-78EBFE133B9F}" presName="titleText2" presStyleLbl="fgAcc1" presStyleIdx="0" presStyleCnt="8" custScaleX="368517" custScaleY="187389" custLinFactX="282477" custLinFactY="-1017440" custLinFactNeighborX="300000" custLinFactNeighborY="-1100000">
        <dgm:presLayoutVars>
          <dgm:chMax val="0"/>
          <dgm:chPref val="0"/>
        </dgm:presLayoutVars>
      </dgm:prSet>
      <dgm:spPr/>
    </dgm:pt>
    <dgm:pt modelId="{1F008758-5E58-438A-B21A-8C806FBB5C90}" type="pres">
      <dgm:prSet presAssocID="{ABBF79E8-0552-486A-B9E8-78EBFE133B9F}" presName="rootConnector" presStyleLbl="node2" presStyleIdx="0" presStyleCnt="0"/>
      <dgm:spPr/>
    </dgm:pt>
    <dgm:pt modelId="{C06735E3-F76B-492D-A2D3-3FF1D4694F4B}" type="pres">
      <dgm:prSet presAssocID="{ABBF79E8-0552-486A-B9E8-78EBFE133B9F}" presName="hierChild4" presStyleCnt="0"/>
      <dgm:spPr/>
    </dgm:pt>
    <dgm:pt modelId="{4FF0E787-4A53-44D8-AFBC-D1B329EA3E7E}" type="pres">
      <dgm:prSet presAssocID="{B3FD5EA8-31BD-46F1-8151-A7A4C4A8D7B2}" presName="Name37" presStyleLbl="parChTrans1D3" presStyleIdx="0" presStyleCnt="6" custSzX="2540851" custSzY="79279"/>
      <dgm:spPr/>
    </dgm:pt>
    <dgm:pt modelId="{A997B2F9-C4F2-499F-A16E-F30A5ADE09E5}" type="pres">
      <dgm:prSet presAssocID="{04C7D0C2-47E6-418A-B198-01E2F170137B}" presName="hierRoot2" presStyleCnt="0">
        <dgm:presLayoutVars>
          <dgm:hierBranch val="init"/>
        </dgm:presLayoutVars>
      </dgm:prSet>
      <dgm:spPr/>
    </dgm:pt>
    <dgm:pt modelId="{DB945509-C7C2-43C0-83B4-6C6406CED9A7}" type="pres">
      <dgm:prSet presAssocID="{04C7D0C2-47E6-418A-B198-01E2F170137B}" presName="rootComposite" presStyleCnt="0"/>
      <dgm:spPr/>
    </dgm:pt>
    <dgm:pt modelId="{F406E334-FED6-478E-953C-6D51168347ED}" type="pres">
      <dgm:prSet presAssocID="{04C7D0C2-47E6-418A-B198-01E2F170137B}" presName="rootText" presStyleLbl="node1" presStyleIdx="1" presStyleCnt="8" custScaleX="368516" custScaleY="310784" custLinFactY="100000" custLinFactNeighborY="171465">
        <dgm:presLayoutVars>
          <dgm:chMax/>
          <dgm:chPref val="3"/>
        </dgm:presLayoutVars>
      </dgm:prSet>
      <dgm:spPr/>
    </dgm:pt>
    <dgm:pt modelId="{4EF14462-DAB0-4470-8D88-900C020F6AEF}" type="pres">
      <dgm:prSet presAssocID="{04C7D0C2-47E6-418A-B198-01E2F170137B}" presName="titleText2" presStyleLbl="fgAcc1" presStyleIdx="1" presStyleCnt="8" custScaleX="368517" custScaleY="187389" custLinFactX="242437" custLinFactY="-1400000" custLinFactNeighborX="300000" custLinFactNeighborY="-1493597">
        <dgm:presLayoutVars>
          <dgm:chMax val="0"/>
          <dgm:chPref val="0"/>
        </dgm:presLayoutVars>
      </dgm:prSet>
      <dgm:spPr/>
    </dgm:pt>
    <dgm:pt modelId="{CA2ABDE3-7E11-47FE-870A-54FAC6143298}" type="pres">
      <dgm:prSet presAssocID="{04C7D0C2-47E6-418A-B198-01E2F170137B}" presName="rootConnector" presStyleLbl="node3" presStyleIdx="0" presStyleCnt="0"/>
      <dgm:spPr/>
    </dgm:pt>
    <dgm:pt modelId="{2C89F582-E5D4-471A-B0FB-9EA41AD4B3CE}" type="pres">
      <dgm:prSet presAssocID="{04C7D0C2-47E6-418A-B198-01E2F170137B}" presName="hierChild4" presStyleCnt="0"/>
      <dgm:spPr/>
    </dgm:pt>
    <dgm:pt modelId="{3C543590-9573-40D5-B28A-C4B91A3DE276}" type="pres">
      <dgm:prSet presAssocID="{04C7D0C2-47E6-418A-B198-01E2F170137B}" presName="hierChild5" presStyleCnt="0"/>
      <dgm:spPr/>
    </dgm:pt>
    <dgm:pt modelId="{6D863556-40A9-4E34-8C80-E476FD769AE2}" type="pres">
      <dgm:prSet presAssocID="{62252DB6-226C-4D64-84E1-2C8B0DDC119B}" presName="Name37" presStyleLbl="parChTrans1D3" presStyleIdx="1" presStyleCnt="6" custSzX="175750" custSzY="79279"/>
      <dgm:spPr/>
    </dgm:pt>
    <dgm:pt modelId="{3C089022-65DA-462B-8BFA-C38B16064F2E}" type="pres">
      <dgm:prSet presAssocID="{A4DD49F4-B9D4-4787-826E-6793D7D8DA8C}" presName="hierRoot2" presStyleCnt="0">
        <dgm:presLayoutVars>
          <dgm:hierBranch val="init"/>
        </dgm:presLayoutVars>
      </dgm:prSet>
      <dgm:spPr/>
    </dgm:pt>
    <dgm:pt modelId="{9262545B-1D42-48FD-B0FD-EFCECA6094E4}" type="pres">
      <dgm:prSet presAssocID="{A4DD49F4-B9D4-4787-826E-6793D7D8DA8C}" presName="rootComposite" presStyleCnt="0"/>
      <dgm:spPr/>
    </dgm:pt>
    <dgm:pt modelId="{DEDDA986-003B-4DED-8C03-5CE1764B807D}" type="pres">
      <dgm:prSet presAssocID="{A4DD49F4-B9D4-4787-826E-6793D7D8DA8C}" presName="rootText" presStyleLbl="node1" presStyleIdx="2" presStyleCnt="8" custScaleX="368516" custScaleY="315396" custLinFactY="100000" custLinFactNeighborX="-380" custLinFactNeighborY="166877">
        <dgm:presLayoutVars>
          <dgm:chMax/>
          <dgm:chPref val="3"/>
        </dgm:presLayoutVars>
      </dgm:prSet>
      <dgm:spPr>
        <a:xfrm>
          <a:off x="1927815" y="3904742"/>
          <a:ext cx="1669671" cy="636552"/>
        </a:xfrm>
        <a:prstGeom prst="rect">
          <a:avLst/>
        </a:prstGeom>
      </dgm:spPr>
    </dgm:pt>
    <dgm:pt modelId="{B5748B6C-AA45-47C0-98BF-4D8A8D923509}" type="pres">
      <dgm:prSet presAssocID="{A4DD49F4-B9D4-4787-826E-6793D7D8DA8C}" presName="titleText2" presStyleLbl="fgAcc1" presStyleIdx="2" presStyleCnt="8" custScaleX="368517" custScaleY="187389" custLinFactX="100000" custLinFactY="-1600000" custLinFactNeighborX="123805" custLinFactNeighborY="-1635155">
        <dgm:presLayoutVars>
          <dgm:chMax val="0"/>
          <dgm:chPref val="0"/>
        </dgm:presLayoutVars>
      </dgm:prSet>
      <dgm:spPr/>
    </dgm:pt>
    <dgm:pt modelId="{E28F75D6-B8D6-448D-972A-E14EFCD5AC98}" type="pres">
      <dgm:prSet presAssocID="{A4DD49F4-B9D4-4787-826E-6793D7D8DA8C}" presName="rootConnector" presStyleLbl="node3" presStyleIdx="0" presStyleCnt="0"/>
      <dgm:spPr/>
    </dgm:pt>
    <dgm:pt modelId="{8AC78CAA-34A4-413B-951B-4171F5297F7B}" type="pres">
      <dgm:prSet presAssocID="{A4DD49F4-B9D4-4787-826E-6793D7D8DA8C}" presName="hierChild4" presStyleCnt="0"/>
      <dgm:spPr/>
    </dgm:pt>
    <dgm:pt modelId="{40405319-23D5-4F3A-B5CD-90F7376FF8E1}" type="pres">
      <dgm:prSet presAssocID="{A4DD49F4-B9D4-4787-826E-6793D7D8DA8C}" presName="hierChild5" presStyleCnt="0"/>
      <dgm:spPr/>
    </dgm:pt>
    <dgm:pt modelId="{F59F9601-7805-48F2-A74E-919D7E6222F6}" type="pres">
      <dgm:prSet presAssocID="{72A18E3B-2273-40A3-903D-31DE2AA187B4}" presName="Name37" presStyleLbl="parChTrans1D3" presStyleIdx="2" presStyleCnt="6" custSzX="2542323" custSzY="79279"/>
      <dgm:spPr/>
    </dgm:pt>
    <dgm:pt modelId="{E2C9314C-86A6-497D-9284-772F486F9C01}" type="pres">
      <dgm:prSet presAssocID="{08C664F6-0D8A-4E26-A862-C35D1A44926A}" presName="hierRoot2" presStyleCnt="0">
        <dgm:presLayoutVars>
          <dgm:hierBranch val="init"/>
        </dgm:presLayoutVars>
      </dgm:prSet>
      <dgm:spPr/>
    </dgm:pt>
    <dgm:pt modelId="{23B36824-8D17-42BB-A97A-27549ED85AC7}" type="pres">
      <dgm:prSet presAssocID="{08C664F6-0D8A-4E26-A862-C35D1A44926A}" presName="rootComposite" presStyleCnt="0"/>
      <dgm:spPr/>
    </dgm:pt>
    <dgm:pt modelId="{112F7DB5-4AE5-4B6A-9C02-BF42D006136B}" type="pres">
      <dgm:prSet presAssocID="{08C664F6-0D8A-4E26-A862-C35D1A44926A}" presName="rootText" presStyleLbl="node1" presStyleIdx="3" presStyleCnt="8" custScaleX="368516" custScaleY="314095" custLinFactY="100000" custLinFactNeighborX="-5976" custLinFactNeighborY="165978">
        <dgm:presLayoutVars>
          <dgm:chMax/>
          <dgm:chPref val="3"/>
        </dgm:presLayoutVars>
      </dgm:prSet>
      <dgm:spPr/>
    </dgm:pt>
    <dgm:pt modelId="{F089F7BB-7E92-4683-9EF3-E929750778CF}" type="pres">
      <dgm:prSet presAssocID="{08C664F6-0D8A-4E26-A862-C35D1A44926A}" presName="titleText2" presStyleLbl="fgAcc1" presStyleIdx="3" presStyleCnt="8" custScaleX="368517" custScaleY="187389" custLinFactX="393507" custLinFactY="-1500000" custLinFactNeighborX="400000" custLinFactNeighborY="-1500835">
        <dgm:presLayoutVars>
          <dgm:chMax val="0"/>
          <dgm:chPref val="0"/>
        </dgm:presLayoutVars>
      </dgm:prSet>
      <dgm:spPr/>
    </dgm:pt>
    <dgm:pt modelId="{A2F86EDD-AFF9-4AB5-97D8-0F79B948A93E}" type="pres">
      <dgm:prSet presAssocID="{08C664F6-0D8A-4E26-A862-C35D1A44926A}" presName="rootConnector" presStyleLbl="node3" presStyleIdx="0" presStyleCnt="0"/>
      <dgm:spPr/>
    </dgm:pt>
    <dgm:pt modelId="{8B37C74D-B7E8-45BA-B5C6-C24A70CB9FC6}" type="pres">
      <dgm:prSet presAssocID="{08C664F6-0D8A-4E26-A862-C35D1A44926A}" presName="hierChild4" presStyleCnt="0"/>
      <dgm:spPr/>
    </dgm:pt>
    <dgm:pt modelId="{DBF04C03-DD2D-4711-BFA5-EF40235505FD}" type="pres">
      <dgm:prSet presAssocID="{08C664F6-0D8A-4E26-A862-C35D1A44926A}" presName="hierChild5" presStyleCnt="0"/>
      <dgm:spPr/>
    </dgm:pt>
    <dgm:pt modelId="{1834213A-E0DA-4EF3-9E6A-5165FE65F5A6}" type="pres">
      <dgm:prSet presAssocID="{ABBF79E8-0552-486A-B9E8-78EBFE133B9F}" presName="hierChild5" presStyleCnt="0"/>
      <dgm:spPr/>
    </dgm:pt>
    <dgm:pt modelId="{79E9C718-A070-4F50-8D24-15B3D04FD352}" type="pres">
      <dgm:prSet presAssocID="{77F34E4D-892B-43E7-A145-7A4A1F7F0F77}" presName="Name37" presStyleLbl="parChTrans1D2" presStyleIdx="1" presStyleCnt="2" custSzX="3812381" custSzY="79279"/>
      <dgm:spPr/>
    </dgm:pt>
    <dgm:pt modelId="{91FC51DB-794F-4B99-B445-07F0F811551E}" type="pres">
      <dgm:prSet presAssocID="{C3E6BCEC-1EFC-4C8F-913B-CE91DFD1BAA5}" presName="hierRoot2" presStyleCnt="0">
        <dgm:presLayoutVars>
          <dgm:hierBranch val="init"/>
        </dgm:presLayoutVars>
      </dgm:prSet>
      <dgm:spPr/>
    </dgm:pt>
    <dgm:pt modelId="{6B608886-05E1-44E5-970F-EC5917B08BC1}" type="pres">
      <dgm:prSet presAssocID="{C3E6BCEC-1EFC-4C8F-913B-CE91DFD1BAA5}" presName="rootComposite" presStyleCnt="0"/>
      <dgm:spPr/>
    </dgm:pt>
    <dgm:pt modelId="{19164D80-553E-4CF8-8B04-046226578B17}" type="pres">
      <dgm:prSet presAssocID="{C3E6BCEC-1EFC-4C8F-913B-CE91DFD1BAA5}" presName="rootText" presStyleLbl="node1" presStyleIdx="4" presStyleCnt="8" custScaleX="368516" custScaleY="294132">
        <dgm:presLayoutVars>
          <dgm:chMax/>
          <dgm:chPref val="3"/>
        </dgm:presLayoutVars>
      </dgm:prSet>
      <dgm:spPr/>
    </dgm:pt>
    <dgm:pt modelId="{BD59A060-BB6E-452E-9B59-B35DA42D98E9}" type="pres">
      <dgm:prSet presAssocID="{C3E6BCEC-1EFC-4C8F-913B-CE91DFD1BAA5}" presName="titleText2" presStyleLbl="fgAcc1" presStyleIdx="4" presStyleCnt="8" custScaleX="368517" custScaleY="187389" custLinFactY="-536842" custLinFactNeighborX="75889" custLinFactNeighborY="-600000">
        <dgm:presLayoutVars>
          <dgm:chMax val="0"/>
          <dgm:chPref val="0"/>
        </dgm:presLayoutVars>
      </dgm:prSet>
      <dgm:spPr/>
    </dgm:pt>
    <dgm:pt modelId="{D8115313-7294-414D-92CD-7873878C3FF7}" type="pres">
      <dgm:prSet presAssocID="{C3E6BCEC-1EFC-4C8F-913B-CE91DFD1BAA5}" presName="rootConnector" presStyleLbl="node2" presStyleIdx="0" presStyleCnt="0"/>
      <dgm:spPr/>
    </dgm:pt>
    <dgm:pt modelId="{41A603BA-3A9B-498D-B477-234A39BF8B06}" type="pres">
      <dgm:prSet presAssocID="{C3E6BCEC-1EFC-4C8F-913B-CE91DFD1BAA5}" presName="hierChild4" presStyleCnt="0"/>
      <dgm:spPr/>
    </dgm:pt>
    <dgm:pt modelId="{9322DD08-D564-4278-9DBB-7B8EBC4A1CB9}" type="pres">
      <dgm:prSet presAssocID="{916A0E03-4E85-4439-8086-21E764D6F82E}" presName="Name37" presStyleLbl="parChTrans1D3" presStyleIdx="3" presStyleCnt="6" custSzX="2540851" custSzY="79279"/>
      <dgm:spPr/>
    </dgm:pt>
    <dgm:pt modelId="{D037FE25-8765-4A19-BF38-6A7A76F897B5}" type="pres">
      <dgm:prSet presAssocID="{2958ED91-BD03-4A58-B8E9-C8688E407899}" presName="hierRoot2" presStyleCnt="0">
        <dgm:presLayoutVars>
          <dgm:hierBranch val="init"/>
        </dgm:presLayoutVars>
      </dgm:prSet>
      <dgm:spPr/>
    </dgm:pt>
    <dgm:pt modelId="{779F0BA9-1F32-43C6-A29C-44128F336538}" type="pres">
      <dgm:prSet presAssocID="{2958ED91-BD03-4A58-B8E9-C8688E407899}" presName="rootComposite" presStyleCnt="0"/>
      <dgm:spPr/>
    </dgm:pt>
    <dgm:pt modelId="{26E4FCDE-04CF-49D3-A4BC-B7F680B58663}" type="pres">
      <dgm:prSet presAssocID="{2958ED91-BD03-4A58-B8E9-C8688E407899}" presName="rootText" presStyleLbl="node1" presStyleIdx="5" presStyleCnt="8" custScaleX="368516" custScaleY="318687" custLinFactY="100000" custLinFactNeighborX="-841" custLinFactNeighborY="194504">
        <dgm:presLayoutVars>
          <dgm:chMax/>
          <dgm:chPref val="3"/>
        </dgm:presLayoutVars>
      </dgm:prSet>
      <dgm:spPr/>
    </dgm:pt>
    <dgm:pt modelId="{F48D2AAF-CC85-4AE1-ACB7-2B72AE9BCF8F}" type="pres">
      <dgm:prSet presAssocID="{2958ED91-BD03-4A58-B8E9-C8688E407899}" presName="titleText2" presStyleLbl="fgAcc1" presStyleIdx="5" presStyleCnt="8" custScaleX="342987" custScaleY="833876" custLinFactY="713403" custLinFactNeighborX="12832" custLinFactNeighborY="800000">
        <dgm:presLayoutVars>
          <dgm:chMax val="0"/>
          <dgm:chPref val="0"/>
        </dgm:presLayoutVars>
      </dgm:prSet>
      <dgm:spPr/>
    </dgm:pt>
    <dgm:pt modelId="{B5F7C59C-0F73-4742-BD80-5F4F7A61C62C}" type="pres">
      <dgm:prSet presAssocID="{2958ED91-BD03-4A58-B8E9-C8688E407899}" presName="rootConnector" presStyleLbl="node3" presStyleIdx="0" presStyleCnt="0"/>
      <dgm:spPr/>
    </dgm:pt>
    <dgm:pt modelId="{CE49993E-4D50-4AFF-8D41-FA7B14D1C3C3}" type="pres">
      <dgm:prSet presAssocID="{2958ED91-BD03-4A58-B8E9-C8688E407899}" presName="hierChild4" presStyleCnt="0"/>
      <dgm:spPr/>
    </dgm:pt>
    <dgm:pt modelId="{DD920BB7-5650-4DC5-9189-E13D3F5A7D90}" type="pres">
      <dgm:prSet presAssocID="{2958ED91-BD03-4A58-B8E9-C8688E407899}" presName="hierChild5" presStyleCnt="0"/>
      <dgm:spPr/>
    </dgm:pt>
    <dgm:pt modelId="{E0487881-24CC-488B-B58D-BCDE6EBDD438}" type="pres">
      <dgm:prSet presAssocID="{8BA6E48F-9BA0-4FDB-9FFC-61B4925CC237}" presName="Name37" presStyleLbl="parChTrans1D3" presStyleIdx="4" presStyleCnt="6" custSzX="175750" custSzY="79279"/>
      <dgm:spPr/>
    </dgm:pt>
    <dgm:pt modelId="{19A3B56C-3DD3-4D36-B29C-16743B2753B6}" type="pres">
      <dgm:prSet presAssocID="{8609EF94-0C9D-4DDA-8117-7785379B51DA}" presName="hierRoot2" presStyleCnt="0">
        <dgm:presLayoutVars>
          <dgm:hierBranch val="init"/>
        </dgm:presLayoutVars>
      </dgm:prSet>
      <dgm:spPr/>
    </dgm:pt>
    <dgm:pt modelId="{912AAB3C-EC64-41D5-AFD6-4D232933F2AF}" type="pres">
      <dgm:prSet presAssocID="{8609EF94-0C9D-4DDA-8117-7785379B51DA}" presName="rootComposite" presStyleCnt="0"/>
      <dgm:spPr/>
    </dgm:pt>
    <dgm:pt modelId="{700D02F9-3CF6-450A-BF83-9C0A6CD8AEFE}" type="pres">
      <dgm:prSet presAssocID="{8609EF94-0C9D-4DDA-8117-7785379B51DA}" presName="rootText" presStyleLbl="node1" presStyleIdx="6" presStyleCnt="8" custScaleX="375952" custScaleY="330011" custLinFactY="100000" custLinFactNeighborX="534" custLinFactNeighborY="195447">
        <dgm:presLayoutVars>
          <dgm:chMax/>
          <dgm:chPref val="3"/>
        </dgm:presLayoutVars>
      </dgm:prSet>
      <dgm:spPr/>
    </dgm:pt>
    <dgm:pt modelId="{1C507FE2-9D84-4DBF-A5E9-0528C28FD9A5}" type="pres">
      <dgm:prSet presAssocID="{8609EF94-0C9D-4DDA-8117-7785379B51DA}" presName="titleText2" presStyleLbl="fgAcc1" presStyleIdx="6" presStyleCnt="8" custScaleX="346441" custScaleY="818260" custLinFactY="700000" custLinFactNeighborX="16789" custLinFactNeighborY="791117">
        <dgm:presLayoutVars>
          <dgm:chMax val="0"/>
          <dgm:chPref val="0"/>
        </dgm:presLayoutVars>
      </dgm:prSet>
      <dgm:spPr/>
    </dgm:pt>
    <dgm:pt modelId="{E7F4088E-15DE-442E-B53B-C448C77329FD}" type="pres">
      <dgm:prSet presAssocID="{8609EF94-0C9D-4DDA-8117-7785379B51DA}" presName="rootConnector" presStyleLbl="node3" presStyleIdx="0" presStyleCnt="0"/>
      <dgm:spPr/>
    </dgm:pt>
    <dgm:pt modelId="{FCF47A7A-00EE-4C26-BA2E-C0568BEDB7DB}" type="pres">
      <dgm:prSet presAssocID="{8609EF94-0C9D-4DDA-8117-7785379B51DA}" presName="hierChild4" presStyleCnt="0"/>
      <dgm:spPr/>
    </dgm:pt>
    <dgm:pt modelId="{6F437C4C-21D1-4053-B840-401E202B337F}" type="pres">
      <dgm:prSet presAssocID="{8609EF94-0C9D-4DDA-8117-7785379B51DA}" presName="hierChild5" presStyleCnt="0"/>
      <dgm:spPr/>
    </dgm:pt>
    <dgm:pt modelId="{4B0C7E11-25BA-4C67-AE6F-F4C6EC76A0FD}" type="pres">
      <dgm:prSet presAssocID="{195793B7-1E73-4687-91C5-4C981A06A66D}" presName="Name37" presStyleLbl="parChTrans1D3" presStyleIdx="5" presStyleCnt="6" custSzX="2542323" custSzY="79279"/>
      <dgm:spPr/>
    </dgm:pt>
    <dgm:pt modelId="{34009209-3300-4BAA-BD37-05ADF6F72EAD}" type="pres">
      <dgm:prSet presAssocID="{B04C969E-28DD-4C87-96AE-3B107A904D8A}" presName="hierRoot2" presStyleCnt="0">
        <dgm:presLayoutVars>
          <dgm:hierBranch val="init"/>
        </dgm:presLayoutVars>
      </dgm:prSet>
      <dgm:spPr/>
    </dgm:pt>
    <dgm:pt modelId="{B531706F-D86F-4739-9EF3-ADF0483F87FF}" type="pres">
      <dgm:prSet presAssocID="{B04C969E-28DD-4C87-96AE-3B107A904D8A}" presName="rootComposite" presStyleCnt="0"/>
      <dgm:spPr/>
    </dgm:pt>
    <dgm:pt modelId="{FCF8CE13-1F96-471E-BEAE-2B803A5D4453}" type="pres">
      <dgm:prSet presAssocID="{B04C969E-28DD-4C87-96AE-3B107A904D8A}" presName="rootText" presStyleLbl="node1" presStyleIdx="7" presStyleCnt="8" custScaleX="368516" custScaleY="357817" custLinFactY="100000" custLinFactNeighborX="-2333" custLinFactNeighborY="193409">
        <dgm:presLayoutVars>
          <dgm:chMax/>
          <dgm:chPref val="3"/>
        </dgm:presLayoutVars>
      </dgm:prSet>
      <dgm:spPr/>
    </dgm:pt>
    <dgm:pt modelId="{7D1BA753-1416-491C-99C6-81CD965C1B4A}" type="pres">
      <dgm:prSet presAssocID="{B04C969E-28DD-4C87-96AE-3B107A904D8A}" presName="titleText2" presStyleLbl="fgAcc1" presStyleIdx="7" presStyleCnt="8" custScaleX="368517" custScaleY="187389" custLinFactY="-800000" custLinFactNeighborX="77282" custLinFactNeighborY="-857065">
        <dgm:presLayoutVars>
          <dgm:chMax val="0"/>
          <dgm:chPref val="0"/>
        </dgm:presLayoutVars>
      </dgm:prSet>
      <dgm:spPr/>
    </dgm:pt>
    <dgm:pt modelId="{56582154-7FC2-4EF0-A21D-65F970554F22}" type="pres">
      <dgm:prSet presAssocID="{B04C969E-28DD-4C87-96AE-3B107A904D8A}" presName="rootConnector" presStyleLbl="node3" presStyleIdx="0" presStyleCnt="0"/>
      <dgm:spPr/>
    </dgm:pt>
    <dgm:pt modelId="{F4AABE9C-1C55-40DD-827C-8B8FB46B65B5}" type="pres">
      <dgm:prSet presAssocID="{B04C969E-28DD-4C87-96AE-3B107A904D8A}" presName="hierChild4" presStyleCnt="0"/>
      <dgm:spPr/>
    </dgm:pt>
    <dgm:pt modelId="{729A8569-8685-4ACC-B923-BBD2195F5905}" type="pres">
      <dgm:prSet presAssocID="{B04C969E-28DD-4C87-96AE-3B107A904D8A}" presName="hierChild5" presStyleCnt="0"/>
      <dgm:spPr/>
    </dgm:pt>
    <dgm:pt modelId="{08BA0567-1894-474D-AE12-D7550A791C16}" type="pres">
      <dgm:prSet presAssocID="{C3E6BCEC-1EFC-4C8F-913B-CE91DFD1BAA5}" presName="hierChild5" presStyleCnt="0"/>
      <dgm:spPr/>
    </dgm:pt>
    <dgm:pt modelId="{FC1F616B-31FB-4425-96B3-ACDA342D0680}" type="pres">
      <dgm:prSet presAssocID="{80C5A26F-B193-4D31-A6E8-C0938D123EDC}" presName="hierChild3" presStyleCnt="0"/>
      <dgm:spPr/>
    </dgm:pt>
  </dgm:ptLst>
  <dgm:cxnLst>
    <dgm:cxn modelId="{ED5B3210-F156-4969-B29B-4CC1E7390BE5}" type="presOf" srcId="{64854FE0-B298-456B-90E4-888608ED9ADB}" destId="{BD59A060-BB6E-452E-9B59-B35DA42D98E9}" srcOrd="0" destOrd="0" presId="urn:microsoft.com/office/officeart/2008/layout/NameandTitleOrganizationalChart"/>
    <dgm:cxn modelId="{24646815-40C7-4E94-8925-B5FA7A597702}" type="presOf" srcId="{80C5A26F-B193-4D31-A6E8-C0938D123EDC}" destId="{B21CAD93-FAB7-4E44-8511-D1B8D6475260}" srcOrd="1" destOrd="0" presId="urn:microsoft.com/office/officeart/2008/layout/NameandTitleOrganizationalChart"/>
    <dgm:cxn modelId="{D93EB417-6686-42EE-854D-BF0A8D77EF1D}" type="presOf" srcId="{8609EF94-0C9D-4DDA-8117-7785379B51DA}" destId="{E7F4088E-15DE-442E-B53B-C448C77329FD}" srcOrd="1" destOrd="0" presId="urn:microsoft.com/office/officeart/2008/layout/NameandTitleOrganizationalChart"/>
    <dgm:cxn modelId="{DD846E1F-3A85-4694-90E6-D81B5C96CB6B}" srcId="{ABBF79E8-0552-486A-B9E8-78EBFE133B9F}" destId="{A4DD49F4-B9D4-4787-826E-6793D7D8DA8C}" srcOrd="1" destOrd="0" parTransId="{62252DB6-226C-4D64-84E1-2C8B0DDC119B}" sibTransId="{04F4F750-C8A2-4E7C-B8E3-E8EB52478E7F}"/>
    <dgm:cxn modelId="{1F1EA923-95C1-475B-81C5-7EA952135AED}" type="presOf" srcId="{72A18E3B-2273-40A3-903D-31DE2AA187B4}" destId="{F59F9601-7805-48F2-A74E-919D7E6222F6}" srcOrd="0" destOrd="0" presId="urn:microsoft.com/office/officeart/2008/layout/NameandTitleOrganizationalChart"/>
    <dgm:cxn modelId="{31357B25-189C-4354-AD41-3691DC4677A9}" type="presOf" srcId="{C3E6BCEC-1EFC-4C8F-913B-CE91DFD1BAA5}" destId="{D8115313-7294-414D-92CD-7873878C3FF7}" srcOrd="1" destOrd="0" presId="urn:microsoft.com/office/officeart/2008/layout/NameandTitleOrganizationalChart"/>
    <dgm:cxn modelId="{77AF5F2A-9DE4-4A95-86DC-BA072775175E}" type="presOf" srcId="{F3319166-3C00-4B26-9A08-CBAEA9627175}" destId="{F089F7BB-7E92-4683-9EF3-E929750778CF}" srcOrd="0" destOrd="0" presId="urn:microsoft.com/office/officeart/2008/layout/NameandTitleOrganizationalChart"/>
    <dgm:cxn modelId="{47D1102F-23FB-4227-907E-C6FEFDB29D96}" type="presOf" srcId="{5B0C431E-E7AF-4808-A865-3AAC85359ACC}" destId="{F48D2AAF-CC85-4AE1-ACB7-2B72AE9BCF8F}" srcOrd="0" destOrd="0" presId="urn:microsoft.com/office/officeart/2008/layout/NameandTitleOrganizationalChart"/>
    <dgm:cxn modelId="{AD56C934-0E0C-4C09-BD02-32A9CCB9634D}" type="presOf" srcId="{ABBF79E8-0552-486A-B9E8-78EBFE133B9F}" destId="{737A1BC0-A201-439F-ADB8-BC8EE9B439FD}" srcOrd="0" destOrd="0" presId="urn:microsoft.com/office/officeart/2008/layout/NameandTitleOrganizationalChart"/>
    <dgm:cxn modelId="{91419E35-19B8-4ED4-87C8-5E28A3142AFC}" type="presOf" srcId="{08C664F6-0D8A-4E26-A862-C35D1A44926A}" destId="{A2F86EDD-AFF9-4AB5-97D8-0F79B948A93E}" srcOrd="1" destOrd="0" presId="urn:microsoft.com/office/officeart/2008/layout/NameandTitleOrganizationalChart"/>
    <dgm:cxn modelId="{AC56A039-487D-498D-9283-13E52D83ABC6}" type="presOf" srcId="{C3E6BCEC-1EFC-4C8F-913B-CE91DFD1BAA5}" destId="{19164D80-553E-4CF8-8B04-046226578B17}" srcOrd="0" destOrd="0" presId="urn:microsoft.com/office/officeart/2008/layout/NameandTitleOrganizationalChart"/>
    <dgm:cxn modelId="{3449403D-F907-4C1F-8A8B-2913BD36403C}" type="presOf" srcId="{195793B7-1E73-4687-91C5-4C981A06A66D}" destId="{4B0C7E11-25BA-4C67-AE6F-F4C6EC76A0FD}" srcOrd="0" destOrd="0" presId="urn:microsoft.com/office/officeart/2008/layout/NameandTitleOrganizationalChart"/>
    <dgm:cxn modelId="{C28A715B-5EB8-4927-9768-CA94C14836DC}" type="presOf" srcId="{B3FD5EA8-31BD-46F1-8151-A7A4C4A8D7B2}" destId="{4FF0E787-4A53-44D8-AFBC-D1B329EA3E7E}" srcOrd="0" destOrd="0" presId="urn:microsoft.com/office/officeart/2008/layout/NameandTitleOrganizationalChart"/>
    <dgm:cxn modelId="{3D80A56D-3741-4C0F-8696-05AE8F55D28C}" type="presOf" srcId="{8609EF94-0C9D-4DDA-8117-7785379B51DA}" destId="{700D02F9-3CF6-450A-BF83-9C0A6CD8AEFE}" srcOrd="0" destOrd="0" presId="urn:microsoft.com/office/officeart/2008/layout/NameandTitleOrganizationalChart"/>
    <dgm:cxn modelId="{548A184F-20B1-43B7-9194-313F69E9DE13}" type="presOf" srcId="{65E269D0-69DC-4611-BFD8-F6542C84D71C}" destId="{75D41B06-DA6B-478B-BA9C-DFE4CBD8459B}" srcOrd="0" destOrd="0" presId="urn:microsoft.com/office/officeart/2008/layout/NameandTitleOrganizationalChart"/>
    <dgm:cxn modelId="{74330773-1093-46EA-9270-8AD4D647BF7A}" type="presOf" srcId="{2958ED91-BD03-4A58-B8E9-C8688E407899}" destId="{26E4FCDE-04CF-49D3-A4BC-B7F680B58663}" srcOrd="0" destOrd="0" presId="urn:microsoft.com/office/officeart/2008/layout/NameandTitleOrganizationalChart"/>
    <dgm:cxn modelId="{D8D1B97C-D552-4A90-AAFC-F155120B5104}" srcId="{80C5A26F-B193-4D31-A6E8-C0938D123EDC}" destId="{ABBF79E8-0552-486A-B9E8-78EBFE133B9F}" srcOrd="0" destOrd="0" parTransId="{DCD5ED88-8F99-4F74-8C7E-15DBCB1D68E0}" sibTransId="{43C3F234-F7A7-4344-8CD4-EDB8F1A82A3A}"/>
    <dgm:cxn modelId="{0DE70681-2175-4A7C-8AE8-13B86F3C34C0}" type="presOf" srcId="{62252DB6-226C-4D64-84E1-2C8B0DDC119B}" destId="{6D863556-40A9-4E34-8C80-E476FD769AE2}" srcOrd="0" destOrd="0" presId="urn:microsoft.com/office/officeart/2008/layout/NameandTitleOrganizationalChart"/>
    <dgm:cxn modelId="{D0DAEF89-F34A-42A4-9C14-5BB2F12C88C1}" srcId="{65E269D0-69DC-4611-BFD8-F6542C84D71C}" destId="{80C5A26F-B193-4D31-A6E8-C0938D123EDC}" srcOrd="0" destOrd="0" parTransId="{167E5213-FF74-45DD-AA95-432EAF457E3E}" sibTransId="{4029E74E-BCB7-4A9B-859F-314192B27514}"/>
    <dgm:cxn modelId="{ADD17995-9982-42DC-B16A-771B6603D6B3}" srcId="{C3E6BCEC-1EFC-4C8F-913B-CE91DFD1BAA5}" destId="{8609EF94-0C9D-4DDA-8117-7785379B51DA}" srcOrd="1" destOrd="0" parTransId="{8BA6E48F-9BA0-4FDB-9FFC-61B4925CC237}" sibTransId="{DBA25616-374F-4A39-9CA7-1E8F5F78612E}"/>
    <dgm:cxn modelId="{D8FB2396-5EE4-4D88-850B-00062E4A91AA}" type="presOf" srcId="{2958ED91-BD03-4A58-B8E9-C8688E407899}" destId="{B5F7C59C-0F73-4742-BD80-5F4F7A61C62C}" srcOrd="1" destOrd="0" presId="urn:microsoft.com/office/officeart/2008/layout/NameandTitleOrganizationalChart"/>
    <dgm:cxn modelId="{51E5659A-4F5D-4480-81D6-493D832A62DA}" type="presOf" srcId="{A4DD49F4-B9D4-4787-826E-6793D7D8DA8C}" destId="{E28F75D6-B8D6-448D-972A-E14EFCD5AC98}" srcOrd="1" destOrd="0" presId="urn:microsoft.com/office/officeart/2008/layout/NameandTitleOrganizationalChart"/>
    <dgm:cxn modelId="{C194A89F-C9D6-4F06-816B-BC31FBF0F88B}" type="presOf" srcId="{8BA6E48F-9BA0-4FDB-9FFC-61B4925CC237}" destId="{E0487881-24CC-488B-B58D-BCDE6EBDD438}" srcOrd="0" destOrd="0" presId="urn:microsoft.com/office/officeart/2008/layout/NameandTitleOrganizationalChart"/>
    <dgm:cxn modelId="{51B556A0-99FB-4FBB-A101-225293728A8E}" srcId="{C3E6BCEC-1EFC-4C8F-913B-CE91DFD1BAA5}" destId="{2958ED91-BD03-4A58-B8E9-C8688E407899}" srcOrd="0" destOrd="0" parTransId="{916A0E03-4E85-4439-8086-21E764D6F82E}" sibTransId="{5B0C431E-E7AF-4808-A865-3AAC85359ACC}"/>
    <dgm:cxn modelId="{9ECE94A6-9DE4-4DA3-84A5-5B5FC8F838CC}" type="presOf" srcId="{B04C969E-28DD-4C87-96AE-3B107A904D8A}" destId="{56582154-7FC2-4EF0-A21D-65F970554F22}" srcOrd="1" destOrd="0" presId="urn:microsoft.com/office/officeart/2008/layout/NameandTitleOrganizationalChart"/>
    <dgm:cxn modelId="{3BD6D8A6-D193-4A01-B07B-AAB56328703F}" type="presOf" srcId="{98A0D7AE-32B3-4EDD-B393-0968B2919A3D}" destId="{7D1BA753-1416-491C-99C6-81CD965C1B4A}" srcOrd="0" destOrd="0" presId="urn:microsoft.com/office/officeart/2008/layout/NameandTitleOrganizationalChart"/>
    <dgm:cxn modelId="{F77092A8-25DE-4B58-A7B3-22039D5A1883}" type="presOf" srcId="{A4DD49F4-B9D4-4787-826E-6793D7D8DA8C}" destId="{DEDDA986-003B-4DED-8C03-5CE1764B807D}" srcOrd="0" destOrd="0" presId="urn:microsoft.com/office/officeart/2008/layout/NameandTitleOrganizationalChart"/>
    <dgm:cxn modelId="{626207B1-C227-4978-BDBF-97DA898E7C0A}" type="presOf" srcId="{ABBF79E8-0552-486A-B9E8-78EBFE133B9F}" destId="{1F008758-5E58-438A-B21A-8C806FBB5C90}" srcOrd="1" destOrd="0" presId="urn:microsoft.com/office/officeart/2008/layout/NameandTitleOrganizationalChart"/>
    <dgm:cxn modelId="{AA48B2B6-4868-4B21-B5AB-CD65B12AB3B9}" type="presOf" srcId="{04F4F750-C8A2-4E7C-B8E3-E8EB52478E7F}" destId="{B5748B6C-AA45-47C0-98BF-4D8A8D923509}" srcOrd="0" destOrd="0" presId="urn:microsoft.com/office/officeart/2008/layout/NameandTitleOrganizationalChart"/>
    <dgm:cxn modelId="{6B9052B9-A617-4A95-AB07-172F868069BB}" type="presOf" srcId="{80C5A26F-B193-4D31-A6E8-C0938D123EDC}" destId="{8F6693D3-0CDF-438F-9D11-15677AC43114}" srcOrd="0" destOrd="0" presId="urn:microsoft.com/office/officeart/2008/layout/NameandTitleOrganizationalChart"/>
    <dgm:cxn modelId="{959E12BA-BBE8-4BAE-82B4-36B8833985D9}" type="presOf" srcId="{DBA25616-374F-4A39-9CA7-1E8F5F78612E}" destId="{1C507FE2-9D84-4DBF-A5E9-0528C28FD9A5}" srcOrd="0" destOrd="0" presId="urn:microsoft.com/office/officeart/2008/layout/NameandTitleOrganizationalChart"/>
    <dgm:cxn modelId="{8702BDC1-7FB6-47C6-9343-3244EB7DABC6}" srcId="{ABBF79E8-0552-486A-B9E8-78EBFE133B9F}" destId="{04C7D0C2-47E6-418A-B198-01E2F170137B}" srcOrd="0" destOrd="0" parTransId="{B3FD5EA8-31BD-46F1-8151-A7A4C4A8D7B2}" sibTransId="{54E389A6-EF72-4985-9AB8-75E4B9A40321}"/>
    <dgm:cxn modelId="{98F305CA-2765-4CA6-BB8C-EEEEE73B75F7}" type="presOf" srcId="{43C3F234-F7A7-4344-8CD4-EDB8F1A82A3A}" destId="{73F2FE2F-8ABD-4A33-BA14-E9E9F3886991}" srcOrd="0" destOrd="0" presId="urn:microsoft.com/office/officeart/2008/layout/NameandTitleOrganizationalChart"/>
    <dgm:cxn modelId="{40A91ACB-B7F9-4985-9277-25A335C70972}" type="presOf" srcId="{04C7D0C2-47E6-418A-B198-01E2F170137B}" destId="{CA2ABDE3-7E11-47FE-870A-54FAC6143298}" srcOrd="1" destOrd="0" presId="urn:microsoft.com/office/officeart/2008/layout/NameandTitleOrganizationalChart"/>
    <dgm:cxn modelId="{1FB3D1CC-C291-4A55-866B-31C4C3E6BFB2}" type="presOf" srcId="{08C664F6-0D8A-4E26-A862-C35D1A44926A}" destId="{112F7DB5-4AE5-4B6A-9C02-BF42D006136B}" srcOrd="0" destOrd="0" presId="urn:microsoft.com/office/officeart/2008/layout/NameandTitleOrganizationalChart"/>
    <dgm:cxn modelId="{CAC629DB-917D-4775-9641-2F0359651355}" type="presOf" srcId="{4029E74E-BCB7-4A9B-859F-314192B27514}" destId="{945655A8-CFF7-4669-A64F-6FF90C07B2AB}" srcOrd="0" destOrd="0" presId="urn:microsoft.com/office/officeart/2008/layout/NameandTitleOrganizationalChart"/>
    <dgm:cxn modelId="{C01CBEDE-1A81-48B2-AC2E-F447EE2BC7C9}" type="presOf" srcId="{54E389A6-EF72-4985-9AB8-75E4B9A40321}" destId="{4EF14462-DAB0-4470-8D88-900C020F6AEF}" srcOrd="0" destOrd="0" presId="urn:microsoft.com/office/officeart/2008/layout/NameandTitleOrganizationalChart"/>
    <dgm:cxn modelId="{C5C14EE3-43FF-411D-939E-B8EC707790D2}" type="presOf" srcId="{77F34E4D-892B-43E7-A145-7A4A1F7F0F77}" destId="{79E9C718-A070-4F50-8D24-15B3D04FD352}" srcOrd="0" destOrd="0" presId="urn:microsoft.com/office/officeart/2008/layout/NameandTitleOrganizationalChart"/>
    <dgm:cxn modelId="{A91E20E6-9491-4329-A482-B9C530DFAEF7}" srcId="{C3E6BCEC-1EFC-4C8F-913B-CE91DFD1BAA5}" destId="{B04C969E-28DD-4C87-96AE-3B107A904D8A}" srcOrd="2" destOrd="0" parTransId="{195793B7-1E73-4687-91C5-4C981A06A66D}" sibTransId="{98A0D7AE-32B3-4EDD-B393-0968B2919A3D}"/>
    <dgm:cxn modelId="{D5367CE8-8102-4586-A6F4-9F6643BDF788}" type="presOf" srcId="{DCD5ED88-8F99-4F74-8C7E-15DBCB1D68E0}" destId="{9A924D2E-287B-4F53-8427-64B42598FD3E}" srcOrd="0" destOrd="0" presId="urn:microsoft.com/office/officeart/2008/layout/NameandTitleOrganizationalChart"/>
    <dgm:cxn modelId="{F4B0C3ED-B05B-4E15-9759-AD94713DBD6D}" type="presOf" srcId="{04C7D0C2-47E6-418A-B198-01E2F170137B}" destId="{F406E334-FED6-478E-953C-6D51168347ED}" srcOrd="0" destOrd="0" presId="urn:microsoft.com/office/officeart/2008/layout/NameandTitleOrganizationalChart"/>
    <dgm:cxn modelId="{C2AEA9F1-E3EA-4475-AC1E-7DECE956055D}" srcId="{80C5A26F-B193-4D31-A6E8-C0938D123EDC}" destId="{C3E6BCEC-1EFC-4C8F-913B-CE91DFD1BAA5}" srcOrd="1" destOrd="0" parTransId="{77F34E4D-892B-43E7-A145-7A4A1F7F0F77}" sibTransId="{64854FE0-B298-456B-90E4-888608ED9ADB}"/>
    <dgm:cxn modelId="{8AC844F4-36A6-4B50-ABF3-0AF8ABAE2D5A}" type="presOf" srcId="{B04C969E-28DD-4C87-96AE-3B107A904D8A}" destId="{FCF8CE13-1F96-471E-BEAE-2B803A5D4453}" srcOrd="0" destOrd="0" presId="urn:microsoft.com/office/officeart/2008/layout/NameandTitleOrganizationalChart"/>
    <dgm:cxn modelId="{74DF99F7-5B8D-4733-BB8A-2A8666173CAB}" type="presOf" srcId="{916A0E03-4E85-4439-8086-21E764D6F82E}" destId="{9322DD08-D564-4278-9DBB-7B8EBC4A1CB9}" srcOrd="0" destOrd="0" presId="urn:microsoft.com/office/officeart/2008/layout/NameandTitleOrganizationalChart"/>
    <dgm:cxn modelId="{9065A5F8-D5BD-4EDF-819C-CD8BAE0B8851}" srcId="{ABBF79E8-0552-486A-B9E8-78EBFE133B9F}" destId="{08C664F6-0D8A-4E26-A862-C35D1A44926A}" srcOrd="2" destOrd="0" parTransId="{72A18E3B-2273-40A3-903D-31DE2AA187B4}" sibTransId="{F3319166-3C00-4B26-9A08-CBAEA9627175}"/>
    <dgm:cxn modelId="{74B03430-73E5-476C-BEEE-CF848F775E9F}" type="presParOf" srcId="{75D41B06-DA6B-478B-BA9C-DFE4CBD8459B}" destId="{B1AA766D-5891-48AB-8A51-583319B6BE7E}" srcOrd="0" destOrd="0" presId="urn:microsoft.com/office/officeart/2008/layout/NameandTitleOrganizationalChart"/>
    <dgm:cxn modelId="{FD5367C3-FFB9-4F98-95C7-F58E8F8A75E4}" type="presParOf" srcId="{B1AA766D-5891-48AB-8A51-583319B6BE7E}" destId="{037A9FC1-F521-4457-890A-D3AC3A831A30}" srcOrd="0" destOrd="0" presId="urn:microsoft.com/office/officeart/2008/layout/NameandTitleOrganizationalChart"/>
    <dgm:cxn modelId="{937CFA62-6E55-4E05-9DBF-59328ABC92DA}" type="presParOf" srcId="{037A9FC1-F521-4457-890A-D3AC3A831A30}" destId="{8F6693D3-0CDF-438F-9D11-15677AC43114}" srcOrd="0" destOrd="0" presId="urn:microsoft.com/office/officeart/2008/layout/NameandTitleOrganizationalChart"/>
    <dgm:cxn modelId="{B95FEC56-9F0E-4D63-95E4-C33D31050344}" type="presParOf" srcId="{037A9FC1-F521-4457-890A-D3AC3A831A30}" destId="{945655A8-CFF7-4669-A64F-6FF90C07B2AB}" srcOrd="1" destOrd="0" presId="urn:microsoft.com/office/officeart/2008/layout/NameandTitleOrganizationalChart"/>
    <dgm:cxn modelId="{2E781513-EB5B-4897-851E-1153BCE94071}" type="presParOf" srcId="{037A9FC1-F521-4457-890A-D3AC3A831A30}" destId="{B21CAD93-FAB7-4E44-8511-D1B8D6475260}" srcOrd="2" destOrd="0" presId="urn:microsoft.com/office/officeart/2008/layout/NameandTitleOrganizationalChart"/>
    <dgm:cxn modelId="{19311BC1-BDD3-41BD-A376-A8FF2C7C6884}" type="presParOf" srcId="{B1AA766D-5891-48AB-8A51-583319B6BE7E}" destId="{8EAD3E04-DD63-4EED-85DB-4576B9218ECC}" srcOrd="1" destOrd="0" presId="urn:microsoft.com/office/officeart/2008/layout/NameandTitleOrganizationalChart"/>
    <dgm:cxn modelId="{E850A84A-AAD3-40FB-B228-E9A7552AF47E}" type="presParOf" srcId="{8EAD3E04-DD63-4EED-85DB-4576B9218ECC}" destId="{9A924D2E-287B-4F53-8427-64B42598FD3E}" srcOrd="0" destOrd="0" presId="urn:microsoft.com/office/officeart/2008/layout/NameandTitleOrganizationalChart"/>
    <dgm:cxn modelId="{33172CAB-EED6-4734-9A31-C2E70CBDB293}" type="presParOf" srcId="{8EAD3E04-DD63-4EED-85DB-4576B9218ECC}" destId="{31E86555-EB53-4663-B145-CF465B5E8541}" srcOrd="1" destOrd="0" presId="urn:microsoft.com/office/officeart/2008/layout/NameandTitleOrganizationalChart"/>
    <dgm:cxn modelId="{05FE6C62-E9C3-422D-8062-2B20819D1AA8}" type="presParOf" srcId="{31E86555-EB53-4663-B145-CF465B5E8541}" destId="{D3B12049-FBC6-471A-B150-987F6D7E60B8}" srcOrd="0" destOrd="0" presId="urn:microsoft.com/office/officeart/2008/layout/NameandTitleOrganizationalChart"/>
    <dgm:cxn modelId="{502805A9-B8CF-420E-8F3B-21DADC6836F1}" type="presParOf" srcId="{D3B12049-FBC6-471A-B150-987F6D7E60B8}" destId="{737A1BC0-A201-439F-ADB8-BC8EE9B439FD}" srcOrd="0" destOrd="0" presId="urn:microsoft.com/office/officeart/2008/layout/NameandTitleOrganizationalChart"/>
    <dgm:cxn modelId="{F58E6841-13A8-4B48-884F-26C55F552642}" type="presParOf" srcId="{D3B12049-FBC6-471A-B150-987F6D7E60B8}" destId="{73F2FE2F-8ABD-4A33-BA14-E9E9F3886991}" srcOrd="1" destOrd="0" presId="urn:microsoft.com/office/officeart/2008/layout/NameandTitleOrganizationalChart"/>
    <dgm:cxn modelId="{C77EC716-9FBF-488E-8672-DD7C5739E719}" type="presParOf" srcId="{D3B12049-FBC6-471A-B150-987F6D7E60B8}" destId="{1F008758-5E58-438A-B21A-8C806FBB5C90}" srcOrd="2" destOrd="0" presId="urn:microsoft.com/office/officeart/2008/layout/NameandTitleOrganizationalChart"/>
    <dgm:cxn modelId="{EABCD8FA-D5BD-44A3-8495-3984B34BD075}" type="presParOf" srcId="{31E86555-EB53-4663-B145-CF465B5E8541}" destId="{C06735E3-F76B-492D-A2D3-3FF1D4694F4B}" srcOrd="1" destOrd="0" presId="urn:microsoft.com/office/officeart/2008/layout/NameandTitleOrganizationalChart"/>
    <dgm:cxn modelId="{B675BD3E-B972-4D9F-8708-04E4A1692EF4}" type="presParOf" srcId="{C06735E3-F76B-492D-A2D3-3FF1D4694F4B}" destId="{4FF0E787-4A53-44D8-AFBC-D1B329EA3E7E}" srcOrd="0" destOrd="0" presId="urn:microsoft.com/office/officeart/2008/layout/NameandTitleOrganizationalChart"/>
    <dgm:cxn modelId="{CA64CF41-0968-4851-A4DD-D08099CDF61A}" type="presParOf" srcId="{C06735E3-F76B-492D-A2D3-3FF1D4694F4B}" destId="{A997B2F9-C4F2-499F-A16E-F30A5ADE09E5}" srcOrd="1" destOrd="0" presId="urn:microsoft.com/office/officeart/2008/layout/NameandTitleOrganizationalChart"/>
    <dgm:cxn modelId="{E4DDD908-5BFA-4D8A-897B-B4368933E34E}" type="presParOf" srcId="{A997B2F9-C4F2-499F-A16E-F30A5ADE09E5}" destId="{DB945509-C7C2-43C0-83B4-6C6406CED9A7}" srcOrd="0" destOrd="0" presId="urn:microsoft.com/office/officeart/2008/layout/NameandTitleOrganizationalChart"/>
    <dgm:cxn modelId="{6486EDBC-7B30-46C1-BB70-FCA40CF8A70B}" type="presParOf" srcId="{DB945509-C7C2-43C0-83B4-6C6406CED9A7}" destId="{F406E334-FED6-478E-953C-6D51168347ED}" srcOrd="0" destOrd="0" presId="urn:microsoft.com/office/officeart/2008/layout/NameandTitleOrganizationalChart"/>
    <dgm:cxn modelId="{57A6204A-0B34-4D80-BD8B-EC073A961571}" type="presParOf" srcId="{DB945509-C7C2-43C0-83B4-6C6406CED9A7}" destId="{4EF14462-DAB0-4470-8D88-900C020F6AEF}" srcOrd="1" destOrd="0" presId="urn:microsoft.com/office/officeart/2008/layout/NameandTitleOrganizationalChart"/>
    <dgm:cxn modelId="{0D6B7EC0-59B6-427A-A995-6AEDC3F2AC79}" type="presParOf" srcId="{DB945509-C7C2-43C0-83B4-6C6406CED9A7}" destId="{CA2ABDE3-7E11-47FE-870A-54FAC6143298}" srcOrd="2" destOrd="0" presId="urn:microsoft.com/office/officeart/2008/layout/NameandTitleOrganizationalChart"/>
    <dgm:cxn modelId="{3B820C33-1CBA-445A-8D3D-45E2F5C6EBDD}" type="presParOf" srcId="{A997B2F9-C4F2-499F-A16E-F30A5ADE09E5}" destId="{2C89F582-E5D4-471A-B0FB-9EA41AD4B3CE}" srcOrd="1" destOrd="0" presId="urn:microsoft.com/office/officeart/2008/layout/NameandTitleOrganizationalChart"/>
    <dgm:cxn modelId="{C8BC9321-519D-42A8-BAFB-36564DB0D7DC}" type="presParOf" srcId="{A997B2F9-C4F2-499F-A16E-F30A5ADE09E5}" destId="{3C543590-9573-40D5-B28A-C4B91A3DE276}" srcOrd="2" destOrd="0" presId="urn:microsoft.com/office/officeart/2008/layout/NameandTitleOrganizationalChart"/>
    <dgm:cxn modelId="{91BA6966-B488-4475-8624-A93A90951F4A}" type="presParOf" srcId="{C06735E3-F76B-492D-A2D3-3FF1D4694F4B}" destId="{6D863556-40A9-4E34-8C80-E476FD769AE2}" srcOrd="2" destOrd="0" presId="urn:microsoft.com/office/officeart/2008/layout/NameandTitleOrganizationalChart"/>
    <dgm:cxn modelId="{FC84CF47-D46E-411D-8025-946010195C5E}" type="presParOf" srcId="{C06735E3-F76B-492D-A2D3-3FF1D4694F4B}" destId="{3C089022-65DA-462B-8BFA-C38B16064F2E}" srcOrd="3" destOrd="0" presId="urn:microsoft.com/office/officeart/2008/layout/NameandTitleOrganizationalChart"/>
    <dgm:cxn modelId="{E44BA5DC-DBB7-4F3F-866A-20B556CE8C1D}" type="presParOf" srcId="{3C089022-65DA-462B-8BFA-C38B16064F2E}" destId="{9262545B-1D42-48FD-B0FD-EFCECA6094E4}" srcOrd="0" destOrd="0" presId="urn:microsoft.com/office/officeart/2008/layout/NameandTitleOrganizationalChart"/>
    <dgm:cxn modelId="{8F2E0220-818A-4050-900C-278B7595B101}" type="presParOf" srcId="{9262545B-1D42-48FD-B0FD-EFCECA6094E4}" destId="{DEDDA986-003B-4DED-8C03-5CE1764B807D}" srcOrd="0" destOrd="0" presId="urn:microsoft.com/office/officeart/2008/layout/NameandTitleOrganizationalChart"/>
    <dgm:cxn modelId="{1392CBD5-1038-460E-B605-4746931D35A9}" type="presParOf" srcId="{9262545B-1D42-48FD-B0FD-EFCECA6094E4}" destId="{B5748B6C-AA45-47C0-98BF-4D8A8D923509}" srcOrd="1" destOrd="0" presId="urn:microsoft.com/office/officeart/2008/layout/NameandTitleOrganizationalChart"/>
    <dgm:cxn modelId="{3B0E5E09-144C-4CA8-8416-6492EB5B183A}" type="presParOf" srcId="{9262545B-1D42-48FD-B0FD-EFCECA6094E4}" destId="{E28F75D6-B8D6-448D-972A-E14EFCD5AC98}" srcOrd="2" destOrd="0" presId="urn:microsoft.com/office/officeart/2008/layout/NameandTitleOrganizationalChart"/>
    <dgm:cxn modelId="{32D2F2B8-FD1F-4D09-B036-76D9FFD8D18B}" type="presParOf" srcId="{3C089022-65DA-462B-8BFA-C38B16064F2E}" destId="{8AC78CAA-34A4-413B-951B-4171F5297F7B}" srcOrd="1" destOrd="0" presId="urn:microsoft.com/office/officeart/2008/layout/NameandTitleOrganizationalChart"/>
    <dgm:cxn modelId="{3B294F47-E911-45A9-B169-418D930CC7D3}" type="presParOf" srcId="{3C089022-65DA-462B-8BFA-C38B16064F2E}" destId="{40405319-23D5-4F3A-B5CD-90F7376FF8E1}" srcOrd="2" destOrd="0" presId="urn:microsoft.com/office/officeart/2008/layout/NameandTitleOrganizationalChart"/>
    <dgm:cxn modelId="{35FD7D33-38BF-46BC-9F05-A77EA420DE9E}" type="presParOf" srcId="{C06735E3-F76B-492D-A2D3-3FF1D4694F4B}" destId="{F59F9601-7805-48F2-A74E-919D7E6222F6}" srcOrd="4" destOrd="0" presId="urn:microsoft.com/office/officeart/2008/layout/NameandTitleOrganizationalChart"/>
    <dgm:cxn modelId="{55873917-7939-49C6-AE74-80FE1E33617D}" type="presParOf" srcId="{C06735E3-F76B-492D-A2D3-3FF1D4694F4B}" destId="{E2C9314C-86A6-497D-9284-772F486F9C01}" srcOrd="5" destOrd="0" presId="urn:microsoft.com/office/officeart/2008/layout/NameandTitleOrganizationalChart"/>
    <dgm:cxn modelId="{626A8691-DE78-423B-AAD1-2E695FF4E8D2}" type="presParOf" srcId="{E2C9314C-86A6-497D-9284-772F486F9C01}" destId="{23B36824-8D17-42BB-A97A-27549ED85AC7}" srcOrd="0" destOrd="0" presId="urn:microsoft.com/office/officeart/2008/layout/NameandTitleOrganizationalChart"/>
    <dgm:cxn modelId="{A887050A-B003-4208-80A6-435C5390A12E}" type="presParOf" srcId="{23B36824-8D17-42BB-A97A-27549ED85AC7}" destId="{112F7DB5-4AE5-4B6A-9C02-BF42D006136B}" srcOrd="0" destOrd="0" presId="urn:microsoft.com/office/officeart/2008/layout/NameandTitleOrganizationalChart"/>
    <dgm:cxn modelId="{06639A85-2A43-4A3D-9BE6-26CA038F97AD}" type="presParOf" srcId="{23B36824-8D17-42BB-A97A-27549ED85AC7}" destId="{F089F7BB-7E92-4683-9EF3-E929750778CF}" srcOrd="1" destOrd="0" presId="urn:microsoft.com/office/officeart/2008/layout/NameandTitleOrganizationalChart"/>
    <dgm:cxn modelId="{A4313DCA-91A5-433C-8488-5BC5866908CD}" type="presParOf" srcId="{23B36824-8D17-42BB-A97A-27549ED85AC7}" destId="{A2F86EDD-AFF9-4AB5-97D8-0F79B948A93E}" srcOrd="2" destOrd="0" presId="urn:microsoft.com/office/officeart/2008/layout/NameandTitleOrganizationalChart"/>
    <dgm:cxn modelId="{EF245995-DEB2-4E21-8497-1A8037D3B520}" type="presParOf" srcId="{E2C9314C-86A6-497D-9284-772F486F9C01}" destId="{8B37C74D-B7E8-45BA-B5C6-C24A70CB9FC6}" srcOrd="1" destOrd="0" presId="urn:microsoft.com/office/officeart/2008/layout/NameandTitleOrganizationalChart"/>
    <dgm:cxn modelId="{53C34464-E4DB-4196-AB97-2E9B7D8D76FC}" type="presParOf" srcId="{E2C9314C-86A6-497D-9284-772F486F9C01}" destId="{DBF04C03-DD2D-4711-BFA5-EF40235505FD}" srcOrd="2" destOrd="0" presId="urn:microsoft.com/office/officeart/2008/layout/NameandTitleOrganizationalChart"/>
    <dgm:cxn modelId="{203812E6-30B7-4B08-9599-BAD270A6B034}" type="presParOf" srcId="{31E86555-EB53-4663-B145-CF465B5E8541}" destId="{1834213A-E0DA-4EF3-9E6A-5165FE65F5A6}" srcOrd="2" destOrd="0" presId="urn:microsoft.com/office/officeart/2008/layout/NameandTitleOrganizationalChart"/>
    <dgm:cxn modelId="{B566A572-2DC0-4A2D-982F-FB93BAF2EC09}" type="presParOf" srcId="{8EAD3E04-DD63-4EED-85DB-4576B9218ECC}" destId="{79E9C718-A070-4F50-8D24-15B3D04FD352}" srcOrd="2" destOrd="0" presId="urn:microsoft.com/office/officeart/2008/layout/NameandTitleOrganizationalChart"/>
    <dgm:cxn modelId="{17609462-FE0C-4D75-8E62-37495C4AE2C3}" type="presParOf" srcId="{8EAD3E04-DD63-4EED-85DB-4576B9218ECC}" destId="{91FC51DB-794F-4B99-B445-07F0F811551E}" srcOrd="3" destOrd="0" presId="urn:microsoft.com/office/officeart/2008/layout/NameandTitleOrganizationalChart"/>
    <dgm:cxn modelId="{2451FB5B-03C5-4D99-8DA0-540E7F59F70A}" type="presParOf" srcId="{91FC51DB-794F-4B99-B445-07F0F811551E}" destId="{6B608886-05E1-44E5-970F-EC5917B08BC1}" srcOrd="0" destOrd="0" presId="urn:microsoft.com/office/officeart/2008/layout/NameandTitleOrganizationalChart"/>
    <dgm:cxn modelId="{125A65C8-28E8-4647-BC77-0693857F5356}" type="presParOf" srcId="{6B608886-05E1-44E5-970F-EC5917B08BC1}" destId="{19164D80-553E-4CF8-8B04-046226578B17}" srcOrd="0" destOrd="0" presId="urn:microsoft.com/office/officeart/2008/layout/NameandTitleOrganizationalChart"/>
    <dgm:cxn modelId="{1E937429-27A0-4871-8303-B4164D5E120C}" type="presParOf" srcId="{6B608886-05E1-44E5-970F-EC5917B08BC1}" destId="{BD59A060-BB6E-452E-9B59-B35DA42D98E9}" srcOrd="1" destOrd="0" presId="urn:microsoft.com/office/officeart/2008/layout/NameandTitleOrganizationalChart"/>
    <dgm:cxn modelId="{B0019858-7C66-4F83-AA3D-4D353B551AFE}" type="presParOf" srcId="{6B608886-05E1-44E5-970F-EC5917B08BC1}" destId="{D8115313-7294-414D-92CD-7873878C3FF7}" srcOrd="2" destOrd="0" presId="urn:microsoft.com/office/officeart/2008/layout/NameandTitleOrganizationalChart"/>
    <dgm:cxn modelId="{C8387D3D-8AD6-472C-9A26-BC0C2C8A0F4C}" type="presParOf" srcId="{91FC51DB-794F-4B99-B445-07F0F811551E}" destId="{41A603BA-3A9B-498D-B477-234A39BF8B06}" srcOrd="1" destOrd="0" presId="urn:microsoft.com/office/officeart/2008/layout/NameandTitleOrganizationalChart"/>
    <dgm:cxn modelId="{72F0351B-BBAE-4EAC-8582-58AE8F497622}" type="presParOf" srcId="{41A603BA-3A9B-498D-B477-234A39BF8B06}" destId="{9322DD08-D564-4278-9DBB-7B8EBC4A1CB9}" srcOrd="0" destOrd="0" presId="urn:microsoft.com/office/officeart/2008/layout/NameandTitleOrganizationalChart"/>
    <dgm:cxn modelId="{3722F596-6988-45FB-8E0D-0934B8626B71}" type="presParOf" srcId="{41A603BA-3A9B-498D-B477-234A39BF8B06}" destId="{D037FE25-8765-4A19-BF38-6A7A76F897B5}" srcOrd="1" destOrd="0" presId="urn:microsoft.com/office/officeart/2008/layout/NameandTitleOrganizationalChart"/>
    <dgm:cxn modelId="{DE0DFF1C-267B-4E84-8C85-AF48C0452E33}" type="presParOf" srcId="{D037FE25-8765-4A19-BF38-6A7A76F897B5}" destId="{779F0BA9-1F32-43C6-A29C-44128F336538}" srcOrd="0" destOrd="0" presId="urn:microsoft.com/office/officeart/2008/layout/NameandTitleOrganizationalChart"/>
    <dgm:cxn modelId="{B1C91B95-5136-46E8-B8C1-B49519E7CDA0}" type="presParOf" srcId="{779F0BA9-1F32-43C6-A29C-44128F336538}" destId="{26E4FCDE-04CF-49D3-A4BC-B7F680B58663}" srcOrd="0" destOrd="0" presId="urn:microsoft.com/office/officeart/2008/layout/NameandTitleOrganizationalChart"/>
    <dgm:cxn modelId="{1A289FEF-1A3A-4880-9D1A-179AD2666949}" type="presParOf" srcId="{779F0BA9-1F32-43C6-A29C-44128F336538}" destId="{F48D2AAF-CC85-4AE1-ACB7-2B72AE9BCF8F}" srcOrd="1" destOrd="0" presId="urn:microsoft.com/office/officeart/2008/layout/NameandTitleOrganizationalChart"/>
    <dgm:cxn modelId="{E6DE2FE5-6E6F-4A63-B403-DAA608524CD0}" type="presParOf" srcId="{779F0BA9-1F32-43C6-A29C-44128F336538}" destId="{B5F7C59C-0F73-4742-BD80-5F4F7A61C62C}" srcOrd="2" destOrd="0" presId="urn:microsoft.com/office/officeart/2008/layout/NameandTitleOrganizationalChart"/>
    <dgm:cxn modelId="{60BC2605-E40F-441C-A547-4A9BB6D9C88A}" type="presParOf" srcId="{D037FE25-8765-4A19-BF38-6A7A76F897B5}" destId="{CE49993E-4D50-4AFF-8D41-FA7B14D1C3C3}" srcOrd="1" destOrd="0" presId="urn:microsoft.com/office/officeart/2008/layout/NameandTitleOrganizationalChart"/>
    <dgm:cxn modelId="{F7857831-FF66-46EE-A95E-3C9FEE1B96F4}" type="presParOf" srcId="{D037FE25-8765-4A19-BF38-6A7A76F897B5}" destId="{DD920BB7-5650-4DC5-9189-E13D3F5A7D90}" srcOrd="2" destOrd="0" presId="urn:microsoft.com/office/officeart/2008/layout/NameandTitleOrganizationalChart"/>
    <dgm:cxn modelId="{82E3BBBD-BA40-4C99-AD1A-22D14E12087A}" type="presParOf" srcId="{41A603BA-3A9B-498D-B477-234A39BF8B06}" destId="{E0487881-24CC-488B-B58D-BCDE6EBDD438}" srcOrd="2" destOrd="0" presId="urn:microsoft.com/office/officeart/2008/layout/NameandTitleOrganizationalChart"/>
    <dgm:cxn modelId="{5362BDB2-F976-4295-BD5E-CBEA7A15323B}" type="presParOf" srcId="{41A603BA-3A9B-498D-B477-234A39BF8B06}" destId="{19A3B56C-3DD3-4D36-B29C-16743B2753B6}" srcOrd="3" destOrd="0" presId="urn:microsoft.com/office/officeart/2008/layout/NameandTitleOrganizationalChart"/>
    <dgm:cxn modelId="{EE12E535-D64B-4CF1-AEDD-C639F664705A}" type="presParOf" srcId="{19A3B56C-3DD3-4D36-B29C-16743B2753B6}" destId="{912AAB3C-EC64-41D5-AFD6-4D232933F2AF}" srcOrd="0" destOrd="0" presId="urn:microsoft.com/office/officeart/2008/layout/NameandTitleOrganizationalChart"/>
    <dgm:cxn modelId="{80BD2959-24E2-48D3-B14F-24DE99810893}" type="presParOf" srcId="{912AAB3C-EC64-41D5-AFD6-4D232933F2AF}" destId="{700D02F9-3CF6-450A-BF83-9C0A6CD8AEFE}" srcOrd="0" destOrd="0" presId="urn:microsoft.com/office/officeart/2008/layout/NameandTitleOrganizationalChart"/>
    <dgm:cxn modelId="{84345963-3147-4F38-B189-8F6FCFD8286B}" type="presParOf" srcId="{912AAB3C-EC64-41D5-AFD6-4D232933F2AF}" destId="{1C507FE2-9D84-4DBF-A5E9-0528C28FD9A5}" srcOrd="1" destOrd="0" presId="urn:microsoft.com/office/officeart/2008/layout/NameandTitleOrganizationalChart"/>
    <dgm:cxn modelId="{CB384B96-9F94-4926-ADEF-599A638A0E76}" type="presParOf" srcId="{912AAB3C-EC64-41D5-AFD6-4D232933F2AF}" destId="{E7F4088E-15DE-442E-B53B-C448C77329FD}" srcOrd="2" destOrd="0" presId="urn:microsoft.com/office/officeart/2008/layout/NameandTitleOrganizationalChart"/>
    <dgm:cxn modelId="{72DA4402-C679-4FB4-B420-F801613A63C7}" type="presParOf" srcId="{19A3B56C-3DD3-4D36-B29C-16743B2753B6}" destId="{FCF47A7A-00EE-4C26-BA2E-C0568BEDB7DB}" srcOrd="1" destOrd="0" presId="urn:microsoft.com/office/officeart/2008/layout/NameandTitleOrganizationalChart"/>
    <dgm:cxn modelId="{29B6E45E-06C8-4417-B3E7-5958579B6FC0}" type="presParOf" srcId="{19A3B56C-3DD3-4D36-B29C-16743B2753B6}" destId="{6F437C4C-21D1-4053-B840-401E202B337F}" srcOrd="2" destOrd="0" presId="urn:microsoft.com/office/officeart/2008/layout/NameandTitleOrganizationalChart"/>
    <dgm:cxn modelId="{5E597945-A86A-40BB-80AB-ACB6382FCDA3}" type="presParOf" srcId="{41A603BA-3A9B-498D-B477-234A39BF8B06}" destId="{4B0C7E11-25BA-4C67-AE6F-F4C6EC76A0FD}" srcOrd="4" destOrd="0" presId="urn:microsoft.com/office/officeart/2008/layout/NameandTitleOrganizationalChart"/>
    <dgm:cxn modelId="{93A14DFE-28D3-4DD7-96FC-511FC1DCE0C8}" type="presParOf" srcId="{41A603BA-3A9B-498D-B477-234A39BF8B06}" destId="{34009209-3300-4BAA-BD37-05ADF6F72EAD}" srcOrd="5" destOrd="0" presId="urn:microsoft.com/office/officeart/2008/layout/NameandTitleOrganizationalChart"/>
    <dgm:cxn modelId="{FD909EC9-CB56-4BF1-B295-3A3091AA950A}" type="presParOf" srcId="{34009209-3300-4BAA-BD37-05ADF6F72EAD}" destId="{B531706F-D86F-4739-9EF3-ADF0483F87FF}" srcOrd="0" destOrd="0" presId="urn:microsoft.com/office/officeart/2008/layout/NameandTitleOrganizationalChart"/>
    <dgm:cxn modelId="{812E2D62-9555-4320-AE48-168B5AC14C1B}" type="presParOf" srcId="{B531706F-D86F-4739-9EF3-ADF0483F87FF}" destId="{FCF8CE13-1F96-471E-BEAE-2B803A5D4453}" srcOrd="0" destOrd="0" presId="urn:microsoft.com/office/officeart/2008/layout/NameandTitleOrganizationalChart"/>
    <dgm:cxn modelId="{AACF07AC-2D9E-4A91-8CAA-3B7E823B53BB}" type="presParOf" srcId="{B531706F-D86F-4739-9EF3-ADF0483F87FF}" destId="{7D1BA753-1416-491C-99C6-81CD965C1B4A}" srcOrd="1" destOrd="0" presId="urn:microsoft.com/office/officeart/2008/layout/NameandTitleOrganizationalChart"/>
    <dgm:cxn modelId="{07786A64-45D2-462F-B38E-F469B91EB1CD}" type="presParOf" srcId="{B531706F-D86F-4739-9EF3-ADF0483F87FF}" destId="{56582154-7FC2-4EF0-A21D-65F970554F22}" srcOrd="2" destOrd="0" presId="urn:microsoft.com/office/officeart/2008/layout/NameandTitleOrganizationalChart"/>
    <dgm:cxn modelId="{9B2026B4-A37D-447A-A4FE-CF8568B3BE53}" type="presParOf" srcId="{34009209-3300-4BAA-BD37-05ADF6F72EAD}" destId="{F4AABE9C-1C55-40DD-827C-8B8FB46B65B5}" srcOrd="1" destOrd="0" presId="urn:microsoft.com/office/officeart/2008/layout/NameandTitleOrganizationalChart"/>
    <dgm:cxn modelId="{4A1D2F9E-1BD8-4082-B184-A46F512A5B44}" type="presParOf" srcId="{34009209-3300-4BAA-BD37-05ADF6F72EAD}" destId="{729A8569-8685-4ACC-B923-BBD2195F5905}" srcOrd="2" destOrd="0" presId="urn:microsoft.com/office/officeart/2008/layout/NameandTitleOrganizationalChart"/>
    <dgm:cxn modelId="{21CBDA17-5DC2-45C3-9035-8D7A66FF6488}" type="presParOf" srcId="{91FC51DB-794F-4B99-B445-07F0F811551E}" destId="{08BA0567-1894-474D-AE12-D7550A791C16}" srcOrd="2" destOrd="0" presId="urn:microsoft.com/office/officeart/2008/layout/NameandTitleOrganizationalChart"/>
    <dgm:cxn modelId="{E7E9D471-4C38-4FFB-A973-5E8567856D0E}" type="presParOf" srcId="{B1AA766D-5891-48AB-8A51-583319B6BE7E}" destId="{FC1F616B-31FB-4425-96B3-ACDA342D0680}"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7E11-25BA-4C67-AE6F-F4C6EC76A0FD}">
      <dsp:nvSpPr>
        <dsp:cNvPr id="0" name=""/>
        <dsp:cNvSpPr/>
      </dsp:nvSpPr>
      <dsp:spPr>
        <a:xfrm>
          <a:off x="8038130" y="3074774"/>
          <a:ext cx="1779778" cy="795138"/>
        </a:xfrm>
        <a:custGeom>
          <a:avLst/>
          <a:gdLst/>
          <a:ahLst/>
          <a:cxnLst/>
          <a:rect l="0" t="0" r="0" b="0"/>
          <a:pathLst>
            <a:path>
              <a:moveTo>
                <a:pt x="0" y="0"/>
              </a:moveTo>
              <a:lnTo>
                <a:pt x="0" y="740627"/>
              </a:lnTo>
              <a:lnTo>
                <a:pt x="1779778" y="740627"/>
              </a:lnTo>
              <a:lnTo>
                <a:pt x="1779778" y="7951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87881-24CC-488B-B58D-BCDE6EBDD438}">
      <dsp:nvSpPr>
        <dsp:cNvPr id="0" name=""/>
        <dsp:cNvSpPr/>
      </dsp:nvSpPr>
      <dsp:spPr>
        <a:xfrm>
          <a:off x="7992410" y="3074774"/>
          <a:ext cx="91440" cy="799903"/>
        </a:xfrm>
        <a:custGeom>
          <a:avLst/>
          <a:gdLst/>
          <a:ahLst/>
          <a:cxnLst/>
          <a:rect l="0" t="0" r="0" b="0"/>
          <a:pathLst>
            <a:path>
              <a:moveTo>
                <a:pt x="45720" y="0"/>
              </a:moveTo>
              <a:lnTo>
                <a:pt x="45720" y="745393"/>
              </a:lnTo>
              <a:lnTo>
                <a:pt x="48131" y="745393"/>
              </a:lnTo>
              <a:lnTo>
                <a:pt x="48131" y="7999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08-D564-4278-9DBB-7B8EBC4A1CB9}">
      <dsp:nvSpPr>
        <dsp:cNvPr id="0" name=""/>
        <dsp:cNvSpPr/>
      </dsp:nvSpPr>
      <dsp:spPr>
        <a:xfrm>
          <a:off x="6244017" y="3074774"/>
          <a:ext cx="1794113" cy="797698"/>
        </a:xfrm>
        <a:custGeom>
          <a:avLst/>
          <a:gdLst/>
          <a:ahLst/>
          <a:cxnLst/>
          <a:rect l="0" t="0" r="0" b="0"/>
          <a:pathLst>
            <a:path>
              <a:moveTo>
                <a:pt x="1794113" y="0"/>
              </a:moveTo>
              <a:lnTo>
                <a:pt x="1794113" y="743188"/>
              </a:lnTo>
              <a:lnTo>
                <a:pt x="0" y="743188"/>
              </a:lnTo>
              <a:lnTo>
                <a:pt x="0" y="797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9C718-A070-4F50-8D24-15B3D04FD352}">
      <dsp:nvSpPr>
        <dsp:cNvPr id="0" name=""/>
        <dsp:cNvSpPr/>
      </dsp:nvSpPr>
      <dsp:spPr>
        <a:xfrm>
          <a:off x="5379094" y="2277945"/>
          <a:ext cx="2659036" cy="109020"/>
        </a:xfrm>
        <a:custGeom>
          <a:avLst/>
          <a:gdLst/>
          <a:ahLst/>
          <a:cxnLst/>
          <a:rect l="0" t="0" r="0" b="0"/>
          <a:pathLst>
            <a:path>
              <a:moveTo>
                <a:pt x="0" y="0"/>
              </a:moveTo>
              <a:lnTo>
                <a:pt x="0" y="54456"/>
              </a:lnTo>
              <a:lnTo>
                <a:pt x="2659036" y="54456"/>
              </a:lnTo>
              <a:lnTo>
                <a:pt x="2659036" y="10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F9601-7805-48F2-A74E-919D7E6222F6}">
      <dsp:nvSpPr>
        <dsp:cNvPr id="0" name=""/>
        <dsp:cNvSpPr/>
      </dsp:nvSpPr>
      <dsp:spPr>
        <a:xfrm>
          <a:off x="2720057" y="3151383"/>
          <a:ext cx="1727244" cy="730992"/>
        </a:xfrm>
        <a:custGeom>
          <a:avLst/>
          <a:gdLst/>
          <a:ahLst/>
          <a:cxnLst/>
          <a:rect l="0" t="0" r="0" b="0"/>
          <a:pathLst>
            <a:path>
              <a:moveTo>
                <a:pt x="0" y="0"/>
              </a:moveTo>
              <a:lnTo>
                <a:pt x="0" y="676428"/>
              </a:lnTo>
              <a:lnTo>
                <a:pt x="1727244" y="676428"/>
              </a:lnTo>
              <a:lnTo>
                <a:pt x="1727244" y="7309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863556-40A9-4E34-8C80-E476FD769AE2}">
      <dsp:nvSpPr>
        <dsp:cNvPr id="0" name=""/>
        <dsp:cNvSpPr/>
      </dsp:nvSpPr>
      <dsp:spPr>
        <a:xfrm>
          <a:off x="2672661" y="3151383"/>
          <a:ext cx="91440" cy="732485"/>
        </a:xfrm>
        <a:custGeom>
          <a:avLst/>
          <a:gdLst/>
          <a:ahLst/>
          <a:cxnLst/>
          <a:rect l="0" t="0" r="0" b="0"/>
          <a:pathLst>
            <a:path>
              <a:moveTo>
                <a:pt x="47396" y="0"/>
              </a:moveTo>
              <a:lnTo>
                <a:pt x="47396" y="677921"/>
              </a:lnTo>
              <a:lnTo>
                <a:pt x="45720" y="677921"/>
              </a:lnTo>
              <a:lnTo>
                <a:pt x="45720" y="7324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0E787-4A53-44D8-AFBC-D1B329EA3E7E}">
      <dsp:nvSpPr>
        <dsp:cNvPr id="0" name=""/>
        <dsp:cNvSpPr/>
      </dsp:nvSpPr>
      <dsp:spPr>
        <a:xfrm>
          <a:off x="965822" y="3151383"/>
          <a:ext cx="1754234" cy="743823"/>
        </a:xfrm>
        <a:custGeom>
          <a:avLst/>
          <a:gdLst/>
          <a:ahLst/>
          <a:cxnLst/>
          <a:rect l="0" t="0" r="0" b="0"/>
          <a:pathLst>
            <a:path>
              <a:moveTo>
                <a:pt x="1754234" y="0"/>
              </a:moveTo>
              <a:lnTo>
                <a:pt x="1754234" y="689259"/>
              </a:lnTo>
              <a:lnTo>
                <a:pt x="0" y="689259"/>
              </a:lnTo>
              <a:lnTo>
                <a:pt x="0" y="743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24D2E-287B-4F53-8427-64B42598FD3E}">
      <dsp:nvSpPr>
        <dsp:cNvPr id="0" name=""/>
        <dsp:cNvSpPr/>
      </dsp:nvSpPr>
      <dsp:spPr>
        <a:xfrm>
          <a:off x="2720057" y="2277945"/>
          <a:ext cx="2659036" cy="109020"/>
        </a:xfrm>
        <a:custGeom>
          <a:avLst/>
          <a:gdLst/>
          <a:ahLst/>
          <a:cxnLst/>
          <a:rect l="0" t="0" r="0" b="0"/>
          <a:pathLst>
            <a:path>
              <a:moveTo>
                <a:pt x="2659036" y="0"/>
              </a:moveTo>
              <a:lnTo>
                <a:pt x="2659036" y="54456"/>
              </a:lnTo>
              <a:lnTo>
                <a:pt x="0" y="54456"/>
              </a:lnTo>
              <a:lnTo>
                <a:pt x="0" y="10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693D3-0CDF-438F-9D11-15677AC43114}">
      <dsp:nvSpPr>
        <dsp:cNvPr id="0" name=""/>
        <dsp:cNvSpPr/>
      </dsp:nvSpPr>
      <dsp:spPr>
        <a:xfrm>
          <a:off x="4546896" y="1480242"/>
          <a:ext cx="1664395" cy="797703"/>
        </a:xfrm>
        <a:prstGeom prst="rect">
          <a:avLst/>
        </a:prstGeom>
        <a:solidFill>
          <a:srgbClr val="1581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32998" numCol="1" spcCol="1270" anchor="ctr" anchorCtr="0">
          <a:noAutofit/>
        </a:bodyPr>
        <a:lstStyle/>
        <a:p>
          <a:pPr marL="0" lvl="0" indent="0" algn="ctr" defTabSz="889000">
            <a:lnSpc>
              <a:spcPct val="90000"/>
            </a:lnSpc>
            <a:spcBef>
              <a:spcPct val="0"/>
            </a:spcBef>
            <a:spcAft>
              <a:spcPct val="35000"/>
            </a:spcAft>
            <a:buNone/>
          </a:pPr>
          <a:r>
            <a:rPr lang="en-GB" sz="2000" b="1" kern="1200" noProof="1"/>
            <a:t>Industrial Policy</a:t>
          </a:r>
        </a:p>
      </dsp:txBody>
      <dsp:txXfrm>
        <a:off x="4546896" y="1480242"/>
        <a:ext cx="1664395" cy="797703"/>
      </dsp:txXfrm>
    </dsp:sp>
    <dsp:sp modelId="{945655A8-CFF7-4669-A64F-6FF90C07B2AB}">
      <dsp:nvSpPr>
        <dsp:cNvPr id="0" name=""/>
        <dsp:cNvSpPr/>
      </dsp:nvSpPr>
      <dsp:spPr>
        <a:xfrm>
          <a:off x="8432671" y="1564302"/>
          <a:ext cx="1497960" cy="146065"/>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GB" sz="700" kern="1200" noProof="1"/>
        </a:p>
      </dsp:txBody>
      <dsp:txXfrm>
        <a:off x="8432671" y="1564302"/>
        <a:ext cx="1497960" cy="146065"/>
      </dsp:txXfrm>
    </dsp:sp>
    <dsp:sp modelId="{737A1BC0-A201-439F-ADB8-BC8EE9B439FD}">
      <dsp:nvSpPr>
        <dsp:cNvPr id="0" name=""/>
        <dsp:cNvSpPr/>
      </dsp:nvSpPr>
      <dsp:spPr>
        <a:xfrm>
          <a:off x="1887859" y="2386966"/>
          <a:ext cx="1664395" cy="7644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Horizontal</a:t>
          </a:r>
        </a:p>
      </dsp:txBody>
      <dsp:txXfrm>
        <a:off x="1887859" y="2386966"/>
        <a:ext cx="1664395" cy="764417"/>
      </dsp:txXfrm>
    </dsp:sp>
    <dsp:sp modelId="{73F2FE2F-8ABD-4A33-BA14-E9E9F3886991}">
      <dsp:nvSpPr>
        <dsp:cNvPr id="0" name=""/>
        <dsp:cNvSpPr/>
      </dsp:nvSpPr>
      <dsp:spPr>
        <a:xfrm>
          <a:off x="4406497" y="1149574"/>
          <a:ext cx="1497960" cy="146065"/>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GB" sz="700" kern="1200" noProof="1"/>
        </a:p>
      </dsp:txBody>
      <dsp:txXfrm>
        <a:off x="4406497" y="1149574"/>
        <a:ext cx="1497960" cy="146065"/>
      </dsp:txXfrm>
    </dsp:sp>
    <dsp:sp modelId="{F406E334-FED6-478E-953C-6D51168347ED}">
      <dsp:nvSpPr>
        <dsp:cNvPr id="0" name=""/>
        <dsp:cNvSpPr/>
      </dsp:nvSpPr>
      <dsp:spPr>
        <a:xfrm>
          <a:off x="133624" y="3895207"/>
          <a:ext cx="1664396" cy="7267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Infrastructure</a:t>
          </a:r>
        </a:p>
      </dsp:txBody>
      <dsp:txXfrm>
        <a:off x="133624" y="3895207"/>
        <a:ext cx="1664396" cy="726747"/>
      </dsp:txXfrm>
    </dsp:sp>
    <dsp:sp modelId="{4EF14462-DAB0-4470-8D88-900C020F6AEF}">
      <dsp:nvSpPr>
        <dsp:cNvPr id="0" name=""/>
        <dsp:cNvSpPr/>
      </dsp:nvSpPr>
      <dsp:spPr>
        <a:xfrm>
          <a:off x="2489506" y="1399180"/>
          <a:ext cx="1497960" cy="146065"/>
        </a:xfrm>
        <a:prstGeom prst="rect">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endParaRPr lang="en-GB" sz="600" kern="1200" noProof="1"/>
        </a:p>
      </dsp:txBody>
      <dsp:txXfrm>
        <a:off x="2489506" y="1399180"/>
        <a:ext cx="1497960" cy="146065"/>
      </dsp:txXfrm>
    </dsp:sp>
    <dsp:sp modelId="{DEDDA986-003B-4DED-8C03-5CE1764B807D}">
      <dsp:nvSpPr>
        <dsp:cNvPr id="0" name=""/>
        <dsp:cNvSpPr/>
      </dsp:nvSpPr>
      <dsp:spPr>
        <a:xfrm>
          <a:off x="1905471" y="3883869"/>
          <a:ext cx="1625820" cy="736812"/>
        </a:xfrm>
        <a:prstGeom prst="rect">
          <a:avLst/>
        </a:prstGeom>
        <a:solidFill>
          <a:schemeClr val="accent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3070" numCol="1" spcCol="1270" anchor="ctr" anchorCtr="0">
          <a:noAutofit/>
        </a:bodyPr>
        <a:lstStyle/>
        <a:p>
          <a:pPr marL="0" lvl="0" indent="0" algn="ctr" defTabSz="800100">
            <a:lnSpc>
              <a:spcPct val="90000"/>
            </a:lnSpc>
            <a:spcBef>
              <a:spcPct val="0"/>
            </a:spcBef>
            <a:spcAft>
              <a:spcPct val="35000"/>
            </a:spcAft>
            <a:buNone/>
          </a:pPr>
          <a:r>
            <a:rPr lang="en-GB" sz="1800" b="1" kern="1200" noProof="1">
              <a:solidFill>
                <a:srgbClr val="FFFFFF"/>
              </a:solidFill>
              <a:latin typeface="Calibri"/>
              <a:ea typeface="+mn-ea"/>
              <a:cs typeface="+mn-cs"/>
            </a:rPr>
            <a:t>Governance / Taxes</a:t>
          </a:r>
        </a:p>
      </dsp:txBody>
      <dsp:txXfrm>
        <a:off x="1905471" y="3883869"/>
        <a:ext cx="1625820" cy="736812"/>
      </dsp:txXfrm>
    </dsp:sp>
    <dsp:sp modelId="{B5748B6C-AA45-47C0-98BF-4D8A8D923509}">
      <dsp:nvSpPr>
        <dsp:cNvPr id="0" name=""/>
        <dsp:cNvSpPr/>
      </dsp:nvSpPr>
      <dsp:spPr>
        <a:xfrm>
          <a:off x="2943259" y="1140408"/>
          <a:ext cx="1463242" cy="145922"/>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marL="0" lvl="0" indent="0" algn="r" defTabSz="266700">
            <a:lnSpc>
              <a:spcPct val="90000"/>
            </a:lnSpc>
            <a:spcBef>
              <a:spcPct val="0"/>
            </a:spcBef>
            <a:spcAft>
              <a:spcPct val="35000"/>
            </a:spcAft>
            <a:buNone/>
          </a:pPr>
          <a:endParaRPr lang="en-GB" sz="600" kern="1200" noProof="1"/>
        </a:p>
      </dsp:txBody>
      <dsp:txXfrm>
        <a:off x="2943259" y="1140408"/>
        <a:ext cx="1463242" cy="145922"/>
      </dsp:txXfrm>
    </dsp:sp>
    <dsp:sp modelId="{112F7DB5-4AE5-4B6A-9C02-BF42D006136B}">
      <dsp:nvSpPr>
        <dsp:cNvPr id="0" name=""/>
        <dsp:cNvSpPr/>
      </dsp:nvSpPr>
      <dsp:spPr>
        <a:xfrm>
          <a:off x="3615104" y="3882376"/>
          <a:ext cx="1664395" cy="73449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Innovation System</a:t>
          </a:r>
        </a:p>
      </dsp:txBody>
      <dsp:txXfrm>
        <a:off x="3615104" y="3882376"/>
        <a:ext cx="1664395" cy="734490"/>
      </dsp:txXfrm>
    </dsp:sp>
    <dsp:sp modelId="{F089F7BB-7E92-4683-9EF3-E929750778CF}">
      <dsp:nvSpPr>
        <dsp:cNvPr id="0" name=""/>
        <dsp:cNvSpPr/>
      </dsp:nvSpPr>
      <dsp:spPr>
        <a:xfrm>
          <a:off x="7018534" y="1319461"/>
          <a:ext cx="1497960" cy="146065"/>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GB" sz="700" kern="1200" noProof="1"/>
        </a:p>
      </dsp:txBody>
      <dsp:txXfrm>
        <a:off x="7018534" y="1319461"/>
        <a:ext cx="1497960" cy="146065"/>
      </dsp:txXfrm>
    </dsp:sp>
    <dsp:sp modelId="{19164D80-553E-4CF8-8B04-046226578B17}">
      <dsp:nvSpPr>
        <dsp:cNvPr id="0" name=""/>
        <dsp:cNvSpPr/>
      </dsp:nvSpPr>
      <dsp:spPr>
        <a:xfrm>
          <a:off x="7205932" y="2386966"/>
          <a:ext cx="1664395" cy="687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Sector-specific</a:t>
          </a:r>
        </a:p>
      </dsp:txBody>
      <dsp:txXfrm>
        <a:off x="7205932" y="2386966"/>
        <a:ext cx="1664395" cy="687808"/>
      </dsp:txXfrm>
    </dsp:sp>
    <dsp:sp modelId="{BD59A060-BB6E-452E-9B59-B35DA42D98E9}">
      <dsp:nvSpPr>
        <dsp:cNvPr id="0" name=""/>
        <dsp:cNvSpPr/>
      </dsp:nvSpPr>
      <dsp:spPr>
        <a:xfrm>
          <a:off x="7665374" y="1875624"/>
          <a:ext cx="1497960" cy="146065"/>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GB" sz="700" kern="1200" noProof="1"/>
        </a:p>
      </dsp:txBody>
      <dsp:txXfrm>
        <a:off x="7665374" y="1875624"/>
        <a:ext cx="1497960" cy="146065"/>
      </dsp:txXfrm>
    </dsp:sp>
    <dsp:sp modelId="{26E4FCDE-04CF-49D3-A4BC-B7F680B58663}">
      <dsp:nvSpPr>
        <dsp:cNvPr id="0" name=""/>
        <dsp:cNvSpPr/>
      </dsp:nvSpPr>
      <dsp:spPr>
        <a:xfrm>
          <a:off x="5411819" y="3872473"/>
          <a:ext cx="1664395" cy="7452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Resilience / Security</a:t>
          </a:r>
        </a:p>
      </dsp:txBody>
      <dsp:txXfrm>
        <a:off x="5411819" y="3872473"/>
        <a:ext cx="1664395" cy="745228"/>
      </dsp:txXfrm>
    </dsp:sp>
    <dsp:sp modelId="{F48D2AAF-CC85-4AE1-ACB7-2B72AE9BCF8F}">
      <dsp:nvSpPr>
        <dsp:cNvPr id="0" name=""/>
        <dsp:cNvSpPr/>
      </dsp:nvSpPr>
      <dsp:spPr>
        <a:xfrm>
          <a:off x="5670630" y="4515010"/>
          <a:ext cx="1394185" cy="6499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GB" sz="1600" b="1" kern="1200" noProof="1">
              <a:solidFill>
                <a:schemeClr val="accent2"/>
              </a:solidFill>
            </a:rPr>
            <a:t>Strategic Autonomy</a:t>
          </a:r>
        </a:p>
      </dsp:txBody>
      <dsp:txXfrm>
        <a:off x="5670630" y="4515010"/>
        <a:ext cx="1394185" cy="649988"/>
      </dsp:txXfrm>
    </dsp:sp>
    <dsp:sp modelId="{700D02F9-3CF6-450A-BF83-9C0A6CD8AEFE}">
      <dsp:nvSpPr>
        <dsp:cNvPr id="0" name=""/>
        <dsp:cNvSpPr/>
      </dsp:nvSpPr>
      <dsp:spPr>
        <a:xfrm>
          <a:off x="7191552" y="3874678"/>
          <a:ext cx="1697980" cy="771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Regional Decarbonsation</a:t>
          </a:r>
        </a:p>
      </dsp:txBody>
      <dsp:txXfrm>
        <a:off x="7191552" y="3874678"/>
        <a:ext cx="1697980" cy="771709"/>
      </dsp:txXfrm>
    </dsp:sp>
    <dsp:sp modelId="{1C507FE2-9D84-4DBF-A5E9-0528C28FD9A5}">
      <dsp:nvSpPr>
        <dsp:cNvPr id="0" name=""/>
        <dsp:cNvSpPr/>
      </dsp:nvSpPr>
      <dsp:spPr>
        <a:xfrm>
          <a:off x="7470010" y="4516964"/>
          <a:ext cx="1408225" cy="6378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GB" sz="1600" b="1" kern="1200" noProof="1">
              <a:solidFill>
                <a:schemeClr val="accent2"/>
              </a:solidFill>
            </a:rPr>
            <a:t>Green Deal</a:t>
          </a:r>
        </a:p>
      </dsp:txBody>
      <dsp:txXfrm>
        <a:off x="7470010" y="4516964"/>
        <a:ext cx="1408225" cy="637815"/>
      </dsp:txXfrm>
    </dsp:sp>
    <dsp:sp modelId="{FCF8CE13-1F96-471E-BEAE-2B803A5D4453}">
      <dsp:nvSpPr>
        <dsp:cNvPr id="0" name=""/>
        <dsp:cNvSpPr/>
      </dsp:nvSpPr>
      <dsp:spPr>
        <a:xfrm>
          <a:off x="8985711" y="3869912"/>
          <a:ext cx="1664395" cy="83673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32998" numCol="1" spcCol="1270" anchor="ctr" anchorCtr="0">
          <a:noAutofit/>
        </a:bodyPr>
        <a:lstStyle/>
        <a:p>
          <a:pPr marL="0" lvl="0" indent="0" algn="ctr" defTabSz="800100">
            <a:lnSpc>
              <a:spcPct val="90000"/>
            </a:lnSpc>
            <a:spcBef>
              <a:spcPct val="0"/>
            </a:spcBef>
            <a:spcAft>
              <a:spcPct val="35000"/>
            </a:spcAft>
            <a:buNone/>
          </a:pPr>
          <a:r>
            <a:rPr lang="en-GB" sz="1800" b="1" kern="1200" noProof="1"/>
            <a:t>National Champions</a:t>
          </a:r>
        </a:p>
      </dsp:txBody>
      <dsp:txXfrm>
        <a:off x="8985711" y="3869912"/>
        <a:ext cx="1664395" cy="836731"/>
      </dsp:txXfrm>
    </dsp:sp>
    <dsp:sp modelId="{7D1BA753-1416-491C-99C6-81CD965C1B4A}">
      <dsp:nvSpPr>
        <dsp:cNvPr id="0" name=""/>
        <dsp:cNvSpPr/>
      </dsp:nvSpPr>
      <dsp:spPr>
        <a:xfrm>
          <a:off x="9296308" y="2341412"/>
          <a:ext cx="1497960" cy="146065"/>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GB" sz="700" kern="1200" noProof="1"/>
        </a:p>
      </dsp:txBody>
      <dsp:txXfrm>
        <a:off x="9296308" y="2341412"/>
        <a:ext cx="1497960" cy="14606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0.86305</cdr:x>
      <cdr:y>0.23632</cdr:y>
    </cdr:from>
    <cdr:to>
      <cdr:x>0.88858</cdr:x>
      <cdr:y>0.26929</cdr:y>
    </cdr:to>
    <cdr:sp macro="" textlink="">
      <cdr:nvSpPr>
        <cdr:cNvPr id="2" name="Ellipse 1">
          <a:extLst xmlns:a="http://schemas.openxmlformats.org/drawingml/2006/main">
            <a:ext uri="{FF2B5EF4-FFF2-40B4-BE49-F238E27FC236}">
              <a16:creationId xmlns:a16="http://schemas.microsoft.com/office/drawing/2014/main" id="{B1488903-97BE-F3E7-327D-2FED6D156260}"/>
            </a:ext>
          </a:extLst>
        </cdr:cNvPr>
        <cdr:cNvSpPr/>
      </cdr:nvSpPr>
      <cdr:spPr>
        <a:xfrm xmlns:a="http://schemas.openxmlformats.org/drawingml/2006/main">
          <a:off x="4473324" y="1045048"/>
          <a:ext cx="132347" cy="145777"/>
        </a:xfrm>
        <a:prstGeom xmlns:a="http://schemas.openxmlformats.org/drawingml/2006/main" prst="ellipse">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72000" tIns="72000" rIns="72000" bIns="7200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de-DE" sz="20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B587B2E-48EC-4A6A-A9B2-66748B0211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a:t>Prof. Dr. Hubertus Bardt</a:t>
            </a:r>
          </a:p>
        </p:txBody>
      </p:sp>
      <p:sp>
        <p:nvSpPr>
          <p:cNvPr id="3" name="Datumsplatzhalter 2">
            <a:extLst>
              <a:ext uri="{FF2B5EF4-FFF2-40B4-BE49-F238E27FC236}">
                <a16:creationId xmlns:a16="http://schemas.microsoft.com/office/drawing/2014/main" id="{F9F13C1F-7B83-4917-94DC-BEED0CCED1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DE"/>
              <a:t>12.02.2025</a:t>
            </a:r>
          </a:p>
        </p:txBody>
      </p:sp>
      <p:sp>
        <p:nvSpPr>
          <p:cNvPr id="4" name="Fußzeilenplatzhalter 3">
            <a:extLst>
              <a:ext uri="{FF2B5EF4-FFF2-40B4-BE49-F238E27FC236}">
                <a16:creationId xmlns:a16="http://schemas.microsoft.com/office/drawing/2014/main" id="{B13F52D8-8B2E-498B-87E0-3C99CEAAD7D3}"/>
              </a:ext>
            </a:extLst>
          </p:cNvPr>
          <p:cNvSpPr>
            <a:spLocks noGrp="1"/>
          </p:cNvSpPr>
          <p:nvPr>
            <p:ph type="ftr" sz="quarter" idx="2"/>
          </p:nvPr>
        </p:nvSpPr>
        <p:spPr>
          <a:xfrm>
            <a:off x="505325" y="8685213"/>
            <a:ext cx="5606717" cy="458787"/>
          </a:xfrm>
          <a:prstGeom prst="rect">
            <a:avLst/>
          </a:prstGeom>
        </p:spPr>
        <p:txBody>
          <a:bodyPr vert="horz" lIns="91440" tIns="45720" rIns="91440" bIns="45720" rtlCol="0" anchor="b"/>
          <a:lstStyle>
            <a:lvl1pPr algn="l">
              <a:defRPr sz="1200"/>
            </a:lvl1pPr>
          </a:lstStyle>
          <a:p>
            <a:r>
              <a:rPr lang="en-US"/>
              <a:t>Industrial policy for the transformation</a:t>
            </a:r>
            <a:endParaRPr lang="de-DE" dirty="0"/>
          </a:p>
        </p:txBody>
      </p:sp>
      <p:sp>
        <p:nvSpPr>
          <p:cNvPr id="5" name="Foliennummernplatzhalter 4">
            <a:extLst>
              <a:ext uri="{FF2B5EF4-FFF2-40B4-BE49-F238E27FC236}">
                <a16:creationId xmlns:a16="http://schemas.microsoft.com/office/drawing/2014/main" id="{BB0FD14B-8BB3-4C61-9916-8FFB8A009686}"/>
              </a:ext>
            </a:extLst>
          </p:cNvPr>
          <p:cNvSpPr>
            <a:spLocks noGrp="1"/>
          </p:cNvSpPr>
          <p:nvPr>
            <p:ph type="sldNum" sz="quarter" idx="3"/>
          </p:nvPr>
        </p:nvSpPr>
        <p:spPr>
          <a:xfrm>
            <a:off x="6232357" y="8685213"/>
            <a:ext cx="624055" cy="458787"/>
          </a:xfrm>
          <a:prstGeom prst="rect">
            <a:avLst/>
          </a:prstGeom>
        </p:spPr>
        <p:txBody>
          <a:bodyPr vert="horz" lIns="91440" tIns="45720" rIns="91440" bIns="45720" rtlCol="0" anchor="b"/>
          <a:lstStyle>
            <a:lvl1pPr algn="r">
              <a:defRPr sz="1200"/>
            </a:lvl1pPr>
          </a:lstStyle>
          <a:p>
            <a:fld id="{86F5A554-517F-43BD-B74F-C5D7996E870C}" type="slidenum">
              <a:rPr lang="de-DE" smtClean="0"/>
              <a:t>‹#›</a:t>
            </a:fld>
            <a:endParaRPr lang="de-DE"/>
          </a:p>
        </p:txBody>
      </p:sp>
      <p:pic>
        <p:nvPicPr>
          <p:cNvPr id="6" name="Logo unten">
            <a:extLst>
              <a:ext uri="{FF2B5EF4-FFF2-40B4-BE49-F238E27FC236}">
                <a16:creationId xmlns:a16="http://schemas.microsoft.com/office/drawing/2014/main" id="{24AAFCCA-8E6B-4154-BC5B-D479C0BDA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53" y="8608606"/>
            <a:ext cx="743019" cy="612000"/>
          </a:xfrm>
          <a:prstGeom prst="rect">
            <a:avLst/>
          </a:prstGeom>
        </p:spPr>
      </p:pic>
    </p:spTree>
    <p:extLst>
      <p:ext uri="{BB962C8B-B14F-4D97-AF65-F5344CB8AC3E}">
        <p14:creationId xmlns:p14="http://schemas.microsoft.com/office/powerpoint/2010/main" val="38429316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a:t>Prof. Dr. Hubertus Bardt</a:t>
            </a:r>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de-DE"/>
              <a:t>12.02.2025</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685799" y="8685213"/>
            <a:ext cx="5486399" cy="458787"/>
          </a:xfrm>
          <a:prstGeom prst="rect">
            <a:avLst/>
          </a:prstGeom>
        </p:spPr>
        <p:txBody>
          <a:bodyPr vert="horz" lIns="91440" tIns="45720" rIns="91440" bIns="45720" rtlCol="0" anchor="b"/>
          <a:lstStyle>
            <a:lvl1pPr algn="l">
              <a:defRPr sz="1200"/>
            </a:lvl1pPr>
          </a:lstStyle>
          <a:p>
            <a:r>
              <a:rPr lang="en-US"/>
              <a:t>Industrial policy for the transformation</a:t>
            </a:r>
            <a:endParaRPr lang="de-DE"/>
          </a:p>
        </p:txBody>
      </p:sp>
      <p:sp>
        <p:nvSpPr>
          <p:cNvPr id="7" name="Foliennummernplatzhalter 6"/>
          <p:cNvSpPr>
            <a:spLocks noGrp="1"/>
          </p:cNvSpPr>
          <p:nvPr>
            <p:ph type="sldNum" sz="quarter" idx="5"/>
          </p:nvPr>
        </p:nvSpPr>
        <p:spPr>
          <a:xfrm>
            <a:off x="6292515" y="8685213"/>
            <a:ext cx="563897" cy="458787"/>
          </a:xfrm>
          <a:prstGeom prst="rect">
            <a:avLst/>
          </a:prstGeom>
        </p:spPr>
        <p:txBody>
          <a:bodyPr vert="horz" lIns="91440" tIns="45720" rIns="91440" bIns="45720" rtlCol="0" anchor="b"/>
          <a:lstStyle>
            <a:lvl1pPr algn="r">
              <a:defRPr sz="1200"/>
            </a:lvl1pPr>
          </a:lstStyle>
          <a:p>
            <a:fld id="{13242068-FDE0-4024-958E-5EF8670A3D14}" type="slidenum">
              <a:rPr lang="de-DE" smtClean="0"/>
              <a:t>‹#›</a:t>
            </a:fld>
            <a:endParaRPr lang="de-DE"/>
          </a:p>
        </p:txBody>
      </p:sp>
      <p:pic>
        <p:nvPicPr>
          <p:cNvPr id="8" name="Logo unten">
            <a:extLst>
              <a:ext uri="{FF2B5EF4-FFF2-40B4-BE49-F238E27FC236}">
                <a16:creationId xmlns:a16="http://schemas.microsoft.com/office/drawing/2014/main" id="{E16884B9-7E11-4373-B1FC-23FE4E17E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53" y="8608606"/>
            <a:ext cx="743019" cy="612000"/>
          </a:xfrm>
          <a:prstGeom prst="rect">
            <a:avLst/>
          </a:prstGeom>
        </p:spPr>
      </p:pic>
    </p:spTree>
    <p:extLst>
      <p:ext uri="{BB962C8B-B14F-4D97-AF65-F5344CB8AC3E}">
        <p14:creationId xmlns:p14="http://schemas.microsoft.com/office/powerpoint/2010/main" val="4361171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ußzeilenplatzhalter 3"/>
          <p:cNvSpPr>
            <a:spLocks noGrp="1"/>
          </p:cNvSpPr>
          <p:nvPr>
            <p:ph type="ftr" sz="quarter" idx="10"/>
          </p:nvPr>
        </p:nvSpPr>
        <p:spPr/>
        <p:txBody>
          <a:bodyPr/>
          <a:lstStyle/>
          <a:p>
            <a:r>
              <a:rPr lang="en-US"/>
              <a:t>Industrial policy for the transformation</a:t>
            </a:r>
            <a:endParaRPr lang="en-GB" dirty="0"/>
          </a:p>
        </p:txBody>
      </p:sp>
      <p:sp>
        <p:nvSpPr>
          <p:cNvPr id="5" name="Foliennummernplatzhalter 4"/>
          <p:cNvSpPr>
            <a:spLocks noGrp="1"/>
          </p:cNvSpPr>
          <p:nvPr>
            <p:ph type="sldNum" sz="quarter" idx="11"/>
          </p:nvPr>
        </p:nvSpPr>
        <p:spPr/>
        <p:txBody>
          <a:bodyPr/>
          <a:lstStyle/>
          <a:p>
            <a:fld id="{13242068-FDE0-4024-958E-5EF8670A3D14}" type="slidenum">
              <a:rPr lang="en-GB" smtClean="0"/>
              <a:t>1</a:t>
            </a:fld>
            <a:endParaRPr lang="en-GB" dirty="0"/>
          </a:p>
        </p:txBody>
      </p:sp>
      <p:sp>
        <p:nvSpPr>
          <p:cNvPr id="6" name="Datumsplatzhalter 5">
            <a:extLst>
              <a:ext uri="{FF2B5EF4-FFF2-40B4-BE49-F238E27FC236}">
                <a16:creationId xmlns:a16="http://schemas.microsoft.com/office/drawing/2014/main" id="{B5F0AAD2-8E08-5111-1F12-783430A78817}"/>
              </a:ext>
            </a:extLst>
          </p:cNvPr>
          <p:cNvSpPr>
            <a:spLocks noGrp="1"/>
          </p:cNvSpPr>
          <p:nvPr>
            <p:ph type="dt" idx="1"/>
          </p:nvPr>
        </p:nvSpPr>
        <p:spPr/>
        <p:txBody>
          <a:bodyPr/>
          <a:lstStyle/>
          <a:p>
            <a:r>
              <a:rPr lang="de-DE"/>
              <a:t>12.02.2025</a:t>
            </a:r>
          </a:p>
        </p:txBody>
      </p:sp>
      <p:sp>
        <p:nvSpPr>
          <p:cNvPr id="7" name="Kopfzeilenplatzhalter 6">
            <a:extLst>
              <a:ext uri="{FF2B5EF4-FFF2-40B4-BE49-F238E27FC236}">
                <a16:creationId xmlns:a16="http://schemas.microsoft.com/office/drawing/2014/main" id="{A8D3E860-010C-2A59-0DFB-3979287DE2AE}"/>
              </a:ext>
            </a:extLst>
          </p:cNvPr>
          <p:cNvSpPr>
            <a:spLocks noGrp="1"/>
          </p:cNvSpPr>
          <p:nvPr>
            <p:ph type="hdr" sz="quarter"/>
          </p:nvPr>
        </p:nvSpPr>
        <p:spPr/>
        <p:txBody>
          <a:bodyPr/>
          <a:lstStyle/>
          <a:p>
            <a:r>
              <a:rPr lang="de-DE"/>
              <a:t>Prof. Dr. Hubertus Bardt</a:t>
            </a:r>
          </a:p>
        </p:txBody>
      </p:sp>
    </p:spTree>
    <p:extLst>
      <p:ext uri="{BB962C8B-B14F-4D97-AF65-F5344CB8AC3E}">
        <p14:creationId xmlns:p14="http://schemas.microsoft.com/office/powerpoint/2010/main" val="293949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12.02.2025</a:t>
            </a:r>
          </a:p>
        </p:txBody>
      </p:sp>
      <p:sp>
        <p:nvSpPr>
          <p:cNvPr id="7" name="Foliennummernplatzhalter 6"/>
          <p:cNvSpPr>
            <a:spLocks noGrp="1"/>
          </p:cNvSpPr>
          <p:nvPr>
            <p:ph type="sldNum" sz="quarter" idx="5"/>
          </p:nvPr>
        </p:nvSpPr>
        <p:spPr/>
        <p:txBody>
          <a:bodyPr/>
          <a:lstStyle/>
          <a:p>
            <a:fld id="{13242068-FDE0-4024-958E-5EF8670A3D14}" type="slidenum">
              <a:rPr lang="de-DE" smtClean="0"/>
              <a:t>10</a:t>
            </a:fld>
            <a:endParaRPr lang="de-DE"/>
          </a:p>
        </p:txBody>
      </p:sp>
      <p:sp>
        <p:nvSpPr>
          <p:cNvPr id="8" name="Fußzeilenplatzhalter 7">
            <a:extLst>
              <a:ext uri="{FF2B5EF4-FFF2-40B4-BE49-F238E27FC236}">
                <a16:creationId xmlns:a16="http://schemas.microsoft.com/office/drawing/2014/main" id="{32208C3F-999C-5C0F-A9DE-B8CF2E7DF8CB}"/>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334160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4400" y="388938"/>
            <a:ext cx="5133975" cy="2887662"/>
          </a:xfrm>
        </p:spPr>
      </p:sp>
      <p:sp>
        <p:nvSpPr>
          <p:cNvPr id="3" name="Notizenplatzhalter 2"/>
          <p:cNvSpPr>
            <a:spLocks noGrp="1"/>
          </p:cNvSpPr>
          <p:nvPr>
            <p:ph type="body" idx="1"/>
          </p:nvPr>
        </p:nvSpPr>
        <p:spPr>
          <a:xfrm>
            <a:off x="219075" y="3386931"/>
            <a:ext cx="6419849" cy="5187951"/>
          </a:xfrm>
        </p:spPr>
        <p:txBody>
          <a:bodyPr/>
          <a:lstStyle/>
          <a:p>
            <a:r>
              <a:rPr lang="de-DE" sz="1100" dirty="0"/>
              <a:t>Reference = existing efforts and measures</a:t>
            </a:r>
          </a:p>
          <a:p>
            <a:r>
              <a:rPr lang="de-DE" sz="1100" dirty="0"/>
              <a:t>80 % and 95 % path = greenhouse gas reduction</a:t>
            </a:r>
          </a:p>
          <a:p>
            <a:r>
              <a:rPr lang="de-DE" sz="1100" b="1" dirty="0"/>
              <a:t>Methodology:</a:t>
            </a:r>
          </a:p>
          <a:p>
            <a:r>
              <a:rPr lang="de-DE" sz="1100" dirty="0"/>
              <a:t>With a continuation of current efforts in the form of existing measures, agreed political and regulatory framework conditions and foreseeable technological developments ("reference path"), a reduction in greenhouse gas (GHG) emissions of around 61 per cent compared to 1990 will be achieved by 2050. This leaves a gap of 19 to 34 percentage points to the German climate targets</a:t>
            </a:r>
          </a:p>
          <a:p>
            <a:r>
              <a:rPr lang="de-DE" sz="1100" dirty="0"/>
              <a:t>All stated investments show real 2015 prices cumulated over the period from 2015 to 2050 and are neither annualised nor discounted. Not explicitly included are investments in research and development (these are only shown indirectly via the subsequent additional costs of the plants) and restructuring costs.</a:t>
            </a:r>
          </a:p>
          <a:p>
            <a:r>
              <a:rPr lang="de-DE" sz="1100" dirty="0"/>
              <a:t>Direct additional economic costs of the measures include all investments, annualised over the lifetime of the respective systems, as well as savings (e.g. through efficiency investments) and additional (e.g. when switching from gas to biomass) energy source and operating costs. A real interest rate of 2 per cent was assumed. The additional costs do not take into account </a:t>
            </a:r>
            <a:r>
              <a:rPr lang="de-DE" sz="1100" dirty="0" err="1"/>
              <a:t>the CO avoided </a:t>
            </a:r>
            <a:r>
              <a:rPr lang="de-DE" sz="1100" dirty="0"/>
              <a:t>adaptation costs of climate change. Additional costs for measures from the past, such as parts of the levy from the Renewable Energy Sources Act 2 and costs from the EU ETS, are also not included.</a:t>
            </a:r>
          </a:p>
          <a:p>
            <a:r>
              <a:rPr lang="de-DE" sz="1100" b="1" dirty="0"/>
              <a:t>Results:</a:t>
            </a:r>
          </a:p>
          <a:p>
            <a:r>
              <a:rPr lang="de-DE" sz="1100" dirty="0"/>
              <a:t>According to the above estimate, climate protection measures will already result in additional investments of </a:t>
            </a:r>
            <a:r>
              <a:rPr lang="de-DE" sz="1100" b="1" dirty="0"/>
              <a:t>around € 530 billion </a:t>
            </a:r>
            <a:r>
              <a:rPr lang="de-DE" sz="1100" dirty="0"/>
              <a:t>in the </a:t>
            </a:r>
            <a:r>
              <a:rPr lang="de-DE" sz="1100" i="1" u="sng" dirty="0"/>
              <a:t>reference period</a:t>
            </a:r>
            <a:r>
              <a:rPr lang="de-DE" sz="1100" dirty="0"/>
              <a:t>, of which around € 270 billion will be required to continue the energy transition in the electricity sector, around € 220 billion for the initial switch to electromobility and additional vehicle efficiency in the transport sector and around € 50 billion for measures in the building sector (cumulative over 35 years </a:t>
            </a:r>
            <a:r>
              <a:rPr lang="de-DE" sz="1100" dirty="0" err="1"/>
              <a:t>in each case</a:t>
            </a:r>
            <a:r>
              <a:rPr lang="de-DE" sz="1100" dirty="0"/>
              <a:t>). In the </a:t>
            </a:r>
            <a:r>
              <a:rPr lang="de-DE" sz="1100" b="1" dirty="0"/>
              <a:t>80 % pathway</a:t>
            </a:r>
            <a:r>
              <a:rPr lang="de-DE" sz="1100" dirty="0"/>
              <a:t>, this amount increases by </a:t>
            </a:r>
            <a:r>
              <a:rPr lang="de-DE" sz="1100" b="1" dirty="0"/>
              <a:t>a further EUR 1,000 billion</a:t>
            </a:r>
            <a:r>
              <a:rPr lang="de-DE" sz="1100" dirty="0"/>
              <a:t>, in the </a:t>
            </a:r>
            <a:r>
              <a:rPr lang="de-DE" sz="1100" b="1" dirty="0"/>
              <a:t>95 % pathway </a:t>
            </a:r>
            <a:r>
              <a:rPr lang="de-DE" sz="1100" dirty="0"/>
              <a:t>by </a:t>
            </a:r>
            <a:r>
              <a:rPr lang="de-DE" sz="1100" b="1" dirty="0"/>
              <a:t>around EUR 1,800 billion</a:t>
            </a:r>
            <a:r>
              <a:rPr lang="de-DE" sz="1100" dirty="0"/>
              <a:t>, of which around EUR 180 billion is for the development of production capacities for synthetic fuels abroad. </a:t>
            </a:r>
          </a:p>
          <a:p>
            <a:r>
              <a:rPr lang="de-DE" sz="1100" dirty="0">
                <a:sym typeface="Wingdings" panose="05000000000000000000" pitchFamily="2" charset="2"/>
              </a:rPr>
              <a:t> </a:t>
            </a:r>
            <a:r>
              <a:rPr lang="de-DE" sz="1100" dirty="0"/>
              <a:t>In total, </a:t>
            </a:r>
            <a:r>
              <a:rPr lang="de-DE" sz="1100" b="1" dirty="0"/>
              <a:t>additional investments totalling 1.5 to 2.3 trillion euros </a:t>
            </a:r>
            <a:r>
              <a:rPr lang="de-DE" sz="1100" dirty="0"/>
              <a:t>would be required </a:t>
            </a:r>
            <a:r>
              <a:rPr lang="de-DE" sz="1100" b="1" dirty="0"/>
              <a:t>by 2050 </a:t>
            </a:r>
            <a:r>
              <a:rPr lang="de-DE" sz="1100" dirty="0"/>
              <a:t>to achieve Germany's climate targets (95% pathway: of which 180 billion euros abroad), i.e. an average of around </a:t>
            </a:r>
            <a:r>
              <a:rPr lang="de-DE" sz="1100" b="1" dirty="0"/>
              <a:t>45 to 70 billion euros per year</a:t>
            </a:r>
            <a:r>
              <a:rPr lang="de-DE" sz="1100" dirty="0"/>
              <a:t>. In relation to Germany's </a:t>
            </a:r>
            <a:r>
              <a:rPr lang="de-DE" sz="1100" b="1" dirty="0"/>
              <a:t>gross domestic product</a:t>
            </a:r>
            <a:r>
              <a:rPr lang="de-DE" sz="1100" dirty="0"/>
              <a:t>, these total investments represent an average share of </a:t>
            </a:r>
            <a:r>
              <a:rPr lang="de-DE" sz="1100" b="1" dirty="0"/>
              <a:t>1.2 to 1.8 per cent</a:t>
            </a:r>
          </a:p>
          <a:p>
            <a:endParaRPr lang="de-DE" sz="1100" dirty="0"/>
          </a:p>
        </p:txBody>
      </p:sp>
      <p:sp>
        <p:nvSpPr>
          <p:cNvPr id="5" name="Foliennummernplatzhalter 4"/>
          <p:cNvSpPr>
            <a:spLocks noGrp="1"/>
          </p:cNvSpPr>
          <p:nvPr>
            <p:ph type="sldNum" sz="quarter" idx="5"/>
          </p:nvPr>
        </p:nvSpPr>
        <p:spPr/>
        <p:txBody>
          <a:bodyPr/>
          <a:lstStyle/>
          <a:p>
            <a:fld id="{13242068-FDE0-4024-958E-5EF8670A3D14}" type="slidenum">
              <a:rPr lang="de-DE" smtClean="0"/>
              <a:t>11</a:t>
            </a:fld>
            <a:endParaRPr lang="de-DE"/>
          </a:p>
        </p:txBody>
      </p:sp>
      <p:sp>
        <p:nvSpPr>
          <p:cNvPr id="6" name="Kopfzeilenplatzhalter 5">
            <a:extLst>
              <a:ext uri="{FF2B5EF4-FFF2-40B4-BE49-F238E27FC236}">
                <a16:creationId xmlns:a16="http://schemas.microsoft.com/office/drawing/2014/main" id="{C776BF6B-B7CE-5F4B-341D-A093752910B1}"/>
              </a:ext>
            </a:extLst>
          </p:cNvPr>
          <p:cNvSpPr>
            <a:spLocks noGrp="1"/>
          </p:cNvSpPr>
          <p:nvPr>
            <p:ph type="hdr" sz="quarter"/>
          </p:nvPr>
        </p:nvSpPr>
        <p:spPr/>
        <p:txBody>
          <a:bodyPr/>
          <a:lstStyle/>
          <a:p>
            <a:r>
              <a:rPr lang="de-DE"/>
              <a:t>Prof. Dr. Hubertus Bardt</a:t>
            </a:r>
          </a:p>
        </p:txBody>
      </p:sp>
      <p:sp>
        <p:nvSpPr>
          <p:cNvPr id="7" name="Fußzeilenplatzhalter 6">
            <a:extLst>
              <a:ext uri="{FF2B5EF4-FFF2-40B4-BE49-F238E27FC236}">
                <a16:creationId xmlns:a16="http://schemas.microsoft.com/office/drawing/2014/main" id="{2BC7B050-40E3-E962-AC55-4090657368B9}"/>
              </a:ext>
            </a:extLst>
          </p:cNvPr>
          <p:cNvSpPr>
            <a:spLocks noGrp="1"/>
          </p:cNvSpPr>
          <p:nvPr>
            <p:ph type="ftr" sz="quarter" idx="4"/>
          </p:nvPr>
        </p:nvSpPr>
        <p:spPr/>
        <p:txBody>
          <a:bodyPr/>
          <a:lstStyle/>
          <a:p>
            <a:r>
              <a:rPr lang="de-DE"/>
              <a:t>Industrial policy for the transformation</a:t>
            </a:r>
          </a:p>
        </p:txBody>
      </p:sp>
      <p:sp>
        <p:nvSpPr>
          <p:cNvPr id="8" name="Datumsplatzhalter 7">
            <a:extLst>
              <a:ext uri="{FF2B5EF4-FFF2-40B4-BE49-F238E27FC236}">
                <a16:creationId xmlns:a16="http://schemas.microsoft.com/office/drawing/2014/main" id="{2E5BB754-7BA0-FCC8-184A-6D70D2DB4C97}"/>
              </a:ext>
            </a:extLst>
          </p:cNvPr>
          <p:cNvSpPr>
            <a:spLocks noGrp="1"/>
          </p:cNvSpPr>
          <p:nvPr>
            <p:ph type="dt" idx="1"/>
          </p:nvPr>
        </p:nvSpPr>
        <p:spPr/>
        <p:txBody>
          <a:bodyPr/>
          <a:lstStyle/>
          <a:p>
            <a:r>
              <a:rPr lang="de-DE"/>
              <a:t>12.02.2025</a:t>
            </a:r>
          </a:p>
        </p:txBody>
      </p:sp>
    </p:spTree>
    <p:extLst>
      <p:ext uri="{BB962C8B-B14F-4D97-AF65-F5344CB8AC3E}">
        <p14:creationId xmlns:p14="http://schemas.microsoft.com/office/powerpoint/2010/main" val="305881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12.02.2025</a:t>
            </a:r>
          </a:p>
        </p:txBody>
      </p:sp>
      <p:sp>
        <p:nvSpPr>
          <p:cNvPr id="6" name="Fußzeilenplatzhalter 5"/>
          <p:cNvSpPr>
            <a:spLocks noGrp="1"/>
          </p:cNvSpPr>
          <p:nvPr>
            <p:ph type="ftr" sz="quarter" idx="4"/>
          </p:nvPr>
        </p:nvSpPr>
        <p:spPr/>
        <p:txBody>
          <a:bodyPr/>
          <a:lstStyle/>
          <a:p>
            <a:r>
              <a:rPr lang="en-US"/>
              <a:t>Industrial policy for the transformation</a:t>
            </a:r>
            <a:endParaRPr lang="de-DE"/>
          </a:p>
        </p:txBody>
      </p:sp>
      <p:sp>
        <p:nvSpPr>
          <p:cNvPr id="7" name="Foliennummernplatzhalter 6"/>
          <p:cNvSpPr>
            <a:spLocks noGrp="1"/>
          </p:cNvSpPr>
          <p:nvPr>
            <p:ph type="sldNum" sz="quarter" idx="5"/>
          </p:nvPr>
        </p:nvSpPr>
        <p:spPr/>
        <p:txBody>
          <a:bodyPr/>
          <a:lstStyle/>
          <a:p>
            <a:fld id="{13242068-FDE0-4024-958E-5EF8670A3D14}" type="slidenum">
              <a:rPr lang="de-DE" smtClean="0"/>
              <a:t>12</a:t>
            </a:fld>
            <a:endParaRPr lang="de-DE"/>
          </a:p>
        </p:txBody>
      </p:sp>
    </p:spTree>
    <p:extLst>
      <p:ext uri="{BB962C8B-B14F-4D97-AF65-F5344CB8AC3E}">
        <p14:creationId xmlns:p14="http://schemas.microsoft.com/office/powerpoint/2010/main" val="199311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12.02.2025</a:t>
            </a:r>
          </a:p>
        </p:txBody>
      </p:sp>
      <p:sp>
        <p:nvSpPr>
          <p:cNvPr id="6" name="Fußzeilenplatzhalter 5"/>
          <p:cNvSpPr>
            <a:spLocks noGrp="1"/>
          </p:cNvSpPr>
          <p:nvPr>
            <p:ph type="ftr" sz="quarter" idx="4"/>
          </p:nvPr>
        </p:nvSpPr>
        <p:spPr/>
        <p:txBody>
          <a:bodyPr/>
          <a:lstStyle/>
          <a:p>
            <a:r>
              <a:rPr lang="en-US"/>
              <a:t>Industrial policy for the transformation</a:t>
            </a:r>
            <a:endParaRPr lang="de-DE"/>
          </a:p>
        </p:txBody>
      </p:sp>
      <p:sp>
        <p:nvSpPr>
          <p:cNvPr id="7" name="Foliennummernplatzhalter 6"/>
          <p:cNvSpPr>
            <a:spLocks noGrp="1"/>
          </p:cNvSpPr>
          <p:nvPr>
            <p:ph type="sldNum" sz="quarter" idx="5"/>
          </p:nvPr>
        </p:nvSpPr>
        <p:spPr/>
        <p:txBody>
          <a:bodyPr/>
          <a:lstStyle/>
          <a:p>
            <a:fld id="{13242068-FDE0-4024-958E-5EF8670A3D14}" type="slidenum">
              <a:rPr lang="de-DE" smtClean="0"/>
              <a:t>13</a:t>
            </a:fld>
            <a:endParaRPr lang="de-DE"/>
          </a:p>
        </p:txBody>
      </p:sp>
    </p:spTree>
    <p:extLst>
      <p:ext uri="{BB962C8B-B14F-4D97-AF65-F5344CB8AC3E}">
        <p14:creationId xmlns:p14="http://schemas.microsoft.com/office/powerpoint/2010/main" val="81629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12.02.2025</a:t>
            </a:r>
          </a:p>
        </p:txBody>
      </p:sp>
      <p:sp>
        <p:nvSpPr>
          <p:cNvPr id="6" name="Fußzeilenplatzhalter 5"/>
          <p:cNvSpPr>
            <a:spLocks noGrp="1"/>
          </p:cNvSpPr>
          <p:nvPr>
            <p:ph type="ftr" sz="quarter" idx="4"/>
          </p:nvPr>
        </p:nvSpPr>
        <p:spPr/>
        <p:txBody>
          <a:bodyPr/>
          <a:lstStyle/>
          <a:p>
            <a:r>
              <a:rPr lang="en-US"/>
              <a:t>Industrial policy for the transformation</a:t>
            </a:r>
            <a:endParaRPr lang="de-DE"/>
          </a:p>
        </p:txBody>
      </p:sp>
      <p:sp>
        <p:nvSpPr>
          <p:cNvPr id="7" name="Foliennummernplatzhalter 6"/>
          <p:cNvSpPr>
            <a:spLocks noGrp="1"/>
          </p:cNvSpPr>
          <p:nvPr>
            <p:ph type="sldNum" sz="quarter" idx="5"/>
          </p:nvPr>
        </p:nvSpPr>
        <p:spPr/>
        <p:txBody>
          <a:bodyPr/>
          <a:lstStyle/>
          <a:p>
            <a:fld id="{13242068-FDE0-4024-958E-5EF8670A3D14}" type="slidenum">
              <a:rPr lang="de-DE" smtClean="0"/>
              <a:t>14</a:t>
            </a:fld>
            <a:endParaRPr lang="de-DE"/>
          </a:p>
        </p:txBody>
      </p:sp>
    </p:spTree>
    <p:extLst>
      <p:ext uri="{BB962C8B-B14F-4D97-AF65-F5344CB8AC3E}">
        <p14:creationId xmlns:p14="http://schemas.microsoft.com/office/powerpoint/2010/main" val="296120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15</a:t>
            </a:fld>
            <a:endParaRPr lang="de-DE"/>
          </a:p>
        </p:txBody>
      </p:sp>
      <p:sp>
        <p:nvSpPr>
          <p:cNvPr id="6" name="Kopfzeilenplatzhalter 5">
            <a:extLst>
              <a:ext uri="{FF2B5EF4-FFF2-40B4-BE49-F238E27FC236}">
                <a16:creationId xmlns:a16="http://schemas.microsoft.com/office/drawing/2014/main" id="{CB316806-5341-8C59-D5EA-0F98C9D61B1C}"/>
              </a:ext>
            </a:extLst>
          </p:cNvPr>
          <p:cNvSpPr>
            <a:spLocks noGrp="1"/>
          </p:cNvSpPr>
          <p:nvPr>
            <p:ph type="hdr" sz="quarter"/>
          </p:nvPr>
        </p:nvSpPr>
        <p:spPr/>
        <p:txBody>
          <a:bodyPr/>
          <a:lstStyle/>
          <a:p>
            <a:r>
              <a:rPr lang="de-DE"/>
              <a:t>Prof. Dr. Hubertus Bardt</a:t>
            </a:r>
          </a:p>
        </p:txBody>
      </p:sp>
      <p:sp>
        <p:nvSpPr>
          <p:cNvPr id="7" name="Fußzeilenplatzhalter 6">
            <a:extLst>
              <a:ext uri="{FF2B5EF4-FFF2-40B4-BE49-F238E27FC236}">
                <a16:creationId xmlns:a16="http://schemas.microsoft.com/office/drawing/2014/main" id="{ADA40B27-7457-20E2-210D-89A240CF1F6A}"/>
              </a:ext>
            </a:extLst>
          </p:cNvPr>
          <p:cNvSpPr>
            <a:spLocks noGrp="1"/>
          </p:cNvSpPr>
          <p:nvPr>
            <p:ph type="ftr" sz="quarter" idx="4"/>
          </p:nvPr>
        </p:nvSpPr>
        <p:spPr/>
        <p:txBody>
          <a:bodyPr/>
          <a:lstStyle/>
          <a:p>
            <a:r>
              <a:rPr lang="de-DE"/>
              <a:t>Industrial policy for the transformation</a:t>
            </a:r>
          </a:p>
        </p:txBody>
      </p:sp>
      <p:sp>
        <p:nvSpPr>
          <p:cNvPr id="8" name="Datumsplatzhalter 7">
            <a:extLst>
              <a:ext uri="{FF2B5EF4-FFF2-40B4-BE49-F238E27FC236}">
                <a16:creationId xmlns:a16="http://schemas.microsoft.com/office/drawing/2014/main" id="{F0DC2421-9665-D231-C24C-F9FEA045B74F}"/>
              </a:ext>
            </a:extLst>
          </p:cNvPr>
          <p:cNvSpPr>
            <a:spLocks noGrp="1"/>
          </p:cNvSpPr>
          <p:nvPr>
            <p:ph type="dt" idx="1"/>
          </p:nvPr>
        </p:nvSpPr>
        <p:spPr/>
        <p:txBody>
          <a:bodyPr/>
          <a:lstStyle/>
          <a:p>
            <a:r>
              <a:rPr lang="de-DE"/>
              <a:t>12.02.2025</a:t>
            </a:r>
          </a:p>
        </p:txBody>
      </p:sp>
    </p:spTree>
    <p:extLst>
      <p:ext uri="{BB962C8B-B14F-4D97-AF65-F5344CB8AC3E}">
        <p14:creationId xmlns:p14="http://schemas.microsoft.com/office/powerpoint/2010/main" val="172762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6.02.2024</a:t>
            </a:r>
          </a:p>
        </p:txBody>
      </p:sp>
      <p:sp>
        <p:nvSpPr>
          <p:cNvPr id="6" name="Fußzeilenplatzhalter 5"/>
          <p:cNvSpPr>
            <a:spLocks noGrp="1"/>
          </p:cNvSpPr>
          <p:nvPr>
            <p:ph type="ftr" sz="quarter" idx="4"/>
          </p:nvPr>
        </p:nvSpPr>
        <p:spPr/>
        <p:txBody>
          <a:bodyPr/>
          <a:lstStyle/>
          <a:p>
            <a:r>
              <a:rPr lang="de-DE"/>
              <a:t>Industriepolitik und Versorgungsicherheit</a:t>
            </a:r>
          </a:p>
        </p:txBody>
      </p:sp>
      <p:sp>
        <p:nvSpPr>
          <p:cNvPr id="7" name="Foliennummernplatzhalter 6"/>
          <p:cNvSpPr>
            <a:spLocks noGrp="1"/>
          </p:cNvSpPr>
          <p:nvPr>
            <p:ph type="sldNum" sz="quarter" idx="5"/>
          </p:nvPr>
        </p:nvSpPr>
        <p:spPr/>
        <p:txBody>
          <a:bodyPr/>
          <a:lstStyle/>
          <a:p>
            <a:fld id="{13242068-FDE0-4024-958E-5EF8670A3D14}" type="slidenum">
              <a:rPr lang="de-DE" smtClean="0"/>
              <a:t>16</a:t>
            </a:fld>
            <a:endParaRPr lang="de-DE"/>
          </a:p>
        </p:txBody>
      </p:sp>
    </p:spTree>
    <p:extLst>
      <p:ext uri="{BB962C8B-B14F-4D97-AF65-F5344CB8AC3E}">
        <p14:creationId xmlns:p14="http://schemas.microsoft.com/office/powerpoint/2010/main" val="280287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6.02.2024</a:t>
            </a:r>
          </a:p>
        </p:txBody>
      </p:sp>
      <p:sp>
        <p:nvSpPr>
          <p:cNvPr id="6" name="Fußzeilenplatzhalter 5"/>
          <p:cNvSpPr>
            <a:spLocks noGrp="1"/>
          </p:cNvSpPr>
          <p:nvPr>
            <p:ph type="ftr" sz="quarter" idx="4"/>
          </p:nvPr>
        </p:nvSpPr>
        <p:spPr/>
        <p:txBody>
          <a:bodyPr/>
          <a:lstStyle/>
          <a:p>
            <a:r>
              <a:rPr lang="de-DE"/>
              <a:t>Industriepolitik und Versorgungsicherheit</a:t>
            </a:r>
          </a:p>
        </p:txBody>
      </p:sp>
      <p:sp>
        <p:nvSpPr>
          <p:cNvPr id="7" name="Foliennummernplatzhalter 6"/>
          <p:cNvSpPr>
            <a:spLocks noGrp="1"/>
          </p:cNvSpPr>
          <p:nvPr>
            <p:ph type="sldNum" sz="quarter" idx="5"/>
          </p:nvPr>
        </p:nvSpPr>
        <p:spPr/>
        <p:txBody>
          <a:bodyPr/>
          <a:lstStyle/>
          <a:p>
            <a:fld id="{13242068-FDE0-4024-958E-5EF8670A3D14}" type="slidenum">
              <a:rPr lang="de-DE" smtClean="0"/>
              <a:t>17</a:t>
            </a:fld>
            <a:endParaRPr lang="de-DE"/>
          </a:p>
        </p:txBody>
      </p:sp>
    </p:spTree>
    <p:extLst>
      <p:ext uri="{BB962C8B-B14F-4D97-AF65-F5344CB8AC3E}">
        <p14:creationId xmlns:p14="http://schemas.microsoft.com/office/powerpoint/2010/main" val="4078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6.02.2024</a:t>
            </a:r>
          </a:p>
        </p:txBody>
      </p:sp>
      <p:sp>
        <p:nvSpPr>
          <p:cNvPr id="6" name="Fußzeilenplatzhalter 5"/>
          <p:cNvSpPr>
            <a:spLocks noGrp="1"/>
          </p:cNvSpPr>
          <p:nvPr>
            <p:ph type="ftr" sz="quarter" idx="4"/>
          </p:nvPr>
        </p:nvSpPr>
        <p:spPr/>
        <p:txBody>
          <a:bodyPr/>
          <a:lstStyle/>
          <a:p>
            <a:r>
              <a:rPr lang="de-DE"/>
              <a:t>Industriepolitik und Versorgungsicherheit</a:t>
            </a:r>
          </a:p>
        </p:txBody>
      </p:sp>
      <p:sp>
        <p:nvSpPr>
          <p:cNvPr id="7" name="Foliennummernplatzhalter 6"/>
          <p:cNvSpPr>
            <a:spLocks noGrp="1"/>
          </p:cNvSpPr>
          <p:nvPr>
            <p:ph type="sldNum" sz="quarter" idx="5"/>
          </p:nvPr>
        </p:nvSpPr>
        <p:spPr/>
        <p:txBody>
          <a:bodyPr/>
          <a:lstStyle/>
          <a:p>
            <a:fld id="{13242068-FDE0-4024-958E-5EF8670A3D14}" type="slidenum">
              <a:rPr lang="de-DE" smtClean="0"/>
              <a:t>18</a:t>
            </a:fld>
            <a:endParaRPr lang="de-DE"/>
          </a:p>
        </p:txBody>
      </p:sp>
    </p:spTree>
    <p:extLst>
      <p:ext uri="{BB962C8B-B14F-4D97-AF65-F5344CB8AC3E}">
        <p14:creationId xmlns:p14="http://schemas.microsoft.com/office/powerpoint/2010/main" val="113068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Prof. Dr. Hubertus Bardt</a:t>
            </a:r>
          </a:p>
        </p:txBody>
      </p:sp>
      <p:sp>
        <p:nvSpPr>
          <p:cNvPr id="5" name="Datumsplatzhalter 4"/>
          <p:cNvSpPr>
            <a:spLocks noGrp="1"/>
          </p:cNvSpPr>
          <p:nvPr>
            <p:ph type="dt" idx="1"/>
          </p:nvPr>
        </p:nvSpPr>
        <p:spPr/>
        <p:txBody>
          <a:bodyPr/>
          <a:lstStyle/>
          <a:p>
            <a:r>
              <a:rPr lang="de-DE"/>
              <a:t>12.02.2025</a:t>
            </a:r>
          </a:p>
        </p:txBody>
      </p:sp>
      <p:sp>
        <p:nvSpPr>
          <p:cNvPr id="6" name="Fußzeilenplatzhalter 5"/>
          <p:cNvSpPr>
            <a:spLocks noGrp="1"/>
          </p:cNvSpPr>
          <p:nvPr>
            <p:ph type="ftr" sz="quarter" idx="4"/>
          </p:nvPr>
        </p:nvSpPr>
        <p:spPr/>
        <p:txBody>
          <a:bodyPr/>
          <a:lstStyle/>
          <a:p>
            <a:r>
              <a:rPr lang="en-US"/>
              <a:t>Industrial policy for the transformation</a:t>
            </a:r>
            <a:endParaRPr lang="de-DE"/>
          </a:p>
        </p:txBody>
      </p:sp>
      <p:sp>
        <p:nvSpPr>
          <p:cNvPr id="7" name="Foliennummernplatzhalter 6"/>
          <p:cNvSpPr>
            <a:spLocks noGrp="1"/>
          </p:cNvSpPr>
          <p:nvPr>
            <p:ph type="sldNum" sz="quarter" idx="5"/>
          </p:nvPr>
        </p:nvSpPr>
        <p:spPr/>
        <p:txBody>
          <a:bodyPr/>
          <a:lstStyle/>
          <a:p>
            <a:fld id="{13242068-FDE0-4024-958E-5EF8670A3D14}" type="slidenum">
              <a:rPr lang="de-DE" smtClean="0"/>
              <a:t>19</a:t>
            </a:fld>
            <a:endParaRPr lang="de-DE"/>
          </a:p>
        </p:txBody>
      </p:sp>
    </p:spTree>
    <p:extLst>
      <p:ext uri="{BB962C8B-B14F-4D97-AF65-F5344CB8AC3E}">
        <p14:creationId xmlns:p14="http://schemas.microsoft.com/office/powerpoint/2010/main" val="71244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2</a:t>
            </a:fld>
            <a:endParaRPr lang="de-DE"/>
          </a:p>
        </p:txBody>
      </p:sp>
      <p:sp>
        <p:nvSpPr>
          <p:cNvPr id="6" name="Kopfzeilenplatzhalter 5">
            <a:extLst>
              <a:ext uri="{FF2B5EF4-FFF2-40B4-BE49-F238E27FC236}">
                <a16:creationId xmlns:a16="http://schemas.microsoft.com/office/drawing/2014/main" id="{E24FAB8B-3FF5-69C4-60C5-4DE608BEFEA6}"/>
              </a:ext>
            </a:extLst>
          </p:cNvPr>
          <p:cNvSpPr>
            <a:spLocks noGrp="1"/>
          </p:cNvSpPr>
          <p:nvPr>
            <p:ph type="hdr" sz="quarter"/>
          </p:nvPr>
        </p:nvSpPr>
        <p:spPr/>
        <p:txBody>
          <a:bodyPr/>
          <a:lstStyle/>
          <a:p>
            <a:r>
              <a:rPr lang="de-DE"/>
              <a:t>Prof. Dr. Hubertus Bardt</a:t>
            </a:r>
          </a:p>
        </p:txBody>
      </p:sp>
      <p:sp>
        <p:nvSpPr>
          <p:cNvPr id="7" name="Datumsplatzhalter 6">
            <a:extLst>
              <a:ext uri="{FF2B5EF4-FFF2-40B4-BE49-F238E27FC236}">
                <a16:creationId xmlns:a16="http://schemas.microsoft.com/office/drawing/2014/main" id="{D49BCB47-1B40-2001-13F8-919D7B5D8B2F}"/>
              </a:ext>
            </a:extLst>
          </p:cNvPr>
          <p:cNvSpPr>
            <a:spLocks noGrp="1"/>
          </p:cNvSpPr>
          <p:nvPr>
            <p:ph type="dt" idx="1"/>
          </p:nvPr>
        </p:nvSpPr>
        <p:spPr/>
        <p:txBody>
          <a:bodyPr/>
          <a:lstStyle/>
          <a:p>
            <a:r>
              <a:rPr lang="de-DE"/>
              <a:t>12.02.2025</a:t>
            </a:r>
          </a:p>
        </p:txBody>
      </p:sp>
      <p:sp>
        <p:nvSpPr>
          <p:cNvPr id="8" name="Fußzeilenplatzhalter 7">
            <a:extLst>
              <a:ext uri="{FF2B5EF4-FFF2-40B4-BE49-F238E27FC236}">
                <a16:creationId xmlns:a16="http://schemas.microsoft.com/office/drawing/2014/main" id="{A9BAC0E0-BBCD-70B0-6A8F-7831225FD757}"/>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1490508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7" name="Foliennummernplatzhalter 6"/>
          <p:cNvSpPr>
            <a:spLocks noGrp="1"/>
          </p:cNvSpPr>
          <p:nvPr>
            <p:ph type="sldNum" sz="quarter" idx="13"/>
          </p:nvPr>
        </p:nvSpPr>
        <p:spPr/>
        <p:txBody>
          <a:bodyPr/>
          <a:lstStyle/>
          <a:p>
            <a:fld id="{13242068-FDE0-4024-958E-5EF8670A3D14}" type="slidenum">
              <a:rPr lang="de-DE" smtClean="0"/>
              <a:t>20</a:t>
            </a:fld>
            <a:endParaRPr lang="de-DE"/>
          </a:p>
        </p:txBody>
      </p:sp>
      <p:sp>
        <p:nvSpPr>
          <p:cNvPr id="4" name="Datumsplatzhalter 3">
            <a:extLst>
              <a:ext uri="{FF2B5EF4-FFF2-40B4-BE49-F238E27FC236}">
                <a16:creationId xmlns:a16="http://schemas.microsoft.com/office/drawing/2014/main" id="{E12F4867-5CA9-420D-941B-54B6B6872848}"/>
              </a:ext>
            </a:extLst>
          </p:cNvPr>
          <p:cNvSpPr>
            <a:spLocks noGrp="1"/>
          </p:cNvSpPr>
          <p:nvPr>
            <p:ph type="dt" idx="1"/>
          </p:nvPr>
        </p:nvSpPr>
        <p:spPr/>
        <p:txBody>
          <a:bodyPr/>
          <a:lstStyle/>
          <a:p>
            <a:r>
              <a:rPr lang="de-DE"/>
              <a:t>12.02.2025</a:t>
            </a:r>
          </a:p>
        </p:txBody>
      </p:sp>
      <p:sp>
        <p:nvSpPr>
          <p:cNvPr id="5" name="Fußzeilenplatzhalter 4">
            <a:extLst>
              <a:ext uri="{FF2B5EF4-FFF2-40B4-BE49-F238E27FC236}">
                <a16:creationId xmlns:a16="http://schemas.microsoft.com/office/drawing/2014/main" id="{475B05BB-8BB3-4BE4-A0EB-680DCE561FF2}"/>
              </a:ext>
            </a:extLst>
          </p:cNvPr>
          <p:cNvSpPr>
            <a:spLocks noGrp="1"/>
          </p:cNvSpPr>
          <p:nvPr>
            <p:ph type="ftr" sz="quarter" idx="4"/>
          </p:nvPr>
        </p:nvSpPr>
        <p:spPr/>
        <p:txBody>
          <a:bodyPr/>
          <a:lstStyle/>
          <a:p>
            <a:r>
              <a:rPr lang="en-US"/>
              <a:t>Industrial policy for the transformation</a:t>
            </a:r>
            <a:endParaRPr lang="de-DE" dirty="0"/>
          </a:p>
        </p:txBody>
      </p:sp>
      <p:sp>
        <p:nvSpPr>
          <p:cNvPr id="8" name="Kopfzeilenplatzhalter 7">
            <a:extLst>
              <a:ext uri="{FF2B5EF4-FFF2-40B4-BE49-F238E27FC236}">
                <a16:creationId xmlns:a16="http://schemas.microsoft.com/office/drawing/2014/main" id="{8FBEE55F-C598-3522-77B1-717D59B07060}"/>
              </a:ext>
            </a:extLst>
          </p:cNvPr>
          <p:cNvSpPr>
            <a:spLocks noGrp="1"/>
          </p:cNvSpPr>
          <p:nvPr>
            <p:ph type="hdr" sz="quarter"/>
          </p:nvPr>
        </p:nvSpPr>
        <p:spPr/>
        <p:txBody>
          <a:bodyPr/>
          <a:lstStyle/>
          <a:p>
            <a:r>
              <a:rPr lang="de-DE"/>
              <a:t>Prof. Dr. Hubertus Bardt</a:t>
            </a:r>
          </a:p>
        </p:txBody>
      </p:sp>
    </p:spTree>
    <p:extLst>
      <p:ext uri="{BB962C8B-B14F-4D97-AF65-F5344CB8AC3E}">
        <p14:creationId xmlns:p14="http://schemas.microsoft.com/office/powerpoint/2010/main" val="88205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8D11C0B-BDE0-42EB-BA7E-01B0BDD68285}" type="slidenum">
              <a:rPr lang="de-DE" smtClean="0"/>
              <a:t>3</a:t>
            </a:fld>
            <a:endParaRPr lang="de-DE"/>
          </a:p>
        </p:txBody>
      </p:sp>
      <p:sp>
        <p:nvSpPr>
          <p:cNvPr id="5" name="Datumsplatzhalter 4">
            <a:extLst>
              <a:ext uri="{FF2B5EF4-FFF2-40B4-BE49-F238E27FC236}">
                <a16:creationId xmlns:a16="http://schemas.microsoft.com/office/drawing/2014/main" id="{282CD224-CE44-351D-F496-EEE81C1A6ABF}"/>
              </a:ext>
            </a:extLst>
          </p:cNvPr>
          <p:cNvSpPr>
            <a:spLocks noGrp="1"/>
          </p:cNvSpPr>
          <p:nvPr>
            <p:ph type="dt" idx="1"/>
          </p:nvPr>
        </p:nvSpPr>
        <p:spPr/>
        <p:txBody>
          <a:bodyPr/>
          <a:lstStyle/>
          <a:p>
            <a:r>
              <a:rPr lang="de-DE"/>
              <a:t>12.02.2025</a:t>
            </a:r>
          </a:p>
        </p:txBody>
      </p:sp>
      <p:sp>
        <p:nvSpPr>
          <p:cNvPr id="6" name="Fußzeilenplatzhalter 5">
            <a:extLst>
              <a:ext uri="{FF2B5EF4-FFF2-40B4-BE49-F238E27FC236}">
                <a16:creationId xmlns:a16="http://schemas.microsoft.com/office/drawing/2014/main" id="{92236BAB-C5FC-493E-D5D3-CF1DC1B80D2B}"/>
              </a:ext>
            </a:extLst>
          </p:cNvPr>
          <p:cNvSpPr>
            <a:spLocks noGrp="1"/>
          </p:cNvSpPr>
          <p:nvPr>
            <p:ph type="ftr" sz="quarter" idx="4"/>
          </p:nvPr>
        </p:nvSpPr>
        <p:spPr/>
        <p:txBody>
          <a:bodyPr/>
          <a:lstStyle/>
          <a:p>
            <a:r>
              <a:rPr lang="en-US"/>
              <a:t>Industrial policy for the transformation</a:t>
            </a:r>
            <a:endParaRPr lang="de-DE" dirty="0"/>
          </a:p>
        </p:txBody>
      </p:sp>
      <p:sp>
        <p:nvSpPr>
          <p:cNvPr id="7" name="Kopfzeilenplatzhalter 6">
            <a:extLst>
              <a:ext uri="{FF2B5EF4-FFF2-40B4-BE49-F238E27FC236}">
                <a16:creationId xmlns:a16="http://schemas.microsoft.com/office/drawing/2014/main" id="{805FF815-10D5-7C8C-B4BA-2DF73436FB3C}"/>
              </a:ext>
            </a:extLst>
          </p:cNvPr>
          <p:cNvSpPr>
            <a:spLocks noGrp="1"/>
          </p:cNvSpPr>
          <p:nvPr>
            <p:ph type="hdr" sz="quarter"/>
          </p:nvPr>
        </p:nvSpPr>
        <p:spPr/>
        <p:txBody>
          <a:bodyPr/>
          <a:lstStyle/>
          <a:p>
            <a:r>
              <a:rPr lang="de-DE"/>
              <a:t>Prof. Dr. Hubertus Bardt</a:t>
            </a:r>
          </a:p>
        </p:txBody>
      </p:sp>
    </p:spTree>
    <p:extLst>
      <p:ext uri="{BB962C8B-B14F-4D97-AF65-F5344CB8AC3E}">
        <p14:creationId xmlns:p14="http://schemas.microsoft.com/office/powerpoint/2010/main" val="118440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baseline="0">
                <a:latin typeface="HelveticaNeueLT W1G 55 Roman"/>
              </a:rPr>
              <a:t>Gross capital expenditure on equipment in the manufacturing sector (adjusted for price) in 2022 is still 8% below the level of the pre-coronavirus year 2019. On the production side, there has been a massive slump in energy-intensive industries as a result of high energy costs, which is also reflected in the low level of investment in energy-intensive industries compared to other sectors (see Figure 1). For some time now, energy-intensive industries have been investing less than would be necessary to maintain their substance. All of this shows the extent to which the overall economic situation has been characterised by difficulties on the supply side for some time.  </a:t>
            </a:r>
          </a:p>
          <a:p>
            <a:r>
              <a:rPr lang="de-DE" sz="1200" b="1" i="0" u="none" strike="noStrike" baseline="0">
                <a:latin typeface="HelveticaNeueLT W1G 55 Roman"/>
              </a:rPr>
              <a:t>Manufacturing industry 2022</a:t>
            </a:r>
            <a:r>
              <a:rPr lang="de-DE" sz="1200" b="0" i="0" u="none" strike="noStrike" baseline="0">
                <a:latin typeface="HelveticaNeueLT W1G 55 Roman"/>
              </a:rPr>
              <a:t>: still 8 % below 2019 level.</a:t>
            </a:r>
          </a:p>
          <a:p>
            <a:r>
              <a:rPr lang="de-DE" sz="1200" b="0" i="0" u="none" strike="noStrike" baseline="0">
                <a:latin typeface="HelveticaNeueLT W1G 55 Roman"/>
              </a:rPr>
              <a:t>Low investment in </a:t>
            </a:r>
            <a:r>
              <a:rPr lang="de-DE" sz="1200" b="1" i="0" u="none" strike="noStrike" baseline="0">
                <a:latin typeface="HelveticaNeueLT W1G 55 Roman"/>
              </a:rPr>
              <a:t>energy-intensive industry </a:t>
            </a:r>
            <a:r>
              <a:rPr lang="de-DE" sz="1200" b="0" i="0" u="none" strike="noStrike" baseline="0">
                <a:latin typeface="HelveticaNeueLT W1G 55 Roman"/>
              </a:rPr>
              <a:t>in particular: 6 per cent less investment in 2021 than in 2019</a:t>
            </a:r>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4</a:t>
            </a:fld>
            <a:endParaRPr lang="de-DE"/>
          </a:p>
        </p:txBody>
      </p:sp>
      <p:sp>
        <p:nvSpPr>
          <p:cNvPr id="6" name="Kopfzeilenplatzhalter 5">
            <a:extLst>
              <a:ext uri="{FF2B5EF4-FFF2-40B4-BE49-F238E27FC236}">
                <a16:creationId xmlns:a16="http://schemas.microsoft.com/office/drawing/2014/main" id="{45891000-A4EF-C20E-CD8D-04EB2B9AC064}"/>
              </a:ext>
            </a:extLst>
          </p:cNvPr>
          <p:cNvSpPr>
            <a:spLocks noGrp="1"/>
          </p:cNvSpPr>
          <p:nvPr>
            <p:ph type="hdr" sz="quarter"/>
          </p:nvPr>
        </p:nvSpPr>
        <p:spPr/>
        <p:txBody>
          <a:bodyPr/>
          <a:lstStyle/>
          <a:p>
            <a:r>
              <a:rPr lang="de-DE"/>
              <a:t>Prof. Dr. Hubertus Bardt</a:t>
            </a:r>
          </a:p>
        </p:txBody>
      </p:sp>
      <p:sp>
        <p:nvSpPr>
          <p:cNvPr id="7" name="Fußzeilenplatzhalter 6">
            <a:extLst>
              <a:ext uri="{FF2B5EF4-FFF2-40B4-BE49-F238E27FC236}">
                <a16:creationId xmlns:a16="http://schemas.microsoft.com/office/drawing/2014/main" id="{11CC3C26-E75E-DA90-B5FA-853D6EB2A002}"/>
              </a:ext>
            </a:extLst>
          </p:cNvPr>
          <p:cNvSpPr>
            <a:spLocks noGrp="1"/>
          </p:cNvSpPr>
          <p:nvPr>
            <p:ph type="ftr" sz="quarter" idx="4"/>
          </p:nvPr>
        </p:nvSpPr>
        <p:spPr/>
        <p:txBody>
          <a:bodyPr/>
          <a:lstStyle/>
          <a:p>
            <a:r>
              <a:rPr lang="de-DE"/>
              <a:t>Industrial policy for the transformation</a:t>
            </a:r>
          </a:p>
        </p:txBody>
      </p:sp>
      <p:sp>
        <p:nvSpPr>
          <p:cNvPr id="8" name="Datumsplatzhalter 7">
            <a:extLst>
              <a:ext uri="{FF2B5EF4-FFF2-40B4-BE49-F238E27FC236}">
                <a16:creationId xmlns:a16="http://schemas.microsoft.com/office/drawing/2014/main" id="{707459D5-EA8D-341D-8781-B74025B0F3B2}"/>
              </a:ext>
            </a:extLst>
          </p:cNvPr>
          <p:cNvSpPr>
            <a:spLocks noGrp="1"/>
          </p:cNvSpPr>
          <p:nvPr>
            <p:ph type="dt" idx="1"/>
          </p:nvPr>
        </p:nvSpPr>
        <p:spPr/>
        <p:txBody>
          <a:bodyPr/>
          <a:lstStyle/>
          <a:p>
            <a:r>
              <a:rPr lang="de-DE"/>
              <a:t>12.02.2025</a:t>
            </a:r>
          </a:p>
        </p:txBody>
      </p:sp>
    </p:spTree>
    <p:extLst>
      <p:ext uri="{BB962C8B-B14F-4D97-AF65-F5344CB8AC3E}">
        <p14:creationId xmlns:p14="http://schemas.microsoft.com/office/powerpoint/2010/main" val="310192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5</a:t>
            </a:fld>
            <a:endParaRPr lang="de-DE"/>
          </a:p>
        </p:txBody>
      </p:sp>
      <p:sp>
        <p:nvSpPr>
          <p:cNvPr id="6" name="Kopfzeilenplatzhalter 5">
            <a:extLst>
              <a:ext uri="{FF2B5EF4-FFF2-40B4-BE49-F238E27FC236}">
                <a16:creationId xmlns:a16="http://schemas.microsoft.com/office/drawing/2014/main" id="{5E68A9B0-F464-90BA-C21C-E081166551AD}"/>
              </a:ext>
            </a:extLst>
          </p:cNvPr>
          <p:cNvSpPr>
            <a:spLocks noGrp="1"/>
          </p:cNvSpPr>
          <p:nvPr>
            <p:ph type="hdr" sz="quarter"/>
          </p:nvPr>
        </p:nvSpPr>
        <p:spPr/>
        <p:txBody>
          <a:bodyPr/>
          <a:lstStyle/>
          <a:p>
            <a:r>
              <a:rPr lang="de-DE"/>
              <a:t>Prof. Dr. Hubertus Bardt</a:t>
            </a:r>
          </a:p>
        </p:txBody>
      </p:sp>
      <p:sp>
        <p:nvSpPr>
          <p:cNvPr id="7" name="Datumsplatzhalter 6">
            <a:extLst>
              <a:ext uri="{FF2B5EF4-FFF2-40B4-BE49-F238E27FC236}">
                <a16:creationId xmlns:a16="http://schemas.microsoft.com/office/drawing/2014/main" id="{597ED9D9-4875-B5FD-6235-A7A518434225}"/>
              </a:ext>
            </a:extLst>
          </p:cNvPr>
          <p:cNvSpPr>
            <a:spLocks noGrp="1"/>
          </p:cNvSpPr>
          <p:nvPr>
            <p:ph type="dt" idx="1"/>
          </p:nvPr>
        </p:nvSpPr>
        <p:spPr/>
        <p:txBody>
          <a:bodyPr/>
          <a:lstStyle/>
          <a:p>
            <a:r>
              <a:rPr lang="de-DE"/>
              <a:t>12.02.2025</a:t>
            </a:r>
          </a:p>
        </p:txBody>
      </p:sp>
      <p:sp>
        <p:nvSpPr>
          <p:cNvPr id="8" name="Fußzeilenplatzhalter 7">
            <a:extLst>
              <a:ext uri="{FF2B5EF4-FFF2-40B4-BE49-F238E27FC236}">
                <a16:creationId xmlns:a16="http://schemas.microsoft.com/office/drawing/2014/main" id="{733A131D-AB73-0149-5278-ECC55269E59D}"/>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215848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r>
              <a:rPr lang="en-US"/>
              <a:t>Industrial policy for the transformation</a:t>
            </a:r>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6</a:t>
            </a:fld>
            <a:endParaRPr lang="de-DE"/>
          </a:p>
        </p:txBody>
      </p:sp>
      <p:sp>
        <p:nvSpPr>
          <p:cNvPr id="6" name="Datumsplatzhalter 5">
            <a:extLst>
              <a:ext uri="{FF2B5EF4-FFF2-40B4-BE49-F238E27FC236}">
                <a16:creationId xmlns:a16="http://schemas.microsoft.com/office/drawing/2014/main" id="{4A397577-9181-0C1D-116A-7D517CAC1103}"/>
              </a:ext>
            </a:extLst>
          </p:cNvPr>
          <p:cNvSpPr>
            <a:spLocks noGrp="1"/>
          </p:cNvSpPr>
          <p:nvPr>
            <p:ph type="dt" idx="1"/>
          </p:nvPr>
        </p:nvSpPr>
        <p:spPr/>
        <p:txBody>
          <a:bodyPr/>
          <a:lstStyle/>
          <a:p>
            <a:r>
              <a:rPr lang="de-DE"/>
              <a:t>12.02.2025</a:t>
            </a:r>
          </a:p>
        </p:txBody>
      </p:sp>
      <p:sp>
        <p:nvSpPr>
          <p:cNvPr id="7" name="Kopfzeilenplatzhalter 6">
            <a:extLst>
              <a:ext uri="{FF2B5EF4-FFF2-40B4-BE49-F238E27FC236}">
                <a16:creationId xmlns:a16="http://schemas.microsoft.com/office/drawing/2014/main" id="{0A986571-3D34-ACC5-46AB-1CE67696769A}"/>
              </a:ext>
            </a:extLst>
          </p:cNvPr>
          <p:cNvSpPr>
            <a:spLocks noGrp="1"/>
          </p:cNvSpPr>
          <p:nvPr>
            <p:ph type="hdr" sz="quarter"/>
          </p:nvPr>
        </p:nvSpPr>
        <p:spPr/>
        <p:txBody>
          <a:bodyPr/>
          <a:lstStyle/>
          <a:p>
            <a:r>
              <a:rPr lang="de-DE"/>
              <a:t>Prof. Dr. Hubertus Bardt</a:t>
            </a:r>
          </a:p>
        </p:txBody>
      </p:sp>
    </p:spTree>
    <p:extLst>
      <p:ext uri="{BB962C8B-B14F-4D97-AF65-F5344CB8AC3E}">
        <p14:creationId xmlns:p14="http://schemas.microsoft.com/office/powerpoint/2010/main" val="307403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7</a:t>
            </a:fld>
            <a:endParaRPr lang="de-DE"/>
          </a:p>
        </p:txBody>
      </p:sp>
      <p:sp>
        <p:nvSpPr>
          <p:cNvPr id="6" name="Kopfzeilenplatzhalter 5">
            <a:extLst>
              <a:ext uri="{FF2B5EF4-FFF2-40B4-BE49-F238E27FC236}">
                <a16:creationId xmlns:a16="http://schemas.microsoft.com/office/drawing/2014/main" id="{86EAF3CC-7775-2178-8D89-4F627087E2A7}"/>
              </a:ext>
            </a:extLst>
          </p:cNvPr>
          <p:cNvSpPr>
            <a:spLocks noGrp="1"/>
          </p:cNvSpPr>
          <p:nvPr>
            <p:ph type="hdr" sz="quarter"/>
          </p:nvPr>
        </p:nvSpPr>
        <p:spPr/>
        <p:txBody>
          <a:bodyPr/>
          <a:lstStyle/>
          <a:p>
            <a:r>
              <a:rPr lang="de-DE"/>
              <a:t>Prof. Dr. Hubertus Bardt</a:t>
            </a:r>
          </a:p>
        </p:txBody>
      </p:sp>
      <p:sp>
        <p:nvSpPr>
          <p:cNvPr id="7" name="Datumsplatzhalter 6">
            <a:extLst>
              <a:ext uri="{FF2B5EF4-FFF2-40B4-BE49-F238E27FC236}">
                <a16:creationId xmlns:a16="http://schemas.microsoft.com/office/drawing/2014/main" id="{244509B1-A78A-3C0C-31FC-281F0EFE0FDB}"/>
              </a:ext>
            </a:extLst>
          </p:cNvPr>
          <p:cNvSpPr>
            <a:spLocks noGrp="1"/>
          </p:cNvSpPr>
          <p:nvPr>
            <p:ph type="dt" idx="1"/>
          </p:nvPr>
        </p:nvSpPr>
        <p:spPr/>
        <p:txBody>
          <a:bodyPr/>
          <a:lstStyle/>
          <a:p>
            <a:r>
              <a:rPr lang="de-DE"/>
              <a:t>12.02.2025</a:t>
            </a:r>
          </a:p>
        </p:txBody>
      </p:sp>
      <p:sp>
        <p:nvSpPr>
          <p:cNvPr id="8" name="Fußzeilenplatzhalter 7">
            <a:extLst>
              <a:ext uri="{FF2B5EF4-FFF2-40B4-BE49-F238E27FC236}">
                <a16:creationId xmlns:a16="http://schemas.microsoft.com/office/drawing/2014/main" id="{6D44AA10-E60C-59B2-0705-19B8216C70E0}"/>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25459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8</a:t>
            </a:fld>
            <a:endParaRPr lang="de-DE"/>
          </a:p>
        </p:txBody>
      </p:sp>
      <p:sp>
        <p:nvSpPr>
          <p:cNvPr id="6" name="Kopfzeilenplatzhalter 5">
            <a:extLst>
              <a:ext uri="{FF2B5EF4-FFF2-40B4-BE49-F238E27FC236}">
                <a16:creationId xmlns:a16="http://schemas.microsoft.com/office/drawing/2014/main" id="{0D6DEFBC-F6F1-B9C0-482E-6FDCFC4F7036}"/>
              </a:ext>
            </a:extLst>
          </p:cNvPr>
          <p:cNvSpPr>
            <a:spLocks noGrp="1"/>
          </p:cNvSpPr>
          <p:nvPr>
            <p:ph type="hdr" sz="quarter"/>
          </p:nvPr>
        </p:nvSpPr>
        <p:spPr/>
        <p:txBody>
          <a:bodyPr/>
          <a:lstStyle/>
          <a:p>
            <a:r>
              <a:rPr lang="de-DE"/>
              <a:t>Prof. Dr. Hubertus Bardt</a:t>
            </a:r>
          </a:p>
        </p:txBody>
      </p:sp>
      <p:sp>
        <p:nvSpPr>
          <p:cNvPr id="7" name="Datumsplatzhalter 6">
            <a:extLst>
              <a:ext uri="{FF2B5EF4-FFF2-40B4-BE49-F238E27FC236}">
                <a16:creationId xmlns:a16="http://schemas.microsoft.com/office/drawing/2014/main" id="{7FFCF031-4106-D8F7-97E9-CEBD52684239}"/>
              </a:ext>
            </a:extLst>
          </p:cNvPr>
          <p:cNvSpPr>
            <a:spLocks noGrp="1"/>
          </p:cNvSpPr>
          <p:nvPr>
            <p:ph type="dt" idx="1"/>
          </p:nvPr>
        </p:nvSpPr>
        <p:spPr/>
        <p:txBody>
          <a:bodyPr/>
          <a:lstStyle/>
          <a:p>
            <a:r>
              <a:rPr lang="de-DE"/>
              <a:t>12.02.2025</a:t>
            </a:r>
          </a:p>
        </p:txBody>
      </p:sp>
      <p:sp>
        <p:nvSpPr>
          <p:cNvPr id="8" name="Fußzeilenplatzhalter 7">
            <a:extLst>
              <a:ext uri="{FF2B5EF4-FFF2-40B4-BE49-F238E27FC236}">
                <a16:creationId xmlns:a16="http://schemas.microsoft.com/office/drawing/2014/main" id="{06C8E9D4-06A2-FBE0-0DB0-EE2DC6CB0D69}"/>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339943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3242068-FDE0-4024-958E-5EF8670A3D14}" type="slidenum">
              <a:rPr lang="de-DE" smtClean="0"/>
              <a:t>9</a:t>
            </a:fld>
            <a:endParaRPr lang="de-DE"/>
          </a:p>
        </p:txBody>
      </p:sp>
      <p:sp>
        <p:nvSpPr>
          <p:cNvPr id="6" name="Kopfzeilenplatzhalter 5">
            <a:extLst>
              <a:ext uri="{FF2B5EF4-FFF2-40B4-BE49-F238E27FC236}">
                <a16:creationId xmlns:a16="http://schemas.microsoft.com/office/drawing/2014/main" id="{53E29785-B9D0-8CA2-52C7-A2AE959B1828}"/>
              </a:ext>
            </a:extLst>
          </p:cNvPr>
          <p:cNvSpPr>
            <a:spLocks noGrp="1"/>
          </p:cNvSpPr>
          <p:nvPr>
            <p:ph type="hdr" sz="quarter"/>
          </p:nvPr>
        </p:nvSpPr>
        <p:spPr/>
        <p:txBody>
          <a:bodyPr/>
          <a:lstStyle/>
          <a:p>
            <a:r>
              <a:rPr lang="de-DE"/>
              <a:t>Prof. Dr. Hubertus Bardt</a:t>
            </a:r>
          </a:p>
        </p:txBody>
      </p:sp>
      <p:sp>
        <p:nvSpPr>
          <p:cNvPr id="7" name="Datumsplatzhalter 6">
            <a:extLst>
              <a:ext uri="{FF2B5EF4-FFF2-40B4-BE49-F238E27FC236}">
                <a16:creationId xmlns:a16="http://schemas.microsoft.com/office/drawing/2014/main" id="{7327F386-EEC7-7C56-FA67-ECE44ACD6C60}"/>
              </a:ext>
            </a:extLst>
          </p:cNvPr>
          <p:cNvSpPr>
            <a:spLocks noGrp="1"/>
          </p:cNvSpPr>
          <p:nvPr>
            <p:ph type="dt" idx="1"/>
          </p:nvPr>
        </p:nvSpPr>
        <p:spPr/>
        <p:txBody>
          <a:bodyPr/>
          <a:lstStyle/>
          <a:p>
            <a:r>
              <a:rPr lang="de-DE"/>
              <a:t>12.02.2025</a:t>
            </a:r>
          </a:p>
        </p:txBody>
      </p:sp>
      <p:sp>
        <p:nvSpPr>
          <p:cNvPr id="8" name="Fußzeilenplatzhalter 7">
            <a:extLst>
              <a:ext uri="{FF2B5EF4-FFF2-40B4-BE49-F238E27FC236}">
                <a16:creationId xmlns:a16="http://schemas.microsoft.com/office/drawing/2014/main" id="{8C040DDC-DB12-45EE-F111-517F2E9B765E}"/>
              </a:ext>
            </a:extLst>
          </p:cNvPr>
          <p:cNvSpPr>
            <a:spLocks noGrp="1"/>
          </p:cNvSpPr>
          <p:nvPr>
            <p:ph type="ftr" sz="quarter" idx="4"/>
          </p:nvPr>
        </p:nvSpPr>
        <p:spPr/>
        <p:txBody>
          <a:bodyPr/>
          <a:lstStyle/>
          <a:p>
            <a:r>
              <a:rPr lang="de-DE"/>
              <a:t>Industrial policy for the transformation</a:t>
            </a:r>
          </a:p>
        </p:txBody>
      </p:sp>
    </p:spTree>
    <p:extLst>
      <p:ext uri="{BB962C8B-B14F-4D97-AF65-F5344CB8AC3E}">
        <p14:creationId xmlns:p14="http://schemas.microsoft.com/office/powerpoint/2010/main" val="114951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W_Titelfolie">
    <p:spTree>
      <p:nvGrpSpPr>
        <p:cNvPr id="1" name=""/>
        <p:cNvGrpSpPr/>
        <p:nvPr/>
      </p:nvGrpSpPr>
      <p:grpSpPr>
        <a:xfrm>
          <a:off x="0" y="0"/>
          <a:ext cx="0" cy="0"/>
          <a:chOff x="0" y="0"/>
          <a:chExt cx="0" cy="0"/>
        </a:xfrm>
      </p:grpSpPr>
      <p:sp>
        <p:nvSpPr>
          <p:cNvPr id="14" name="Textplatzhalter für Datum / Referent">
            <a:extLst>
              <a:ext uri="{FF2B5EF4-FFF2-40B4-BE49-F238E27FC236}">
                <a16:creationId xmlns:a16="http://schemas.microsoft.com/office/drawing/2014/main" id="{D6D522DC-D349-4748-B823-2844406867E4}"/>
              </a:ext>
            </a:extLst>
          </p:cNvPr>
          <p:cNvSpPr>
            <a:spLocks noGrp="1"/>
          </p:cNvSpPr>
          <p:nvPr>
            <p:ph type="body" sz="quarter" idx="10" hasCustomPrompt="1"/>
          </p:nvPr>
        </p:nvSpPr>
        <p:spPr>
          <a:xfrm>
            <a:off x="5616000" y="6339600"/>
            <a:ext cx="6207627" cy="360000"/>
          </a:xfrm>
        </p:spPr>
        <p:txBody>
          <a:bodyPr anchor="ctr" anchorCtr="0"/>
          <a:lstStyle>
            <a:lvl1pPr algn="r">
              <a:defRPr sz="1400">
                <a:solidFill>
                  <a:schemeClr val="tx2"/>
                </a:solidFill>
              </a:defRPr>
            </a:lvl1pPr>
          </a:lstStyle>
          <a:p>
            <a:pPr lvl="0"/>
            <a:r>
              <a:rPr lang="en-GB" dirty="0" err="1"/>
              <a:t>Hier</a:t>
            </a:r>
            <a:r>
              <a:rPr lang="en-GB" dirty="0"/>
              <a:t> </a:t>
            </a:r>
            <a:r>
              <a:rPr lang="en-GB" dirty="0" err="1"/>
              <a:t>Klicken</a:t>
            </a:r>
            <a:r>
              <a:rPr lang="en-GB" dirty="0"/>
              <a:t> und Datum / Name </a:t>
            </a:r>
            <a:r>
              <a:rPr lang="en-GB" dirty="0" err="1"/>
              <a:t>eingeben</a:t>
            </a:r>
            <a:endParaRPr lang="en-GB" dirty="0"/>
          </a:p>
        </p:txBody>
      </p:sp>
      <p:sp>
        <p:nvSpPr>
          <p:cNvPr id="16" name="Rechteck mit Titelbild">
            <a:extLst>
              <a:ext uri="{FF2B5EF4-FFF2-40B4-BE49-F238E27FC236}">
                <a16:creationId xmlns:a16="http://schemas.microsoft.com/office/drawing/2014/main" id="{0E964847-1C7B-467E-919B-56E298B8C7F9}"/>
              </a:ext>
            </a:extLst>
          </p:cNvPr>
          <p:cNvSpPr/>
          <p:nvPr/>
        </p:nvSpPr>
        <p:spPr>
          <a:xfrm>
            <a:off x="-1" y="2227152"/>
            <a:ext cx="12192001" cy="3902186"/>
          </a:xfrm>
          <a:prstGeom prst="rect">
            <a:avLst/>
          </a:prstGeom>
          <a:blipFill>
            <a:blip r:embed="rId2"/>
            <a:srcRect/>
            <a:stretch>
              <a:fillRect t="-46722" b="-319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Grafik Claim englisch">
            <a:extLst>
              <a:ext uri="{FF2B5EF4-FFF2-40B4-BE49-F238E27FC236}">
                <a16:creationId xmlns:a16="http://schemas.microsoft.com/office/drawing/2014/main" id="{873115C5-998B-498B-B808-0F165A5523C9}"/>
              </a:ext>
            </a:extLst>
          </p:cNvPr>
          <p:cNvPicPr>
            <a:picLocks noChangeAspect="1"/>
          </p:cNvPicPr>
          <p:nvPr userDrawn="1"/>
        </p:nvPicPr>
        <p:blipFill>
          <a:blip r:embed="rId3"/>
          <a:stretch>
            <a:fillRect/>
          </a:stretch>
        </p:blipFill>
        <p:spPr>
          <a:xfrm>
            <a:off x="212725" y="6424464"/>
            <a:ext cx="2861249" cy="210403"/>
          </a:xfrm>
          <a:prstGeom prst="rect">
            <a:avLst/>
          </a:prstGeom>
        </p:spPr>
      </p:pic>
      <p:sp>
        <p:nvSpPr>
          <p:cNvPr id="3" name="Untertitel"/>
          <p:cNvSpPr>
            <a:spLocks noGrp="1"/>
          </p:cNvSpPr>
          <p:nvPr>
            <p:ph type="subTitle" idx="1"/>
          </p:nvPr>
        </p:nvSpPr>
        <p:spPr>
          <a:xfrm>
            <a:off x="1953600" y="1476000"/>
            <a:ext cx="9916605" cy="745636"/>
          </a:xfrm>
        </p:spPr>
        <p:txBody>
          <a:bodyPr/>
          <a:lstStyle>
            <a:lvl1pPr marL="0" indent="0" algn="r">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dirty="0"/>
          </a:p>
        </p:txBody>
      </p:sp>
      <p:sp>
        <p:nvSpPr>
          <p:cNvPr id="2" name="Titel"/>
          <p:cNvSpPr>
            <a:spLocks noGrp="1"/>
          </p:cNvSpPr>
          <p:nvPr>
            <p:ph type="ctrTitle" hasCustomPrompt="1"/>
          </p:nvPr>
        </p:nvSpPr>
        <p:spPr>
          <a:xfrm>
            <a:off x="1953601" y="298800"/>
            <a:ext cx="9916604" cy="1006560"/>
          </a:xfrm>
        </p:spPr>
        <p:txBody>
          <a:bodyPr anchor="t">
            <a:noAutofit/>
          </a:bodyPr>
          <a:lstStyle>
            <a:lvl1pPr algn="r">
              <a:lnSpc>
                <a:spcPct val="80000"/>
              </a:lnSpc>
              <a:defRPr sz="4600">
                <a:solidFill>
                  <a:schemeClr val="accent2"/>
                </a:solidFill>
              </a:defRPr>
            </a:lvl1pPr>
          </a:lstStyle>
          <a:p>
            <a:r>
              <a:rPr lang="en-GB" dirty="0" err="1"/>
              <a:t>Präsentationstitel</a:t>
            </a:r>
            <a:r>
              <a:rPr lang="en-GB" dirty="0"/>
              <a:t> </a:t>
            </a:r>
            <a:r>
              <a:rPr lang="en-GB" dirty="0" err="1"/>
              <a:t>eintragen</a:t>
            </a:r>
            <a:endParaRPr lang="en-GB" dirty="0"/>
          </a:p>
        </p:txBody>
      </p:sp>
      <p:pic>
        <p:nvPicPr>
          <p:cNvPr id="5" name="Logo oben">
            <a:extLst>
              <a:ext uri="{FF2B5EF4-FFF2-40B4-BE49-F238E27FC236}">
                <a16:creationId xmlns:a16="http://schemas.microsoft.com/office/drawing/2014/main" id="{E768A6F6-958B-4776-8CC2-1E72155CA3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97" y="-38100"/>
            <a:ext cx="1442332" cy="1188000"/>
          </a:xfrm>
          <a:prstGeom prst="rect">
            <a:avLst/>
          </a:prstGeom>
        </p:spPr>
      </p:pic>
    </p:spTree>
    <p:extLst>
      <p:ext uri="{BB962C8B-B14F-4D97-AF65-F5344CB8AC3E}">
        <p14:creationId xmlns:p14="http://schemas.microsoft.com/office/powerpoint/2010/main" val="2052523093"/>
      </p:ext>
    </p:extLst>
  </p:cSld>
  <p:clrMapOvr>
    <a:masterClrMapping/>
  </p:clrMapOvr>
  <p:extLst>
    <p:ext uri="{DCECCB84-F9BA-43D5-87BE-67443E8EF086}">
      <p15:sldGuideLst xmlns:p15="http://schemas.microsoft.com/office/powerpoint/2012/main">
        <p15:guide id="1" pos="158">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W_Titel, Text und Bild Folienhöhe">
    <p:spTree>
      <p:nvGrpSpPr>
        <p:cNvPr id="1" name=""/>
        <p:cNvGrpSpPr/>
        <p:nvPr/>
      </p:nvGrpSpPr>
      <p:grpSpPr>
        <a:xfrm>
          <a:off x="0" y="0"/>
          <a:ext cx="0" cy="0"/>
          <a:chOff x="0" y="0"/>
          <a:chExt cx="0" cy="0"/>
        </a:xfrm>
      </p:grpSpPr>
      <p:sp>
        <p:nvSpPr>
          <p:cNvPr id="4" name="Textplatzhalter">
            <a:extLst>
              <a:ext uri="{FF2B5EF4-FFF2-40B4-BE49-F238E27FC236}">
                <a16:creationId xmlns:a16="http://schemas.microsoft.com/office/drawing/2014/main" id="{7F6FA5FD-F11B-400D-A8AC-44DC5A3C782A}"/>
              </a:ext>
            </a:extLst>
          </p:cNvPr>
          <p:cNvSpPr>
            <a:spLocks noGrp="1"/>
          </p:cNvSpPr>
          <p:nvPr>
            <p:ph type="body" sz="quarter" idx="10"/>
          </p:nvPr>
        </p:nvSpPr>
        <p:spPr>
          <a:xfrm>
            <a:off x="687919" y="3088257"/>
            <a:ext cx="4136224" cy="275374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Bildplatzhalter"/>
          <p:cNvSpPr>
            <a:spLocks noGrp="1" noChangeAspect="1"/>
          </p:cNvSpPr>
          <p:nvPr>
            <p:ph type="pic" idx="1"/>
          </p:nvPr>
        </p:nvSpPr>
        <p:spPr>
          <a:xfrm>
            <a:off x="5227792" y="0"/>
            <a:ext cx="6964208" cy="6858000"/>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GB" dirty="0"/>
          </a:p>
        </p:txBody>
      </p:sp>
      <p:sp>
        <p:nvSpPr>
          <p:cNvPr id="8" name="Titel">
            <a:extLst>
              <a:ext uri="{FF2B5EF4-FFF2-40B4-BE49-F238E27FC236}">
                <a16:creationId xmlns:a16="http://schemas.microsoft.com/office/drawing/2014/main" id="{B2250FBB-DC12-418A-B119-8F588B0C9609}"/>
              </a:ext>
            </a:extLst>
          </p:cNvPr>
          <p:cNvSpPr>
            <a:spLocks noGrp="1"/>
          </p:cNvSpPr>
          <p:nvPr>
            <p:ph type="title"/>
          </p:nvPr>
        </p:nvSpPr>
        <p:spPr>
          <a:xfrm>
            <a:off x="711200" y="1375201"/>
            <a:ext cx="4112941" cy="1518633"/>
          </a:xfrm>
        </p:spPr>
        <p:txBody>
          <a:bodyPr anchor="t" anchorCtr="0"/>
          <a:lstStyle/>
          <a:p>
            <a:r>
              <a:rPr lang="de-DE"/>
              <a:t>Mastertitelformat bearbeiten</a:t>
            </a:r>
            <a:endParaRPr lang="en-GB" dirty="0"/>
          </a:p>
        </p:txBody>
      </p:sp>
    </p:spTree>
    <p:extLst>
      <p:ext uri="{BB962C8B-B14F-4D97-AF65-F5344CB8AC3E}">
        <p14:creationId xmlns:p14="http://schemas.microsoft.com/office/powerpoint/2010/main" val="9032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W_Titel, Text und Bild Folienbreite">
    <p:spTree>
      <p:nvGrpSpPr>
        <p:cNvPr id="1" name=""/>
        <p:cNvGrpSpPr/>
        <p:nvPr/>
      </p:nvGrpSpPr>
      <p:grpSpPr>
        <a:xfrm>
          <a:off x="0" y="0"/>
          <a:ext cx="0" cy="0"/>
          <a:chOff x="0" y="0"/>
          <a:chExt cx="0" cy="0"/>
        </a:xfrm>
      </p:grpSpPr>
      <p:sp>
        <p:nvSpPr>
          <p:cNvPr id="3" name="Bildplatzhalter"/>
          <p:cNvSpPr>
            <a:spLocks noGrp="1" noChangeAspect="1"/>
          </p:cNvSpPr>
          <p:nvPr>
            <p:ph type="pic" idx="1"/>
          </p:nvPr>
        </p:nvSpPr>
        <p:spPr>
          <a:xfrm>
            <a:off x="0" y="2826000"/>
            <a:ext cx="12192000" cy="4032000"/>
          </a:xfrm>
          <a:solidFill>
            <a:schemeClr val="bg1">
              <a:lumMod val="9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GB" dirty="0"/>
          </a:p>
        </p:txBody>
      </p:sp>
      <p:sp>
        <p:nvSpPr>
          <p:cNvPr id="4" name="Textplatzhalter">
            <a:extLst>
              <a:ext uri="{FF2B5EF4-FFF2-40B4-BE49-F238E27FC236}">
                <a16:creationId xmlns:a16="http://schemas.microsoft.com/office/drawing/2014/main" id="{7F6FA5FD-F11B-400D-A8AC-44DC5A3C782A}"/>
              </a:ext>
            </a:extLst>
          </p:cNvPr>
          <p:cNvSpPr>
            <a:spLocks noGrp="1"/>
          </p:cNvSpPr>
          <p:nvPr>
            <p:ph type="body" sz="quarter" idx="10"/>
          </p:nvPr>
        </p:nvSpPr>
        <p:spPr>
          <a:xfrm>
            <a:off x="702405" y="1376363"/>
            <a:ext cx="10562167" cy="1310277"/>
          </a:xfrm>
        </p:spPr>
        <p:txBody>
          <a:bodyPr/>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Titel 4">
            <a:extLst>
              <a:ext uri="{FF2B5EF4-FFF2-40B4-BE49-F238E27FC236}">
                <a16:creationId xmlns:a16="http://schemas.microsoft.com/office/drawing/2014/main" id="{BDB6818B-1F7F-49EE-89CE-71AC22C0C990}"/>
              </a:ext>
            </a:extLst>
          </p:cNvPr>
          <p:cNvSpPr>
            <a:spLocks noGrp="1"/>
          </p:cNvSpPr>
          <p:nvPr>
            <p:ph type="title"/>
          </p:nvPr>
        </p:nvSpPr>
        <p:spPr>
          <a:xfrm>
            <a:off x="702405" y="186670"/>
            <a:ext cx="10800000" cy="576000"/>
          </a:xfrm>
        </p:spPr>
        <p:txBody>
          <a:bodyPr/>
          <a:lstStyle/>
          <a:p>
            <a:r>
              <a:rPr lang="de-DE"/>
              <a:t>Mastertitelformat bearbeiten</a:t>
            </a:r>
            <a:endParaRPr lang="en-GB" dirty="0"/>
          </a:p>
        </p:txBody>
      </p:sp>
    </p:spTree>
    <p:extLst>
      <p:ext uri="{BB962C8B-B14F-4D97-AF65-F5344CB8AC3E}">
        <p14:creationId xmlns:p14="http://schemas.microsoft.com/office/powerpoint/2010/main" val="110373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W_Bild folienfüllend mit Text auf Transparenz">
    <p:spTree>
      <p:nvGrpSpPr>
        <p:cNvPr id="1" name=""/>
        <p:cNvGrpSpPr/>
        <p:nvPr/>
      </p:nvGrpSpPr>
      <p:grpSpPr>
        <a:xfrm>
          <a:off x="0" y="0"/>
          <a:ext cx="0" cy="0"/>
          <a:chOff x="0" y="0"/>
          <a:chExt cx="0" cy="0"/>
        </a:xfrm>
      </p:grpSpPr>
      <p:sp>
        <p:nvSpPr>
          <p:cNvPr id="3" name="Bildplatzhalter"/>
          <p:cNvSpPr>
            <a:spLocks noGrp="1"/>
          </p:cNvSpPr>
          <p:nvPr>
            <p:ph type="pic" idx="1"/>
          </p:nvPr>
        </p:nvSpPr>
        <p:spPr>
          <a:xfrm>
            <a:off x="0" y="0"/>
            <a:ext cx="12192000" cy="6858000"/>
          </a:xfrm>
          <a:solidFill>
            <a:schemeClr val="bg1">
              <a:lumMod val="95000"/>
            </a:schemeClr>
          </a:solidFill>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GB" dirty="0"/>
          </a:p>
        </p:txBody>
      </p:sp>
      <p:sp>
        <p:nvSpPr>
          <p:cNvPr id="8" name="Titel">
            <a:extLst>
              <a:ext uri="{FF2B5EF4-FFF2-40B4-BE49-F238E27FC236}">
                <a16:creationId xmlns:a16="http://schemas.microsoft.com/office/drawing/2014/main" id="{AC2284ED-C966-4462-83A6-B801ADA8904D}"/>
              </a:ext>
            </a:extLst>
          </p:cNvPr>
          <p:cNvSpPr>
            <a:spLocks noGrp="1"/>
          </p:cNvSpPr>
          <p:nvPr>
            <p:ph type="title" hasCustomPrompt="1"/>
          </p:nvPr>
        </p:nvSpPr>
        <p:spPr>
          <a:xfrm>
            <a:off x="6766560" y="1"/>
            <a:ext cx="5425440" cy="6857999"/>
          </a:xfrm>
          <a:solidFill>
            <a:schemeClr val="bg2">
              <a:alpha val="90000"/>
            </a:schemeClr>
          </a:solidFill>
        </p:spPr>
        <p:txBody>
          <a:bodyPr lIns="360000" tIns="2160000" rIns="360000" bIns="1440000" anchor="t" anchorCtr="0"/>
          <a:lstStyle>
            <a:lvl1pPr algn="l">
              <a:defRPr sz="3600" b="0" cap="none" baseline="0">
                <a:solidFill>
                  <a:schemeClr val="accent2"/>
                </a:solidFill>
              </a:defRPr>
            </a:lvl1p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9" name="Textplatzhalter">
            <a:extLst>
              <a:ext uri="{FF2B5EF4-FFF2-40B4-BE49-F238E27FC236}">
                <a16:creationId xmlns:a16="http://schemas.microsoft.com/office/drawing/2014/main" id="{125139DC-5AC0-4AF5-A81C-9A88BCEA62F8}"/>
              </a:ext>
            </a:extLst>
          </p:cNvPr>
          <p:cNvSpPr>
            <a:spLocks noGrp="1"/>
          </p:cNvSpPr>
          <p:nvPr>
            <p:ph type="body" sz="quarter" idx="11" hasCustomPrompt="1"/>
          </p:nvPr>
        </p:nvSpPr>
        <p:spPr>
          <a:xfrm>
            <a:off x="6766562" y="4419603"/>
            <a:ext cx="4730113" cy="1709736"/>
          </a:xfrm>
        </p:spPr>
        <p:txBody>
          <a:bodyPr lIns="360000" tIns="0" rIns="0" bIns="0">
            <a:noAutofit/>
          </a:bodyPr>
          <a:lstStyle>
            <a:lvl1pPr marL="0" indent="0" algn="l">
              <a:buNone/>
              <a:defRPr sz="2000">
                <a:solidFill>
                  <a:schemeClr val="accent2"/>
                </a:solidFill>
              </a:defRPr>
            </a:lvl1pPr>
          </a:lstStyle>
          <a:p>
            <a:pPr lvl="0"/>
            <a:r>
              <a:rPr lang="en-GB" dirty="0" err="1"/>
              <a:t>Textmasterformat</a:t>
            </a:r>
            <a:r>
              <a:rPr lang="en-GB" dirty="0"/>
              <a:t> </a:t>
            </a:r>
            <a:r>
              <a:rPr lang="en-GB" dirty="0" err="1"/>
              <a:t>bearbeiten</a:t>
            </a:r>
            <a:endParaRPr lang="en-GB" dirty="0"/>
          </a:p>
        </p:txBody>
      </p:sp>
    </p:spTree>
    <p:extLst>
      <p:ext uri="{BB962C8B-B14F-4D97-AF65-F5344CB8AC3E}">
        <p14:creationId xmlns:p14="http://schemas.microsoft.com/office/powerpoint/2010/main" val="16629453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W_Bild folienfüllend mit Textkasten">
    <p:spTree>
      <p:nvGrpSpPr>
        <p:cNvPr id="1" name=""/>
        <p:cNvGrpSpPr/>
        <p:nvPr/>
      </p:nvGrpSpPr>
      <p:grpSpPr>
        <a:xfrm>
          <a:off x="0" y="0"/>
          <a:ext cx="0" cy="0"/>
          <a:chOff x="0" y="0"/>
          <a:chExt cx="0" cy="0"/>
        </a:xfrm>
      </p:grpSpPr>
      <p:sp>
        <p:nvSpPr>
          <p:cNvPr id="3" name="Bildplatzhalter"/>
          <p:cNvSpPr>
            <a:spLocks noGrp="1"/>
          </p:cNvSpPr>
          <p:nvPr>
            <p:ph type="pic" idx="1"/>
          </p:nvPr>
        </p:nvSpPr>
        <p:spPr>
          <a:xfrm>
            <a:off x="0" y="0"/>
            <a:ext cx="12192000" cy="6858000"/>
          </a:xfrm>
          <a:solidFill>
            <a:schemeClr val="bg1">
              <a:lumMod val="95000"/>
            </a:schemeClr>
          </a:solidFill>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GB" dirty="0"/>
          </a:p>
        </p:txBody>
      </p:sp>
      <p:sp>
        <p:nvSpPr>
          <p:cNvPr id="8" name="Titel">
            <a:extLst>
              <a:ext uri="{FF2B5EF4-FFF2-40B4-BE49-F238E27FC236}">
                <a16:creationId xmlns:a16="http://schemas.microsoft.com/office/drawing/2014/main" id="{AC2284ED-C966-4462-83A6-B801ADA8904D}"/>
              </a:ext>
            </a:extLst>
          </p:cNvPr>
          <p:cNvSpPr>
            <a:spLocks noGrp="1"/>
          </p:cNvSpPr>
          <p:nvPr>
            <p:ph type="title" hasCustomPrompt="1"/>
          </p:nvPr>
        </p:nvSpPr>
        <p:spPr bwMode="white">
          <a:xfrm>
            <a:off x="0" y="1376364"/>
            <a:ext cx="3921551" cy="4500561"/>
          </a:xfrm>
          <a:solidFill>
            <a:schemeClr val="bg1">
              <a:alpha val="90000"/>
            </a:schemeClr>
          </a:solidFill>
        </p:spPr>
        <p:txBody>
          <a:bodyPr lIns="360000" tIns="144000" rIns="144000" bIns="144000" anchor="ctr" anchorCtr="0"/>
          <a:lstStyle>
            <a:lvl1pPr algn="l">
              <a:defRPr sz="2200" b="0" cap="none" baseline="0">
                <a:solidFill>
                  <a:schemeClr val="tx2"/>
                </a:solidFill>
              </a:defRPr>
            </a:lvl1p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Tree>
    <p:extLst>
      <p:ext uri="{BB962C8B-B14F-4D97-AF65-F5344CB8AC3E}">
        <p14:creationId xmlns:p14="http://schemas.microsoft.com/office/powerpoint/2010/main" val="9262713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W_Textkasten, Titel und Diagramm">
    <p:spTree>
      <p:nvGrpSpPr>
        <p:cNvPr id="1" name=""/>
        <p:cNvGrpSpPr/>
        <p:nvPr/>
      </p:nvGrpSpPr>
      <p:grpSpPr>
        <a:xfrm>
          <a:off x="0" y="0"/>
          <a:ext cx="0" cy="0"/>
          <a:chOff x="0" y="0"/>
          <a:chExt cx="0" cy="0"/>
        </a:xfrm>
      </p:grpSpPr>
      <p:sp>
        <p:nvSpPr>
          <p:cNvPr id="14" name="Platzhalter für Quellenangaben">
            <a:extLst>
              <a:ext uri="{FF2B5EF4-FFF2-40B4-BE49-F238E27FC236}">
                <a16:creationId xmlns:a16="http://schemas.microsoft.com/office/drawing/2014/main" id="{D9B37414-6DE7-4D70-AFB3-990E58089BE9}"/>
              </a:ext>
            </a:extLst>
          </p:cNvPr>
          <p:cNvSpPr>
            <a:spLocks noGrp="1"/>
          </p:cNvSpPr>
          <p:nvPr>
            <p:ph type="body" sz="quarter" idx="17" hasCustomPrompt="1"/>
          </p:nvPr>
        </p:nvSpPr>
        <p:spPr>
          <a:xfrm>
            <a:off x="3487653" y="6498323"/>
            <a:ext cx="8327276" cy="278338"/>
          </a:xfrm>
        </p:spPr>
        <p:txBody>
          <a:bodyPr anchor="t" anchorCtr="0">
            <a:noAutofit/>
          </a:bodyPr>
          <a:lstStyle>
            <a:lvl1pPr>
              <a:spcBef>
                <a:spcPts val="0"/>
              </a:spcBef>
              <a:defRPr sz="900" baseline="0">
                <a:solidFill>
                  <a:schemeClr val="tx2"/>
                </a:solidFill>
              </a:defRPr>
            </a:lvl1pPr>
          </a:lstStyle>
          <a:p>
            <a:pPr lvl="0"/>
            <a:r>
              <a:rPr lang="en-GB" dirty="0" err="1"/>
              <a:t>Quellenangabe</a:t>
            </a:r>
            <a:endParaRPr lang="en-GB" dirty="0"/>
          </a:p>
          <a:p>
            <a:pPr lvl="0"/>
            <a:r>
              <a:rPr lang="en-GB" dirty="0"/>
              <a:t>maximal </a:t>
            </a:r>
            <a:r>
              <a:rPr lang="en-GB" dirty="0" err="1"/>
              <a:t>zweizeilig</a:t>
            </a:r>
            <a:endParaRPr lang="en-GB" dirty="0"/>
          </a:p>
        </p:txBody>
      </p:sp>
      <p:sp>
        <p:nvSpPr>
          <p:cNvPr id="5" name="Textplatzhalter links">
            <a:extLst>
              <a:ext uri="{FF2B5EF4-FFF2-40B4-BE49-F238E27FC236}">
                <a16:creationId xmlns:a16="http://schemas.microsoft.com/office/drawing/2014/main" id="{1C4016EA-D6A3-4ACD-A35A-FBC99B262484}"/>
              </a:ext>
            </a:extLst>
          </p:cNvPr>
          <p:cNvSpPr>
            <a:spLocks noGrp="1"/>
          </p:cNvSpPr>
          <p:nvPr>
            <p:ph type="body" sz="quarter" idx="19"/>
          </p:nvPr>
        </p:nvSpPr>
        <p:spPr>
          <a:xfrm>
            <a:off x="1" y="0"/>
            <a:ext cx="2978871" cy="6858000"/>
          </a:xfrm>
          <a:solidFill>
            <a:schemeClr val="accent2"/>
          </a:solidFill>
        </p:spPr>
        <p:txBody>
          <a:bodyPr lIns="360000" tIns="972000" rIns="144000" bIns="144000" anchor="t" anchorCtr="0"/>
          <a:lstStyle>
            <a:lvl1pPr algn="l">
              <a:defRPr sz="2200">
                <a:solidFill>
                  <a:schemeClr val="bg1"/>
                </a:solidFill>
              </a:defRPr>
            </a:lvl1pPr>
            <a:lvl2pPr algn="l">
              <a:defRPr sz="2200"/>
            </a:lvl2pPr>
          </a:lstStyle>
          <a:p>
            <a:pPr lvl="0"/>
            <a:r>
              <a:rPr lang="de-DE"/>
              <a:t>Mastertextformat bearbeiten</a:t>
            </a:r>
          </a:p>
          <a:p>
            <a:pPr lvl="1"/>
            <a:r>
              <a:rPr lang="de-DE"/>
              <a:t>Zweite Ebene</a:t>
            </a:r>
          </a:p>
        </p:txBody>
      </p:sp>
      <p:sp>
        <p:nvSpPr>
          <p:cNvPr id="9" name="Inhaltsplatzhalter">
            <a:extLst>
              <a:ext uri="{FF2B5EF4-FFF2-40B4-BE49-F238E27FC236}">
                <a16:creationId xmlns:a16="http://schemas.microsoft.com/office/drawing/2014/main" id="{9D719D29-014D-4A4A-878B-838726DDE93A}"/>
              </a:ext>
            </a:extLst>
          </p:cNvPr>
          <p:cNvSpPr>
            <a:spLocks noGrp="1"/>
          </p:cNvSpPr>
          <p:nvPr>
            <p:ph sz="quarter" idx="21"/>
          </p:nvPr>
        </p:nvSpPr>
        <p:spPr>
          <a:xfrm>
            <a:off x="3293533" y="1016000"/>
            <a:ext cx="8521395" cy="54816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Titel">
            <a:extLst>
              <a:ext uri="{FF2B5EF4-FFF2-40B4-BE49-F238E27FC236}">
                <a16:creationId xmlns:a16="http://schemas.microsoft.com/office/drawing/2014/main" id="{BA2DA5CC-8C03-4F3D-882E-9B630703D3A5}"/>
              </a:ext>
            </a:extLst>
          </p:cNvPr>
          <p:cNvSpPr>
            <a:spLocks noGrp="1"/>
          </p:cNvSpPr>
          <p:nvPr>
            <p:ph type="title"/>
          </p:nvPr>
        </p:nvSpPr>
        <p:spPr>
          <a:xfrm>
            <a:off x="3293533" y="186670"/>
            <a:ext cx="8083551" cy="576000"/>
          </a:xfrm>
        </p:spPr>
        <p:txBody>
          <a:bodyPr/>
          <a:lstStyle/>
          <a:p>
            <a:r>
              <a:rPr lang="de-DE"/>
              <a:t>Mastertitelformat bearbeiten</a:t>
            </a:r>
            <a:endParaRPr lang="en-GB" dirty="0"/>
          </a:p>
        </p:txBody>
      </p:sp>
    </p:spTree>
    <p:extLst>
      <p:ext uri="{BB962C8B-B14F-4D97-AF65-F5344CB8AC3E}">
        <p14:creationId xmlns:p14="http://schemas.microsoft.com/office/powerpoint/2010/main" val="3830329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W_Nur Tite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E362510-CBA3-4100-ADD9-6B59E5BBA289}"/>
              </a:ext>
            </a:extLst>
          </p:cNvPr>
          <p:cNvSpPr>
            <a:spLocks noGrp="1"/>
          </p:cNvSpPr>
          <p:nvPr>
            <p:ph type="sldNum" sz="quarter" idx="15"/>
          </p:nvPr>
        </p:nvSpPr>
        <p:spPr/>
        <p:txBody>
          <a:bodyPr/>
          <a:lstStyle/>
          <a:p>
            <a:fld id="{4D8F3D2B-F07B-4D7B-B9C5-0D64AFCC6303}" type="slidenum">
              <a:rPr lang="en-GB" smtClean="0"/>
              <a:t>‹#›</a:t>
            </a:fld>
            <a:endParaRPr lang="en-GB" dirty="0"/>
          </a:p>
        </p:txBody>
      </p:sp>
      <p:sp>
        <p:nvSpPr>
          <p:cNvPr id="5" name="Fußzeilenplatzhalter 4">
            <a:extLst>
              <a:ext uri="{FF2B5EF4-FFF2-40B4-BE49-F238E27FC236}">
                <a16:creationId xmlns:a16="http://schemas.microsoft.com/office/drawing/2014/main" id="{3CB3F9EE-AA9B-4B72-8A8A-8C4F7ACFD461}"/>
              </a:ext>
            </a:extLst>
          </p:cNvPr>
          <p:cNvSpPr>
            <a:spLocks noGrp="1"/>
          </p:cNvSpPr>
          <p:nvPr>
            <p:ph type="ftr" sz="quarter" idx="14"/>
          </p:nvPr>
        </p:nvSpPr>
        <p:spPr/>
        <p:txBody>
          <a:bodyPr/>
          <a:lstStyle/>
          <a:p>
            <a:r>
              <a:rPr lang="en-US"/>
              <a:t>Industrial policy today / 12.02.2025 / Prof. Dr Hubertus Bardt</a:t>
            </a:r>
            <a:endParaRPr lang="en-GB" dirty="0"/>
          </a:p>
        </p:txBody>
      </p:sp>
      <p:sp>
        <p:nvSpPr>
          <p:cNvPr id="10" name="Untertitel">
            <a:extLst>
              <a:ext uri="{FF2B5EF4-FFF2-40B4-BE49-F238E27FC236}">
                <a16:creationId xmlns:a16="http://schemas.microsoft.com/office/drawing/2014/main" id="{77F05883-668D-4875-8B6C-EF8F846BF062}"/>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9" name="Titel 8">
            <a:extLst>
              <a:ext uri="{FF2B5EF4-FFF2-40B4-BE49-F238E27FC236}">
                <a16:creationId xmlns:a16="http://schemas.microsoft.com/office/drawing/2014/main" id="{EB87F6CD-F562-4AFD-BC19-FE98EF2FC14C}"/>
              </a:ext>
            </a:extLst>
          </p:cNvPr>
          <p:cNvSpPr>
            <a:spLocks noGrp="1"/>
          </p:cNvSpPr>
          <p:nvPr>
            <p:ph type="title"/>
          </p:nvPr>
        </p:nvSpPr>
        <p:spPr/>
        <p:txBody>
          <a:bodyPr/>
          <a:lstStyle/>
          <a:p>
            <a:r>
              <a:rPr lang="de-DE"/>
              <a:t>Mastertitelformat bearbeiten</a:t>
            </a:r>
            <a:endParaRPr lang="en-GB" dirty="0"/>
          </a:p>
        </p:txBody>
      </p:sp>
    </p:spTree>
    <p:extLst>
      <p:ext uri="{BB962C8B-B14F-4D97-AF65-F5344CB8AC3E}">
        <p14:creationId xmlns:p14="http://schemas.microsoft.com/office/powerpoint/2010/main" val="369041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IW_Leer">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6EFCBFA-B6E6-480F-BB21-88DCA69D94EA}"/>
              </a:ext>
            </a:extLst>
          </p:cNvPr>
          <p:cNvSpPr>
            <a:spLocks noGrp="1"/>
          </p:cNvSpPr>
          <p:nvPr>
            <p:ph type="ftr" sz="quarter" idx="10"/>
          </p:nvPr>
        </p:nvSpPr>
        <p:spPr/>
        <p:txBody>
          <a:bodyPr/>
          <a:lstStyle/>
          <a:p>
            <a:r>
              <a:rPr lang="en-US"/>
              <a:t>Industrial policy today / 12.02.2025 / Prof. Dr Hubertus Bardt</a:t>
            </a:r>
            <a:endParaRPr lang="en-GB" dirty="0"/>
          </a:p>
        </p:txBody>
      </p:sp>
      <p:sp>
        <p:nvSpPr>
          <p:cNvPr id="5" name="Foliennummernplatzhalter 4">
            <a:extLst>
              <a:ext uri="{FF2B5EF4-FFF2-40B4-BE49-F238E27FC236}">
                <a16:creationId xmlns:a16="http://schemas.microsoft.com/office/drawing/2014/main" id="{5C14EEB1-5A5F-4870-8D96-DA28BEC85C74}"/>
              </a:ext>
            </a:extLst>
          </p:cNvPr>
          <p:cNvSpPr>
            <a:spLocks noGrp="1"/>
          </p:cNvSpPr>
          <p:nvPr>
            <p:ph type="sldNum" sz="quarter" idx="11"/>
          </p:nvPr>
        </p:nvSpPr>
        <p:spPr/>
        <p:txBody>
          <a:bodyPr/>
          <a:lstStyle/>
          <a:p>
            <a:fld id="{4D8F3D2B-F07B-4D7B-B9C5-0D64AFCC6303}" type="slidenum">
              <a:rPr lang="en-GB" smtClean="0"/>
              <a:t>‹#›</a:t>
            </a:fld>
            <a:endParaRPr lang="en-GB" dirty="0"/>
          </a:p>
        </p:txBody>
      </p:sp>
    </p:spTree>
    <p:extLst>
      <p:ext uri="{BB962C8B-B14F-4D97-AF65-F5344CB8AC3E}">
        <p14:creationId xmlns:p14="http://schemas.microsoft.com/office/powerpoint/2010/main" val="957318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IW_Leerfolie ohne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11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W_Abschluss-/ Kontaktfolie">
    <p:spTree>
      <p:nvGrpSpPr>
        <p:cNvPr id="1" name=""/>
        <p:cNvGrpSpPr/>
        <p:nvPr/>
      </p:nvGrpSpPr>
      <p:grpSpPr>
        <a:xfrm>
          <a:off x="0" y="0"/>
          <a:ext cx="0" cy="0"/>
          <a:chOff x="0" y="0"/>
          <a:chExt cx="0" cy="0"/>
        </a:xfrm>
      </p:grpSpPr>
      <p:sp>
        <p:nvSpPr>
          <p:cNvPr id="21" name="Textplatzhalter 15"/>
          <p:cNvSpPr>
            <a:spLocks noGrp="1"/>
          </p:cNvSpPr>
          <p:nvPr>
            <p:ph type="body" sz="quarter" idx="16" hasCustomPrompt="1"/>
          </p:nvPr>
        </p:nvSpPr>
        <p:spPr>
          <a:xfrm>
            <a:off x="844006" y="5596708"/>
            <a:ext cx="4805945" cy="252000"/>
          </a:xfrm>
          <a:prstGeom prst="rect">
            <a:avLst/>
          </a:prstGeom>
        </p:spPr>
        <p:txBody>
          <a:bodyPr lIns="0" tIns="0" rIns="0" bIns="0" anchor="ctr"/>
          <a:lstStyle>
            <a:lvl1pPr marL="0" indent="0">
              <a:buNone/>
              <a:defRPr sz="1600">
                <a:solidFill>
                  <a:schemeClr val="tx2"/>
                </a:solidFill>
              </a:defRPr>
            </a:lvl1pPr>
          </a:lstStyle>
          <a:p>
            <a:pPr lvl="0"/>
            <a:r>
              <a:rPr lang="en-GB" dirty="0" err="1"/>
              <a:t>Webseite</a:t>
            </a:r>
            <a:endParaRPr lang="en-GB" dirty="0"/>
          </a:p>
        </p:txBody>
      </p:sp>
      <p:sp>
        <p:nvSpPr>
          <p:cNvPr id="20" name="Textplatzhalter 15"/>
          <p:cNvSpPr>
            <a:spLocks noGrp="1"/>
          </p:cNvSpPr>
          <p:nvPr>
            <p:ph type="body" sz="quarter" idx="15" hasCustomPrompt="1"/>
          </p:nvPr>
        </p:nvSpPr>
        <p:spPr>
          <a:xfrm>
            <a:off x="844006" y="5321536"/>
            <a:ext cx="4805945" cy="252000"/>
          </a:xfrm>
          <a:prstGeom prst="rect">
            <a:avLst/>
          </a:prstGeom>
        </p:spPr>
        <p:txBody>
          <a:bodyPr lIns="0" tIns="0" rIns="0" bIns="0" anchor="ctr"/>
          <a:lstStyle>
            <a:lvl1pPr marL="0" indent="0">
              <a:buNone/>
              <a:defRPr sz="1600">
                <a:solidFill>
                  <a:schemeClr val="tx2"/>
                </a:solidFill>
              </a:defRPr>
            </a:lvl1pPr>
          </a:lstStyle>
          <a:p>
            <a:pPr lvl="0"/>
            <a:r>
              <a:rPr lang="en-GB" dirty="0"/>
              <a:t>E-Mail</a:t>
            </a:r>
          </a:p>
        </p:txBody>
      </p:sp>
      <p:sp>
        <p:nvSpPr>
          <p:cNvPr id="16" name="Textplatzhalter 15"/>
          <p:cNvSpPr>
            <a:spLocks noGrp="1"/>
          </p:cNvSpPr>
          <p:nvPr>
            <p:ph type="body" sz="quarter" idx="14" hasCustomPrompt="1"/>
          </p:nvPr>
        </p:nvSpPr>
        <p:spPr>
          <a:xfrm>
            <a:off x="844005" y="5057514"/>
            <a:ext cx="4805945" cy="252000"/>
          </a:xfrm>
          <a:prstGeom prst="rect">
            <a:avLst/>
          </a:prstGeom>
        </p:spPr>
        <p:txBody>
          <a:bodyPr lIns="0" tIns="0" rIns="0" bIns="0" anchor="ctr"/>
          <a:lstStyle>
            <a:lvl1pPr marL="0" indent="0">
              <a:buNone/>
              <a:defRPr sz="1600">
                <a:solidFill>
                  <a:schemeClr val="tx2"/>
                </a:solidFill>
              </a:defRPr>
            </a:lvl1pPr>
          </a:lstStyle>
          <a:p>
            <a:pPr lvl="0"/>
            <a:r>
              <a:rPr lang="en-GB" dirty="0" err="1"/>
              <a:t>Telefon</a:t>
            </a:r>
            <a:endParaRPr lang="en-GB" dirty="0"/>
          </a:p>
        </p:txBody>
      </p:sp>
      <p:sp>
        <p:nvSpPr>
          <p:cNvPr id="11" name="Textplatzhalter 15"/>
          <p:cNvSpPr>
            <a:spLocks noGrp="1"/>
          </p:cNvSpPr>
          <p:nvPr>
            <p:ph type="body" sz="quarter" idx="20" hasCustomPrompt="1"/>
          </p:nvPr>
        </p:nvSpPr>
        <p:spPr>
          <a:xfrm>
            <a:off x="844006" y="4204952"/>
            <a:ext cx="4805945" cy="635051"/>
          </a:xfrm>
          <a:prstGeom prst="rect">
            <a:avLst/>
          </a:prstGeom>
        </p:spPr>
        <p:txBody>
          <a:bodyPr lIns="0" tIns="0" rIns="0" bIns="0" anchor="t" anchorCtr="0"/>
          <a:lstStyle>
            <a:lvl1pPr marL="0" indent="0">
              <a:buNone/>
              <a:defRPr sz="1800">
                <a:solidFill>
                  <a:schemeClr val="tx2"/>
                </a:solidFill>
              </a:defRPr>
            </a:lvl1pPr>
          </a:lstStyle>
          <a:p>
            <a:pPr lvl="0"/>
            <a:r>
              <a:rPr lang="en-GB" dirty="0" err="1"/>
              <a:t>Titel</a:t>
            </a:r>
            <a:endParaRPr lang="en-GB" dirty="0"/>
          </a:p>
        </p:txBody>
      </p:sp>
      <p:sp>
        <p:nvSpPr>
          <p:cNvPr id="14" name="Textplatzhalter 13"/>
          <p:cNvSpPr>
            <a:spLocks noGrp="1"/>
          </p:cNvSpPr>
          <p:nvPr>
            <p:ph type="body" sz="quarter" idx="13" hasCustomPrompt="1"/>
          </p:nvPr>
        </p:nvSpPr>
        <p:spPr>
          <a:xfrm>
            <a:off x="844005" y="3680367"/>
            <a:ext cx="4805559" cy="523875"/>
          </a:xfrm>
          <a:prstGeom prst="rect">
            <a:avLst/>
          </a:prstGeom>
        </p:spPr>
        <p:txBody>
          <a:bodyPr lIns="0" tIns="0" rIns="0" bIns="0" anchor="ctr">
            <a:normAutofit/>
          </a:bodyPr>
          <a:lstStyle>
            <a:lvl1pPr marL="0" indent="0">
              <a:buNone/>
              <a:defRPr sz="2400">
                <a:solidFill>
                  <a:schemeClr val="accent2"/>
                </a:solidFill>
              </a:defRPr>
            </a:lvl1pPr>
          </a:lstStyle>
          <a:p>
            <a:pPr lvl="0"/>
            <a:r>
              <a:rPr lang="en-GB" dirty="0" err="1"/>
              <a:t>Vorname</a:t>
            </a:r>
            <a:r>
              <a:rPr lang="en-GB" dirty="0"/>
              <a:t> Name</a:t>
            </a:r>
          </a:p>
        </p:txBody>
      </p:sp>
      <p:sp>
        <p:nvSpPr>
          <p:cNvPr id="8" name="Rechteck mit Bildfüllung">
            <a:extLst>
              <a:ext uri="{FF2B5EF4-FFF2-40B4-BE49-F238E27FC236}">
                <a16:creationId xmlns:a16="http://schemas.microsoft.com/office/drawing/2014/main" id="{2767C8EC-3C33-4080-8107-00F402212840}"/>
              </a:ext>
            </a:extLst>
          </p:cNvPr>
          <p:cNvSpPr/>
          <p:nvPr userDrawn="1"/>
        </p:nvSpPr>
        <p:spPr>
          <a:xfrm>
            <a:off x="6258909" y="0"/>
            <a:ext cx="5933091" cy="6858000"/>
          </a:xfrm>
          <a:prstGeom prst="rect">
            <a:avLst/>
          </a:prstGeom>
          <a:blipFill>
            <a:blip r:embed="rId2"/>
            <a:srcRect/>
            <a:stretch>
              <a:fillRect t="-333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b" anchorCtr="0"/>
          <a:lstStyle/>
          <a:p>
            <a:pPr algn="ctr"/>
            <a:endParaRPr lang="de-DE" sz="1350" dirty="0"/>
          </a:p>
        </p:txBody>
      </p:sp>
    </p:spTree>
    <p:extLst>
      <p:ext uri="{BB962C8B-B14F-4D97-AF65-F5344CB8AC3E}">
        <p14:creationId xmlns:p14="http://schemas.microsoft.com/office/powerpoint/2010/main" val="3782852734"/>
      </p:ext>
    </p:extLst>
  </p:cSld>
  <p:clrMapOvr>
    <a:masterClrMapping/>
  </p:clrMapOvr>
  <p:extLst>
    <p:ext uri="{DCECCB84-F9BA-43D5-87BE-67443E8EF086}">
      <p15:sldGuideLst xmlns:p15="http://schemas.microsoft.com/office/powerpoint/2012/main">
        <p15:guide id="0"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W_Titel und Inhalt">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FCAC5BC-03A5-485B-A936-454C9CD7DE28}"/>
              </a:ext>
            </a:extLst>
          </p:cNvPr>
          <p:cNvSpPr>
            <a:spLocks noGrp="1"/>
          </p:cNvSpPr>
          <p:nvPr>
            <p:ph type="sldNum" sz="quarter" idx="19"/>
          </p:nvPr>
        </p:nvSpPr>
        <p:spPr>
          <a:xfrm>
            <a:off x="11160000" y="6356352"/>
            <a:ext cx="344785" cy="365125"/>
          </a:xfrm>
        </p:spPr>
        <p:txBody>
          <a:bodyPr/>
          <a:lstStyle/>
          <a:p>
            <a:fld id="{4D8F3D2B-F07B-4D7B-B9C5-0D64AFCC6303}" type="slidenum">
              <a:rPr lang="en-GB" smtClean="0"/>
              <a:t>‹#›</a:t>
            </a:fld>
            <a:endParaRPr lang="en-GB" dirty="0"/>
          </a:p>
        </p:txBody>
      </p:sp>
      <p:sp>
        <p:nvSpPr>
          <p:cNvPr id="12" name="Fußzeilenplatzhalter 11">
            <a:extLst>
              <a:ext uri="{FF2B5EF4-FFF2-40B4-BE49-F238E27FC236}">
                <a16:creationId xmlns:a16="http://schemas.microsoft.com/office/drawing/2014/main" id="{121C61D2-E0C9-4492-807F-D444638FD537}"/>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10" name="Platzhalter für Quellenangaben">
            <a:extLst>
              <a:ext uri="{FF2B5EF4-FFF2-40B4-BE49-F238E27FC236}">
                <a16:creationId xmlns:a16="http://schemas.microsoft.com/office/drawing/2014/main" id="{995301DA-B311-4F06-9531-9C725EF9A3CD}"/>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3" name="Inhaltsplatzhalter"/>
          <p:cNvSpPr>
            <a:spLocks noGrp="1"/>
          </p:cNvSpPr>
          <p:nvPr>
            <p:ph idx="1" hasCustomPrompt="1"/>
          </p:nvPr>
        </p:nvSpPr>
        <p:spPr>
          <a:xfrm>
            <a:off x="702000" y="1376363"/>
            <a:ext cx="10801350" cy="4468256"/>
          </a:xfrm>
        </p:spPr>
        <p:txBody>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9" name="Untertitel">
            <a:extLst>
              <a:ext uri="{FF2B5EF4-FFF2-40B4-BE49-F238E27FC236}">
                <a16:creationId xmlns:a16="http://schemas.microsoft.com/office/drawing/2014/main" id="{64CEF57D-4DE1-4D6C-8449-073D6EB1AA06}"/>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2" name="Titel 1">
            <a:extLst>
              <a:ext uri="{FF2B5EF4-FFF2-40B4-BE49-F238E27FC236}">
                <a16:creationId xmlns:a16="http://schemas.microsoft.com/office/drawing/2014/main" id="{010FAA8D-8D10-490F-BDE6-AD9849B55E37}"/>
              </a:ext>
            </a:extLst>
          </p:cNvPr>
          <p:cNvSpPr>
            <a:spLocks noGrp="1"/>
          </p:cNvSpPr>
          <p:nvPr>
            <p:ph type="title"/>
          </p:nvPr>
        </p:nvSpPr>
        <p:spPr>
          <a:xfrm>
            <a:off x="702406" y="186670"/>
            <a:ext cx="10794269" cy="576000"/>
          </a:xfrm>
        </p:spPr>
        <p:txBody>
          <a:bodyPr/>
          <a:lstStyle/>
          <a:p>
            <a:r>
              <a:rPr lang="de-DE"/>
              <a:t>Mastertitelformat bearbeiten</a:t>
            </a:r>
            <a:endParaRPr lang="en-GB" dirty="0"/>
          </a:p>
        </p:txBody>
      </p:sp>
    </p:spTree>
    <p:extLst>
      <p:ext uri="{BB962C8B-B14F-4D97-AF65-F5344CB8AC3E}">
        <p14:creationId xmlns:p14="http://schemas.microsoft.com/office/powerpoint/2010/main" val="42871328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W_Abschnittsfoli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A1F3AAE-1B08-4F67-8A8E-5D61CE78BABA}"/>
              </a:ext>
            </a:extLst>
          </p:cNvPr>
          <p:cNvSpPr>
            <a:spLocks noGrp="1"/>
          </p:cNvSpPr>
          <p:nvPr>
            <p:ph type="sldNum" sz="quarter" idx="11"/>
          </p:nvPr>
        </p:nvSpPr>
        <p:spPr/>
        <p:txBody>
          <a:bodyPr/>
          <a:lstStyle/>
          <a:p>
            <a:fld id="{4D8F3D2B-F07B-4D7B-B9C5-0D64AFCC6303}" type="slidenum">
              <a:rPr lang="en-GB" smtClean="0"/>
              <a:t>‹#›</a:t>
            </a:fld>
            <a:endParaRPr lang="en-GB" dirty="0"/>
          </a:p>
        </p:txBody>
      </p:sp>
      <p:sp>
        <p:nvSpPr>
          <p:cNvPr id="7" name="Rechteck 6">
            <a:extLst>
              <a:ext uri="{FF2B5EF4-FFF2-40B4-BE49-F238E27FC236}">
                <a16:creationId xmlns:a16="http://schemas.microsoft.com/office/drawing/2014/main" id="{B4322952-9B46-4901-98AA-6CF21E79731C}"/>
              </a:ext>
            </a:extLst>
          </p:cNvPr>
          <p:cNvSpPr/>
          <p:nvPr/>
        </p:nvSpPr>
        <p:spPr>
          <a:xfrm>
            <a:off x="695325" y="1412459"/>
            <a:ext cx="4680000" cy="46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ctr"/>
            <a:endParaRPr lang="en-GB" sz="1800" dirty="0"/>
          </a:p>
        </p:txBody>
      </p:sp>
      <p:sp>
        <p:nvSpPr>
          <p:cNvPr id="3" name="Textplatzhalter"/>
          <p:cNvSpPr>
            <a:spLocks noGrp="1"/>
          </p:cNvSpPr>
          <p:nvPr>
            <p:ph type="body" idx="1"/>
          </p:nvPr>
        </p:nvSpPr>
        <p:spPr>
          <a:xfrm>
            <a:off x="5891195" y="3103635"/>
            <a:ext cx="5605480" cy="1996696"/>
          </a:xfrm>
        </p:spPr>
        <p:txBody>
          <a:bodyPr/>
          <a:lstStyle>
            <a:lvl1pPr marL="0" indent="0">
              <a:buNone/>
              <a:defRPr sz="3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2" name="Titel"/>
          <p:cNvSpPr>
            <a:spLocks noGrp="1"/>
          </p:cNvSpPr>
          <p:nvPr>
            <p:ph type="title" hasCustomPrompt="1"/>
          </p:nvPr>
        </p:nvSpPr>
        <p:spPr bwMode="white">
          <a:xfrm>
            <a:off x="1249659" y="2338123"/>
            <a:ext cx="3571333" cy="2852737"/>
          </a:xfrm>
        </p:spPr>
        <p:txBody>
          <a:bodyPr anchor="ctr"/>
          <a:lstStyle>
            <a:lvl1pPr algn="ctr">
              <a:defRPr sz="19900">
                <a:solidFill>
                  <a:schemeClr val="bg1"/>
                </a:solidFill>
              </a:defRPr>
            </a:lvl1pPr>
          </a:lstStyle>
          <a:p>
            <a:r>
              <a:rPr lang="en-GB" dirty="0" err="1"/>
              <a:t>Nr</a:t>
            </a:r>
            <a:endParaRPr lang="en-GB" dirty="0"/>
          </a:p>
        </p:txBody>
      </p:sp>
    </p:spTree>
    <p:extLst>
      <p:ext uri="{BB962C8B-B14F-4D97-AF65-F5344CB8AC3E}">
        <p14:creationId xmlns:p14="http://schemas.microsoft.com/office/powerpoint/2010/main" val="106314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W_Zwei Inhal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C96324B-1195-4933-ABD2-B70CA9304D58}"/>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5" name="Fußzeilenplatzhalter 4">
            <a:extLst>
              <a:ext uri="{FF2B5EF4-FFF2-40B4-BE49-F238E27FC236}">
                <a16:creationId xmlns:a16="http://schemas.microsoft.com/office/drawing/2014/main" id="{30B209AA-4F73-44B6-9D7F-C03850B07487}"/>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13" name="Platzhalter für Quellenangaben">
            <a:extLst>
              <a:ext uri="{FF2B5EF4-FFF2-40B4-BE49-F238E27FC236}">
                <a16:creationId xmlns:a16="http://schemas.microsoft.com/office/drawing/2014/main" id="{B40AEFC3-3BAE-43C4-83F4-22A55C2F5031}"/>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4" name="Inhaltsplatzhalter 2"/>
          <p:cNvSpPr>
            <a:spLocks noGrp="1"/>
          </p:cNvSpPr>
          <p:nvPr>
            <p:ph sz="half" idx="2" hasCustomPrompt="1"/>
          </p:nvPr>
        </p:nvSpPr>
        <p:spPr>
          <a:xfrm>
            <a:off x="6315075" y="1375200"/>
            <a:ext cx="5181600" cy="4466800"/>
          </a:xfrm>
        </p:spPr>
        <p:txBody>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noProof="0" dirty="0" err="1"/>
              <a:t>Ebene</a:t>
            </a:r>
            <a:endParaRPr lang="en-GB" noProof="0"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3" name="Inhaltsplatzhalter 1"/>
          <p:cNvSpPr>
            <a:spLocks noGrp="1"/>
          </p:cNvSpPr>
          <p:nvPr>
            <p:ph sz="half" idx="1" hasCustomPrompt="1"/>
          </p:nvPr>
        </p:nvSpPr>
        <p:spPr>
          <a:xfrm>
            <a:off x="702406" y="1375200"/>
            <a:ext cx="5181600" cy="4466800"/>
          </a:xfrm>
        </p:spPr>
        <p:txBody>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noProof="0"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2" name="Untertitel">
            <a:extLst>
              <a:ext uri="{FF2B5EF4-FFF2-40B4-BE49-F238E27FC236}">
                <a16:creationId xmlns:a16="http://schemas.microsoft.com/office/drawing/2014/main" id="{B94522C0-4125-4DDD-8E61-D710A2A19E2C}"/>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2" name="Title 1"/>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Tree>
    <p:extLst>
      <p:ext uri="{BB962C8B-B14F-4D97-AF65-F5344CB8AC3E}">
        <p14:creationId xmlns:p14="http://schemas.microsoft.com/office/powerpoint/2010/main" val="407629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W_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27A95A5D-0A11-4FEE-BFB5-56F80F3F6169}"/>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8" name="Fußzeilenplatzhalter 7">
            <a:extLst>
              <a:ext uri="{FF2B5EF4-FFF2-40B4-BE49-F238E27FC236}">
                <a16:creationId xmlns:a16="http://schemas.microsoft.com/office/drawing/2014/main" id="{9FA65B7D-102B-45AC-96C3-005D0923A6E8}"/>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6" name="Inhaltsplatzhalter 2"/>
          <p:cNvSpPr>
            <a:spLocks noGrp="1"/>
          </p:cNvSpPr>
          <p:nvPr>
            <p:ph sz="quarter" idx="4" hasCustomPrompt="1"/>
          </p:nvPr>
        </p:nvSpPr>
        <p:spPr>
          <a:xfrm>
            <a:off x="6313487" y="1828801"/>
            <a:ext cx="5183188" cy="4015175"/>
          </a:xfrm>
        </p:spPr>
        <p:txBody>
          <a:bodyPr/>
          <a:lstStyle/>
          <a:p>
            <a:pPr lvl="0"/>
            <a:r>
              <a:rPr lang="en-GB" noProof="0"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Inhaltsplatzhalter 1"/>
          <p:cNvSpPr>
            <a:spLocks noGrp="1"/>
          </p:cNvSpPr>
          <p:nvPr>
            <p:ph sz="half" idx="2"/>
          </p:nvPr>
        </p:nvSpPr>
        <p:spPr>
          <a:xfrm>
            <a:off x="702406" y="1828801"/>
            <a:ext cx="5157787" cy="4015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Textplatzhalter 2"/>
          <p:cNvSpPr>
            <a:spLocks noGrp="1"/>
          </p:cNvSpPr>
          <p:nvPr>
            <p:ph type="body" sz="quarter" idx="3"/>
          </p:nvPr>
        </p:nvSpPr>
        <p:spPr>
          <a:xfrm>
            <a:off x="6313487" y="1375200"/>
            <a:ext cx="5183188" cy="360000"/>
          </a:xfrm>
        </p:spPr>
        <p:txBody>
          <a:bodyPr anchor="t" anchorCtr="0"/>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 name="Textplatzhalter 1"/>
          <p:cNvSpPr>
            <a:spLocks noGrp="1"/>
          </p:cNvSpPr>
          <p:nvPr>
            <p:ph type="body" idx="1"/>
          </p:nvPr>
        </p:nvSpPr>
        <p:spPr>
          <a:xfrm>
            <a:off x="702406" y="1375200"/>
            <a:ext cx="5157787" cy="360000"/>
          </a:xfrm>
        </p:spPr>
        <p:txBody>
          <a:bodyPr anchor="t" anchorCtr="0"/>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4" name="Untertitel">
            <a:extLst>
              <a:ext uri="{FF2B5EF4-FFF2-40B4-BE49-F238E27FC236}">
                <a16:creationId xmlns:a16="http://schemas.microsoft.com/office/drawing/2014/main" id="{0081352D-051F-4081-9927-48083E09DE8F}"/>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10" name="Titel">
            <a:extLst>
              <a:ext uri="{FF2B5EF4-FFF2-40B4-BE49-F238E27FC236}">
                <a16:creationId xmlns:a16="http://schemas.microsoft.com/office/drawing/2014/main" id="{B5FE77C9-DFBE-425D-B709-E864781474EC}"/>
              </a:ext>
            </a:extLst>
          </p:cNvPr>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
        <p:nvSpPr>
          <p:cNvPr id="15" name="Platzhalter für Quellenangaben">
            <a:extLst>
              <a:ext uri="{FF2B5EF4-FFF2-40B4-BE49-F238E27FC236}">
                <a16:creationId xmlns:a16="http://schemas.microsoft.com/office/drawing/2014/main" id="{CAFA0277-8BD5-40FF-8D0B-AAAD391D3F02}"/>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Tree>
    <p:extLst>
      <p:ext uri="{BB962C8B-B14F-4D97-AF65-F5344CB8AC3E}">
        <p14:creationId xmlns:p14="http://schemas.microsoft.com/office/powerpoint/2010/main" val="333530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W_Drei Inhalte">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2185CA2-32ED-42A0-80E7-13956CEC3A42}"/>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8" name="Foliennummernplatzhalter 7">
            <a:extLst>
              <a:ext uri="{FF2B5EF4-FFF2-40B4-BE49-F238E27FC236}">
                <a16:creationId xmlns:a16="http://schemas.microsoft.com/office/drawing/2014/main" id="{1A3FF4ED-78D1-4541-987F-C2595B016E65}"/>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14" name="Platzhalter für Quellenangaben">
            <a:extLst>
              <a:ext uri="{FF2B5EF4-FFF2-40B4-BE49-F238E27FC236}">
                <a16:creationId xmlns:a16="http://schemas.microsoft.com/office/drawing/2014/main" id="{D8C38380-34F6-4DB9-B557-555FC09C7531}"/>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9" name="Inhaltsplatzhalter 3">
            <a:extLst>
              <a:ext uri="{FF2B5EF4-FFF2-40B4-BE49-F238E27FC236}">
                <a16:creationId xmlns:a16="http://schemas.microsoft.com/office/drawing/2014/main" id="{7F9E5A25-18EA-4C8D-8A1D-48DD3BF763AF}"/>
              </a:ext>
            </a:extLst>
          </p:cNvPr>
          <p:cNvSpPr>
            <a:spLocks noGrp="1"/>
          </p:cNvSpPr>
          <p:nvPr>
            <p:ph sz="half" idx="14"/>
          </p:nvPr>
        </p:nvSpPr>
        <p:spPr>
          <a:xfrm>
            <a:off x="8136675" y="1375200"/>
            <a:ext cx="3360000"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Inhaltsplatzhalter 2"/>
          <p:cNvSpPr>
            <a:spLocks noGrp="1"/>
          </p:cNvSpPr>
          <p:nvPr>
            <p:ph sz="half" idx="2"/>
          </p:nvPr>
        </p:nvSpPr>
        <p:spPr>
          <a:xfrm>
            <a:off x="4415999" y="1375200"/>
            <a:ext cx="3360000"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Inhaltsplatzhalter 1"/>
          <p:cNvSpPr>
            <a:spLocks noGrp="1"/>
          </p:cNvSpPr>
          <p:nvPr>
            <p:ph sz="half" idx="1"/>
          </p:nvPr>
        </p:nvSpPr>
        <p:spPr>
          <a:xfrm>
            <a:off x="702406" y="1375200"/>
            <a:ext cx="3360000"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Untertitel">
            <a:extLst>
              <a:ext uri="{FF2B5EF4-FFF2-40B4-BE49-F238E27FC236}">
                <a16:creationId xmlns:a16="http://schemas.microsoft.com/office/drawing/2014/main" id="{9449FB58-5632-4D04-8F49-3BFAFF88F521}"/>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2" name="Title 1"/>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Tree>
    <p:extLst>
      <p:ext uri="{BB962C8B-B14F-4D97-AF65-F5344CB8AC3E}">
        <p14:creationId xmlns:p14="http://schemas.microsoft.com/office/powerpoint/2010/main" val="287870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W_Vier Inhal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B0E6BDE8-D088-48DC-9CA8-4709A333BB40}"/>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7" name="Fußzeilenplatzhalter 6">
            <a:extLst>
              <a:ext uri="{FF2B5EF4-FFF2-40B4-BE49-F238E27FC236}">
                <a16:creationId xmlns:a16="http://schemas.microsoft.com/office/drawing/2014/main" id="{7D9F3D50-EDAD-47D9-8802-8295DBF7325D}"/>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15" name="Platzhalter für Quellenangaben">
            <a:extLst>
              <a:ext uri="{FF2B5EF4-FFF2-40B4-BE49-F238E27FC236}">
                <a16:creationId xmlns:a16="http://schemas.microsoft.com/office/drawing/2014/main" id="{162DC8D2-340E-4025-A8FB-9EDDA8FB1A86}"/>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10" name="Inhaltsplatzhalter 4">
            <a:extLst>
              <a:ext uri="{FF2B5EF4-FFF2-40B4-BE49-F238E27FC236}">
                <a16:creationId xmlns:a16="http://schemas.microsoft.com/office/drawing/2014/main" id="{6E1F14B4-C011-42AB-A515-081084536B8E}"/>
              </a:ext>
            </a:extLst>
          </p:cNvPr>
          <p:cNvSpPr>
            <a:spLocks noGrp="1"/>
          </p:cNvSpPr>
          <p:nvPr>
            <p:ph sz="half" idx="15"/>
          </p:nvPr>
        </p:nvSpPr>
        <p:spPr>
          <a:xfrm>
            <a:off x="6322484" y="3771164"/>
            <a:ext cx="5160000" cy="20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Inhaltsplatzhalter 3">
            <a:extLst>
              <a:ext uri="{FF2B5EF4-FFF2-40B4-BE49-F238E27FC236}">
                <a16:creationId xmlns:a16="http://schemas.microsoft.com/office/drawing/2014/main" id="{C68990E5-DA76-44BE-88BF-27B6D54EA6A4}"/>
              </a:ext>
            </a:extLst>
          </p:cNvPr>
          <p:cNvSpPr>
            <a:spLocks noGrp="1"/>
          </p:cNvSpPr>
          <p:nvPr>
            <p:ph sz="half" idx="14"/>
          </p:nvPr>
        </p:nvSpPr>
        <p:spPr>
          <a:xfrm>
            <a:off x="711200" y="3771164"/>
            <a:ext cx="5160000" cy="20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Inhaltsplatzhalter 2"/>
          <p:cNvSpPr>
            <a:spLocks noGrp="1"/>
          </p:cNvSpPr>
          <p:nvPr>
            <p:ph sz="half" idx="2"/>
          </p:nvPr>
        </p:nvSpPr>
        <p:spPr>
          <a:xfrm>
            <a:off x="6322485" y="1375200"/>
            <a:ext cx="5158315" cy="20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Inhaltsplatzhalter 1"/>
          <p:cNvSpPr>
            <a:spLocks noGrp="1"/>
          </p:cNvSpPr>
          <p:nvPr>
            <p:ph sz="half" idx="1"/>
          </p:nvPr>
        </p:nvSpPr>
        <p:spPr>
          <a:xfrm>
            <a:off x="711197" y="1375200"/>
            <a:ext cx="5160000" cy="208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 name="Titel"/>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
        <p:nvSpPr>
          <p:cNvPr id="13" name="Untertitel">
            <a:extLst>
              <a:ext uri="{FF2B5EF4-FFF2-40B4-BE49-F238E27FC236}">
                <a16:creationId xmlns:a16="http://schemas.microsoft.com/office/drawing/2014/main" id="{9A3D848F-E027-464A-9B69-CFA0B939C65E}"/>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Tree>
    <p:extLst>
      <p:ext uri="{BB962C8B-B14F-4D97-AF65-F5344CB8AC3E}">
        <p14:creationId xmlns:p14="http://schemas.microsoft.com/office/powerpoint/2010/main" val="324645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W_Drei Inhalte - variabel">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1AA54574-E53F-47D5-810F-6EB92D0F27BC}"/>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5" name="Fußzeilenplatzhalter 4">
            <a:extLst>
              <a:ext uri="{FF2B5EF4-FFF2-40B4-BE49-F238E27FC236}">
                <a16:creationId xmlns:a16="http://schemas.microsoft.com/office/drawing/2014/main" id="{8E7F32AC-9922-44D1-AA11-586909458537}"/>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14" name="Platzhalter für Quellenangaben">
            <a:extLst>
              <a:ext uri="{FF2B5EF4-FFF2-40B4-BE49-F238E27FC236}">
                <a16:creationId xmlns:a16="http://schemas.microsoft.com/office/drawing/2014/main" id="{AC94E5FC-5C9E-4BD9-82DC-8649942C56DA}"/>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9" name="Inhaltsplatzhalter 3">
            <a:extLst>
              <a:ext uri="{FF2B5EF4-FFF2-40B4-BE49-F238E27FC236}">
                <a16:creationId xmlns:a16="http://schemas.microsoft.com/office/drawing/2014/main" id="{7F9E5A25-18EA-4C8D-8A1D-48DD3BF763AF}"/>
              </a:ext>
            </a:extLst>
          </p:cNvPr>
          <p:cNvSpPr>
            <a:spLocks noGrp="1"/>
          </p:cNvSpPr>
          <p:nvPr>
            <p:ph sz="half" idx="14"/>
          </p:nvPr>
        </p:nvSpPr>
        <p:spPr>
          <a:xfrm>
            <a:off x="8871027" y="1375200"/>
            <a:ext cx="2625648"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Inhaltsplatzhalter 2"/>
          <p:cNvSpPr>
            <a:spLocks noGrp="1"/>
          </p:cNvSpPr>
          <p:nvPr>
            <p:ph sz="half" idx="2"/>
          </p:nvPr>
        </p:nvSpPr>
        <p:spPr>
          <a:xfrm>
            <a:off x="3553467" y="1376363"/>
            <a:ext cx="5098293"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Inhaltsplatzhalter 1"/>
          <p:cNvSpPr>
            <a:spLocks noGrp="1"/>
          </p:cNvSpPr>
          <p:nvPr>
            <p:ph sz="half" idx="1"/>
          </p:nvPr>
        </p:nvSpPr>
        <p:spPr>
          <a:xfrm>
            <a:off x="702405" y="1375200"/>
            <a:ext cx="2631795"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Untertitel">
            <a:extLst>
              <a:ext uri="{FF2B5EF4-FFF2-40B4-BE49-F238E27FC236}">
                <a16:creationId xmlns:a16="http://schemas.microsoft.com/office/drawing/2014/main" id="{27054A36-E002-45BE-957D-0155D528A1A3}"/>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2" name="Titel"/>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Tree>
    <p:extLst>
      <p:ext uri="{BB962C8B-B14F-4D97-AF65-F5344CB8AC3E}">
        <p14:creationId xmlns:p14="http://schemas.microsoft.com/office/powerpoint/2010/main" val="78435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W_Titel, Inhalt und Bi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9FA5BAF-A883-4F03-B66A-D8A379DF9185}"/>
              </a:ext>
            </a:extLst>
          </p:cNvPr>
          <p:cNvSpPr>
            <a:spLocks noGrp="1"/>
          </p:cNvSpPr>
          <p:nvPr>
            <p:ph type="sldNum" sz="quarter" idx="19"/>
          </p:nvPr>
        </p:nvSpPr>
        <p:spPr/>
        <p:txBody>
          <a:bodyPr/>
          <a:lstStyle/>
          <a:p>
            <a:fld id="{4D8F3D2B-F07B-4D7B-B9C5-0D64AFCC6303}" type="slidenum">
              <a:rPr lang="en-GB" smtClean="0"/>
              <a:t>‹#›</a:t>
            </a:fld>
            <a:endParaRPr lang="en-GB" dirty="0"/>
          </a:p>
        </p:txBody>
      </p:sp>
      <p:sp>
        <p:nvSpPr>
          <p:cNvPr id="5" name="Fußzeilenplatzhalter 4">
            <a:extLst>
              <a:ext uri="{FF2B5EF4-FFF2-40B4-BE49-F238E27FC236}">
                <a16:creationId xmlns:a16="http://schemas.microsoft.com/office/drawing/2014/main" id="{8EEB4BEA-7428-482E-A2D6-7BA444F9371B}"/>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13" name="Platzhalter für Quellenangaben">
            <a:extLst>
              <a:ext uri="{FF2B5EF4-FFF2-40B4-BE49-F238E27FC236}">
                <a16:creationId xmlns:a16="http://schemas.microsoft.com/office/drawing/2014/main" id="{D74DE7F8-5C18-4427-BBA0-BC47269FE557}"/>
              </a:ext>
            </a:extLst>
          </p:cNvPr>
          <p:cNvSpPr>
            <a:spLocks noGrp="1"/>
          </p:cNvSpPr>
          <p:nvPr>
            <p:ph type="body" sz="quarter" idx="17" hasCustomPrompt="1"/>
          </p:nvPr>
        </p:nvSpPr>
        <p:spPr>
          <a:xfrm>
            <a:off x="702000" y="5864306"/>
            <a:ext cx="10801350" cy="265032"/>
          </a:xfrm>
        </p:spPr>
        <p:txBody>
          <a:bodyPr anchor="t" anchorCtr="0">
            <a:noAutofit/>
          </a:bodyPr>
          <a:lstStyle>
            <a:lvl1pPr>
              <a:spcBef>
                <a:spcPts val="0"/>
              </a:spcBef>
              <a:defRPr sz="900" baseline="0">
                <a:solidFill>
                  <a:schemeClr val="tx2"/>
                </a:solidFill>
              </a:defRPr>
            </a:lvl1pPr>
          </a:lstStyle>
          <a:p>
            <a:pPr lvl="0"/>
            <a:r>
              <a:rPr lang="en-GB" noProof="0" dirty="0" err="1"/>
              <a:t>Quellenangabe</a:t>
            </a:r>
            <a:endParaRPr lang="en-GB" noProof="0" dirty="0"/>
          </a:p>
          <a:p>
            <a:pPr lvl="0"/>
            <a:r>
              <a:rPr lang="en-GB" dirty="0"/>
              <a:t>maximal </a:t>
            </a:r>
            <a:r>
              <a:rPr lang="en-GB" dirty="0" err="1"/>
              <a:t>zweizeilig</a:t>
            </a:r>
            <a:endParaRPr lang="en-GB" dirty="0"/>
          </a:p>
        </p:txBody>
      </p:sp>
      <p:sp>
        <p:nvSpPr>
          <p:cNvPr id="3" name="Bildplatzhalter"/>
          <p:cNvSpPr>
            <a:spLocks noGrp="1" noChangeAspect="1"/>
          </p:cNvSpPr>
          <p:nvPr>
            <p:ph type="pic" idx="1"/>
          </p:nvPr>
        </p:nvSpPr>
        <p:spPr>
          <a:xfrm>
            <a:off x="5342092" y="1375200"/>
            <a:ext cx="6148683" cy="4467600"/>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GB" dirty="0"/>
          </a:p>
        </p:txBody>
      </p:sp>
      <p:sp>
        <p:nvSpPr>
          <p:cNvPr id="10" name="Inhaltsplatzhalter 1">
            <a:extLst>
              <a:ext uri="{FF2B5EF4-FFF2-40B4-BE49-F238E27FC236}">
                <a16:creationId xmlns:a16="http://schemas.microsoft.com/office/drawing/2014/main" id="{0C66489F-1CF0-4EA1-869E-E6B10B5A42BE}"/>
              </a:ext>
            </a:extLst>
          </p:cNvPr>
          <p:cNvSpPr>
            <a:spLocks noGrp="1"/>
          </p:cNvSpPr>
          <p:nvPr>
            <p:ph sz="half" idx="14"/>
          </p:nvPr>
        </p:nvSpPr>
        <p:spPr>
          <a:xfrm>
            <a:off x="711200" y="1375200"/>
            <a:ext cx="4343400" cy="446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Untertitel">
            <a:extLst>
              <a:ext uri="{FF2B5EF4-FFF2-40B4-BE49-F238E27FC236}">
                <a16:creationId xmlns:a16="http://schemas.microsoft.com/office/drawing/2014/main" id="{DC79C5A9-80E0-4FDD-BF3C-D9903210B9A5}"/>
              </a:ext>
            </a:extLst>
          </p:cNvPr>
          <p:cNvSpPr>
            <a:spLocks noGrp="1"/>
          </p:cNvSpPr>
          <p:nvPr>
            <p:ph type="body" sz="quarter" idx="13" hasCustomPrompt="1"/>
          </p:nvPr>
        </p:nvSpPr>
        <p:spPr>
          <a:xfrm>
            <a:off x="702406" y="767273"/>
            <a:ext cx="10794269" cy="360000"/>
          </a:xfrm>
        </p:spPr>
        <p:txBody>
          <a:bodyPr lIns="0" tIns="0" rIns="0" bIns="0">
            <a:noAutofit/>
          </a:bodyPr>
          <a:lstStyle>
            <a:lvl1pPr>
              <a:spcBef>
                <a:spcPts val="0"/>
              </a:spcBef>
              <a:defRPr sz="2400" b="0" baseline="0">
                <a:solidFill>
                  <a:schemeClr val="tx2"/>
                </a:solidFill>
              </a:defRPr>
            </a:lvl1pPr>
            <a:lvl5pPr>
              <a:defRPr/>
            </a:lvl5pPr>
          </a:lstStyle>
          <a:p>
            <a:pPr lvl="0"/>
            <a:r>
              <a:rPr lang="en-GB" dirty="0" err="1"/>
              <a:t>Untertitel</a:t>
            </a:r>
            <a:r>
              <a:rPr lang="en-GB" dirty="0"/>
              <a:t> (optional) </a:t>
            </a:r>
            <a:r>
              <a:rPr lang="en-GB" dirty="0" err="1"/>
              <a:t>durch</a:t>
            </a:r>
            <a:r>
              <a:rPr lang="en-GB" dirty="0"/>
              <a:t> </a:t>
            </a:r>
            <a:r>
              <a:rPr lang="en-GB" dirty="0" err="1"/>
              <a:t>Klicken</a:t>
            </a:r>
            <a:r>
              <a:rPr lang="en-GB" dirty="0"/>
              <a:t> </a:t>
            </a:r>
            <a:r>
              <a:rPr lang="en-GB" dirty="0" err="1"/>
              <a:t>hinzufügen</a:t>
            </a:r>
            <a:endParaRPr lang="en-GB" dirty="0"/>
          </a:p>
        </p:txBody>
      </p:sp>
      <p:sp>
        <p:nvSpPr>
          <p:cNvPr id="8" name="Titel">
            <a:extLst>
              <a:ext uri="{FF2B5EF4-FFF2-40B4-BE49-F238E27FC236}">
                <a16:creationId xmlns:a16="http://schemas.microsoft.com/office/drawing/2014/main" id="{B2250FBB-DC12-418A-B119-8F588B0C9609}"/>
              </a:ext>
            </a:extLst>
          </p:cNvPr>
          <p:cNvSpPr>
            <a:spLocks noGrp="1"/>
          </p:cNvSpPr>
          <p:nvPr>
            <p:ph type="title" hasCustomPrompt="1"/>
          </p:nvPr>
        </p:nvSpPr>
        <p:spPr/>
        <p:txBody>
          <a:bodyPr/>
          <a:lstStyle>
            <a:lvl1pPr>
              <a:defRPr/>
            </a:lvl1pPr>
          </a:lstStyle>
          <a:p>
            <a:r>
              <a:rPr lang="en-GB" dirty="0" err="1"/>
              <a:t>Titel</a:t>
            </a:r>
            <a:r>
              <a:rPr lang="en-GB" dirty="0"/>
              <a:t> </a:t>
            </a:r>
            <a:r>
              <a:rPr lang="en-GB" dirty="0" err="1"/>
              <a:t>hinzufügen</a:t>
            </a:r>
            <a:r>
              <a:rPr lang="en-GB" dirty="0"/>
              <a:t> | </a:t>
            </a:r>
            <a:r>
              <a:rPr lang="en-GB" dirty="0" err="1"/>
              <a:t>einzeilig</a:t>
            </a:r>
            <a:endParaRPr lang="en-GB" dirty="0"/>
          </a:p>
        </p:txBody>
      </p:sp>
    </p:spTree>
    <p:extLst>
      <p:ext uri="{BB962C8B-B14F-4D97-AF65-F5344CB8AC3E}">
        <p14:creationId xmlns:p14="http://schemas.microsoft.com/office/powerpoint/2010/main" val="75640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7" name="Marker Satzspiegel">
            <a:extLst>
              <a:ext uri="{FF2B5EF4-FFF2-40B4-BE49-F238E27FC236}">
                <a16:creationId xmlns:a16="http://schemas.microsoft.com/office/drawing/2014/main" id="{505CA7A2-FBD2-4A1C-8563-604DB2351783}"/>
              </a:ext>
            </a:extLst>
          </p:cNvPr>
          <p:cNvCxnSpPr/>
          <p:nvPr/>
        </p:nvCxnSpPr>
        <p:spPr>
          <a:xfrm rot="5400000">
            <a:off x="489764" y="-337385"/>
            <a:ext cx="412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Marker Satzspiegel">
            <a:extLst>
              <a:ext uri="{FF2B5EF4-FFF2-40B4-BE49-F238E27FC236}">
                <a16:creationId xmlns:a16="http://schemas.microsoft.com/office/drawing/2014/main" id="{85251E33-C596-48DD-A99F-A94159D17709}"/>
              </a:ext>
            </a:extLst>
          </p:cNvPr>
          <p:cNvCxnSpPr/>
          <p:nvPr/>
        </p:nvCxnSpPr>
        <p:spPr>
          <a:xfrm rot="5400000">
            <a:off x="11289665" y="-337385"/>
            <a:ext cx="412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Marker Satzspiegel">
            <a:extLst>
              <a:ext uri="{FF2B5EF4-FFF2-40B4-BE49-F238E27FC236}">
                <a16:creationId xmlns:a16="http://schemas.microsoft.com/office/drawing/2014/main" id="{6241660C-3A82-4EFB-B451-76A2988EE618}"/>
              </a:ext>
            </a:extLst>
          </p:cNvPr>
          <p:cNvCxnSpPr/>
          <p:nvPr/>
        </p:nvCxnSpPr>
        <p:spPr>
          <a:xfrm>
            <a:off x="-756752" y="1379088"/>
            <a:ext cx="550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Marker Satzspiegel">
            <a:extLst>
              <a:ext uri="{FF2B5EF4-FFF2-40B4-BE49-F238E27FC236}">
                <a16:creationId xmlns:a16="http://schemas.microsoft.com/office/drawing/2014/main" id="{D9CCB98F-E72F-4E25-900B-DBD35E88B61B}"/>
              </a:ext>
            </a:extLst>
          </p:cNvPr>
          <p:cNvCxnSpPr/>
          <p:nvPr/>
        </p:nvCxnSpPr>
        <p:spPr>
          <a:xfrm>
            <a:off x="-756752" y="6140869"/>
            <a:ext cx="550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
          <p:cNvSpPr>
            <a:spLocks noGrp="1"/>
          </p:cNvSpPr>
          <p:nvPr>
            <p:ph type="sldNum" sz="quarter" idx="4"/>
          </p:nvPr>
        </p:nvSpPr>
        <p:spPr>
          <a:xfrm>
            <a:off x="11159845" y="6356352"/>
            <a:ext cx="344785" cy="365125"/>
          </a:xfrm>
          <a:prstGeom prst="rect">
            <a:avLst/>
          </a:prstGeom>
        </p:spPr>
        <p:txBody>
          <a:bodyPr vert="horz" lIns="0" tIns="0" rIns="0" bIns="0" rtlCol="0" anchor="ctr"/>
          <a:lstStyle>
            <a:lvl1pPr algn="r">
              <a:defRPr sz="1050">
                <a:solidFill>
                  <a:schemeClr val="tx2"/>
                </a:solidFill>
              </a:defRPr>
            </a:lvl1pPr>
          </a:lstStyle>
          <a:p>
            <a:fld id="{4D8F3D2B-F07B-4D7B-B9C5-0D64AFCC6303}" type="slidenum">
              <a:rPr lang="de-DE" smtClean="0"/>
              <a:t>‹#›</a:t>
            </a:fld>
            <a:endParaRPr lang="de-DE"/>
          </a:p>
        </p:txBody>
      </p:sp>
      <p:sp>
        <p:nvSpPr>
          <p:cNvPr id="5" name="Fußzeilen-Platzhalter"/>
          <p:cNvSpPr>
            <a:spLocks noGrp="1"/>
          </p:cNvSpPr>
          <p:nvPr>
            <p:ph type="ftr" sz="quarter" idx="3"/>
          </p:nvPr>
        </p:nvSpPr>
        <p:spPr>
          <a:xfrm>
            <a:off x="5522537" y="6356352"/>
            <a:ext cx="5637307" cy="365125"/>
          </a:xfrm>
          <a:prstGeom prst="rect">
            <a:avLst/>
          </a:prstGeom>
        </p:spPr>
        <p:txBody>
          <a:bodyPr vert="horz" lIns="0" tIns="0" rIns="0" bIns="0" rtlCol="0" anchor="ctr"/>
          <a:lstStyle>
            <a:lvl1pPr algn="r">
              <a:defRPr sz="1050">
                <a:solidFill>
                  <a:schemeClr val="tx2"/>
                </a:solidFill>
              </a:defRPr>
            </a:lvl1pPr>
          </a:lstStyle>
          <a:p>
            <a:r>
              <a:rPr lang="en-US"/>
              <a:t>Industrial policy today / 12.02.2025 / Prof. Dr Hubertus Bardt</a:t>
            </a:r>
            <a:endParaRPr lang="de-DE"/>
          </a:p>
        </p:txBody>
      </p:sp>
      <p:pic>
        <p:nvPicPr>
          <p:cNvPr id="7" name="Logo unten">
            <a:extLst>
              <a:ext uri="{FF2B5EF4-FFF2-40B4-BE49-F238E27FC236}">
                <a16:creationId xmlns:a16="http://schemas.microsoft.com/office/drawing/2014/main" id="{47690EA4-C561-4F00-96E1-2056A1D451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89586" y="6178914"/>
            <a:ext cx="874141" cy="720000"/>
          </a:xfrm>
          <a:prstGeom prst="rect">
            <a:avLst/>
          </a:prstGeom>
        </p:spPr>
      </p:pic>
      <p:cxnSp>
        <p:nvCxnSpPr>
          <p:cNvPr id="8" name="Linie unten">
            <a:extLst>
              <a:ext uri="{FF2B5EF4-FFF2-40B4-BE49-F238E27FC236}">
                <a16:creationId xmlns:a16="http://schemas.microsoft.com/office/drawing/2014/main" id="{666C5A06-6BF5-44F8-AE4D-4690F9A1F650}"/>
              </a:ext>
            </a:extLst>
          </p:cNvPr>
          <p:cNvCxnSpPr>
            <a:cxnSpLocks/>
          </p:cNvCxnSpPr>
          <p:nvPr/>
        </p:nvCxnSpPr>
        <p:spPr>
          <a:xfrm>
            <a:off x="695281" y="6238947"/>
            <a:ext cx="108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Platzhalter"/>
          <p:cNvSpPr>
            <a:spLocks noGrp="1"/>
          </p:cNvSpPr>
          <p:nvPr>
            <p:ph type="body" idx="1"/>
          </p:nvPr>
        </p:nvSpPr>
        <p:spPr>
          <a:xfrm>
            <a:off x="702405" y="1376363"/>
            <a:ext cx="10800000" cy="4468256"/>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endParaRPr lang="en-GB" noProof="0" dirty="0"/>
          </a:p>
        </p:txBody>
      </p:sp>
      <p:sp>
        <p:nvSpPr>
          <p:cNvPr id="2" name="Titel-Platzhalter"/>
          <p:cNvSpPr>
            <a:spLocks noGrp="1"/>
          </p:cNvSpPr>
          <p:nvPr>
            <p:ph type="title"/>
          </p:nvPr>
        </p:nvSpPr>
        <p:spPr>
          <a:xfrm>
            <a:off x="702405" y="186670"/>
            <a:ext cx="10800000" cy="576000"/>
          </a:xfrm>
          <a:prstGeom prst="rect">
            <a:avLst/>
          </a:prstGeom>
        </p:spPr>
        <p:txBody>
          <a:bodyPr vert="horz" lIns="0" tIns="0" rIns="0" bIns="0" rtlCol="0" anchor="t" anchorCtr="0">
            <a:noAutofit/>
          </a:bodyPr>
          <a:lstStyle/>
          <a:p>
            <a:r>
              <a:rPr lang="en-GB" noProof="0"/>
              <a:t>Mastertitelformat bearbeiten</a:t>
            </a:r>
            <a:endParaRPr lang="en-GB" noProof="0" dirty="0"/>
          </a:p>
        </p:txBody>
      </p:sp>
    </p:spTree>
    <p:extLst>
      <p:ext uri="{BB962C8B-B14F-4D97-AF65-F5344CB8AC3E}">
        <p14:creationId xmlns:p14="http://schemas.microsoft.com/office/powerpoint/2010/main" val="2968552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lnSpc>
          <a:spcPct val="90000"/>
        </a:lnSpc>
        <a:spcBef>
          <a:spcPct val="0"/>
        </a:spcBef>
        <a:buNone/>
        <a:defRPr sz="3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800"/>
        </a:spcBef>
        <a:buFont typeface="Calibri" panose="020F0502020204030204" pitchFamily="34" charset="0"/>
        <a:buChar char="​"/>
        <a:defRPr sz="2400" kern="1200">
          <a:solidFill>
            <a:schemeClr val="accent2"/>
          </a:solidFill>
          <a:latin typeface="+mn-lt"/>
          <a:ea typeface="+mn-ea"/>
          <a:cs typeface="+mn-cs"/>
        </a:defRPr>
      </a:lvl1pPr>
      <a:lvl2pPr marL="0" indent="0" algn="l" defTabSz="914400" rtl="0" eaLnBrk="1" latinLnBrk="0" hangingPunct="1">
        <a:lnSpc>
          <a:spcPct val="90000"/>
        </a:lnSpc>
        <a:spcBef>
          <a:spcPts val="1200"/>
        </a:spcBef>
        <a:buFont typeface="Calibri" panose="020F0502020204030204" pitchFamily="34" charset="0"/>
        <a:buChar char="​"/>
        <a:defRPr sz="2200" kern="1200">
          <a:solidFill>
            <a:schemeClr val="accent2"/>
          </a:solidFill>
          <a:latin typeface="+mn-lt"/>
          <a:ea typeface="+mn-ea"/>
          <a:cs typeface="+mn-cs"/>
        </a:defRPr>
      </a:lvl2pPr>
      <a:lvl3pPr marL="252000" indent="-252000" algn="l" defTabSz="914400" rtl="0" eaLnBrk="1" latinLnBrk="0" hangingPunct="1">
        <a:lnSpc>
          <a:spcPct val="90000"/>
        </a:lnSpc>
        <a:spcBef>
          <a:spcPts val="1000"/>
        </a:spcBef>
        <a:buFont typeface="Calibri" panose="020F0502020204030204" pitchFamily="34" charset="0"/>
        <a:buChar char="›"/>
        <a:defRPr sz="2200" kern="1200">
          <a:solidFill>
            <a:schemeClr val="accent2"/>
          </a:solidFill>
          <a:latin typeface="+mn-lt"/>
          <a:ea typeface="+mn-ea"/>
          <a:cs typeface="+mn-cs"/>
        </a:defRPr>
      </a:lvl3pPr>
      <a:lvl4pPr marL="504000" indent="-252000" algn="l" defTabSz="914400" rtl="0" eaLnBrk="1" latinLnBrk="0" hangingPunct="1">
        <a:lnSpc>
          <a:spcPct val="90000"/>
        </a:lnSpc>
        <a:spcBef>
          <a:spcPts val="1000"/>
        </a:spcBef>
        <a:buFont typeface="Calibri" panose="020F0502020204030204" pitchFamily="34" charset="0"/>
        <a:buChar char="›"/>
        <a:defRPr sz="2200" kern="1200">
          <a:solidFill>
            <a:schemeClr val="accent2"/>
          </a:solidFill>
          <a:latin typeface="+mn-lt"/>
          <a:ea typeface="+mn-ea"/>
          <a:cs typeface="+mn-cs"/>
        </a:defRPr>
      </a:lvl4pPr>
      <a:lvl5pPr marL="0" indent="0" algn="l" defTabSz="914400" rtl="0" eaLnBrk="1" latinLnBrk="0" hangingPunct="1">
        <a:lnSpc>
          <a:spcPct val="90000"/>
        </a:lnSpc>
        <a:spcBef>
          <a:spcPts val="1200"/>
        </a:spcBef>
        <a:buFont typeface="Calibri" panose="020F0502020204030204" pitchFamily="34" charset="0"/>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7242" userDrawn="1">
          <p15:clr>
            <a:srgbClr val="F26B43"/>
          </p15:clr>
        </p15:guide>
        <p15:guide id="8" orient="horz" pos="867">
          <p15:clr>
            <a:srgbClr val="F26B43"/>
          </p15:clr>
        </p15:guide>
        <p15:guide id="9" pos="438" userDrawn="1">
          <p15:clr>
            <a:srgbClr val="F26B43"/>
          </p15:clr>
        </p15:guide>
        <p15:guide id="10" orient="horz" pos="640">
          <p15:clr>
            <a:srgbClr val="5ACBF0"/>
          </p15:clr>
        </p15:guide>
        <p15:guide id="11" orient="horz" pos="3702">
          <p15:clr>
            <a:srgbClr val="5ACBF0"/>
          </p15:clr>
        </p15:guide>
        <p15:guide id="12"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wkoeln.sharepoint.com/:b:/s/IWInside422/EZKPkpr2pohFl55ULWNdTyoB3OSZwqCXZEPqrzUL5cM98Q?e=SASlQ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di.eu/publikation/news/klimapfade-fuer-deutschland/"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iwkoeln.de/" TargetMode="External"/><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link.springer.com/book/10.1007/978-3-658-39731-9" TargetMode="External"/><Relationship Id="rId5" Type="http://schemas.openxmlformats.org/officeDocument/2006/relationships/hyperlink" Target="mailto:bardt@iwkoeln.de" TargetMode="External"/><Relationship Id="rId10" Type="http://schemas.openxmlformats.org/officeDocument/2006/relationships/image" Target="../media/image26.png"/><Relationship Id="rId4" Type="http://schemas.openxmlformats.org/officeDocument/2006/relationships/hyperlink" Target="https://twitter.com/H_Bardt?lang=de" TargetMode="External"/><Relationship Id="rId9" Type="http://schemas.openxmlformats.org/officeDocument/2006/relationships/hyperlink" Target="https://www.iwkoeln.de/studien/hubertus-bardt-ordnungstheorie-ordnungspolitik-und-soziale-marktwirtschaft-grundbegriffe-und-konzeptionen.html"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6.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526C51-9C05-4F25-B57F-B1505B1807AD}"/>
              </a:ext>
            </a:extLst>
          </p:cNvPr>
          <p:cNvSpPr>
            <a:spLocks noGrp="1"/>
          </p:cNvSpPr>
          <p:nvPr>
            <p:ph type="body" sz="quarter" idx="10"/>
          </p:nvPr>
        </p:nvSpPr>
        <p:spPr/>
        <p:txBody>
          <a:bodyPr/>
          <a:lstStyle/>
          <a:p>
            <a:r>
              <a:rPr lang="en-GB" noProof="0" dirty="0"/>
              <a:t>February 12, 2025 / Prof. Dr. Hubertus Bardt</a:t>
            </a:r>
          </a:p>
        </p:txBody>
      </p:sp>
      <p:sp>
        <p:nvSpPr>
          <p:cNvPr id="3" name="Untertitel 2">
            <a:extLst>
              <a:ext uri="{FF2B5EF4-FFF2-40B4-BE49-F238E27FC236}">
                <a16:creationId xmlns:a16="http://schemas.microsoft.com/office/drawing/2014/main" id="{2E32F76E-BD38-4E3E-AA0A-2A5362956376}"/>
              </a:ext>
            </a:extLst>
          </p:cNvPr>
          <p:cNvSpPr>
            <a:spLocks noGrp="1"/>
          </p:cNvSpPr>
          <p:nvPr>
            <p:ph type="subTitle" idx="1"/>
          </p:nvPr>
        </p:nvSpPr>
        <p:spPr/>
        <p:txBody>
          <a:bodyPr/>
          <a:lstStyle/>
          <a:p>
            <a:r>
              <a:rPr lang="en-GB" noProof="1"/>
              <a:t>ETLA Workshop</a:t>
            </a:r>
          </a:p>
          <a:p>
            <a:endParaRPr lang="en-GB" noProof="1"/>
          </a:p>
        </p:txBody>
      </p:sp>
      <p:sp>
        <p:nvSpPr>
          <p:cNvPr id="4" name="Titel 3">
            <a:extLst>
              <a:ext uri="{FF2B5EF4-FFF2-40B4-BE49-F238E27FC236}">
                <a16:creationId xmlns:a16="http://schemas.microsoft.com/office/drawing/2014/main" id="{6D7D540B-67F7-47D2-B8C7-81D500ECEEEC}"/>
              </a:ext>
            </a:extLst>
          </p:cNvPr>
          <p:cNvSpPr>
            <a:spLocks noGrp="1"/>
          </p:cNvSpPr>
          <p:nvPr>
            <p:ph type="ctrTitle"/>
          </p:nvPr>
        </p:nvSpPr>
        <p:spPr/>
        <p:txBody>
          <a:bodyPr/>
          <a:lstStyle/>
          <a:p>
            <a:r>
              <a:rPr lang="en-GB" noProof="1"/>
              <a:t>Industrial policy today</a:t>
            </a:r>
          </a:p>
        </p:txBody>
      </p:sp>
      <p:sp>
        <p:nvSpPr>
          <p:cNvPr id="5" name="Gefaltete Ecke 5">
            <a:extLst>
              <a:ext uri="{FF2B5EF4-FFF2-40B4-BE49-F238E27FC236}">
                <a16:creationId xmlns:a16="http://schemas.microsoft.com/office/drawing/2014/main" id="{4DCD1E9F-25EF-419E-021E-5183394FD4AB}"/>
              </a:ext>
            </a:extLst>
          </p:cNvPr>
          <p:cNvSpPr/>
          <p:nvPr/>
        </p:nvSpPr>
        <p:spPr>
          <a:xfrm>
            <a:off x="12780604" y="0"/>
            <a:ext cx="3600000" cy="6859588"/>
          </a:xfrm>
          <a:prstGeom prst="foldedCorner">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0" rIns="72000" rtlCol="0" anchor="t" anchorCtr="0"/>
          <a:lstStyle/>
          <a:p>
            <a:endParaRPr lang="de-DE" sz="1200" dirty="0">
              <a:solidFill>
                <a:schemeClr val="tx1"/>
              </a:solidFill>
            </a:endParaRPr>
          </a:p>
          <a:p>
            <a:r>
              <a:rPr lang="en-US" dirty="0">
                <a:solidFill>
                  <a:schemeClr val="tx1"/>
                </a:solidFill>
              </a:rPr>
              <a:t>The following colors are new in the Corporate Design:</a:t>
            </a:r>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r>
              <a:rPr lang="en-US" dirty="0">
                <a:solidFill>
                  <a:schemeClr val="tx1"/>
                </a:solidFill>
              </a:rPr>
              <a:t>The colors can be applied to other graphics as needed using the eyedropper tool.</a:t>
            </a:r>
            <a:endParaRPr lang="de-DE" sz="1400" dirty="0">
              <a:solidFill>
                <a:schemeClr val="tx1"/>
              </a:solidFill>
            </a:endParaRPr>
          </a:p>
          <a:p>
            <a:r>
              <a:rPr lang="de-DE" sz="1400" dirty="0">
                <a:solidFill>
                  <a:schemeClr val="tx1"/>
                </a:solidFill>
              </a:rPr>
              <a:t> </a:t>
            </a:r>
          </a:p>
          <a:p>
            <a:endParaRPr lang="de-DE" sz="1400" b="1" dirty="0">
              <a:solidFill>
                <a:schemeClr val="accent1"/>
              </a:solidFill>
            </a:endParaRPr>
          </a:p>
          <a:p>
            <a:endParaRPr lang="de-DE" sz="1400" b="1" dirty="0">
              <a:solidFill>
                <a:schemeClr val="accent1"/>
              </a:solidFill>
            </a:endParaRPr>
          </a:p>
          <a:p>
            <a:pPr marL="185738" indent="-185738">
              <a:spcAft>
                <a:spcPts val="600"/>
              </a:spcAft>
              <a:buFont typeface="Arial" panose="020B0604020202020204" pitchFamily="34" charset="0"/>
              <a:buChar char="•"/>
            </a:pPr>
            <a:endParaRPr lang="de-DE" sz="1200" dirty="0">
              <a:solidFill>
                <a:schemeClr val="tx1"/>
              </a:solidFill>
            </a:endParaRPr>
          </a:p>
          <a:p>
            <a:endParaRPr lang="de-DE" sz="1200" dirty="0">
              <a:solidFill>
                <a:schemeClr val="tx1"/>
              </a:solidFill>
            </a:endParaRPr>
          </a:p>
        </p:txBody>
      </p:sp>
      <p:sp>
        <p:nvSpPr>
          <p:cNvPr id="6" name="Rechteck 5">
            <a:extLst>
              <a:ext uri="{FF2B5EF4-FFF2-40B4-BE49-F238E27FC236}">
                <a16:creationId xmlns:a16="http://schemas.microsoft.com/office/drawing/2014/main" id="{703EFAF7-3EE6-A4A7-2DB7-881F11B7A08E}"/>
              </a:ext>
            </a:extLst>
          </p:cNvPr>
          <p:cNvSpPr/>
          <p:nvPr/>
        </p:nvSpPr>
        <p:spPr>
          <a:xfrm>
            <a:off x="12952715" y="1273428"/>
            <a:ext cx="914399" cy="510493"/>
          </a:xfrm>
          <a:prstGeom prst="rect">
            <a:avLst/>
          </a:prstGeom>
          <a:solidFill>
            <a:srgbClr val="1B41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7" name="Rechteck 6">
            <a:extLst>
              <a:ext uri="{FF2B5EF4-FFF2-40B4-BE49-F238E27FC236}">
                <a16:creationId xmlns:a16="http://schemas.microsoft.com/office/drawing/2014/main" id="{E0E7EE7E-5608-3434-0BFA-A4A591C3502A}"/>
              </a:ext>
            </a:extLst>
          </p:cNvPr>
          <p:cNvSpPr/>
          <p:nvPr/>
        </p:nvSpPr>
        <p:spPr>
          <a:xfrm>
            <a:off x="12952715" y="1655831"/>
            <a:ext cx="914399" cy="510493"/>
          </a:xfrm>
          <a:prstGeom prst="rect">
            <a:avLst/>
          </a:prstGeom>
          <a:solidFill>
            <a:srgbClr val="93A7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8" name="Rechteck 7">
            <a:extLst>
              <a:ext uri="{FF2B5EF4-FFF2-40B4-BE49-F238E27FC236}">
                <a16:creationId xmlns:a16="http://schemas.microsoft.com/office/drawing/2014/main" id="{613E9A7B-B837-94D4-531F-5476AFC7140D}"/>
              </a:ext>
            </a:extLst>
          </p:cNvPr>
          <p:cNvSpPr/>
          <p:nvPr/>
        </p:nvSpPr>
        <p:spPr>
          <a:xfrm>
            <a:off x="12952714" y="2038234"/>
            <a:ext cx="914399" cy="510493"/>
          </a:xfrm>
          <a:prstGeom prst="rect">
            <a:avLst/>
          </a:prstGeom>
          <a:solidFill>
            <a:srgbClr val="D9E0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9" name="Rechteck 8">
            <a:extLst>
              <a:ext uri="{FF2B5EF4-FFF2-40B4-BE49-F238E27FC236}">
                <a16:creationId xmlns:a16="http://schemas.microsoft.com/office/drawing/2014/main" id="{31103A4D-C647-6BEE-9E32-DBF4A68CA7F8}"/>
              </a:ext>
            </a:extLst>
          </p:cNvPr>
          <p:cNvSpPr/>
          <p:nvPr/>
        </p:nvSpPr>
        <p:spPr>
          <a:xfrm>
            <a:off x="14039224" y="1273428"/>
            <a:ext cx="914399" cy="510493"/>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0" name="Rechteck 9">
            <a:extLst>
              <a:ext uri="{FF2B5EF4-FFF2-40B4-BE49-F238E27FC236}">
                <a16:creationId xmlns:a16="http://schemas.microsoft.com/office/drawing/2014/main" id="{7BCBD9D4-449A-694F-AB2B-18815E39A4AE}"/>
              </a:ext>
            </a:extLst>
          </p:cNvPr>
          <p:cNvSpPr/>
          <p:nvPr/>
        </p:nvSpPr>
        <p:spPr>
          <a:xfrm>
            <a:off x="14039224" y="1655831"/>
            <a:ext cx="914399" cy="510493"/>
          </a:xfrm>
          <a:prstGeom prst="rect">
            <a:avLst/>
          </a:prstGeom>
          <a:solidFill>
            <a:srgbClr val="6F9E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1" name="Rechteck 10">
            <a:extLst>
              <a:ext uri="{FF2B5EF4-FFF2-40B4-BE49-F238E27FC236}">
                <a16:creationId xmlns:a16="http://schemas.microsoft.com/office/drawing/2014/main" id="{EFE90593-953E-6DC2-6847-91D30148428C}"/>
              </a:ext>
            </a:extLst>
          </p:cNvPr>
          <p:cNvSpPr/>
          <p:nvPr/>
        </p:nvSpPr>
        <p:spPr>
          <a:xfrm>
            <a:off x="14039223" y="2038234"/>
            <a:ext cx="914399" cy="510493"/>
          </a:xfrm>
          <a:prstGeom prst="rect">
            <a:avLst/>
          </a:prstGeom>
          <a:solidFill>
            <a:srgbClr val="BCCD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2" name="Rechteck 11">
            <a:extLst>
              <a:ext uri="{FF2B5EF4-FFF2-40B4-BE49-F238E27FC236}">
                <a16:creationId xmlns:a16="http://schemas.microsoft.com/office/drawing/2014/main" id="{633889A9-25FF-68AA-418E-0C10FD914C0D}"/>
              </a:ext>
            </a:extLst>
          </p:cNvPr>
          <p:cNvSpPr/>
          <p:nvPr/>
        </p:nvSpPr>
        <p:spPr>
          <a:xfrm>
            <a:off x="15126922" y="1273428"/>
            <a:ext cx="914399" cy="510493"/>
          </a:xfrm>
          <a:prstGeom prst="rect">
            <a:avLst/>
          </a:prstGeom>
          <a:solidFill>
            <a:srgbClr val="6153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3" name="Rechteck 12">
            <a:extLst>
              <a:ext uri="{FF2B5EF4-FFF2-40B4-BE49-F238E27FC236}">
                <a16:creationId xmlns:a16="http://schemas.microsoft.com/office/drawing/2014/main" id="{9773B73D-FA31-17E1-12CA-56445BAEA1E1}"/>
              </a:ext>
            </a:extLst>
          </p:cNvPr>
          <p:cNvSpPr/>
          <p:nvPr/>
        </p:nvSpPr>
        <p:spPr>
          <a:xfrm>
            <a:off x="15126922" y="1655831"/>
            <a:ext cx="914399" cy="510493"/>
          </a:xfrm>
          <a:prstGeom prst="rect">
            <a:avLst/>
          </a:prstGeom>
          <a:solidFill>
            <a:srgbClr val="9B92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4" name="Rechteck 13">
            <a:extLst>
              <a:ext uri="{FF2B5EF4-FFF2-40B4-BE49-F238E27FC236}">
                <a16:creationId xmlns:a16="http://schemas.microsoft.com/office/drawing/2014/main" id="{EDD18A46-5704-1D6E-44F0-112A79DE2DBD}"/>
              </a:ext>
            </a:extLst>
          </p:cNvPr>
          <p:cNvSpPr/>
          <p:nvPr/>
        </p:nvSpPr>
        <p:spPr>
          <a:xfrm>
            <a:off x="15126921" y="2038234"/>
            <a:ext cx="914399" cy="510493"/>
          </a:xfrm>
          <a:prstGeom prst="rect">
            <a:avLst/>
          </a:prstGeom>
          <a:solidFill>
            <a:srgbClr val="CCC7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5" name="Rechteck 14">
            <a:extLst>
              <a:ext uri="{FF2B5EF4-FFF2-40B4-BE49-F238E27FC236}">
                <a16:creationId xmlns:a16="http://schemas.microsoft.com/office/drawing/2014/main" id="{7110A2D8-EA81-06C9-11A3-528431631680}"/>
              </a:ext>
            </a:extLst>
          </p:cNvPr>
          <p:cNvSpPr/>
          <p:nvPr/>
        </p:nvSpPr>
        <p:spPr>
          <a:xfrm>
            <a:off x="12957134" y="2815195"/>
            <a:ext cx="914399" cy="510493"/>
          </a:xfrm>
          <a:prstGeom prst="rect">
            <a:avLst/>
          </a:prstGeom>
          <a:solidFill>
            <a:srgbClr val="EA51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6" name="Rechteck 15">
            <a:extLst>
              <a:ext uri="{FF2B5EF4-FFF2-40B4-BE49-F238E27FC236}">
                <a16:creationId xmlns:a16="http://schemas.microsoft.com/office/drawing/2014/main" id="{1E9D0D90-4948-E01A-64F1-2A74CBB1D4EF}"/>
              </a:ext>
            </a:extLst>
          </p:cNvPr>
          <p:cNvSpPr/>
          <p:nvPr/>
        </p:nvSpPr>
        <p:spPr>
          <a:xfrm>
            <a:off x="12957134" y="3197598"/>
            <a:ext cx="914399" cy="510493"/>
          </a:xfrm>
          <a:prstGeom prst="rect">
            <a:avLst/>
          </a:prstGeom>
          <a:solidFill>
            <a:srgbClr val="F49F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7" name="Rechteck 16">
            <a:extLst>
              <a:ext uri="{FF2B5EF4-FFF2-40B4-BE49-F238E27FC236}">
                <a16:creationId xmlns:a16="http://schemas.microsoft.com/office/drawing/2014/main" id="{9B1884DB-71B2-901D-1F63-06D56DA2776B}"/>
              </a:ext>
            </a:extLst>
          </p:cNvPr>
          <p:cNvSpPr/>
          <p:nvPr/>
        </p:nvSpPr>
        <p:spPr>
          <a:xfrm>
            <a:off x="12957133" y="3580001"/>
            <a:ext cx="914399" cy="510493"/>
          </a:xfrm>
          <a:prstGeom prst="rect">
            <a:avLst/>
          </a:prstGeom>
          <a:solidFill>
            <a:srgbClr val="F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8" name="Rechteck 17">
            <a:extLst>
              <a:ext uri="{FF2B5EF4-FFF2-40B4-BE49-F238E27FC236}">
                <a16:creationId xmlns:a16="http://schemas.microsoft.com/office/drawing/2014/main" id="{3CC95523-F815-C078-10B3-9BA2B1C577FC}"/>
              </a:ext>
            </a:extLst>
          </p:cNvPr>
          <p:cNvSpPr/>
          <p:nvPr/>
        </p:nvSpPr>
        <p:spPr>
          <a:xfrm>
            <a:off x="14048062" y="2815195"/>
            <a:ext cx="914399" cy="510493"/>
          </a:xfrm>
          <a:prstGeom prst="rect">
            <a:avLst/>
          </a:prstGeom>
          <a:solidFill>
            <a:srgbClr val="ECC6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19" name="Rechteck 18">
            <a:extLst>
              <a:ext uri="{FF2B5EF4-FFF2-40B4-BE49-F238E27FC236}">
                <a16:creationId xmlns:a16="http://schemas.microsoft.com/office/drawing/2014/main" id="{D1DB81C9-AA4F-256A-A927-0363AEFA32C6}"/>
              </a:ext>
            </a:extLst>
          </p:cNvPr>
          <p:cNvSpPr/>
          <p:nvPr/>
        </p:nvSpPr>
        <p:spPr>
          <a:xfrm>
            <a:off x="14048062" y="3197598"/>
            <a:ext cx="914399" cy="510493"/>
          </a:xfrm>
          <a:prstGeom prst="rect">
            <a:avLst/>
          </a:prstGeom>
          <a:solidFill>
            <a:srgbClr val="F5DC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0" name="Rechteck 19">
            <a:extLst>
              <a:ext uri="{FF2B5EF4-FFF2-40B4-BE49-F238E27FC236}">
                <a16:creationId xmlns:a16="http://schemas.microsoft.com/office/drawing/2014/main" id="{F9CA4527-DE06-CAD2-2D1F-099F098962E8}"/>
              </a:ext>
            </a:extLst>
          </p:cNvPr>
          <p:cNvSpPr/>
          <p:nvPr/>
        </p:nvSpPr>
        <p:spPr>
          <a:xfrm>
            <a:off x="14048061" y="3580001"/>
            <a:ext cx="914399" cy="510493"/>
          </a:xfrm>
          <a:prstGeom prst="rect">
            <a:avLst/>
          </a:prstGeom>
          <a:solidFill>
            <a:srgbClr val="FAE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1" name="Rechteck 20">
            <a:extLst>
              <a:ext uri="{FF2B5EF4-FFF2-40B4-BE49-F238E27FC236}">
                <a16:creationId xmlns:a16="http://schemas.microsoft.com/office/drawing/2014/main" id="{48ECEBD8-C34E-5573-31B4-348058F2BBE7}"/>
              </a:ext>
            </a:extLst>
          </p:cNvPr>
          <p:cNvSpPr/>
          <p:nvPr/>
        </p:nvSpPr>
        <p:spPr>
          <a:xfrm>
            <a:off x="15126921" y="2791209"/>
            <a:ext cx="914399" cy="510493"/>
          </a:xfrm>
          <a:prstGeom prst="rect">
            <a:avLst/>
          </a:prstGeom>
          <a:solidFill>
            <a:srgbClr val="059F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2" name="Rechteck 21">
            <a:extLst>
              <a:ext uri="{FF2B5EF4-FFF2-40B4-BE49-F238E27FC236}">
                <a16:creationId xmlns:a16="http://schemas.microsoft.com/office/drawing/2014/main" id="{2A6E2649-B6DF-5DAE-6536-912A32C68485}"/>
              </a:ext>
            </a:extLst>
          </p:cNvPr>
          <p:cNvSpPr/>
          <p:nvPr/>
        </p:nvSpPr>
        <p:spPr>
          <a:xfrm>
            <a:off x="15126921" y="3173612"/>
            <a:ext cx="914399" cy="510493"/>
          </a:xfrm>
          <a:prstGeom prst="rect">
            <a:avLst/>
          </a:prstGeom>
          <a:solidFill>
            <a:srgbClr val="93C4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3" name="Rechteck 22">
            <a:extLst>
              <a:ext uri="{FF2B5EF4-FFF2-40B4-BE49-F238E27FC236}">
                <a16:creationId xmlns:a16="http://schemas.microsoft.com/office/drawing/2014/main" id="{5D2ABC6F-5881-B5CA-0837-916D9B8AE6E6}"/>
              </a:ext>
            </a:extLst>
          </p:cNvPr>
          <p:cNvSpPr/>
          <p:nvPr/>
        </p:nvSpPr>
        <p:spPr>
          <a:xfrm>
            <a:off x="15126920" y="3556015"/>
            <a:ext cx="914399" cy="510493"/>
          </a:xfrm>
          <a:prstGeom prst="rect">
            <a:avLst/>
          </a:prstGeom>
          <a:solidFill>
            <a:srgbClr val="CEE2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4" name="Rechteck 23">
            <a:extLst>
              <a:ext uri="{FF2B5EF4-FFF2-40B4-BE49-F238E27FC236}">
                <a16:creationId xmlns:a16="http://schemas.microsoft.com/office/drawing/2014/main" id="{8A4188F9-9488-AE79-D109-92433C293839}"/>
              </a:ext>
            </a:extLst>
          </p:cNvPr>
          <p:cNvSpPr/>
          <p:nvPr/>
        </p:nvSpPr>
        <p:spPr>
          <a:xfrm>
            <a:off x="12952714" y="4356962"/>
            <a:ext cx="914399" cy="510493"/>
          </a:xfrm>
          <a:prstGeom prst="rect">
            <a:avLst/>
          </a:prstGeom>
          <a:solidFill>
            <a:srgbClr val="F59D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5" name="Rechteck 24">
            <a:extLst>
              <a:ext uri="{FF2B5EF4-FFF2-40B4-BE49-F238E27FC236}">
                <a16:creationId xmlns:a16="http://schemas.microsoft.com/office/drawing/2014/main" id="{992F7DAF-384F-D6EF-5427-9324445283DA}"/>
              </a:ext>
            </a:extLst>
          </p:cNvPr>
          <p:cNvSpPr/>
          <p:nvPr/>
        </p:nvSpPr>
        <p:spPr>
          <a:xfrm>
            <a:off x="12952714" y="4739365"/>
            <a:ext cx="914399" cy="510493"/>
          </a:xfrm>
          <a:prstGeom prst="rect">
            <a:avLst/>
          </a:prstGeom>
          <a:solidFill>
            <a:srgbClr val="FBC6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6" name="Rechteck 25">
            <a:extLst>
              <a:ext uri="{FF2B5EF4-FFF2-40B4-BE49-F238E27FC236}">
                <a16:creationId xmlns:a16="http://schemas.microsoft.com/office/drawing/2014/main" id="{77863704-084A-7BA8-8658-CC4EBF055BCF}"/>
              </a:ext>
            </a:extLst>
          </p:cNvPr>
          <p:cNvSpPr/>
          <p:nvPr/>
        </p:nvSpPr>
        <p:spPr>
          <a:xfrm>
            <a:off x="12952713" y="5121768"/>
            <a:ext cx="914399" cy="510493"/>
          </a:xfrm>
          <a:prstGeom prst="rect">
            <a:avLst/>
          </a:prstGeom>
          <a:solidFill>
            <a:srgbClr val="FEE3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dirty="0"/>
          </a:p>
        </p:txBody>
      </p:sp>
      <p:sp>
        <p:nvSpPr>
          <p:cNvPr id="27" name="Textfeld 26">
            <a:extLst>
              <a:ext uri="{FF2B5EF4-FFF2-40B4-BE49-F238E27FC236}">
                <a16:creationId xmlns:a16="http://schemas.microsoft.com/office/drawing/2014/main" id="{D59D97CB-7590-DC54-C8EC-CF361CA001CD}"/>
              </a:ext>
            </a:extLst>
          </p:cNvPr>
          <p:cNvSpPr txBox="1"/>
          <p:nvPr/>
        </p:nvSpPr>
        <p:spPr>
          <a:xfrm>
            <a:off x="12780604" y="115623"/>
            <a:ext cx="3600000" cy="453183"/>
          </a:xfrm>
          <a:prstGeom prst="rect">
            <a:avLst/>
          </a:prstGeom>
          <a:noFill/>
        </p:spPr>
        <p:txBody>
          <a:bodyPr wrap="square" lIns="72000" tIns="72000" rIns="72000" bIns="72000" rtlCol="0">
            <a:spAutoFit/>
          </a:bodyPr>
          <a:lstStyle/>
          <a:p>
            <a:pPr algn="ctr"/>
            <a:r>
              <a:rPr lang="de-DE" sz="2000" dirty="0" err="1">
                <a:solidFill>
                  <a:schemeClr val="accent2"/>
                </a:solidFill>
                <a:hlinkClick r:id="rId3"/>
              </a:rPr>
              <a:t>To</a:t>
            </a:r>
            <a:r>
              <a:rPr lang="de-DE" sz="2000" dirty="0">
                <a:solidFill>
                  <a:schemeClr val="accent2"/>
                </a:solidFill>
                <a:hlinkClick r:id="rId3"/>
              </a:rPr>
              <a:t> CD-</a:t>
            </a:r>
            <a:r>
              <a:rPr lang="de-DE" sz="2000" dirty="0" err="1">
                <a:solidFill>
                  <a:schemeClr val="accent2"/>
                </a:solidFill>
                <a:hlinkClick r:id="rId3"/>
              </a:rPr>
              <a:t>Documents</a:t>
            </a:r>
            <a:endParaRPr lang="de-DE" sz="2000" dirty="0">
              <a:solidFill>
                <a:schemeClr val="accent2"/>
              </a:solidFill>
            </a:endParaRPr>
          </a:p>
        </p:txBody>
      </p:sp>
      <p:sp>
        <p:nvSpPr>
          <p:cNvPr id="28" name="Textfeld 27">
            <a:extLst>
              <a:ext uri="{FF2B5EF4-FFF2-40B4-BE49-F238E27FC236}">
                <a16:creationId xmlns:a16="http://schemas.microsoft.com/office/drawing/2014/main" id="{5F279DCC-E65A-1627-90DF-2214533EA121}"/>
              </a:ext>
            </a:extLst>
          </p:cNvPr>
          <p:cNvSpPr txBox="1"/>
          <p:nvPr/>
        </p:nvSpPr>
        <p:spPr>
          <a:xfrm>
            <a:off x="13966650" y="4222588"/>
            <a:ext cx="2413953" cy="1253402"/>
          </a:xfrm>
          <a:prstGeom prst="rect">
            <a:avLst/>
          </a:prstGeom>
          <a:noFill/>
        </p:spPr>
        <p:txBody>
          <a:bodyPr wrap="square" lIns="72000" tIns="72000" rIns="72000" bIns="72000" rtlCol="0">
            <a:spAutoFit/>
          </a:bodyPr>
          <a:lstStyle/>
          <a:p>
            <a:pPr algn="l"/>
            <a:r>
              <a:rPr lang="en-US" b="1" dirty="0">
                <a:solidFill>
                  <a:schemeClr val="accent2"/>
                </a:solidFill>
              </a:rPr>
              <a:t>IMPORTANT: The color Deep should always be the primary color for graphics</a:t>
            </a:r>
            <a:endParaRPr lang="de-DE" dirty="0">
              <a:solidFill>
                <a:schemeClr val="accent2"/>
              </a:solidFill>
            </a:endParaRPr>
          </a:p>
        </p:txBody>
      </p:sp>
    </p:spTree>
    <p:extLst>
      <p:ext uri="{BB962C8B-B14F-4D97-AF65-F5344CB8AC3E}">
        <p14:creationId xmlns:p14="http://schemas.microsoft.com/office/powerpoint/2010/main" val="200942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315A89-EFEA-B31B-47FF-9BE54BD5CF66}"/>
              </a:ext>
            </a:extLst>
          </p:cNvPr>
          <p:cNvSpPr>
            <a:spLocks noGrp="1"/>
          </p:cNvSpPr>
          <p:nvPr>
            <p:ph type="sldNum" sz="quarter" idx="19"/>
          </p:nvPr>
        </p:nvSpPr>
        <p:spPr/>
        <p:txBody>
          <a:bodyPr/>
          <a:lstStyle/>
          <a:p>
            <a:fld id="{4D8F3D2B-F07B-4D7B-B9C5-0D64AFCC6303}" type="slidenum">
              <a:rPr lang="de-DE" smtClean="0"/>
              <a:t>10</a:t>
            </a:fld>
            <a:endParaRPr lang="de-DE"/>
          </a:p>
        </p:txBody>
      </p:sp>
      <p:sp>
        <p:nvSpPr>
          <p:cNvPr id="3" name="Fußzeilenplatzhalter 2">
            <a:extLst>
              <a:ext uri="{FF2B5EF4-FFF2-40B4-BE49-F238E27FC236}">
                <a16:creationId xmlns:a16="http://schemas.microsoft.com/office/drawing/2014/main" id="{4D816A66-22A6-0B74-C8E8-C7ACC54F781F}"/>
              </a:ext>
            </a:extLst>
          </p:cNvPr>
          <p:cNvSpPr>
            <a:spLocks noGrp="1"/>
          </p:cNvSpPr>
          <p:nvPr>
            <p:ph type="ftr" sz="quarter" idx="18"/>
          </p:nvPr>
        </p:nvSpPr>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DA9692CF-7B73-2CAA-F812-E1D25142DA3F}"/>
              </a:ext>
            </a:extLst>
          </p:cNvPr>
          <p:cNvSpPr>
            <a:spLocks noGrp="1"/>
          </p:cNvSpPr>
          <p:nvPr>
            <p:ph type="body" sz="quarter" idx="17"/>
          </p:nvPr>
        </p:nvSpPr>
        <p:spPr/>
        <p:txBody>
          <a:bodyPr/>
          <a:lstStyle/>
          <a:p>
            <a:endParaRPr lang="de-DE"/>
          </a:p>
        </p:txBody>
      </p:sp>
      <p:sp>
        <p:nvSpPr>
          <p:cNvPr id="5" name="Inhaltsplatzhalter 4">
            <a:extLst>
              <a:ext uri="{FF2B5EF4-FFF2-40B4-BE49-F238E27FC236}">
                <a16:creationId xmlns:a16="http://schemas.microsoft.com/office/drawing/2014/main" id="{E9FCA48F-13ED-5B19-C155-704876B45E50}"/>
              </a:ext>
            </a:extLst>
          </p:cNvPr>
          <p:cNvSpPr>
            <a:spLocks noGrp="1"/>
          </p:cNvSpPr>
          <p:nvPr>
            <p:ph idx="1"/>
          </p:nvPr>
        </p:nvSpPr>
        <p:spPr/>
        <p:txBody>
          <a:bodyPr/>
          <a:lstStyle/>
          <a:p>
            <a:pPr marL="342900" indent="-342900">
              <a:buFont typeface="Wingdings" panose="05000000000000000000" pitchFamily="2" charset="2"/>
              <a:buChar char="§"/>
            </a:pPr>
            <a:r>
              <a:rPr lang="en-GB" noProof="0"/>
              <a:t>Improving the business location for innovation and investment remains important</a:t>
            </a:r>
          </a:p>
          <a:p>
            <a:pPr marL="342900" indent="-342900">
              <a:buFont typeface="Wingdings" panose="05000000000000000000" pitchFamily="2" charset="2"/>
              <a:buChar char="§"/>
            </a:pPr>
            <a:r>
              <a:rPr lang="en-GB" noProof="0" dirty="0"/>
              <a:t>Asymmetric price signals make domestic production more difficult (competition)</a:t>
            </a:r>
          </a:p>
          <a:p>
            <a:pPr marL="342900" indent="-342900">
              <a:buFont typeface="Wingdings" panose="05000000000000000000" pitchFamily="2" charset="2"/>
              <a:buChar char="§"/>
            </a:pPr>
            <a:r>
              <a:rPr lang="en-GB" noProof="0" dirty="0"/>
              <a:t>Long-term perspective: Competitive prices for green energy (scaling)?</a:t>
            </a:r>
          </a:p>
          <a:p>
            <a:pPr marL="342900" indent="-342900">
              <a:buFont typeface="Wingdings" panose="05000000000000000000" pitchFamily="2" charset="2"/>
              <a:buChar char="§"/>
            </a:pPr>
            <a:r>
              <a:rPr lang="en-GB" noProof="0" dirty="0"/>
              <a:t>Structural change instead of structural breaks (deadlines)</a:t>
            </a:r>
          </a:p>
          <a:p>
            <a:pPr marL="342900" indent="-342900">
              <a:buFont typeface="Wingdings" panose="05000000000000000000" pitchFamily="2" charset="2"/>
              <a:buChar char="§"/>
            </a:pPr>
            <a:r>
              <a:rPr lang="en-GB" noProof="0" dirty="0"/>
              <a:t>Transition costs must be borne (risks)</a:t>
            </a:r>
          </a:p>
          <a:p>
            <a:pPr marL="342900" indent="-342900">
              <a:buFont typeface="Wingdings" panose="05000000000000000000" pitchFamily="2" charset="2"/>
              <a:buChar char="§"/>
            </a:pPr>
            <a:endParaRPr lang="en-GB" noProof="0" dirty="0"/>
          </a:p>
          <a:p>
            <a:pPr marL="342900" indent="-342900">
              <a:buFont typeface="Wingdings" panose="05000000000000000000" pitchFamily="2" charset="2"/>
              <a:buChar char="§"/>
            </a:pPr>
            <a:r>
              <a:rPr lang="en-GB" noProof="0" dirty="0"/>
              <a:t>Danger: Permanent subsidisation instead of structural change</a:t>
            </a:r>
          </a:p>
          <a:p>
            <a:endParaRPr lang="en-GB" noProof="0" dirty="0"/>
          </a:p>
          <a:p>
            <a:endParaRPr lang="en-GB" noProof="0" dirty="0"/>
          </a:p>
        </p:txBody>
      </p:sp>
      <p:sp>
        <p:nvSpPr>
          <p:cNvPr id="7" name="Titel 6">
            <a:extLst>
              <a:ext uri="{FF2B5EF4-FFF2-40B4-BE49-F238E27FC236}">
                <a16:creationId xmlns:a16="http://schemas.microsoft.com/office/drawing/2014/main" id="{CE37071F-8DA3-1911-E880-8E2204BECFB1}"/>
              </a:ext>
            </a:extLst>
          </p:cNvPr>
          <p:cNvSpPr>
            <a:spLocks noGrp="1"/>
          </p:cNvSpPr>
          <p:nvPr>
            <p:ph type="title"/>
          </p:nvPr>
        </p:nvSpPr>
        <p:spPr/>
        <p:txBody>
          <a:bodyPr/>
          <a:lstStyle/>
          <a:p>
            <a:r>
              <a:rPr lang="de-DE" dirty="0"/>
              <a:t>Transformation needs new answers</a:t>
            </a:r>
          </a:p>
        </p:txBody>
      </p:sp>
    </p:spTree>
    <p:extLst>
      <p:ext uri="{BB962C8B-B14F-4D97-AF65-F5344CB8AC3E}">
        <p14:creationId xmlns:p14="http://schemas.microsoft.com/office/powerpoint/2010/main" val="373600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E56669C-99B9-B7EB-C68F-1DF1ABA0FA84}"/>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pPr/>
              <a:t>11</a:t>
            </a:fld>
            <a:endParaRPr lang="de-DE"/>
          </a:p>
        </p:txBody>
      </p:sp>
      <p:sp>
        <p:nvSpPr>
          <p:cNvPr id="3" name="Fußzeilenplatzhalter 2">
            <a:extLst>
              <a:ext uri="{FF2B5EF4-FFF2-40B4-BE49-F238E27FC236}">
                <a16:creationId xmlns:a16="http://schemas.microsoft.com/office/drawing/2014/main" id="{31D1E90F-87A6-5D23-4D2E-4600FFE67040}"/>
              </a:ext>
            </a:extLst>
          </p:cNvPr>
          <p:cNvSpPr>
            <a:spLocks noGrp="1"/>
          </p:cNvSpPr>
          <p:nvPr>
            <p:ph type="ftr" sz="quarter" idx="18"/>
          </p:nvPr>
        </p:nvSpPr>
        <p:spPr>
          <a:xfrm>
            <a:off x="5522537" y="6356352"/>
            <a:ext cx="5637307" cy="365125"/>
          </a:xfrm>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3EDC1DB5-F61C-ED74-3046-A78BBB364A6C}"/>
              </a:ext>
            </a:extLst>
          </p:cNvPr>
          <p:cNvSpPr>
            <a:spLocks noGrp="1"/>
          </p:cNvSpPr>
          <p:nvPr>
            <p:ph type="body" sz="quarter" idx="17"/>
          </p:nvPr>
        </p:nvSpPr>
        <p:spPr>
          <a:xfrm>
            <a:off x="702000" y="5864306"/>
            <a:ext cx="10801350" cy="265032"/>
          </a:xfrm>
        </p:spPr>
        <p:txBody>
          <a:bodyPr/>
          <a:lstStyle/>
          <a:p>
            <a:r>
              <a:rPr lang="en-GB" noProof="0"/>
              <a:t>Sources: </a:t>
            </a:r>
            <a:r>
              <a:rPr lang="en-GB" noProof="0">
                <a:hlinkClick r:id="rId3"/>
              </a:rPr>
              <a:t>BDI</a:t>
            </a:r>
            <a:r>
              <a:rPr lang="en-GB" noProof="0"/>
              <a:t>, BCG</a:t>
            </a:r>
          </a:p>
          <a:p>
            <a:r>
              <a:rPr lang="en-GB" noProof="0" dirty="0"/>
              <a:t>1Including specific energy-saving measures for steel, replacement of fossil fuels;2 Gas, storage, other;3 Including more efficient rail, aircraft and ship propulsion systems;4 Battery electric, plug-in hybrid and fuel cell cars;5 Reduction in space heating consumption through building refurbishment (insulation, ventilation);6 Including foreign investment of € 178 billion in synthetic fuels</a:t>
            </a:r>
          </a:p>
        </p:txBody>
      </p:sp>
      <p:sp>
        <p:nvSpPr>
          <p:cNvPr id="6" name="Textplatzhalter 5">
            <a:extLst>
              <a:ext uri="{FF2B5EF4-FFF2-40B4-BE49-F238E27FC236}">
                <a16:creationId xmlns:a16="http://schemas.microsoft.com/office/drawing/2014/main" id="{5E10D977-51C7-A1F8-75C5-B4E7512B6B96}"/>
              </a:ext>
            </a:extLst>
          </p:cNvPr>
          <p:cNvSpPr>
            <a:spLocks noGrp="1"/>
          </p:cNvSpPr>
          <p:nvPr>
            <p:ph type="body" sz="quarter" idx="13"/>
          </p:nvPr>
        </p:nvSpPr>
        <p:spPr>
          <a:xfrm>
            <a:off x="702406" y="767273"/>
            <a:ext cx="10794269" cy="360000"/>
          </a:xfrm>
        </p:spPr>
        <p:txBody>
          <a:bodyPr/>
          <a:lstStyle/>
          <a:p>
            <a:r>
              <a:rPr lang="en-GB" noProof="1"/>
              <a:t>Cumulative additional investment, 2015-2050, in bn real EUR (2015), Germany</a:t>
            </a:r>
          </a:p>
        </p:txBody>
      </p:sp>
      <p:sp>
        <p:nvSpPr>
          <p:cNvPr id="7" name="Titel 6">
            <a:extLst>
              <a:ext uri="{FF2B5EF4-FFF2-40B4-BE49-F238E27FC236}">
                <a16:creationId xmlns:a16="http://schemas.microsoft.com/office/drawing/2014/main" id="{254E3D6D-EDE4-D8D1-596D-15535DC9F19C}"/>
              </a:ext>
            </a:extLst>
          </p:cNvPr>
          <p:cNvSpPr>
            <a:spLocks noGrp="1"/>
          </p:cNvSpPr>
          <p:nvPr>
            <p:ph type="title"/>
          </p:nvPr>
        </p:nvSpPr>
        <p:spPr>
          <a:xfrm>
            <a:off x="702406" y="186670"/>
            <a:ext cx="10794269" cy="576000"/>
          </a:xfrm>
        </p:spPr>
        <p:txBody>
          <a:bodyPr/>
          <a:lstStyle/>
          <a:p>
            <a:r>
              <a:rPr lang="en-GB" noProof="1"/>
              <a:t>Green transformation needs high additional investment</a:t>
            </a:r>
          </a:p>
        </p:txBody>
      </p:sp>
      <p:sp>
        <p:nvSpPr>
          <p:cNvPr id="17" name="Textfeld 16">
            <a:extLst>
              <a:ext uri="{FF2B5EF4-FFF2-40B4-BE49-F238E27FC236}">
                <a16:creationId xmlns:a16="http://schemas.microsoft.com/office/drawing/2014/main" id="{F7B58BA2-F990-E4C9-C6CA-8D1A20E9AD00}"/>
              </a:ext>
            </a:extLst>
          </p:cNvPr>
          <p:cNvSpPr txBox="1"/>
          <p:nvPr/>
        </p:nvSpPr>
        <p:spPr>
          <a:xfrm>
            <a:off x="1758873" y="5512512"/>
            <a:ext cx="4725951" cy="345461"/>
          </a:xfrm>
          <a:prstGeom prst="rect">
            <a:avLst/>
          </a:prstGeom>
          <a:noFill/>
        </p:spPr>
        <p:txBody>
          <a:bodyPr wrap="square" lIns="72000" tIns="72000" rIns="72000" bIns="72000" rtlCol="0">
            <a:spAutoFit/>
          </a:bodyPr>
          <a:lstStyle/>
          <a:p>
            <a:pPr algn="l"/>
            <a:r>
              <a:rPr lang="de-DE" sz="1300">
                <a:solidFill>
                  <a:schemeClr val="accent2"/>
                </a:solidFill>
              </a:rPr>
              <a:t>More efficient oven technology, heat recovery and others</a:t>
            </a:r>
            <a:r>
              <a:rPr lang="de-DE" sz="1300" baseline="30000">
                <a:solidFill>
                  <a:schemeClr val="accent2"/>
                </a:solidFill>
              </a:rPr>
              <a:t>1</a:t>
            </a:r>
          </a:p>
        </p:txBody>
      </p:sp>
      <p:sp>
        <p:nvSpPr>
          <p:cNvPr id="18" name="Textfeld 17">
            <a:extLst>
              <a:ext uri="{FF2B5EF4-FFF2-40B4-BE49-F238E27FC236}">
                <a16:creationId xmlns:a16="http://schemas.microsoft.com/office/drawing/2014/main" id="{E4AEB629-2115-99E6-0A68-17476CA1CF21}"/>
              </a:ext>
            </a:extLst>
          </p:cNvPr>
          <p:cNvSpPr txBox="1"/>
          <p:nvPr/>
        </p:nvSpPr>
        <p:spPr>
          <a:xfrm>
            <a:off x="1758873" y="5346758"/>
            <a:ext cx="3249523" cy="345461"/>
          </a:xfrm>
          <a:prstGeom prst="rect">
            <a:avLst/>
          </a:prstGeom>
          <a:noFill/>
        </p:spPr>
        <p:txBody>
          <a:bodyPr wrap="square" lIns="72000" tIns="72000" rIns="72000" bIns="72000" rtlCol="0">
            <a:spAutoFit/>
          </a:bodyPr>
          <a:lstStyle/>
          <a:p>
            <a:pPr algn="l"/>
            <a:r>
              <a:rPr lang="de-DE" sz="1300">
                <a:solidFill>
                  <a:schemeClr val="accent2"/>
                </a:solidFill>
              </a:rPr>
              <a:t>Efficient cross-sectional technologies</a:t>
            </a:r>
          </a:p>
        </p:txBody>
      </p:sp>
      <p:sp>
        <p:nvSpPr>
          <p:cNvPr id="19" name="Textfeld 18">
            <a:extLst>
              <a:ext uri="{FF2B5EF4-FFF2-40B4-BE49-F238E27FC236}">
                <a16:creationId xmlns:a16="http://schemas.microsoft.com/office/drawing/2014/main" id="{1280BC7A-30FA-CA31-BD33-74CADCBC758C}"/>
              </a:ext>
            </a:extLst>
          </p:cNvPr>
          <p:cNvSpPr txBox="1"/>
          <p:nvPr/>
        </p:nvSpPr>
        <p:spPr>
          <a:xfrm>
            <a:off x="3180461" y="4420409"/>
            <a:ext cx="3249523" cy="345461"/>
          </a:xfrm>
          <a:prstGeom prst="rect">
            <a:avLst/>
          </a:prstGeom>
          <a:noFill/>
        </p:spPr>
        <p:txBody>
          <a:bodyPr wrap="square" lIns="72000" tIns="72000" rIns="72000" bIns="72000" rtlCol="0">
            <a:spAutoFit/>
          </a:bodyPr>
          <a:lstStyle/>
          <a:p>
            <a:pPr algn="l"/>
            <a:r>
              <a:rPr lang="de-DE" sz="1300">
                <a:solidFill>
                  <a:schemeClr val="accent2"/>
                </a:solidFill>
              </a:rPr>
              <a:t>Grid expansion</a:t>
            </a:r>
          </a:p>
        </p:txBody>
      </p:sp>
      <p:sp>
        <p:nvSpPr>
          <p:cNvPr id="21" name="Textfeld 20">
            <a:extLst>
              <a:ext uri="{FF2B5EF4-FFF2-40B4-BE49-F238E27FC236}">
                <a16:creationId xmlns:a16="http://schemas.microsoft.com/office/drawing/2014/main" id="{85B82BF5-CE53-43B1-EF0D-C743F4C42D4A}"/>
              </a:ext>
            </a:extLst>
          </p:cNvPr>
          <p:cNvSpPr txBox="1"/>
          <p:nvPr/>
        </p:nvSpPr>
        <p:spPr>
          <a:xfrm>
            <a:off x="3148045" y="4911729"/>
            <a:ext cx="3249523" cy="345461"/>
          </a:xfrm>
          <a:prstGeom prst="rect">
            <a:avLst/>
          </a:prstGeom>
          <a:noFill/>
        </p:spPr>
        <p:txBody>
          <a:bodyPr wrap="square" lIns="72000" tIns="72000" rIns="72000" bIns="72000" rtlCol="0">
            <a:spAutoFit/>
          </a:bodyPr>
          <a:lstStyle/>
          <a:p>
            <a:pPr algn="l"/>
            <a:r>
              <a:rPr lang="de-DE" sz="1300">
                <a:solidFill>
                  <a:schemeClr val="accent2"/>
                </a:solidFill>
              </a:rPr>
              <a:t>Wind </a:t>
            </a:r>
            <a:r>
              <a:rPr lang="de-DE" sz="1300" err="1">
                <a:solidFill>
                  <a:schemeClr val="accent2"/>
                </a:solidFill>
              </a:rPr>
              <a:t>onshore</a:t>
            </a:r>
            <a:endParaRPr lang="de-DE" sz="1300">
              <a:solidFill>
                <a:schemeClr val="accent2"/>
              </a:solidFill>
            </a:endParaRPr>
          </a:p>
        </p:txBody>
      </p:sp>
      <p:sp>
        <p:nvSpPr>
          <p:cNvPr id="22" name="Textfeld 21">
            <a:extLst>
              <a:ext uri="{FF2B5EF4-FFF2-40B4-BE49-F238E27FC236}">
                <a16:creationId xmlns:a16="http://schemas.microsoft.com/office/drawing/2014/main" id="{BE61450E-35E8-7504-FCF3-57DAEDB9B847}"/>
              </a:ext>
            </a:extLst>
          </p:cNvPr>
          <p:cNvSpPr txBox="1"/>
          <p:nvPr/>
        </p:nvSpPr>
        <p:spPr>
          <a:xfrm>
            <a:off x="3154293" y="4734211"/>
            <a:ext cx="3249523" cy="345461"/>
          </a:xfrm>
          <a:prstGeom prst="rect">
            <a:avLst/>
          </a:prstGeom>
          <a:noFill/>
        </p:spPr>
        <p:txBody>
          <a:bodyPr wrap="square" lIns="72000" tIns="72000" rIns="72000" bIns="72000" rtlCol="0">
            <a:spAutoFit/>
          </a:bodyPr>
          <a:lstStyle/>
          <a:p>
            <a:pPr algn="l"/>
            <a:r>
              <a:rPr lang="en-GB" sz="1300" noProof="1">
                <a:solidFill>
                  <a:schemeClr val="accent2"/>
                </a:solidFill>
              </a:rPr>
              <a:t>Wind offshore</a:t>
            </a:r>
          </a:p>
        </p:txBody>
      </p:sp>
      <p:sp>
        <p:nvSpPr>
          <p:cNvPr id="23" name="Textfeld 22">
            <a:extLst>
              <a:ext uri="{FF2B5EF4-FFF2-40B4-BE49-F238E27FC236}">
                <a16:creationId xmlns:a16="http://schemas.microsoft.com/office/drawing/2014/main" id="{9FA0A3B9-5273-800D-E45E-67F76D442F41}"/>
              </a:ext>
            </a:extLst>
          </p:cNvPr>
          <p:cNvSpPr txBox="1"/>
          <p:nvPr/>
        </p:nvSpPr>
        <p:spPr>
          <a:xfrm>
            <a:off x="3156234" y="5197787"/>
            <a:ext cx="3249523" cy="345461"/>
          </a:xfrm>
          <a:prstGeom prst="rect">
            <a:avLst/>
          </a:prstGeom>
          <a:noFill/>
        </p:spPr>
        <p:txBody>
          <a:bodyPr wrap="square" lIns="72000" tIns="72000" rIns="72000" bIns="72000" rtlCol="0">
            <a:spAutoFit/>
          </a:bodyPr>
          <a:lstStyle/>
          <a:p>
            <a:pPr algn="l"/>
            <a:r>
              <a:rPr lang="de-DE" sz="1300">
                <a:solidFill>
                  <a:schemeClr val="accent2"/>
                </a:solidFill>
              </a:rPr>
              <a:t>Other</a:t>
            </a:r>
            <a:r>
              <a:rPr lang="de-DE" sz="1300" baseline="30000">
                <a:solidFill>
                  <a:schemeClr val="accent2"/>
                </a:solidFill>
              </a:rPr>
              <a:t>2</a:t>
            </a:r>
          </a:p>
        </p:txBody>
      </p:sp>
      <p:sp>
        <p:nvSpPr>
          <p:cNvPr id="24" name="Textfeld 23">
            <a:extLst>
              <a:ext uri="{FF2B5EF4-FFF2-40B4-BE49-F238E27FC236}">
                <a16:creationId xmlns:a16="http://schemas.microsoft.com/office/drawing/2014/main" id="{F39FF234-1190-FD8E-FFE1-60F3FCD363B4}"/>
              </a:ext>
            </a:extLst>
          </p:cNvPr>
          <p:cNvSpPr txBox="1"/>
          <p:nvPr/>
        </p:nvSpPr>
        <p:spPr>
          <a:xfrm>
            <a:off x="3147526" y="5063005"/>
            <a:ext cx="3249523" cy="345461"/>
          </a:xfrm>
          <a:prstGeom prst="rect">
            <a:avLst/>
          </a:prstGeom>
          <a:noFill/>
        </p:spPr>
        <p:txBody>
          <a:bodyPr wrap="square" lIns="72000" tIns="72000" rIns="72000" bIns="72000" rtlCol="0">
            <a:spAutoFit/>
          </a:bodyPr>
          <a:lstStyle/>
          <a:p>
            <a:pPr algn="l"/>
            <a:r>
              <a:rPr lang="en-GB" sz="1300" noProof="1">
                <a:solidFill>
                  <a:schemeClr val="accent2"/>
                </a:solidFill>
              </a:rPr>
              <a:t>Photovoltaics</a:t>
            </a:r>
          </a:p>
        </p:txBody>
      </p:sp>
      <p:pic>
        <p:nvPicPr>
          <p:cNvPr id="26" name="Grafik 25">
            <a:extLst>
              <a:ext uri="{FF2B5EF4-FFF2-40B4-BE49-F238E27FC236}">
                <a16:creationId xmlns:a16="http://schemas.microsoft.com/office/drawing/2014/main" id="{1BCAA686-B789-F4C0-92CE-6206E176986D}"/>
              </a:ext>
            </a:extLst>
          </p:cNvPr>
          <p:cNvPicPr>
            <a:picLocks noChangeAspect="1"/>
          </p:cNvPicPr>
          <p:nvPr/>
        </p:nvPicPr>
        <p:blipFill>
          <a:blip r:embed="rId4"/>
          <a:stretch>
            <a:fillRect/>
          </a:stretch>
        </p:blipFill>
        <p:spPr>
          <a:xfrm>
            <a:off x="702000" y="5397385"/>
            <a:ext cx="1063190" cy="343147"/>
          </a:xfrm>
          <a:prstGeom prst="rect">
            <a:avLst/>
          </a:prstGeom>
        </p:spPr>
      </p:pic>
      <p:pic>
        <p:nvPicPr>
          <p:cNvPr id="28" name="Grafik 27">
            <a:extLst>
              <a:ext uri="{FF2B5EF4-FFF2-40B4-BE49-F238E27FC236}">
                <a16:creationId xmlns:a16="http://schemas.microsoft.com/office/drawing/2014/main" id="{A9C5CA1A-3B6D-3F11-2D97-E77F994E9037}"/>
              </a:ext>
            </a:extLst>
          </p:cNvPr>
          <p:cNvPicPr>
            <a:picLocks noChangeAspect="1"/>
          </p:cNvPicPr>
          <p:nvPr/>
        </p:nvPicPr>
        <p:blipFill>
          <a:blip r:embed="rId5"/>
          <a:stretch>
            <a:fillRect/>
          </a:stretch>
        </p:blipFill>
        <p:spPr>
          <a:xfrm>
            <a:off x="2137109" y="4402991"/>
            <a:ext cx="1052020" cy="1012039"/>
          </a:xfrm>
          <a:prstGeom prst="rect">
            <a:avLst/>
          </a:prstGeom>
        </p:spPr>
      </p:pic>
      <p:pic>
        <p:nvPicPr>
          <p:cNvPr id="30" name="Grafik 29">
            <a:extLst>
              <a:ext uri="{FF2B5EF4-FFF2-40B4-BE49-F238E27FC236}">
                <a16:creationId xmlns:a16="http://schemas.microsoft.com/office/drawing/2014/main" id="{DD8E699F-0667-2304-7A8E-DC7145C020EB}"/>
              </a:ext>
            </a:extLst>
          </p:cNvPr>
          <p:cNvPicPr>
            <a:picLocks noChangeAspect="1"/>
          </p:cNvPicPr>
          <p:nvPr/>
        </p:nvPicPr>
        <p:blipFill>
          <a:blip r:embed="rId6"/>
          <a:stretch>
            <a:fillRect/>
          </a:stretch>
        </p:blipFill>
        <p:spPr>
          <a:xfrm>
            <a:off x="3631474" y="3433638"/>
            <a:ext cx="1052020" cy="974896"/>
          </a:xfrm>
          <a:prstGeom prst="rect">
            <a:avLst/>
          </a:prstGeom>
        </p:spPr>
      </p:pic>
      <p:pic>
        <p:nvPicPr>
          <p:cNvPr id="32" name="Grafik 31">
            <a:extLst>
              <a:ext uri="{FF2B5EF4-FFF2-40B4-BE49-F238E27FC236}">
                <a16:creationId xmlns:a16="http://schemas.microsoft.com/office/drawing/2014/main" id="{6B223037-73E2-9060-14F3-C5FA31DEC35C}"/>
              </a:ext>
            </a:extLst>
          </p:cNvPr>
          <p:cNvPicPr>
            <a:picLocks noChangeAspect="1"/>
          </p:cNvPicPr>
          <p:nvPr/>
        </p:nvPicPr>
        <p:blipFill>
          <a:blip r:embed="rId7"/>
          <a:stretch>
            <a:fillRect/>
          </a:stretch>
        </p:blipFill>
        <p:spPr>
          <a:xfrm>
            <a:off x="5281098" y="2451156"/>
            <a:ext cx="1095749" cy="974896"/>
          </a:xfrm>
          <a:prstGeom prst="rect">
            <a:avLst/>
          </a:prstGeom>
        </p:spPr>
      </p:pic>
      <p:sp>
        <p:nvSpPr>
          <p:cNvPr id="33" name="Textfeld 32">
            <a:extLst>
              <a:ext uri="{FF2B5EF4-FFF2-40B4-BE49-F238E27FC236}">
                <a16:creationId xmlns:a16="http://schemas.microsoft.com/office/drawing/2014/main" id="{C5063E76-E4D0-D4BE-BDCB-0297DD599886}"/>
              </a:ext>
            </a:extLst>
          </p:cNvPr>
          <p:cNvSpPr txBox="1"/>
          <p:nvPr/>
        </p:nvSpPr>
        <p:spPr>
          <a:xfrm>
            <a:off x="4689415" y="3428758"/>
            <a:ext cx="3249523" cy="345461"/>
          </a:xfrm>
          <a:prstGeom prst="rect">
            <a:avLst/>
          </a:prstGeom>
          <a:noFill/>
        </p:spPr>
        <p:txBody>
          <a:bodyPr wrap="square" lIns="72000" tIns="72000" rIns="72000" bIns="72000" rtlCol="0">
            <a:spAutoFit/>
          </a:bodyPr>
          <a:lstStyle/>
          <a:p>
            <a:pPr algn="l"/>
            <a:r>
              <a:rPr lang="de-DE" sz="1300">
                <a:solidFill>
                  <a:schemeClr val="accent2"/>
                </a:solidFill>
              </a:rPr>
              <a:t>Electromobility cars</a:t>
            </a:r>
            <a:r>
              <a:rPr lang="de-DE" sz="1300" baseline="30000">
                <a:solidFill>
                  <a:schemeClr val="accent2"/>
                </a:solidFill>
              </a:rPr>
              <a:t>4</a:t>
            </a:r>
            <a:r>
              <a:rPr lang="de-DE" sz="1300">
                <a:solidFill>
                  <a:schemeClr val="accent2"/>
                </a:solidFill>
              </a:rPr>
              <a:t> incl. charging infrastructure</a:t>
            </a:r>
          </a:p>
        </p:txBody>
      </p:sp>
      <p:sp>
        <p:nvSpPr>
          <p:cNvPr id="34" name="Textfeld 33">
            <a:extLst>
              <a:ext uri="{FF2B5EF4-FFF2-40B4-BE49-F238E27FC236}">
                <a16:creationId xmlns:a16="http://schemas.microsoft.com/office/drawing/2014/main" id="{76068FFF-4EB7-4217-8458-15531AD3C02C}"/>
              </a:ext>
            </a:extLst>
          </p:cNvPr>
          <p:cNvSpPr txBox="1"/>
          <p:nvPr/>
        </p:nvSpPr>
        <p:spPr>
          <a:xfrm>
            <a:off x="4680145" y="3792337"/>
            <a:ext cx="4252732" cy="345461"/>
          </a:xfrm>
          <a:prstGeom prst="rect">
            <a:avLst/>
          </a:prstGeom>
          <a:noFill/>
        </p:spPr>
        <p:txBody>
          <a:bodyPr wrap="square" lIns="72000" tIns="72000" rIns="72000" bIns="72000" rtlCol="0">
            <a:spAutoFit/>
          </a:bodyPr>
          <a:lstStyle/>
          <a:p>
            <a:pPr algn="l"/>
            <a:r>
              <a:rPr lang="de-DE" sz="1300">
                <a:solidFill>
                  <a:schemeClr val="accent2"/>
                </a:solidFill>
              </a:rPr>
              <a:t>More efficient combustion engines in road transport</a:t>
            </a:r>
          </a:p>
        </p:txBody>
      </p:sp>
      <p:sp>
        <p:nvSpPr>
          <p:cNvPr id="35" name="Textfeld 34">
            <a:extLst>
              <a:ext uri="{FF2B5EF4-FFF2-40B4-BE49-F238E27FC236}">
                <a16:creationId xmlns:a16="http://schemas.microsoft.com/office/drawing/2014/main" id="{B639F4B8-BB48-27A6-573C-57533C56D736}"/>
              </a:ext>
            </a:extLst>
          </p:cNvPr>
          <p:cNvSpPr txBox="1"/>
          <p:nvPr/>
        </p:nvSpPr>
        <p:spPr>
          <a:xfrm>
            <a:off x="4680145" y="4028588"/>
            <a:ext cx="3249523" cy="345461"/>
          </a:xfrm>
          <a:prstGeom prst="rect">
            <a:avLst/>
          </a:prstGeom>
          <a:noFill/>
        </p:spPr>
        <p:txBody>
          <a:bodyPr wrap="square" lIns="72000" tIns="72000" rIns="72000" bIns="72000" rtlCol="0">
            <a:spAutoFit/>
          </a:bodyPr>
          <a:lstStyle/>
          <a:p>
            <a:pPr algn="l"/>
            <a:r>
              <a:rPr lang="de-DE" sz="1300">
                <a:solidFill>
                  <a:schemeClr val="accent2"/>
                </a:solidFill>
              </a:rPr>
              <a:t>Drive change for lorries incl. overhead lines</a:t>
            </a:r>
            <a:endParaRPr lang="de-DE" sz="1300" baseline="30000">
              <a:solidFill>
                <a:schemeClr val="accent2"/>
              </a:solidFill>
            </a:endParaRPr>
          </a:p>
        </p:txBody>
      </p:sp>
      <p:sp>
        <p:nvSpPr>
          <p:cNvPr id="36" name="Textfeld 35">
            <a:extLst>
              <a:ext uri="{FF2B5EF4-FFF2-40B4-BE49-F238E27FC236}">
                <a16:creationId xmlns:a16="http://schemas.microsoft.com/office/drawing/2014/main" id="{D5793CE0-9A3F-30AC-52B3-642CA4F4EE10}"/>
              </a:ext>
            </a:extLst>
          </p:cNvPr>
          <p:cNvSpPr txBox="1"/>
          <p:nvPr/>
        </p:nvSpPr>
        <p:spPr>
          <a:xfrm>
            <a:off x="4680146" y="4189449"/>
            <a:ext cx="3249523" cy="345461"/>
          </a:xfrm>
          <a:prstGeom prst="rect">
            <a:avLst/>
          </a:prstGeom>
          <a:noFill/>
        </p:spPr>
        <p:txBody>
          <a:bodyPr wrap="square" lIns="72000" tIns="72000" rIns="72000" bIns="72000" rtlCol="0">
            <a:spAutoFit/>
          </a:bodyPr>
          <a:lstStyle/>
          <a:p>
            <a:pPr algn="l"/>
            <a:r>
              <a:rPr lang="de-DE" sz="1300">
                <a:solidFill>
                  <a:schemeClr val="accent2"/>
                </a:solidFill>
              </a:rPr>
              <a:t>Modal shift, other</a:t>
            </a:r>
            <a:r>
              <a:rPr lang="de-DE" sz="1300" baseline="30000">
                <a:solidFill>
                  <a:schemeClr val="accent2"/>
                </a:solidFill>
              </a:rPr>
              <a:t>3</a:t>
            </a:r>
          </a:p>
        </p:txBody>
      </p:sp>
      <p:sp>
        <p:nvSpPr>
          <p:cNvPr id="37" name="Textfeld 36">
            <a:extLst>
              <a:ext uri="{FF2B5EF4-FFF2-40B4-BE49-F238E27FC236}">
                <a16:creationId xmlns:a16="http://schemas.microsoft.com/office/drawing/2014/main" id="{90BAE46A-4210-8A43-8E25-5A0E1DB05E82}"/>
              </a:ext>
            </a:extLst>
          </p:cNvPr>
          <p:cNvSpPr txBox="1"/>
          <p:nvPr/>
        </p:nvSpPr>
        <p:spPr>
          <a:xfrm>
            <a:off x="6376846" y="2487190"/>
            <a:ext cx="3249523" cy="345461"/>
          </a:xfrm>
          <a:prstGeom prst="rect">
            <a:avLst/>
          </a:prstGeom>
          <a:noFill/>
        </p:spPr>
        <p:txBody>
          <a:bodyPr wrap="square" lIns="72000" tIns="72000" rIns="72000" bIns="72000" rtlCol="0">
            <a:spAutoFit/>
          </a:bodyPr>
          <a:lstStyle/>
          <a:p>
            <a:pPr algn="l"/>
            <a:r>
              <a:rPr lang="de-DE" sz="1300">
                <a:solidFill>
                  <a:schemeClr val="accent2"/>
                </a:solidFill>
              </a:rPr>
              <a:t>Efficient buildings</a:t>
            </a:r>
            <a:r>
              <a:rPr lang="de-DE" sz="1300" baseline="30000">
                <a:solidFill>
                  <a:schemeClr val="accent2"/>
                </a:solidFill>
              </a:rPr>
              <a:t>5</a:t>
            </a:r>
          </a:p>
        </p:txBody>
      </p:sp>
      <p:sp>
        <p:nvSpPr>
          <p:cNvPr id="38" name="Textfeld 37">
            <a:extLst>
              <a:ext uri="{FF2B5EF4-FFF2-40B4-BE49-F238E27FC236}">
                <a16:creationId xmlns:a16="http://schemas.microsoft.com/office/drawing/2014/main" id="{A8B50A1D-A013-25DC-654B-9D7779EFE52F}"/>
              </a:ext>
            </a:extLst>
          </p:cNvPr>
          <p:cNvSpPr txBox="1"/>
          <p:nvPr/>
        </p:nvSpPr>
        <p:spPr>
          <a:xfrm>
            <a:off x="6376845" y="2787126"/>
            <a:ext cx="2765906" cy="545516"/>
          </a:xfrm>
          <a:prstGeom prst="rect">
            <a:avLst/>
          </a:prstGeom>
          <a:noFill/>
        </p:spPr>
        <p:txBody>
          <a:bodyPr wrap="square" lIns="72000" tIns="72000" rIns="72000" bIns="72000" rtlCol="0">
            <a:spAutoFit/>
          </a:bodyPr>
          <a:lstStyle/>
          <a:p>
            <a:pPr algn="l"/>
            <a:r>
              <a:rPr lang="de-DE" sz="1300">
                <a:solidFill>
                  <a:schemeClr val="accent2"/>
                </a:solidFill>
              </a:rPr>
              <a:t>Heat pumps, district heating, solar thermal energy</a:t>
            </a:r>
          </a:p>
        </p:txBody>
      </p:sp>
      <p:sp>
        <p:nvSpPr>
          <p:cNvPr id="39" name="Textfeld 38">
            <a:extLst>
              <a:ext uri="{FF2B5EF4-FFF2-40B4-BE49-F238E27FC236}">
                <a16:creationId xmlns:a16="http://schemas.microsoft.com/office/drawing/2014/main" id="{A48E6D31-0227-2BAE-602B-41A78C500993}"/>
              </a:ext>
            </a:extLst>
          </p:cNvPr>
          <p:cNvSpPr txBox="1"/>
          <p:nvPr/>
        </p:nvSpPr>
        <p:spPr>
          <a:xfrm>
            <a:off x="6376846" y="3176707"/>
            <a:ext cx="3249523" cy="345461"/>
          </a:xfrm>
          <a:prstGeom prst="rect">
            <a:avLst/>
          </a:prstGeom>
          <a:noFill/>
        </p:spPr>
        <p:txBody>
          <a:bodyPr wrap="square" lIns="72000" tIns="72000" rIns="72000" bIns="72000" rtlCol="0">
            <a:spAutoFit/>
          </a:bodyPr>
          <a:lstStyle/>
          <a:p>
            <a:pPr algn="l"/>
            <a:r>
              <a:rPr lang="de-DE" sz="1300">
                <a:solidFill>
                  <a:schemeClr val="accent2"/>
                </a:solidFill>
              </a:rPr>
              <a:t>Efficient devices</a:t>
            </a:r>
          </a:p>
        </p:txBody>
      </p:sp>
      <p:sp>
        <p:nvSpPr>
          <p:cNvPr id="44" name="Rechteck 43">
            <a:extLst>
              <a:ext uri="{FF2B5EF4-FFF2-40B4-BE49-F238E27FC236}">
                <a16:creationId xmlns:a16="http://schemas.microsoft.com/office/drawing/2014/main" id="{36348DF5-0A51-0587-BE5A-730604BA8DFC}"/>
              </a:ext>
            </a:extLst>
          </p:cNvPr>
          <p:cNvSpPr/>
          <p:nvPr/>
        </p:nvSpPr>
        <p:spPr>
          <a:xfrm>
            <a:off x="9255338" y="4688805"/>
            <a:ext cx="837244" cy="12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46" name="Rechteck 45">
            <a:extLst>
              <a:ext uri="{FF2B5EF4-FFF2-40B4-BE49-F238E27FC236}">
                <a16:creationId xmlns:a16="http://schemas.microsoft.com/office/drawing/2014/main" id="{8B9E90DC-3B97-FA54-D626-360FB61A2A54}"/>
              </a:ext>
            </a:extLst>
          </p:cNvPr>
          <p:cNvSpPr/>
          <p:nvPr/>
        </p:nvSpPr>
        <p:spPr>
          <a:xfrm>
            <a:off x="9255338" y="2451156"/>
            <a:ext cx="837244" cy="2239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47" name="Rechteck 46">
            <a:extLst>
              <a:ext uri="{FF2B5EF4-FFF2-40B4-BE49-F238E27FC236}">
                <a16:creationId xmlns:a16="http://schemas.microsoft.com/office/drawing/2014/main" id="{4F77F7A1-0C5C-2C4F-88A5-92F4106F0BD6}"/>
              </a:ext>
            </a:extLst>
          </p:cNvPr>
          <p:cNvSpPr/>
          <p:nvPr/>
        </p:nvSpPr>
        <p:spPr>
          <a:xfrm>
            <a:off x="10626757" y="4710809"/>
            <a:ext cx="837244" cy="12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48" name="Rechteck 47">
            <a:extLst>
              <a:ext uri="{FF2B5EF4-FFF2-40B4-BE49-F238E27FC236}">
                <a16:creationId xmlns:a16="http://schemas.microsoft.com/office/drawing/2014/main" id="{F3DA2712-D6A6-BCD7-BE5D-0D5D3ABD834F}"/>
              </a:ext>
            </a:extLst>
          </p:cNvPr>
          <p:cNvSpPr/>
          <p:nvPr/>
        </p:nvSpPr>
        <p:spPr>
          <a:xfrm>
            <a:off x="10626757" y="2008431"/>
            <a:ext cx="837244" cy="2702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cxnSp>
        <p:nvCxnSpPr>
          <p:cNvPr id="51" name="Gerader Verbinder 50">
            <a:extLst>
              <a:ext uri="{FF2B5EF4-FFF2-40B4-BE49-F238E27FC236}">
                <a16:creationId xmlns:a16="http://schemas.microsoft.com/office/drawing/2014/main" id="{3144E647-FCE2-2286-5E21-0371C0AEC5D3}"/>
              </a:ext>
            </a:extLst>
          </p:cNvPr>
          <p:cNvCxnSpPr>
            <a:cxnSpLocks/>
          </p:cNvCxnSpPr>
          <p:nvPr/>
        </p:nvCxnSpPr>
        <p:spPr>
          <a:xfrm flipV="1">
            <a:off x="6376845" y="2451156"/>
            <a:ext cx="2878493" cy="64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0A619652-F28A-5306-CDEB-6F976309FEEB}"/>
              </a:ext>
            </a:extLst>
          </p:cNvPr>
          <p:cNvCxnSpPr>
            <a:cxnSpLocks/>
          </p:cNvCxnSpPr>
          <p:nvPr/>
        </p:nvCxnSpPr>
        <p:spPr>
          <a:xfrm>
            <a:off x="1724037" y="5395402"/>
            <a:ext cx="404882"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04D8DDBF-1665-E5E2-F71A-895F33FC9850}"/>
              </a:ext>
            </a:extLst>
          </p:cNvPr>
          <p:cNvCxnSpPr>
            <a:cxnSpLocks/>
          </p:cNvCxnSpPr>
          <p:nvPr/>
        </p:nvCxnSpPr>
        <p:spPr>
          <a:xfrm>
            <a:off x="3189129" y="4402991"/>
            <a:ext cx="451054"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40B2512-83B4-1186-8575-AE50458933DB}"/>
              </a:ext>
            </a:extLst>
          </p:cNvPr>
          <p:cNvCxnSpPr>
            <a:cxnSpLocks/>
          </p:cNvCxnSpPr>
          <p:nvPr/>
        </p:nvCxnSpPr>
        <p:spPr>
          <a:xfrm>
            <a:off x="4680145" y="3424929"/>
            <a:ext cx="597249"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930074D3-ECEB-7AC3-F22D-51FEEBD76CDC}"/>
              </a:ext>
            </a:extLst>
          </p:cNvPr>
          <p:cNvSpPr txBox="1"/>
          <p:nvPr/>
        </p:nvSpPr>
        <p:spPr>
          <a:xfrm>
            <a:off x="9246630" y="5025736"/>
            <a:ext cx="980249" cy="576293"/>
          </a:xfrm>
          <a:prstGeom prst="rect">
            <a:avLst/>
          </a:prstGeom>
          <a:noFill/>
        </p:spPr>
        <p:txBody>
          <a:bodyPr wrap="square" lIns="72000" tIns="72000" rIns="72000" bIns="72000" rtlCol="0">
            <a:spAutoFit/>
          </a:bodyPr>
          <a:lstStyle/>
          <a:p>
            <a:pPr algn="l"/>
            <a:r>
              <a:rPr lang="de-DE" sz="1400" dirty="0">
                <a:solidFill>
                  <a:schemeClr val="bg1"/>
                </a:solidFill>
              </a:rPr>
              <a:t>Reference:</a:t>
            </a:r>
          </a:p>
          <a:p>
            <a:pPr algn="ctr"/>
            <a:r>
              <a:rPr lang="de-DE" sz="1400" dirty="0">
                <a:solidFill>
                  <a:schemeClr val="bg1"/>
                </a:solidFill>
              </a:rPr>
              <a:t>~ 530</a:t>
            </a:r>
          </a:p>
        </p:txBody>
      </p:sp>
      <p:sp>
        <p:nvSpPr>
          <p:cNvPr id="63" name="Textfeld 62">
            <a:extLst>
              <a:ext uri="{FF2B5EF4-FFF2-40B4-BE49-F238E27FC236}">
                <a16:creationId xmlns:a16="http://schemas.microsoft.com/office/drawing/2014/main" id="{684BAC8E-392E-46E8-77D8-000A5A975539}"/>
              </a:ext>
            </a:extLst>
          </p:cNvPr>
          <p:cNvSpPr txBox="1"/>
          <p:nvPr/>
        </p:nvSpPr>
        <p:spPr>
          <a:xfrm>
            <a:off x="10597302" y="5058611"/>
            <a:ext cx="923297" cy="576293"/>
          </a:xfrm>
          <a:prstGeom prst="rect">
            <a:avLst/>
          </a:prstGeom>
          <a:noFill/>
        </p:spPr>
        <p:txBody>
          <a:bodyPr wrap="square" lIns="72000" tIns="72000" rIns="72000" bIns="72000" rtlCol="0">
            <a:spAutoFit/>
          </a:bodyPr>
          <a:lstStyle/>
          <a:p>
            <a:pPr algn="l"/>
            <a:r>
              <a:rPr lang="de-DE" sz="1400" dirty="0">
                <a:solidFill>
                  <a:schemeClr val="bg1"/>
                </a:solidFill>
              </a:rPr>
              <a:t>Reference:</a:t>
            </a:r>
          </a:p>
          <a:p>
            <a:pPr algn="ctr"/>
            <a:r>
              <a:rPr lang="de-DE" sz="1400" dirty="0">
                <a:solidFill>
                  <a:schemeClr val="bg1"/>
                </a:solidFill>
              </a:rPr>
              <a:t>~ 530</a:t>
            </a:r>
          </a:p>
        </p:txBody>
      </p:sp>
      <p:sp>
        <p:nvSpPr>
          <p:cNvPr id="64" name="Textfeld 63">
            <a:extLst>
              <a:ext uri="{FF2B5EF4-FFF2-40B4-BE49-F238E27FC236}">
                <a16:creationId xmlns:a16="http://schemas.microsoft.com/office/drawing/2014/main" id="{DEDD40E8-4F94-0EF2-3AA0-DFB5419EAB8C}"/>
              </a:ext>
            </a:extLst>
          </p:cNvPr>
          <p:cNvSpPr txBox="1"/>
          <p:nvPr/>
        </p:nvSpPr>
        <p:spPr>
          <a:xfrm>
            <a:off x="9217282" y="3367383"/>
            <a:ext cx="913355" cy="576293"/>
          </a:xfrm>
          <a:prstGeom prst="rect">
            <a:avLst/>
          </a:prstGeom>
          <a:noFill/>
        </p:spPr>
        <p:txBody>
          <a:bodyPr wrap="square" lIns="72000" tIns="72000" rIns="72000" bIns="72000" rtlCol="0">
            <a:spAutoFit/>
          </a:bodyPr>
          <a:lstStyle/>
          <a:p>
            <a:pPr algn="l"/>
            <a:r>
              <a:rPr lang="de-DE" sz="1400">
                <a:solidFill>
                  <a:schemeClr val="bg1"/>
                </a:solidFill>
              </a:rPr>
              <a:t>80% path:</a:t>
            </a:r>
          </a:p>
          <a:p>
            <a:pPr algn="ctr"/>
            <a:r>
              <a:rPr lang="de-DE" sz="1400">
                <a:solidFill>
                  <a:schemeClr val="bg1"/>
                </a:solidFill>
              </a:rPr>
              <a:t>~ 1.000</a:t>
            </a:r>
          </a:p>
        </p:txBody>
      </p:sp>
      <p:sp>
        <p:nvSpPr>
          <p:cNvPr id="66" name="Textfeld 65">
            <a:extLst>
              <a:ext uri="{FF2B5EF4-FFF2-40B4-BE49-F238E27FC236}">
                <a16:creationId xmlns:a16="http://schemas.microsoft.com/office/drawing/2014/main" id="{9FE26406-5F72-A84F-32B5-1172984017E4}"/>
              </a:ext>
            </a:extLst>
          </p:cNvPr>
          <p:cNvSpPr txBox="1"/>
          <p:nvPr/>
        </p:nvSpPr>
        <p:spPr>
          <a:xfrm>
            <a:off x="10588701" y="3424929"/>
            <a:ext cx="913355" cy="576293"/>
          </a:xfrm>
          <a:prstGeom prst="rect">
            <a:avLst/>
          </a:prstGeom>
          <a:noFill/>
        </p:spPr>
        <p:txBody>
          <a:bodyPr wrap="square" lIns="72000" tIns="72000" rIns="72000" bIns="72000" rtlCol="0">
            <a:spAutoFit/>
          </a:bodyPr>
          <a:lstStyle/>
          <a:p>
            <a:pPr algn="l"/>
            <a:r>
              <a:rPr lang="de-DE" sz="1400">
                <a:solidFill>
                  <a:schemeClr val="bg1"/>
                </a:solidFill>
              </a:rPr>
              <a:t>95% path:</a:t>
            </a:r>
          </a:p>
          <a:p>
            <a:pPr algn="ctr"/>
            <a:r>
              <a:rPr lang="de-DE" sz="1400">
                <a:solidFill>
                  <a:schemeClr val="bg1"/>
                </a:solidFill>
              </a:rPr>
              <a:t>~ 1.770</a:t>
            </a:r>
          </a:p>
        </p:txBody>
      </p:sp>
      <p:sp>
        <p:nvSpPr>
          <p:cNvPr id="68" name="Textfeld 67">
            <a:extLst>
              <a:ext uri="{FF2B5EF4-FFF2-40B4-BE49-F238E27FC236}">
                <a16:creationId xmlns:a16="http://schemas.microsoft.com/office/drawing/2014/main" id="{0B3B8A3B-4A5E-A56A-6F22-BEF2F12217CB}"/>
              </a:ext>
            </a:extLst>
          </p:cNvPr>
          <p:cNvSpPr txBox="1"/>
          <p:nvPr/>
        </p:nvSpPr>
        <p:spPr>
          <a:xfrm>
            <a:off x="905002" y="5058611"/>
            <a:ext cx="739968" cy="376239"/>
          </a:xfrm>
          <a:prstGeom prst="rect">
            <a:avLst/>
          </a:prstGeom>
          <a:noFill/>
        </p:spPr>
        <p:txBody>
          <a:bodyPr wrap="square" lIns="72000" tIns="72000" rIns="72000" bIns="72000" rtlCol="0">
            <a:spAutoFit/>
          </a:bodyPr>
          <a:lstStyle/>
          <a:p>
            <a:pPr algn="l"/>
            <a:r>
              <a:rPr lang="de-DE" sz="1500" b="1">
                <a:solidFill>
                  <a:schemeClr val="accent2"/>
                </a:solidFill>
              </a:rPr>
              <a:t>~ 120</a:t>
            </a:r>
          </a:p>
        </p:txBody>
      </p:sp>
      <p:sp>
        <p:nvSpPr>
          <p:cNvPr id="69" name="Textfeld 68">
            <a:extLst>
              <a:ext uri="{FF2B5EF4-FFF2-40B4-BE49-F238E27FC236}">
                <a16:creationId xmlns:a16="http://schemas.microsoft.com/office/drawing/2014/main" id="{A6062C18-E03E-A46F-E14B-A386B934FF45}"/>
              </a:ext>
            </a:extLst>
          </p:cNvPr>
          <p:cNvSpPr txBox="1"/>
          <p:nvPr/>
        </p:nvSpPr>
        <p:spPr>
          <a:xfrm>
            <a:off x="2344684" y="4083049"/>
            <a:ext cx="739968" cy="376239"/>
          </a:xfrm>
          <a:prstGeom prst="rect">
            <a:avLst/>
          </a:prstGeom>
          <a:noFill/>
        </p:spPr>
        <p:txBody>
          <a:bodyPr wrap="square" lIns="72000" tIns="72000" rIns="72000" bIns="72000" rtlCol="0">
            <a:spAutoFit/>
          </a:bodyPr>
          <a:lstStyle/>
          <a:p>
            <a:pPr algn="l"/>
            <a:r>
              <a:rPr lang="de-DE" sz="1500" b="1">
                <a:solidFill>
                  <a:schemeClr val="accent2"/>
                </a:solidFill>
              </a:rPr>
              <a:t>~ 430</a:t>
            </a:r>
          </a:p>
        </p:txBody>
      </p:sp>
      <p:sp>
        <p:nvSpPr>
          <p:cNvPr id="70" name="Textfeld 69">
            <a:extLst>
              <a:ext uri="{FF2B5EF4-FFF2-40B4-BE49-F238E27FC236}">
                <a16:creationId xmlns:a16="http://schemas.microsoft.com/office/drawing/2014/main" id="{F0ECE1B7-A534-FAE0-8D80-408775DE9721}"/>
              </a:ext>
            </a:extLst>
          </p:cNvPr>
          <p:cNvSpPr txBox="1"/>
          <p:nvPr/>
        </p:nvSpPr>
        <p:spPr>
          <a:xfrm>
            <a:off x="3807245" y="3099244"/>
            <a:ext cx="739968" cy="376239"/>
          </a:xfrm>
          <a:prstGeom prst="rect">
            <a:avLst/>
          </a:prstGeom>
          <a:noFill/>
        </p:spPr>
        <p:txBody>
          <a:bodyPr wrap="square" lIns="72000" tIns="72000" rIns="72000" bIns="72000" rtlCol="0">
            <a:spAutoFit/>
          </a:bodyPr>
          <a:lstStyle/>
          <a:p>
            <a:pPr algn="l"/>
            <a:r>
              <a:rPr lang="de-DE" sz="1500" b="1">
                <a:solidFill>
                  <a:schemeClr val="accent2"/>
                </a:solidFill>
              </a:rPr>
              <a:t>~ 500</a:t>
            </a:r>
          </a:p>
        </p:txBody>
      </p:sp>
      <p:sp>
        <p:nvSpPr>
          <p:cNvPr id="71" name="Textfeld 70">
            <a:extLst>
              <a:ext uri="{FF2B5EF4-FFF2-40B4-BE49-F238E27FC236}">
                <a16:creationId xmlns:a16="http://schemas.microsoft.com/office/drawing/2014/main" id="{D8660F62-42D7-7F98-E0A4-68043707F017}"/>
              </a:ext>
            </a:extLst>
          </p:cNvPr>
          <p:cNvSpPr txBox="1"/>
          <p:nvPr/>
        </p:nvSpPr>
        <p:spPr>
          <a:xfrm>
            <a:off x="10646431" y="1689502"/>
            <a:ext cx="739968" cy="376239"/>
          </a:xfrm>
          <a:prstGeom prst="rect">
            <a:avLst/>
          </a:prstGeom>
          <a:noFill/>
        </p:spPr>
        <p:txBody>
          <a:bodyPr wrap="square" lIns="72000" tIns="72000" rIns="72000" bIns="72000" rtlCol="0">
            <a:spAutoFit/>
          </a:bodyPr>
          <a:lstStyle/>
          <a:p>
            <a:pPr algn="l"/>
            <a:r>
              <a:rPr lang="de-DE" sz="1500" b="1">
                <a:solidFill>
                  <a:schemeClr val="accent2"/>
                </a:solidFill>
              </a:rPr>
              <a:t>~ 2.300</a:t>
            </a:r>
          </a:p>
        </p:txBody>
      </p:sp>
      <p:sp>
        <p:nvSpPr>
          <p:cNvPr id="72" name="Textfeld 71">
            <a:extLst>
              <a:ext uri="{FF2B5EF4-FFF2-40B4-BE49-F238E27FC236}">
                <a16:creationId xmlns:a16="http://schemas.microsoft.com/office/drawing/2014/main" id="{0C897BD2-850B-5A6C-9198-596D6E465919}"/>
              </a:ext>
            </a:extLst>
          </p:cNvPr>
          <p:cNvSpPr txBox="1"/>
          <p:nvPr/>
        </p:nvSpPr>
        <p:spPr>
          <a:xfrm>
            <a:off x="9290994" y="2094571"/>
            <a:ext cx="739968" cy="376239"/>
          </a:xfrm>
          <a:prstGeom prst="rect">
            <a:avLst/>
          </a:prstGeom>
          <a:noFill/>
        </p:spPr>
        <p:txBody>
          <a:bodyPr wrap="square" lIns="72000" tIns="72000" rIns="72000" bIns="72000" rtlCol="0">
            <a:spAutoFit/>
          </a:bodyPr>
          <a:lstStyle/>
          <a:p>
            <a:pPr algn="l"/>
            <a:r>
              <a:rPr lang="de-DE" sz="1500" b="1">
                <a:solidFill>
                  <a:schemeClr val="accent2"/>
                </a:solidFill>
              </a:rPr>
              <a:t>~ 1.500</a:t>
            </a:r>
          </a:p>
        </p:txBody>
      </p:sp>
      <p:sp>
        <p:nvSpPr>
          <p:cNvPr id="73" name="Textfeld 72">
            <a:extLst>
              <a:ext uri="{FF2B5EF4-FFF2-40B4-BE49-F238E27FC236}">
                <a16:creationId xmlns:a16="http://schemas.microsoft.com/office/drawing/2014/main" id="{333AFC9E-1832-8DC7-4433-FB0EA5770912}"/>
              </a:ext>
            </a:extLst>
          </p:cNvPr>
          <p:cNvSpPr txBox="1"/>
          <p:nvPr/>
        </p:nvSpPr>
        <p:spPr>
          <a:xfrm>
            <a:off x="5500002" y="2129641"/>
            <a:ext cx="739968" cy="376239"/>
          </a:xfrm>
          <a:prstGeom prst="rect">
            <a:avLst/>
          </a:prstGeom>
          <a:noFill/>
        </p:spPr>
        <p:txBody>
          <a:bodyPr wrap="square" lIns="72000" tIns="72000" rIns="72000" bIns="72000" rtlCol="0">
            <a:spAutoFit/>
          </a:bodyPr>
          <a:lstStyle/>
          <a:p>
            <a:pPr algn="l"/>
            <a:r>
              <a:rPr lang="de-DE" sz="1500" b="1">
                <a:solidFill>
                  <a:schemeClr val="accent2"/>
                </a:solidFill>
              </a:rPr>
              <a:t>~ 480</a:t>
            </a:r>
          </a:p>
        </p:txBody>
      </p:sp>
      <p:sp>
        <p:nvSpPr>
          <p:cNvPr id="75" name="Textfeld 74">
            <a:extLst>
              <a:ext uri="{FF2B5EF4-FFF2-40B4-BE49-F238E27FC236}">
                <a16:creationId xmlns:a16="http://schemas.microsoft.com/office/drawing/2014/main" id="{943593FD-2A1C-AC99-B3D7-9C7E0F821DA2}"/>
              </a:ext>
            </a:extLst>
          </p:cNvPr>
          <p:cNvSpPr txBox="1"/>
          <p:nvPr/>
        </p:nvSpPr>
        <p:spPr>
          <a:xfrm flipH="1">
            <a:off x="879281" y="5483827"/>
            <a:ext cx="516381" cy="360850"/>
          </a:xfrm>
          <a:prstGeom prst="rect">
            <a:avLst/>
          </a:prstGeom>
          <a:noFill/>
        </p:spPr>
        <p:txBody>
          <a:bodyPr wrap="square" lIns="72000" tIns="72000" rIns="72000" bIns="72000" rtlCol="0">
            <a:spAutoFit/>
          </a:bodyPr>
          <a:lstStyle/>
          <a:p>
            <a:pPr algn="l"/>
            <a:r>
              <a:rPr lang="de-DE" sz="1400">
                <a:solidFill>
                  <a:schemeClr val="bg1"/>
                </a:solidFill>
              </a:rPr>
              <a:t>57</a:t>
            </a:r>
          </a:p>
        </p:txBody>
      </p:sp>
      <p:sp>
        <p:nvSpPr>
          <p:cNvPr id="76" name="Textfeld 75">
            <a:extLst>
              <a:ext uri="{FF2B5EF4-FFF2-40B4-BE49-F238E27FC236}">
                <a16:creationId xmlns:a16="http://schemas.microsoft.com/office/drawing/2014/main" id="{B380B568-212E-BE64-6A93-B40E59351727}"/>
              </a:ext>
            </a:extLst>
          </p:cNvPr>
          <p:cNvSpPr txBox="1"/>
          <p:nvPr/>
        </p:nvSpPr>
        <p:spPr>
          <a:xfrm flipH="1">
            <a:off x="1185540" y="5328776"/>
            <a:ext cx="516381" cy="360850"/>
          </a:xfrm>
          <a:prstGeom prst="rect">
            <a:avLst/>
          </a:prstGeom>
          <a:noFill/>
        </p:spPr>
        <p:txBody>
          <a:bodyPr wrap="square" lIns="72000" tIns="72000" rIns="72000" bIns="72000" rtlCol="0">
            <a:spAutoFit/>
          </a:bodyPr>
          <a:lstStyle/>
          <a:p>
            <a:pPr algn="l"/>
            <a:r>
              <a:rPr lang="de-DE" sz="1400">
                <a:solidFill>
                  <a:schemeClr val="bg1"/>
                </a:solidFill>
              </a:rPr>
              <a:t>64</a:t>
            </a:r>
          </a:p>
        </p:txBody>
      </p:sp>
      <p:sp>
        <p:nvSpPr>
          <p:cNvPr id="77" name="Textfeld 76">
            <a:extLst>
              <a:ext uri="{FF2B5EF4-FFF2-40B4-BE49-F238E27FC236}">
                <a16:creationId xmlns:a16="http://schemas.microsoft.com/office/drawing/2014/main" id="{B481B5CB-F781-6E75-EF39-0C88B60F6A2A}"/>
              </a:ext>
            </a:extLst>
          </p:cNvPr>
          <p:cNvSpPr txBox="1"/>
          <p:nvPr/>
        </p:nvSpPr>
        <p:spPr>
          <a:xfrm flipH="1">
            <a:off x="2163054" y="5171079"/>
            <a:ext cx="516381" cy="360850"/>
          </a:xfrm>
          <a:prstGeom prst="rect">
            <a:avLst/>
          </a:prstGeom>
          <a:noFill/>
        </p:spPr>
        <p:txBody>
          <a:bodyPr wrap="square" lIns="72000" tIns="72000" rIns="72000" bIns="72000" rtlCol="0">
            <a:spAutoFit/>
          </a:bodyPr>
          <a:lstStyle/>
          <a:p>
            <a:pPr algn="l"/>
            <a:r>
              <a:rPr lang="de-DE" sz="1400">
                <a:solidFill>
                  <a:schemeClr val="bg1"/>
                </a:solidFill>
              </a:rPr>
              <a:t>27</a:t>
            </a:r>
          </a:p>
        </p:txBody>
      </p:sp>
      <p:sp>
        <p:nvSpPr>
          <p:cNvPr id="78" name="Textfeld 77">
            <a:extLst>
              <a:ext uri="{FF2B5EF4-FFF2-40B4-BE49-F238E27FC236}">
                <a16:creationId xmlns:a16="http://schemas.microsoft.com/office/drawing/2014/main" id="{7F624278-1F88-2E39-B6F5-C8FE2D2B513E}"/>
              </a:ext>
            </a:extLst>
          </p:cNvPr>
          <p:cNvSpPr txBox="1"/>
          <p:nvPr/>
        </p:nvSpPr>
        <p:spPr>
          <a:xfrm flipH="1">
            <a:off x="2474358" y="5133458"/>
            <a:ext cx="516381" cy="360850"/>
          </a:xfrm>
          <a:prstGeom prst="rect">
            <a:avLst/>
          </a:prstGeom>
          <a:noFill/>
        </p:spPr>
        <p:txBody>
          <a:bodyPr wrap="square" lIns="72000" tIns="72000" rIns="72000" bIns="72000" rtlCol="0">
            <a:spAutoFit/>
          </a:bodyPr>
          <a:lstStyle/>
          <a:p>
            <a:pPr algn="l"/>
            <a:r>
              <a:rPr lang="de-DE" sz="1400">
                <a:solidFill>
                  <a:schemeClr val="bg1"/>
                </a:solidFill>
              </a:rPr>
              <a:t>57</a:t>
            </a:r>
          </a:p>
        </p:txBody>
      </p:sp>
      <p:sp>
        <p:nvSpPr>
          <p:cNvPr id="79" name="Textfeld 78">
            <a:extLst>
              <a:ext uri="{FF2B5EF4-FFF2-40B4-BE49-F238E27FC236}">
                <a16:creationId xmlns:a16="http://schemas.microsoft.com/office/drawing/2014/main" id="{0B0AD6CB-136F-6D27-90D1-69C7286F7195}"/>
              </a:ext>
            </a:extLst>
          </p:cNvPr>
          <p:cNvSpPr txBox="1"/>
          <p:nvPr/>
        </p:nvSpPr>
        <p:spPr>
          <a:xfrm flipH="1">
            <a:off x="2241447" y="4967098"/>
            <a:ext cx="516381" cy="360850"/>
          </a:xfrm>
          <a:prstGeom prst="rect">
            <a:avLst/>
          </a:prstGeom>
          <a:noFill/>
        </p:spPr>
        <p:txBody>
          <a:bodyPr wrap="square" lIns="72000" tIns="72000" rIns="72000" bIns="72000" rtlCol="0">
            <a:spAutoFit/>
          </a:bodyPr>
          <a:lstStyle/>
          <a:p>
            <a:pPr algn="l"/>
            <a:r>
              <a:rPr lang="de-DE" sz="1400">
                <a:solidFill>
                  <a:schemeClr val="bg1"/>
                </a:solidFill>
              </a:rPr>
              <a:t>73</a:t>
            </a:r>
          </a:p>
        </p:txBody>
      </p:sp>
      <p:sp>
        <p:nvSpPr>
          <p:cNvPr id="80" name="Textfeld 79">
            <a:extLst>
              <a:ext uri="{FF2B5EF4-FFF2-40B4-BE49-F238E27FC236}">
                <a16:creationId xmlns:a16="http://schemas.microsoft.com/office/drawing/2014/main" id="{2BE5CF55-4048-BFAE-837F-267A98BF728C}"/>
              </a:ext>
            </a:extLst>
          </p:cNvPr>
          <p:cNvSpPr txBox="1"/>
          <p:nvPr/>
        </p:nvSpPr>
        <p:spPr>
          <a:xfrm flipH="1">
            <a:off x="2430131" y="4758206"/>
            <a:ext cx="516381" cy="360850"/>
          </a:xfrm>
          <a:prstGeom prst="rect">
            <a:avLst/>
          </a:prstGeom>
          <a:noFill/>
        </p:spPr>
        <p:txBody>
          <a:bodyPr wrap="square" lIns="72000" tIns="72000" rIns="72000" bIns="72000" rtlCol="0">
            <a:spAutoFit/>
          </a:bodyPr>
          <a:lstStyle/>
          <a:p>
            <a:pPr algn="l"/>
            <a:r>
              <a:rPr lang="de-DE" sz="1400">
                <a:solidFill>
                  <a:schemeClr val="accent2"/>
                </a:solidFill>
              </a:rPr>
              <a:t>94</a:t>
            </a:r>
          </a:p>
        </p:txBody>
      </p:sp>
      <p:sp>
        <p:nvSpPr>
          <p:cNvPr id="81" name="Textfeld 80">
            <a:extLst>
              <a:ext uri="{FF2B5EF4-FFF2-40B4-BE49-F238E27FC236}">
                <a16:creationId xmlns:a16="http://schemas.microsoft.com/office/drawing/2014/main" id="{558428F5-87D1-6A78-79E1-7FCDDF9EF228}"/>
              </a:ext>
            </a:extLst>
          </p:cNvPr>
          <p:cNvSpPr txBox="1"/>
          <p:nvPr/>
        </p:nvSpPr>
        <p:spPr>
          <a:xfrm flipH="1">
            <a:off x="2410456" y="4487530"/>
            <a:ext cx="516381" cy="360850"/>
          </a:xfrm>
          <a:prstGeom prst="rect">
            <a:avLst/>
          </a:prstGeom>
          <a:noFill/>
        </p:spPr>
        <p:txBody>
          <a:bodyPr wrap="square" lIns="72000" tIns="72000" rIns="72000" bIns="72000" rtlCol="0">
            <a:spAutoFit/>
          </a:bodyPr>
          <a:lstStyle/>
          <a:p>
            <a:pPr algn="l"/>
            <a:r>
              <a:rPr lang="de-DE" sz="1400">
                <a:solidFill>
                  <a:schemeClr val="accent2"/>
                </a:solidFill>
              </a:rPr>
              <a:t>177</a:t>
            </a:r>
          </a:p>
        </p:txBody>
      </p:sp>
      <p:sp>
        <p:nvSpPr>
          <p:cNvPr id="82" name="Textfeld 81">
            <a:extLst>
              <a:ext uri="{FF2B5EF4-FFF2-40B4-BE49-F238E27FC236}">
                <a16:creationId xmlns:a16="http://schemas.microsoft.com/office/drawing/2014/main" id="{180B03A1-0BFF-F06F-DC48-697FC369DDCB}"/>
              </a:ext>
            </a:extLst>
          </p:cNvPr>
          <p:cNvSpPr txBox="1"/>
          <p:nvPr/>
        </p:nvSpPr>
        <p:spPr>
          <a:xfrm flipH="1">
            <a:off x="3725490" y="4156941"/>
            <a:ext cx="516381" cy="360850"/>
          </a:xfrm>
          <a:prstGeom prst="rect">
            <a:avLst/>
          </a:prstGeom>
          <a:noFill/>
        </p:spPr>
        <p:txBody>
          <a:bodyPr wrap="square" lIns="72000" tIns="72000" rIns="72000" bIns="72000" rtlCol="0">
            <a:spAutoFit/>
          </a:bodyPr>
          <a:lstStyle/>
          <a:p>
            <a:pPr algn="l"/>
            <a:r>
              <a:rPr lang="de-DE" sz="1400">
                <a:solidFill>
                  <a:schemeClr val="bg1"/>
                </a:solidFill>
              </a:rPr>
              <a:t>34</a:t>
            </a:r>
          </a:p>
        </p:txBody>
      </p:sp>
      <p:sp>
        <p:nvSpPr>
          <p:cNvPr id="83" name="Textfeld 82">
            <a:extLst>
              <a:ext uri="{FF2B5EF4-FFF2-40B4-BE49-F238E27FC236}">
                <a16:creationId xmlns:a16="http://schemas.microsoft.com/office/drawing/2014/main" id="{D9C26D98-02A9-0027-4990-0293B073804D}"/>
              </a:ext>
            </a:extLst>
          </p:cNvPr>
          <p:cNvSpPr txBox="1"/>
          <p:nvPr/>
        </p:nvSpPr>
        <p:spPr>
          <a:xfrm flipH="1">
            <a:off x="3973549" y="4088708"/>
            <a:ext cx="516381" cy="360850"/>
          </a:xfrm>
          <a:prstGeom prst="rect">
            <a:avLst/>
          </a:prstGeom>
          <a:noFill/>
        </p:spPr>
        <p:txBody>
          <a:bodyPr wrap="square" lIns="72000" tIns="72000" rIns="72000" bIns="72000" rtlCol="0">
            <a:spAutoFit/>
          </a:bodyPr>
          <a:lstStyle/>
          <a:p>
            <a:pPr algn="l"/>
            <a:r>
              <a:rPr lang="de-DE" sz="1400">
                <a:solidFill>
                  <a:schemeClr val="bg1"/>
                </a:solidFill>
              </a:rPr>
              <a:t>81</a:t>
            </a:r>
          </a:p>
        </p:txBody>
      </p:sp>
      <p:sp>
        <p:nvSpPr>
          <p:cNvPr id="84" name="Textfeld 83">
            <a:extLst>
              <a:ext uri="{FF2B5EF4-FFF2-40B4-BE49-F238E27FC236}">
                <a16:creationId xmlns:a16="http://schemas.microsoft.com/office/drawing/2014/main" id="{3B030671-D6CC-C2FD-A45C-46108EF6D843}"/>
              </a:ext>
            </a:extLst>
          </p:cNvPr>
          <p:cNvSpPr txBox="1"/>
          <p:nvPr/>
        </p:nvSpPr>
        <p:spPr>
          <a:xfrm flipH="1">
            <a:off x="3919103" y="3801023"/>
            <a:ext cx="516381" cy="360850"/>
          </a:xfrm>
          <a:prstGeom prst="rect">
            <a:avLst/>
          </a:prstGeom>
          <a:noFill/>
        </p:spPr>
        <p:txBody>
          <a:bodyPr wrap="square" lIns="72000" tIns="72000" rIns="72000" bIns="72000" rtlCol="0">
            <a:spAutoFit/>
          </a:bodyPr>
          <a:lstStyle/>
          <a:p>
            <a:pPr algn="l"/>
            <a:r>
              <a:rPr lang="de-DE" sz="1400">
                <a:solidFill>
                  <a:schemeClr val="accent2"/>
                </a:solidFill>
              </a:rPr>
              <a:t>228</a:t>
            </a:r>
          </a:p>
        </p:txBody>
      </p:sp>
      <p:sp>
        <p:nvSpPr>
          <p:cNvPr id="85" name="Textfeld 84">
            <a:extLst>
              <a:ext uri="{FF2B5EF4-FFF2-40B4-BE49-F238E27FC236}">
                <a16:creationId xmlns:a16="http://schemas.microsoft.com/office/drawing/2014/main" id="{BBDCE27B-0FE6-F1EB-2B93-71A7A8139369}"/>
              </a:ext>
            </a:extLst>
          </p:cNvPr>
          <p:cNvSpPr txBox="1"/>
          <p:nvPr/>
        </p:nvSpPr>
        <p:spPr>
          <a:xfrm flipH="1">
            <a:off x="3934732" y="3424929"/>
            <a:ext cx="516381" cy="360850"/>
          </a:xfrm>
          <a:prstGeom prst="rect">
            <a:avLst/>
          </a:prstGeom>
          <a:noFill/>
        </p:spPr>
        <p:txBody>
          <a:bodyPr wrap="square" lIns="72000" tIns="72000" rIns="72000" bIns="72000" rtlCol="0">
            <a:spAutoFit/>
          </a:bodyPr>
          <a:lstStyle/>
          <a:p>
            <a:pPr algn="l"/>
            <a:r>
              <a:rPr lang="de-DE" sz="1400">
                <a:solidFill>
                  <a:schemeClr val="accent2"/>
                </a:solidFill>
              </a:rPr>
              <a:t>162</a:t>
            </a:r>
          </a:p>
        </p:txBody>
      </p:sp>
      <p:sp>
        <p:nvSpPr>
          <p:cNvPr id="86" name="Textfeld 85">
            <a:extLst>
              <a:ext uri="{FF2B5EF4-FFF2-40B4-BE49-F238E27FC236}">
                <a16:creationId xmlns:a16="http://schemas.microsoft.com/office/drawing/2014/main" id="{B7B75F0A-7882-BA7B-58CB-3B0D2B6ACDDC}"/>
              </a:ext>
            </a:extLst>
          </p:cNvPr>
          <p:cNvSpPr txBox="1"/>
          <p:nvPr/>
        </p:nvSpPr>
        <p:spPr>
          <a:xfrm flipH="1">
            <a:off x="5652441" y="3170205"/>
            <a:ext cx="516381" cy="360850"/>
          </a:xfrm>
          <a:prstGeom prst="rect">
            <a:avLst/>
          </a:prstGeom>
          <a:noFill/>
        </p:spPr>
        <p:txBody>
          <a:bodyPr wrap="square" lIns="72000" tIns="72000" rIns="72000" bIns="72000" rtlCol="0">
            <a:spAutoFit/>
          </a:bodyPr>
          <a:lstStyle/>
          <a:p>
            <a:pPr algn="l"/>
            <a:r>
              <a:rPr lang="de-DE" sz="1400">
                <a:solidFill>
                  <a:schemeClr val="bg1"/>
                </a:solidFill>
              </a:rPr>
              <a:t>80</a:t>
            </a:r>
          </a:p>
        </p:txBody>
      </p:sp>
      <p:sp>
        <p:nvSpPr>
          <p:cNvPr id="87" name="Textfeld 86">
            <a:extLst>
              <a:ext uri="{FF2B5EF4-FFF2-40B4-BE49-F238E27FC236}">
                <a16:creationId xmlns:a16="http://schemas.microsoft.com/office/drawing/2014/main" id="{D327A0CE-C681-F6D2-F7AB-303B4F23A9C0}"/>
              </a:ext>
            </a:extLst>
          </p:cNvPr>
          <p:cNvSpPr txBox="1"/>
          <p:nvPr/>
        </p:nvSpPr>
        <p:spPr>
          <a:xfrm flipH="1">
            <a:off x="5600422" y="2886717"/>
            <a:ext cx="516381" cy="360850"/>
          </a:xfrm>
          <a:prstGeom prst="rect">
            <a:avLst/>
          </a:prstGeom>
          <a:noFill/>
        </p:spPr>
        <p:txBody>
          <a:bodyPr wrap="square" lIns="72000" tIns="72000" rIns="72000" bIns="72000" rtlCol="0">
            <a:spAutoFit/>
          </a:bodyPr>
          <a:lstStyle/>
          <a:p>
            <a:pPr algn="l"/>
            <a:r>
              <a:rPr lang="de-DE" sz="1400">
                <a:solidFill>
                  <a:schemeClr val="bg1"/>
                </a:solidFill>
              </a:rPr>
              <a:t>190</a:t>
            </a:r>
          </a:p>
        </p:txBody>
      </p:sp>
      <p:sp>
        <p:nvSpPr>
          <p:cNvPr id="88" name="Textfeld 87">
            <a:extLst>
              <a:ext uri="{FF2B5EF4-FFF2-40B4-BE49-F238E27FC236}">
                <a16:creationId xmlns:a16="http://schemas.microsoft.com/office/drawing/2014/main" id="{5135150B-E5B4-37FE-E3A8-B98060C83082}"/>
              </a:ext>
            </a:extLst>
          </p:cNvPr>
          <p:cNvSpPr txBox="1"/>
          <p:nvPr/>
        </p:nvSpPr>
        <p:spPr>
          <a:xfrm flipH="1">
            <a:off x="5622535" y="2466852"/>
            <a:ext cx="516381" cy="360850"/>
          </a:xfrm>
          <a:prstGeom prst="rect">
            <a:avLst/>
          </a:prstGeom>
          <a:noFill/>
        </p:spPr>
        <p:txBody>
          <a:bodyPr wrap="square" lIns="72000" tIns="72000" rIns="72000" bIns="72000" rtlCol="0">
            <a:spAutoFit/>
          </a:bodyPr>
          <a:lstStyle/>
          <a:p>
            <a:pPr algn="l"/>
            <a:r>
              <a:rPr lang="de-DE" sz="1400">
                <a:solidFill>
                  <a:schemeClr val="accent2"/>
                </a:solidFill>
              </a:rPr>
              <a:t>212</a:t>
            </a:r>
          </a:p>
        </p:txBody>
      </p:sp>
      <p:sp>
        <p:nvSpPr>
          <p:cNvPr id="89" name="Textfeld 88">
            <a:extLst>
              <a:ext uri="{FF2B5EF4-FFF2-40B4-BE49-F238E27FC236}">
                <a16:creationId xmlns:a16="http://schemas.microsoft.com/office/drawing/2014/main" id="{2D8B255A-C4C5-3C13-228C-27CD41B3C152}"/>
              </a:ext>
            </a:extLst>
          </p:cNvPr>
          <p:cNvSpPr txBox="1"/>
          <p:nvPr/>
        </p:nvSpPr>
        <p:spPr>
          <a:xfrm>
            <a:off x="736254" y="4638038"/>
            <a:ext cx="1193074" cy="360850"/>
          </a:xfrm>
          <a:prstGeom prst="rect">
            <a:avLst/>
          </a:prstGeom>
          <a:noFill/>
        </p:spPr>
        <p:txBody>
          <a:bodyPr wrap="square" lIns="72000" tIns="72000" rIns="72000" bIns="72000" rtlCol="0">
            <a:spAutoFit/>
          </a:bodyPr>
          <a:lstStyle/>
          <a:p>
            <a:pPr algn="l"/>
            <a:r>
              <a:rPr lang="de-DE" sz="1400" b="1">
                <a:solidFill>
                  <a:schemeClr val="accent2"/>
                </a:solidFill>
              </a:rPr>
              <a:t>Industry</a:t>
            </a:r>
          </a:p>
        </p:txBody>
      </p:sp>
      <p:sp>
        <p:nvSpPr>
          <p:cNvPr id="90" name="Textfeld 89">
            <a:extLst>
              <a:ext uri="{FF2B5EF4-FFF2-40B4-BE49-F238E27FC236}">
                <a16:creationId xmlns:a16="http://schemas.microsoft.com/office/drawing/2014/main" id="{E50E0FF3-D46E-DFB4-318D-E407C1BDFBAE}"/>
              </a:ext>
            </a:extLst>
          </p:cNvPr>
          <p:cNvSpPr txBox="1"/>
          <p:nvPr/>
        </p:nvSpPr>
        <p:spPr>
          <a:xfrm>
            <a:off x="2163054" y="3598054"/>
            <a:ext cx="1193074" cy="360850"/>
          </a:xfrm>
          <a:prstGeom prst="rect">
            <a:avLst/>
          </a:prstGeom>
          <a:noFill/>
        </p:spPr>
        <p:txBody>
          <a:bodyPr wrap="square" lIns="72000" tIns="72000" rIns="72000" bIns="72000" rtlCol="0">
            <a:spAutoFit/>
          </a:bodyPr>
          <a:lstStyle/>
          <a:p>
            <a:pPr algn="l"/>
            <a:r>
              <a:rPr lang="de-DE" sz="1400" b="1">
                <a:solidFill>
                  <a:schemeClr val="accent2"/>
                </a:solidFill>
              </a:rPr>
              <a:t>Energy</a:t>
            </a:r>
          </a:p>
        </p:txBody>
      </p:sp>
      <p:sp>
        <p:nvSpPr>
          <p:cNvPr id="91" name="Textfeld 90">
            <a:extLst>
              <a:ext uri="{FF2B5EF4-FFF2-40B4-BE49-F238E27FC236}">
                <a16:creationId xmlns:a16="http://schemas.microsoft.com/office/drawing/2014/main" id="{C0132C13-0B94-DA32-E99F-E004DA79E692}"/>
              </a:ext>
            </a:extLst>
          </p:cNvPr>
          <p:cNvSpPr txBox="1"/>
          <p:nvPr/>
        </p:nvSpPr>
        <p:spPr>
          <a:xfrm>
            <a:off x="5122505" y="1752113"/>
            <a:ext cx="2006264" cy="360850"/>
          </a:xfrm>
          <a:prstGeom prst="rect">
            <a:avLst/>
          </a:prstGeom>
          <a:noFill/>
        </p:spPr>
        <p:txBody>
          <a:bodyPr wrap="square" lIns="72000" tIns="72000" rIns="72000" bIns="72000" rtlCol="0">
            <a:spAutoFit/>
          </a:bodyPr>
          <a:lstStyle/>
          <a:p>
            <a:pPr algn="l"/>
            <a:r>
              <a:rPr lang="de-DE" sz="1400" b="1">
                <a:solidFill>
                  <a:schemeClr val="accent2"/>
                </a:solidFill>
              </a:rPr>
              <a:t>Households and GHD</a:t>
            </a:r>
          </a:p>
        </p:txBody>
      </p:sp>
      <p:sp>
        <p:nvSpPr>
          <p:cNvPr id="92" name="Textfeld 91">
            <a:extLst>
              <a:ext uri="{FF2B5EF4-FFF2-40B4-BE49-F238E27FC236}">
                <a16:creationId xmlns:a16="http://schemas.microsoft.com/office/drawing/2014/main" id="{F57E59EA-13A4-1710-DCCD-53AEA8DD6120}"/>
              </a:ext>
            </a:extLst>
          </p:cNvPr>
          <p:cNvSpPr txBox="1"/>
          <p:nvPr/>
        </p:nvSpPr>
        <p:spPr>
          <a:xfrm>
            <a:off x="9185623" y="1655039"/>
            <a:ext cx="1193074" cy="360850"/>
          </a:xfrm>
          <a:prstGeom prst="rect">
            <a:avLst/>
          </a:prstGeom>
          <a:noFill/>
        </p:spPr>
        <p:txBody>
          <a:bodyPr wrap="square" lIns="72000" tIns="72000" rIns="72000" bIns="72000" rtlCol="0">
            <a:spAutoFit/>
          </a:bodyPr>
          <a:lstStyle/>
          <a:p>
            <a:pPr algn="l"/>
            <a:r>
              <a:rPr lang="de-DE" sz="1400" b="1">
                <a:solidFill>
                  <a:schemeClr val="accent2"/>
                </a:solidFill>
              </a:rPr>
              <a:t>80% path</a:t>
            </a:r>
          </a:p>
        </p:txBody>
      </p:sp>
      <p:sp>
        <p:nvSpPr>
          <p:cNvPr id="93" name="Textfeld 92">
            <a:extLst>
              <a:ext uri="{FF2B5EF4-FFF2-40B4-BE49-F238E27FC236}">
                <a16:creationId xmlns:a16="http://schemas.microsoft.com/office/drawing/2014/main" id="{349F6B69-38D1-48CC-57F4-5EA79ABF520D}"/>
              </a:ext>
            </a:extLst>
          </p:cNvPr>
          <p:cNvSpPr txBox="1"/>
          <p:nvPr/>
        </p:nvSpPr>
        <p:spPr>
          <a:xfrm>
            <a:off x="10563307" y="1314123"/>
            <a:ext cx="1193074" cy="360850"/>
          </a:xfrm>
          <a:prstGeom prst="rect">
            <a:avLst/>
          </a:prstGeom>
          <a:noFill/>
        </p:spPr>
        <p:txBody>
          <a:bodyPr wrap="square" lIns="72000" tIns="72000" rIns="72000" bIns="72000" rtlCol="0">
            <a:spAutoFit/>
          </a:bodyPr>
          <a:lstStyle/>
          <a:p>
            <a:pPr algn="l"/>
            <a:r>
              <a:rPr lang="de-DE" sz="1400" b="1">
                <a:solidFill>
                  <a:schemeClr val="accent2"/>
                </a:solidFill>
              </a:rPr>
              <a:t>95% path</a:t>
            </a:r>
            <a:r>
              <a:rPr lang="de-DE" sz="1400" b="1" baseline="30000">
                <a:solidFill>
                  <a:schemeClr val="accent2"/>
                </a:solidFill>
              </a:rPr>
              <a:t>6</a:t>
            </a:r>
          </a:p>
        </p:txBody>
      </p:sp>
      <p:sp>
        <p:nvSpPr>
          <p:cNvPr id="94" name="Textfeld 93">
            <a:extLst>
              <a:ext uri="{FF2B5EF4-FFF2-40B4-BE49-F238E27FC236}">
                <a16:creationId xmlns:a16="http://schemas.microsoft.com/office/drawing/2014/main" id="{C123922D-1E66-EAD1-9F2C-C4FB9CA1CC6F}"/>
              </a:ext>
            </a:extLst>
          </p:cNvPr>
          <p:cNvSpPr txBox="1"/>
          <p:nvPr/>
        </p:nvSpPr>
        <p:spPr>
          <a:xfrm>
            <a:off x="3752207" y="2667290"/>
            <a:ext cx="1193074" cy="360850"/>
          </a:xfrm>
          <a:prstGeom prst="rect">
            <a:avLst/>
          </a:prstGeom>
          <a:noFill/>
        </p:spPr>
        <p:txBody>
          <a:bodyPr wrap="square" lIns="72000" tIns="72000" rIns="72000" bIns="72000" rtlCol="0">
            <a:spAutoFit/>
          </a:bodyPr>
          <a:lstStyle/>
          <a:p>
            <a:pPr algn="l"/>
            <a:r>
              <a:rPr lang="de-DE" sz="1400" b="1">
                <a:solidFill>
                  <a:schemeClr val="accent2"/>
                </a:solidFill>
              </a:rPr>
              <a:t>Transport</a:t>
            </a:r>
          </a:p>
        </p:txBody>
      </p:sp>
      <p:sp>
        <p:nvSpPr>
          <p:cNvPr id="96" name="Rechteck 95">
            <a:extLst>
              <a:ext uri="{FF2B5EF4-FFF2-40B4-BE49-F238E27FC236}">
                <a16:creationId xmlns:a16="http://schemas.microsoft.com/office/drawing/2014/main" id="{693514AB-2E11-948B-2832-BA4A9336BD0E}"/>
              </a:ext>
            </a:extLst>
          </p:cNvPr>
          <p:cNvSpPr/>
          <p:nvPr/>
        </p:nvSpPr>
        <p:spPr>
          <a:xfrm>
            <a:off x="713509" y="1576177"/>
            <a:ext cx="2846905" cy="10495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000" b="1" noProof="1">
              <a:solidFill>
                <a:schemeClr val="accent6"/>
              </a:solidFill>
            </a:endParaRPr>
          </a:p>
          <a:p>
            <a:pPr algn="ctr"/>
            <a:r>
              <a:rPr lang="en-GB" b="1" noProof="1">
                <a:solidFill>
                  <a:schemeClr val="accent6"/>
                </a:solidFill>
              </a:rPr>
              <a:t>Additional investment by 2050:</a:t>
            </a:r>
          </a:p>
          <a:p>
            <a:pPr algn="ctr"/>
            <a:r>
              <a:rPr lang="en-GB" b="1" noProof="1">
                <a:solidFill>
                  <a:schemeClr val="accent6"/>
                </a:solidFill>
              </a:rPr>
              <a:t>EUR 1.5-2.3 trillion</a:t>
            </a:r>
          </a:p>
          <a:p>
            <a:pPr algn="ctr"/>
            <a:endParaRPr lang="en-GB" sz="2000" noProof="1"/>
          </a:p>
        </p:txBody>
      </p:sp>
    </p:spTree>
    <p:extLst>
      <p:ext uri="{BB962C8B-B14F-4D97-AF65-F5344CB8AC3E}">
        <p14:creationId xmlns:p14="http://schemas.microsoft.com/office/powerpoint/2010/main" val="37924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A6A280-5100-A395-8CC4-34DCC1DE200D}"/>
              </a:ext>
            </a:extLst>
          </p:cNvPr>
          <p:cNvSpPr>
            <a:spLocks noGrp="1"/>
          </p:cNvSpPr>
          <p:nvPr>
            <p:ph type="sldNum" sz="quarter" idx="19"/>
          </p:nvPr>
        </p:nvSpPr>
        <p:spPr/>
        <p:txBody>
          <a:bodyPr/>
          <a:lstStyle/>
          <a:p>
            <a:fld id="{4D8F3D2B-F07B-4D7B-B9C5-0D64AFCC6303}" type="slidenum">
              <a:rPr lang="de-DE" smtClean="0"/>
              <a:t>12</a:t>
            </a:fld>
            <a:endParaRPr lang="de-DE"/>
          </a:p>
        </p:txBody>
      </p:sp>
      <p:sp>
        <p:nvSpPr>
          <p:cNvPr id="3" name="Fußzeilenplatzhalter 2">
            <a:extLst>
              <a:ext uri="{FF2B5EF4-FFF2-40B4-BE49-F238E27FC236}">
                <a16:creationId xmlns:a16="http://schemas.microsoft.com/office/drawing/2014/main" id="{CEBA4EBC-E19F-2417-BE3E-8A18A16C877B}"/>
              </a:ext>
            </a:extLst>
          </p:cNvPr>
          <p:cNvSpPr>
            <a:spLocks noGrp="1"/>
          </p:cNvSpPr>
          <p:nvPr>
            <p:ph type="ftr" sz="quarter" idx="18"/>
          </p:nvPr>
        </p:nvSpPr>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92A0F385-B555-8DE3-B5DB-355ED839CE5F}"/>
              </a:ext>
            </a:extLst>
          </p:cNvPr>
          <p:cNvSpPr>
            <a:spLocks noGrp="1"/>
          </p:cNvSpPr>
          <p:nvPr>
            <p:ph type="body" sz="quarter" idx="17"/>
          </p:nvPr>
        </p:nvSpPr>
        <p:spPr/>
        <p:txBody>
          <a:bodyPr/>
          <a:lstStyle/>
          <a:p>
            <a:r>
              <a:rPr lang="de-DE" dirty="0"/>
              <a:t>Source: Own compilation</a:t>
            </a:r>
          </a:p>
        </p:txBody>
      </p:sp>
      <p:sp>
        <p:nvSpPr>
          <p:cNvPr id="7" name="Titel 6">
            <a:extLst>
              <a:ext uri="{FF2B5EF4-FFF2-40B4-BE49-F238E27FC236}">
                <a16:creationId xmlns:a16="http://schemas.microsoft.com/office/drawing/2014/main" id="{15229404-05E2-5657-9A19-C5998D07A46D}"/>
              </a:ext>
            </a:extLst>
          </p:cNvPr>
          <p:cNvSpPr>
            <a:spLocks noGrp="1"/>
          </p:cNvSpPr>
          <p:nvPr>
            <p:ph type="title"/>
          </p:nvPr>
        </p:nvSpPr>
        <p:spPr/>
        <p:txBody>
          <a:bodyPr/>
          <a:lstStyle/>
          <a:p>
            <a:r>
              <a:rPr lang="de-DE" dirty="0"/>
              <a:t>Funding instruments for the transformation</a:t>
            </a:r>
          </a:p>
        </p:txBody>
      </p:sp>
      <p:graphicFrame>
        <p:nvGraphicFramePr>
          <p:cNvPr id="11" name="Inhaltsplatzhalter 10">
            <a:extLst>
              <a:ext uri="{FF2B5EF4-FFF2-40B4-BE49-F238E27FC236}">
                <a16:creationId xmlns:a16="http://schemas.microsoft.com/office/drawing/2014/main" id="{0AC3A7B9-1198-C1A9-9C94-7A32E9E8CE02}"/>
              </a:ext>
            </a:extLst>
          </p:cNvPr>
          <p:cNvGraphicFramePr>
            <a:graphicFrameLocks noGrp="1"/>
          </p:cNvGraphicFramePr>
          <p:nvPr>
            <p:ph idx="1"/>
            <p:extLst>
              <p:ext uri="{D42A27DB-BD31-4B8C-83A1-F6EECF244321}">
                <p14:modId xmlns:p14="http://schemas.microsoft.com/office/powerpoint/2010/main" val="3500486106"/>
              </p:ext>
            </p:extLst>
          </p:nvPr>
        </p:nvGraphicFramePr>
        <p:xfrm>
          <a:off x="702001" y="1354288"/>
          <a:ext cx="10794674" cy="4370238"/>
        </p:xfrm>
        <a:graphic>
          <a:graphicData uri="http://schemas.openxmlformats.org/drawingml/2006/table">
            <a:tbl>
              <a:tblPr firstRow="1" firstCol="1" bandRow="1">
                <a:tableStyleId>{21E4AEA4-8DFA-4A89-87EB-49C32662AFE0}</a:tableStyleId>
              </a:tblPr>
              <a:tblGrid>
                <a:gridCol w="4347854">
                  <a:extLst>
                    <a:ext uri="{9D8B030D-6E8A-4147-A177-3AD203B41FA5}">
                      <a16:colId xmlns:a16="http://schemas.microsoft.com/office/drawing/2014/main" val="1579586101"/>
                    </a:ext>
                  </a:extLst>
                </a:gridCol>
                <a:gridCol w="3223410">
                  <a:extLst>
                    <a:ext uri="{9D8B030D-6E8A-4147-A177-3AD203B41FA5}">
                      <a16:colId xmlns:a16="http://schemas.microsoft.com/office/drawing/2014/main" val="1178366139"/>
                    </a:ext>
                  </a:extLst>
                </a:gridCol>
                <a:gridCol w="3223410">
                  <a:extLst>
                    <a:ext uri="{9D8B030D-6E8A-4147-A177-3AD203B41FA5}">
                      <a16:colId xmlns:a16="http://schemas.microsoft.com/office/drawing/2014/main" val="3203406576"/>
                    </a:ext>
                  </a:extLst>
                </a:gridCol>
              </a:tblGrid>
              <a:tr h="357294">
                <a:tc>
                  <a:txBody>
                    <a:bodyPr/>
                    <a:lstStyle/>
                    <a:p>
                      <a:pPr>
                        <a:lnSpc>
                          <a:spcPct val="107000"/>
                        </a:lnSpc>
                        <a:spcAft>
                          <a:spcPts val="800"/>
                        </a:spcAft>
                      </a:pPr>
                      <a:r>
                        <a:rPr lang="en-GB" sz="2000" noProof="0" dirty="0">
                          <a:effectLst/>
                        </a:rPr>
                        <a:t> </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noProof="0" dirty="0">
                          <a:effectLst/>
                        </a:rPr>
                        <a:t>+</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noProof="0" dirty="0">
                          <a:effectLst/>
                        </a:rPr>
                        <a:t>-</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7089945"/>
                  </a:ext>
                </a:extLst>
              </a:tr>
              <a:tr h="1478802">
                <a:tc>
                  <a:txBody>
                    <a:bodyPr/>
                    <a:lstStyle/>
                    <a:p>
                      <a:pPr>
                        <a:lnSpc>
                          <a:spcPct val="107000"/>
                        </a:lnSpc>
                        <a:spcAft>
                          <a:spcPts val="800"/>
                        </a:spcAft>
                      </a:pPr>
                      <a:r>
                        <a:rPr lang="en-GB" sz="2000" noProof="0" dirty="0">
                          <a:effectLst/>
                        </a:rPr>
                        <a:t>Infrastructure: networks, lines, transport routes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Necessary prerequisite for transformation, enabling scaling</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Potential lock-in risks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0082539"/>
                  </a:ext>
                </a:extLst>
              </a:tr>
              <a:tr h="357294">
                <a:tc>
                  <a:txBody>
                    <a:bodyPr/>
                    <a:lstStyle/>
                    <a:p>
                      <a:pPr>
                        <a:lnSpc>
                          <a:spcPct val="107000"/>
                        </a:lnSpc>
                        <a:spcAft>
                          <a:spcPts val="800"/>
                        </a:spcAft>
                      </a:pPr>
                      <a:r>
                        <a:rPr lang="en-GB" sz="2000" noProof="0" dirty="0">
                          <a:effectLst/>
                        </a:rPr>
                        <a:t>Investment promotion</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Leap innovations needed</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Possible windfall profits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5224506"/>
                  </a:ext>
                </a:extLst>
              </a:tr>
              <a:tr h="731130">
                <a:tc>
                  <a:txBody>
                    <a:bodyPr/>
                    <a:lstStyle/>
                    <a:p>
                      <a:pPr>
                        <a:lnSpc>
                          <a:spcPct val="107000"/>
                        </a:lnSpc>
                        <a:spcAft>
                          <a:spcPts val="800"/>
                        </a:spcAft>
                      </a:pPr>
                      <a:r>
                        <a:rPr lang="en-GB" sz="2000" noProof="0" dirty="0">
                          <a:effectLst/>
                        </a:rPr>
                        <a:t>Reducing energy costs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Works horizontally: create level-playing field</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Intervention in pricing on the market</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3155063"/>
                  </a:ext>
                </a:extLst>
              </a:tr>
              <a:tr h="357294">
                <a:tc>
                  <a:txBody>
                    <a:bodyPr/>
                    <a:lstStyle/>
                    <a:p>
                      <a:pPr>
                        <a:lnSpc>
                          <a:spcPct val="107000"/>
                        </a:lnSpc>
                        <a:spcAft>
                          <a:spcPts val="800"/>
                        </a:spcAft>
                      </a:pPr>
                      <a:r>
                        <a:rPr lang="en-GB" sz="2000" noProof="0" dirty="0">
                          <a:effectLst/>
                        </a:rPr>
                        <a:t>Promotion of operating costs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Risk minimisation</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Profitability perspective</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525249"/>
                  </a:ext>
                </a:extLst>
              </a:tr>
              <a:tr h="357294">
                <a:tc>
                  <a:txBody>
                    <a:bodyPr/>
                    <a:lstStyle/>
                    <a:p>
                      <a:pPr>
                        <a:lnSpc>
                          <a:spcPct val="107000"/>
                        </a:lnSpc>
                        <a:spcAft>
                          <a:spcPts val="800"/>
                        </a:spcAft>
                      </a:pPr>
                      <a:r>
                        <a:rPr lang="en-GB" sz="2000" noProof="0" dirty="0">
                          <a:effectLst/>
                        </a:rPr>
                        <a:t>Green public procurement</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scaling</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Cost increase</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9704742"/>
                  </a:ext>
                </a:extLst>
              </a:tr>
              <a:tr h="731130">
                <a:tc>
                  <a:txBody>
                    <a:bodyPr/>
                    <a:lstStyle/>
                    <a:p>
                      <a:pPr>
                        <a:lnSpc>
                          <a:spcPct val="107000"/>
                        </a:lnSpc>
                        <a:spcAft>
                          <a:spcPts val="800"/>
                        </a:spcAft>
                      </a:pPr>
                      <a:r>
                        <a:rPr lang="en-GB" sz="2000" noProof="0" dirty="0">
                          <a:effectLst/>
                        </a:rPr>
                        <a:t>Lead markets: targets/quotas</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scaling</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noProof="0" dirty="0">
                          <a:effectLst/>
                        </a:rPr>
                        <a:t>Technology-specific regulatory law</a:t>
                      </a:r>
                      <a:endParaRPr lang="en-GB" sz="20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3600254"/>
                  </a:ext>
                </a:extLst>
              </a:tr>
            </a:tbl>
          </a:graphicData>
        </a:graphic>
      </p:graphicFrame>
    </p:spTree>
    <p:extLst>
      <p:ext uri="{BB962C8B-B14F-4D97-AF65-F5344CB8AC3E}">
        <p14:creationId xmlns:p14="http://schemas.microsoft.com/office/powerpoint/2010/main" val="21443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2A7CDFE-A472-9E89-7654-E984D126FC23}"/>
              </a:ext>
            </a:extLst>
          </p:cNvPr>
          <p:cNvSpPr>
            <a:spLocks noGrp="1"/>
          </p:cNvSpPr>
          <p:nvPr>
            <p:ph type="sldNum" sz="quarter" idx="19"/>
          </p:nvPr>
        </p:nvSpPr>
        <p:spPr/>
        <p:txBody>
          <a:bodyPr/>
          <a:lstStyle/>
          <a:p>
            <a:fld id="{4D8F3D2B-F07B-4D7B-B9C5-0D64AFCC6303}" type="slidenum">
              <a:rPr lang="de-DE" smtClean="0"/>
              <a:t>13</a:t>
            </a:fld>
            <a:endParaRPr lang="de-DE"/>
          </a:p>
        </p:txBody>
      </p:sp>
      <p:sp>
        <p:nvSpPr>
          <p:cNvPr id="3" name="Fußzeilenplatzhalter 2">
            <a:extLst>
              <a:ext uri="{FF2B5EF4-FFF2-40B4-BE49-F238E27FC236}">
                <a16:creationId xmlns:a16="http://schemas.microsoft.com/office/drawing/2014/main" id="{2D29D9F2-350C-977E-F9E5-9E636A8A6E86}"/>
              </a:ext>
            </a:extLst>
          </p:cNvPr>
          <p:cNvSpPr>
            <a:spLocks noGrp="1"/>
          </p:cNvSpPr>
          <p:nvPr>
            <p:ph type="ftr" sz="quarter" idx="18"/>
          </p:nvPr>
        </p:nvSpPr>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7A4B6521-1C53-4198-DB5C-C6DF9235BCE5}"/>
              </a:ext>
            </a:extLst>
          </p:cNvPr>
          <p:cNvSpPr>
            <a:spLocks noGrp="1"/>
          </p:cNvSpPr>
          <p:nvPr>
            <p:ph type="body" sz="quarter" idx="17"/>
          </p:nvPr>
        </p:nvSpPr>
        <p:spPr/>
        <p:txBody>
          <a:bodyPr/>
          <a:lstStyle/>
          <a:p>
            <a:r>
              <a:rPr lang="de-DE" dirty="0"/>
              <a:t>Sources: Eurostat, 2023; own presentation</a:t>
            </a:r>
          </a:p>
        </p:txBody>
      </p:sp>
      <p:sp>
        <p:nvSpPr>
          <p:cNvPr id="6" name="Textplatzhalter 5">
            <a:extLst>
              <a:ext uri="{FF2B5EF4-FFF2-40B4-BE49-F238E27FC236}">
                <a16:creationId xmlns:a16="http://schemas.microsoft.com/office/drawing/2014/main" id="{42A19A52-CB5C-F556-E263-DC28D5FD9101}"/>
              </a:ext>
            </a:extLst>
          </p:cNvPr>
          <p:cNvSpPr>
            <a:spLocks noGrp="1"/>
          </p:cNvSpPr>
          <p:nvPr>
            <p:ph type="body" sz="quarter" idx="13"/>
          </p:nvPr>
        </p:nvSpPr>
        <p:spPr/>
        <p:txBody>
          <a:bodyPr/>
          <a:lstStyle/>
          <a:p>
            <a:r>
              <a:rPr lang="de-DE" dirty="0"/>
              <a:t>State aid for environmental protection including energy saving measures in 2021 and 2020 in the EU Member States; figures as a percentage of GDP</a:t>
            </a:r>
          </a:p>
        </p:txBody>
      </p:sp>
      <p:sp>
        <p:nvSpPr>
          <p:cNvPr id="7" name="Titel 6">
            <a:extLst>
              <a:ext uri="{FF2B5EF4-FFF2-40B4-BE49-F238E27FC236}">
                <a16:creationId xmlns:a16="http://schemas.microsoft.com/office/drawing/2014/main" id="{756F29E3-85E7-7863-4625-9003A2EB602C}"/>
              </a:ext>
            </a:extLst>
          </p:cNvPr>
          <p:cNvSpPr>
            <a:spLocks noGrp="1"/>
          </p:cNvSpPr>
          <p:nvPr>
            <p:ph type="title"/>
          </p:nvPr>
        </p:nvSpPr>
        <p:spPr/>
        <p:txBody>
          <a:bodyPr/>
          <a:lstStyle/>
          <a:p>
            <a:r>
              <a:rPr lang="de-DE" dirty="0"/>
              <a:t>State aid for environmental protection</a:t>
            </a:r>
          </a:p>
        </p:txBody>
      </p:sp>
      <p:graphicFrame>
        <p:nvGraphicFramePr>
          <p:cNvPr id="8" name="Inhaltsplatzhalter 7">
            <a:extLst>
              <a:ext uri="{FF2B5EF4-FFF2-40B4-BE49-F238E27FC236}">
                <a16:creationId xmlns:a16="http://schemas.microsoft.com/office/drawing/2014/main" id="{1ED1E808-C8BE-FCED-4442-F7FB44969CC9}"/>
              </a:ext>
            </a:extLst>
          </p:cNvPr>
          <p:cNvGraphicFramePr>
            <a:graphicFrameLocks noGrp="1"/>
          </p:cNvGraphicFramePr>
          <p:nvPr>
            <p:ph idx="1"/>
            <p:extLst>
              <p:ext uri="{D42A27DB-BD31-4B8C-83A1-F6EECF244321}">
                <p14:modId xmlns:p14="http://schemas.microsoft.com/office/powerpoint/2010/main" val="3631383412"/>
              </p:ext>
            </p:extLst>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13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81DAE62-35DB-23E1-E6F4-13A3F7D0B4A5}"/>
              </a:ext>
            </a:extLst>
          </p:cNvPr>
          <p:cNvSpPr>
            <a:spLocks noGrp="1"/>
          </p:cNvSpPr>
          <p:nvPr>
            <p:ph type="sldNum" sz="quarter" idx="19"/>
          </p:nvPr>
        </p:nvSpPr>
        <p:spPr/>
        <p:txBody>
          <a:bodyPr/>
          <a:lstStyle/>
          <a:p>
            <a:fld id="{4D8F3D2B-F07B-4D7B-B9C5-0D64AFCC6303}" type="slidenum">
              <a:rPr lang="en-GB" smtClean="0"/>
              <a:t>14</a:t>
            </a:fld>
            <a:endParaRPr lang="en-GB" dirty="0"/>
          </a:p>
        </p:txBody>
      </p:sp>
      <p:sp>
        <p:nvSpPr>
          <p:cNvPr id="3" name="Fußzeilenplatzhalter 2">
            <a:extLst>
              <a:ext uri="{FF2B5EF4-FFF2-40B4-BE49-F238E27FC236}">
                <a16:creationId xmlns:a16="http://schemas.microsoft.com/office/drawing/2014/main" id="{5245B8D1-6712-BDFF-1DA3-4ADCCFD018CD}"/>
              </a:ext>
            </a:extLst>
          </p:cNvPr>
          <p:cNvSpPr>
            <a:spLocks noGrp="1"/>
          </p:cNvSpPr>
          <p:nvPr>
            <p:ph type="ftr" sz="quarter" idx="18"/>
          </p:nvPr>
        </p:nvSpPr>
        <p:spPr/>
        <p:txBody>
          <a:bodyPr/>
          <a:lstStyle/>
          <a:p>
            <a:r>
              <a:rPr lang="en-US"/>
              <a:t>Industrial policy today / 12.02.2025 / Prof. Dr Hubertus Bardt</a:t>
            </a:r>
            <a:endParaRPr lang="en-GB" dirty="0"/>
          </a:p>
        </p:txBody>
      </p:sp>
      <p:sp>
        <p:nvSpPr>
          <p:cNvPr id="4" name="Textplatzhalter 3">
            <a:extLst>
              <a:ext uri="{FF2B5EF4-FFF2-40B4-BE49-F238E27FC236}">
                <a16:creationId xmlns:a16="http://schemas.microsoft.com/office/drawing/2014/main" id="{21B5820F-58C7-D87F-A58C-445BC9D22688}"/>
              </a:ext>
            </a:extLst>
          </p:cNvPr>
          <p:cNvSpPr>
            <a:spLocks noGrp="1"/>
          </p:cNvSpPr>
          <p:nvPr>
            <p:ph type="body" sz="quarter" idx="17"/>
          </p:nvPr>
        </p:nvSpPr>
        <p:spPr/>
        <p:txBody>
          <a:bodyPr/>
          <a:lstStyle/>
          <a:p>
            <a:endParaRPr lang="de-DE"/>
          </a:p>
        </p:txBody>
      </p:sp>
      <p:sp>
        <p:nvSpPr>
          <p:cNvPr id="5" name="Inhaltsplatzhalter 4">
            <a:extLst>
              <a:ext uri="{FF2B5EF4-FFF2-40B4-BE49-F238E27FC236}">
                <a16:creationId xmlns:a16="http://schemas.microsoft.com/office/drawing/2014/main" id="{15C35DF3-1BD9-9B23-C11A-9BD3503432CC}"/>
              </a:ext>
            </a:extLst>
          </p:cNvPr>
          <p:cNvSpPr>
            <a:spLocks noGrp="1"/>
          </p:cNvSpPr>
          <p:nvPr>
            <p:ph sz="half" idx="15"/>
          </p:nvPr>
        </p:nvSpPr>
        <p:spPr>
          <a:xfrm>
            <a:off x="6322484" y="3933089"/>
            <a:ext cx="5160000" cy="2088000"/>
          </a:xfrm>
        </p:spPr>
        <p:txBody>
          <a:bodyPr/>
          <a:lstStyle/>
          <a:p>
            <a:r>
              <a:rPr lang="en-GB" b="1" noProof="1"/>
              <a:t>Semiconductors industry</a:t>
            </a:r>
          </a:p>
          <a:p>
            <a:pPr>
              <a:spcBef>
                <a:spcPts val="1200"/>
              </a:spcBef>
            </a:pPr>
            <a:r>
              <a:rPr lang="en-GB" noProof="1"/>
              <a:t>International subsidy race.</a:t>
            </a:r>
          </a:p>
          <a:p>
            <a:pPr>
              <a:spcBef>
                <a:spcPts val="1200"/>
              </a:spcBef>
            </a:pPr>
            <a:r>
              <a:rPr lang="en-GB" noProof="1"/>
              <a:t>Resiliance? </a:t>
            </a:r>
          </a:p>
          <a:p>
            <a:pPr>
              <a:spcBef>
                <a:spcPts val="1200"/>
              </a:spcBef>
            </a:pPr>
            <a:r>
              <a:rPr lang="en-GB" noProof="1"/>
              <a:t>Investment cancelled / postponed  </a:t>
            </a:r>
          </a:p>
        </p:txBody>
      </p:sp>
      <p:sp>
        <p:nvSpPr>
          <p:cNvPr id="6" name="Inhaltsplatzhalter 5">
            <a:extLst>
              <a:ext uri="{FF2B5EF4-FFF2-40B4-BE49-F238E27FC236}">
                <a16:creationId xmlns:a16="http://schemas.microsoft.com/office/drawing/2014/main" id="{0636E449-3864-3C3F-3027-98ECFBA64A35}"/>
              </a:ext>
            </a:extLst>
          </p:cNvPr>
          <p:cNvSpPr>
            <a:spLocks noGrp="1"/>
          </p:cNvSpPr>
          <p:nvPr>
            <p:ph sz="half" idx="14"/>
          </p:nvPr>
        </p:nvSpPr>
        <p:spPr>
          <a:xfrm>
            <a:off x="711200" y="3933089"/>
            <a:ext cx="5158315" cy="2088000"/>
          </a:xfrm>
        </p:spPr>
        <p:txBody>
          <a:bodyPr/>
          <a:lstStyle/>
          <a:p>
            <a:r>
              <a:rPr lang="en-GB" b="1" i="0" noProof="1">
                <a:effectLst/>
              </a:rPr>
              <a:t>Carbon Contracts for Difference</a:t>
            </a:r>
          </a:p>
          <a:p>
            <a:pPr>
              <a:spcBef>
                <a:spcPts val="1200"/>
              </a:spcBef>
            </a:pPr>
            <a:r>
              <a:rPr lang="en-GB" noProof="1"/>
              <a:t>Tenders and auctions (competition) </a:t>
            </a:r>
          </a:p>
          <a:p>
            <a:pPr>
              <a:spcBef>
                <a:spcPts val="1200"/>
              </a:spcBef>
            </a:pPr>
            <a:r>
              <a:rPr lang="en-GB" b="0" i="0" noProof="1">
                <a:effectLst/>
              </a:rPr>
              <a:t>First Tender 2025: 2</a:t>
            </a:r>
            <a:r>
              <a:rPr lang="en-GB" noProof="1"/>
              <a:t>,8 bn, 15 companies</a:t>
            </a:r>
            <a:endParaRPr lang="en-GB" b="0" i="0" noProof="1">
              <a:effectLst/>
            </a:endParaRPr>
          </a:p>
          <a:p>
            <a:endParaRPr lang="en-GB" noProof="1"/>
          </a:p>
        </p:txBody>
      </p:sp>
      <p:sp>
        <p:nvSpPr>
          <p:cNvPr id="7" name="Inhaltsplatzhalter 6">
            <a:extLst>
              <a:ext uri="{FF2B5EF4-FFF2-40B4-BE49-F238E27FC236}">
                <a16:creationId xmlns:a16="http://schemas.microsoft.com/office/drawing/2014/main" id="{73AC2D8A-0A13-DC95-4AFC-6D24A6BA9ADA}"/>
              </a:ext>
            </a:extLst>
          </p:cNvPr>
          <p:cNvSpPr>
            <a:spLocks noGrp="1"/>
          </p:cNvSpPr>
          <p:nvPr>
            <p:ph sz="half" idx="2"/>
          </p:nvPr>
        </p:nvSpPr>
        <p:spPr/>
        <p:txBody>
          <a:bodyPr/>
          <a:lstStyle/>
          <a:p>
            <a:r>
              <a:rPr lang="en-GB" b="1" noProof="1"/>
              <a:t>new batterie production </a:t>
            </a:r>
          </a:p>
          <a:p>
            <a:pPr>
              <a:spcBef>
                <a:spcPts val="1200"/>
              </a:spcBef>
            </a:pPr>
            <a:r>
              <a:rPr lang="en-GB" noProof="1"/>
              <a:t>Energy intensive production in Germany?</a:t>
            </a:r>
          </a:p>
          <a:p>
            <a:pPr>
              <a:spcBef>
                <a:spcPts val="1200"/>
              </a:spcBef>
            </a:pPr>
            <a:r>
              <a:rPr lang="en-GB" noProof="1"/>
              <a:t>Core value added or commodity?</a:t>
            </a:r>
          </a:p>
          <a:p>
            <a:pPr>
              <a:spcBef>
                <a:spcPts val="1200"/>
              </a:spcBef>
            </a:pPr>
            <a:r>
              <a:rPr lang="en-GB" noProof="1"/>
              <a:t>Resiliance? </a:t>
            </a:r>
          </a:p>
        </p:txBody>
      </p:sp>
      <p:sp>
        <p:nvSpPr>
          <p:cNvPr id="8" name="Inhaltsplatzhalter 7">
            <a:extLst>
              <a:ext uri="{FF2B5EF4-FFF2-40B4-BE49-F238E27FC236}">
                <a16:creationId xmlns:a16="http://schemas.microsoft.com/office/drawing/2014/main" id="{3C38A14A-A430-2EAE-B3DD-80DB6D91FD24}"/>
              </a:ext>
            </a:extLst>
          </p:cNvPr>
          <p:cNvSpPr>
            <a:spLocks noGrp="1"/>
          </p:cNvSpPr>
          <p:nvPr>
            <p:ph sz="half" idx="1"/>
          </p:nvPr>
        </p:nvSpPr>
        <p:spPr>
          <a:xfrm>
            <a:off x="711197" y="1375200"/>
            <a:ext cx="5158315" cy="2088000"/>
          </a:xfrm>
        </p:spPr>
        <p:txBody>
          <a:bodyPr/>
          <a:lstStyle/>
          <a:p>
            <a:r>
              <a:rPr lang="en-GB" b="1" noProof="1"/>
              <a:t>H2-based steel production</a:t>
            </a:r>
          </a:p>
          <a:p>
            <a:pPr>
              <a:lnSpc>
                <a:spcPct val="100000"/>
              </a:lnSpc>
              <a:spcBef>
                <a:spcPts val="1200"/>
              </a:spcBef>
            </a:pPr>
            <a:r>
              <a:rPr lang="en-GB" noProof="1"/>
              <a:t>Direct payments for IPCEI (Important Project of Common European Interest) –, e.G. 2bn Euro for ThyssenKrupp</a:t>
            </a:r>
          </a:p>
          <a:p>
            <a:pPr>
              <a:lnSpc>
                <a:spcPct val="100000"/>
              </a:lnSpc>
              <a:spcBef>
                <a:spcPts val="1200"/>
              </a:spcBef>
              <a:buNone/>
            </a:pPr>
            <a:r>
              <a:rPr lang="en-GB" noProof="1"/>
              <a:t>Long-term competetivness? </a:t>
            </a:r>
          </a:p>
        </p:txBody>
      </p:sp>
      <p:sp>
        <p:nvSpPr>
          <p:cNvPr id="9" name="Titel 8">
            <a:extLst>
              <a:ext uri="{FF2B5EF4-FFF2-40B4-BE49-F238E27FC236}">
                <a16:creationId xmlns:a16="http://schemas.microsoft.com/office/drawing/2014/main" id="{0D856429-E59D-DA54-BCD4-38A6218A311E}"/>
              </a:ext>
            </a:extLst>
          </p:cNvPr>
          <p:cNvSpPr>
            <a:spLocks noGrp="1"/>
          </p:cNvSpPr>
          <p:nvPr>
            <p:ph type="title"/>
          </p:nvPr>
        </p:nvSpPr>
        <p:spPr/>
        <p:txBody>
          <a:bodyPr/>
          <a:lstStyle/>
          <a:p>
            <a:r>
              <a:rPr lang="en-GB" noProof="1"/>
              <a:t>Increasing subsidies – some instruments</a:t>
            </a:r>
          </a:p>
        </p:txBody>
      </p:sp>
    </p:spTree>
    <p:extLst>
      <p:ext uri="{BB962C8B-B14F-4D97-AF65-F5344CB8AC3E}">
        <p14:creationId xmlns:p14="http://schemas.microsoft.com/office/powerpoint/2010/main" val="897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3E2A4B1-C653-B028-9B37-065B4BBED28E}"/>
              </a:ext>
            </a:extLst>
          </p:cNvPr>
          <p:cNvSpPr>
            <a:spLocks noGrp="1"/>
          </p:cNvSpPr>
          <p:nvPr>
            <p:ph type="body" sz="quarter" idx="17"/>
          </p:nvPr>
        </p:nvSpPr>
        <p:spPr/>
        <p:txBody>
          <a:bodyPr/>
          <a:lstStyle/>
          <a:p>
            <a:r>
              <a:rPr lang="de-DE" dirty="0"/>
              <a:t>Source: own presentation</a:t>
            </a:r>
          </a:p>
          <a:p>
            <a:r>
              <a:rPr lang="de-DE" dirty="0"/>
              <a:t>Image source: </a:t>
            </a:r>
            <a:r>
              <a:rPr lang="de-DE" dirty="0" err="1"/>
              <a:t>flaticon</a:t>
            </a:r>
            <a:endParaRPr lang="de-DE" dirty="0"/>
          </a:p>
        </p:txBody>
      </p:sp>
      <p:sp>
        <p:nvSpPr>
          <p:cNvPr id="6" name="Textplatzhalter 5">
            <a:extLst>
              <a:ext uri="{FF2B5EF4-FFF2-40B4-BE49-F238E27FC236}">
                <a16:creationId xmlns:a16="http://schemas.microsoft.com/office/drawing/2014/main" id="{FA456AB4-17A0-49E2-E460-D8B6F3CB677C}"/>
              </a:ext>
            </a:extLst>
          </p:cNvPr>
          <p:cNvSpPr>
            <a:spLocks noGrp="1"/>
          </p:cNvSpPr>
          <p:nvPr>
            <p:ph type="body" sz="quarter" idx="13"/>
          </p:nvPr>
        </p:nvSpPr>
        <p:spPr/>
        <p:txBody>
          <a:bodyPr/>
          <a:lstStyle/>
          <a:p>
            <a:r>
              <a:rPr lang="de-DE"/>
              <a:t>Financing volume of EU and US programmes, in billions of US dollars</a:t>
            </a:r>
          </a:p>
        </p:txBody>
      </p:sp>
      <p:sp>
        <p:nvSpPr>
          <p:cNvPr id="7" name="Titel 6">
            <a:extLst>
              <a:ext uri="{FF2B5EF4-FFF2-40B4-BE49-F238E27FC236}">
                <a16:creationId xmlns:a16="http://schemas.microsoft.com/office/drawing/2014/main" id="{A58924A0-2D16-C40A-1922-B91D19767F84}"/>
              </a:ext>
            </a:extLst>
          </p:cNvPr>
          <p:cNvSpPr>
            <a:spLocks noGrp="1"/>
          </p:cNvSpPr>
          <p:nvPr>
            <p:ph type="title"/>
          </p:nvPr>
        </p:nvSpPr>
        <p:spPr/>
        <p:txBody>
          <a:bodyPr/>
          <a:lstStyle/>
          <a:p>
            <a:r>
              <a:rPr lang="de-DE"/>
              <a:t>Industrial policy initiatives in comparison</a:t>
            </a:r>
          </a:p>
        </p:txBody>
      </p:sp>
      <p:graphicFrame>
        <p:nvGraphicFramePr>
          <p:cNvPr id="8" name="Inhaltsplatzhalter 7">
            <a:extLst>
              <a:ext uri="{FF2B5EF4-FFF2-40B4-BE49-F238E27FC236}">
                <a16:creationId xmlns:a16="http://schemas.microsoft.com/office/drawing/2014/main" id="{9A241CAA-07AF-40A7-5387-1CDA68854EE4}"/>
              </a:ext>
            </a:extLst>
          </p:cNvPr>
          <p:cNvGraphicFramePr>
            <a:graphicFrameLocks noGrp="1"/>
          </p:cNvGraphicFramePr>
          <p:nvPr>
            <p:ph idx="1"/>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a:extLst>
              <a:ext uri="{FF2B5EF4-FFF2-40B4-BE49-F238E27FC236}">
                <a16:creationId xmlns:a16="http://schemas.microsoft.com/office/drawing/2014/main" id="{2332B0DD-B0A4-5C59-9FA7-E9585B5A4D3E}"/>
              </a:ext>
            </a:extLst>
          </p:cNvPr>
          <p:cNvSpPr/>
          <p:nvPr/>
        </p:nvSpPr>
        <p:spPr>
          <a:xfrm>
            <a:off x="7896314" y="4736410"/>
            <a:ext cx="162370" cy="350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5" name="Rechteck 4">
            <a:extLst>
              <a:ext uri="{FF2B5EF4-FFF2-40B4-BE49-F238E27FC236}">
                <a16:creationId xmlns:a16="http://schemas.microsoft.com/office/drawing/2014/main" id="{5FC175B7-21AF-82FB-2186-9C5614A20822}"/>
              </a:ext>
            </a:extLst>
          </p:cNvPr>
          <p:cNvSpPr/>
          <p:nvPr/>
        </p:nvSpPr>
        <p:spPr>
          <a:xfrm>
            <a:off x="8117080" y="4736409"/>
            <a:ext cx="162370" cy="350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9" name="Rechteck 8">
            <a:extLst>
              <a:ext uri="{FF2B5EF4-FFF2-40B4-BE49-F238E27FC236}">
                <a16:creationId xmlns:a16="http://schemas.microsoft.com/office/drawing/2014/main" id="{C6DB00C0-B89A-088E-AA86-046E20B4F1E8}"/>
              </a:ext>
            </a:extLst>
          </p:cNvPr>
          <p:cNvSpPr/>
          <p:nvPr/>
        </p:nvSpPr>
        <p:spPr>
          <a:xfrm>
            <a:off x="8352088" y="4736408"/>
            <a:ext cx="68366" cy="350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10" name="Rechteck 9">
            <a:extLst>
              <a:ext uri="{FF2B5EF4-FFF2-40B4-BE49-F238E27FC236}">
                <a16:creationId xmlns:a16="http://schemas.microsoft.com/office/drawing/2014/main" id="{2DCA40CE-18B8-EE50-099D-D786B81CA9E1}"/>
              </a:ext>
            </a:extLst>
          </p:cNvPr>
          <p:cNvSpPr/>
          <p:nvPr/>
        </p:nvSpPr>
        <p:spPr>
          <a:xfrm>
            <a:off x="8511606" y="4736407"/>
            <a:ext cx="68366" cy="3503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cxnSp>
        <p:nvCxnSpPr>
          <p:cNvPr id="13" name="Gerader Verbinder 12">
            <a:extLst>
              <a:ext uri="{FF2B5EF4-FFF2-40B4-BE49-F238E27FC236}">
                <a16:creationId xmlns:a16="http://schemas.microsoft.com/office/drawing/2014/main" id="{A5B87A46-417C-0647-074B-C67C5DA9454B}"/>
              </a:ext>
            </a:extLst>
          </p:cNvPr>
          <p:cNvCxnSpPr/>
          <p:nvPr/>
        </p:nvCxnSpPr>
        <p:spPr>
          <a:xfrm>
            <a:off x="494253" y="4358936"/>
            <a:ext cx="108047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6D92DD4A-DE0B-08F2-9DFC-7033678EBD2E}"/>
              </a:ext>
            </a:extLst>
          </p:cNvPr>
          <p:cNvPicPr>
            <a:picLocks noChangeAspect="1"/>
          </p:cNvPicPr>
          <p:nvPr/>
        </p:nvPicPr>
        <p:blipFill>
          <a:blip r:embed="rId4"/>
          <a:stretch>
            <a:fillRect/>
          </a:stretch>
        </p:blipFill>
        <p:spPr>
          <a:xfrm>
            <a:off x="566308" y="4601153"/>
            <a:ext cx="840105" cy="840105"/>
          </a:xfrm>
          <a:prstGeom prst="rect">
            <a:avLst/>
          </a:prstGeom>
        </p:spPr>
      </p:pic>
      <p:pic>
        <p:nvPicPr>
          <p:cNvPr id="16" name="Grafik 15">
            <a:extLst>
              <a:ext uri="{FF2B5EF4-FFF2-40B4-BE49-F238E27FC236}">
                <a16:creationId xmlns:a16="http://schemas.microsoft.com/office/drawing/2014/main" id="{6259346A-12BF-1D52-3DE9-2C7A093C223D}"/>
              </a:ext>
            </a:extLst>
          </p:cNvPr>
          <p:cNvPicPr>
            <a:picLocks noChangeAspect="1"/>
          </p:cNvPicPr>
          <p:nvPr/>
        </p:nvPicPr>
        <p:blipFill>
          <a:blip r:embed="rId5"/>
          <a:stretch>
            <a:fillRect/>
          </a:stretch>
        </p:blipFill>
        <p:spPr>
          <a:xfrm>
            <a:off x="519135" y="2499064"/>
            <a:ext cx="887278" cy="887278"/>
          </a:xfrm>
          <a:prstGeom prst="rect">
            <a:avLst/>
          </a:prstGeom>
        </p:spPr>
      </p:pic>
      <p:sp>
        <p:nvSpPr>
          <p:cNvPr id="12" name="Foliennummernplatzhalter 11">
            <a:extLst>
              <a:ext uri="{FF2B5EF4-FFF2-40B4-BE49-F238E27FC236}">
                <a16:creationId xmlns:a16="http://schemas.microsoft.com/office/drawing/2014/main" id="{C634CED2-5510-0A4C-7C3F-DA29715EB52F}"/>
              </a:ext>
            </a:extLst>
          </p:cNvPr>
          <p:cNvSpPr>
            <a:spLocks noGrp="1"/>
          </p:cNvSpPr>
          <p:nvPr>
            <p:ph type="sldNum" sz="quarter" idx="19"/>
          </p:nvPr>
        </p:nvSpPr>
        <p:spPr/>
        <p:txBody>
          <a:bodyPr/>
          <a:lstStyle/>
          <a:p>
            <a:fld id="{4D8F3D2B-F07B-4D7B-B9C5-0D64AFCC6303}" type="slidenum">
              <a:rPr lang="de-DE" smtClean="0"/>
              <a:t>15</a:t>
            </a:fld>
            <a:endParaRPr lang="de-DE"/>
          </a:p>
        </p:txBody>
      </p:sp>
      <p:sp>
        <p:nvSpPr>
          <p:cNvPr id="11" name="Fußzeilenplatzhalter 2">
            <a:extLst>
              <a:ext uri="{FF2B5EF4-FFF2-40B4-BE49-F238E27FC236}">
                <a16:creationId xmlns:a16="http://schemas.microsoft.com/office/drawing/2014/main" id="{460B375F-5533-E574-A624-CB1105A92005}"/>
              </a:ext>
            </a:extLst>
          </p:cNvPr>
          <p:cNvSpPr>
            <a:spLocks noGrp="1"/>
          </p:cNvSpPr>
          <p:nvPr>
            <p:ph type="ftr" sz="quarter" idx="18"/>
          </p:nvPr>
        </p:nvSpPr>
        <p:spPr>
          <a:xfrm>
            <a:off x="5522537" y="6356352"/>
            <a:ext cx="5637307" cy="365125"/>
          </a:xfrm>
        </p:spPr>
        <p:txBody>
          <a:bodyPr/>
          <a:lstStyle/>
          <a:p>
            <a:r>
              <a:rPr lang="en-US"/>
              <a:t>Industrial policy today / 12.02.2025 / Prof. Dr Hubertus Bardt</a:t>
            </a:r>
            <a:endParaRPr lang="de-DE"/>
          </a:p>
        </p:txBody>
      </p:sp>
    </p:spTree>
    <p:extLst>
      <p:ext uri="{BB962C8B-B14F-4D97-AF65-F5344CB8AC3E}">
        <p14:creationId xmlns:p14="http://schemas.microsoft.com/office/powerpoint/2010/main" val="398249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8663779-CC26-7D39-C8F7-D82BA4C62BFB}"/>
              </a:ext>
            </a:extLst>
          </p:cNvPr>
          <p:cNvSpPr>
            <a:spLocks noGrp="1"/>
          </p:cNvSpPr>
          <p:nvPr>
            <p:ph type="sldNum" sz="quarter" idx="19"/>
          </p:nvPr>
        </p:nvSpPr>
        <p:spPr/>
        <p:txBody>
          <a:bodyPr/>
          <a:lstStyle/>
          <a:p>
            <a:fld id="{4D8F3D2B-F07B-4D7B-B9C5-0D64AFCC6303}" type="slidenum">
              <a:rPr lang="de-DE" smtClean="0"/>
              <a:t>16</a:t>
            </a:fld>
            <a:endParaRPr lang="de-DE"/>
          </a:p>
        </p:txBody>
      </p:sp>
      <p:sp>
        <p:nvSpPr>
          <p:cNvPr id="3" name="Fußzeilenplatzhalter 2">
            <a:extLst>
              <a:ext uri="{FF2B5EF4-FFF2-40B4-BE49-F238E27FC236}">
                <a16:creationId xmlns:a16="http://schemas.microsoft.com/office/drawing/2014/main" id="{72C8C830-B107-E250-DB4D-20D34A3073F4}"/>
              </a:ext>
            </a:extLst>
          </p:cNvPr>
          <p:cNvSpPr>
            <a:spLocks noGrp="1"/>
          </p:cNvSpPr>
          <p:nvPr>
            <p:ph type="ftr" sz="quarter" idx="18"/>
          </p:nvPr>
        </p:nvSpPr>
        <p:spPr/>
        <p:txBody>
          <a:bodyPr/>
          <a:lstStyle/>
          <a:p>
            <a:r>
              <a:rPr lang="en-US"/>
              <a:t>Industrial policy today / 12.02.2025 / Prof. Dr Hubertus Bardt</a:t>
            </a:r>
            <a:endParaRPr lang="de-DE"/>
          </a:p>
        </p:txBody>
      </p:sp>
      <p:sp>
        <p:nvSpPr>
          <p:cNvPr id="5" name="Inhaltsplatzhalter 4">
            <a:extLst>
              <a:ext uri="{FF2B5EF4-FFF2-40B4-BE49-F238E27FC236}">
                <a16:creationId xmlns:a16="http://schemas.microsoft.com/office/drawing/2014/main" id="{427C73B3-549C-5457-5467-72C8D4415605}"/>
              </a:ext>
            </a:extLst>
          </p:cNvPr>
          <p:cNvSpPr>
            <a:spLocks noGrp="1"/>
          </p:cNvSpPr>
          <p:nvPr>
            <p:ph idx="1"/>
          </p:nvPr>
        </p:nvSpPr>
        <p:spPr/>
        <p:txBody>
          <a:bodyPr/>
          <a:lstStyle/>
          <a:p>
            <a:pPr marL="342900" indent="-342900">
              <a:buFont typeface="Wingdings" panose="05000000000000000000" pitchFamily="2" charset="2"/>
              <a:buChar char="§"/>
            </a:pPr>
            <a:r>
              <a:rPr lang="en-US" dirty="0"/>
              <a:t>Companies are responsible for their supply chains</a:t>
            </a:r>
            <a:br>
              <a:rPr lang="en-US" dirty="0"/>
            </a:br>
            <a:endParaRPr lang="en-US" dirty="0"/>
          </a:p>
          <a:p>
            <a:pPr marL="342900" indent="-342900">
              <a:buFont typeface="Wingdings" panose="05000000000000000000" pitchFamily="2" charset="2"/>
              <a:buChar char="§"/>
            </a:pPr>
            <a:r>
              <a:rPr lang="en-US" dirty="0"/>
              <a:t>But: risk is limited to the value of the company</a:t>
            </a:r>
          </a:p>
          <a:p>
            <a:pPr marL="342900" indent="-342900">
              <a:buFont typeface="Wingdings" panose="05000000000000000000" pitchFamily="2" charset="2"/>
              <a:buChar char="§"/>
            </a:pPr>
            <a:r>
              <a:rPr lang="en-US" dirty="0"/>
              <a:t>Spillover effects?</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Remaining risk for the state</a:t>
            </a:r>
          </a:p>
          <a:p>
            <a:pPr marL="342900" indent="-342900">
              <a:buFont typeface="Wingdings" panose="05000000000000000000" pitchFamily="2" charset="2"/>
              <a:buChar char="§"/>
            </a:pPr>
            <a:r>
              <a:rPr lang="en-US" dirty="0"/>
              <a:t>Cluster risk?</a:t>
            </a:r>
          </a:p>
          <a:p>
            <a:pPr marL="342900" indent="-342900">
              <a:buFont typeface="Wingdings" panose="05000000000000000000" pitchFamily="2" charset="2"/>
              <a:buChar char="§"/>
            </a:pPr>
            <a:r>
              <a:rPr lang="en-US" dirty="0"/>
              <a:t>Political blackmailing?</a:t>
            </a:r>
            <a:endParaRPr lang="de-DE" dirty="0"/>
          </a:p>
        </p:txBody>
      </p:sp>
      <p:sp>
        <p:nvSpPr>
          <p:cNvPr id="7" name="Titel 6">
            <a:extLst>
              <a:ext uri="{FF2B5EF4-FFF2-40B4-BE49-F238E27FC236}">
                <a16:creationId xmlns:a16="http://schemas.microsoft.com/office/drawing/2014/main" id="{96653E9C-ED4D-FD5B-BC11-F5BFC8848BBC}"/>
              </a:ext>
            </a:extLst>
          </p:cNvPr>
          <p:cNvSpPr>
            <a:spLocks noGrp="1"/>
          </p:cNvSpPr>
          <p:nvPr>
            <p:ph type="title"/>
          </p:nvPr>
        </p:nvSpPr>
        <p:spPr/>
        <p:txBody>
          <a:bodyPr/>
          <a:lstStyle/>
          <a:p>
            <a:r>
              <a:rPr lang="en-GB" noProof="0"/>
              <a:t>Resiliance</a:t>
            </a:r>
            <a:r>
              <a:rPr lang="en-GB" noProof="0" dirty="0"/>
              <a:t> – mixed responsibilities </a:t>
            </a:r>
          </a:p>
        </p:txBody>
      </p:sp>
    </p:spTree>
    <p:extLst>
      <p:ext uri="{BB962C8B-B14F-4D97-AF65-F5344CB8AC3E}">
        <p14:creationId xmlns:p14="http://schemas.microsoft.com/office/powerpoint/2010/main" val="21300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8663779-CC26-7D39-C8F7-D82BA4C62BFB}"/>
              </a:ext>
            </a:extLst>
          </p:cNvPr>
          <p:cNvSpPr>
            <a:spLocks noGrp="1"/>
          </p:cNvSpPr>
          <p:nvPr>
            <p:ph type="sldNum" sz="quarter" idx="19"/>
          </p:nvPr>
        </p:nvSpPr>
        <p:spPr/>
        <p:txBody>
          <a:bodyPr/>
          <a:lstStyle/>
          <a:p>
            <a:fld id="{4D8F3D2B-F07B-4D7B-B9C5-0D64AFCC6303}" type="slidenum">
              <a:rPr lang="de-DE" smtClean="0"/>
              <a:t>17</a:t>
            </a:fld>
            <a:endParaRPr lang="de-DE"/>
          </a:p>
        </p:txBody>
      </p:sp>
      <p:sp>
        <p:nvSpPr>
          <p:cNvPr id="3" name="Fußzeilenplatzhalter 2">
            <a:extLst>
              <a:ext uri="{FF2B5EF4-FFF2-40B4-BE49-F238E27FC236}">
                <a16:creationId xmlns:a16="http://schemas.microsoft.com/office/drawing/2014/main" id="{72C8C830-B107-E250-DB4D-20D34A3073F4}"/>
              </a:ext>
            </a:extLst>
          </p:cNvPr>
          <p:cNvSpPr>
            <a:spLocks noGrp="1"/>
          </p:cNvSpPr>
          <p:nvPr>
            <p:ph type="ftr" sz="quarter" idx="18"/>
          </p:nvPr>
        </p:nvSpPr>
        <p:spPr/>
        <p:txBody>
          <a:bodyPr/>
          <a:lstStyle/>
          <a:p>
            <a:r>
              <a:rPr lang="en-US"/>
              <a:t>Industrial policy today / 12.02.2025 / Prof. Dr Hubertus Bardt</a:t>
            </a:r>
            <a:endParaRPr lang="de-DE"/>
          </a:p>
        </p:txBody>
      </p:sp>
      <p:sp>
        <p:nvSpPr>
          <p:cNvPr id="5" name="Inhaltsplatzhalter 4">
            <a:extLst>
              <a:ext uri="{FF2B5EF4-FFF2-40B4-BE49-F238E27FC236}">
                <a16:creationId xmlns:a16="http://schemas.microsoft.com/office/drawing/2014/main" id="{427C73B3-549C-5457-5467-72C8D4415605}"/>
              </a:ext>
            </a:extLst>
          </p:cNvPr>
          <p:cNvSpPr>
            <a:spLocks noGrp="1"/>
          </p:cNvSpPr>
          <p:nvPr>
            <p:ph idx="1"/>
          </p:nvPr>
        </p:nvSpPr>
        <p:spPr/>
        <p:txBody>
          <a:bodyPr/>
          <a:lstStyle/>
          <a:p>
            <a:pPr marL="342900" indent="-342900">
              <a:buFont typeface="Wingdings" panose="05000000000000000000" pitchFamily="2" charset="2"/>
              <a:buChar char="§"/>
            </a:pPr>
            <a:r>
              <a:rPr lang="en-US" dirty="0"/>
              <a:t>USA</a:t>
            </a:r>
          </a:p>
          <a:p>
            <a:pPr marL="594900" lvl="2" indent="-342900">
              <a:buFont typeface="Wingdings" panose="05000000000000000000" pitchFamily="2" charset="2"/>
              <a:buChar char="§"/>
            </a:pPr>
            <a:r>
              <a:rPr lang="en-US" dirty="0"/>
              <a:t>Some IRA funding only for China-free value chains</a:t>
            </a:r>
          </a:p>
          <a:p>
            <a:pPr marL="594900" lvl="2" indent="-342900">
              <a:buFont typeface="Wingdings" panose="05000000000000000000" pitchFamily="2" charset="2"/>
              <a:buChar char="§"/>
            </a:pPr>
            <a:r>
              <a:rPr lang="en-US" dirty="0"/>
              <a:t>Raw material stocks in some cases </a:t>
            </a:r>
          </a:p>
          <a:p>
            <a:pPr marL="342900" lvl="1" indent="-342900">
              <a:buFont typeface="Wingdings" panose="05000000000000000000" pitchFamily="2" charset="2"/>
              <a:buChar char="§"/>
            </a:pPr>
            <a:r>
              <a:rPr lang="en-US" dirty="0"/>
              <a:t>Japan</a:t>
            </a:r>
          </a:p>
          <a:p>
            <a:pPr marL="594900" lvl="2" indent="-342900">
              <a:buFont typeface="Wingdings" panose="05000000000000000000" pitchFamily="2" charset="2"/>
              <a:buChar char="§"/>
            </a:pPr>
            <a:r>
              <a:rPr lang="en-US" dirty="0"/>
              <a:t>Funding of mining projects abroad (rare earths, Australia) if 50% of production is delivered to Japan</a:t>
            </a:r>
          </a:p>
          <a:p>
            <a:pPr marL="594900" lvl="2" indent="-342900">
              <a:buFont typeface="Wingdings" panose="05000000000000000000" pitchFamily="2" charset="2"/>
              <a:buChar char="§"/>
            </a:pPr>
            <a:r>
              <a:rPr lang="en-US" dirty="0"/>
              <a:t>Bonus for companies that present a diversification strategy</a:t>
            </a:r>
          </a:p>
          <a:p>
            <a:pPr marL="342900" lvl="1" indent="-342900">
              <a:buFont typeface="Wingdings" panose="05000000000000000000" pitchFamily="2" charset="2"/>
              <a:buChar char="§"/>
            </a:pPr>
            <a:r>
              <a:rPr lang="en-US" dirty="0"/>
              <a:t>EU/Germany</a:t>
            </a:r>
          </a:p>
          <a:p>
            <a:pPr marL="594900" lvl="2" indent="-342900">
              <a:buFont typeface="Wingdings" panose="05000000000000000000" pitchFamily="2" charset="2"/>
              <a:buChar char="§"/>
            </a:pPr>
            <a:r>
              <a:rPr lang="en-US" dirty="0"/>
              <a:t>Raw materials fund?</a:t>
            </a:r>
          </a:p>
          <a:p>
            <a:pPr marL="594900" lvl="2" indent="-342900">
              <a:buFont typeface="Wingdings" panose="05000000000000000000" pitchFamily="2" charset="2"/>
              <a:buChar char="§"/>
            </a:pPr>
            <a:r>
              <a:rPr lang="en-US" dirty="0"/>
              <a:t>Initiative for a commodities club (cooperation between buyers and secure supplier countries)</a:t>
            </a:r>
            <a:r>
              <a:rPr lang="de-DE" dirty="0"/>
              <a:t>USA</a:t>
            </a:r>
          </a:p>
        </p:txBody>
      </p:sp>
      <p:sp>
        <p:nvSpPr>
          <p:cNvPr id="7" name="Titel 6">
            <a:extLst>
              <a:ext uri="{FF2B5EF4-FFF2-40B4-BE49-F238E27FC236}">
                <a16:creationId xmlns:a16="http://schemas.microsoft.com/office/drawing/2014/main" id="{96653E9C-ED4D-FD5B-BC11-F5BFC8848BBC}"/>
              </a:ext>
            </a:extLst>
          </p:cNvPr>
          <p:cNvSpPr>
            <a:spLocks noGrp="1"/>
          </p:cNvSpPr>
          <p:nvPr>
            <p:ph type="title"/>
          </p:nvPr>
        </p:nvSpPr>
        <p:spPr/>
        <p:txBody>
          <a:bodyPr/>
          <a:lstStyle/>
          <a:p>
            <a:r>
              <a:rPr lang="en-GB" noProof="0" dirty="0"/>
              <a:t>Industrial Policy Instruments for mo</a:t>
            </a:r>
            <a:r>
              <a:rPr lang="en-GB" dirty="0"/>
              <a:t>re Resilience</a:t>
            </a:r>
          </a:p>
        </p:txBody>
      </p:sp>
    </p:spTree>
    <p:extLst>
      <p:ext uri="{BB962C8B-B14F-4D97-AF65-F5344CB8AC3E}">
        <p14:creationId xmlns:p14="http://schemas.microsoft.com/office/powerpoint/2010/main" val="66530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04344DB-C568-AD7D-2629-1C5CFD16FC96}"/>
              </a:ext>
            </a:extLst>
          </p:cNvPr>
          <p:cNvSpPr>
            <a:spLocks noGrp="1"/>
          </p:cNvSpPr>
          <p:nvPr>
            <p:ph type="sldNum" sz="quarter" idx="19"/>
          </p:nvPr>
        </p:nvSpPr>
        <p:spPr/>
        <p:txBody>
          <a:bodyPr/>
          <a:lstStyle/>
          <a:p>
            <a:fld id="{4D8F3D2B-F07B-4D7B-B9C5-0D64AFCC6303}" type="slidenum">
              <a:rPr lang="de-DE" smtClean="0"/>
              <a:t>18</a:t>
            </a:fld>
            <a:endParaRPr lang="de-DE"/>
          </a:p>
        </p:txBody>
      </p:sp>
      <p:sp>
        <p:nvSpPr>
          <p:cNvPr id="3" name="Fußzeilenplatzhalter 2">
            <a:extLst>
              <a:ext uri="{FF2B5EF4-FFF2-40B4-BE49-F238E27FC236}">
                <a16:creationId xmlns:a16="http://schemas.microsoft.com/office/drawing/2014/main" id="{D41B2395-7BC2-EDBD-26F0-18F3BE3AB27C}"/>
              </a:ext>
            </a:extLst>
          </p:cNvPr>
          <p:cNvSpPr>
            <a:spLocks noGrp="1"/>
          </p:cNvSpPr>
          <p:nvPr>
            <p:ph type="ftr" sz="quarter" idx="18"/>
          </p:nvPr>
        </p:nvSpPr>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0C0719B5-CF47-C99E-963D-3712D92177AB}"/>
              </a:ext>
            </a:extLst>
          </p:cNvPr>
          <p:cNvSpPr>
            <a:spLocks noGrp="1"/>
          </p:cNvSpPr>
          <p:nvPr>
            <p:ph type="body" sz="quarter" idx="17"/>
          </p:nvPr>
        </p:nvSpPr>
        <p:spPr/>
        <p:txBody>
          <a:bodyPr/>
          <a:lstStyle/>
          <a:p>
            <a:endParaRPr lang="de-DE"/>
          </a:p>
        </p:txBody>
      </p:sp>
      <p:sp>
        <p:nvSpPr>
          <p:cNvPr id="5" name="Inhaltsplatzhalter 4">
            <a:extLst>
              <a:ext uri="{FF2B5EF4-FFF2-40B4-BE49-F238E27FC236}">
                <a16:creationId xmlns:a16="http://schemas.microsoft.com/office/drawing/2014/main" id="{101C034D-7449-A4A7-1482-B87CE1416814}"/>
              </a:ext>
            </a:extLst>
          </p:cNvPr>
          <p:cNvSpPr>
            <a:spLocks noGrp="1"/>
          </p:cNvSpPr>
          <p:nvPr>
            <p:ph idx="1"/>
          </p:nvPr>
        </p:nvSpPr>
        <p:spPr/>
        <p:txBody>
          <a:bodyPr/>
          <a:lstStyle/>
          <a:p>
            <a:pPr marL="342900" lvl="1" indent="-342900">
              <a:buFont typeface="Wingdings" panose="05000000000000000000" pitchFamily="2" charset="2"/>
              <a:buChar char="§"/>
            </a:pPr>
            <a:r>
              <a:rPr lang="en-US" dirty="0"/>
              <a:t>Increase in protectionism</a:t>
            </a:r>
          </a:p>
          <a:p>
            <a:pPr marL="342900" lvl="1" indent="-342900">
              <a:buFont typeface="Wingdings" panose="05000000000000000000" pitchFamily="2" charset="2"/>
              <a:buChar char="§"/>
            </a:pPr>
            <a:r>
              <a:rPr lang="en-US" dirty="0"/>
              <a:t>Centralized specification of certain market results</a:t>
            </a:r>
          </a:p>
          <a:p>
            <a:pPr marL="342900" lvl="1" indent="-342900">
              <a:buFont typeface="Wingdings" panose="05000000000000000000" pitchFamily="2" charset="2"/>
              <a:buChar char="§"/>
            </a:pPr>
            <a:endParaRPr lang="en-US" dirty="0"/>
          </a:p>
          <a:p>
            <a:pPr marL="342900" lvl="1" indent="-342900">
              <a:buFont typeface="Wingdings" panose="05000000000000000000" pitchFamily="2" charset="2"/>
              <a:buChar char="§"/>
            </a:pPr>
            <a:r>
              <a:rPr lang="en-US" dirty="0"/>
              <a:t>Political supply risks cannot be clearly distinguished from market risks</a:t>
            </a:r>
          </a:p>
          <a:p>
            <a:pPr marL="342900" lvl="1" indent="-342900">
              <a:buFont typeface="Wingdings" panose="05000000000000000000" pitchFamily="2" charset="2"/>
              <a:buChar char="§"/>
            </a:pPr>
            <a:r>
              <a:rPr lang="en-US" dirty="0"/>
              <a:t>Inflation of the security argument (BMW in the USA)</a:t>
            </a:r>
          </a:p>
          <a:p>
            <a:pPr marL="342900" lvl="1" indent="-342900">
              <a:buFont typeface="Wingdings" panose="05000000000000000000" pitchFamily="2" charset="2"/>
              <a:buChar char="§"/>
            </a:pPr>
            <a:r>
              <a:rPr lang="en-US" dirty="0"/>
              <a:t>Political-economic risk of abuse</a:t>
            </a:r>
          </a:p>
          <a:p>
            <a:pPr marL="342900" lvl="1" indent="-342900">
              <a:buFont typeface="Wingdings" panose="05000000000000000000" pitchFamily="2" charset="2"/>
              <a:buChar char="§"/>
            </a:pPr>
            <a:endParaRPr lang="en-US" dirty="0"/>
          </a:p>
          <a:p>
            <a:pPr marL="342900" lvl="1" indent="-342900">
              <a:buFont typeface="Wingdings" panose="05000000000000000000" pitchFamily="2" charset="2"/>
              <a:buChar char="§"/>
            </a:pPr>
            <a:r>
              <a:rPr lang="en-US" dirty="0"/>
              <a:t>Batteries, semiconductors, solar systems, raw materials, food...</a:t>
            </a:r>
          </a:p>
        </p:txBody>
      </p:sp>
      <p:sp>
        <p:nvSpPr>
          <p:cNvPr id="6" name="Textplatzhalter 5">
            <a:extLst>
              <a:ext uri="{FF2B5EF4-FFF2-40B4-BE49-F238E27FC236}">
                <a16:creationId xmlns:a16="http://schemas.microsoft.com/office/drawing/2014/main" id="{18F95FC2-985D-15C8-7CA0-9CA4B42BD9EC}"/>
              </a:ext>
            </a:extLst>
          </p:cNvPr>
          <p:cNvSpPr>
            <a:spLocks noGrp="1"/>
          </p:cNvSpPr>
          <p:nvPr>
            <p:ph type="body" sz="quarter" idx="13"/>
          </p:nvPr>
        </p:nvSpPr>
        <p:spPr/>
        <p:txBody>
          <a:bodyPr/>
          <a:lstStyle/>
          <a:p>
            <a:pPr>
              <a:buNone/>
            </a:pPr>
            <a:r>
              <a:rPr lang="en-GB" noProof="0" dirty="0"/>
              <a:t>More centralized, less market-based coordination</a:t>
            </a:r>
          </a:p>
        </p:txBody>
      </p:sp>
      <p:sp>
        <p:nvSpPr>
          <p:cNvPr id="7" name="Titel 6">
            <a:extLst>
              <a:ext uri="{FF2B5EF4-FFF2-40B4-BE49-F238E27FC236}">
                <a16:creationId xmlns:a16="http://schemas.microsoft.com/office/drawing/2014/main" id="{21F5DD90-7D2C-B37D-76A7-604CE4A63E20}"/>
              </a:ext>
            </a:extLst>
          </p:cNvPr>
          <p:cNvSpPr>
            <a:spLocks noGrp="1"/>
          </p:cNvSpPr>
          <p:nvPr>
            <p:ph type="title"/>
          </p:nvPr>
        </p:nvSpPr>
        <p:spPr/>
        <p:txBody>
          <a:bodyPr/>
          <a:lstStyle/>
          <a:p>
            <a:r>
              <a:rPr lang="en-GB" noProof="0" dirty="0"/>
              <a:t>Resilience can lead to Interference </a:t>
            </a:r>
          </a:p>
        </p:txBody>
      </p:sp>
    </p:spTree>
    <p:extLst>
      <p:ext uri="{BB962C8B-B14F-4D97-AF65-F5344CB8AC3E}">
        <p14:creationId xmlns:p14="http://schemas.microsoft.com/office/powerpoint/2010/main" val="397440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04344DB-C568-AD7D-2629-1C5CFD16FC96}"/>
              </a:ext>
            </a:extLst>
          </p:cNvPr>
          <p:cNvSpPr>
            <a:spLocks noGrp="1"/>
          </p:cNvSpPr>
          <p:nvPr>
            <p:ph type="sldNum" sz="quarter" idx="19"/>
          </p:nvPr>
        </p:nvSpPr>
        <p:spPr/>
        <p:txBody>
          <a:bodyPr/>
          <a:lstStyle/>
          <a:p>
            <a:fld id="{4D8F3D2B-F07B-4D7B-B9C5-0D64AFCC6303}" type="slidenum">
              <a:rPr lang="de-DE" smtClean="0"/>
              <a:t>19</a:t>
            </a:fld>
            <a:endParaRPr lang="de-DE"/>
          </a:p>
        </p:txBody>
      </p:sp>
      <p:sp>
        <p:nvSpPr>
          <p:cNvPr id="3" name="Fußzeilenplatzhalter 2">
            <a:extLst>
              <a:ext uri="{FF2B5EF4-FFF2-40B4-BE49-F238E27FC236}">
                <a16:creationId xmlns:a16="http://schemas.microsoft.com/office/drawing/2014/main" id="{D41B2395-7BC2-EDBD-26F0-18F3BE3AB27C}"/>
              </a:ext>
            </a:extLst>
          </p:cNvPr>
          <p:cNvSpPr>
            <a:spLocks noGrp="1"/>
          </p:cNvSpPr>
          <p:nvPr>
            <p:ph type="ftr" sz="quarter" idx="18"/>
          </p:nvPr>
        </p:nvSpPr>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0C0719B5-CF47-C99E-963D-3712D92177AB}"/>
              </a:ext>
            </a:extLst>
          </p:cNvPr>
          <p:cNvSpPr>
            <a:spLocks noGrp="1"/>
          </p:cNvSpPr>
          <p:nvPr>
            <p:ph type="body" sz="quarter" idx="17"/>
          </p:nvPr>
        </p:nvSpPr>
        <p:spPr/>
        <p:txBody>
          <a:bodyPr/>
          <a:lstStyle/>
          <a:p>
            <a:endParaRPr lang="de-DE"/>
          </a:p>
        </p:txBody>
      </p:sp>
      <p:sp>
        <p:nvSpPr>
          <p:cNvPr id="5" name="Inhaltsplatzhalter 4">
            <a:extLst>
              <a:ext uri="{FF2B5EF4-FFF2-40B4-BE49-F238E27FC236}">
                <a16:creationId xmlns:a16="http://schemas.microsoft.com/office/drawing/2014/main" id="{101C034D-7449-A4A7-1482-B87CE1416814}"/>
              </a:ext>
            </a:extLst>
          </p:cNvPr>
          <p:cNvSpPr>
            <a:spLocks noGrp="1"/>
          </p:cNvSpPr>
          <p:nvPr>
            <p:ph idx="1"/>
          </p:nvPr>
        </p:nvSpPr>
        <p:spPr/>
        <p:txBody>
          <a:bodyPr/>
          <a:lstStyle/>
          <a:p>
            <a:pPr marL="342900" lvl="1" indent="-342900">
              <a:buFont typeface="Wingdings" panose="05000000000000000000" pitchFamily="2" charset="2"/>
              <a:buChar char="§"/>
            </a:pPr>
            <a:r>
              <a:rPr lang="en-GB" sz="2400" noProof="0"/>
              <a:t>Recognising the expanded role of the state</a:t>
            </a:r>
          </a:p>
          <a:p>
            <a:pPr marL="342900" lvl="1" indent="-342900">
              <a:buFont typeface="Wingdings" panose="05000000000000000000" pitchFamily="2" charset="2"/>
              <a:buChar char="§"/>
            </a:pPr>
            <a:r>
              <a:rPr lang="en-GB" sz="2400" noProof="0" dirty="0"/>
              <a:t>Clear description of the need for support</a:t>
            </a:r>
          </a:p>
          <a:p>
            <a:pPr marL="342900" lvl="1" indent="-342900">
              <a:buFont typeface="Wingdings" panose="05000000000000000000" pitchFamily="2" charset="2"/>
              <a:buChar char="§"/>
            </a:pPr>
            <a:r>
              <a:rPr lang="en-GB" sz="2400" noProof="0" dirty="0"/>
              <a:t>Time and material limitation</a:t>
            </a:r>
          </a:p>
          <a:p>
            <a:pPr marL="342900" lvl="1" indent="-342900">
              <a:buFont typeface="Wingdings" panose="05000000000000000000" pitchFamily="2" charset="2"/>
              <a:buChar char="§"/>
            </a:pPr>
            <a:endParaRPr lang="en-GB" sz="2400" noProof="0" dirty="0"/>
          </a:p>
          <a:p>
            <a:pPr marL="342900" lvl="1" indent="-342900">
              <a:buFont typeface="Wingdings" panose="05000000000000000000" pitchFamily="2" charset="2"/>
              <a:buChar char="§"/>
            </a:pPr>
            <a:r>
              <a:rPr lang="en-GB" sz="2400" noProof="0" dirty="0"/>
              <a:t>Maintaining market-based controls</a:t>
            </a:r>
          </a:p>
          <a:p>
            <a:pPr marL="342900" lvl="1" indent="-342900">
              <a:buFont typeface="Wingdings" panose="05000000000000000000" pitchFamily="2" charset="2"/>
              <a:buChar char="§"/>
            </a:pPr>
            <a:r>
              <a:rPr lang="en-GB" sz="2400" noProof="0" dirty="0"/>
              <a:t>Ensuring competition for innovation and efficiency</a:t>
            </a:r>
          </a:p>
          <a:p>
            <a:pPr marL="342900" lvl="1" indent="-342900">
              <a:buFont typeface="Wingdings" panose="05000000000000000000" pitchFamily="2" charset="2"/>
              <a:buChar char="§"/>
            </a:pPr>
            <a:endParaRPr lang="en-GB" sz="2400" noProof="0" dirty="0"/>
          </a:p>
          <a:p>
            <a:pPr lvl="1"/>
            <a:endParaRPr lang="en-GB" sz="2400" noProof="0" dirty="0"/>
          </a:p>
        </p:txBody>
      </p:sp>
      <p:sp>
        <p:nvSpPr>
          <p:cNvPr id="6" name="Textplatzhalter 5">
            <a:extLst>
              <a:ext uri="{FF2B5EF4-FFF2-40B4-BE49-F238E27FC236}">
                <a16:creationId xmlns:a16="http://schemas.microsoft.com/office/drawing/2014/main" id="{18F95FC2-985D-15C8-7CA0-9CA4B42BD9EC}"/>
              </a:ext>
            </a:extLst>
          </p:cNvPr>
          <p:cNvSpPr>
            <a:spLocks noGrp="1"/>
          </p:cNvSpPr>
          <p:nvPr>
            <p:ph type="body" sz="quarter" idx="13"/>
          </p:nvPr>
        </p:nvSpPr>
        <p:spPr/>
        <p:txBody>
          <a:bodyPr/>
          <a:lstStyle/>
          <a:p>
            <a:r>
              <a:rPr lang="de-DE" dirty="0"/>
              <a:t> </a:t>
            </a:r>
          </a:p>
        </p:txBody>
      </p:sp>
      <p:sp>
        <p:nvSpPr>
          <p:cNvPr id="7" name="Titel 6">
            <a:extLst>
              <a:ext uri="{FF2B5EF4-FFF2-40B4-BE49-F238E27FC236}">
                <a16:creationId xmlns:a16="http://schemas.microsoft.com/office/drawing/2014/main" id="{21F5DD90-7D2C-B37D-76A7-604CE4A63E20}"/>
              </a:ext>
            </a:extLst>
          </p:cNvPr>
          <p:cNvSpPr>
            <a:spLocks noGrp="1"/>
          </p:cNvSpPr>
          <p:nvPr>
            <p:ph type="title"/>
          </p:nvPr>
        </p:nvSpPr>
        <p:spPr/>
        <p:txBody>
          <a:bodyPr/>
          <a:lstStyle/>
          <a:p>
            <a:r>
              <a:rPr lang="de-DE" dirty="0"/>
              <a:t>Regulatory challenge</a:t>
            </a:r>
          </a:p>
        </p:txBody>
      </p:sp>
    </p:spTree>
    <p:extLst>
      <p:ext uri="{BB962C8B-B14F-4D97-AF65-F5344CB8AC3E}">
        <p14:creationId xmlns:p14="http://schemas.microsoft.com/office/powerpoint/2010/main" val="126068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43B5660-A4BA-F50F-A8E3-B184BF853392}"/>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2</a:t>
            </a:fld>
            <a:endParaRPr lang="de-DE"/>
          </a:p>
        </p:txBody>
      </p:sp>
      <p:sp>
        <p:nvSpPr>
          <p:cNvPr id="3" name="Fußzeilenplatzhalter 2">
            <a:extLst>
              <a:ext uri="{FF2B5EF4-FFF2-40B4-BE49-F238E27FC236}">
                <a16:creationId xmlns:a16="http://schemas.microsoft.com/office/drawing/2014/main" id="{B9E6C598-3C09-382E-037E-7FC01DE0AF8B}"/>
              </a:ext>
            </a:extLst>
          </p:cNvPr>
          <p:cNvSpPr>
            <a:spLocks noGrp="1"/>
          </p:cNvSpPr>
          <p:nvPr>
            <p:ph type="ftr" sz="quarter" idx="18"/>
          </p:nvPr>
        </p:nvSpPr>
        <p:spPr>
          <a:xfrm>
            <a:off x="2812211" y="6356352"/>
            <a:ext cx="8347633" cy="365125"/>
          </a:xfrm>
        </p:spPr>
        <p:txBody>
          <a:bodyPr/>
          <a:lstStyle/>
          <a:p>
            <a:r>
              <a:rPr lang="en-US" dirty="0"/>
              <a:t>Industrial policy today / 12.02.2025 / Prof. Dr Hubertus Bardt</a:t>
            </a:r>
            <a:endParaRPr lang="de-DE" dirty="0"/>
          </a:p>
        </p:txBody>
      </p:sp>
      <p:sp>
        <p:nvSpPr>
          <p:cNvPr id="4" name="Textplatzhalter 3">
            <a:extLst>
              <a:ext uri="{FF2B5EF4-FFF2-40B4-BE49-F238E27FC236}">
                <a16:creationId xmlns:a16="http://schemas.microsoft.com/office/drawing/2014/main" id="{E333C87C-0940-A4D7-14D4-8508065562D2}"/>
              </a:ext>
            </a:extLst>
          </p:cNvPr>
          <p:cNvSpPr>
            <a:spLocks noGrp="1"/>
          </p:cNvSpPr>
          <p:nvPr>
            <p:ph type="body" sz="quarter" idx="17"/>
          </p:nvPr>
        </p:nvSpPr>
        <p:spPr>
          <a:xfrm>
            <a:off x="702000" y="5864306"/>
            <a:ext cx="10801350" cy="265032"/>
          </a:xfrm>
        </p:spPr>
        <p:txBody>
          <a:bodyPr/>
          <a:lstStyle/>
          <a:p>
            <a:r>
              <a:rPr lang="de-DE" dirty="0"/>
              <a:t>Source: German Economic Institute on the basis of EU-FIGARO</a:t>
            </a:r>
          </a:p>
        </p:txBody>
      </p:sp>
      <p:graphicFrame>
        <p:nvGraphicFramePr>
          <p:cNvPr id="8" name="Inhaltsplatzhalter 7">
            <a:extLst>
              <a:ext uri="{FF2B5EF4-FFF2-40B4-BE49-F238E27FC236}">
                <a16:creationId xmlns:a16="http://schemas.microsoft.com/office/drawing/2014/main" id="{765E2FC1-F96E-8DB8-2EF5-C956E2B9F5DD}"/>
              </a:ext>
            </a:extLst>
          </p:cNvPr>
          <p:cNvGraphicFramePr>
            <a:graphicFrameLocks noGrp="1"/>
          </p:cNvGraphicFramePr>
          <p:nvPr>
            <p:ph idx="1"/>
            <p:extLst>
              <p:ext uri="{D42A27DB-BD31-4B8C-83A1-F6EECF244321}">
                <p14:modId xmlns:p14="http://schemas.microsoft.com/office/powerpoint/2010/main" val="1089234476"/>
              </p:ext>
            </p:extLst>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platzhalter 5">
            <a:extLst>
              <a:ext uri="{FF2B5EF4-FFF2-40B4-BE49-F238E27FC236}">
                <a16:creationId xmlns:a16="http://schemas.microsoft.com/office/drawing/2014/main" id="{ABD02655-0613-9E1A-0D90-DE60BD977852}"/>
              </a:ext>
            </a:extLst>
          </p:cNvPr>
          <p:cNvSpPr>
            <a:spLocks noGrp="1"/>
          </p:cNvSpPr>
          <p:nvPr>
            <p:ph type="body" sz="quarter" idx="13"/>
          </p:nvPr>
        </p:nvSpPr>
        <p:spPr>
          <a:xfrm>
            <a:off x="702406" y="767273"/>
            <a:ext cx="10794269" cy="360000"/>
          </a:xfrm>
        </p:spPr>
        <p:txBody>
          <a:bodyPr/>
          <a:lstStyle/>
          <a:p>
            <a:r>
              <a:rPr lang="de-DE" dirty="0"/>
              <a:t>Value added in per cent of GDP, 2019</a:t>
            </a:r>
          </a:p>
        </p:txBody>
      </p:sp>
      <p:sp>
        <p:nvSpPr>
          <p:cNvPr id="7" name="Titel 6">
            <a:extLst>
              <a:ext uri="{FF2B5EF4-FFF2-40B4-BE49-F238E27FC236}">
                <a16:creationId xmlns:a16="http://schemas.microsoft.com/office/drawing/2014/main" id="{AFB558AF-A4A3-7DE3-5D6C-A700FB8CDD89}"/>
              </a:ext>
            </a:extLst>
          </p:cNvPr>
          <p:cNvSpPr>
            <a:spLocks noGrp="1"/>
          </p:cNvSpPr>
          <p:nvPr>
            <p:ph type="title"/>
          </p:nvPr>
        </p:nvSpPr>
        <p:spPr>
          <a:xfrm>
            <a:off x="702406" y="186670"/>
            <a:ext cx="10794269" cy="576000"/>
          </a:xfrm>
        </p:spPr>
        <p:txBody>
          <a:bodyPr/>
          <a:lstStyle/>
          <a:p>
            <a:r>
              <a:rPr lang="de-DE" dirty="0"/>
              <a:t>Industrial service network</a:t>
            </a:r>
          </a:p>
        </p:txBody>
      </p:sp>
    </p:spTree>
    <p:extLst>
      <p:ext uri="{BB962C8B-B14F-4D97-AF65-F5344CB8AC3E}">
        <p14:creationId xmlns:p14="http://schemas.microsoft.com/office/powerpoint/2010/main" val="259714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695326" y="2944694"/>
            <a:ext cx="4805945" cy="702492"/>
          </a:xfrm>
        </p:spPr>
        <p:txBody>
          <a:bodyPr anchor="t"/>
          <a:lstStyle/>
          <a:p>
            <a:r>
              <a:rPr lang="de-DE" dirty="0">
                <a:solidFill>
                  <a:schemeClr val="accent2"/>
                </a:solidFill>
                <a:hlinkClick r:id="rId3">
                  <a:extLst>
                    <a:ext uri="{A12FA001-AC4F-418D-AE19-62706E023703}">
                      <ahyp:hlinkClr xmlns:ahyp="http://schemas.microsoft.com/office/drawing/2018/hyperlinkcolor" val="tx"/>
                    </a:ext>
                  </a:extLst>
                </a:hlinkClick>
              </a:rPr>
              <a:t>www.iwkoeln.de</a:t>
            </a:r>
            <a:r>
              <a:rPr lang="de-DE" dirty="0">
                <a:solidFill>
                  <a:schemeClr val="accent2"/>
                </a:solidFill>
              </a:rPr>
              <a:t> </a:t>
            </a:r>
          </a:p>
          <a:p>
            <a:r>
              <a:rPr lang="de-DE" dirty="0">
                <a:solidFill>
                  <a:schemeClr val="accent2"/>
                </a:solidFill>
              </a:rPr>
              <a:t>       </a:t>
            </a:r>
            <a:r>
              <a:rPr lang="de-DE" dirty="0">
                <a:solidFill>
                  <a:schemeClr val="accent2"/>
                </a:solidFill>
                <a:hlinkClick r:id="rId4">
                  <a:extLst>
                    <a:ext uri="{A12FA001-AC4F-418D-AE19-62706E023703}">
                      <ahyp:hlinkClr xmlns:ahyp="http://schemas.microsoft.com/office/drawing/2018/hyperlinkcolor" val="tx"/>
                    </a:ext>
                  </a:extLst>
                </a:hlinkClick>
              </a:rPr>
              <a:t>@H_Bardt</a:t>
            </a:r>
            <a:r>
              <a:rPr lang="de-DE" dirty="0">
                <a:solidFill>
                  <a:schemeClr val="accent2"/>
                </a:solidFill>
              </a:rPr>
              <a:t>  </a:t>
            </a:r>
          </a:p>
        </p:txBody>
      </p:sp>
      <p:sp>
        <p:nvSpPr>
          <p:cNvPr id="3" name="Textplatzhalter 2"/>
          <p:cNvSpPr>
            <a:spLocks noGrp="1"/>
          </p:cNvSpPr>
          <p:nvPr>
            <p:ph type="body" sz="quarter" idx="15"/>
          </p:nvPr>
        </p:nvSpPr>
        <p:spPr>
          <a:xfrm>
            <a:off x="695326" y="2669522"/>
            <a:ext cx="4805945" cy="252000"/>
          </a:xfrm>
        </p:spPr>
        <p:txBody>
          <a:bodyPr/>
          <a:lstStyle/>
          <a:p>
            <a:r>
              <a:rPr lang="de-DE" dirty="0">
                <a:solidFill>
                  <a:schemeClr val="accent2"/>
                </a:solidFill>
                <a:hlinkClick r:id="rId5">
                  <a:extLst>
                    <a:ext uri="{A12FA001-AC4F-418D-AE19-62706E023703}">
                      <ahyp:hlinkClr xmlns:ahyp="http://schemas.microsoft.com/office/drawing/2018/hyperlinkcolor" val="tx"/>
                    </a:ext>
                  </a:extLst>
                </a:hlinkClick>
              </a:rPr>
              <a:t>bardt@iwkoeln.de</a:t>
            </a:r>
            <a:r>
              <a:rPr lang="de-DE" dirty="0">
                <a:solidFill>
                  <a:schemeClr val="accent2"/>
                </a:solidFill>
              </a:rPr>
              <a:t> </a:t>
            </a:r>
          </a:p>
        </p:txBody>
      </p:sp>
      <p:sp>
        <p:nvSpPr>
          <p:cNvPr id="4" name="Textplatzhalter 3"/>
          <p:cNvSpPr>
            <a:spLocks noGrp="1"/>
          </p:cNvSpPr>
          <p:nvPr>
            <p:ph type="body" sz="quarter" idx="14"/>
          </p:nvPr>
        </p:nvSpPr>
        <p:spPr>
          <a:xfrm>
            <a:off x="695325" y="2405500"/>
            <a:ext cx="4805945" cy="252000"/>
          </a:xfrm>
        </p:spPr>
        <p:txBody>
          <a:bodyPr/>
          <a:lstStyle/>
          <a:p>
            <a:r>
              <a:rPr lang="de-DE" dirty="0">
                <a:solidFill>
                  <a:schemeClr val="accent2"/>
                </a:solidFill>
              </a:rPr>
              <a:t>+49 221 4981-750</a:t>
            </a:r>
          </a:p>
        </p:txBody>
      </p:sp>
      <p:sp>
        <p:nvSpPr>
          <p:cNvPr id="5" name="Textplatzhalter 4"/>
          <p:cNvSpPr>
            <a:spLocks noGrp="1"/>
          </p:cNvSpPr>
          <p:nvPr>
            <p:ph type="body" sz="quarter" idx="20"/>
          </p:nvPr>
        </p:nvSpPr>
        <p:spPr>
          <a:xfrm>
            <a:off x="695326" y="1552938"/>
            <a:ext cx="4805945" cy="635051"/>
          </a:xfrm>
        </p:spPr>
        <p:txBody>
          <a:bodyPr/>
          <a:lstStyle/>
          <a:p>
            <a:r>
              <a:rPr lang="de-DE" dirty="0"/>
              <a:t>Managing Director</a:t>
            </a:r>
          </a:p>
          <a:p>
            <a:endParaRPr lang="de-DE" dirty="0"/>
          </a:p>
        </p:txBody>
      </p:sp>
      <p:sp>
        <p:nvSpPr>
          <p:cNvPr id="6" name="Textplatzhalter 5"/>
          <p:cNvSpPr>
            <a:spLocks noGrp="1"/>
          </p:cNvSpPr>
          <p:nvPr>
            <p:ph type="body" sz="quarter" idx="13"/>
          </p:nvPr>
        </p:nvSpPr>
        <p:spPr>
          <a:xfrm>
            <a:off x="695325" y="1028353"/>
            <a:ext cx="4805559" cy="523875"/>
          </a:xfrm>
        </p:spPr>
        <p:txBody>
          <a:bodyPr/>
          <a:lstStyle/>
          <a:p>
            <a:r>
              <a:rPr lang="de-DE" dirty="0"/>
              <a:t>Prof. Dr. Hubertus Bardt</a:t>
            </a:r>
          </a:p>
        </p:txBody>
      </p:sp>
      <p:pic>
        <p:nvPicPr>
          <p:cNvPr id="7" name="Grafik 6">
            <a:hlinkClick r:id="rId6"/>
            <a:extLst>
              <a:ext uri="{FF2B5EF4-FFF2-40B4-BE49-F238E27FC236}">
                <a16:creationId xmlns:a16="http://schemas.microsoft.com/office/drawing/2014/main" id="{0B32C19C-7653-F076-F1CC-A558FAFA7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20" y="4227181"/>
            <a:ext cx="1189927" cy="1902157"/>
          </a:xfrm>
          <a:prstGeom prst="rect">
            <a:avLst/>
          </a:prstGeom>
          <a:ln>
            <a:noFill/>
          </a:ln>
          <a:effectLst>
            <a:outerShdw blurRad="292100" dist="139700" dir="2700000" algn="tl" rotWithShape="0">
              <a:srgbClr val="333333">
                <a:alpha val="65000"/>
              </a:srgbClr>
            </a:outerShdw>
          </a:effectLst>
        </p:spPr>
      </p:pic>
      <p:pic>
        <p:nvPicPr>
          <p:cNvPr id="10" name="Grafik 9">
            <a:extLst>
              <a:ext uri="{FF2B5EF4-FFF2-40B4-BE49-F238E27FC236}">
                <a16:creationId xmlns:a16="http://schemas.microsoft.com/office/drawing/2014/main" id="{FE344E23-1DCB-E49A-56E2-80312B0B96E6}"/>
              </a:ext>
            </a:extLst>
          </p:cNvPr>
          <p:cNvPicPr>
            <a:picLocks noChangeAspect="1"/>
          </p:cNvPicPr>
          <p:nvPr/>
        </p:nvPicPr>
        <p:blipFill>
          <a:blip r:embed="rId8"/>
          <a:stretch>
            <a:fillRect/>
          </a:stretch>
        </p:blipFill>
        <p:spPr>
          <a:xfrm>
            <a:off x="767408" y="3416276"/>
            <a:ext cx="286537" cy="188992"/>
          </a:xfrm>
          <a:prstGeom prst="rect">
            <a:avLst/>
          </a:prstGeom>
        </p:spPr>
      </p:pic>
      <p:pic>
        <p:nvPicPr>
          <p:cNvPr id="9" name="Grafik 8" descr="Ein Bild, das Text, Schrift, Screenshot, Marke enthält.&#10;&#10;Automatisch generierte Beschreibung">
            <a:hlinkClick r:id="rId9"/>
            <a:extLst>
              <a:ext uri="{FF2B5EF4-FFF2-40B4-BE49-F238E27FC236}">
                <a16:creationId xmlns:a16="http://schemas.microsoft.com/office/drawing/2014/main" id="{8ABF834F-4BB9-D2D7-27F8-7281AD6D70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1991" y="4227181"/>
            <a:ext cx="1335737" cy="1902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65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DBE521B-1E98-4518-A5EA-7C508784000C}"/>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3</a:t>
            </a:fld>
            <a:endParaRPr lang="de-DE"/>
          </a:p>
        </p:txBody>
      </p:sp>
      <p:sp>
        <p:nvSpPr>
          <p:cNvPr id="3" name="Fußzeilenplatzhalter 2">
            <a:extLst>
              <a:ext uri="{FF2B5EF4-FFF2-40B4-BE49-F238E27FC236}">
                <a16:creationId xmlns:a16="http://schemas.microsoft.com/office/drawing/2014/main" id="{AE86429F-711B-8AAE-3808-3600632621DC}"/>
              </a:ext>
            </a:extLst>
          </p:cNvPr>
          <p:cNvSpPr>
            <a:spLocks noGrp="1"/>
          </p:cNvSpPr>
          <p:nvPr>
            <p:ph type="ftr" sz="quarter" idx="18"/>
          </p:nvPr>
        </p:nvSpPr>
        <p:spPr>
          <a:xfrm>
            <a:off x="4943873" y="6356352"/>
            <a:ext cx="6215972" cy="365125"/>
          </a:xfrm>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14717DD6-C41F-47F2-AB4A-09E8E806607E}"/>
              </a:ext>
            </a:extLst>
          </p:cNvPr>
          <p:cNvSpPr>
            <a:spLocks noGrp="1"/>
          </p:cNvSpPr>
          <p:nvPr>
            <p:ph type="body" sz="quarter" idx="17"/>
          </p:nvPr>
        </p:nvSpPr>
        <p:spPr>
          <a:xfrm>
            <a:off x="702000" y="5864306"/>
            <a:ext cx="10801350" cy="265032"/>
          </a:xfrm>
        </p:spPr>
        <p:txBody>
          <a:bodyPr/>
          <a:lstStyle/>
          <a:p>
            <a:r>
              <a:rPr lang="de-DE" dirty="0"/>
              <a:t>Sources: Federal Statistical Office; German Economic Institute</a:t>
            </a:r>
          </a:p>
        </p:txBody>
      </p:sp>
      <p:graphicFrame>
        <p:nvGraphicFramePr>
          <p:cNvPr id="10" name="Inhaltsplatzhalter 9">
            <a:extLst>
              <a:ext uri="{FF2B5EF4-FFF2-40B4-BE49-F238E27FC236}">
                <a16:creationId xmlns:a16="http://schemas.microsoft.com/office/drawing/2014/main" id="{7C40BECF-82EF-4D91-BBB5-E53DC4CD20C9}"/>
              </a:ext>
            </a:extLst>
          </p:cNvPr>
          <p:cNvGraphicFramePr>
            <a:graphicFrameLocks noGrp="1"/>
          </p:cNvGraphicFramePr>
          <p:nvPr>
            <p:ph idx="1"/>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platzhalter 5">
            <a:extLst>
              <a:ext uri="{FF2B5EF4-FFF2-40B4-BE49-F238E27FC236}">
                <a16:creationId xmlns:a16="http://schemas.microsoft.com/office/drawing/2014/main" id="{2B6F1CC2-75AF-46EC-811C-0471F68D6701}"/>
              </a:ext>
            </a:extLst>
          </p:cNvPr>
          <p:cNvSpPr>
            <a:spLocks noGrp="1"/>
          </p:cNvSpPr>
          <p:nvPr>
            <p:ph type="body" sz="quarter" idx="13"/>
          </p:nvPr>
        </p:nvSpPr>
        <p:spPr>
          <a:xfrm>
            <a:off x="701674" y="766763"/>
            <a:ext cx="11226973" cy="360362"/>
          </a:xfrm>
        </p:spPr>
        <p:txBody>
          <a:bodyPr/>
          <a:lstStyle/>
          <a:p>
            <a:r>
              <a:rPr lang="de-DE" dirty="0"/>
              <a:t>Seasonally adjusted industrial production; index 4th quarter 2019 = 100</a:t>
            </a:r>
          </a:p>
        </p:txBody>
      </p:sp>
      <p:sp>
        <p:nvSpPr>
          <p:cNvPr id="7" name="Titel 6">
            <a:extLst>
              <a:ext uri="{FF2B5EF4-FFF2-40B4-BE49-F238E27FC236}">
                <a16:creationId xmlns:a16="http://schemas.microsoft.com/office/drawing/2014/main" id="{89732901-2439-447C-90F5-AC9ED2F32BE4}"/>
              </a:ext>
            </a:extLst>
          </p:cNvPr>
          <p:cNvSpPr>
            <a:spLocks noGrp="1"/>
          </p:cNvSpPr>
          <p:nvPr>
            <p:ph type="title"/>
          </p:nvPr>
        </p:nvSpPr>
        <p:spPr>
          <a:xfrm>
            <a:off x="702406" y="186670"/>
            <a:ext cx="10794269" cy="576000"/>
          </a:xfrm>
        </p:spPr>
        <p:txBody>
          <a:bodyPr/>
          <a:lstStyle/>
          <a:p>
            <a:r>
              <a:rPr lang="de-DE" dirty="0"/>
              <a:t>Not a good development in German industry</a:t>
            </a:r>
          </a:p>
        </p:txBody>
      </p:sp>
    </p:spTree>
    <p:extLst>
      <p:ext uri="{BB962C8B-B14F-4D97-AF65-F5344CB8AC3E}">
        <p14:creationId xmlns:p14="http://schemas.microsoft.com/office/powerpoint/2010/main" val="263555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51832AA-86FA-07C2-4DDF-30DA0D76D7B6}"/>
              </a:ext>
            </a:extLst>
          </p:cNvPr>
          <p:cNvSpPr>
            <a:spLocks noGrp="1"/>
          </p:cNvSpPr>
          <p:nvPr>
            <p:ph type="sldNum" sz="quarter" idx="19"/>
          </p:nvPr>
        </p:nvSpPr>
        <p:spPr/>
        <p:txBody>
          <a:bodyPr/>
          <a:lstStyle/>
          <a:p>
            <a:fld id="{4D8F3D2B-F07B-4D7B-B9C5-0D64AFCC6303}" type="slidenum">
              <a:rPr lang="de-DE" smtClean="0"/>
              <a:t>4</a:t>
            </a:fld>
            <a:endParaRPr lang="de-DE"/>
          </a:p>
        </p:txBody>
      </p:sp>
      <p:sp>
        <p:nvSpPr>
          <p:cNvPr id="6" name="Textplatzhalter 5">
            <a:extLst>
              <a:ext uri="{FF2B5EF4-FFF2-40B4-BE49-F238E27FC236}">
                <a16:creationId xmlns:a16="http://schemas.microsoft.com/office/drawing/2014/main" id="{D2441313-A1BE-3515-E9CC-7C1003FD703F}"/>
              </a:ext>
            </a:extLst>
          </p:cNvPr>
          <p:cNvSpPr>
            <a:spLocks noGrp="1"/>
          </p:cNvSpPr>
          <p:nvPr>
            <p:ph type="body" sz="quarter" idx="3"/>
          </p:nvPr>
        </p:nvSpPr>
        <p:spPr>
          <a:xfrm>
            <a:off x="6313488" y="834412"/>
            <a:ext cx="5429334" cy="360000"/>
          </a:xfrm>
        </p:spPr>
        <p:txBody>
          <a:bodyPr/>
          <a:lstStyle/>
          <a:p>
            <a:r>
              <a:rPr lang="de-DE" sz="2000" b="1"/>
              <a:t>Gross equipment investment </a:t>
            </a:r>
            <a:r>
              <a:rPr lang="de-DE" sz="2000"/>
              <a:t>in </a:t>
            </a:r>
            <a:r>
              <a:rPr lang="de-DE" sz="2000" b="1"/>
              <a:t>manufacturing</a:t>
            </a:r>
            <a:r>
              <a:rPr lang="de-DE" sz="2000"/>
              <a:t>, price-adjusted, index (2019=100), until 2022</a:t>
            </a:r>
            <a:endParaRPr lang="de-DE"/>
          </a:p>
        </p:txBody>
      </p:sp>
      <p:sp>
        <p:nvSpPr>
          <p:cNvPr id="7" name="Textplatzhalter 6">
            <a:extLst>
              <a:ext uri="{FF2B5EF4-FFF2-40B4-BE49-F238E27FC236}">
                <a16:creationId xmlns:a16="http://schemas.microsoft.com/office/drawing/2014/main" id="{C7A36CD7-1052-3F91-A9B5-0ED10A56F366}"/>
              </a:ext>
            </a:extLst>
          </p:cNvPr>
          <p:cNvSpPr>
            <a:spLocks noGrp="1"/>
          </p:cNvSpPr>
          <p:nvPr>
            <p:ph type="body" idx="1"/>
          </p:nvPr>
        </p:nvSpPr>
        <p:spPr>
          <a:xfrm>
            <a:off x="701675" y="809684"/>
            <a:ext cx="5157787" cy="360000"/>
          </a:xfrm>
        </p:spPr>
        <p:txBody>
          <a:bodyPr/>
          <a:lstStyle/>
          <a:p>
            <a:r>
              <a:rPr lang="de-DE" sz="2000" b="1"/>
              <a:t>Gross fixed capital formation</a:t>
            </a:r>
            <a:r>
              <a:rPr lang="de-DE" sz="2000"/>
              <a:t>, share of GDP, index (2019 = 100), until 2022</a:t>
            </a:r>
          </a:p>
        </p:txBody>
      </p:sp>
      <p:sp>
        <p:nvSpPr>
          <p:cNvPr id="9" name="Titel 8">
            <a:extLst>
              <a:ext uri="{FF2B5EF4-FFF2-40B4-BE49-F238E27FC236}">
                <a16:creationId xmlns:a16="http://schemas.microsoft.com/office/drawing/2014/main" id="{1E9D6A5F-7FD4-BE59-2C1E-30A02B9331BC}"/>
              </a:ext>
            </a:extLst>
          </p:cNvPr>
          <p:cNvSpPr>
            <a:spLocks noGrp="1"/>
          </p:cNvSpPr>
          <p:nvPr>
            <p:ph type="title"/>
          </p:nvPr>
        </p:nvSpPr>
        <p:spPr>
          <a:xfrm>
            <a:off x="702405" y="186670"/>
            <a:ext cx="11269016" cy="576000"/>
          </a:xfrm>
        </p:spPr>
        <p:txBody>
          <a:bodyPr/>
          <a:lstStyle/>
          <a:p>
            <a:r>
              <a:rPr lang="de-DE"/>
              <a:t>Protracted investment weakness</a:t>
            </a:r>
            <a:endParaRPr lang="de-DE" dirty="0"/>
          </a:p>
        </p:txBody>
      </p:sp>
      <p:sp>
        <p:nvSpPr>
          <p:cNvPr id="10" name="Textplatzhalter 9">
            <a:extLst>
              <a:ext uri="{FF2B5EF4-FFF2-40B4-BE49-F238E27FC236}">
                <a16:creationId xmlns:a16="http://schemas.microsoft.com/office/drawing/2014/main" id="{8382A321-1A02-2579-A8F7-30EF518FC9B5}"/>
              </a:ext>
            </a:extLst>
          </p:cNvPr>
          <p:cNvSpPr>
            <a:spLocks noGrp="1"/>
          </p:cNvSpPr>
          <p:nvPr>
            <p:ph type="body" sz="quarter" idx="17"/>
          </p:nvPr>
        </p:nvSpPr>
        <p:spPr/>
        <p:txBody>
          <a:bodyPr/>
          <a:lstStyle/>
          <a:p>
            <a:r>
              <a:rPr lang="de-DE"/>
              <a:t>Source: Federal Statistical Office</a:t>
            </a:r>
          </a:p>
        </p:txBody>
      </p:sp>
      <p:graphicFrame>
        <p:nvGraphicFramePr>
          <p:cNvPr id="16" name="Inhaltsplatzhalter 15">
            <a:extLst>
              <a:ext uri="{FF2B5EF4-FFF2-40B4-BE49-F238E27FC236}">
                <a16:creationId xmlns:a16="http://schemas.microsoft.com/office/drawing/2014/main" id="{E5A71E1D-3B9C-DAAA-20EA-9A4A03265721}"/>
              </a:ext>
            </a:extLst>
          </p:cNvPr>
          <p:cNvGraphicFramePr>
            <a:graphicFrameLocks noGrp="1"/>
          </p:cNvGraphicFramePr>
          <p:nvPr>
            <p:ph sz="half" idx="2"/>
            <p:extLst>
              <p:ext uri="{D42A27DB-BD31-4B8C-83A1-F6EECF244321}">
                <p14:modId xmlns:p14="http://schemas.microsoft.com/office/powerpoint/2010/main" val="3820372893"/>
              </p:ext>
            </p:extLst>
          </p:nvPr>
        </p:nvGraphicFramePr>
        <p:xfrm>
          <a:off x="701675" y="1396698"/>
          <a:ext cx="5157788" cy="4446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Inhaltsplatzhalter 18">
            <a:extLst>
              <a:ext uri="{FF2B5EF4-FFF2-40B4-BE49-F238E27FC236}">
                <a16:creationId xmlns:a16="http://schemas.microsoft.com/office/drawing/2014/main" id="{518CE241-7B6D-FFFC-D219-BBAB0A641BD1}"/>
              </a:ext>
            </a:extLst>
          </p:cNvPr>
          <p:cNvGraphicFramePr>
            <a:graphicFrameLocks noGrp="1"/>
          </p:cNvGraphicFramePr>
          <p:nvPr>
            <p:ph sz="quarter" idx="4"/>
            <p:extLst>
              <p:ext uri="{D42A27DB-BD31-4B8C-83A1-F6EECF244321}">
                <p14:modId xmlns:p14="http://schemas.microsoft.com/office/powerpoint/2010/main" val="2886554897"/>
              </p:ext>
            </p:extLst>
          </p:nvPr>
        </p:nvGraphicFramePr>
        <p:xfrm>
          <a:off x="6313488" y="1421426"/>
          <a:ext cx="5183187" cy="4422162"/>
        </p:xfrm>
        <a:graphic>
          <a:graphicData uri="http://schemas.openxmlformats.org/drawingml/2006/chart">
            <c:chart xmlns:c="http://schemas.openxmlformats.org/drawingml/2006/chart" xmlns:r="http://schemas.openxmlformats.org/officeDocument/2006/relationships" r:id="rId4"/>
          </a:graphicData>
        </a:graphic>
      </p:graphicFrame>
      <p:sp>
        <p:nvSpPr>
          <p:cNvPr id="20" name="Ellipse 19">
            <a:extLst>
              <a:ext uri="{FF2B5EF4-FFF2-40B4-BE49-F238E27FC236}">
                <a16:creationId xmlns:a16="http://schemas.microsoft.com/office/drawing/2014/main" id="{B1488903-97BE-F3E7-327D-2FED6D156260}"/>
              </a:ext>
            </a:extLst>
          </p:cNvPr>
          <p:cNvSpPr/>
          <p:nvPr/>
        </p:nvSpPr>
        <p:spPr>
          <a:xfrm>
            <a:off x="5101390" y="2466474"/>
            <a:ext cx="132347" cy="132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000"/>
          </a:p>
        </p:txBody>
      </p:sp>
      <p:sp>
        <p:nvSpPr>
          <p:cNvPr id="4" name="Fußzeilenplatzhalter 1">
            <a:extLst>
              <a:ext uri="{FF2B5EF4-FFF2-40B4-BE49-F238E27FC236}">
                <a16:creationId xmlns:a16="http://schemas.microsoft.com/office/drawing/2014/main" id="{E1022674-E00A-4F0B-CE68-4A16C2BBADA0}"/>
              </a:ext>
            </a:extLst>
          </p:cNvPr>
          <p:cNvSpPr>
            <a:spLocks noGrp="1"/>
          </p:cNvSpPr>
          <p:nvPr>
            <p:ph type="ftr" sz="quarter" idx="18"/>
          </p:nvPr>
        </p:nvSpPr>
        <p:spPr>
          <a:xfrm>
            <a:off x="5522537" y="6356352"/>
            <a:ext cx="5637307" cy="365125"/>
          </a:xfrm>
        </p:spPr>
        <p:txBody>
          <a:bodyPr/>
          <a:lstStyle/>
          <a:p>
            <a:r>
              <a:rPr lang="en-US"/>
              <a:t>Industrial policy today / 12.02.2025 / Prof. Dr Hubertus Bardt</a:t>
            </a:r>
            <a:endParaRPr lang="de-DE"/>
          </a:p>
        </p:txBody>
      </p:sp>
    </p:spTree>
    <p:extLst>
      <p:ext uri="{BB962C8B-B14F-4D97-AF65-F5344CB8AC3E}">
        <p14:creationId xmlns:p14="http://schemas.microsoft.com/office/powerpoint/2010/main" val="155825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EAA1025-2645-F3D7-B612-026C459DE707}"/>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5</a:t>
            </a:fld>
            <a:endParaRPr lang="de-DE"/>
          </a:p>
        </p:txBody>
      </p:sp>
      <p:sp>
        <p:nvSpPr>
          <p:cNvPr id="3" name="Fußzeilenplatzhalter 2">
            <a:extLst>
              <a:ext uri="{FF2B5EF4-FFF2-40B4-BE49-F238E27FC236}">
                <a16:creationId xmlns:a16="http://schemas.microsoft.com/office/drawing/2014/main" id="{6BA14AB5-262F-4B1B-E942-BF8E0B805B90}"/>
              </a:ext>
            </a:extLst>
          </p:cNvPr>
          <p:cNvSpPr>
            <a:spLocks noGrp="1"/>
          </p:cNvSpPr>
          <p:nvPr>
            <p:ph type="ftr" sz="quarter" idx="18"/>
          </p:nvPr>
        </p:nvSpPr>
        <p:spPr>
          <a:xfrm>
            <a:off x="2812211" y="6356352"/>
            <a:ext cx="8347633" cy="365125"/>
          </a:xfrm>
        </p:spPr>
        <p:txBody>
          <a:bodyPr/>
          <a:lstStyle/>
          <a:p>
            <a:r>
              <a:rPr lang="en-US"/>
              <a:t>Industrial policy today / 12.02.2025 / Prof. Dr Hubertus Bardt</a:t>
            </a:r>
            <a:endParaRPr lang="de-DE"/>
          </a:p>
        </p:txBody>
      </p:sp>
      <p:sp>
        <p:nvSpPr>
          <p:cNvPr id="13" name="Textplatzhalter 12">
            <a:extLst>
              <a:ext uri="{FF2B5EF4-FFF2-40B4-BE49-F238E27FC236}">
                <a16:creationId xmlns:a16="http://schemas.microsoft.com/office/drawing/2014/main" id="{E27101FB-4834-1BD5-9C39-1390234B16F5}"/>
              </a:ext>
            </a:extLst>
          </p:cNvPr>
          <p:cNvSpPr>
            <a:spLocks noGrp="1"/>
          </p:cNvSpPr>
          <p:nvPr>
            <p:ph type="body" sz="quarter" idx="17"/>
          </p:nvPr>
        </p:nvSpPr>
        <p:spPr/>
        <p:txBody>
          <a:bodyPr/>
          <a:lstStyle/>
          <a:p>
            <a:endParaRPr lang="de-DE"/>
          </a:p>
        </p:txBody>
      </p:sp>
      <p:sp>
        <p:nvSpPr>
          <p:cNvPr id="5" name="Inhaltsplatzhalter 4">
            <a:extLst>
              <a:ext uri="{FF2B5EF4-FFF2-40B4-BE49-F238E27FC236}">
                <a16:creationId xmlns:a16="http://schemas.microsoft.com/office/drawing/2014/main" id="{FC9DB6AD-7134-2658-737F-B90BD65ECE19}"/>
              </a:ext>
            </a:extLst>
          </p:cNvPr>
          <p:cNvSpPr>
            <a:spLocks noGrp="1"/>
          </p:cNvSpPr>
          <p:nvPr>
            <p:ph idx="1"/>
          </p:nvPr>
        </p:nvSpPr>
        <p:spPr>
          <a:xfrm>
            <a:off x="702000" y="1376363"/>
            <a:ext cx="10801350" cy="4468256"/>
          </a:xfrm>
        </p:spPr>
        <p:txBody>
          <a:bodyPr/>
          <a:lstStyle/>
          <a:p>
            <a:r>
              <a:rPr lang="de-DE" dirty="0"/>
              <a:t>"classic" topics</a:t>
            </a:r>
          </a:p>
          <a:p>
            <a:pPr marL="342900" indent="-342900">
              <a:buFont typeface="Wingdings" panose="05000000000000000000" pitchFamily="2" charset="2"/>
              <a:buChar char="§"/>
            </a:pPr>
            <a:r>
              <a:rPr lang="de-DE" dirty="0"/>
              <a:t>Deteriorated site conditions</a:t>
            </a:r>
          </a:p>
          <a:p>
            <a:pPr marL="342900" indent="-342900">
              <a:buFont typeface="Wingdings" panose="05000000000000000000" pitchFamily="2" charset="2"/>
              <a:buChar char="§"/>
            </a:pPr>
            <a:r>
              <a:rPr lang="de-DE" dirty="0"/>
              <a:t>Energy cost crisis</a:t>
            </a:r>
            <a:br>
              <a:rPr lang="de-DE" dirty="0"/>
            </a:br>
            <a:endParaRPr lang="de-DE" dirty="0"/>
          </a:p>
          <a:p>
            <a:r>
              <a:rPr lang="de-DE" dirty="0"/>
              <a:t>Structurally new topics</a:t>
            </a:r>
          </a:p>
          <a:p>
            <a:pPr marL="342900" indent="-342900">
              <a:buFont typeface="Wingdings" panose="05000000000000000000" pitchFamily="2" charset="2"/>
              <a:buChar char="§"/>
            </a:pPr>
            <a:r>
              <a:rPr lang="de-DE" dirty="0"/>
              <a:t>Transformation by appointment</a:t>
            </a:r>
          </a:p>
          <a:p>
            <a:pPr marL="342900" indent="-342900">
              <a:buFont typeface="Wingdings" panose="05000000000000000000" pitchFamily="2" charset="2"/>
              <a:buChar char="§"/>
            </a:pPr>
            <a:r>
              <a:rPr lang="de-DE" dirty="0"/>
              <a:t>Geopolitical risks</a:t>
            </a:r>
          </a:p>
        </p:txBody>
      </p:sp>
      <p:sp>
        <p:nvSpPr>
          <p:cNvPr id="7" name="Titel 6">
            <a:extLst>
              <a:ext uri="{FF2B5EF4-FFF2-40B4-BE49-F238E27FC236}">
                <a16:creationId xmlns:a16="http://schemas.microsoft.com/office/drawing/2014/main" id="{B5612F43-14AD-E939-D30D-20C682863D98}"/>
              </a:ext>
            </a:extLst>
          </p:cNvPr>
          <p:cNvSpPr>
            <a:spLocks noGrp="1"/>
          </p:cNvSpPr>
          <p:nvPr>
            <p:ph type="title"/>
          </p:nvPr>
        </p:nvSpPr>
        <p:spPr>
          <a:xfrm>
            <a:off x="702406" y="186670"/>
            <a:ext cx="10794269" cy="576000"/>
          </a:xfrm>
        </p:spPr>
        <p:txBody>
          <a:bodyPr/>
          <a:lstStyle/>
          <a:p>
            <a:r>
              <a:rPr lang="de-DE" dirty="0"/>
              <a:t>Industrial policy challenges</a:t>
            </a:r>
          </a:p>
        </p:txBody>
      </p:sp>
    </p:spTree>
    <p:extLst>
      <p:ext uri="{BB962C8B-B14F-4D97-AF65-F5344CB8AC3E}">
        <p14:creationId xmlns:p14="http://schemas.microsoft.com/office/powerpoint/2010/main" val="355640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4D12CE2D-82BF-B224-C5BD-E966285C44DA}"/>
              </a:ext>
            </a:extLst>
          </p:cNvPr>
          <p:cNvGraphicFramePr/>
          <p:nvPr>
            <p:extLst>
              <p:ext uri="{D42A27DB-BD31-4B8C-83A1-F6EECF244321}">
                <p14:modId xmlns:p14="http://schemas.microsoft.com/office/powerpoint/2010/main" val="623061359"/>
              </p:ext>
            </p:extLst>
          </p:nvPr>
        </p:nvGraphicFramePr>
        <p:xfrm>
          <a:off x="709081" y="136523"/>
          <a:ext cx="10794269" cy="550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ußzeilenplatzhalter 1">
            <a:extLst>
              <a:ext uri="{FF2B5EF4-FFF2-40B4-BE49-F238E27FC236}">
                <a16:creationId xmlns:a16="http://schemas.microsoft.com/office/drawing/2014/main" id="{8F7118C9-A454-125D-84D4-DB71A0CF4B6D}"/>
              </a:ext>
            </a:extLst>
          </p:cNvPr>
          <p:cNvSpPr>
            <a:spLocks noGrp="1"/>
          </p:cNvSpPr>
          <p:nvPr>
            <p:ph type="ftr" sz="quarter" idx="18"/>
          </p:nvPr>
        </p:nvSpPr>
        <p:spPr/>
        <p:txBody>
          <a:bodyPr/>
          <a:lstStyle/>
          <a:p>
            <a:r>
              <a:rPr lang="en-US"/>
              <a:t>Industrial policy today / 12.02.2025 / Prof. Dr Hubertus Bardt</a:t>
            </a:r>
            <a:endParaRPr lang="de-DE"/>
          </a:p>
        </p:txBody>
      </p:sp>
      <p:sp>
        <p:nvSpPr>
          <p:cNvPr id="3" name="Textplatzhalter 2">
            <a:extLst>
              <a:ext uri="{FF2B5EF4-FFF2-40B4-BE49-F238E27FC236}">
                <a16:creationId xmlns:a16="http://schemas.microsoft.com/office/drawing/2014/main" id="{10E617CA-ACEA-CF05-2E64-17FA2E57555A}"/>
              </a:ext>
            </a:extLst>
          </p:cNvPr>
          <p:cNvSpPr>
            <a:spLocks noGrp="1"/>
          </p:cNvSpPr>
          <p:nvPr>
            <p:ph type="body" sz="quarter" idx="17"/>
          </p:nvPr>
        </p:nvSpPr>
        <p:spPr/>
        <p:txBody>
          <a:bodyPr/>
          <a:lstStyle/>
          <a:p>
            <a:r>
              <a:rPr lang="en-GB" noProof="0"/>
              <a:t>Source: German Economic Institute, own representation</a:t>
            </a:r>
          </a:p>
        </p:txBody>
      </p:sp>
      <p:sp>
        <p:nvSpPr>
          <p:cNvPr id="6" name="Titel 5">
            <a:extLst>
              <a:ext uri="{FF2B5EF4-FFF2-40B4-BE49-F238E27FC236}">
                <a16:creationId xmlns:a16="http://schemas.microsoft.com/office/drawing/2014/main" id="{2240B91C-783B-575E-A5C2-FE12E464F323}"/>
              </a:ext>
            </a:extLst>
          </p:cNvPr>
          <p:cNvSpPr>
            <a:spLocks noGrp="1"/>
          </p:cNvSpPr>
          <p:nvPr>
            <p:ph type="title"/>
          </p:nvPr>
        </p:nvSpPr>
        <p:spPr/>
        <p:txBody>
          <a:bodyPr/>
          <a:lstStyle/>
          <a:p>
            <a:r>
              <a:rPr lang="en-GB" noProof="1"/>
              <a:t>Which industrial policy?</a:t>
            </a:r>
          </a:p>
        </p:txBody>
      </p:sp>
      <p:pic>
        <p:nvPicPr>
          <p:cNvPr id="14" name="Grafik 13" descr="Zug mit einfarbiger Füllung">
            <a:extLst>
              <a:ext uri="{FF2B5EF4-FFF2-40B4-BE49-F238E27FC236}">
                <a16:creationId xmlns:a16="http://schemas.microsoft.com/office/drawing/2014/main" id="{89D18FC4-3DF7-5791-5577-9BD7CA5CCC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515" y="3429000"/>
            <a:ext cx="698336" cy="698336"/>
          </a:xfrm>
          <a:prstGeom prst="rect">
            <a:avLst/>
          </a:prstGeom>
        </p:spPr>
      </p:pic>
      <p:pic>
        <p:nvPicPr>
          <p:cNvPr id="4" name="Grafik 3" descr="Windkraftanlagen mit einfarbiger Füllung">
            <a:extLst>
              <a:ext uri="{FF2B5EF4-FFF2-40B4-BE49-F238E27FC236}">
                <a16:creationId xmlns:a16="http://schemas.microsoft.com/office/drawing/2014/main" id="{819B986B-D866-B922-9C89-3B201AB619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16170" y="3433397"/>
            <a:ext cx="698337" cy="698337"/>
          </a:xfrm>
          <a:prstGeom prst="rect">
            <a:avLst/>
          </a:prstGeom>
        </p:spPr>
      </p:pic>
      <p:pic>
        <p:nvPicPr>
          <p:cNvPr id="17" name="Grafik 16" descr="Bank mit einfarbiger Füllung">
            <a:extLst>
              <a:ext uri="{FF2B5EF4-FFF2-40B4-BE49-F238E27FC236}">
                <a16:creationId xmlns:a16="http://schemas.microsoft.com/office/drawing/2014/main" id="{ACF21054-5EB7-8DA1-3207-8D8262884F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86085" y="4703294"/>
            <a:ext cx="698337" cy="698337"/>
          </a:xfrm>
          <a:prstGeom prst="rect">
            <a:avLst/>
          </a:prstGeom>
        </p:spPr>
      </p:pic>
      <p:pic>
        <p:nvPicPr>
          <p:cNvPr id="23" name="Grafik 22" descr="Erdkugel: Afrika und Europa mit einfarbiger Füllung">
            <a:extLst>
              <a:ext uri="{FF2B5EF4-FFF2-40B4-BE49-F238E27FC236}">
                <a16:creationId xmlns:a16="http://schemas.microsoft.com/office/drawing/2014/main" id="{6AEEFC3C-B564-BA5B-0882-D8EC1854E3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34563" y="3501173"/>
            <a:ext cx="698337" cy="698337"/>
          </a:xfrm>
          <a:prstGeom prst="rect">
            <a:avLst/>
          </a:prstGeom>
        </p:spPr>
      </p:pic>
      <p:pic>
        <p:nvPicPr>
          <p:cNvPr id="25" name="Grafik 24" descr="Hubschrauber mit einfarbiger Füllung">
            <a:extLst>
              <a:ext uri="{FF2B5EF4-FFF2-40B4-BE49-F238E27FC236}">
                <a16:creationId xmlns:a16="http://schemas.microsoft.com/office/drawing/2014/main" id="{24721152-98A1-E1FE-830F-9628D3BDB2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34658" y="4642533"/>
            <a:ext cx="819857" cy="819857"/>
          </a:xfrm>
          <a:prstGeom prst="rect">
            <a:avLst/>
          </a:prstGeom>
        </p:spPr>
      </p:pic>
      <p:pic>
        <p:nvPicPr>
          <p:cNvPr id="27" name="Grafik 26" descr="Podium mit einfarbiger Füllung">
            <a:extLst>
              <a:ext uri="{FF2B5EF4-FFF2-40B4-BE49-F238E27FC236}">
                <a16:creationId xmlns:a16="http://schemas.microsoft.com/office/drawing/2014/main" id="{CD82D00F-FC52-8263-4C01-02582387985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19515" y="4442252"/>
            <a:ext cx="698337" cy="698337"/>
          </a:xfrm>
          <a:prstGeom prst="rect">
            <a:avLst/>
          </a:prstGeom>
        </p:spPr>
      </p:pic>
      <p:sp>
        <p:nvSpPr>
          <p:cNvPr id="7" name="Foliennummernplatzhalter 6">
            <a:extLst>
              <a:ext uri="{FF2B5EF4-FFF2-40B4-BE49-F238E27FC236}">
                <a16:creationId xmlns:a16="http://schemas.microsoft.com/office/drawing/2014/main" id="{FE037121-BF2A-95A9-C36F-F41953EAA6B2}"/>
              </a:ext>
            </a:extLst>
          </p:cNvPr>
          <p:cNvSpPr>
            <a:spLocks noGrp="1"/>
          </p:cNvSpPr>
          <p:nvPr>
            <p:ph type="sldNum" sz="quarter" idx="19"/>
          </p:nvPr>
        </p:nvSpPr>
        <p:spPr/>
        <p:txBody>
          <a:bodyPr/>
          <a:lstStyle/>
          <a:p>
            <a:fld id="{4D8F3D2B-F07B-4D7B-B9C5-0D64AFCC6303}" type="slidenum">
              <a:rPr lang="en-GB" smtClean="0"/>
              <a:t>6</a:t>
            </a:fld>
            <a:endParaRPr lang="en-GB" dirty="0"/>
          </a:p>
        </p:txBody>
      </p:sp>
    </p:spTree>
    <p:extLst>
      <p:ext uri="{BB962C8B-B14F-4D97-AF65-F5344CB8AC3E}">
        <p14:creationId xmlns:p14="http://schemas.microsoft.com/office/powerpoint/2010/main" val="353275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4F11F3C-1B8D-61B3-2E82-612008C92E72}"/>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7</a:t>
            </a:fld>
            <a:endParaRPr lang="de-DE"/>
          </a:p>
        </p:txBody>
      </p:sp>
      <p:sp>
        <p:nvSpPr>
          <p:cNvPr id="3" name="Fußzeilenplatzhalter 2">
            <a:extLst>
              <a:ext uri="{FF2B5EF4-FFF2-40B4-BE49-F238E27FC236}">
                <a16:creationId xmlns:a16="http://schemas.microsoft.com/office/drawing/2014/main" id="{FB6760E4-B5AE-AA3E-3671-C22596CE9D2D}"/>
              </a:ext>
            </a:extLst>
          </p:cNvPr>
          <p:cNvSpPr>
            <a:spLocks noGrp="1"/>
          </p:cNvSpPr>
          <p:nvPr>
            <p:ph type="ftr" sz="quarter" idx="18"/>
          </p:nvPr>
        </p:nvSpPr>
        <p:spPr>
          <a:xfrm>
            <a:off x="5015881" y="6356352"/>
            <a:ext cx="6143964" cy="365125"/>
          </a:xfrm>
        </p:spPr>
        <p:txBody>
          <a:bodyPr/>
          <a:lstStyle/>
          <a:p>
            <a:r>
              <a:rPr lang="en-US"/>
              <a:t>Industrial policy today / 12.02.2025 / Prof. Dr Hubertus Bardt</a:t>
            </a:r>
            <a:endParaRPr lang="de-DE" dirty="0"/>
          </a:p>
        </p:txBody>
      </p:sp>
      <p:sp>
        <p:nvSpPr>
          <p:cNvPr id="4" name="Textplatzhalter 3">
            <a:extLst>
              <a:ext uri="{FF2B5EF4-FFF2-40B4-BE49-F238E27FC236}">
                <a16:creationId xmlns:a16="http://schemas.microsoft.com/office/drawing/2014/main" id="{6931D864-C69E-CD79-A7D7-4244F9D37D91}"/>
              </a:ext>
            </a:extLst>
          </p:cNvPr>
          <p:cNvSpPr>
            <a:spLocks noGrp="1"/>
          </p:cNvSpPr>
          <p:nvPr>
            <p:ph type="body" sz="quarter" idx="17"/>
          </p:nvPr>
        </p:nvSpPr>
        <p:spPr>
          <a:xfrm>
            <a:off x="702000" y="5864306"/>
            <a:ext cx="10801350" cy="265032"/>
          </a:xfrm>
        </p:spPr>
        <p:txBody>
          <a:bodyPr/>
          <a:lstStyle/>
          <a:p>
            <a:pPr>
              <a:buNone/>
            </a:pPr>
            <a:r>
              <a:rPr lang="de-DE" dirty="0"/>
              <a:t>Source: own calculations </a:t>
            </a:r>
          </a:p>
        </p:txBody>
      </p:sp>
      <p:graphicFrame>
        <p:nvGraphicFramePr>
          <p:cNvPr id="8" name="Inhaltsplatzhalter 7">
            <a:extLst>
              <a:ext uri="{FF2B5EF4-FFF2-40B4-BE49-F238E27FC236}">
                <a16:creationId xmlns:a16="http://schemas.microsoft.com/office/drawing/2014/main" id="{3B67E284-E776-BBA3-4F8D-49A4E454F4D8}"/>
              </a:ext>
            </a:extLst>
          </p:cNvPr>
          <p:cNvGraphicFramePr>
            <a:graphicFrameLocks noGrp="1"/>
          </p:cNvGraphicFramePr>
          <p:nvPr>
            <p:ph idx="1"/>
          </p:nvPr>
        </p:nvGraphicFramePr>
        <p:xfrm>
          <a:off x="701675" y="1268760"/>
          <a:ext cx="1080135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platzhalter 5">
            <a:extLst>
              <a:ext uri="{FF2B5EF4-FFF2-40B4-BE49-F238E27FC236}">
                <a16:creationId xmlns:a16="http://schemas.microsoft.com/office/drawing/2014/main" id="{82EFA102-FA7C-76D4-6833-66362306F94F}"/>
              </a:ext>
            </a:extLst>
          </p:cNvPr>
          <p:cNvSpPr>
            <a:spLocks noGrp="1"/>
          </p:cNvSpPr>
          <p:nvPr>
            <p:ph type="body" sz="quarter" idx="13"/>
          </p:nvPr>
        </p:nvSpPr>
        <p:spPr>
          <a:xfrm>
            <a:off x="702406" y="767273"/>
            <a:ext cx="10794269" cy="360000"/>
          </a:xfrm>
        </p:spPr>
        <p:txBody>
          <a:bodyPr/>
          <a:lstStyle/>
          <a:p>
            <a:r>
              <a:rPr lang="de-DE" dirty="0"/>
              <a:t>Total sample. 45 countries, index 0-200, mean value 100, 2021</a:t>
            </a:r>
          </a:p>
        </p:txBody>
      </p:sp>
      <p:sp>
        <p:nvSpPr>
          <p:cNvPr id="7" name="Titel 6">
            <a:extLst>
              <a:ext uri="{FF2B5EF4-FFF2-40B4-BE49-F238E27FC236}">
                <a16:creationId xmlns:a16="http://schemas.microsoft.com/office/drawing/2014/main" id="{31DEECF4-FBE2-08FB-3239-5E6B7CBDA8D5}"/>
              </a:ext>
            </a:extLst>
          </p:cNvPr>
          <p:cNvSpPr>
            <a:spLocks noGrp="1"/>
          </p:cNvSpPr>
          <p:nvPr>
            <p:ph type="title"/>
          </p:nvPr>
        </p:nvSpPr>
        <p:spPr>
          <a:xfrm>
            <a:off x="702406" y="186670"/>
            <a:ext cx="10794269" cy="576000"/>
          </a:xfrm>
        </p:spPr>
        <p:txBody>
          <a:bodyPr/>
          <a:lstStyle/>
          <a:p>
            <a:r>
              <a:rPr lang="de-DE" dirty="0"/>
              <a:t>Top 20 industrial location quality (IW location index)</a:t>
            </a:r>
          </a:p>
        </p:txBody>
      </p:sp>
    </p:spTree>
    <p:extLst>
      <p:ext uri="{BB962C8B-B14F-4D97-AF65-F5344CB8AC3E}">
        <p14:creationId xmlns:p14="http://schemas.microsoft.com/office/powerpoint/2010/main" val="401547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4F11F3C-1B8D-61B3-2E82-612008C92E72}"/>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8</a:t>
            </a:fld>
            <a:endParaRPr lang="de-DE"/>
          </a:p>
        </p:txBody>
      </p:sp>
      <p:sp>
        <p:nvSpPr>
          <p:cNvPr id="3" name="Fußzeilenplatzhalter 2">
            <a:extLst>
              <a:ext uri="{FF2B5EF4-FFF2-40B4-BE49-F238E27FC236}">
                <a16:creationId xmlns:a16="http://schemas.microsoft.com/office/drawing/2014/main" id="{FB6760E4-B5AE-AA3E-3671-C22596CE9D2D}"/>
              </a:ext>
            </a:extLst>
          </p:cNvPr>
          <p:cNvSpPr>
            <a:spLocks noGrp="1"/>
          </p:cNvSpPr>
          <p:nvPr>
            <p:ph type="ftr" sz="quarter" idx="18"/>
          </p:nvPr>
        </p:nvSpPr>
        <p:spPr>
          <a:xfrm>
            <a:off x="2812211" y="6356352"/>
            <a:ext cx="8347633" cy="365125"/>
          </a:xfrm>
        </p:spPr>
        <p:txBody>
          <a:bodyPr/>
          <a:lstStyle/>
          <a:p>
            <a:r>
              <a:rPr lang="en-US"/>
              <a:t>Industrial policy today / 12.02.2025 / Prof. Dr Hubertus Bardt</a:t>
            </a:r>
            <a:endParaRPr lang="de-DE"/>
          </a:p>
        </p:txBody>
      </p:sp>
      <p:sp>
        <p:nvSpPr>
          <p:cNvPr id="4" name="Textplatzhalter 3">
            <a:extLst>
              <a:ext uri="{FF2B5EF4-FFF2-40B4-BE49-F238E27FC236}">
                <a16:creationId xmlns:a16="http://schemas.microsoft.com/office/drawing/2014/main" id="{6931D864-C69E-CD79-A7D7-4244F9D37D91}"/>
              </a:ext>
            </a:extLst>
          </p:cNvPr>
          <p:cNvSpPr>
            <a:spLocks noGrp="1"/>
          </p:cNvSpPr>
          <p:nvPr>
            <p:ph type="body" sz="quarter" idx="17"/>
          </p:nvPr>
        </p:nvSpPr>
        <p:spPr>
          <a:xfrm>
            <a:off x="702000" y="5864306"/>
            <a:ext cx="10801350" cy="265032"/>
          </a:xfrm>
        </p:spPr>
        <p:txBody>
          <a:bodyPr/>
          <a:lstStyle/>
          <a:p>
            <a:r>
              <a:rPr lang="de-DE" dirty="0"/>
              <a:t>Source: own calculations </a:t>
            </a:r>
          </a:p>
          <a:p>
            <a:endParaRPr lang="de-DE" dirty="0"/>
          </a:p>
        </p:txBody>
      </p:sp>
      <p:graphicFrame>
        <p:nvGraphicFramePr>
          <p:cNvPr id="8" name="Inhaltsplatzhalter 7">
            <a:extLst>
              <a:ext uri="{FF2B5EF4-FFF2-40B4-BE49-F238E27FC236}">
                <a16:creationId xmlns:a16="http://schemas.microsoft.com/office/drawing/2014/main" id="{33882D9D-6A42-AEC2-98FA-78F5DA86A6EB}"/>
              </a:ext>
            </a:extLst>
          </p:cNvPr>
          <p:cNvGraphicFramePr>
            <a:graphicFrameLocks noGrp="1"/>
          </p:cNvGraphicFramePr>
          <p:nvPr>
            <p:ph idx="1"/>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platzhalter 5">
            <a:extLst>
              <a:ext uri="{FF2B5EF4-FFF2-40B4-BE49-F238E27FC236}">
                <a16:creationId xmlns:a16="http://schemas.microsoft.com/office/drawing/2014/main" id="{82EFA102-FA7C-76D4-6833-66362306F94F}"/>
              </a:ext>
            </a:extLst>
          </p:cNvPr>
          <p:cNvSpPr>
            <a:spLocks noGrp="1"/>
          </p:cNvSpPr>
          <p:nvPr>
            <p:ph type="body" sz="quarter" idx="13"/>
          </p:nvPr>
        </p:nvSpPr>
        <p:spPr>
          <a:xfrm>
            <a:off x="702406" y="767273"/>
            <a:ext cx="10794269" cy="360000"/>
          </a:xfrm>
        </p:spPr>
        <p:txBody>
          <a:bodyPr/>
          <a:lstStyle/>
          <a:p>
            <a:r>
              <a:rPr lang="de-DE" dirty="0"/>
              <a:t>Status 2021</a:t>
            </a:r>
          </a:p>
        </p:txBody>
      </p:sp>
      <p:sp>
        <p:nvSpPr>
          <p:cNvPr id="7" name="Titel 6">
            <a:extLst>
              <a:ext uri="{FF2B5EF4-FFF2-40B4-BE49-F238E27FC236}">
                <a16:creationId xmlns:a16="http://schemas.microsoft.com/office/drawing/2014/main" id="{31DEECF4-FBE2-08FB-3239-5E6B7CBDA8D5}"/>
              </a:ext>
            </a:extLst>
          </p:cNvPr>
          <p:cNvSpPr>
            <a:spLocks noGrp="1"/>
          </p:cNvSpPr>
          <p:nvPr>
            <p:ph type="title"/>
          </p:nvPr>
        </p:nvSpPr>
        <p:spPr>
          <a:xfrm>
            <a:off x="702406" y="186670"/>
            <a:ext cx="10794269" cy="576000"/>
          </a:xfrm>
        </p:spPr>
        <p:txBody>
          <a:bodyPr/>
          <a:lstStyle/>
          <a:p>
            <a:r>
              <a:rPr lang="de-DE" dirty="0"/>
              <a:t>IW location index: level result and GDP per capita</a:t>
            </a:r>
          </a:p>
        </p:txBody>
      </p:sp>
    </p:spTree>
    <p:extLst>
      <p:ext uri="{BB962C8B-B14F-4D97-AF65-F5344CB8AC3E}">
        <p14:creationId xmlns:p14="http://schemas.microsoft.com/office/powerpoint/2010/main" val="362660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4F11F3C-1B8D-61B3-2E82-612008C92E72}"/>
              </a:ext>
            </a:extLst>
          </p:cNvPr>
          <p:cNvSpPr>
            <a:spLocks noGrp="1"/>
          </p:cNvSpPr>
          <p:nvPr>
            <p:ph type="sldNum" sz="quarter" idx="19"/>
          </p:nvPr>
        </p:nvSpPr>
        <p:spPr>
          <a:xfrm>
            <a:off x="11160000" y="6356352"/>
            <a:ext cx="344785" cy="365125"/>
          </a:xfrm>
        </p:spPr>
        <p:txBody>
          <a:bodyPr/>
          <a:lstStyle/>
          <a:p>
            <a:fld id="{4D8F3D2B-F07B-4D7B-B9C5-0D64AFCC6303}" type="slidenum">
              <a:rPr lang="de-DE" smtClean="0"/>
              <a:t>9</a:t>
            </a:fld>
            <a:endParaRPr lang="de-DE"/>
          </a:p>
        </p:txBody>
      </p:sp>
      <p:sp>
        <p:nvSpPr>
          <p:cNvPr id="3" name="Fußzeilenplatzhalter 2">
            <a:extLst>
              <a:ext uri="{FF2B5EF4-FFF2-40B4-BE49-F238E27FC236}">
                <a16:creationId xmlns:a16="http://schemas.microsoft.com/office/drawing/2014/main" id="{FB6760E4-B5AE-AA3E-3671-C22596CE9D2D}"/>
              </a:ext>
            </a:extLst>
          </p:cNvPr>
          <p:cNvSpPr>
            <a:spLocks noGrp="1"/>
          </p:cNvSpPr>
          <p:nvPr>
            <p:ph type="ftr" sz="quarter" idx="18"/>
          </p:nvPr>
        </p:nvSpPr>
        <p:spPr>
          <a:xfrm>
            <a:off x="2812211" y="6356352"/>
            <a:ext cx="8347633" cy="365125"/>
          </a:xfrm>
        </p:spPr>
        <p:txBody>
          <a:bodyPr/>
          <a:lstStyle/>
          <a:p>
            <a:r>
              <a:rPr lang="en-US"/>
              <a:t>Industrial policy today / 12.02.2025 / Prof. Dr Hubertus Bardt</a:t>
            </a:r>
            <a:endParaRPr lang="de-DE" dirty="0"/>
          </a:p>
        </p:txBody>
      </p:sp>
      <p:sp>
        <p:nvSpPr>
          <p:cNvPr id="4" name="Textplatzhalter 3">
            <a:extLst>
              <a:ext uri="{FF2B5EF4-FFF2-40B4-BE49-F238E27FC236}">
                <a16:creationId xmlns:a16="http://schemas.microsoft.com/office/drawing/2014/main" id="{6931D864-C69E-CD79-A7D7-4244F9D37D91}"/>
              </a:ext>
            </a:extLst>
          </p:cNvPr>
          <p:cNvSpPr>
            <a:spLocks noGrp="1"/>
          </p:cNvSpPr>
          <p:nvPr>
            <p:ph type="body" sz="quarter" idx="17"/>
          </p:nvPr>
        </p:nvSpPr>
        <p:spPr>
          <a:xfrm>
            <a:off x="702000" y="5864306"/>
            <a:ext cx="10801350" cy="265032"/>
          </a:xfrm>
        </p:spPr>
        <p:txBody>
          <a:bodyPr/>
          <a:lstStyle/>
          <a:p>
            <a:pPr>
              <a:buNone/>
            </a:pPr>
            <a:r>
              <a:rPr lang="de-DE" dirty="0"/>
              <a:t>Source: own calculations</a:t>
            </a:r>
          </a:p>
        </p:txBody>
      </p:sp>
      <p:graphicFrame>
        <p:nvGraphicFramePr>
          <p:cNvPr id="10" name="Inhaltsplatzhalter 9">
            <a:extLst>
              <a:ext uri="{FF2B5EF4-FFF2-40B4-BE49-F238E27FC236}">
                <a16:creationId xmlns:a16="http://schemas.microsoft.com/office/drawing/2014/main" id="{64CAADD2-5C2E-4A42-BB4C-4A6135FAA6DD}"/>
              </a:ext>
            </a:extLst>
          </p:cNvPr>
          <p:cNvGraphicFramePr>
            <a:graphicFrameLocks noGrp="1"/>
          </p:cNvGraphicFramePr>
          <p:nvPr>
            <p:ph idx="1"/>
          </p:nvPr>
        </p:nvGraphicFramePr>
        <p:xfrm>
          <a:off x="701675" y="1376363"/>
          <a:ext cx="10801350"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platzhalter 5">
            <a:extLst>
              <a:ext uri="{FF2B5EF4-FFF2-40B4-BE49-F238E27FC236}">
                <a16:creationId xmlns:a16="http://schemas.microsoft.com/office/drawing/2014/main" id="{82EFA102-FA7C-76D4-6833-66362306F94F}"/>
              </a:ext>
            </a:extLst>
          </p:cNvPr>
          <p:cNvSpPr>
            <a:spLocks noGrp="1"/>
          </p:cNvSpPr>
          <p:nvPr>
            <p:ph type="body" sz="quarter" idx="13"/>
          </p:nvPr>
        </p:nvSpPr>
        <p:spPr>
          <a:xfrm>
            <a:off x="702406" y="767273"/>
            <a:ext cx="10794269" cy="360000"/>
          </a:xfrm>
        </p:spPr>
        <p:txBody>
          <a:bodyPr/>
          <a:lstStyle/>
          <a:p>
            <a:r>
              <a:rPr lang="de-DE" dirty="0"/>
              <a:t>IW Location Index by sub-categories, average index value 100, rankings</a:t>
            </a:r>
          </a:p>
        </p:txBody>
      </p:sp>
      <p:sp>
        <p:nvSpPr>
          <p:cNvPr id="7" name="Titel 6">
            <a:extLst>
              <a:ext uri="{FF2B5EF4-FFF2-40B4-BE49-F238E27FC236}">
                <a16:creationId xmlns:a16="http://schemas.microsoft.com/office/drawing/2014/main" id="{31DEECF4-FBE2-08FB-3239-5E6B7CBDA8D5}"/>
              </a:ext>
            </a:extLst>
          </p:cNvPr>
          <p:cNvSpPr>
            <a:spLocks noGrp="1"/>
          </p:cNvSpPr>
          <p:nvPr>
            <p:ph type="title"/>
          </p:nvPr>
        </p:nvSpPr>
        <p:spPr>
          <a:xfrm>
            <a:off x="702406" y="186670"/>
            <a:ext cx="10794269" cy="576000"/>
          </a:xfrm>
        </p:spPr>
        <p:txBody>
          <a:bodyPr/>
          <a:lstStyle/>
          <a:p>
            <a:r>
              <a:rPr lang="de-DE" dirty="0"/>
              <a:t>Industrial location quality in Germany is declining</a:t>
            </a:r>
          </a:p>
        </p:txBody>
      </p:sp>
    </p:spTree>
    <p:extLst>
      <p:ext uri="{BB962C8B-B14F-4D97-AF65-F5344CB8AC3E}">
        <p14:creationId xmlns:p14="http://schemas.microsoft.com/office/powerpoint/2010/main" val="66571177"/>
      </p:ext>
    </p:extLst>
  </p:cSld>
  <p:clrMapOvr>
    <a:masterClrMapping/>
  </p:clrMapOvr>
</p:sld>
</file>

<file path=ppt/theme/theme1.xml><?xml version="1.0" encoding="utf-8"?>
<a:theme xmlns:a="http://schemas.openxmlformats.org/drawingml/2006/main" name="IW 16 zu 9 englisch">
  <a:themeElements>
    <a:clrScheme name="CD IW Relaunch_mit BF">
      <a:dk1>
        <a:srgbClr val="000000"/>
      </a:dk1>
      <a:lt1>
        <a:srgbClr val="FFFFFF"/>
      </a:lt1>
      <a:dk2>
        <a:srgbClr val="748A9D"/>
      </a:dk2>
      <a:lt2>
        <a:srgbClr val="B5C6D5"/>
      </a:lt2>
      <a:accent1>
        <a:srgbClr val="93A7BB"/>
      </a:accent1>
      <a:accent2>
        <a:srgbClr val="2E4964"/>
      </a:accent2>
      <a:accent3>
        <a:srgbClr val="E0C599"/>
      </a:accent3>
      <a:accent4>
        <a:srgbClr val="32727C"/>
      </a:accent4>
      <a:accent5>
        <a:srgbClr val="CAA54D"/>
      </a:accent5>
      <a:accent6>
        <a:srgbClr val="871811"/>
      </a:accent6>
      <a:hlink>
        <a:srgbClr val="2E4964"/>
      </a:hlink>
      <a:folHlink>
        <a:srgbClr val="0069B4"/>
      </a:folHlink>
    </a:clrScheme>
    <a:fontScheme name="CD_IW-Relaunc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lgn="l">
          <a:defRPr sz="2000" dirty="0" err="1" smtClean="0">
            <a:solidFill>
              <a:schemeClr val="accent2"/>
            </a:solidFill>
          </a:defRPr>
        </a:defPPr>
      </a:lstStyle>
    </a:txDef>
  </a:objectDefaults>
  <a:extraClrSchemeLst/>
  <a:custClrLst>
    <a:custClr name="Classic Blau">
      <a:srgbClr val="0069B4"/>
    </a:custClr>
    <a:custClr name="Aubergine">
      <a:srgbClr val="735069"/>
    </a:custClr>
    <a:custClr name="Ampel Rot">
      <a:srgbClr val="9C0F11"/>
    </a:custClr>
    <a:custClr name="Ampel Gelb">
      <a:srgbClr val="D8AE00"/>
    </a:custClr>
    <a:custClr name="Ampel Gruen">
      <a:srgbClr val="158143"/>
    </a:custClr>
  </a:custClrLst>
  <a:extLst>
    <a:ext uri="{05A4C25C-085E-4340-85A3-A5531E510DB2}">
      <thm15:themeFamily xmlns:thm15="http://schemas.microsoft.com/office/thememl/2012/main" name="IW 16 zu 9 - englisch.potx" id="{37110DB5-A390-40E9-987E-129E6A5616A0}" vid="{9B8BBA15-D56B-416C-B43E-E6C2A248328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_IW_Relaunch">
    <a:dk1>
      <a:srgbClr val="000000"/>
    </a:dk1>
    <a:lt1>
      <a:srgbClr val="FFFFFF"/>
    </a:lt1>
    <a:dk2>
      <a:srgbClr val="748A9D"/>
    </a:dk2>
    <a:lt2>
      <a:srgbClr val="B5C6D5"/>
    </a:lt2>
    <a:accent1>
      <a:srgbClr val="93A7BB"/>
    </a:accent1>
    <a:accent2>
      <a:srgbClr val="2E4964"/>
    </a:accent2>
    <a:accent3>
      <a:srgbClr val="E0C599"/>
    </a:accent3>
    <a:accent4>
      <a:srgbClr val="32727C"/>
    </a:accent4>
    <a:accent5>
      <a:srgbClr val="CAA54D"/>
    </a:accent5>
    <a:accent6>
      <a:srgbClr val="871811"/>
    </a:accent6>
    <a:hlink>
      <a:srgbClr val="2E4964"/>
    </a:hlink>
    <a:folHlink>
      <a:srgbClr val="0069B4"/>
    </a:folHlink>
  </a:clrScheme>
  <a:fontScheme name="CD_IW-Relaunc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6C0E93F8EE2D34BA5102048DE6414BE" ma:contentTypeVersion="18" ma:contentTypeDescription="Ein neues Dokument erstellen." ma:contentTypeScope="" ma:versionID="0dce5b22ddb0bd92583681d414050d43">
  <xsd:schema xmlns:xsd="http://www.w3.org/2001/XMLSchema" xmlns:xs="http://www.w3.org/2001/XMLSchema" xmlns:p="http://schemas.microsoft.com/office/2006/metadata/properties" xmlns:ns2="9af73c79-9f71-41ba-9eec-074b4734d5c7" xmlns:ns3="1c8fafb5-1dc0-4623-bcd3-6ea70a82309d" targetNamespace="http://schemas.microsoft.com/office/2006/metadata/properties" ma:root="true" ma:fieldsID="5924754d95af887feb5c45de574f3b29" ns2:_="" ns3:_="">
    <xsd:import namespace="9af73c79-9f71-41ba-9eec-074b4734d5c7"/>
    <xsd:import namespace="1c8fafb5-1dc0-4623-bcd3-6ea70a8230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73c79-9f71-41ba-9eec-074b4734d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91802ae2-3400-4d42-92b2-5cecb06e49b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8fafb5-1dc0-4623-bcd3-6ea70a82309d"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1763d1b-acf0-4222-8ea7-1b535e48d448}" ma:internalName="TaxCatchAll" ma:showField="CatchAllData" ma:web="1c8fafb5-1dc0-4623-bcd3-6ea70a8230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f73c79-9f71-41ba-9eec-074b4734d5c7">
      <Terms xmlns="http://schemas.microsoft.com/office/infopath/2007/PartnerControls"/>
    </lcf76f155ced4ddcb4097134ff3c332f>
    <TaxCatchAll xmlns="1c8fafb5-1dc0-4623-bcd3-6ea70a82309d" xsi:nil="true"/>
    <SharedWithUsers xmlns="1c8fafb5-1dc0-4623-bcd3-6ea70a82309d">
      <UserInfo>
        <DisplayName>Nobis, Joanna</DisplayName>
        <AccountId>12</AccountId>
        <AccountType/>
      </UserInfo>
      <UserInfo>
        <DisplayName>Bardt, Prof. Dr. Hubertus</DisplayName>
        <AccountId>14</AccountId>
        <AccountType/>
      </UserInfo>
    </SharedWithUsers>
  </documentManagement>
</p:properties>
</file>

<file path=customXml/itemProps1.xml><?xml version="1.0" encoding="utf-8"?>
<ds:datastoreItem xmlns:ds="http://schemas.openxmlformats.org/officeDocument/2006/customXml" ds:itemID="{258B6C0A-9DA5-404A-9098-335748F9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73c79-9f71-41ba-9eec-074b4734d5c7"/>
    <ds:schemaRef ds:uri="1c8fafb5-1dc0-4623-bcd3-6ea70a8230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EC404E-A96D-4B1A-B45B-21BB39F87D0B}">
  <ds:schemaRefs>
    <ds:schemaRef ds:uri="http://schemas.microsoft.com/sharepoint/v3/contenttype/forms"/>
  </ds:schemaRefs>
</ds:datastoreItem>
</file>

<file path=customXml/itemProps3.xml><?xml version="1.0" encoding="utf-8"?>
<ds:datastoreItem xmlns:ds="http://schemas.openxmlformats.org/officeDocument/2006/customXml" ds:itemID="{05210FFD-0514-4B35-8285-105F945AD3CF}">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1c8fafb5-1dc0-4623-bcd3-6ea70a82309d"/>
    <ds:schemaRef ds:uri="9af73c79-9f71-41ba-9eec-074b4734d5c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IW - englisch mit neuen CD Farben</Template>
  <TotalTime>0</TotalTime>
  <Words>2096</Words>
  <Application>Microsoft Office PowerPoint</Application>
  <PresentationFormat>Laajakuva</PresentationFormat>
  <Paragraphs>381</Paragraphs>
  <Slides>20</Slides>
  <Notes>20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HelveticaNeueLT W1G 55 Roman</vt:lpstr>
      <vt:lpstr>Wingdings</vt:lpstr>
      <vt:lpstr>IW 16 zu 9 englisch</vt:lpstr>
      <vt:lpstr>Industrial policy today</vt:lpstr>
      <vt:lpstr>Industrial service network</vt:lpstr>
      <vt:lpstr>Not a good development in German industry</vt:lpstr>
      <vt:lpstr>Protracted investment weakness</vt:lpstr>
      <vt:lpstr>Industrial policy challenges</vt:lpstr>
      <vt:lpstr>Which industrial policy?</vt:lpstr>
      <vt:lpstr>Top 20 industrial location quality (IW location index)</vt:lpstr>
      <vt:lpstr>IW location index: level result and GDP per capita</vt:lpstr>
      <vt:lpstr>Industrial location quality in Germany is declining</vt:lpstr>
      <vt:lpstr>Transformation needs new answers</vt:lpstr>
      <vt:lpstr>Green transformation needs high additional investment</vt:lpstr>
      <vt:lpstr>Funding instruments for the transformation</vt:lpstr>
      <vt:lpstr>State aid for environmental protection</vt:lpstr>
      <vt:lpstr>Increasing subsidies – some instruments</vt:lpstr>
      <vt:lpstr>Industrial policy initiatives in comparison</vt:lpstr>
      <vt:lpstr>Resiliance – mixed responsibilities </vt:lpstr>
      <vt:lpstr>Industrial Policy Instruments for more Resilience</vt:lpstr>
      <vt:lpstr>Resilience can lead to Interference </vt:lpstr>
      <vt:lpstr>Regulatory challenge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Prof. Dr. Hubertus Bardt</dc:creator>
  <dc:description>CD-IW-Relaunch | Folienformat 16:9_x000d_
PP Vorlage für IW - englisch_x000d_
Version 1.0 | Stand 22.12.2017_x000d_
Sprache für die Rechtschreibprüfung auf Englsich voreingestellt</dc:description>
  <cp:lastModifiedBy>Tytti Sulander</cp:lastModifiedBy>
  <cp:revision>4</cp:revision>
  <dcterms:created xsi:type="dcterms:W3CDTF">2025-01-22T16:14:56Z</dcterms:created>
  <dcterms:modified xsi:type="dcterms:W3CDTF">2025-02-11T13:04:38Z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0x01010046C0E93F8EE2D34BA5102048DE6414BE</vt:lpwstr>
  </property>
  <property fmtid="{D5CDD505-2E9C-101B-9397-08002B2CF9AE}" pid="3" name="MediaServiceImageTags">
    <vt:lpwstr/>
  </property>
  <property fmtid="{D5CDD505-2E9C-101B-9397-08002B2CF9AE}" pid="4" name="_NewReviewCycle">
    <vt:lpwstr/>
  </property>
</Properties>
</file>