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theme/themeOverride14.xml" ContentType="application/vnd.openxmlformats-officedocument.themeOverride+xml"/>
  <Override PartName="/ppt/charts/chart17.xml" ContentType="application/vnd.openxmlformats-officedocument.drawingml.chart+xml"/>
  <Override PartName="/ppt/drawings/drawing2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heme/themeOverride15.xml" ContentType="application/vnd.openxmlformats-officedocument.themeOverride+xml"/>
  <Override PartName="/ppt/charts/chart21.xml" ContentType="application/vnd.openxmlformats-officedocument.drawingml.chart+xml"/>
  <Override PartName="/ppt/theme/themeOverride16.xml" ContentType="application/vnd.openxmlformats-officedocument.themeOverride+xml"/>
  <Override PartName="/ppt/charts/chart22.xml" ContentType="application/vnd.openxmlformats-officedocument.drawingml.chart+xml"/>
  <Override PartName="/ppt/theme/themeOverride17.xml" ContentType="application/vnd.openxmlformats-officedocument.themeOverride+xml"/>
  <Override PartName="/ppt/charts/chart23.xml" ContentType="application/vnd.openxmlformats-officedocument.drawingml.chart+xml"/>
  <Override PartName="/ppt/theme/themeOverride18.xml" ContentType="application/vnd.openxmlformats-officedocument.themeOverride+xml"/>
  <Override PartName="/ppt/charts/chart24.xml" ContentType="application/vnd.openxmlformats-officedocument.drawingml.chart+xml"/>
  <Override PartName="/ppt/theme/themeOverride19.xml" ContentType="application/vnd.openxmlformats-officedocument.themeOverride+xml"/>
  <Override PartName="/ppt/charts/chart25.xml" ContentType="application/vnd.openxmlformats-officedocument.drawingml.chart+xml"/>
  <Override PartName="/ppt/theme/themeOverride20.xml" ContentType="application/vnd.openxmlformats-officedocument.themeOverride+xml"/>
  <Override PartName="/ppt/charts/chart26.xml" ContentType="application/vnd.openxmlformats-officedocument.drawingml.chart+xml"/>
  <Override PartName="/ppt/theme/themeOverride21.xml" ContentType="application/vnd.openxmlformats-officedocument.themeOverride+xml"/>
  <Override PartName="/ppt/charts/chart27.xml" ContentType="application/vnd.openxmlformats-officedocument.drawingml.chart+xml"/>
  <Override PartName="/ppt/theme/themeOverride22.xml" ContentType="application/vnd.openxmlformats-officedocument.themeOverride+xml"/>
  <Override PartName="/ppt/charts/chart28.xml" ContentType="application/vnd.openxmlformats-officedocument.drawingml.chart+xml"/>
  <Override PartName="/ppt/theme/themeOverride23.xml" ContentType="application/vnd.openxmlformats-officedocument.themeOverride+xml"/>
  <Override PartName="/ppt/charts/chart29.xml" ContentType="application/vnd.openxmlformats-officedocument.drawingml.chart+xml"/>
  <Override PartName="/ppt/theme/themeOverride24.xml" ContentType="application/vnd.openxmlformats-officedocument.themeOverride+xml"/>
  <Override PartName="/ppt/charts/chart30.xml" ContentType="application/vnd.openxmlformats-officedocument.drawingml.chart+xml"/>
  <Override PartName="/ppt/theme/themeOverride25.xml" ContentType="application/vnd.openxmlformats-officedocument.themeOverride+xml"/>
  <Override PartName="/ppt/charts/chart31.xml" ContentType="application/vnd.openxmlformats-officedocument.drawingml.chart+xml"/>
  <Override PartName="/ppt/theme/themeOverride26.xml" ContentType="application/vnd.openxmlformats-officedocument.themeOverride+xml"/>
  <Override PartName="/ppt/charts/chart32.xml" ContentType="application/vnd.openxmlformats-officedocument.drawingml.chart+xml"/>
  <Override PartName="/ppt/theme/themeOverride27.xml" ContentType="application/vnd.openxmlformats-officedocument.themeOverride+xml"/>
  <Override PartName="/ppt/charts/chart33.xml" ContentType="application/vnd.openxmlformats-officedocument.drawingml.chart+xml"/>
  <Override PartName="/ppt/theme/themeOverride28.xml" ContentType="application/vnd.openxmlformats-officedocument.themeOverride+xml"/>
  <Override PartName="/ppt/charts/chart34.xml" ContentType="application/vnd.openxmlformats-officedocument.drawingml.chart+xml"/>
  <Override PartName="/ppt/theme/themeOverride29.xml" ContentType="application/vnd.openxmlformats-officedocument.themeOverride+xml"/>
  <Override PartName="/ppt/charts/chart35.xml" ContentType="application/vnd.openxmlformats-officedocument.drawingml.chart+xml"/>
  <Override PartName="/ppt/theme/themeOverride30.xml" ContentType="application/vnd.openxmlformats-officedocument.themeOverride+xml"/>
  <Override PartName="/ppt/charts/chart36.xml" ContentType="application/vnd.openxmlformats-officedocument.drawingml.chart+xml"/>
  <Override PartName="/ppt/theme/themeOverride31.xml" ContentType="application/vnd.openxmlformats-officedocument.themeOverride+xml"/>
  <Override PartName="/ppt/charts/chart37.xml" ContentType="application/vnd.openxmlformats-officedocument.drawingml.chart+xml"/>
  <Override PartName="/ppt/theme/themeOverride32.xml" ContentType="application/vnd.openxmlformats-officedocument.themeOverride+xml"/>
  <Override PartName="/ppt/charts/chart38.xml" ContentType="application/vnd.openxmlformats-officedocument.drawingml.chart+xml"/>
  <Override PartName="/ppt/theme/themeOverride33.xml" ContentType="application/vnd.openxmlformats-officedocument.themeOverride+xml"/>
  <Override PartName="/ppt/charts/chart39.xml" ContentType="application/vnd.openxmlformats-officedocument.drawingml.chart+xml"/>
  <Override PartName="/ppt/theme/themeOverride34.xml" ContentType="application/vnd.openxmlformats-officedocument.themeOverride+xml"/>
  <Override PartName="/ppt/charts/chart40.xml" ContentType="application/vnd.openxmlformats-officedocument.drawingml.chart+xml"/>
  <Override PartName="/ppt/theme/themeOverride35.xml" ContentType="application/vnd.openxmlformats-officedocument.themeOverride+xml"/>
  <Override PartName="/ppt/charts/chart41.xml" ContentType="application/vnd.openxmlformats-officedocument.drawingml.chart+xml"/>
  <Override PartName="/ppt/theme/themeOverride36.xml" ContentType="application/vnd.openxmlformats-officedocument.themeOverride+xml"/>
  <Override PartName="/ppt/charts/chart42.xml" ContentType="application/vnd.openxmlformats-officedocument.drawingml.chart+xml"/>
  <Override PartName="/ppt/theme/themeOverride37.xml" ContentType="application/vnd.openxmlformats-officedocument.themeOverride+xml"/>
  <Override PartName="/ppt/charts/chart43.xml" ContentType="application/vnd.openxmlformats-officedocument.drawingml.chart+xml"/>
  <Override PartName="/ppt/theme/themeOverride38.xml" ContentType="application/vnd.openxmlformats-officedocument.themeOverride+xml"/>
  <Override PartName="/ppt/charts/chart44.xml" ContentType="application/vnd.openxmlformats-officedocument.drawingml.chart+xml"/>
  <Override PartName="/ppt/theme/themeOverride39.xml" ContentType="application/vnd.openxmlformats-officedocument.themeOverride+xml"/>
  <Override PartName="/ppt/charts/chart45.xml" ContentType="application/vnd.openxmlformats-officedocument.drawingml.chart+xml"/>
  <Override PartName="/ppt/theme/themeOverride40.xml" ContentType="application/vnd.openxmlformats-officedocument.themeOverride+xml"/>
  <Override PartName="/ppt/charts/chart46.xml" ContentType="application/vnd.openxmlformats-officedocument.drawingml.chart+xml"/>
  <Override PartName="/ppt/theme/themeOverride4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2"/>
  </p:notesMasterIdLst>
  <p:sldIdLst>
    <p:sldId id="383" r:id="rId2"/>
    <p:sldId id="380" r:id="rId3"/>
    <p:sldId id="382" r:id="rId4"/>
    <p:sldId id="381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1" r:id="rId33"/>
    <p:sldId id="412" r:id="rId34"/>
    <p:sldId id="413" r:id="rId35"/>
    <p:sldId id="414" r:id="rId36"/>
    <p:sldId id="415" r:id="rId37"/>
    <p:sldId id="416" r:id="rId38"/>
    <p:sldId id="417" r:id="rId39"/>
    <p:sldId id="418" r:id="rId40"/>
    <p:sldId id="419" r:id="rId41"/>
    <p:sldId id="420" r:id="rId42"/>
    <p:sldId id="421" r:id="rId43"/>
    <p:sldId id="422" r:id="rId44"/>
    <p:sldId id="423" r:id="rId45"/>
    <p:sldId id="424" r:id="rId46"/>
    <p:sldId id="425" r:id="rId47"/>
    <p:sldId id="426" r:id="rId48"/>
    <p:sldId id="427" r:id="rId49"/>
    <p:sldId id="428" r:id="rId50"/>
    <p:sldId id="429" r:id="rId51"/>
  </p:sldIdLst>
  <p:sldSz cx="9144000" cy="6858000" type="screen4x3"/>
  <p:notesSz cx="6794500" cy="9906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8CA"/>
    <a:srgbClr val="F5BED7"/>
    <a:srgbClr val="E83C98"/>
    <a:srgbClr val="EF90BC"/>
    <a:srgbClr val="69549A"/>
    <a:srgbClr val="00A590"/>
    <a:srgbClr val="009EDA"/>
    <a:srgbClr val="E9E9E3"/>
    <a:srgbClr val="C2E066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576" autoAdjust="0"/>
  </p:normalViewPr>
  <p:slideViewPr>
    <p:cSldViewPr>
      <p:cViewPr>
        <p:scale>
          <a:sx n="100" d="100"/>
          <a:sy n="100" d="100"/>
        </p:scale>
        <p:origin x="-122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mkal\Desktop\LEhti\Book1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5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6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7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8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19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0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1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2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3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5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26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27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28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29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0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1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2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3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34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35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36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37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38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39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40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4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ICT (1995)</c:v>
                </c:pt>
              </c:strCache>
            </c:strRef>
          </c:tx>
          <c:spPr>
            <a:ln>
              <a:solidFill>
                <a:srgbClr val="E83C98"/>
              </a:solidFill>
            </a:ln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cat>
          <c:val>
            <c:numRef>
              <c:f>Sheet1!$C$2:$C$42</c:f>
              <c:numCache>
                <c:formatCode>0.0</c:formatCode>
                <c:ptCount val="41"/>
                <c:pt idx="0">
                  <c:v>100</c:v>
                </c:pt>
                <c:pt idx="1">
                  <c:v>103.47503842693133</c:v>
                </c:pt>
                <c:pt idx="2">
                  <c:v>109.57871069822114</c:v>
                </c:pt>
                <c:pt idx="3">
                  <c:v>115.49263016116625</c:v>
                </c:pt>
                <c:pt idx="4">
                  <c:v>119.70018625359971</c:v>
                </c:pt>
                <c:pt idx="5">
                  <c:v>125.50477422397057</c:v>
                </c:pt>
                <c:pt idx="6">
                  <c:v>128.52352061599154</c:v>
                </c:pt>
                <c:pt idx="7">
                  <c:v>130.27437017908784</c:v>
                </c:pt>
                <c:pt idx="8">
                  <c:v>132.33180137056885</c:v>
                </c:pt>
                <c:pt idx="9">
                  <c:v>136.95706858670408</c:v>
                </c:pt>
                <c:pt idx="10">
                  <c:v>140.55116863628174</c:v>
                </c:pt>
                <c:pt idx="11">
                  <c:v>147.21486306377403</c:v>
                </c:pt>
                <c:pt idx="12">
                  <c:v>153.18994880817436</c:v>
                </c:pt>
                <c:pt idx="13">
                  <c:v>154.53617544915423</c:v>
                </c:pt>
              </c:numCache>
            </c:numRef>
          </c:val>
          <c:smooth val="0"/>
        </c:ser>
        <c:ser>
          <c:idx val="1"/>
          <c:order val="0"/>
          <c:tx>
            <c:strRef>
              <c:f>Sheet1!$B$1</c:f>
              <c:strCache>
                <c:ptCount val="1"/>
                <c:pt idx="0">
                  <c:v>Sähkö (1885)</c:v>
                </c:pt>
              </c:strCache>
            </c:strRef>
          </c:tx>
          <c:spPr>
            <a:ln w="31750">
              <a:solidFill>
                <a:srgbClr val="69549A"/>
              </a:solidFill>
            </a:ln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cat>
          <c:val>
            <c:numRef>
              <c:f>Sheet1!$B$2:$B$42</c:f>
              <c:numCache>
                <c:formatCode>0.0</c:formatCode>
                <c:ptCount val="41"/>
                <c:pt idx="0">
                  <c:v>100</c:v>
                </c:pt>
                <c:pt idx="1">
                  <c:v>103.59584672687383</c:v>
                </c:pt>
                <c:pt idx="2">
                  <c:v>103.59873874609262</c:v>
                </c:pt>
                <c:pt idx="3">
                  <c:v>105.77136926384463</c:v>
                </c:pt>
                <c:pt idx="4">
                  <c:v>107.74502973084535</c:v>
                </c:pt>
                <c:pt idx="5">
                  <c:v>112.16764069393945</c:v>
                </c:pt>
                <c:pt idx="6">
                  <c:v>109.67825394850405</c:v>
                </c:pt>
                <c:pt idx="7">
                  <c:v>103.95187760483735</c:v>
                </c:pt>
                <c:pt idx="8">
                  <c:v>108.90756793042058</c:v>
                </c:pt>
                <c:pt idx="9">
                  <c:v>113.66064964275392</c:v>
                </c:pt>
                <c:pt idx="10">
                  <c:v>121.21194810289164</c:v>
                </c:pt>
                <c:pt idx="11">
                  <c:v>127.51011660533256</c:v>
                </c:pt>
                <c:pt idx="12">
                  <c:v>131.91656302429823</c:v>
                </c:pt>
                <c:pt idx="13">
                  <c:v>135.49048666526048</c:v>
                </c:pt>
                <c:pt idx="14">
                  <c:v>130.51915758519289</c:v>
                </c:pt>
                <c:pt idx="15">
                  <c:v>135.51343836720403</c:v>
                </c:pt>
                <c:pt idx="16">
                  <c:v>132.88986039865586</c:v>
                </c:pt>
                <c:pt idx="17">
                  <c:v>129.24515348827384</c:v>
                </c:pt>
                <c:pt idx="18">
                  <c:v>136.91927054667067</c:v>
                </c:pt>
                <c:pt idx="19">
                  <c:v>140.59019539201577</c:v>
                </c:pt>
                <c:pt idx="20">
                  <c:v>141.47036015632622</c:v>
                </c:pt>
                <c:pt idx="21">
                  <c:v>145.73475991330628</c:v>
                </c:pt>
                <c:pt idx="22">
                  <c:v>148.99650795326843</c:v>
                </c:pt>
                <c:pt idx="23">
                  <c:v>148.54573984695134</c:v>
                </c:pt>
                <c:pt idx="24">
                  <c:v>153.04250181647382</c:v>
                </c:pt>
                <c:pt idx="25">
                  <c:v>154.84108939140435</c:v>
                </c:pt>
                <c:pt idx="26">
                  <c:v>157.49573398588589</c:v>
                </c:pt>
                <c:pt idx="27">
                  <c:v>164.25883607195976</c:v>
                </c:pt>
                <c:pt idx="28">
                  <c:v>171.4279912622489</c:v>
                </c:pt>
                <c:pt idx="29">
                  <c:v>162.489478627773</c:v>
                </c:pt>
                <c:pt idx="30">
                  <c:v>152.82924970228717</c:v>
                </c:pt>
                <c:pt idx="31">
                  <c:v>153.75186060765259</c:v>
                </c:pt>
                <c:pt idx="32">
                  <c:v>128.39929108283917</c:v>
                </c:pt>
                <c:pt idx="33">
                  <c:v>111.25484633569742</c:v>
                </c:pt>
                <c:pt idx="34">
                  <c:v>134.68085864825775</c:v>
                </c:pt>
                <c:pt idx="35">
                  <c:v>149.89334160341491</c:v>
                </c:pt>
                <c:pt idx="36">
                  <c:v>153.05464199685292</c:v>
                </c:pt>
                <c:pt idx="37">
                  <c:v>167.15126341294572</c:v>
                </c:pt>
                <c:pt idx="38">
                  <c:v>177.61113407382626</c:v>
                </c:pt>
                <c:pt idx="39">
                  <c:v>180.63611587970431</c:v>
                </c:pt>
                <c:pt idx="40">
                  <c:v>189.09524381936936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325440"/>
        <c:axId val="121265472"/>
      </c:lineChart>
      <c:catAx>
        <c:axId val="123325440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21265472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21265472"/>
        <c:scaling>
          <c:orientation val="minMax"/>
          <c:max val="200"/>
          <c:min val="80"/>
        </c:scaling>
        <c:delete val="0"/>
        <c:axPos val="l"/>
        <c:minorGridlines>
          <c:spPr>
            <a:ln w="12700">
              <a:solidFill>
                <a:sysClr val="window" lastClr="FFFFFF"/>
              </a:solidFill>
            </a:ln>
          </c:spPr>
        </c:minorGridlines>
        <c:numFmt formatCode="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123325440"/>
        <c:crosses val="autoZero"/>
        <c:crossBetween val="midCat"/>
        <c:majorUnit val="20"/>
        <c:minorUnit val="10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</a:defRPr>
      </a:pPr>
      <a:endParaRPr lang="fi-FI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world, millions</c:v>
                </c:pt>
              </c:strCache>
            </c:strRef>
          </c:tx>
          <c:spPr>
            <a:solidFill>
              <a:srgbClr val="E83C98"/>
            </a:solidFill>
            <a:ln w="50800">
              <a:noFill/>
            </a:ln>
          </c:spPr>
          <c:invertIfNegative val="0"/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strCache>
            </c:strRef>
          </c:cat>
          <c:val>
            <c:numRef>
              <c:f>Sheet1!$B$2:$B$23</c:f>
              <c:numCache>
                <c:formatCode>0.00</c:formatCode>
                <c:ptCount val="22"/>
                <c:pt idx="0">
                  <c:v>2.6269648806519696</c:v>
                </c:pt>
                <c:pt idx="1">
                  <c:v>5.0801032450978498</c:v>
                </c:pt>
                <c:pt idx="2">
                  <c:v>7.5332416095437296</c:v>
                </c:pt>
                <c:pt idx="3">
                  <c:v>9.9863799739896084</c:v>
                </c:pt>
                <c:pt idx="4">
                  <c:v>20.384908869913168</c:v>
                </c:pt>
                <c:pt idx="5">
                  <c:v>39.141688086780412</c:v>
                </c:pt>
                <c:pt idx="6" formatCode="General">
                  <c:v>73.004193337431573</c:v>
                </c:pt>
                <c:pt idx="7" formatCode="General">
                  <c:v>117.70222680083747</c:v>
                </c:pt>
                <c:pt idx="8" formatCode="General">
                  <c:v>183.91359996214544</c:v>
                </c:pt>
                <c:pt idx="9" formatCode="General">
                  <c:v>276.95407567583652</c:v>
                </c:pt>
                <c:pt idx="10" formatCode="General">
                  <c:v>395.08819121831641</c:v>
                </c:pt>
                <c:pt idx="11" formatCode="General">
                  <c:v>497.58872559147937</c:v>
                </c:pt>
                <c:pt idx="12" formatCode="General">
                  <c:v>658.76038737741146</c:v>
                </c:pt>
                <c:pt idx="13" formatCode="General">
                  <c:v>770.72399760176677</c:v>
                </c:pt>
                <c:pt idx="14" formatCode="General">
                  <c:v>897.35567669223758</c:v>
                </c:pt>
                <c:pt idx="15" formatCode="General">
                  <c:v>1022.0778198240664</c:v>
                </c:pt>
                <c:pt idx="16" formatCode="General">
                  <c:v>1151.1518604960702</c:v>
                </c:pt>
                <c:pt idx="17" formatCode="General">
                  <c:v>1370.2480917099977</c:v>
                </c:pt>
                <c:pt idx="18" formatCode="General">
                  <c:v>1581.3004829784297</c:v>
                </c:pt>
                <c:pt idx="19" formatCode="General">
                  <c:v>1785.6172823998529</c:v>
                </c:pt>
                <c:pt idx="20" formatCode="General">
                  <c:v>2038.6449596410528</c:v>
                </c:pt>
                <c:pt idx="21" formatCode="General">
                  <c:v>2414.6572638409925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-10"/>
        <c:axId val="126711808"/>
        <c:axId val="90936960"/>
      </c:barChart>
      <c:catAx>
        <c:axId val="126711808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 rot="-5400000" vert="horz"/>
          <a:lstStyle/>
          <a:p>
            <a:pPr>
              <a:defRPr/>
            </a:pPr>
            <a:endParaRPr lang="fi-FI"/>
          </a:p>
        </c:txPr>
        <c:crossAx val="90936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0936960"/>
        <c:scaling>
          <c:orientation val="minMax"/>
          <c:max val="2500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26711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world, millions</c:v>
                </c:pt>
              </c:strCache>
            </c:strRef>
          </c:tx>
          <c:spPr>
            <a:solidFill>
              <a:srgbClr val="E83C98"/>
            </a:solidFill>
            <a:ln w="50800">
              <a:noFill/>
            </a:ln>
          </c:spPr>
          <c:invertIfNegative val="0"/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10">
                  <c:v>21.9</c:v>
                </c:pt>
                <c:pt idx="11">
                  <c:v>54.75</c:v>
                </c:pt>
                <c:pt idx="12">
                  <c:v>55</c:v>
                </c:pt>
                <c:pt idx="13">
                  <c:v>55</c:v>
                </c:pt>
                <c:pt idx="14">
                  <c:v>73</c:v>
                </c:pt>
                <c:pt idx="15">
                  <c:v>194.66666666666669</c:v>
                </c:pt>
                <c:pt idx="16">
                  <c:v>342.08611111111111</c:v>
                </c:pt>
                <c:pt idx="17">
                  <c:v>438</c:v>
                </c:pt>
                <c:pt idx="18">
                  <c:v>636.92499999999995</c:v>
                </c:pt>
                <c:pt idx="19">
                  <c:v>952.65</c:v>
                </c:pt>
                <c:pt idx="20">
                  <c:v>1323.855</c:v>
                </c:pt>
                <c:pt idx="21">
                  <c:v>1721.7049999999999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-10"/>
        <c:axId val="132558848"/>
        <c:axId val="122936640"/>
      </c:barChart>
      <c:catAx>
        <c:axId val="132558848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 rot="-5400000" vert="horz"/>
          <a:lstStyle/>
          <a:p>
            <a:pPr>
              <a:defRPr/>
            </a:pPr>
            <a:endParaRPr lang="fi-FI"/>
          </a:p>
        </c:txPr>
        <c:crossAx val="12293664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22936640"/>
        <c:scaling>
          <c:orientation val="minMax"/>
          <c:max val="1800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325588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world, millions</c:v>
                </c:pt>
              </c:strCache>
            </c:strRef>
          </c:tx>
          <c:spPr>
            <a:solidFill>
              <a:srgbClr val="E83C98"/>
            </a:solidFill>
            <a:ln w="50800">
              <a:noFill/>
            </a:ln>
          </c:spPr>
          <c:invertIfNegative val="0"/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17">
                  <c:v>268</c:v>
                </c:pt>
                <c:pt idx="18">
                  <c:v>422</c:v>
                </c:pt>
                <c:pt idx="19">
                  <c:v>614</c:v>
                </c:pt>
                <c:pt idx="20">
                  <c:v>870</c:v>
                </c:pt>
                <c:pt idx="21">
                  <c:v>1186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-10"/>
        <c:axId val="126713344"/>
        <c:axId val="125207680"/>
      </c:barChart>
      <c:catAx>
        <c:axId val="126713344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 rot="-5400000" vert="horz"/>
          <a:lstStyle/>
          <a:p>
            <a:pPr>
              <a:defRPr/>
            </a:pPr>
            <a:endParaRPr lang="fi-FI"/>
          </a:p>
        </c:txPr>
        <c:crossAx val="12520768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25207680"/>
        <c:scaling>
          <c:orientation val="minMax"/>
          <c:max val="1800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267133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world, millions</c:v>
                </c:pt>
              </c:strCache>
            </c:strRef>
          </c:tx>
          <c:spPr>
            <a:solidFill>
              <a:srgbClr val="E83C98"/>
            </a:solidFill>
            <a:ln w="50800">
              <a:noFill/>
            </a:ln>
          </c:spPr>
          <c:invertIfNegative val="0"/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14">
                  <c:v>1</c:v>
                </c:pt>
                <c:pt idx="15">
                  <c:v>5.5</c:v>
                </c:pt>
                <c:pt idx="16">
                  <c:v>12</c:v>
                </c:pt>
                <c:pt idx="17">
                  <c:v>50</c:v>
                </c:pt>
                <c:pt idx="18">
                  <c:v>197</c:v>
                </c:pt>
                <c:pt idx="19">
                  <c:v>360</c:v>
                </c:pt>
                <c:pt idx="20">
                  <c:v>608</c:v>
                </c:pt>
                <c:pt idx="21">
                  <c:v>845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-10"/>
        <c:axId val="133131264"/>
        <c:axId val="125209984"/>
      </c:barChart>
      <c:catAx>
        <c:axId val="133131264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 rot="-5400000" vert="horz"/>
          <a:lstStyle/>
          <a:p>
            <a:pPr>
              <a:defRPr/>
            </a:pPr>
            <a:endParaRPr lang="fi-FI"/>
          </a:p>
        </c:txPr>
        <c:crossAx val="12520998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25209984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133131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world, millions</c:v>
                </c:pt>
              </c:strCache>
            </c:strRef>
          </c:tx>
          <c:spPr>
            <a:solidFill>
              <a:srgbClr val="E83C98"/>
            </a:solidFill>
            <a:ln w="50800">
              <a:noFill/>
            </a:ln>
          </c:spPr>
          <c:invertIfNegative val="0"/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16">
                  <c:v>0</c:v>
                </c:pt>
                <c:pt idx="17">
                  <c:v>5.1120995813301198</c:v>
                </c:pt>
                <c:pt idx="18">
                  <c:v>27.919602330457298</c:v>
                </c:pt>
                <c:pt idx="19">
                  <c:v>53.872967555691794</c:v>
                </c:pt>
                <c:pt idx="20">
                  <c:v>105.77970999999999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-10"/>
        <c:axId val="133128192"/>
        <c:axId val="125211712"/>
      </c:barChart>
      <c:catAx>
        <c:axId val="133128192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 rot="-5400000" vert="horz"/>
          <a:lstStyle/>
          <a:p>
            <a:pPr>
              <a:defRPr/>
            </a:pPr>
            <a:endParaRPr lang="fi-FI"/>
          </a:p>
        </c:txPr>
        <c:crossAx val="12521171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25211712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1331281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world, millions</c:v>
                </c:pt>
              </c:strCache>
            </c:strRef>
          </c:tx>
          <c:spPr>
            <a:solidFill>
              <a:srgbClr val="E83C98"/>
            </a:solidFill>
            <a:ln w="50800">
              <a:noFill/>
            </a:ln>
          </c:spPr>
          <c:invertIfNegative val="0"/>
          <c:dPt>
            <c:idx val="21"/>
            <c:invertIfNegative val="0"/>
            <c:bubble3D val="0"/>
            <c:spPr>
              <a:solidFill>
                <a:srgbClr val="EF90BC"/>
              </a:solidFill>
              <a:ln w="50800">
                <a:noFill/>
              </a:ln>
            </c:spPr>
          </c:dPt>
          <c:dPt>
            <c:idx val="22"/>
            <c:invertIfNegative val="0"/>
            <c:bubble3D val="0"/>
            <c:spPr>
              <a:solidFill>
                <a:srgbClr val="EF90BC"/>
              </a:solidFill>
              <a:ln w="50800">
                <a:noFill/>
              </a:ln>
            </c:spPr>
          </c:dPt>
          <c:dPt>
            <c:idx val="23"/>
            <c:invertIfNegative val="0"/>
            <c:bubble3D val="0"/>
            <c:spPr>
              <a:solidFill>
                <a:srgbClr val="EF90BC"/>
              </a:solidFill>
              <a:ln w="50800">
                <a:noFill/>
              </a:ln>
            </c:spPr>
          </c:dPt>
          <c:dPt>
            <c:idx val="24"/>
            <c:invertIfNegative val="0"/>
            <c:bubble3D val="0"/>
            <c:spPr>
              <a:solidFill>
                <a:srgbClr val="EF90BC"/>
              </a:solidFill>
              <a:ln w="50800">
                <a:noFill/>
              </a:ln>
            </c:spPr>
          </c:dPt>
          <c:cat>
            <c:numRef>
              <c:f>Sheet1!$A$2:$A$26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Sheet1!$B$2:$B$26</c:f>
              <c:numCache>
                <c:formatCode>0.00</c:formatCode>
                <c:ptCount val="25"/>
                <c:pt idx="0">
                  <c:v>1.0237069303160617E-4</c:v>
                </c:pt>
                <c:pt idx="1">
                  <c:v>2.0539478083355045E-4</c:v>
                </c:pt>
                <c:pt idx="2">
                  <c:v>4.5693155357273132E-4</c:v>
                </c:pt>
                <c:pt idx="3">
                  <c:v>8.9804551769968335E-4</c:v>
                </c:pt>
                <c:pt idx="4">
                  <c:v>1.7434867391847512E-3</c:v>
                </c:pt>
                <c:pt idx="5">
                  <c:v>1.8070964377019796E-2</c:v>
                </c:pt>
                <c:pt idx="6" formatCode="General">
                  <c:v>0.19071172006330675</c:v>
                </c:pt>
                <c:pt idx="7" formatCode="General">
                  <c:v>0.53585061969244707</c:v>
                </c:pt>
                <c:pt idx="8" formatCode="General">
                  <c:v>1.2142779782420985</c:v>
                </c:pt>
                <c:pt idx="9" formatCode="General">
                  <c:v>2.7972127230755039</c:v>
                </c:pt>
                <c:pt idx="10" formatCode="General">
                  <c:v>8.3529000912795546</c:v>
                </c:pt>
                <c:pt idx="11" formatCode="General">
                  <c:v>19.659659600005085</c:v>
                </c:pt>
                <c:pt idx="12" formatCode="General">
                  <c:v>40.481658585539734</c:v>
                </c:pt>
                <c:pt idx="13" formatCode="General">
                  <c:v>78.395387463665799</c:v>
                </c:pt>
                <c:pt idx="14" formatCode="General">
                  <c:v>147.6799267255052</c:v>
                </c:pt>
                <c:pt idx="15" formatCode="General">
                  <c:v>242.56208917746534</c:v>
                </c:pt>
                <c:pt idx="16" formatCode="General">
                  <c:v>399.1862546055271</c:v>
                </c:pt>
                <c:pt idx="17" formatCode="General">
                  <c:v>643.08835352651408</c:v>
                </c:pt>
                <c:pt idx="18" formatCode="General">
                  <c:v>992.80717237002773</c:v>
                </c:pt>
                <c:pt idx="19" formatCode="General">
                  <c:v>1468.56249323975</c:v>
                </c:pt>
                <c:pt idx="20" formatCode="General">
                  <c:v>2039.6159747297158</c:v>
                </c:pt>
                <c:pt idx="21" formatCode="General">
                  <c:v>2849.051631368473</c:v>
                </c:pt>
                <c:pt idx="22" formatCode="General">
                  <c:v>3824.1687419671011</c:v>
                </c:pt>
                <c:pt idx="23" formatCode="General">
                  <c:v>4991.8701324227613</c:v>
                </c:pt>
                <c:pt idx="24" formatCode="General">
                  <c:v>6390.4157426616348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-10"/>
        <c:axId val="133255680"/>
        <c:axId val="125206528"/>
      </c:barChart>
      <c:catAx>
        <c:axId val="133255680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 rot="-5400000" vert="horz"/>
          <a:lstStyle/>
          <a:p>
            <a:pPr>
              <a:defRPr/>
            </a:pPr>
            <a:endParaRPr lang="fi-FI"/>
          </a:p>
        </c:txPr>
        <c:crossAx val="125206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5206528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33255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world, millions</c:v>
                </c:pt>
              </c:strCache>
            </c:strRef>
          </c:tx>
          <c:spPr>
            <a:solidFill>
              <a:srgbClr val="E83C98"/>
            </a:solidFill>
            <a:ln w="50800">
              <a:noFill/>
            </a:ln>
          </c:spPr>
          <c:invertIfNegative val="0"/>
          <c:dPt>
            <c:idx val="21"/>
            <c:invertIfNegative val="0"/>
            <c:bubble3D val="0"/>
            <c:spPr>
              <a:solidFill>
                <a:srgbClr val="EF90BC"/>
              </a:solidFill>
              <a:ln w="50800">
                <a:noFill/>
              </a:ln>
            </c:spPr>
          </c:dPt>
          <c:dPt>
            <c:idx val="22"/>
            <c:invertIfNegative val="0"/>
            <c:bubble3D val="0"/>
            <c:spPr>
              <a:solidFill>
                <a:srgbClr val="EF90BC"/>
              </a:solidFill>
              <a:ln w="50800">
                <a:noFill/>
              </a:ln>
            </c:spPr>
          </c:dPt>
          <c:dPt>
            <c:idx val="23"/>
            <c:invertIfNegative val="0"/>
            <c:bubble3D val="0"/>
            <c:spPr>
              <a:solidFill>
                <a:srgbClr val="EF90BC"/>
              </a:solidFill>
              <a:ln w="50800">
                <a:noFill/>
              </a:ln>
            </c:spPr>
          </c:dPt>
          <c:dPt>
            <c:idx val="24"/>
            <c:invertIfNegative val="0"/>
            <c:bubble3D val="0"/>
            <c:spPr>
              <a:solidFill>
                <a:srgbClr val="EF90BC"/>
              </a:solidFill>
              <a:ln w="50800">
                <a:noFill/>
              </a:ln>
            </c:spPr>
          </c:dPt>
          <c:cat>
            <c:numRef>
              <c:f>Sheet1!$A$2:$A$26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15">
                  <c:v>1</c:v>
                </c:pt>
                <c:pt idx="16">
                  <c:v>4</c:v>
                </c:pt>
                <c:pt idx="17">
                  <c:v>15</c:v>
                </c:pt>
                <c:pt idx="18">
                  <c:v>38</c:v>
                </c:pt>
                <c:pt idx="19">
                  <c:v>91</c:v>
                </c:pt>
                <c:pt idx="20">
                  <c:v>228</c:v>
                </c:pt>
                <c:pt idx="21">
                  <c:v>538</c:v>
                </c:pt>
                <c:pt idx="22">
                  <c:v>1158</c:v>
                </c:pt>
                <c:pt idx="23">
                  <c:v>2132</c:v>
                </c:pt>
                <c:pt idx="24">
                  <c:v>3528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-10"/>
        <c:axId val="133195264"/>
        <c:axId val="125211136"/>
      </c:barChart>
      <c:catAx>
        <c:axId val="133195264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 rot="-5400000" vert="horz"/>
          <a:lstStyle/>
          <a:p>
            <a:pPr>
              <a:defRPr/>
            </a:pPr>
            <a:endParaRPr lang="fi-FI"/>
          </a:p>
        </c:txPr>
        <c:crossAx val="125211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5211136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33195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ubbleChart>
        <c:varyColors val="0"/>
        <c:ser>
          <c:idx val="0"/>
          <c:order val="0"/>
          <c:spPr>
            <a:solidFill>
              <a:srgbClr val="E83C98"/>
            </a:solidFill>
            <a:ln>
              <a:solidFill>
                <a:srgbClr val="E83C98"/>
              </a:solidFill>
            </a:ln>
          </c:spPr>
          <c:invertIfNegative val="0"/>
          <c:xVal>
            <c:numRef>
              <c:f>'2.4'!$B$5:$B$8</c:f>
              <c:numCache>
                <c:formatCode>General</c:formatCode>
                <c:ptCount val="4"/>
                <c:pt idx="0">
                  <c:v>1</c:v>
                </c:pt>
                <c:pt idx="1">
                  <c:v>1.7</c:v>
                </c:pt>
                <c:pt idx="2">
                  <c:v>2.7</c:v>
                </c:pt>
                <c:pt idx="3">
                  <c:v>4</c:v>
                </c:pt>
              </c:numCache>
            </c:numRef>
          </c:xVal>
          <c:yVal>
            <c:numRef>
              <c:f>'2.4'!$C$5:$C$8</c:f>
              <c:numCache>
                <c:formatCode>General</c:formatCode>
                <c:ptCount val="4"/>
                <c:pt idx="0">
                  <c:v>3.9136916658400382</c:v>
                </c:pt>
                <c:pt idx="1">
                  <c:v>3.9399914363835391</c:v>
                </c:pt>
                <c:pt idx="2">
                  <c:v>3.9590539005833856</c:v>
                </c:pt>
                <c:pt idx="3">
                  <c:v>4</c:v>
                </c:pt>
              </c:numCache>
            </c:numRef>
          </c:yVal>
          <c:bubbleSize>
            <c:numRef>
              <c:f>'2.4'!$D$5:$D$8</c:f>
              <c:numCache>
                <c:formatCode>General</c:formatCode>
                <c:ptCount val="4"/>
                <c:pt idx="0">
                  <c:v>130</c:v>
                </c:pt>
                <c:pt idx="1">
                  <c:v>1227</c:v>
                </c:pt>
                <c:pt idx="2">
                  <c:v>2720</c:v>
                </c:pt>
                <c:pt idx="3">
                  <c:v>7910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300"/>
        <c:showNegBubbles val="0"/>
        <c:axId val="132861312"/>
        <c:axId val="132859008"/>
      </c:bubbleChart>
      <c:valAx>
        <c:axId val="132861312"/>
        <c:scaling>
          <c:orientation val="minMax"/>
          <c:max val="5"/>
          <c:min val="0.5"/>
        </c:scaling>
        <c:delete val="1"/>
        <c:axPos val="b"/>
        <c:numFmt formatCode="General" sourceLinked="1"/>
        <c:majorTickMark val="out"/>
        <c:minorTickMark val="none"/>
        <c:tickLblPos val="nextTo"/>
        <c:crossAx val="132859008"/>
        <c:crosses val="autoZero"/>
        <c:crossBetween val="midCat"/>
      </c:valAx>
      <c:valAx>
        <c:axId val="132859008"/>
        <c:scaling>
          <c:orientation val="minMax"/>
          <c:max val="4.2"/>
          <c:min val="3.8"/>
        </c:scaling>
        <c:delete val="1"/>
        <c:axPos val="l"/>
        <c:numFmt formatCode="General" sourceLinked="1"/>
        <c:majorTickMark val="out"/>
        <c:minorTickMark val="none"/>
        <c:tickLblPos val="nextTo"/>
        <c:crossAx val="132861312"/>
        <c:crosses val="autoZero"/>
        <c:crossBetween val="midCat"/>
        <c:minorUnit val="1.0000000000000002E-2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E83C98"/>
            </a:solidFill>
            <a:ln w="12700"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rgbClr val="69549A"/>
              </a:solidFill>
              <a:ln w="12700">
                <a:solidFill>
                  <a:schemeClr val="bg1"/>
                </a:solidFill>
              </a:ln>
            </c:spPr>
          </c:dPt>
          <c:cat>
            <c:strRef>
              <c:f>Sheet1!$A$2:$A$3</c:f>
              <c:strCache>
                <c:ptCount val="2"/>
                <c:pt idx="0">
                  <c:v>Kehittyneet</c:v>
                </c:pt>
                <c:pt idx="1">
                  <c:v>Kehittyvät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649.08084990907207</c:v>
                </c:pt>
                <c:pt idx="1">
                  <c:v>502.52362448153218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 b="0">
          <a:latin typeface="Myriad Pro" pitchFamily="34" charset="0"/>
        </a:defRPr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E83C98"/>
            </a:solidFill>
            <a:ln w="12700"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rgbClr val="69549A"/>
              </a:solidFill>
              <a:ln w="12700">
                <a:solidFill>
                  <a:schemeClr val="bg1"/>
                </a:solidFill>
              </a:ln>
            </c:spPr>
          </c:dPt>
          <c:cat>
            <c:strRef>
              <c:f>Sheet1!$A$2:$A$3</c:f>
              <c:strCache>
                <c:ptCount val="2"/>
                <c:pt idx="0">
                  <c:v>Kehittyneet</c:v>
                </c:pt>
                <c:pt idx="1">
                  <c:v>Kehittyvät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915.10181711178109</c:v>
                </c:pt>
                <c:pt idx="1">
                  <c:v>1505.4320392833179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Kehittyneet</c:v>
                </c:pt>
                <c:pt idx="1">
                  <c:v>Kehittyvät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0.37805784649285684</c:v>
                </c:pt>
                <c:pt idx="1">
                  <c:v>0.6219421535071431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 b="0">
          <a:latin typeface="Myriad Pro" pitchFamily="34" charset="0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ICT (1995)</c:v>
                </c:pt>
              </c:strCache>
            </c:strRef>
          </c:tx>
          <c:spPr>
            <a:ln>
              <a:solidFill>
                <a:srgbClr val="E83C98"/>
              </a:solidFill>
            </a:ln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cat>
          <c:val>
            <c:numRef>
              <c:f>Sheet1!$C$2:$C$42</c:f>
              <c:numCache>
                <c:formatCode>0.0</c:formatCode>
                <c:ptCount val="41"/>
                <c:pt idx="0">
                  <c:v>100</c:v>
                </c:pt>
                <c:pt idx="1">
                  <c:v>101.33521332018609</c:v>
                </c:pt>
                <c:pt idx="2">
                  <c:v>103.64762402797211</c:v>
                </c:pt>
                <c:pt idx="3">
                  <c:v>105.92156004046626</c:v>
                </c:pt>
                <c:pt idx="4">
                  <c:v>108.53162870713848</c:v>
                </c:pt>
                <c:pt idx="5">
                  <c:v>112.31447737217459</c:v>
                </c:pt>
                <c:pt idx="6">
                  <c:v>113.66998745113636</c:v>
                </c:pt>
                <c:pt idx="7">
                  <c:v>114.30309849607121</c:v>
                </c:pt>
                <c:pt idx="8">
                  <c:v>114.98674590816603</c:v>
                </c:pt>
                <c:pt idx="9">
                  <c:v>117.11176890072608</c:v>
                </c:pt>
                <c:pt idx="10">
                  <c:v>118.70544190445452</c:v>
                </c:pt>
                <c:pt idx="11">
                  <c:v>121.81402071567888</c:v>
                </c:pt>
                <c:pt idx="12">
                  <c:v>124.50710878718772</c:v>
                </c:pt>
                <c:pt idx="13">
                  <c:v>124.97077705398789</c:v>
                </c:pt>
              </c:numCache>
            </c:numRef>
          </c:val>
          <c:smooth val="0"/>
        </c:ser>
        <c:ser>
          <c:idx val="1"/>
          <c:order val="0"/>
          <c:tx>
            <c:strRef>
              <c:f>Sheet1!$B$1</c:f>
              <c:strCache>
                <c:ptCount val="1"/>
                <c:pt idx="0">
                  <c:v>Sähkö (1885)</c:v>
                </c:pt>
              </c:strCache>
            </c:strRef>
          </c:tx>
          <c:spPr>
            <a:ln w="31750">
              <a:solidFill>
                <a:srgbClr val="69549A"/>
              </a:solidFill>
            </a:ln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cat>
          <c:val>
            <c:numRef>
              <c:f>Sheet1!$B$2:$B$42</c:f>
              <c:numCache>
                <c:formatCode>0.0</c:formatCode>
                <c:ptCount val="41"/>
                <c:pt idx="0">
                  <c:v>100</c:v>
                </c:pt>
                <c:pt idx="1">
                  <c:v>101.06357519602835</c:v>
                </c:pt>
                <c:pt idx="2">
                  <c:v>103.42525843179023</c:v>
                </c:pt>
                <c:pt idx="3">
                  <c:v>105.52539261045774</c:v>
                </c:pt>
                <c:pt idx="4">
                  <c:v>107.42610202085336</c:v>
                </c:pt>
                <c:pt idx="5">
                  <c:v>109.20608985967777</c:v>
                </c:pt>
                <c:pt idx="6">
                  <c:v>108.88586008058164</c:v>
                </c:pt>
                <c:pt idx="7">
                  <c:v>108.66720407529928</c:v>
                </c:pt>
                <c:pt idx="8">
                  <c:v>110.41040241128488</c:v>
                </c:pt>
                <c:pt idx="9">
                  <c:v>113.3332919525883</c:v>
                </c:pt>
                <c:pt idx="10">
                  <c:v>115.26569236483186</c:v>
                </c:pt>
                <c:pt idx="11">
                  <c:v>118.31995866009831</c:v>
                </c:pt>
                <c:pt idx="12">
                  <c:v>118.49627819965873</c:v>
                </c:pt>
                <c:pt idx="13">
                  <c:v>122.90400506623274</c:v>
                </c:pt>
                <c:pt idx="14">
                  <c:v>126.47386441318851</c:v>
                </c:pt>
                <c:pt idx="15">
                  <c:v>127.14689515546166</c:v>
                </c:pt>
                <c:pt idx="16">
                  <c:v>125.88918405113665</c:v>
                </c:pt>
                <c:pt idx="17">
                  <c:v>126.14741900401734</c:v>
                </c:pt>
                <c:pt idx="18">
                  <c:v>127.85953139283619</c:v>
                </c:pt>
                <c:pt idx="19">
                  <c:v>129.06422092522664</c:v>
                </c:pt>
                <c:pt idx="20">
                  <c:v>131.44860324210882</c:v>
                </c:pt>
                <c:pt idx="21">
                  <c:v>134.45248553287976</c:v>
                </c:pt>
                <c:pt idx="22">
                  <c:v>138.78118087940956</c:v>
                </c:pt>
                <c:pt idx="23">
                  <c:v>136.85847411112624</c:v>
                </c:pt>
                <c:pt idx="24">
                  <c:v>139.90510497529132</c:v>
                </c:pt>
                <c:pt idx="25">
                  <c:v>139.87785369973861</c:v>
                </c:pt>
                <c:pt idx="26">
                  <c:v>144.96682912989834</c:v>
                </c:pt>
                <c:pt idx="27">
                  <c:v>149.25448379317129</c:v>
                </c:pt>
                <c:pt idx="28">
                  <c:v>152.83058476074055</c:v>
                </c:pt>
                <c:pt idx="29">
                  <c:v>142.61871047302773</c:v>
                </c:pt>
                <c:pt idx="30">
                  <c:v>145.22309395394802</c:v>
                </c:pt>
                <c:pt idx="31">
                  <c:v>150.89514117325049</c:v>
                </c:pt>
                <c:pt idx="32">
                  <c:v>146.91624931986377</c:v>
                </c:pt>
                <c:pt idx="33">
                  <c:v>142.49738327534953</c:v>
                </c:pt>
                <c:pt idx="34">
                  <c:v>134.79241098118874</c:v>
                </c:pt>
                <c:pt idx="35">
                  <c:v>137.30799386848219</c:v>
                </c:pt>
                <c:pt idx="36">
                  <c:v>137.43947601223147</c:v>
                </c:pt>
                <c:pt idx="37">
                  <c:v>148.62632533269039</c:v>
                </c:pt>
                <c:pt idx="38">
                  <c:v>145.79982081369647</c:v>
                </c:pt>
                <c:pt idx="39">
                  <c:v>156.5720918748714</c:v>
                </c:pt>
                <c:pt idx="40">
                  <c:v>163.92604303308505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351040"/>
        <c:axId val="121030336"/>
      </c:lineChart>
      <c:catAx>
        <c:axId val="123351040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21030336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21030336"/>
        <c:scaling>
          <c:orientation val="minMax"/>
          <c:max val="200"/>
          <c:min val="80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minorGridlines>
          <c:spPr>
            <a:ln w="12700">
              <a:solidFill>
                <a:sysClr val="window" lastClr="FFFFFF"/>
              </a:solidFill>
            </a:ln>
          </c:spPr>
        </c:minorGridlines>
        <c:numFmt formatCode="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123351040"/>
        <c:crosses val="autoZero"/>
        <c:crossBetween val="midCat"/>
        <c:majorUnit val="20"/>
        <c:minorUnit val="10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</a:defRPr>
      </a:pPr>
      <a:endParaRPr lang="fi-FI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Tabletit</c:v>
                </c:pt>
              </c:strCache>
            </c:strRef>
          </c:tx>
          <c:spPr>
            <a:solidFill>
              <a:srgbClr val="E83C98"/>
            </a:solidFill>
            <a:ln w="12700">
              <a:solidFill>
                <a:sysClr val="window" lastClr="FFFFFF"/>
              </a:solidFill>
            </a:ln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5">
                  <c:v>15.839322285007313</c:v>
                </c:pt>
                <c:pt idx="6">
                  <c:v>52.753943568756199</c:v>
                </c:pt>
                <c:pt idx="7">
                  <c:v>86.159885801585688</c:v>
                </c:pt>
                <c:pt idx="8">
                  <c:v>105.46925172284512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Älypuhelimet</c:v>
                </c:pt>
              </c:strCache>
            </c:strRef>
          </c:tx>
          <c:spPr>
            <a:solidFill>
              <a:srgbClr val="69549A"/>
            </a:solidFill>
            <a:ln w="12700">
              <a:solidFill>
                <a:sysClr val="window" lastClr="FFFFFF"/>
              </a:solidFill>
            </a:ln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60.830669030181539</c:v>
                </c:pt>
                <c:pt idx="1">
                  <c:v>84.89683236076273</c:v>
                </c:pt>
                <c:pt idx="2">
                  <c:v>126.56051940667821</c:v>
                </c:pt>
                <c:pt idx="3">
                  <c:v>155.90129749037479</c:v>
                </c:pt>
                <c:pt idx="4">
                  <c:v>181.74884247742338</c:v>
                </c:pt>
                <c:pt idx="5">
                  <c:v>300.74271718785542</c:v>
                </c:pt>
                <c:pt idx="6">
                  <c:v>426.8003357962296</c:v>
                </c:pt>
                <c:pt idx="7">
                  <c:v>519.42109726812862</c:v>
                </c:pt>
                <c:pt idx="8">
                  <c:v>671.85181743174974</c:v>
                </c:pt>
              </c:numCache>
            </c:numRef>
          </c:val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Kannettavat</c:v>
                </c:pt>
              </c:strCache>
            </c:strRef>
          </c:tx>
          <c:spPr>
            <a:solidFill>
              <a:srgbClr val="009EDA"/>
            </a:solidFill>
            <a:ln w="12700">
              <a:solidFill>
                <a:sysClr val="window" lastClr="FFFFFF"/>
              </a:solidFill>
            </a:ln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63.295439872455233</c:v>
                </c:pt>
                <c:pt idx="1">
                  <c:v>80.908423414476033</c:v>
                </c:pt>
                <c:pt idx="2">
                  <c:v>105.48467864376192</c:v>
                </c:pt>
                <c:pt idx="3">
                  <c:v>140.69519429692178</c:v>
                </c:pt>
                <c:pt idx="4">
                  <c:v>170.54608077309982</c:v>
                </c:pt>
                <c:pt idx="5">
                  <c:v>196.91920062587889</c:v>
                </c:pt>
                <c:pt idx="6">
                  <c:v>218.03316808493796</c:v>
                </c:pt>
                <c:pt idx="7">
                  <c:v>244.40630854615662</c:v>
                </c:pt>
                <c:pt idx="8">
                  <c:v>254.90919923192303</c:v>
                </c:pt>
              </c:numCache>
            </c:numRef>
          </c:val>
        </c:ser>
        <c:ser>
          <c:idx val="0"/>
          <c:order val="3"/>
          <c:tx>
            <c:strRef>
              <c:f>Sheet1!$B$1</c:f>
              <c:strCache>
                <c:ptCount val="1"/>
                <c:pt idx="0">
                  <c:v>Pöytäkoneet</c:v>
                </c:pt>
              </c:strCache>
            </c:strRef>
          </c:tx>
          <c:spPr>
            <a:solidFill>
              <a:srgbClr val="00A590"/>
            </a:solidFill>
            <a:ln w="12700">
              <a:solidFill>
                <a:sysClr val="window" lastClr="FFFFFF"/>
              </a:solidFill>
            </a:ln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147.24557070919349</c:v>
                </c:pt>
                <c:pt idx="1">
                  <c:v>150.19007144787264</c:v>
                </c:pt>
                <c:pt idx="2">
                  <c:v>158.44783191322091</c:v>
                </c:pt>
                <c:pt idx="3">
                  <c:v>150.82762432037708</c:v>
                </c:pt>
                <c:pt idx="4">
                  <c:v>138.00234454405742</c:v>
                </c:pt>
                <c:pt idx="5">
                  <c:v>151.53470266052153</c:v>
                </c:pt>
                <c:pt idx="6">
                  <c:v>156.24509226110465</c:v>
                </c:pt>
                <c:pt idx="7">
                  <c:v>159.19724911120002</c:v>
                </c:pt>
                <c:pt idx="8">
                  <c:v>163.9694217149991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133616640"/>
        <c:axId val="136438912"/>
      </c:barChart>
      <c:catAx>
        <c:axId val="133616640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36438912"/>
        <c:crosses val="autoZero"/>
        <c:auto val="1"/>
        <c:lblAlgn val="ctr"/>
        <c:lblOffset val="100"/>
        <c:noMultiLvlLbl val="0"/>
      </c:catAx>
      <c:valAx>
        <c:axId val="136438912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336166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1578985967997819"/>
          <c:y val="8.7902233115468409E-2"/>
          <c:w val="0.15074401230437981"/>
          <c:h val="0.26886165577342047"/>
        </c:manualLayout>
      </c:layout>
      <c:overlay val="1"/>
    </c:legend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IDI 2008</c:v>
                </c:pt>
              </c:strCache>
            </c:strRef>
          </c:tx>
          <c:spPr>
            <a:solidFill>
              <a:srgbClr val="9687B9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EF90BC"/>
              </a:solidFill>
            </c:spPr>
          </c:dPt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Alankomaat</c:v>
                </c:pt>
                <c:pt idx="2">
                  <c:v>Sveitsi</c:v>
                </c:pt>
                <c:pt idx="3">
                  <c:v>Luxembourg</c:v>
                </c:pt>
                <c:pt idx="4">
                  <c:v>Hong Kong, Kiina</c:v>
                </c:pt>
                <c:pt idx="5">
                  <c:v>Suomi</c:v>
                </c:pt>
                <c:pt idx="6">
                  <c:v>Tanska</c:v>
                </c:pt>
                <c:pt idx="7">
                  <c:v>Islanti</c:v>
                </c:pt>
                <c:pt idx="8">
                  <c:v>Ruotsi</c:v>
                </c:pt>
                <c:pt idx="9">
                  <c:v>Korea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7.03</c:v>
                </c:pt>
                <c:pt idx="1">
                  <c:v>7.3</c:v>
                </c:pt>
                <c:pt idx="2">
                  <c:v>7.06</c:v>
                </c:pt>
                <c:pt idx="3">
                  <c:v>7.34</c:v>
                </c:pt>
                <c:pt idx="4">
                  <c:v>7.14</c:v>
                </c:pt>
                <c:pt idx="5">
                  <c:v>6.92</c:v>
                </c:pt>
                <c:pt idx="6">
                  <c:v>7.46</c:v>
                </c:pt>
                <c:pt idx="7">
                  <c:v>7.12</c:v>
                </c:pt>
                <c:pt idx="8">
                  <c:v>7.53</c:v>
                </c:pt>
                <c:pt idx="9">
                  <c:v>7.8</c:v>
                </c:pt>
              </c:numCache>
            </c:numRef>
          </c:val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IDI 2010</c:v>
                </c:pt>
              </c:strCache>
            </c:strRef>
          </c:tx>
          <c:spPr>
            <a:solidFill>
              <a:srgbClr val="69549A"/>
            </a:solidFill>
            <a:ln w="50800">
              <a:noFill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E83C98"/>
              </a:solidFill>
              <a:ln w="50800">
                <a:noFill/>
              </a:ln>
            </c:spPr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Alankomaat</c:v>
                </c:pt>
                <c:pt idx="2">
                  <c:v>Sveitsi</c:v>
                </c:pt>
                <c:pt idx="3">
                  <c:v>Luxembourg</c:v>
                </c:pt>
                <c:pt idx="4">
                  <c:v>Hong Kong, Kiina</c:v>
                </c:pt>
                <c:pt idx="5">
                  <c:v>Suomi</c:v>
                </c:pt>
                <c:pt idx="6">
                  <c:v>Tanska</c:v>
                </c:pt>
                <c:pt idx="7">
                  <c:v>Islanti</c:v>
                </c:pt>
                <c:pt idx="8">
                  <c:v>Ruotsi</c:v>
                </c:pt>
                <c:pt idx="9">
                  <c:v>Korea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7.6</c:v>
                </c:pt>
                <c:pt idx="1">
                  <c:v>7.61</c:v>
                </c:pt>
                <c:pt idx="2">
                  <c:v>7.67</c:v>
                </c:pt>
                <c:pt idx="3">
                  <c:v>7.78</c:v>
                </c:pt>
                <c:pt idx="4">
                  <c:v>7.79</c:v>
                </c:pt>
                <c:pt idx="5">
                  <c:v>7.87</c:v>
                </c:pt>
                <c:pt idx="6" formatCode="General">
                  <c:v>7.97</c:v>
                </c:pt>
                <c:pt idx="7" formatCode="General">
                  <c:v>8.06</c:v>
                </c:pt>
                <c:pt idx="8" formatCode="General">
                  <c:v>8.23</c:v>
                </c:pt>
                <c:pt idx="9" formatCode="General">
                  <c:v>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133618688"/>
        <c:axId val="136438336"/>
      </c:barChart>
      <c:catAx>
        <c:axId val="133618688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36438336"/>
        <c:crosses val="autoZero"/>
        <c:auto val="1"/>
        <c:lblAlgn val="ctr"/>
        <c:lblOffset val="100"/>
        <c:noMultiLvlLbl val="0"/>
      </c:catAx>
      <c:valAx>
        <c:axId val="136438336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1336186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8030849510045739"/>
          <c:y val="0.68526279956427016"/>
          <c:w val="0.10387514624596721"/>
          <c:h val="0.13443082788671024"/>
        </c:manualLayout>
      </c:layout>
      <c:overlay val="1"/>
    </c:legend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/>
            </a:pPr>
            <a:r>
              <a:rPr lang="fi-FI" sz="1200" b="0" baseline="0" dirty="0" smtClean="0"/>
              <a:t>Työn tuottavuus ja sen </a:t>
            </a:r>
            <a:r>
              <a:rPr lang="fi-FI" sz="1200" b="0" baseline="0" dirty="0" err="1" smtClean="0"/>
              <a:t>hajotelma</a:t>
            </a:r>
            <a:r>
              <a:rPr lang="fi-FI" sz="1200" b="0" baseline="0" dirty="0" smtClean="0"/>
              <a:t>, %</a:t>
            </a:r>
            <a:endParaRPr lang="fi-FI" sz="1200" b="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A7DFF3"/>
            </a:solidFill>
            <a:ln w="12700">
              <a:solidFill>
                <a:sysClr val="window" lastClr="FFFFFF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Italia</c:v>
                </c:pt>
                <c:pt idx="1">
                  <c:v>Espanja</c:v>
                </c:pt>
                <c:pt idx="2">
                  <c:v>Tanska</c:v>
                </c:pt>
                <c:pt idx="3">
                  <c:v>Belgia</c:v>
                </c:pt>
                <c:pt idx="4">
                  <c:v>Saksa</c:v>
                </c:pt>
                <c:pt idx="5">
                  <c:v>Ranska</c:v>
                </c:pt>
                <c:pt idx="6">
                  <c:v>Alankom.</c:v>
                </c:pt>
                <c:pt idx="7">
                  <c:v>Itävalta</c:v>
                </c:pt>
                <c:pt idx="8">
                  <c:v>UK</c:v>
                </c:pt>
                <c:pt idx="9">
                  <c:v>USA</c:v>
                </c:pt>
                <c:pt idx="10">
                  <c:v>Suomi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0.4</c:v>
                </c:pt>
                <c:pt idx="1">
                  <c:v>0.6</c:v>
                </c:pt>
                <c:pt idx="2">
                  <c:v>1</c:v>
                </c:pt>
                <c:pt idx="3">
                  <c:v>1.7</c:v>
                </c:pt>
                <c:pt idx="4">
                  <c:v>1.7</c:v>
                </c:pt>
                <c:pt idx="5">
                  <c:v>2</c:v>
                </c:pt>
                <c:pt idx="6">
                  <c:v>2.1</c:v>
                </c:pt>
                <c:pt idx="7">
                  <c:v>2.2000000000000002</c:v>
                </c:pt>
                <c:pt idx="8">
                  <c:v>2.6</c:v>
                </c:pt>
                <c:pt idx="9">
                  <c:v>2.6</c:v>
                </c:pt>
                <c:pt idx="10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"/>
        <c:axId val="137260544"/>
        <c:axId val="136443520"/>
      </c:barChar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Työ</c:v>
                </c:pt>
              </c:strCache>
            </c:strRef>
          </c:tx>
          <c:spPr>
            <a:solidFill>
              <a:srgbClr val="ABA0C9"/>
            </a:solidFill>
            <a:ln w="50800">
              <a:noFill/>
            </a:ln>
          </c:spPr>
          <c:invertIfNegative val="0"/>
          <c:dPt>
            <c:idx val="3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F4A8CA"/>
              </a:solidFill>
              <a:ln w="50800">
                <a:noFill/>
              </a:ln>
            </c:spPr>
          </c:dPt>
          <c:dPt>
            <c:idx val="13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cat>
            <c:strRef>
              <c:f>Sheet1!$A$2:$A$12</c:f>
              <c:strCache>
                <c:ptCount val="11"/>
                <c:pt idx="0">
                  <c:v>Italia</c:v>
                </c:pt>
                <c:pt idx="1">
                  <c:v>Espanja</c:v>
                </c:pt>
                <c:pt idx="2">
                  <c:v>Tanska</c:v>
                </c:pt>
                <c:pt idx="3">
                  <c:v>Belgia</c:v>
                </c:pt>
                <c:pt idx="4">
                  <c:v>Saksa</c:v>
                </c:pt>
                <c:pt idx="5">
                  <c:v>Ranska</c:v>
                </c:pt>
                <c:pt idx="6">
                  <c:v>Alankom.</c:v>
                </c:pt>
                <c:pt idx="7">
                  <c:v>Itävalta</c:v>
                </c:pt>
                <c:pt idx="8">
                  <c:v>UK</c:v>
                </c:pt>
                <c:pt idx="9">
                  <c:v>USA</c:v>
                </c:pt>
                <c:pt idx="10">
                  <c:v>Suomi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0.1</c:v>
                </c:pt>
                <c:pt idx="1">
                  <c:v>0.4</c:v>
                </c:pt>
                <c:pt idx="2" formatCode="0.00">
                  <c:v>0.1</c:v>
                </c:pt>
                <c:pt idx="3" formatCode="0.00">
                  <c:v>0.2</c:v>
                </c:pt>
                <c:pt idx="4" formatCode="0.00">
                  <c:v>0</c:v>
                </c:pt>
                <c:pt idx="5" formatCode="0.00">
                  <c:v>0.3</c:v>
                </c:pt>
                <c:pt idx="6">
                  <c:v>0.4</c:v>
                </c:pt>
                <c:pt idx="7" formatCode="0.00">
                  <c:v>0.1</c:v>
                </c:pt>
                <c:pt idx="8">
                  <c:v>0.4</c:v>
                </c:pt>
                <c:pt idx="9">
                  <c:v>0.3</c:v>
                </c:pt>
                <c:pt idx="10" formatCode="0.00">
                  <c:v>0.1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Ei-ICT-pääoma per tunti</c:v>
                </c:pt>
              </c:strCache>
            </c:strRef>
          </c:tx>
          <c:spPr>
            <a:solidFill>
              <a:srgbClr val="9687B9"/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EF90BC"/>
              </a:solidFill>
            </c:spPr>
          </c:dPt>
          <c:cat>
            <c:strRef>
              <c:f>Sheet1!$A$2:$A$12</c:f>
              <c:strCache>
                <c:ptCount val="11"/>
                <c:pt idx="0">
                  <c:v>Italia</c:v>
                </c:pt>
                <c:pt idx="1">
                  <c:v>Espanja</c:v>
                </c:pt>
                <c:pt idx="2">
                  <c:v>Tanska</c:v>
                </c:pt>
                <c:pt idx="3">
                  <c:v>Belgia</c:v>
                </c:pt>
                <c:pt idx="4">
                  <c:v>Saksa</c:v>
                </c:pt>
                <c:pt idx="5">
                  <c:v>Ranska</c:v>
                </c:pt>
                <c:pt idx="6">
                  <c:v>Alankom.</c:v>
                </c:pt>
                <c:pt idx="7">
                  <c:v>Itävalta</c:v>
                </c:pt>
                <c:pt idx="8">
                  <c:v>UK</c:v>
                </c:pt>
                <c:pt idx="9">
                  <c:v>USA</c:v>
                </c:pt>
                <c:pt idx="10">
                  <c:v>Suomi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0.4</c:v>
                </c:pt>
                <c:pt idx="1">
                  <c:v>0.5</c:v>
                </c:pt>
                <c:pt idx="2">
                  <c:v>0.1</c:v>
                </c:pt>
                <c:pt idx="3">
                  <c:v>0.4</c:v>
                </c:pt>
                <c:pt idx="4">
                  <c:v>0.5</c:v>
                </c:pt>
                <c:pt idx="5">
                  <c:v>0.4</c:v>
                </c:pt>
                <c:pt idx="6">
                  <c:v>0</c:v>
                </c:pt>
                <c:pt idx="7">
                  <c:v>0</c:v>
                </c:pt>
                <c:pt idx="8">
                  <c:v>0.4</c:v>
                </c:pt>
                <c:pt idx="9">
                  <c:v>0.3</c:v>
                </c:pt>
                <c:pt idx="10">
                  <c:v>-0.1</c:v>
                </c:pt>
              </c:numCache>
            </c:numRef>
          </c:val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ICT-pääoma per tunti</c:v>
                </c:pt>
              </c:strCache>
            </c:strRef>
          </c:tx>
          <c:spPr>
            <a:solidFill>
              <a:srgbClr val="7F6EAA"/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ED6DA9"/>
              </a:solidFill>
            </c:spPr>
          </c:dPt>
          <c:cat>
            <c:strRef>
              <c:f>Sheet1!$A$2:$A$12</c:f>
              <c:strCache>
                <c:ptCount val="11"/>
                <c:pt idx="0">
                  <c:v>Italia</c:v>
                </c:pt>
                <c:pt idx="1">
                  <c:v>Espanja</c:v>
                </c:pt>
                <c:pt idx="2">
                  <c:v>Tanska</c:v>
                </c:pt>
                <c:pt idx="3">
                  <c:v>Belgia</c:v>
                </c:pt>
                <c:pt idx="4">
                  <c:v>Saksa</c:v>
                </c:pt>
                <c:pt idx="5">
                  <c:v>Ranska</c:v>
                </c:pt>
                <c:pt idx="6">
                  <c:v>Alankom.</c:v>
                </c:pt>
                <c:pt idx="7">
                  <c:v>Itävalta</c:v>
                </c:pt>
                <c:pt idx="8">
                  <c:v>UK</c:v>
                </c:pt>
                <c:pt idx="9">
                  <c:v>USA</c:v>
                </c:pt>
                <c:pt idx="10">
                  <c:v>Suomi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0.2</c:v>
                </c:pt>
                <c:pt idx="1">
                  <c:v>0.4</c:v>
                </c:pt>
                <c:pt idx="2">
                  <c:v>1</c:v>
                </c:pt>
                <c:pt idx="3">
                  <c:v>0.9</c:v>
                </c:pt>
                <c:pt idx="4">
                  <c:v>0.5</c:v>
                </c:pt>
                <c:pt idx="5">
                  <c:v>0.3</c:v>
                </c:pt>
                <c:pt idx="6">
                  <c:v>0.5</c:v>
                </c:pt>
                <c:pt idx="7">
                  <c:v>0.5</c:v>
                </c:pt>
                <c:pt idx="8">
                  <c:v>0.8</c:v>
                </c:pt>
                <c:pt idx="9">
                  <c:v>0.9</c:v>
                </c:pt>
                <c:pt idx="10">
                  <c:v>0.5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TFP_GROWTH</c:v>
                </c:pt>
              </c:strCache>
            </c:strRef>
          </c:tx>
          <c:spPr>
            <a:solidFill>
              <a:srgbClr val="69549A"/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E83C98"/>
              </a:solidFill>
            </c:spPr>
          </c:dPt>
          <c:cat>
            <c:strRef>
              <c:f>Sheet1!$A$2:$A$12</c:f>
              <c:strCache>
                <c:ptCount val="11"/>
                <c:pt idx="0">
                  <c:v>Italia</c:v>
                </c:pt>
                <c:pt idx="1">
                  <c:v>Espanja</c:v>
                </c:pt>
                <c:pt idx="2">
                  <c:v>Tanska</c:v>
                </c:pt>
                <c:pt idx="3">
                  <c:v>Belgia</c:v>
                </c:pt>
                <c:pt idx="4">
                  <c:v>Saksa</c:v>
                </c:pt>
                <c:pt idx="5">
                  <c:v>Ranska</c:v>
                </c:pt>
                <c:pt idx="6">
                  <c:v>Alankom.</c:v>
                </c:pt>
                <c:pt idx="7">
                  <c:v>Itävalta</c:v>
                </c:pt>
                <c:pt idx="8">
                  <c:v>UK</c:v>
                </c:pt>
                <c:pt idx="9">
                  <c:v>USA</c:v>
                </c:pt>
                <c:pt idx="10">
                  <c:v>Suomi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-0.4</c:v>
                </c:pt>
                <c:pt idx="1">
                  <c:v>-0.6</c:v>
                </c:pt>
                <c:pt idx="2">
                  <c:v>-0.1</c:v>
                </c:pt>
                <c:pt idx="3">
                  <c:v>0.1</c:v>
                </c:pt>
                <c:pt idx="4">
                  <c:v>0.7</c:v>
                </c:pt>
                <c:pt idx="5">
                  <c:v>0.9</c:v>
                </c:pt>
                <c:pt idx="6">
                  <c:v>1.1000000000000001</c:v>
                </c:pt>
                <c:pt idx="7">
                  <c:v>1.5</c:v>
                </c:pt>
                <c:pt idx="8">
                  <c:v>1</c:v>
                </c:pt>
                <c:pt idx="9">
                  <c:v>1.2</c:v>
                </c:pt>
                <c:pt idx="10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-10"/>
        <c:axId val="137266688"/>
        <c:axId val="137503296"/>
      </c:barChart>
      <c:valAx>
        <c:axId val="136443520"/>
        <c:scaling>
          <c:orientation val="minMax"/>
          <c:min val="-1"/>
        </c:scaling>
        <c:delete val="1"/>
        <c:axPos val="b"/>
        <c:numFmt formatCode="General" sourceLinked="1"/>
        <c:majorTickMark val="out"/>
        <c:minorTickMark val="none"/>
        <c:tickLblPos val="nextTo"/>
        <c:crossAx val="137260544"/>
        <c:crossesAt val="11"/>
        <c:crossBetween val="between"/>
      </c:valAx>
      <c:catAx>
        <c:axId val="137260544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majorTickMark val="none"/>
        <c:minorTickMark val="none"/>
        <c:tickLblPos val="nextTo"/>
        <c:spPr>
          <a:ln w="12700">
            <a:noFill/>
          </a:ln>
        </c:spPr>
        <c:crossAx val="136443520"/>
        <c:crosses val="autoZero"/>
        <c:auto val="1"/>
        <c:lblAlgn val="ctr"/>
        <c:lblOffset val="100"/>
        <c:noMultiLvlLbl val="0"/>
      </c:catAx>
      <c:valAx>
        <c:axId val="137503296"/>
        <c:scaling>
          <c:orientation val="minMax"/>
          <c:max val="4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none"/>
        <c:minorTickMark val="none"/>
        <c:tickLblPos val="nextTo"/>
        <c:spPr>
          <a:ln>
            <a:solidFill>
              <a:sysClr val="window" lastClr="FFFFFF"/>
            </a:solidFill>
          </a:ln>
        </c:spPr>
        <c:crossAx val="137266688"/>
        <c:crosses val="autoZero"/>
        <c:crossBetween val="between"/>
      </c:valAx>
      <c:catAx>
        <c:axId val="137266688"/>
        <c:scaling>
          <c:orientation val="minMax"/>
        </c:scaling>
        <c:delete val="1"/>
        <c:axPos val="l"/>
        <c:majorGridlines/>
        <c:majorTickMark val="out"/>
        <c:minorTickMark val="none"/>
        <c:tickLblPos val="nextTo"/>
        <c:crossAx val="137503296"/>
        <c:crossesAt val="0"/>
        <c:auto val="1"/>
        <c:lblAlgn val="ctr"/>
        <c:lblOffset val="100"/>
        <c:noMultiLvlLbl val="0"/>
      </c:catAx>
      <c:spPr>
        <a:noFill/>
        <a:ln w="12700">
          <a:solidFill>
            <a:sysClr val="window" lastClr="FFFFFF"/>
          </a:solidFill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/>
            </a:pPr>
            <a:r>
              <a:rPr lang="fi-FI" sz="1200" b="0" dirty="0" err="1" smtClean="0"/>
              <a:t>ICT-valm</a:t>
            </a:r>
            <a:r>
              <a:rPr lang="fi-FI" sz="1200" b="0" dirty="0" smtClean="0"/>
              <a:t>.</a:t>
            </a:r>
            <a:r>
              <a:rPr lang="fi-FI" sz="1200" b="0" baseline="0" dirty="0" smtClean="0"/>
              <a:t> vaikutus  työn tuottavuuteen, %</a:t>
            </a:r>
            <a:endParaRPr lang="fi-FI" sz="1200" b="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arvo</c:v>
                </c:pt>
              </c:strCache>
            </c:strRef>
          </c:tx>
          <c:spPr>
            <a:solidFill>
              <a:srgbClr val="69549A"/>
            </a:solidFill>
            <a:ln w="12700">
              <a:solidFill>
                <a:sysClr val="window" lastClr="FFFFFF"/>
              </a:solidFill>
            </a:ln>
          </c:spPr>
          <c:invertIfNegative val="0"/>
          <c:dPt>
            <c:idx val="10"/>
            <c:invertIfNegative val="0"/>
            <c:bubble3D val="0"/>
            <c:spPr>
              <a:solidFill>
                <a:srgbClr val="E83C98"/>
              </a:solidFill>
              <a:ln w="12700">
                <a:solidFill>
                  <a:sysClr val="window" lastClr="FFFFFF"/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rgbClr val="E83C98"/>
              </a:solidFill>
              <a:ln w="12700">
                <a:solidFill>
                  <a:sysClr val="window" lastClr="FFFFFF"/>
                </a:solidFill>
              </a:ln>
            </c:spPr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cat>
            <c:strRef>
              <c:f>Sheet1!$A$2:$A$12</c:f>
              <c:strCache>
                <c:ptCount val="11"/>
                <c:pt idx="0">
                  <c:v>Italia</c:v>
                </c:pt>
                <c:pt idx="1">
                  <c:v>Espanja</c:v>
                </c:pt>
                <c:pt idx="2">
                  <c:v>Tanska</c:v>
                </c:pt>
                <c:pt idx="3">
                  <c:v>Belgia</c:v>
                </c:pt>
                <c:pt idx="4">
                  <c:v>Saksa</c:v>
                </c:pt>
                <c:pt idx="5">
                  <c:v>Ranska</c:v>
                </c:pt>
                <c:pt idx="6">
                  <c:v>Alankom.</c:v>
                </c:pt>
                <c:pt idx="7">
                  <c:v>Itävalta</c:v>
                </c:pt>
                <c:pt idx="8">
                  <c:v>UK</c:v>
                </c:pt>
                <c:pt idx="9">
                  <c:v>USA</c:v>
                </c:pt>
                <c:pt idx="10">
                  <c:v>Suomi</c:v>
                </c:pt>
              </c:strCache>
            </c:strRef>
          </c:cat>
          <c:val>
            <c:numRef>
              <c:f>Sheet1!$B$2:$B$12</c:f>
              <c:numCache>
                <c:formatCode>0.00</c:formatCode>
                <c:ptCount val="11"/>
                <c:pt idx="0">
                  <c:v>0.2</c:v>
                </c:pt>
                <c:pt idx="1">
                  <c:v>0.6</c:v>
                </c:pt>
                <c:pt idx="2">
                  <c:v>0.3</c:v>
                </c:pt>
                <c:pt idx="4">
                  <c:v>0.5</c:v>
                </c:pt>
                <c:pt idx="5">
                  <c:v>0.3</c:v>
                </c:pt>
                <c:pt idx="6" formatCode="General">
                  <c:v>0.4</c:v>
                </c:pt>
                <c:pt idx="7" formatCode="General">
                  <c:v>0.3</c:v>
                </c:pt>
                <c:pt idx="8" formatCode="General">
                  <c:v>0.5</c:v>
                </c:pt>
                <c:pt idx="9" formatCode="General">
                  <c:v>0.8</c:v>
                </c:pt>
                <c:pt idx="10" formatCode="General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37071616"/>
        <c:axId val="137502720"/>
      </c:barChart>
      <c:catAx>
        <c:axId val="137071616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37502720"/>
        <c:crosses val="autoZero"/>
        <c:auto val="1"/>
        <c:lblAlgn val="ctr"/>
        <c:lblOffset val="100"/>
        <c:noMultiLvlLbl val="0"/>
      </c:catAx>
      <c:valAx>
        <c:axId val="137502720"/>
        <c:scaling>
          <c:orientation val="minMax"/>
          <c:max val="4"/>
          <c:min val="-1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137071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/>
            </a:pPr>
            <a:r>
              <a:rPr lang="fi-FI" sz="1200" b="0" dirty="0" smtClean="0"/>
              <a:t>ICT-alan</a:t>
            </a:r>
            <a:r>
              <a:rPr lang="fi-FI" sz="1200" b="0" baseline="0" dirty="0" smtClean="0"/>
              <a:t> työllisyysosuus 2008, %</a:t>
            </a:r>
            <a:endParaRPr lang="fi-FI" sz="1200" b="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69549A"/>
            </a:solidFill>
            <a:ln w="50800">
              <a:noFill/>
            </a:ln>
          </c:spPr>
          <c:invertIfNegative val="0"/>
          <c:dPt>
            <c:idx val="13"/>
            <c:invertIfNegative val="0"/>
            <c:bubble3D val="0"/>
            <c:spPr>
              <a:solidFill>
                <a:srgbClr val="E83C98"/>
              </a:solidFill>
              <a:ln w="50800">
                <a:noFill/>
              </a:ln>
            </c:spPr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cat>
            <c:strRef>
              <c:f>Sheet1!$A$2:$A$15</c:f>
              <c:strCache>
                <c:ptCount val="14"/>
                <c:pt idx="0">
                  <c:v>Kreikka</c:v>
                </c:pt>
                <c:pt idx="1">
                  <c:v>Itävalta</c:v>
                </c:pt>
                <c:pt idx="2">
                  <c:v>Belgia</c:v>
                </c:pt>
                <c:pt idx="3">
                  <c:v>Saksa</c:v>
                </c:pt>
                <c:pt idx="4">
                  <c:v>Italia</c:v>
                </c:pt>
                <c:pt idx="5">
                  <c:v>USA</c:v>
                </c:pt>
                <c:pt idx="6">
                  <c:v>Korea</c:v>
                </c:pt>
                <c:pt idx="7">
                  <c:v>UK</c:v>
                </c:pt>
                <c:pt idx="8">
                  <c:v>Norja</c:v>
                </c:pt>
                <c:pt idx="9">
                  <c:v>Alankom.</c:v>
                </c:pt>
                <c:pt idx="10">
                  <c:v>Tanska</c:v>
                </c:pt>
                <c:pt idx="11">
                  <c:v>Japani</c:v>
                </c:pt>
                <c:pt idx="12">
                  <c:v>Ruotsi</c:v>
                </c:pt>
                <c:pt idx="13">
                  <c:v>Suomi</c:v>
                </c:pt>
              </c:strCache>
            </c:strRef>
          </c:cat>
          <c:val>
            <c:numRef>
              <c:f>Sheet1!$B$2:$B$15</c:f>
              <c:numCache>
                <c:formatCode>0.00</c:formatCode>
                <c:ptCount val="14"/>
                <c:pt idx="0">
                  <c:v>3.5399540523385404</c:v>
                </c:pt>
                <c:pt idx="1">
                  <c:v>4.8818019147826099</c:v>
                </c:pt>
                <c:pt idx="2">
                  <c:v>4.9944609950786409</c:v>
                </c:pt>
                <c:pt idx="3">
                  <c:v>5.2378942315026675</c:v>
                </c:pt>
                <c:pt idx="4">
                  <c:v>5.3287803583523914</c:v>
                </c:pt>
                <c:pt idx="5">
                  <c:v>5.4794076212815019</c:v>
                </c:pt>
                <c:pt idx="6" formatCode="General">
                  <c:v>6.1049592471913758</c:v>
                </c:pt>
                <c:pt idx="7" formatCode="General">
                  <c:v>6.1409702174243064</c:v>
                </c:pt>
                <c:pt idx="8" formatCode="General">
                  <c:v>6.2379711239086966</c:v>
                </c:pt>
                <c:pt idx="9" formatCode="General">
                  <c:v>6.4728544919228286</c:v>
                </c:pt>
                <c:pt idx="10" formatCode="General">
                  <c:v>6.9567303799532718</c:v>
                </c:pt>
                <c:pt idx="11" formatCode="General">
                  <c:v>7.4501583064781967</c:v>
                </c:pt>
                <c:pt idx="12" formatCode="General">
                  <c:v>8.3881260868058991</c:v>
                </c:pt>
                <c:pt idx="13" formatCode="General">
                  <c:v>9.3014560942604394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10"/>
        <c:axId val="137423872"/>
        <c:axId val="137507904"/>
      </c:barChart>
      <c:catAx>
        <c:axId val="137423872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37507904"/>
        <c:crosses val="autoZero"/>
        <c:auto val="1"/>
        <c:lblAlgn val="ctr"/>
        <c:lblOffset val="100"/>
        <c:noMultiLvlLbl val="0"/>
      </c:catAx>
      <c:valAx>
        <c:axId val="137507904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137423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/>
            </a:pPr>
            <a:r>
              <a:rPr lang="fi-FI" sz="1200" b="0" dirty="0" smtClean="0"/>
              <a:t>ICT-alan</a:t>
            </a:r>
            <a:r>
              <a:rPr lang="fi-FI" sz="1200" b="0" baseline="0" dirty="0" smtClean="0"/>
              <a:t> </a:t>
            </a:r>
            <a:r>
              <a:rPr lang="fi-FI" sz="1200" b="0" baseline="0" dirty="0" err="1" smtClean="0"/>
              <a:t>t&amp;k-osuus</a:t>
            </a:r>
            <a:r>
              <a:rPr lang="fi-FI" sz="1200" b="0" baseline="0" dirty="0" smtClean="0"/>
              <a:t> 2008, %</a:t>
            </a:r>
            <a:endParaRPr lang="fi-FI" sz="1200" b="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69549A"/>
            </a:solidFill>
            <a:ln w="50800">
              <a:noFill/>
            </a:ln>
          </c:spPr>
          <c:invertIfNegative val="0"/>
          <c:dPt>
            <c:idx val="13"/>
            <c:invertIfNegative val="0"/>
            <c:bubble3D val="0"/>
            <c:spPr>
              <a:solidFill>
                <a:srgbClr val="E83C98"/>
              </a:solidFill>
              <a:ln w="50800">
                <a:noFill/>
              </a:ln>
            </c:spPr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cat>
            <c:strRef>
              <c:f>Sheet1!$A$2:$A$15</c:f>
              <c:strCache>
                <c:ptCount val="14"/>
                <c:pt idx="0">
                  <c:v>Saksa</c:v>
                </c:pt>
                <c:pt idx="1">
                  <c:v>Itävalta</c:v>
                </c:pt>
                <c:pt idx="2">
                  <c:v>Italia</c:v>
                </c:pt>
                <c:pt idx="3">
                  <c:v>Tanska</c:v>
                </c:pt>
                <c:pt idx="4">
                  <c:v>Norja</c:v>
                </c:pt>
                <c:pt idx="5">
                  <c:v>UK</c:v>
                </c:pt>
                <c:pt idx="6">
                  <c:v>Japani</c:v>
                </c:pt>
                <c:pt idx="7">
                  <c:v>Alankom.</c:v>
                </c:pt>
                <c:pt idx="8">
                  <c:v>Belgia</c:v>
                </c:pt>
                <c:pt idx="9">
                  <c:v>Ruotsi</c:v>
                </c:pt>
                <c:pt idx="10">
                  <c:v>USA</c:v>
                </c:pt>
                <c:pt idx="11">
                  <c:v>Korea</c:v>
                </c:pt>
                <c:pt idx="12">
                  <c:v>Kreikka</c:v>
                </c:pt>
                <c:pt idx="13">
                  <c:v>Suomi</c:v>
                </c:pt>
              </c:strCache>
            </c:strRef>
          </c:cat>
          <c:val>
            <c:numRef>
              <c:f>Sheet1!$B$2:$B$15</c:f>
              <c:numCache>
                <c:formatCode>0.00</c:formatCode>
                <c:ptCount val="14"/>
                <c:pt idx="0">
                  <c:v>12.4459729516197</c:v>
                </c:pt>
                <c:pt idx="1">
                  <c:v>16.172770948238099</c:v>
                </c:pt>
                <c:pt idx="2">
                  <c:v>18.677689199948901</c:v>
                </c:pt>
                <c:pt idx="3">
                  <c:v>20.387088330088499</c:v>
                </c:pt>
                <c:pt idx="4">
                  <c:v>22.623882448148699</c:v>
                </c:pt>
                <c:pt idx="5">
                  <c:v>23.018887989244</c:v>
                </c:pt>
                <c:pt idx="6" formatCode="General">
                  <c:v>23.454656643254001</c:v>
                </c:pt>
                <c:pt idx="7" formatCode="General">
                  <c:v>24.949954504094599</c:v>
                </c:pt>
                <c:pt idx="8" formatCode="General">
                  <c:v>25.0472898084553</c:v>
                </c:pt>
                <c:pt idx="9" formatCode="General">
                  <c:v>29.557172026544155</c:v>
                </c:pt>
                <c:pt idx="10" formatCode="General">
                  <c:v>29.9536079198413</c:v>
                </c:pt>
                <c:pt idx="11" formatCode="General">
                  <c:v>51.625726541730401</c:v>
                </c:pt>
                <c:pt idx="12" formatCode="General">
                  <c:v>54.628121002705498</c:v>
                </c:pt>
                <c:pt idx="13" formatCode="General">
                  <c:v>57.306875713987999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10"/>
        <c:axId val="138113024"/>
        <c:axId val="137504448"/>
      </c:barChart>
      <c:catAx>
        <c:axId val="138113024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37504448"/>
        <c:crosses val="autoZero"/>
        <c:auto val="1"/>
        <c:lblAlgn val="ctr"/>
        <c:lblOffset val="100"/>
        <c:noMultiLvlLbl val="0"/>
      </c:catAx>
      <c:valAx>
        <c:axId val="137504448"/>
        <c:scaling>
          <c:orientation val="minMax"/>
          <c:max val="60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1381130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/>
            </a:pPr>
            <a:r>
              <a:rPr lang="fi-FI" sz="1200" b="0" baseline="0" dirty="0" smtClean="0"/>
              <a:t>Omat www-sivut 2008, %</a:t>
            </a:r>
            <a:endParaRPr lang="fi-FI" sz="1200" b="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Have own website</c:v>
                </c:pt>
              </c:strCache>
            </c:strRef>
          </c:tx>
          <c:spPr>
            <a:solidFill>
              <a:srgbClr val="69549A"/>
            </a:solidFill>
            <a:ln w="50800">
              <a:noFill/>
            </a:ln>
          </c:spPr>
          <c:invertIfNegative val="0"/>
          <c:dPt>
            <c:idx val="9"/>
            <c:invertIfNegative val="0"/>
            <c:bubble3D val="0"/>
            <c:spPr>
              <a:solidFill>
                <a:srgbClr val="E83C98"/>
              </a:solidFill>
              <a:ln w="50800">
                <a:noFill/>
              </a:ln>
            </c:spPr>
          </c:dPt>
          <c:dPt>
            <c:idx val="13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cat>
            <c:strRef>
              <c:f>Sheet1!$A$2:$A$15</c:f>
              <c:strCache>
                <c:ptCount val="14"/>
                <c:pt idx="0">
                  <c:v>USA</c:v>
                </c:pt>
                <c:pt idx="1">
                  <c:v>Kreikka</c:v>
                </c:pt>
                <c:pt idx="2">
                  <c:v>Italia</c:v>
                </c:pt>
                <c:pt idx="3">
                  <c:v>Korea</c:v>
                </c:pt>
                <c:pt idx="4">
                  <c:v>Norja</c:v>
                </c:pt>
                <c:pt idx="5">
                  <c:v>UK</c:v>
                </c:pt>
                <c:pt idx="6">
                  <c:v>Belgia</c:v>
                </c:pt>
                <c:pt idx="7">
                  <c:v>Saksa</c:v>
                </c:pt>
                <c:pt idx="8">
                  <c:v>Itävalta</c:v>
                </c:pt>
                <c:pt idx="9">
                  <c:v>Suomi</c:v>
                </c:pt>
                <c:pt idx="10">
                  <c:v>Alankom.</c:v>
                </c:pt>
                <c:pt idx="11">
                  <c:v>Ruotsi</c:v>
                </c:pt>
                <c:pt idx="12">
                  <c:v>Tanska</c:v>
                </c:pt>
                <c:pt idx="13">
                  <c:v>Japani</c:v>
                </c:pt>
              </c:strCache>
            </c:strRef>
          </c:cat>
          <c:val>
            <c:numRef>
              <c:f>Sheet1!$B$2:$B$15</c:f>
              <c:numCache>
                <c:formatCode>0.00</c:formatCode>
                <c:ptCount val="14"/>
                <c:pt idx="1">
                  <c:v>56.883144963821898</c:v>
                </c:pt>
                <c:pt idx="2">
                  <c:v>58.085102026459701</c:v>
                </c:pt>
                <c:pt idx="3">
                  <c:v>58.2</c:v>
                </c:pt>
                <c:pt idx="4">
                  <c:v>72.948406145223402</c:v>
                </c:pt>
                <c:pt idx="5">
                  <c:v>75.504956166567112</c:v>
                </c:pt>
                <c:pt idx="6">
                  <c:v>75.627408545977801</c:v>
                </c:pt>
                <c:pt idx="7" formatCode="General">
                  <c:v>76.5323376063469</c:v>
                </c:pt>
                <c:pt idx="8" formatCode="General">
                  <c:v>79.156413653858309</c:v>
                </c:pt>
                <c:pt idx="9" formatCode="General">
                  <c:v>82.058080402811299</c:v>
                </c:pt>
                <c:pt idx="10" formatCode="General">
                  <c:v>84.956372948331406</c:v>
                </c:pt>
                <c:pt idx="11" formatCode="General">
                  <c:v>85.854225194006588</c:v>
                </c:pt>
                <c:pt idx="12" formatCode="General">
                  <c:v>86.658405873224993</c:v>
                </c:pt>
                <c:pt idx="13" formatCode="General">
                  <c:v>88.9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10"/>
        <c:axId val="137886208"/>
        <c:axId val="137510208"/>
      </c:barChart>
      <c:catAx>
        <c:axId val="137886208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37510208"/>
        <c:crosses val="autoZero"/>
        <c:auto val="1"/>
        <c:lblAlgn val="ctr"/>
        <c:lblOffset val="100"/>
        <c:noMultiLvlLbl val="0"/>
      </c:catAx>
      <c:valAx>
        <c:axId val="137510208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137886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/>
            </a:pPr>
            <a:r>
              <a:rPr lang="fi-FI" sz="1200" b="0" baseline="0" dirty="0" smtClean="0"/>
              <a:t>Etätyöntekijöiden osuus 2010, %</a:t>
            </a:r>
            <a:endParaRPr lang="fi-FI" sz="1200" b="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Share of enterprises employing teleworkers, EU15, 2006</c:v>
                </c:pt>
              </c:strCache>
            </c:strRef>
          </c:tx>
          <c:spPr>
            <a:solidFill>
              <a:srgbClr val="69549A"/>
            </a:solidFill>
            <a:ln w="50800">
              <a:noFill/>
            </a:ln>
          </c:spPr>
          <c:invertIfNegative val="0"/>
          <c:dPt>
            <c:idx val="8"/>
            <c:invertIfNegative val="0"/>
            <c:bubble3D val="0"/>
            <c:spPr>
              <a:solidFill>
                <a:srgbClr val="E83C98"/>
              </a:solidFill>
              <a:ln w="50800">
                <a:noFill/>
              </a:ln>
            </c:spPr>
          </c:dPt>
          <c:dPt>
            <c:idx val="13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cat>
            <c:strRef>
              <c:f>Sheet1!$A$2:$A$15</c:f>
              <c:strCache>
                <c:ptCount val="14"/>
                <c:pt idx="0">
                  <c:v>USA</c:v>
                </c:pt>
                <c:pt idx="1">
                  <c:v>Korea</c:v>
                </c:pt>
                <c:pt idx="2">
                  <c:v>Japani</c:v>
                </c:pt>
                <c:pt idx="3">
                  <c:v>Italia</c:v>
                </c:pt>
                <c:pt idx="4">
                  <c:v>Kreikka</c:v>
                </c:pt>
                <c:pt idx="5">
                  <c:v>Itävalta</c:v>
                </c:pt>
                <c:pt idx="6">
                  <c:v>Saksa</c:v>
                </c:pt>
                <c:pt idx="7">
                  <c:v>Belgia</c:v>
                </c:pt>
                <c:pt idx="8">
                  <c:v>Suomi</c:v>
                </c:pt>
                <c:pt idx="9">
                  <c:v>UK</c:v>
                </c:pt>
                <c:pt idx="10">
                  <c:v>Alankom.</c:v>
                </c:pt>
                <c:pt idx="11">
                  <c:v>Ruotsi</c:v>
                </c:pt>
                <c:pt idx="12">
                  <c:v>Norja</c:v>
                </c:pt>
                <c:pt idx="13">
                  <c:v>Tanska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3" formatCode="0.00">
                  <c:v>4</c:v>
                </c:pt>
                <c:pt idx="4" formatCode="0.00">
                  <c:v>22</c:v>
                </c:pt>
                <c:pt idx="5" formatCode="0.00">
                  <c:v>24</c:v>
                </c:pt>
                <c:pt idx="6" formatCode="0.00">
                  <c:v>27</c:v>
                </c:pt>
                <c:pt idx="7" formatCode="0.00">
                  <c:v>34</c:v>
                </c:pt>
                <c:pt idx="8" formatCode="0.00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42</c:v>
                </c:pt>
                <c:pt idx="12">
                  <c:v>52</c:v>
                </c:pt>
                <c:pt idx="13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10"/>
        <c:axId val="137897472"/>
        <c:axId val="137509056"/>
      </c:barChart>
      <c:catAx>
        <c:axId val="137897472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37509056"/>
        <c:crosses val="autoZero"/>
        <c:auto val="1"/>
        <c:lblAlgn val="ctr"/>
        <c:lblOffset val="100"/>
        <c:noMultiLvlLbl val="0"/>
      </c:catAx>
      <c:valAx>
        <c:axId val="137509056"/>
        <c:scaling>
          <c:orientation val="minMax"/>
          <c:max val="60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1378974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/>
            </a:pPr>
            <a:r>
              <a:rPr lang="fi-FI" sz="1200" b="0" baseline="0" dirty="0" smtClean="0"/>
              <a:t>e-kaupan osuus liikevaihdosta 2010, %</a:t>
            </a:r>
            <a:endParaRPr lang="fi-FI" sz="1200" b="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Have own website</c:v>
                </c:pt>
              </c:strCache>
            </c:strRef>
          </c:tx>
          <c:spPr>
            <a:solidFill>
              <a:srgbClr val="69549A"/>
            </a:solidFill>
            <a:ln w="50800">
              <a:noFill/>
            </a:ln>
          </c:spPr>
          <c:invertIfNegative val="0"/>
          <c:dPt>
            <c:idx val="9"/>
            <c:invertIfNegative val="0"/>
            <c:bubble3D val="0"/>
          </c:dPt>
          <c:dPt>
            <c:idx val="13"/>
            <c:invertIfNegative val="0"/>
            <c:bubble3D val="0"/>
            <c:spPr>
              <a:solidFill>
                <a:srgbClr val="E83C98"/>
              </a:solidFill>
              <a:ln w="50800">
                <a:noFill/>
              </a:ln>
            </c:spPr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cat>
            <c:strRef>
              <c:f>Sheet1!$A$2:$A$15</c:f>
              <c:strCache>
                <c:ptCount val="14"/>
                <c:pt idx="0">
                  <c:v>USA</c:v>
                </c:pt>
                <c:pt idx="1">
                  <c:v>Korea</c:v>
                </c:pt>
                <c:pt idx="2">
                  <c:v>Japani</c:v>
                </c:pt>
                <c:pt idx="3">
                  <c:v>Kreikka</c:v>
                </c:pt>
                <c:pt idx="4">
                  <c:v>Italia</c:v>
                </c:pt>
                <c:pt idx="5">
                  <c:v>Alankom.</c:v>
                </c:pt>
                <c:pt idx="6">
                  <c:v>Belgia</c:v>
                </c:pt>
                <c:pt idx="7">
                  <c:v>Itävalta</c:v>
                </c:pt>
                <c:pt idx="8">
                  <c:v>Tanska</c:v>
                </c:pt>
                <c:pt idx="9">
                  <c:v>Saksa</c:v>
                </c:pt>
                <c:pt idx="10">
                  <c:v>UK</c:v>
                </c:pt>
                <c:pt idx="11">
                  <c:v>Norja</c:v>
                </c:pt>
                <c:pt idx="12">
                  <c:v>Ruotsi</c:v>
                </c:pt>
                <c:pt idx="13">
                  <c:v>Suomi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3">
                  <c:v>4</c:v>
                </c:pt>
                <c:pt idx="4" formatCode="0.00">
                  <c:v>5</c:v>
                </c:pt>
                <c:pt idx="5" formatCode="0.00">
                  <c:v>11</c:v>
                </c:pt>
                <c:pt idx="6" formatCode="0.00">
                  <c:v>13</c:v>
                </c:pt>
                <c:pt idx="7" formatCode="0.00">
                  <c:v>14</c:v>
                </c:pt>
                <c:pt idx="8" formatCode="0.00">
                  <c:v>17</c:v>
                </c:pt>
                <c:pt idx="9" formatCode="0.00">
                  <c:v>17</c:v>
                </c:pt>
                <c:pt idx="10">
                  <c:v>17</c:v>
                </c:pt>
                <c:pt idx="11">
                  <c:v>18</c:v>
                </c:pt>
                <c:pt idx="12">
                  <c:v>19</c:v>
                </c:pt>
                <c:pt idx="1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10"/>
        <c:axId val="137978368"/>
        <c:axId val="137319488"/>
      </c:barChart>
      <c:catAx>
        <c:axId val="137978368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37319488"/>
        <c:crosses val="autoZero"/>
        <c:auto val="1"/>
        <c:lblAlgn val="ctr"/>
        <c:lblOffset val="100"/>
        <c:noMultiLvlLbl val="0"/>
      </c:catAx>
      <c:valAx>
        <c:axId val="137319488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137978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/>
            </a:pPr>
            <a:r>
              <a:rPr lang="fi-FI" sz="1200" b="0" baseline="0" dirty="0" smtClean="0"/>
              <a:t>Käyttää internetissä julkisia </a:t>
            </a:r>
            <a:r>
              <a:rPr lang="fi-FI" sz="1200" b="0" baseline="0" dirty="0" err="1" smtClean="0"/>
              <a:t>palv</a:t>
            </a:r>
            <a:r>
              <a:rPr lang="fi-FI" sz="1200" b="0" baseline="0" dirty="0" smtClean="0"/>
              <a:t>. 2010, %</a:t>
            </a:r>
            <a:endParaRPr lang="fi-FI" sz="1200" b="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Enterprises using the Internet for interaction with public authorities, 2010</c:v>
                </c:pt>
              </c:strCache>
            </c:strRef>
          </c:tx>
          <c:spPr>
            <a:solidFill>
              <a:srgbClr val="69549A"/>
            </a:solidFill>
            <a:ln w="50800">
              <a:noFill/>
            </a:ln>
          </c:spPr>
          <c:invertIfNegative val="0"/>
          <c:dPt>
            <c:idx val="8"/>
            <c:invertIfNegative val="0"/>
            <c:bubble3D val="0"/>
          </c:dPt>
          <c:dPt>
            <c:idx val="13"/>
            <c:invertIfNegative val="0"/>
            <c:bubble3D val="0"/>
            <c:spPr>
              <a:solidFill>
                <a:srgbClr val="E83C98"/>
              </a:solidFill>
              <a:ln w="50800">
                <a:noFill/>
              </a:ln>
            </c:spPr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cat>
            <c:strRef>
              <c:f>Sheet1!$A$2:$A$15</c:f>
              <c:strCache>
                <c:ptCount val="14"/>
                <c:pt idx="0">
                  <c:v>USA</c:v>
                </c:pt>
                <c:pt idx="1">
                  <c:v>Korea</c:v>
                </c:pt>
                <c:pt idx="2">
                  <c:v>Japani</c:v>
                </c:pt>
                <c:pt idx="3">
                  <c:v>Saksa</c:v>
                </c:pt>
                <c:pt idx="4">
                  <c:v>UK</c:v>
                </c:pt>
                <c:pt idx="5">
                  <c:v>Itävalta</c:v>
                </c:pt>
                <c:pt idx="6">
                  <c:v>Belgia</c:v>
                </c:pt>
                <c:pt idx="7">
                  <c:v>Kreikka</c:v>
                </c:pt>
                <c:pt idx="8">
                  <c:v>Norja</c:v>
                </c:pt>
                <c:pt idx="9">
                  <c:v>Italia</c:v>
                </c:pt>
                <c:pt idx="10">
                  <c:v>Ruotsi</c:v>
                </c:pt>
                <c:pt idx="11">
                  <c:v>Tanska</c:v>
                </c:pt>
                <c:pt idx="12">
                  <c:v>Alankom.</c:v>
                </c:pt>
                <c:pt idx="13">
                  <c:v>Suomi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3">
                  <c:v>67</c:v>
                </c:pt>
                <c:pt idx="4">
                  <c:v>67</c:v>
                </c:pt>
                <c:pt idx="5">
                  <c:v>75</c:v>
                </c:pt>
                <c:pt idx="6" formatCode="0.00">
                  <c:v>77</c:v>
                </c:pt>
                <c:pt idx="7" formatCode="0.00">
                  <c:v>77</c:v>
                </c:pt>
                <c:pt idx="8" formatCode="0.00">
                  <c:v>79</c:v>
                </c:pt>
                <c:pt idx="9" formatCode="0.00">
                  <c:v>84</c:v>
                </c:pt>
                <c:pt idx="10" formatCode="0.00">
                  <c:v>90</c:v>
                </c:pt>
                <c:pt idx="11" formatCode="0.00">
                  <c:v>92</c:v>
                </c:pt>
                <c:pt idx="12">
                  <c:v>95</c:v>
                </c:pt>
                <c:pt idx="13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10"/>
        <c:axId val="137899520"/>
        <c:axId val="137321216"/>
      </c:barChart>
      <c:catAx>
        <c:axId val="137899520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37321216"/>
        <c:crosses val="autoZero"/>
        <c:auto val="1"/>
        <c:lblAlgn val="ctr"/>
        <c:lblOffset val="100"/>
        <c:noMultiLvlLbl val="0"/>
      </c:catAx>
      <c:valAx>
        <c:axId val="137321216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137899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ICT (1995)</c:v>
                </c:pt>
              </c:strCache>
            </c:strRef>
          </c:tx>
          <c:spPr>
            <a:ln>
              <a:solidFill>
                <a:srgbClr val="E83C98"/>
              </a:solidFill>
            </a:ln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cat>
          <c:val>
            <c:numRef>
              <c:f>Sheet1!$C$2:$C$42</c:f>
              <c:numCache>
                <c:formatCode>0.0</c:formatCode>
                <c:ptCount val="41"/>
                <c:pt idx="0">
                  <c:v>100</c:v>
                </c:pt>
                <c:pt idx="1">
                  <c:v>102.54865307568519</c:v>
                </c:pt>
                <c:pt idx="2">
                  <c:v>105.88694771916791</c:v>
                </c:pt>
                <c:pt idx="3">
                  <c:v>109.12727520958477</c:v>
                </c:pt>
                <c:pt idx="4">
                  <c:v>112.7283378320877</c:v>
                </c:pt>
                <c:pt idx="5">
                  <c:v>115.70482833195447</c:v>
                </c:pt>
                <c:pt idx="6">
                  <c:v>115.45446950033838</c:v>
                </c:pt>
                <c:pt idx="7">
                  <c:v>116.26111364641251</c:v>
                </c:pt>
                <c:pt idx="8">
                  <c:v>118.17269525628961</c:v>
                </c:pt>
                <c:pt idx="9">
                  <c:v>121.3064542910562</c:v>
                </c:pt>
                <c:pt idx="10">
                  <c:v>123.89195384846907</c:v>
                </c:pt>
                <c:pt idx="11">
                  <c:v>126.01814035420287</c:v>
                </c:pt>
                <c:pt idx="12">
                  <c:v>127.45251647716367</c:v>
                </c:pt>
                <c:pt idx="13">
                  <c:v>126.72235351073724</c:v>
                </c:pt>
              </c:numCache>
            </c:numRef>
          </c:val>
          <c:smooth val="0"/>
        </c:ser>
        <c:ser>
          <c:idx val="1"/>
          <c:order val="0"/>
          <c:tx>
            <c:strRef>
              <c:f>Sheet1!$B$1</c:f>
              <c:strCache>
                <c:ptCount val="1"/>
                <c:pt idx="0">
                  <c:v>Sähkö (1885)</c:v>
                </c:pt>
              </c:strCache>
            </c:strRef>
          </c:tx>
          <c:spPr>
            <a:ln w="31750">
              <a:solidFill>
                <a:srgbClr val="69549A"/>
              </a:solidFill>
            </a:ln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cat>
          <c:val>
            <c:numRef>
              <c:f>Sheet1!$B$2:$B$42</c:f>
              <c:numCache>
                <c:formatCode>0.0</c:formatCode>
                <c:ptCount val="41"/>
                <c:pt idx="0">
                  <c:v>100</c:v>
                </c:pt>
                <c:pt idx="1">
                  <c:v>100.73719643920727</c:v>
                </c:pt>
                <c:pt idx="2">
                  <c:v>103.00601848966562</c:v>
                </c:pt>
                <c:pt idx="3">
                  <c:v>100.3579453702381</c:v>
                </c:pt>
                <c:pt idx="4">
                  <c:v>104.38297257969329</c:v>
                </c:pt>
                <c:pt idx="5">
                  <c:v>103.72907562663963</c:v>
                </c:pt>
                <c:pt idx="6">
                  <c:v>106.03385585886522</c:v>
                </c:pt>
                <c:pt idx="7">
                  <c:v>114.00740941469827</c:v>
                </c:pt>
                <c:pt idx="8">
                  <c:v>106.37478770939641</c:v>
                </c:pt>
                <c:pt idx="9">
                  <c:v>101.34070621328577</c:v>
                </c:pt>
                <c:pt idx="10">
                  <c:v>111.44544365247783</c:v>
                </c:pt>
                <c:pt idx="11">
                  <c:v>107.17039672783591</c:v>
                </c:pt>
                <c:pt idx="12">
                  <c:v>115.27616265044153</c:v>
                </c:pt>
                <c:pt idx="13">
                  <c:v>115.58835167267749</c:v>
                </c:pt>
                <c:pt idx="14">
                  <c:v>123.89656925008782</c:v>
                </c:pt>
                <c:pt idx="15">
                  <c:v>125.10209598499648</c:v>
                </c:pt>
                <c:pt idx="16">
                  <c:v>136.51128773269085</c:v>
                </c:pt>
                <c:pt idx="17">
                  <c:v>135.18915976088309</c:v>
                </c:pt>
                <c:pt idx="18">
                  <c:v>139.17282522919754</c:v>
                </c:pt>
                <c:pt idx="19">
                  <c:v>134.84976342710667</c:v>
                </c:pt>
                <c:pt idx="20">
                  <c:v>141.96397694495738</c:v>
                </c:pt>
                <c:pt idx="21">
                  <c:v>155.32684610305142</c:v>
                </c:pt>
                <c:pt idx="22">
                  <c:v>154.89155587062288</c:v>
                </c:pt>
                <c:pt idx="23">
                  <c:v>139.47012539494057</c:v>
                </c:pt>
                <c:pt idx="24">
                  <c:v>153.44216648176067</c:v>
                </c:pt>
                <c:pt idx="25">
                  <c:v>151.79810049644036</c:v>
                </c:pt>
                <c:pt idx="26">
                  <c:v>154.30419306736857</c:v>
                </c:pt>
                <c:pt idx="27">
                  <c:v>159.0447591663283</c:v>
                </c:pt>
                <c:pt idx="28">
                  <c:v>162.10384916880088</c:v>
                </c:pt>
                <c:pt idx="29">
                  <c:v>146.76639930373639</c:v>
                </c:pt>
                <c:pt idx="30">
                  <c:v>148.75393129223517</c:v>
                </c:pt>
                <c:pt idx="31">
                  <c:v>166.93459581618123</c:v>
                </c:pt>
                <c:pt idx="32">
                  <c:v>160.48326037136871</c:v>
                </c:pt>
                <c:pt idx="33">
                  <c:v>173.05979468607953</c:v>
                </c:pt>
                <c:pt idx="34">
                  <c:v>173.71491295100387</c:v>
                </c:pt>
                <c:pt idx="35">
                  <c:v>169.79807096078409</c:v>
                </c:pt>
                <c:pt idx="36">
                  <c:v>162.77676669825215</c:v>
                </c:pt>
                <c:pt idx="37">
                  <c:v>169.41630210012747</c:v>
                </c:pt>
                <c:pt idx="38">
                  <c:v>188.50997727795743</c:v>
                </c:pt>
                <c:pt idx="39">
                  <c:v>190.60026760870974</c:v>
                </c:pt>
                <c:pt idx="40">
                  <c:v>192.12530805942009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353600"/>
        <c:axId val="121033216"/>
      </c:lineChart>
      <c:catAx>
        <c:axId val="123353600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21033216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21033216"/>
        <c:scaling>
          <c:orientation val="minMax"/>
          <c:max val="200"/>
          <c:min val="80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minorGridlines>
          <c:spPr>
            <a:ln w="12700">
              <a:solidFill>
                <a:sysClr val="window" lastClr="FFFFFF"/>
              </a:solidFill>
            </a:ln>
          </c:spPr>
        </c:minorGridlines>
        <c:numFmt formatCode="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123353600"/>
        <c:crosses val="autoZero"/>
        <c:crossBetween val="midCat"/>
        <c:majorUnit val="20"/>
        <c:minorUnit val="10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</a:defRPr>
      </a:pPr>
      <a:endParaRPr lang="fi-FI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arvo</c:v>
                </c:pt>
              </c:strCache>
            </c:strRef>
          </c:tx>
          <c:spPr>
            <a:solidFill>
              <a:srgbClr val="69549A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E83C98"/>
              </a:solidFill>
              <a:ln w="50800">
                <a:noFill/>
              </a:ln>
            </c:spPr>
          </c:dPt>
          <c:dPt>
            <c:idx val="5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E83C98"/>
              </a:solidFill>
              <a:ln w="50800">
                <a:noFill/>
              </a:ln>
            </c:spPr>
          </c:dPt>
          <c:dPt>
            <c:idx val="13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cat>
            <c:strRef>
              <c:f>Sheet1!$A$2:$A$11</c:f>
              <c:strCache>
                <c:ptCount val="10"/>
                <c:pt idx="0">
                  <c:v>Japani</c:v>
                </c:pt>
                <c:pt idx="1">
                  <c:v>Suomi</c:v>
                </c:pt>
                <c:pt idx="2">
                  <c:v>Alankom.</c:v>
                </c:pt>
                <c:pt idx="3">
                  <c:v>Ruotsi</c:v>
                </c:pt>
                <c:pt idx="4">
                  <c:v>Tanska</c:v>
                </c:pt>
                <c:pt idx="5">
                  <c:v>UK</c:v>
                </c:pt>
                <c:pt idx="6">
                  <c:v>Sveitsi</c:v>
                </c:pt>
                <c:pt idx="7">
                  <c:v>Ranska</c:v>
                </c:pt>
                <c:pt idx="8">
                  <c:v>Saksa</c:v>
                </c:pt>
                <c:pt idx="9">
                  <c:v>USA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-0.11406621015534506</c:v>
                </c:pt>
                <c:pt idx="1">
                  <c:v>-6.1381973869376466E-2</c:v>
                </c:pt>
                <c:pt idx="2">
                  <c:v>-1.533665652496119E-2</c:v>
                </c:pt>
                <c:pt idx="3">
                  <c:v>7.0583277295719671E-2</c:v>
                </c:pt>
                <c:pt idx="4" formatCode="General">
                  <c:v>7.6767670427626777E-2</c:v>
                </c:pt>
                <c:pt idx="5" formatCode="General">
                  <c:v>0.21247919968327944</c:v>
                </c:pt>
                <c:pt idx="6" formatCode="General">
                  <c:v>0.23201020312877352</c:v>
                </c:pt>
                <c:pt idx="7" formatCode="General">
                  <c:v>0.23819456489654162</c:v>
                </c:pt>
                <c:pt idx="8" formatCode="General">
                  <c:v>0.27760089629916307</c:v>
                </c:pt>
                <c:pt idx="9" formatCode="General">
                  <c:v>0.48302065714504444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10"/>
        <c:axId val="138470400"/>
        <c:axId val="137536640"/>
      </c:barChart>
      <c:catAx>
        <c:axId val="138470400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37536640"/>
        <c:crosses val="autoZero"/>
        <c:auto val="1"/>
        <c:lblAlgn val="ctr"/>
        <c:lblOffset val="100"/>
        <c:noMultiLvlLbl val="0"/>
      </c:catAx>
      <c:valAx>
        <c:axId val="137536640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.0" sourceLinked="0"/>
        <c:majorTickMark val="out"/>
        <c:minorTickMark val="none"/>
        <c:tickLblPos val="nextTo"/>
        <c:spPr>
          <a:ln>
            <a:noFill/>
          </a:ln>
        </c:spPr>
        <c:crossAx val="1384704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/>
            </a:pPr>
            <a:r>
              <a:rPr lang="fi-FI" sz="1200" b="0" baseline="0" dirty="0" smtClean="0"/>
              <a:t>Kotitalouksista laajakaista 11/2011, %</a:t>
            </a:r>
            <a:endParaRPr lang="fi-FI" sz="1200" b="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Latest year</c:v>
                </c:pt>
              </c:strCache>
            </c:strRef>
          </c:tx>
          <c:spPr>
            <a:solidFill>
              <a:srgbClr val="69549A"/>
            </a:solidFill>
            <a:ln w="50800">
              <a:noFill/>
            </a:ln>
          </c:spPr>
          <c:invertIfNegative val="0"/>
          <c:dPt>
            <c:idx val="9"/>
            <c:invertIfNegative val="0"/>
            <c:bubble3D val="0"/>
            <c:spPr>
              <a:solidFill>
                <a:srgbClr val="E83C98"/>
              </a:solidFill>
              <a:ln w="50800">
                <a:noFill/>
              </a:ln>
            </c:spPr>
          </c:dPt>
          <c:dPt>
            <c:idx val="13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cat>
            <c:strRef>
              <c:f>Sheet1!$A$2:$A$15</c:f>
              <c:strCache>
                <c:ptCount val="14"/>
                <c:pt idx="0">
                  <c:v>Korea</c:v>
                </c:pt>
                <c:pt idx="1">
                  <c:v>Japani</c:v>
                </c:pt>
                <c:pt idx="2">
                  <c:v>Kreikka</c:v>
                </c:pt>
                <c:pt idx="3">
                  <c:v>Italia</c:v>
                </c:pt>
                <c:pt idx="4">
                  <c:v>Itävalta</c:v>
                </c:pt>
                <c:pt idx="5">
                  <c:v>USA</c:v>
                </c:pt>
                <c:pt idx="6">
                  <c:v>UK</c:v>
                </c:pt>
                <c:pt idx="7">
                  <c:v>Belgia</c:v>
                </c:pt>
                <c:pt idx="8">
                  <c:v>Saksa</c:v>
                </c:pt>
                <c:pt idx="9">
                  <c:v>Suomi</c:v>
                </c:pt>
                <c:pt idx="10">
                  <c:v>Alankom.</c:v>
                </c:pt>
                <c:pt idx="11">
                  <c:v>Tanska</c:v>
                </c:pt>
                <c:pt idx="12">
                  <c:v>Ruotsi</c:v>
                </c:pt>
                <c:pt idx="13">
                  <c:v>Norja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2" formatCode="0.00">
                  <c:v>41.181020123929301</c:v>
                </c:pt>
                <c:pt idx="3" formatCode="0.00">
                  <c:v>48.864201452757598</c:v>
                </c:pt>
                <c:pt idx="4" formatCode="0.00">
                  <c:v>63.7001924161669</c:v>
                </c:pt>
                <c:pt idx="5" formatCode="0.00">
                  <c:v>68.239999999999995</c:v>
                </c:pt>
                <c:pt idx="6" formatCode="0.00">
                  <c:v>69.467021601920194</c:v>
                </c:pt>
                <c:pt idx="7" formatCode="0.00">
                  <c:v>69.952538200212103</c:v>
                </c:pt>
                <c:pt idx="8">
                  <c:v>75.201315009305702</c:v>
                </c:pt>
                <c:pt idx="9">
                  <c:v>75.802387109608105</c:v>
                </c:pt>
                <c:pt idx="10">
                  <c:v>79.511088352206201</c:v>
                </c:pt>
                <c:pt idx="11">
                  <c:v>80.102121935559197</c:v>
                </c:pt>
                <c:pt idx="12">
                  <c:v>82.562284644251605</c:v>
                </c:pt>
                <c:pt idx="13">
                  <c:v>82.572704750935699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10"/>
        <c:axId val="138472448"/>
        <c:axId val="137538944"/>
      </c:barChart>
      <c:catAx>
        <c:axId val="138472448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37538944"/>
        <c:crosses val="autoZero"/>
        <c:auto val="1"/>
        <c:lblAlgn val="ctr"/>
        <c:lblOffset val="100"/>
        <c:noMultiLvlLbl val="0"/>
      </c:catAx>
      <c:valAx>
        <c:axId val="137538944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1384724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/>
            </a:pPr>
            <a:r>
              <a:rPr lang="fi-FI" sz="1200" b="0" baseline="0" dirty="0" smtClean="0"/>
              <a:t>Kännykällä Internetiä käyttävät 11/2011, %</a:t>
            </a:r>
            <a:endParaRPr lang="fi-FI" sz="1200" b="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2010.00</c:v>
                </c:pt>
              </c:strCache>
            </c:strRef>
          </c:tx>
          <c:spPr>
            <a:solidFill>
              <a:srgbClr val="69549A"/>
            </a:solidFill>
            <a:ln w="50800">
              <a:noFill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E83C98"/>
              </a:solidFill>
              <a:ln w="50800">
                <a:noFill/>
              </a:ln>
            </c:spPr>
          </c:dPt>
          <c:dPt>
            <c:idx val="13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cat>
            <c:strRef>
              <c:f>Sheet1!$A$2:$A$15</c:f>
              <c:strCache>
                <c:ptCount val="14"/>
                <c:pt idx="0">
                  <c:v>USA</c:v>
                </c:pt>
                <c:pt idx="1">
                  <c:v>Korea</c:v>
                </c:pt>
                <c:pt idx="2">
                  <c:v>Japani</c:v>
                </c:pt>
                <c:pt idx="3">
                  <c:v>Kreikka</c:v>
                </c:pt>
                <c:pt idx="4">
                  <c:v>Italia</c:v>
                </c:pt>
                <c:pt idx="5">
                  <c:v>Suomi</c:v>
                </c:pt>
                <c:pt idx="6">
                  <c:v>Belgia</c:v>
                </c:pt>
                <c:pt idx="7">
                  <c:v>Saksa</c:v>
                </c:pt>
                <c:pt idx="8">
                  <c:v>Itävalta</c:v>
                </c:pt>
                <c:pt idx="9">
                  <c:v>Alankom.</c:v>
                </c:pt>
                <c:pt idx="10">
                  <c:v>Tanska</c:v>
                </c:pt>
                <c:pt idx="11">
                  <c:v>UK</c:v>
                </c:pt>
                <c:pt idx="12">
                  <c:v>Ruotsi</c:v>
                </c:pt>
                <c:pt idx="13">
                  <c:v>Norja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3" formatCode="0.00">
                  <c:v>4.7484291209688303</c:v>
                </c:pt>
                <c:pt idx="4" formatCode="0.00">
                  <c:v>7.3671355971946406</c:v>
                </c:pt>
                <c:pt idx="5" formatCode="0.00">
                  <c:v>8.06683463318371</c:v>
                </c:pt>
                <c:pt idx="6" formatCode="0.00">
                  <c:v>8.9511457182419907</c:v>
                </c:pt>
                <c:pt idx="7" formatCode="0.00">
                  <c:v>13.121185508456501</c:v>
                </c:pt>
                <c:pt idx="8" formatCode="0.00">
                  <c:v>16.495729833118599</c:v>
                </c:pt>
                <c:pt idx="9">
                  <c:v>19.784486179957099</c:v>
                </c:pt>
                <c:pt idx="10">
                  <c:v>21.3802811565387</c:v>
                </c:pt>
                <c:pt idx="11">
                  <c:v>26.290087367053001</c:v>
                </c:pt>
                <c:pt idx="12">
                  <c:v>27.089663806589297</c:v>
                </c:pt>
                <c:pt idx="13">
                  <c:v>30.804452864219702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10"/>
        <c:axId val="138490880"/>
        <c:axId val="137540672"/>
      </c:barChart>
      <c:catAx>
        <c:axId val="138490880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37540672"/>
        <c:crosses val="autoZero"/>
        <c:auto val="1"/>
        <c:lblAlgn val="ctr"/>
        <c:lblOffset val="100"/>
        <c:noMultiLvlLbl val="0"/>
      </c:catAx>
      <c:valAx>
        <c:axId val="137540672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138490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/>
            </a:pPr>
            <a:r>
              <a:rPr lang="fi-FI" sz="1200" b="0" baseline="0" dirty="0" smtClean="0"/>
              <a:t>Keskimääräinen yhteysnopeus 2010, </a:t>
            </a:r>
            <a:r>
              <a:rPr lang="fi-FI" sz="1200" b="0" baseline="0" dirty="0" err="1" smtClean="0"/>
              <a:t>Mbps</a:t>
            </a:r>
            <a:endParaRPr lang="fi-FI" sz="1200" b="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 connection speeds (Mbps) in Q2 2010</c:v>
                </c:pt>
              </c:strCache>
            </c:strRef>
          </c:tx>
          <c:spPr>
            <a:solidFill>
              <a:srgbClr val="69549A"/>
            </a:solidFill>
            <a:ln w="50800"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E83C98"/>
              </a:solidFill>
              <a:ln w="50800">
                <a:noFill/>
              </a:ln>
            </c:spPr>
          </c:dPt>
          <c:dPt>
            <c:idx val="9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cat>
            <c:strRef>
              <c:f>Sheet1!$A$2:$A$15</c:f>
              <c:strCache>
                <c:ptCount val="14"/>
                <c:pt idx="0">
                  <c:v>Kreikka</c:v>
                </c:pt>
                <c:pt idx="1">
                  <c:v>Italia</c:v>
                </c:pt>
                <c:pt idx="2">
                  <c:v>Itävalta</c:v>
                </c:pt>
                <c:pt idx="3">
                  <c:v>UK</c:v>
                </c:pt>
                <c:pt idx="4">
                  <c:v>Suomi</c:v>
                </c:pt>
                <c:pt idx="5">
                  <c:v>Saksa</c:v>
                </c:pt>
                <c:pt idx="6">
                  <c:v>USA</c:v>
                </c:pt>
                <c:pt idx="7">
                  <c:v>Norja</c:v>
                </c:pt>
                <c:pt idx="8">
                  <c:v>Tanska</c:v>
                </c:pt>
                <c:pt idx="9">
                  <c:v>Belgia</c:v>
                </c:pt>
                <c:pt idx="10">
                  <c:v>Ruotsi</c:v>
                </c:pt>
                <c:pt idx="11">
                  <c:v>Alankom.</c:v>
                </c:pt>
                <c:pt idx="12">
                  <c:v>Japani</c:v>
                </c:pt>
                <c:pt idx="13">
                  <c:v>Korea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</c:v>
                </c:pt>
                <c:pt idx="1">
                  <c:v>3</c:v>
                </c:pt>
                <c:pt idx="2" formatCode="0.00">
                  <c:v>3.8</c:v>
                </c:pt>
                <c:pt idx="3" formatCode="0.00">
                  <c:v>3.9</c:v>
                </c:pt>
                <c:pt idx="4" formatCode="0.00">
                  <c:v>4.0999999999999996</c:v>
                </c:pt>
                <c:pt idx="5" formatCode="0.00">
                  <c:v>4.0999999999999996</c:v>
                </c:pt>
                <c:pt idx="6" formatCode="0.00">
                  <c:v>4.5999999999999996</c:v>
                </c:pt>
                <c:pt idx="7" formatCode="0.00">
                  <c:v>4.7</c:v>
                </c:pt>
                <c:pt idx="8">
                  <c:v>5.2</c:v>
                </c:pt>
                <c:pt idx="9">
                  <c:v>5.3</c:v>
                </c:pt>
                <c:pt idx="10">
                  <c:v>5.5</c:v>
                </c:pt>
                <c:pt idx="11">
                  <c:v>6.5</c:v>
                </c:pt>
                <c:pt idx="12">
                  <c:v>8</c:v>
                </c:pt>
                <c:pt idx="13">
                  <c:v>16.600000000000001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10"/>
        <c:axId val="138765824"/>
        <c:axId val="137542976"/>
      </c:barChart>
      <c:catAx>
        <c:axId val="138765824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37542976"/>
        <c:crosses val="autoZero"/>
        <c:auto val="1"/>
        <c:lblAlgn val="ctr"/>
        <c:lblOffset val="100"/>
        <c:noMultiLvlLbl val="0"/>
      </c:catAx>
      <c:valAx>
        <c:axId val="137542976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138765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/>
            </a:pPr>
            <a:r>
              <a:rPr lang="fi-FI" sz="1200" b="0" baseline="0" dirty="0" smtClean="0"/>
              <a:t>Julkisia nettipalveluita käyttävät11/2011, %</a:t>
            </a:r>
            <a:endParaRPr lang="fi-FI" sz="1200" b="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69549A"/>
            </a:solidFill>
            <a:ln w="50800">
              <a:noFill/>
            </a:ln>
          </c:spPr>
          <c:invertIfNegative val="0"/>
          <c:dPt>
            <c:idx val="5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E83C98"/>
              </a:solidFill>
              <a:ln w="50800">
                <a:noFill/>
              </a:ln>
            </c:spPr>
          </c:dPt>
          <c:dPt>
            <c:idx val="13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cat>
            <c:strRef>
              <c:f>Sheet1!$A$2:$A$15</c:f>
              <c:strCache>
                <c:ptCount val="14"/>
                <c:pt idx="0">
                  <c:v>USA</c:v>
                </c:pt>
                <c:pt idx="1">
                  <c:v>Korea</c:v>
                </c:pt>
                <c:pt idx="2">
                  <c:v>Japani</c:v>
                </c:pt>
                <c:pt idx="3">
                  <c:v>Italia</c:v>
                </c:pt>
                <c:pt idx="4">
                  <c:v>Kreikka</c:v>
                </c:pt>
                <c:pt idx="5">
                  <c:v>UK</c:v>
                </c:pt>
                <c:pt idx="6">
                  <c:v>Belgia</c:v>
                </c:pt>
                <c:pt idx="7">
                  <c:v>Saksa</c:v>
                </c:pt>
                <c:pt idx="8">
                  <c:v>Itävalta</c:v>
                </c:pt>
                <c:pt idx="9">
                  <c:v>Alankom.</c:v>
                </c:pt>
                <c:pt idx="10">
                  <c:v>Suomi</c:v>
                </c:pt>
                <c:pt idx="11">
                  <c:v>Ruotsi</c:v>
                </c:pt>
                <c:pt idx="12">
                  <c:v>Norja</c:v>
                </c:pt>
                <c:pt idx="13">
                  <c:v>Tanska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3">
                  <c:v>22</c:v>
                </c:pt>
                <c:pt idx="4">
                  <c:v>27</c:v>
                </c:pt>
                <c:pt idx="5">
                  <c:v>40</c:v>
                </c:pt>
                <c:pt idx="6" formatCode="0.00">
                  <c:v>47</c:v>
                </c:pt>
                <c:pt idx="7" formatCode="0.00">
                  <c:v>50</c:v>
                </c:pt>
                <c:pt idx="8" formatCode="0.00">
                  <c:v>51</c:v>
                </c:pt>
                <c:pt idx="9" formatCode="0.00">
                  <c:v>62</c:v>
                </c:pt>
                <c:pt idx="10" formatCode="0.00">
                  <c:v>68</c:v>
                </c:pt>
                <c:pt idx="11" formatCode="0.00">
                  <c:v>74</c:v>
                </c:pt>
                <c:pt idx="12">
                  <c:v>78</c:v>
                </c:pt>
                <c:pt idx="13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10"/>
        <c:axId val="138493440"/>
        <c:axId val="137542400"/>
      </c:barChart>
      <c:catAx>
        <c:axId val="138493440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37542400"/>
        <c:crosses val="autoZero"/>
        <c:auto val="1"/>
        <c:lblAlgn val="ctr"/>
        <c:lblOffset val="100"/>
        <c:noMultiLvlLbl val="0"/>
      </c:catAx>
      <c:valAx>
        <c:axId val="137542400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138493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spPr>
            <a:solidFill>
              <a:srgbClr val="E83C98"/>
            </a:solidFill>
          </c:spPr>
          <c:invertIfNegative val="0"/>
          <c:cat>
            <c:strRef>
              <c:f>Sheet1!$A$2:$A$14</c:f>
              <c:strCache>
                <c:ptCount val="13"/>
                <c:pt idx="6">
                  <c:v>Sisäisiä markkinoita tai vast. mekanismeja käytetään ideoiden, pääoman ja vast. voimavarojen allokointiin</c:v>
                </c:pt>
                <c:pt idx="7">
                  <c:v>Rahoituksen läpinäkyvyys kasvaa dramaattisesti</c:v>
                </c:pt>
                <c:pt idx="8">
                  <c:v>Päätöksenteon data kerätään kokeellisesti</c:v>
                </c:pt>
                <c:pt idx="9">
                  <c:v>Yrityksen hierarkkia kutistuu tai häviää</c:v>
                </c:pt>
                <c:pt idx="10">
                  <c:v>Päätökset perustuvat ensisij. data-analyysiin kuin mielipiteisiin tai aiempaan kokemukseen</c:v>
                </c:pt>
                <c:pt idx="11">
                  <c:v>Teamit itse-organisoituvat</c:v>
                </c:pt>
                <c:pt idx="12">
                  <c:v>Työntekijöiden, toimittajien ja asiakkaiden rajat hämärtyvät </c:v>
                </c:pt>
              </c:strCache>
            </c:strRef>
          </c:cat>
          <c:val>
            <c:numRef>
              <c:f>Sheet1!$B$2:$B$14</c:f>
              <c:numCache>
                <c:formatCode>0.00</c:formatCode>
                <c:ptCount val="13"/>
                <c:pt idx="0">
                  <c:v>3</c:v>
                </c:pt>
                <c:pt idx="1">
                  <c:v>9</c:v>
                </c:pt>
                <c:pt idx="2">
                  <c:v>10</c:v>
                </c:pt>
                <c:pt idx="3">
                  <c:v>12</c:v>
                </c:pt>
                <c:pt idx="4">
                  <c:v>14</c:v>
                </c:pt>
                <c:pt idx="5">
                  <c:v>17</c:v>
                </c:pt>
                <c:pt idx="6">
                  <c:v>18</c:v>
                </c:pt>
                <c:pt idx="7" formatCode="General">
                  <c:v>19</c:v>
                </c:pt>
                <c:pt idx="8" formatCode="General">
                  <c:v>20</c:v>
                </c:pt>
                <c:pt idx="9" formatCode="General">
                  <c:v>27</c:v>
                </c:pt>
                <c:pt idx="10" formatCode="General">
                  <c:v>32</c:v>
                </c:pt>
                <c:pt idx="11" formatCode="General">
                  <c:v>32</c:v>
                </c:pt>
                <c:pt idx="12" formatCode="General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10"/>
        <c:axId val="138688512"/>
        <c:axId val="138388608"/>
      </c:barChart>
      <c:catAx>
        <c:axId val="138688512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38388608"/>
        <c:crosses val="autoZero"/>
        <c:auto val="1"/>
        <c:lblAlgn val="ctr"/>
        <c:lblOffset val="100"/>
        <c:noMultiLvlLbl val="0"/>
      </c:catAx>
      <c:valAx>
        <c:axId val="138388608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138688512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 sz="1200" b="0" dirty="0" smtClean="0"/>
              <a:t>Tutkijoita tuhatta asukasta kohden </a:t>
            </a:r>
            <a:endParaRPr lang="fi-FI" sz="1200" b="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Finland</c:v>
                </c:pt>
              </c:strCache>
            </c:strRef>
          </c:tx>
          <c:spPr>
            <a:ln w="31750">
              <a:solidFill>
                <a:srgbClr val="E83C98"/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2" formatCode="0.0">
                  <c:v>5.1530795210280402</c:v>
                </c:pt>
                <c:pt idx="3" formatCode="0.0">
                  <c:v>5.9077573701850401</c:v>
                </c:pt>
                <c:pt idx="4" formatCode="0.0">
                  <c:v>6.3301107420677498</c:v>
                </c:pt>
                <c:pt idx="5" formatCode="0.0">
                  <c:v>6.7358414341135502</c:v>
                </c:pt>
                <c:pt idx="6" formatCode="0.0">
                  <c:v>7.1143142571714</c:v>
                </c:pt>
                <c:pt idx="7" formatCode="0.0">
                  <c:v>7.43269829267284</c:v>
                </c:pt>
                <c:pt idx="8" formatCode="0.0">
                  <c:v>8.0075308098211391</c:v>
                </c:pt>
                <c:pt idx="9" formatCode="0.0">
                  <c:v>7.8459627478943501</c:v>
                </c:pt>
                <c:pt idx="10" formatCode="0.0">
                  <c:v>7.5475626875592798</c:v>
                </c:pt>
                <c:pt idx="11" formatCode="0.0">
                  <c:v>7.6740230036977302</c:v>
                </c:pt>
                <c:pt idx="12" formatCode="0.0">
                  <c:v>7.37170941271137</c:v>
                </c:pt>
                <c:pt idx="13" formatCode="0.0">
                  <c:v>7.6893110929448705</c:v>
                </c:pt>
                <c:pt idx="14" formatCode="0.0">
                  <c:v>7.6473620184118998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EU</c:v>
                </c:pt>
              </c:strCache>
            </c:strRef>
          </c:tx>
          <c:spPr>
            <a:ln w="31750">
              <a:solidFill>
                <a:srgbClr val="009EDA"/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Sheet1!$D$2:$D$17</c:f>
              <c:numCache>
                <c:formatCode>0.0</c:formatCode>
                <c:ptCount val="16"/>
                <c:pt idx="1">
                  <c:v>2.0342136374924964</c:v>
                </c:pt>
                <c:pt idx="2">
                  <c:v>2.0877774083348353</c:v>
                </c:pt>
                <c:pt idx="3">
                  <c:v>2.123674975496062</c:v>
                </c:pt>
                <c:pt idx="4">
                  <c:v>2.2353479094392399</c:v>
                </c:pt>
                <c:pt idx="5">
                  <c:v>2.2783953017238869</c:v>
                </c:pt>
                <c:pt idx="6">
                  <c:v>2.3983258878925833</c:v>
                </c:pt>
                <c:pt idx="7">
                  <c:v>2.4477756270440962</c:v>
                </c:pt>
                <c:pt idx="8">
                  <c:v>2.5667009521817588</c:v>
                </c:pt>
                <c:pt idx="9">
                  <c:v>2.6929792532926089</c:v>
                </c:pt>
                <c:pt idx="10">
                  <c:v>2.7925922407453849</c:v>
                </c:pt>
                <c:pt idx="11">
                  <c:v>2.8816130787679528</c:v>
                </c:pt>
                <c:pt idx="12">
                  <c:v>2.9370769306292792</c:v>
                </c:pt>
                <c:pt idx="13">
                  <c:v>3.0807141116910088</c:v>
                </c:pt>
                <c:pt idx="14">
                  <c:v>2.9991167264160703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081728"/>
        <c:axId val="121496128"/>
      </c:lineChart>
      <c:catAx>
        <c:axId val="139081728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2149612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21496128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139081728"/>
        <c:crosses val="autoZero"/>
        <c:crossBetween val="midCat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</a:defRPr>
      </a:pPr>
      <a:endParaRPr lang="fi-FI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baseline="0">
                <a:solidFill>
                  <a:prstClr val="black"/>
                </a:solidFill>
                <a:latin typeface="Myriad Pro" pitchFamily="34" charset="0"/>
                <a:ea typeface="+mn-ea"/>
                <a:cs typeface="+mn-cs"/>
              </a:defRPr>
            </a:pPr>
            <a:r>
              <a:rPr lang="fi-FI" sz="1200" b="0" dirty="0" smtClean="0">
                <a:effectLst/>
              </a:rPr>
              <a:t>Kolmannen asteen koulutuksen saaneiden osuus työllisistä, %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Finland</c:v>
                </c:pt>
              </c:strCache>
            </c:strRef>
          </c:tx>
          <c:spPr>
            <a:ln w="31750">
              <a:solidFill>
                <a:srgbClr val="E83C98"/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Sheet1!$B$2:$B$17</c:f>
              <c:numCache>
                <c:formatCode>0.0</c:formatCode>
                <c:ptCount val="16"/>
                <c:pt idx="0">
                  <c:v>21.700000762939453</c:v>
                </c:pt>
                <c:pt idx="1">
                  <c:v>21.100000381469727</c:v>
                </c:pt>
                <c:pt idx="2">
                  <c:v>20.899999618530273</c:v>
                </c:pt>
                <c:pt idx="3">
                  <c:v>28.999999999999996</c:v>
                </c:pt>
                <c:pt idx="4">
                  <c:v>30.299999237060547</c:v>
                </c:pt>
                <c:pt idx="5">
                  <c:v>31.399999618530273</c:v>
                </c:pt>
                <c:pt idx="6">
                  <c:v>31.29999923706055</c:v>
                </c:pt>
                <c:pt idx="7">
                  <c:v>31.100000381469727</c:v>
                </c:pt>
                <c:pt idx="8">
                  <c:v>31.399999618530273</c:v>
                </c:pt>
                <c:pt idx="9">
                  <c:v>32.799999237060547</c:v>
                </c:pt>
                <c:pt idx="10">
                  <c:v>33.599998474121094</c:v>
                </c:pt>
                <c:pt idx="11">
                  <c:v>34</c:v>
                </c:pt>
                <c:pt idx="12">
                  <c:v>35.099998474121094</c:v>
                </c:pt>
                <c:pt idx="13">
                  <c:v>35.299999237060547</c:v>
                </c:pt>
                <c:pt idx="14">
                  <c:v>36.200000762939453</c:v>
                </c:pt>
                <c:pt idx="15">
                  <c:v>37.299999237060547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European Union</c:v>
                </c:pt>
              </c:strCache>
            </c:strRef>
          </c:tx>
          <c:spPr>
            <a:ln w="31750">
              <a:solidFill>
                <a:srgbClr val="009EDA"/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Sheet1!$D$2:$D$17</c:f>
              <c:numCache>
                <c:formatCode>0.0</c:formatCode>
                <c:ptCount val="16"/>
                <c:pt idx="0" formatCode="General">
                  <c:v>18.860216320389572</c:v>
                </c:pt>
                <c:pt idx="1">
                  <c:v>18.862287855121085</c:v>
                </c:pt>
                <c:pt idx="2">
                  <c:v>19.784718085229947</c:v>
                </c:pt>
                <c:pt idx="3">
                  <c:v>19.429405873127589</c:v>
                </c:pt>
                <c:pt idx="4">
                  <c:v>20.108783878454592</c:v>
                </c:pt>
                <c:pt idx="5">
                  <c:v>20.614529561744042</c:v>
                </c:pt>
                <c:pt idx="6">
                  <c:v>20.957117048625186</c:v>
                </c:pt>
                <c:pt idx="7">
                  <c:v>21.326735303972377</c:v>
                </c:pt>
                <c:pt idx="8">
                  <c:v>22.163521009185956</c:v>
                </c:pt>
                <c:pt idx="9">
                  <c:v>23.291036827458129</c:v>
                </c:pt>
                <c:pt idx="10">
                  <c:v>24.16649258932441</c:v>
                </c:pt>
                <c:pt idx="11">
                  <c:v>24.626463818242772</c:v>
                </c:pt>
                <c:pt idx="12">
                  <c:v>25.189339786539712</c:v>
                </c:pt>
                <c:pt idx="13">
                  <c:v>25.895019056060338</c:v>
                </c:pt>
                <c:pt idx="14">
                  <c:v>26.908420964186714</c:v>
                </c:pt>
                <c:pt idx="15">
                  <c:v>27.701681277715039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130368"/>
        <c:axId val="121501312"/>
      </c:lineChart>
      <c:catAx>
        <c:axId val="139130368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2150131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21501312"/>
        <c:scaling>
          <c:orientation val="minMax"/>
          <c:min val="15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139130368"/>
        <c:crosses val="autoZero"/>
        <c:crossBetween val="midCat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</a:defRPr>
      </a:pPr>
      <a:endParaRPr lang="fi-FI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/>
            </a:pPr>
            <a:r>
              <a:rPr lang="fi-FI" sz="1200" b="0" dirty="0" smtClean="0"/>
              <a:t>Bruttokansantuote</a:t>
            </a:r>
            <a:endParaRPr lang="fi-FI" sz="1200" b="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Ruotsi</c:v>
                </c:pt>
              </c:strCache>
            </c:strRef>
          </c:tx>
          <c:spPr>
            <a:ln w="31750">
              <a:solidFill>
                <a:srgbClr val="69549A"/>
              </a:solidFill>
            </a:ln>
          </c:spPr>
          <c:marker>
            <c:symbol val="none"/>
          </c:marker>
          <c:cat>
            <c:numRef>
              <c:f>Sheet1!$A$2:$A$152</c:f>
              <c:numCache>
                <c:formatCode>General</c:formatCode>
                <c:ptCount val="15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  <c:pt idx="116">
                  <c:v>2016</c:v>
                </c:pt>
                <c:pt idx="117">
                  <c:v>2017</c:v>
                </c:pt>
                <c:pt idx="118">
                  <c:v>2018</c:v>
                </c:pt>
                <c:pt idx="119">
                  <c:v>2019</c:v>
                </c:pt>
                <c:pt idx="120">
                  <c:v>2020</c:v>
                </c:pt>
                <c:pt idx="121">
                  <c:v>2021</c:v>
                </c:pt>
                <c:pt idx="122">
                  <c:v>2022</c:v>
                </c:pt>
                <c:pt idx="123">
                  <c:v>2023</c:v>
                </c:pt>
                <c:pt idx="124">
                  <c:v>2024</c:v>
                </c:pt>
                <c:pt idx="125">
                  <c:v>2025</c:v>
                </c:pt>
                <c:pt idx="126">
                  <c:v>2026</c:v>
                </c:pt>
                <c:pt idx="127">
                  <c:v>2027</c:v>
                </c:pt>
                <c:pt idx="128">
                  <c:v>2028</c:v>
                </c:pt>
                <c:pt idx="129">
                  <c:v>2029</c:v>
                </c:pt>
                <c:pt idx="130">
                  <c:v>2030</c:v>
                </c:pt>
                <c:pt idx="131">
                  <c:v>2031</c:v>
                </c:pt>
                <c:pt idx="132">
                  <c:v>2032</c:v>
                </c:pt>
                <c:pt idx="133">
                  <c:v>2033</c:v>
                </c:pt>
                <c:pt idx="134">
                  <c:v>2034</c:v>
                </c:pt>
                <c:pt idx="135">
                  <c:v>2035</c:v>
                </c:pt>
                <c:pt idx="136">
                  <c:v>2036</c:v>
                </c:pt>
                <c:pt idx="137">
                  <c:v>2037</c:v>
                </c:pt>
                <c:pt idx="138">
                  <c:v>2038</c:v>
                </c:pt>
                <c:pt idx="139">
                  <c:v>2039</c:v>
                </c:pt>
                <c:pt idx="140">
                  <c:v>2040</c:v>
                </c:pt>
                <c:pt idx="141">
                  <c:v>2041</c:v>
                </c:pt>
                <c:pt idx="142">
                  <c:v>2042</c:v>
                </c:pt>
                <c:pt idx="143">
                  <c:v>2043</c:v>
                </c:pt>
                <c:pt idx="144">
                  <c:v>2044</c:v>
                </c:pt>
                <c:pt idx="145">
                  <c:v>2045</c:v>
                </c:pt>
                <c:pt idx="146">
                  <c:v>2046</c:v>
                </c:pt>
                <c:pt idx="147">
                  <c:v>2047</c:v>
                </c:pt>
                <c:pt idx="148">
                  <c:v>2048</c:v>
                </c:pt>
                <c:pt idx="149">
                  <c:v>2049</c:v>
                </c:pt>
                <c:pt idx="150">
                  <c:v>2050</c:v>
                </c:pt>
              </c:numCache>
            </c:numRef>
          </c:cat>
          <c:val>
            <c:numRef>
              <c:f>Sheet1!$C$2:$C$152</c:f>
              <c:numCache>
                <c:formatCode>0.0</c:formatCode>
                <c:ptCount val="151"/>
                <c:pt idx="0">
                  <c:v>11.303000000000001</c:v>
                </c:pt>
                <c:pt idx="1">
                  <c:v>11.590999999999999</c:v>
                </c:pt>
                <c:pt idx="2">
                  <c:v>11.614000000000001</c:v>
                </c:pt>
                <c:pt idx="3">
                  <c:v>12.055999999999999</c:v>
                </c:pt>
                <c:pt idx="4">
                  <c:v>12.547000000000001</c:v>
                </c:pt>
                <c:pt idx="5">
                  <c:v>12.488</c:v>
                </c:pt>
                <c:pt idx="6">
                  <c:v>13.523999999999999</c:v>
                </c:pt>
                <c:pt idx="7">
                  <c:v>14.41</c:v>
                </c:pt>
                <c:pt idx="8">
                  <c:v>14.169</c:v>
                </c:pt>
                <c:pt idx="9">
                  <c:v>14.271000000000001</c:v>
                </c:pt>
                <c:pt idx="10">
                  <c:v>15.265000000000001</c:v>
                </c:pt>
                <c:pt idx="11">
                  <c:v>15.595000000000001</c:v>
                </c:pt>
                <c:pt idx="12">
                  <c:v>16.190999999999999</c:v>
                </c:pt>
                <c:pt idx="13">
                  <c:v>17.273</c:v>
                </c:pt>
                <c:pt idx="14">
                  <c:v>17.542999999999999</c:v>
                </c:pt>
                <c:pt idx="15">
                  <c:v>17.811</c:v>
                </c:pt>
                <c:pt idx="16">
                  <c:v>18.725000000000001</c:v>
                </c:pt>
                <c:pt idx="17">
                  <c:v>17.463999999999999</c:v>
                </c:pt>
                <c:pt idx="18">
                  <c:v>16.376000000000001</c:v>
                </c:pt>
                <c:pt idx="19">
                  <c:v>17.129000000000001</c:v>
                </c:pt>
                <c:pt idx="20">
                  <c:v>18.28</c:v>
                </c:pt>
                <c:pt idx="21">
                  <c:v>16.72</c:v>
                </c:pt>
                <c:pt idx="22">
                  <c:v>18.54</c:v>
                </c:pt>
                <c:pt idx="23">
                  <c:v>19.484000000000002</c:v>
                </c:pt>
                <c:pt idx="24">
                  <c:v>20.513999999999999</c:v>
                </c:pt>
                <c:pt idx="25">
                  <c:v>20.638000000000002</c:v>
                </c:pt>
                <c:pt idx="26">
                  <c:v>22.279</c:v>
                </c:pt>
                <c:pt idx="27">
                  <c:v>22.986000000000001</c:v>
                </c:pt>
                <c:pt idx="28">
                  <c:v>23.687000000000001</c:v>
                </c:pt>
                <c:pt idx="29">
                  <c:v>25.338000000000001</c:v>
                </c:pt>
                <c:pt idx="30">
                  <c:v>26.4</c:v>
                </c:pt>
                <c:pt idx="31">
                  <c:v>26.128</c:v>
                </c:pt>
                <c:pt idx="32">
                  <c:v>25.321999999999999</c:v>
                </c:pt>
                <c:pt idx="33">
                  <c:v>26.088000000000001</c:v>
                </c:pt>
                <c:pt idx="34">
                  <c:v>28.216999999999999</c:v>
                </c:pt>
                <c:pt idx="35">
                  <c:v>29.762</c:v>
                </c:pt>
                <c:pt idx="36">
                  <c:v>31.239000000000001</c:v>
                </c:pt>
                <c:pt idx="37">
                  <c:v>32.597999999999999</c:v>
                </c:pt>
                <c:pt idx="38">
                  <c:v>33.820999999999998</c:v>
                </c:pt>
                <c:pt idx="39">
                  <c:v>36.292000000000002</c:v>
                </c:pt>
                <c:pt idx="40">
                  <c:v>32.923999999999999</c:v>
                </c:pt>
                <c:pt idx="41">
                  <c:v>32.417999999999999</c:v>
                </c:pt>
                <c:pt idx="42">
                  <c:v>33.17</c:v>
                </c:pt>
                <c:pt idx="43">
                  <c:v>34.683</c:v>
                </c:pt>
                <c:pt idx="44">
                  <c:v>35.692999999999998</c:v>
                </c:pt>
                <c:pt idx="45">
                  <c:v>36.186999999999998</c:v>
                </c:pt>
                <c:pt idx="46">
                  <c:v>40.274000000000001</c:v>
                </c:pt>
                <c:pt idx="47">
                  <c:v>43.206000000000003</c:v>
                </c:pt>
                <c:pt idx="48">
                  <c:v>44.036999999999999</c:v>
                </c:pt>
                <c:pt idx="49">
                  <c:v>45.694000000000003</c:v>
                </c:pt>
                <c:pt idx="50">
                  <c:v>47.478000000000002</c:v>
                </c:pt>
                <c:pt idx="51">
                  <c:v>49.341999999999999</c:v>
                </c:pt>
                <c:pt idx="52">
                  <c:v>49.69</c:v>
                </c:pt>
                <c:pt idx="53">
                  <c:v>50.505000000000003</c:v>
                </c:pt>
                <c:pt idx="54">
                  <c:v>52.936</c:v>
                </c:pt>
                <c:pt idx="55">
                  <c:v>54.305</c:v>
                </c:pt>
                <c:pt idx="56">
                  <c:v>56.34</c:v>
                </c:pt>
                <c:pt idx="57">
                  <c:v>58.154000000000003</c:v>
                </c:pt>
                <c:pt idx="58">
                  <c:v>59.604999999999997</c:v>
                </c:pt>
                <c:pt idx="59">
                  <c:v>62.219000000000001</c:v>
                </c:pt>
                <c:pt idx="60">
                  <c:v>65.763999999999996</c:v>
                </c:pt>
                <c:pt idx="61">
                  <c:v>69.462000000000003</c:v>
                </c:pt>
                <c:pt idx="62">
                  <c:v>72.61</c:v>
                </c:pt>
                <c:pt idx="63">
                  <c:v>76.2</c:v>
                </c:pt>
                <c:pt idx="64">
                  <c:v>81.343999999999994</c:v>
                </c:pt>
                <c:pt idx="65">
                  <c:v>85.421999999999997</c:v>
                </c:pt>
                <c:pt idx="66">
                  <c:v>88.043000000000006</c:v>
                </c:pt>
                <c:pt idx="67">
                  <c:v>91.45</c:v>
                </c:pt>
                <c:pt idx="68">
                  <c:v>95.228999999999999</c:v>
                </c:pt>
                <c:pt idx="69">
                  <c:v>99.918999999999997</c:v>
                </c:pt>
                <c:pt idx="70">
                  <c:v>104.64700000000001</c:v>
                </c:pt>
                <c:pt idx="71">
                  <c:v>107.11199999999999</c:v>
                </c:pt>
                <c:pt idx="72">
                  <c:v>109.91500000000001</c:v>
                </c:pt>
                <c:pt idx="73">
                  <c:v>114.06399999999999</c:v>
                </c:pt>
                <c:pt idx="74">
                  <c:v>118.212</c:v>
                </c:pt>
                <c:pt idx="75">
                  <c:v>119.413</c:v>
                </c:pt>
                <c:pt idx="76">
                  <c:v>121.89100000000001</c:v>
                </c:pt>
                <c:pt idx="77">
                  <c:v>120.149</c:v>
                </c:pt>
                <c:pt idx="78">
                  <c:v>119.985</c:v>
                </c:pt>
                <c:pt idx="79">
                  <c:v>123.821</c:v>
                </c:pt>
                <c:pt idx="80">
                  <c:v>124.783</c:v>
                </c:pt>
                <c:pt idx="81">
                  <c:v>124.04300000000001</c:v>
                </c:pt>
                <c:pt idx="82">
                  <c:v>125.508</c:v>
                </c:pt>
                <c:pt idx="83">
                  <c:v>127.742</c:v>
                </c:pt>
                <c:pt idx="84">
                  <c:v>131.75800000000001</c:v>
                </c:pt>
                <c:pt idx="85">
                  <c:v>134.00899999999999</c:v>
                </c:pt>
                <c:pt idx="86">
                  <c:v>137.62</c:v>
                </c:pt>
                <c:pt idx="87">
                  <c:v>141.96799999999999</c:v>
                </c:pt>
                <c:pt idx="88">
                  <c:v>145.92599999999999</c:v>
                </c:pt>
                <c:pt idx="89">
                  <c:v>150.411</c:v>
                </c:pt>
                <c:pt idx="90">
                  <c:v>152.18799999999999</c:v>
                </c:pt>
                <c:pt idx="91">
                  <c:v>150.26300000000001</c:v>
                </c:pt>
                <c:pt idx="92">
                  <c:v>147.33000000000001</c:v>
                </c:pt>
                <c:pt idx="93">
                  <c:v>144.709</c:v>
                </c:pt>
                <c:pt idx="94">
                  <c:v>149.857</c:v>
                </c:pt>
                <c:pt idx="95">
                  <c:v>155.285</c:v>
                </c:pt>
                <c:pt idx="96">
                  <c:v>157.58199999999999</c:v>
                </c:pt>
                <c:pt idx="97">
                  <c:v>162.43</c:v>
                </c:pt>
                <c:pt idx="98">
                  <c:v>168.815</c:v>
                </c:pt>
                <c:pt idx="99">
                  <c:v>176.42500000000001</c:v>
                </c:pt>
                <c:pt idx="100">
                  <c:v>183.739</c:v>
                </c:pt>
                <c:pt idx="101">
                  <c:v>186.75700000000001</c:v>
                </c:pt>
                <c:pt idx="102">
                  <c:v>191.26599999999999</c:v>
                </c:pt>
                <c:pt idx="103">
                  <c:v>194.94499999999999</c:v>
                </c:pt>
                <c:pt idx="104">
                  <c:v>200.316</c:v>
                </c:pt>
                <c:pt idx="105">
                  <c:v>206.92599999999999</c:v>
                </c:pt>
                <c:pt idx="106">
                  <c:v>215.61699999999999</c:v>
                </c:pt>
                <c:pt idx="107">
                  <c:v>221.22300000000001</c:v>
                </c:pt>
                <c:pt idx="108">
                  <c:v>220.78100000000001</c:v>
                </c:pt>
              </c:numCache>
            </c:numRef>
          </c:val>
          <c:smooth val="0"/>
        </c:ser>
        <c:ser>
          <c:idx val="1"/>
          <c:order val="0"/>
          <c:tx>
            <c:strRef>
              <c:f>Sheet1!$B$1</c:f>
              <c:strCache>
                <c:ptCount val="1"/>
                <c:pt idx="0">
                  <c:v>Suomi</c:v>
                </c:pt>
              </c:strCache>
            </c:strRef>
          </c:tx>
          <c:spPr>
            <a:ln w="31750">
              <a:solidFill>
                <a:srgbClr val="E83C98"/>
              </a:solidFill>
            </a:ln>
          </c:spPr>
          <c:marker>
            <c:symbol val="none"/>
          </c:marker>
          <c:cat>
            <c:numRef>
              <c:f>Sheet1!$A$2:$A$152</c:f>
              <c:numCache>
                <c:formatCode>General</c:formatCode>
                <c:ptCount val="15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  <c:pt idx="116">
                  <c:v>2016</c:v>
                </c:pt>
                <c:pt idx="117">
                  <c:v>2017</c:v>
                </c:pt>
                <c:pt idx="118">
                  <c:v>2018</c:v>
                </c:pt>
                <c:pt idx="119">
                  <c:v>2019</c:v>
                </c:pt>
                <c:pt idx="120">
                  <c:v>2020</c:v>
                </c:pt>
                <c:pt idx="121">
                  <c:v>2021</c:v>
                </c:pt>
                <c:pt idx="122">
                  <c:v>2022</c:v>
                </c:pt>
                <c:pt idx="123">
                  <c:v>2023</c:v>
                </c:pt>
                <c:pt idx="124">
                  <c:v>2024</c:v>
                </c:pt>
                <c:pt idx="125">
                  <c:v>2025</c:v>
                </c:pt>
                <c:pt idx="126">
                  <c:v>2026</c:v>
                </c:pt>
                <c:pt idx="127">
                  <c:v>2027</c:v>
                </c:pt>
                <c:pt idx="128">
                  <c:v>2028</c:v>
                </c:pt>
                <c:pt idx="129">
                  <c:v>2029</c:v>
                </c:pt>
                <c:pt idx="130">
                  <c:v>2030</c:v>
                </c:pt>
                <c:pt idx="131">
                  <c:v>2031</c:v>
                </c:pt>
                <c:pt idx="132">
                  <c:v>2032</c:v>
                </c:pt>
                <c:pt idx="133">
                  <c:v>2033</c:v>
                </c:pt>
                <c:pt idx="134">
                  <c:v>2034</c:v>
                </c:pt>
                <c:pt idx="135">
                  <c:v>2035</c:v>
                </c:pt>
                <c:pt idx="136">
                  <c:v>2036</c:v>
                </c:pt>
                <c:pt idx="137">
                  <c:v>2037</c:v>
                </c:pt>
                <c:pt idx="138">
                  <c:v>2038</c:v>
                </c:pt>
                <c:pt idx="139">
                  <c:v>2039</c:v>
                </c:pt>
                <c:pt idx="140">
                  <c:v>2040</c:v>
                </c:pt>
                <c:pt idx="141">
                  <c:v>2041</c:v>
                </c:pt>
                <c:pt idx="142">
                  <c:v>2042</c:v>
                </c:pt>
                <c:pt idx="143">
                  <c:v>2043</c:v>
                </c:pt>
                <c:pt idx="144">
                  <c:v>2044</c:v>
                </c:pt>
                <c:pt idx="145">
                  <c:v>2045</c:v>
                </c:pt>
                <c:pt idx="146">
                  <c:v>2046</c:v>
                </c:pt>
                <c:pt idx="147">
                  <c:v>2047</c:v>
                </c:pt>
                <c:pt idx="148">
                  <c:v>2048</c:v>
                </c:pt>
                <c:pt idx="149">
                  <c:v>2049</c:v>
                </c:pt>
                <c:pt idx="150">
                  <c:v>2050</c:v>
                </c:pt>
              </c:numCache>
            </c:numRef>
          </c:cat>
          <c:val>
            <c:numRef>
              <c:f>Sheet1!$B$2:$B$152</c:f>
              <c:numCache>
                <c:formatCode>0.0</c:formatCode>
                <c:ptCount val="151"/>
                <c:pt idx="0">
                  <c:v>4.4147990000000004</c:v>
                </c:pt>
                <c:pt idx="1">
                  <c:v>4.3636869999999996</c:v>
                </c:pt>
                <c:pt idx="2">
                  <c:v>4.274241</c:v>
                </c:pt>
                <c:pt idx="3">
                  <c:v>4.5617460000000003</c:v>
                </c:pt>
                <c:pt idx="4">
                  <c:v>4.7342490000000002</c:v>
                </c:pt>
                <c:pt idx="5">
                  <c:v>4.8109169999999999</c:v>
                </c:pt>
                <c:pt idx="6">
                  <c:v>5.0025869999999992</c:v>
                </c:pt>
                <c:pt idx="7">
                  <c:v>5.17509</c:v>
                </c:pt>
                <c:pt idx="8">
                  <c:v>5.2325910000000002</c:v>
                </c:pt>
                <c:pt idx="9">
                  <c:v>5.4625950000000003</c:v>
                </c:pt>
                <c:pt idx="10">
                  <c:v>5.5839860000000012</c:v>
                </c:pt>
                <c:pt idx="11">
                  <c:v>5.7437110000000011</c:v>
                </c:pt>
                <c:pt idx="12">
                  <c:v>6.0631610000000009</c:v>
                </c:pt>
                <c:pt idx="13">
                  <c:v>6.3890000000000002</c:v>
                </c:pt>
                <c:pt idx="14">
                  <c:v>6.1078839999999994</c:v>
                </c:pt>
                <c:pt idx="15">
                  <c:v>5.8012119999999996</c:v>
                </c:pt>
                <c:pt idx="16">
                  <c:v>5.8778800000000002</c:v>
                </c:pt>
                <c:pt idx="17">
                  <c:v>4.9386969999999994</c:v>
                </c:pt>
                <c:pt idx="18">
                  <c:v>4.2806300000000004</c:v>
                </c:pt>
                <c:pt idx="19">
                  <c:v>5.1687010000000004</c:v>
                </c:pt>
                <c:pt idx="20">
                  <c:v>5.7820450000000001</c:v>
                </c:pt>
                <c:pt idx="21">
                  <c:v>5.9737150000000003</c:v>
                </c:pt>
                <c:pt idx="22">
                  <c:v>6.6062260000000004</c:v>
                </c:pt>
                <c:pt idx="23">
                  <c:v>7.0917899999999996</c:v>
                </c:pt>
                <c:pt idx="24">
                  <c:v>7.2770710000000012</c:v>
                </c:pt>
                <c:pt idx="25">
                  <c:v>7.6923560000000011</c:v>
                </c:pt>
                <c:pt idx="26">
                  <c:v>7.9862500000000001</c:v>
                </c:pt>
                <c:pt idx="27">
                  <c:v>8.6123720000000006</c:v>
                </c:pt>
                <c:pt idx="28">
                  <c:v>9.1937709999999999</c:v>
                </c:pt>
                <c:pt idx="29">
                  <c:v>9.3023839999999982</c:v>
                </c:pt>
                <c:pt idx="30">
                  <c:v>9.1937709999999999</c:v>
                </c:pt>
                <c:pt idx="31">
                  <c:v>8.9701560000000011</c:v>
                </c:pt>
                <c:pt idx="32">
                  <c:v>8.9318220000000004</c:v>
                </c:pt>
                <c:pt idx="33">
                  <c:v>9.5259990000000005</c:v>
                </c:pt>
                <c:pt idx="34">
                  <c:v>10.605739999999999</c:v>
                </c:pt>
                <c:pt idx="35">
                  <c:v>11.059358999999999</c:v>
                </c:pt>
                <c:pt idx="36">
                  <c:v>11.806872000000002</c:v>
                </c:pt>
                <c:pt idx="37">
                  <c:v>12.477717000000002</c:v>
                </c:pt>
                <c:pt idx="38">
                  <c:v>13.123006000000002</c:v>
                </c:pt>
                <c:pt idx="39">
                  <c:v>12.560773999999999</c:v>
                </c:pt>
                <c:pt idx="40">
                  <c:v>11.909096000000002</c:v>
                </c:pt>
                <c:pt idx="41">
                  <c:v>12.298825000000001</c:v>
                </c:pt>
                <c:pt idx="42">
                  <c:v>12.337159</c:v>
                </c:pt>
                <c:pt idx="43">
                  <c:v>13.755517000000001</c:v>
                </c:pt>
                <c:pt idx="44">
                  <c:v>13.761906000000002</c:v>
                </c:pt>
                <c:pt idx="45">
                  <c:v>12.963281</c:v>
                </c:pt>
                <c:pt idx="46">
                  <c:v>14.017466000000001</c:v>
                </c:pt>
                <c:pt idx="47">
                  <c:v>14.343305000000001</c:v>
                </c:pt>
                <c:pt idx="48">
                  <c:v>15.480547000000003</c:v>
                </c:pt>
                <c:pt idx="49">
                  <c:v>16.419730000000001</c:v>
                </c:pt>
                <c:pt idx="50">
                  <c:v>17.050999999999998</c:v>
                </c:pt>
                <c:pt idx="51">
                  <c:v>18.501000000000001</c:v>
                </c:pt>
                <c:pt idx="52">
                  <c:v>19.120999999999999</c:v>
                </c:pt>
                <c:pt idx="53">
                  <c:v>19.254999999999999</c:v>
                </c:pt>
                <c:pt idx="54">
                  <c:v>20.940999999999999</c:v>
                </c:pt>
                <c:pt idx="55">
                  <c:v>22.007999999999999</c:v>
                </c:pt>
                <c:pt idx="56">
                  <c:v>22.672999999999998</c:v>
                </c:pt>
                <c:pt idx="57">
                  <c:v>23.739000000000001</c:v>
                </c:pt>
                <c:pt idx="58">
                  <c:v>23.867000000000001</c:v>
                </c:pt>
                <c:pt idx="59">
                  <c:v>25.285</c:v>
                </c:pt>
                <c:pt idx="60">
                  <c:v>27.597999999999999</c:v>
                </c:pt>
                <c:pt idx="61">
                  <c:v>29.701000000000001</c:v>
                </c:pt>
                <c:pt idx="62">
                  <c:v>30.626999999999999</c:v>
                </c:pt>
                <c:pt idx="63">
                  <c:v>31.635999999999999</c:v>
                </c:pt>
                <c:pt idx="64">
                  <c:v>33.234999999999999</c:v>
                </c:pt>
                <c:pt idx="65">
                  <c:v>35.002000000000002</c:v>
                </c:pt>
                <c:pt idx="66">
                  <c:v>35.843000000000004</c:v>
                </c:pt>
                <c:pt idx="67">
                  <c:v>36.6</c:v>
                </c:pt>
                <c:pt idx="68">
                  <c:v>37.442</c:v>
                </c:pt>
                <c:pt idx="69">
                  <c:v>41.048000000000002</c:v>
                </c:pt>
                <c:pt idx="70">
                  <c:v>44.113999999999997</c:v>
                </c:pt>
                <c:pt idx="71">
                  <c:v>45.036000000000001</c:v>
                </c:pt>
                <c:pt idx="72">
                  <c:v>48.472999999999999</c:v>
                </c:pt>
                <c:pt idx="73">
                  <c:v>51.723999999999997</c:v>
                </c:pt>
                <c:pt idx="74">
                  <c:v>53.290999999999997</c:v>
                </c:pt>
                <c:pt idx="75">
                  <c:v>53.905000000000001</c:v>
                </c:pt>
                <c:pt idx="76">
                  <c:v>53.676000000000002</c:v>
                </c:pt>
                <c:pt idx="77">
                  <c:v>53.808</c:v>
                </c:pt>
                <c:pt idx="78">
                  <c:v>54.933999999999997</c:v>
                </c:pt>
                <c:pt idx="79">
                  <c:v>58.756</c:v>
                </c:pt>
                <c:pt idx="80">
                  <c:v>61.89</c:v>
                </c:pt>
                <c:pt idx="81">
                  <c:v>63.042999999999999</c:v>
                </c:pt>
                <c:pt idx="82">
                  <c:v>65.09</c:v>
                </c:pt>
                <c:pt idx="83">
                  <c:v>66.849000000000004</c:v>
                </c:pt>
                <c:pt idx="84">
                  <c:v>68.866</c:v>
                </c:pt>
                <c:pt idx="85">
                  <c:v>71.183999999999997</c:v>
                </c:pt>
                <c:pt idx="86">
                  <c:v>72.873000000000005</c:v>
                </c:pt>
                <c:pt idx="87">
                  <c:v>75.861000000000004</c:v>
                </c:pt>
                <c:pt idx="88">
                  <c:v>79.581000000000003</c:v>
                </c:pt>
                <c:pt idx="89">
                  <c:v>84.091999999999999</c:v>
                </c:pt>
                <c:pt idx="90">
                  <c:v>84.102999999999994</c:v>
                </c:pt>
                <c:pt idx="91">
                  <c:v>78.731047625216291</c:v>
                </c:pt>
                <c:pt idx="92">
                  <c:v>75.731065529780793</c:v>
                </c:pt>
                <c:pt idx="93">
                  <c:v>74.790215113858224</c:v>
                </c:pt>
                <c:pt idx="94">
                  <c:v>77.733388209821129</c:v>
                </c:pt>
                <c:pt idx="95">
                  <c:v>80.41197144522684</c:v>
                </c:pt>
                <c:pt idx="96">
                  <c:v>83.4615125579585</c:v>
                </c:pt>
                <c:pt idx="97">
                  <c:v>88.627968132440799</c:v>
                </c:pt>
                <c:pt idx="98">
                  <c:v>93.64</c:v>
                </c:pt>
                <c:pt idx="99">
                  <c:v>97.260999999999996</c:v>
                </c:pt>
                <c:pt idx="100">
                  <c:v>102.185</c:v>
                </c:pt>
                <c:pt idx="101">
                  <c:v>104.88</c:v>
                </c:pt>
                <c:pt idx="102">
                  <c:v>106.57</c:v>
                </c:pt>
                <c:pt idx="103">
                  <c:v>108.49</c:v>
                </c:pt>
                <c:pt idx="104">
                  <c:v>112.5</c:v>
                </c:pt>
                <c:pt idx="105">
                  <c:v>115.65</c:v>
                </c:pt>
                <c:pt idx="106">
                  <c:v>121.31699999999999</c:v>
                </c:pt>
                <c:pt idx="107">
                  <c:v>126.41200000000001</c:v>
                </c:pt>
                <c:pt idx="108">
                  <c:v>127.676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Suomi2</c:v>
                </c:pt>
              </c:strCache>
            </c:strRef>
          </c:tx>
          <c:spPr>
            <a:ln w="31750">
              <a:solidFill>
                <a:srgbClr val="EF90BC"/>
              </a:solidFill>
            </a:ln>
          </c:spPr>
          <c:marker>
            <c:symbol val="none"/>
          </c:marker>
          <c:cat>
            <c:numRef>
              <c:f>Sheet1!$A$2:$A$152</c:f>
              <c:numCache>
                <c:formatCode>General</c:formatCode>
                <c:ptCount val="15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  <c:pt idx="116">
                  <c:v>2016</c:v>
                </c:pt>
                <c:pt idx="117">
                  <c:v>2017</c:v>
                </c:pt>
                <c:pt idx="118">
                  <c:v>2018</c:v>
                </c:pt>
                <c:pt idx="119">
                  <c:v>2019</c:v>
                </c:pt>
                <c:pt idx="120">
                  <c:v>2020</c:v>
                </c:pt>
                <c:pt idx="121">
                  <c:v>2021</c:v>
                </c:pt>
                <c:pt idx="122">
                  <c:v>2022</c:v>
                </c:pt>
                <c:pt idx="123">
                  <c:v>2023</c:v>
                </c:pt>
                <c:pt idx="124">
                  <c:v>2024</c:v>
                </c:pt>
                <c:pt idx="125">
                  <c:v>2025</c:v>
                </c:pt>
                <c:pt idx="126">
                  <c:v>2026</c:v>
                </c:pt>
                <c:pt idx="127">
                  <c:v>2027</c:v>
                </c:pt>
                <c:pt idx="128">
                  <c:v>2028</c:v>
                </c:pt>
                <c:pt idx="129">
                  <c:v>2029</c:v>
                </c:pt>
                <c:pt idx="130">
                  <c:v>2030</c:v>
                </c:pt>
                <c:pt idx="131">
                  <c:v>2031</c:v>
                </c:pt>
                <c:pt idx="132">
                  <c:v>2032</c:v>
                </c:pt>
                <c:pt idx="133">
                  <c:v>2033</c:v>
                </c:pt>
                <c:pt idx="134">
                  <c:v>2034</c:v>
                </c:pt>
                <c:pt idx="135">
                  <c:v>2035</c:v>
                </c:pt>
                <c:pt idx="136">
                  <c:v>2036</c:v>
                </c:pt>
                <c:pt idx="137">
                  <c:v>2037</c:v>
                </c:pt>
                <c:pt idx="138">
                  <c:v>2038</c:v>
                </c:pt>
                <c:pt idx="139">
                  <c:v>2039</c:v>
                </c:pt>
                <c:pt idx="140">
                  <c:v>2040</c:v>
                </c:pt>
                <c:pt idx="141">
                  <c:v>2041</c:v>
                </c:pt>
                <c:pt idx="142">
                  <c:v>2042</c:v>
                </c:pt>
                <c:pt idx="143">
                  <c:v>2043</c:v>
                </c:pt>
                <c:pt idx="144">
                  <c:v>2044</c:v>
                </c:pt>
                <c:pt idx="145">
                  <c:v>2045</c:v>
                </c:pt>
                <c:pt idx="146">
                  <c:v>2046</c:v>
                </c:pt>
                <c:pt idx="147">
                  <c:v>2047</c:v>
                </c:pt>
                <c:pt idx="148">
                  <c:v>2048</c:v>
                </c:pt>
                <c:pt idx="149">
                  <c:v>2049</c:v>
                </c:pt>
                <c:pt idx="150">
                  <c:v>2050</c:v>
                </c:pt>
              </c:numCache>
            </c:numRef>
          </c:cat>
          <c:val>
            <c:numRef>
              <c:f>Sheet1!$E$2:$E$152</c:f>
              <c:numCache>
                <c:formatCode>General</c:formatCode>
                <c:ptCount val="151"/>
                <c:pt idx="108" formatCode="0.0">
                  <c:v>127.676</c:v>
                </c:pt>
                <c:pt idx="109" formatCode="0.0">
                  <c:v>116.71475856862101</c:v>
                </c:pt>
                <c:pt idx="110">
                  <c:v>120.89218439676623</c:v>
                </c:pt>
                <c:pt idx="111">
                  <c:v>125.00315027218053</c:v>
                </c:pt>
                <c:pt idx="112">
                  <c:v>127.77844136718458</c:v>
                </c:pt>
                <c:pt idx="113">
                  <c:v>129.55205674848159</c:v>
                </c:pt>
                <c:pt idx="114">
                  <c:v>131.2690388813833</c:v>
                </c:pt>
                <c:pt idx="115">
                  <c:v>132.97934590632283</c:v>
                </c:pt>
                <c:pt idx="116">
                  <c:v>134.95227251540902</c:v>
                </c:pt>
                <c:pt idx="117">
                  <c:v>136.87534670667964</c:v>
                </c:pt>
                <c:pt idx="118">
                  <c:v>138.82324119205947</c:v>
                </c:pt>
                <c:pt idx="119">
                  <c:v>140.77190544629752</c:v>
                </c:pt>
                <c:pt idx="120">
                  <c:v>142.70544053191279</c:v>
                </c:pt>
                <c:pt idx="121">
                  <c:v>144.67728403473839</c:v>
                </c:pt>
                <c:pt idx="122">
                  <c:v>146.58068605581738</c:v>
                </c:pt>
                <c:pt idx="123">
                  <c:v>148.47340120822901</c:v>
                </c:pt>
                <c:pt idx="124">
                  <c:v>150.36341507966378</c:v>
                </c:pt>
                <c:pt idx="125">
                  <c:v>152.25047816419709</c:v>
                </c:pt>
                <c:pt idx="126">
                  <c:v>154.16076818262036</c:v>
                </c:pt>
                <c:pt idx="127">
                  <c:v>156.05282628380689</c:v>
                </c:pt>
                <c:pt idx="128">
                  <c:v>157.94974836791505</c:v>
                </c:pt>
                <c:pt idx="129">
                  <c:v>159.86400532633709</c:v>
                </c:pt>
                <c:pt idx="130">
                  <c:v>161.81499851058709</c:v>
                </c:pt>
                <c:pt idx="131">
                  <c:v>163.78307977399035</c:v>
                </c:pt>
                <c:pt idx="132">
                  <c:v>165.76273057924496</c:v>
                </c:pt>
                <c:pt idx="133">
                  <c:v>167.75458854274964</c:v>
                </c:pt>
                <c:pt idx="134">
                  <c:v>169.74804610798287</c:v>
                </c:pt>
                <c:pt idx="135">
                  <c:v>171.73541058940455</c:v>
                </c:pt>
                <c:pt idx="136">
                  <c:v>173.72954053758582</c:v>
                </c:pt>
                <c:pt idx="137">
                  <c:v>175.71569226411228</c:v>
                </c:pt>
                <c:pt idx="138">
                  <c:v>177.66558231355572</c:v>
                </c:pt>
                <c:pt idx="139">
                  <c:v>179.56708778814041</c:v>
                </c:pt>
                <c:pt idx="140">
                  <c:v>181.43100440609922</c:v>
                </c:pt>
                <c:pt idx="141">
                  <c:v>183.54018771857247</c:v>
                </c:pt>
                <c:pt idx="142">
                  <c:v>185.56505477515304</c:v>
                </c:pt>
                <c:pt idx="143">
                  <c:v>187.58936490683942</c:v>
                </c:pt>
                <c:pt idx="144">
                  <c:v>189.64322593750589</c:v>
                </c:pt>
                <c:pt idx="145">
                  <c:v>191.73203851227873</c:v>
                </c:pt>
                <c:pt idx="146">
                  <c:v>194.03482433504701</c:v>
                </c:pt>
                <c:pt idx="147">
                  <c:v>196.34984792630357</c:v>
                </c:pt>
                <c:pt idx="148">
                  <c:v>198.69386397141673</c:v>
                </c:pt>
                <c:pt idx="149">
                  <c:v>201.04709388765073</c:v>
                </c:pt>
                <c:pt idx="150">
                  <c:v>203.4149238684472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Ruotsi3</c:v>
                </c:pt>
              </c:strCache>
            </c:strRef>
          </c:tx>
          <c:spPr>
            <a:ln w="31750">
              <a:solidFill>
                <a:srgbClr val="9687B9"/>
              </a:solidFill>
            </a:ln>
          </c:spPr>
          <c:marker>
            <c:symbol val="none"/>
          </c:marker>
          <c:cat>
            <c:numRef>
              <c:f>Sheet1!$A$2:$A$152</c:f>
              <c:numCache>
                <c:formatCode>General</c:formatCode>
                <c:ptCount val="15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  <c:pt idx="116">
                  <c:v>2016</c:v>
                </c:pt>
                <c:pt idx="117">
                  <c:v>2017</c:v>
                </c:pt>
                <c:pt idx="118">
                  <c:v>2018</c:v>
                </c:pt>
                <c:pt idx="119">
                  <c:v>2019</c:v>
                </c:pt>
                <c:pt idx="120">
                  <c:v>2020</c:v>
                </c:pt>
                <c:pt idx="121">
                  <c:v>2021</c:v>
                </c:pt>
                <c:pt idx="122">
                  <c:v>2022</c:v>
                </c:pt>
                <c:pt idx="123">
                  <c:v>2023</c:v>
                </c:pt>
                <c:pt idx="124">
                  <c:v>2024</c:v>
                </c:pt>
                <c:pt idx="125">
                  <c:v>2025</c:v>
                </c:pt>
                <c:pt idx="126">
                  <c:v>2026</c:v>
                </c:pt>
                <c:pt idx="127">
                  <c:v>2027</c:v>
                </c:pt>
                <c:pt idx="128">
                  <c:v>2028</c:v>
                </c:pt>
                <c:pt idx="129">
                  <c:v>2029</c:v>
                </c:pt>
                <c:pt idx="130">
                  <c:v>2030</c:v>
                </c:pt>
                <c:pt idx="131">
                  <c:v>2031</c:v>
                </c:pt>
                <c:pt idx="132">
                  <c:v>2032</c:v>
                </c:pt>
                <c:pt idx="133">
                  <c:v>2033</c:v>
                </c:pt>
                <c:pt idx="134">
                  <c:v>2034</c:v>
                </c:pt>
                <c:pt idx="135">
                  <c:v>2035</c:v>
                </c:pt>
                <c:pt idx="136">
                  <c:v>2036</c:v>
                </c:pt>
                <c:pt idx="137">
                  <c:v>2037</c:v>
                </c:pt>
                <c:pt idx="138">
                  <c:v>2038</c:v>
                </c:pt>
                <c:pt idx="139">
                  <c:v>2039</c:v>
                </c:pt>
                <c:pt idx="140">
                  <c:v>2040</c:v>
                </c:pt>
                <c:pt idx="141">
                  <c:v>2041</c:v>
                </c:pt>
                <c:pt idx="142">
                  <c:v>2042</c:v>
                </c:pt>
                <c:pt idx="143">
                  <c:v>2043</c:v>
                </c:pt>
                <c:pt idx="144">
                  <c:v>2044</c:v>
                </c:pt>
                <c:pt idx="145">
                  <c:v>2045</c:v>
                </c:pt>
                <c:pt idx="146">
                  <c:v>2046</c:v>
                </c:pt>
                <c:pt idx="147">
                  <c:v>2047</c:v>
                </c:pt>
                <c:pt idx="148">
                  <c:v>2048</c:v>
                </c:pt>
                <c:pt idx="149">
                  <c:v>2049</c:v>
                </c:pt>
                <c:pt idx="150">
                  <c:v>2050</c:v>
                </c:pt>
              </c:numCache>
            </c:numRef>
          </c:cat>
          <c:val>
            <c:numRef>
              <c:f>Sheet1!$F$2:$F$152</c:f>
              <c:numCache>
                <c:formatCode>General</c:formatCode>
                <c:ptCount val="151"/>
                <c:pt idx="108" formatCode="0.0">
                  <c:v>220.78100000000001</c:v>
                </c:pt>
                <c:pt idx="109">
                  <c:v>208.68115991990285</c:v>
                </c:pt>
                <c:pt idx="110">
                  <c:v>220.2315770336717</c:v>
                </c:pt>
                <c:pt idx="111">
                  <c:v>229.68931875245735</c:v>
                </c:pt>
                <c:pt idx="112">
                  <c:v>238.36416590454641</c:v>
                </c:pt>
                <c:pt idx="113">
                  <c:v>242.02546413050609</c:v>
                </c:pt>
                <c:pt idx="114">
                  <c:v>245.76527989244363</c:v>
                </c:pt>
                <c:pt idx="115">
                  <c:v>249.61369633209216</c:v>
                </c:pt>
                <c:pt idx="116">
                  <c:v>254.03767623186505</c:v>
                </c:pt>
                <c:pt idx="117">
                  <c:v>258.37166186633652</c:v>
                </c:pt>
                <c:pt idx="118">
                  <c:v>262.74930070419714</c:v>
                </c:pt>
                <c:pt idx="119">
                  <c:v>267.23663891422859</c:v>
                </c:pt>
                <c:pt idx="120">
                  <c:v>271.82094376734881</c:v>
                </c:pt>
                <c:pt idx="121">
                  <c:v>276.62200203090964</c:v>
                </c:pt>
                <c:pt idx="122">
                  <c:v>281.34797163237005</c:v>
                </c:pt>
                <c:pt idx="123">
                  <c:v>286.14950625604564</c:v>
                </c:pt>
                <c:pt idx="124">
                  <c:v>290.96625812616264</c:v>
                </c:pt>
                <c:pt idx="125">
                  <c:v>295.76149923358327</c:v>
                </c:pt>
                <c:pt idx="126">
                  <c:v>300.60871122803206</c:v>
                </c:pt>
                <c:pt idx="127">
                  <c:v>305.42476590143042</c:v>
                </c:pt>
                <c:pt idx="128">
                  <c:v>310.23660738609834</c:v>
                </c:pt>
                <c:pt idx="129">
                  <c:v>315.04941470240431</c:v>
                </c:pt>
                <c:pt idx="130">
                  <c:v>319.87382992014551</c:v>
                </c:pt>
                <c:pt idx="131">
                  <c:v>324.84534777883135</c:v>
                </c:pt>
                <c:pt idx="132">
                  <c:v>329.77561418996828</c:v>
                </c:pt>
                <c:pt idx="133">
                  <c:v>334.70999218832054</c:v>
                </c:pt>
                <c:pt idx="134">
                  <c:v>339.68434501621459</c:v>
                </c:pt>
                <c:pt idx="135">
                  <c:v>344.73131943408112</c:v>
                </c:pt>
                <c:pt idx="136">
                  <c:v>349.93018303963282</c:v>
                </c:pt>
                <c:pt idx="137">
                  <c:v>355.15428846786722</c:v>
                </c:pt>
                <c:pt idx="138">
                  <c:v>360.43269185787568</c:v>
                </c:pt>
                <c:pt idx="139">
                  <c:v>365.7809225147227</c:v>
                </c:pt>
                <c:pt idx="140">
                  <c:v>371.19838891336468</c:v>
                </c:pt>
                <c:pt idx="141">
                  <c:v>376.69948707934446</c:v>
                </c:pt>
                <c:pt idx="142">
                  <c:v>382.23359238043167</c:v>
                </c:pt>
                <c:pt idx="143">
                  <c:v>387.80325769221082</c:v>
                </c:pt>
                <c:pt idx="144">
                  <c:v>393.37775582536386</c:v>
                </c:pt>
                <c:pt idx="145">
                  <c:v>398.91640807547765</c:v>
                </c:pt>
                <c:pt idx="146">
                  <c:v>404.89495436395384</c:v>
                </c:pt>
                <c:pt idx="147">
                  <c:v>410.89686281029384</c:v>
                </c:pt>
                <c:pt idx="148">
                  <c:v>416.93738298523829</c:v>
                </c:pt>
                <c:pt idx="149">
                  <c:v>422.93614233889349</c:v>
                </c:pt>
                <c:pt idx="150">
                  <c:v>428.85378005877504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580416"/>
        <c:axId val="138388032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Maailma</c:v>
                </c:pt>
              </c:strCache>
            </c:strRef>
          </c:tx>
          <c:spPr>
            <a:ln w="31750">
              <a:solidFill>
                <a:srgbClr val="009EDA"/>
              </a:solidFill>
            </a:ln>
          </c:spPr>
          <c:marker>
            <c:symbol val="none"/>
          </c:marker>
          <c:cat>
            <c:numRef>
              <c:f>Sheet1!$A$2:$A$152</c:f>
              <c:numCache>
                <c:formatCode>General</c:formatCode>
                <c:ptCount val="15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  <c:pt idx="116">
                  <c:v>2016</c:v>
                </c:pt>
                <c:pt idx="117">
                  <c:v>2017</c:v>
                </c:pt>
                <c:pt idx="118">
                  <c:v>2018</c:v>
                </c:pt>
                <c:pt idx="119">
                  <c:v>2019</c:v>
                </c:pt>
                <c:pt idx="120">
                  <c:v>2020</c:v>
                </c:pt>
                <c:pt idx="121">
                  <c:v>2021</c:v>
                </c:pt>
                <c:pt idx="122">
                  <c:v>2022</c:v>
                </c:pt>
                <c:pt idx="123">
                  <c:v>2023</c:v>
                </c:pt>
                <c:pt idx="124">
                  <c:v>2024</c:v>
                </c:pt>
                <c:pt idx="125">
                  <c:v>2025</c:v>
                </c:pt>
                <c:pt idx="126">
                  <c:v>2026</c:v>
                </c:pt>
                <c:pt idx="127">
                  <c:v>2027</c:v>
                </c:pt>
                <c:pt idx="128">
                  <c:v>2028</c:v>
                </c:pt>
                <c:pt idx="129">
                  <c:v>2029</c:v>
                </c:pt>
                <c:pt idx="130">
                  <c:v>2030</c:v>
                </c:pt>
                <c:pt idx="131">
                  <c:v>2031</c:v>
                </c:pt>
                <c:pt idx="132">
                  <c:v>2032</c:v>
                </c:pt>
                <c:pt idx="133">
                  <c:v>2033</c:v>
                </c:pt>
                <c:pt idx="134">
                  <c:v>2034</c:v>
                </c:pt>
                <c:pt idx="135">
                  <c:v>2035</c:v>
                </c:pt>
                <c:pt idx="136">
                  <c:v>2036</c:v>
                </c:pt>
                <c:pt idx="137">
                  <c:v>2037</c:v>
                </c:pt>
                <c:pt idx="138">
                  <c:v>2038</c:v>
                </c:pt>
                <c:pt idx="139">
                  <c:v>2039</c:v>
                </c:pt>
                <c:pt idx="140">
                  <c:v>2040</c:v>
                </c:pt>
                <c:pt idx="141">
                  <c:v>2041</c:v>
                </c:pt>
                <c:pt idx="142">
                  <c:v>2042</c:v>
                </c:pt>
                <c:pt idx="143">
                  <c:v>2043</c:v>
                </c:pt>
                <c:pt idx="144">
                  <c:v>2044</c:v>
                </c:pt>
                <c:pt idx="145">
                  <c:v>2045</c:v>
                </c:pt>
                <c:pt idx="146">
                  <c:v>2046</c:v>
                </c:pt>
                <c:pt idx="147">
                  <c:v>2047</c:v>
                </c:pt>
                <c:pt idx="148">
                  <c:v>2048</c:v>
                </c:pt>
                <c:pt idx="149">
                  <c:v>2049</c:v>
                </c:pt>
                <c:pt idx="150">
                  <c:v>2050</c:v>
                </c:pt>
              </c:numCache>
            </c:numRef>
          </c:cat>
          <c:val>
            <c:numRef>
              <c:f>Sheet1!$D$2:$D$152</c:f>
              <c:numCache>
                <c:formatCode>0.0</c:formatCode>
                <c:ptCount val="151"/>
                <c:pt idx="0">
                  <c:v>1.9718805130551267</c:v>
                </c:pt>
                <c:pt idx="1">
                  <c:v>2.0304427533334031</c:v>
                </c:pt>
                <c:pt idx="2">
                  <c:v>2.0890049936116792</c:v>
                </c:pt>
                <c:pt idx="3">
                  <c:v>2.1475672338899554</c:v>
                </c:pt>
                <c:pt idx="4">
                  <c:v>2.2061294741682316</c:v>
                </c:pt>
                <c:pt idx="5">
                  <c:v>2.2646917144465077</c:v>
                </c:pt>
                <c:pt idx="6">
                  <c:v>2.3232539547247839</c:v>
                </c:pt>
                <c:pt idx="7">
                  <c:v>2.3818161950030601</c:v>
                </c:pt>
                <c:pt idx="8">
                  <c:v>2.4403784352813362</c:v>
                </c:pt>
                <c:pt idx="9">
                  <c:v>2.4989406755596124</c:v>
                </c:pt>
                <c:pt idx="10">
                  <c:v>2.5575029158378886</c:v>
                </c:pt>
                <c:pt idx="11">
                  <c:v>2.6160651561161647</c:v>
                </c:pt>
                <c:pt idx="12">
                  <c:v>2.6746273963944409</c:v>
                </c:pt>
                <c:pt idx="13">
                  <c:v>2.7331896366727189</c:v>
                </c:pt>
                <c:pt idx="14">
                  <c:v>2.8372716580449118</c:v>
                </c:pt>
                <c:pt idx="15">
                  <c:v>2.9413536794171051</c:v>
                </c:pt>
                <c:pt idx="16">
                  <c:v>3.045435700789298</c:v>
                </c:pt>
                <c:pt idx="17">
                  <c:v>3.149517722161491</c:v>
                </c:pt>
                <c:pt idx="18">
                  <c:v>3.2535997435336839</c:v>
                </c:pt>
                <c:pt idx="19">
                  <c:v>3.3576817649058768</c:v>
                </c:pt>
                <c:pt idx="20">
                  <c:v>3.4617637862780701</c:v>
                </c:pt>
                <c:pt idx="21">
                  <c:v>3.565845807650263</c:v>
                </c:pt>
                <c:pt idx="22">
                  <c:v>3.669927829022456</c:v>
                </c:pt>
                <c:pt idx="23">
                  <c:v>3.7740098503946489</c:v>
                </c:pt>
                <c:pt idx="24">
                  <c:v>3.8780918717668418</c:v>
                </c:pt>
                <c:pt idx="25">
                  <c:v>3.9821738931390351</c:v>
                </c:pt>
                <c:pt idx="26">
                  <c:v>4.086255914511228</c:v>
                </c:pt>
                <c:pt idx="27">
                  <c:v>4.190337935883421</c:v>
                </c:pt>
                <c:pt idx="28">
                  <c:v>4.2944199572556139</c:v>
                </c:pt>
                <c:pt idx="29">
                  <c:v>4.3985019786278068</c:v>
                </c:pt>
                <c:pt idx="30">
                  <c:v>4.5025839999999997</c:v>
                </c:pt>
                <c:pt idx="31">
                  <c:v>4.6066660213721935</c:v>
                </c:pt>
                <c:pt idx="32">
                  <c:v>4.7107480427443873</c:v>
                </c:pt>
                <c:pt idx="33">
                  <c:v>4.8148300641165802</c:v>
                </c:pt>
                <c:pt idx="34">
                  <c:v>4.918912085488774</c:v>
                </c:pt>
                <c:pt idx="35">
                  <c:v>5.0229941068609669</c:v>
                </c:pt>
                <c:pt idx="36">
                  <c:v>5.1270761282331607</c:v>
                </c:pt>
                <c:pt idx="37">
                  <c:v>5.2311581496053545</c:v>
                </c:pt>
                <c:pt idx="38">
                  <c:v>5.3352401709775474</c:v>
                </c:pt>
                <c:pt idx="39">
                  <c:v>5.4393221923497412</c:v>
                </c:pt>
                <c:pt idx="40">
                  <c:v>4.5025839999999997</c:v>
                </c:pt>
                <c:pt idx="41">
                  <c:v>4.5859115970874234</c:v>
                </c:pt>
                <c:pt idx="42">
                  <c:v>4.669239194174847</c:v>
                </c:pt>
                <c:pt idx="43">
                  <c:v>4.7525667912622698</c:v>
                </c:pt>
                <c:pt idx="44">
                  <c:v>4.8358943883496934</c:v>
                </c:pt>
                <c:pt idx="45">
                  <c:v>4.9192219854371162</c:v>
                </c:pt>
                <c:pt idx="46">
                  <c:v>5.0025495825245399</c:v>
                </c:pt>
                <c:pt idx="47">
                  <c:v>5.0858771796119635</c:v>
                </c:pt>
                <c:pt idx="48">
                  <c:v>5.1692047766993863</c:v>
                </c:pt>
                <c:pt idx="49">
                  <c:v>5.2525323737868099</c:v>
                </c:pt>
                <c:pt idx="50">
                  <c:v>5.3358599708742318</c:v>
                </c:pt>
                <c:pt idx="51">
                  <c:v>5.649957384407295</c:v>
                </c:pt>
                <c:pt idx="52">
                  <c:v>5.9112775014363601</c:v>
                </c:pt>
                <c:pt idx="53">
                  <c:v>6.2089873293816531</c:v>
                </c:pt>
                <c:pt idx="54">
                  <c:v>6.421223940632264</c:v>
                </c:pt>
                <c:pt idx="55">
                  <c:v>6.8305210550659199</c:v>
                </c:pt>
                <c:pt idx="56">
                  <c:v>7.1517194500729389</c:v>
                </c:pt>
                <c:pt idx="57">
                  <c:v>7.4238957302123403</c:v>
                </c:pt>
                <c:pt idx="58">
                  <c:v>7.6622862708414052</c:v>
                </c:pt>
                <c:pt idx="59">
                  <c:v>8.0134501183573317</c:v>
                </c:pt>
                <c:pt idx="60">
                  <c:v>8.4328221741942322</c:v>
                </c:pt>
                <c:pt idx="61">
                  <c:v>8.7253172263999623</c:v>
                </c:pt>
                <c:pt idx="62">
                  <c:v>9.1364656124158579</c:v>
                </c:pt>
                <c:pt idx="63">
                  <c:v>9.5335515504697632</c:v>
                </c:pt>
                <c:pt idx="64">
                  <c:v>10.224885880883086</c:v>
                </c:pt>
                <c:pt idx="65">
                  <c:v>10.760252249223129</c:v>
                </c:pt>
                <c:pt idx="66">
                  <c:v>11.346932296581883</c:v>
                </c:pt>
                <c:pt idx="67">
                  <c:v>11.76915452282268</c:v>
                </c:pt>
                <c:pt idx="68">
                  <c:v>12.416760651908021</c:v>
                </c:pt>
                <c:pt idx="69">
                  <c:v>13.101912819471471</c:v>
                </c:pt>
                <c:pt idx="70">
                  <c:v>13.765940320974341</c:v>
                </c:pt>
                <c:pt idx="71">
                  <c:v>14.336492451880437</c:v>
                </c:pt>
                <c:pt idx="72">
                  <c:v>15.018417154137239</c:v>
                </c:pt>
                <c:pt idx="73">
                  <c:v>16.015151747386653</c:v>
                </c:pt>
                <c:pt idx="74">
                  <c:v>16.387995763120159</c:v>
                </c:pt>
                <c:pt idx="75">
                  <c:v>16.63792498980937</c:v>
                </c:pt>
                <c:pt idx="76">
                  <c:v>17.449530328394502</c:v>
                </c:pt>
                <c:pt idx="77">
                  <c:v>18.157092558700857</c:v>
                </c:pt>
                <c:pt idx="78">
                  <c:v>18.955429746178879</c:v>
                </c:pt>
                <c:pt idx="79">
                  <c:v>19.633162699138598</c:v>
                </c:pt>
                <c:pt idx="80">
                  <c:v>20.029994567804152</c:v>
                </c:pt>
                <c:pt idx="81">
                  <c:v>20.422612152099109</c:v>
                </c:pt>
                <c:pt idx="82">
                  <c:v>20.648354782425791</c:v>
                </c:pt>
                <c:pt idx="83">
                  <c:v>21.235635427268804</c:v>
                </c:pt>
                <c:pt idx="84">
                  <c:v>22.20427112798825</c:v>
                </c:pt>
                <c:pt idx="85">
                  <c:v>22.969598669949377</c:v>
                </c:pt>
                <c:pt idx="86">
                  <c:v>23.781917532308043</c:v>
                </c:pt>
                <c:pt idx="87">
                  <c:v>24.693768938967139</c:v>
                </c:pt>
                <c:pt idx="88">
                  <c:v>25.753177685165241</c:v>
                </c:pt>
                <c:pt idx="89">
                  <c:v>26.57635894097475</c:v>
                </c:pt>
                <c:pt idx="90">
                  <c:v>27.13408411312836</c:v>
                </c:pt>
                <c:pt idx="91">
                  <c:v>27.494233237804735</c:v>
                </c:pt>
                <c:pt idx="92">
                  <c:v>28.077301268742136</c:v>
                </c:pt>
                <c:pt idx="93">
                  <c:v>28.693574442186669</c:v>
                </c:pt>
                <c:pt idx="94">
                  <c:v>29.697949978757386</c:v>
                </c:pt>
                <c:pt idx="95">
                  <c:v>30.942238948617582</c:v>
                </c:pt>
                <c:pt idx="96">
                  <c:v>31.990498018651031</c:v>
                </c:pt>
                <c:pt idx="97">
                  <c:v>33.241788244170635</c:v>
                </c:pt>
                <c:pt idx="98">
                  <c:v>33.803487373297436</c:v>
                </c:pt>
                <c:pt idx="99">
                  <c:v>34.997327130332636</c:v>
                </c:pt>
                <c:pt idx="100">
                  <c:v>36.688284835597145</c:v>
                </c:pt>
                <c:pt idx="101">
                  <c:v>37.739365461542953</c:v>
                </c:pt>
                <c:pt idx="102">
                  <c:v>39.021274135420619</c:v>
                </c:pt>
                <c:pt idx="103">
                  <c:v>40.809563477488084</c:v>
                </c:pt>
                <c:pt idx="104">
                  <c:v>42.950181999999998</c:v>
                </c:pt>
                <c:pt idx="105">
                  <c:v>44.982587000000002</c:v>
                </c:pt>
                <c:pt idx="106">
                  <c:v>47.340575999999999</c:v>
                </c:pt>
                <c:pt idx="107">
                  <c:v>49.411105999999997</c:v>
                </c:pt>
                <c:pt idx="108">
                  <c:v>50.973934999999997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Maailma4</c:v>
                </c:pt>
              </c:strCache>
            </c:strRef>
          </c:tx>
          <c:spPr>
            <a:ln w="31750">
              <a:solidFill>
                <a:srgbClr val="A7DFF3"/>
              </a:solidFill>
            </a:ln>
          </c:spPr>
          <c:marker>
            <c:symbol val="none"/>
          </c:marker>
          <c:cat>
            <c:numRef>
              <c:f>Sheet1!$A$2:$A$152</c:f>
              <c:numCache>
                <c:formatCode>General</c:formatCode>
                <c:ptCount val="15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  <c:pt idx="116">
                  <c:v>2016</c:v>
                </c:pt>
                <c:pt idx="117">
                  <c:v>2017</c:v>
                </c:pt>
                <c:pt idx="118">
                  <c:v>2018</c:v>
                </c:pt>
                <c:pt idx="119">
                  <c:v>2019</c:v>
                </c:pt>
                <c:pt idx="120">
                  <c:v>2020</c:v>
                </c:pt>
                <c:pt idx="121">
                  <c:v>2021</c:v>
                </c:pt>
                <c:pt idx="122">
                  <c:v>2022</c:v>
                </c:pt>
                <c:pt idx="123">
                  <c:v>2023</c:v>
                </c:pt>
                <c:pt idx="124">
                  <c:v>2024</c:v>
                </c:pt>
                <c:pt idx="125">
                  <c:v>2025</c:v>
                </c:pt>
                <c:pt idx="126">
                  <c:v>2026</c:v>
                </c:pt>
                <c:pt idx="127">
                  <c:v>2027</c:v>
                </c:pt>
                <c:pt idx="128">
                  <c:v>2028</c:v>
                </c:pt>
                <c:pt idx="129">
                  <c:v>2029</c:v>
                </c:pt>
                <c:pt idx="130">
                  <c:v>2030</c:v>
                </c:pt>
                <c:pt idx="131">
                  <c:v>2031</c:v>
                </c:pt>
                <c:pt idx="132">
                  <c:v>2032</c:v>
                </c:pt>
                <c:pt idx="133">
                  <c:v>2033</c:v>
                </c:pt>
                <c:pt idx="134">
                  <c:v>2034</c:v>
                </c:pt>
                <c:pt idx="135">
                  <c:v>2035</c:v>
                </c:pt>
                <c:pt idx="136">
                  <c:v>2036</c:v>
                </c:pt>
                <c:pt idx="137">
                  <c:v>2037</c:v>
                </c:pt>
                <c:pt idx="138">
                  <c:v>2038</c:v>
                </c:pt>
                <c:pt idx="139">
                  <c:v>2039</c:v>
                </c:pt>
                <c:pt idx="140">
                  <c:v>2040</c:v>
                </c:pt>
                <c:pt idx="141">
                  <c:v>2041</c:v>
                </c:pt>
                <c:pt idx="142">
                  <c:v>2042</c:v>
                </c:pt>
                <c:pt idx="143">
                  <c:v>2043</c:v>
                </c:pt>
                <c:pt idx="144">
                  <c:v>2044</c:v>
                </c:pt>
                <c:pt idx="145">
                  <c:v>2045</c:v>
                </c:pt>
                <c:pt idx="146">
                  <c:v>2046</c:v>
                </c:pt>
                <c:pt idx="147">
                  <c:v>2047</c:v>
                </c:pt>
                <c:pt idx="148">
                  <c:v>2048</c:v>
                </c:pt>
                <c:pt idx="149">
                  <c:v>2049</c:v>
                </c:pt>
                <c:pt idx="150">
                  <c:v>2050</c:v>
                </c:pt>
              </c:numCache>
            </c:numRef>
          </c:cat>
          <c:val>
            <c:numRef>
              <c:f>Sheet1!$G$2:$G$152</c:f>
              <c:numCache>
                <c:formatCode>General</c:formatCode>
                <c:ptCount val="151"/>
                <c:pt idx="108" formatCode="0.0">
                  <c:v>50.973934999999997</c:v>
                </c:pt>
                <c:pt idx="109">
                  <c:v>49.901038646704791</c:v>
                </c:pt>
                <c:pt idx="110">
                  <c:v>51.841049144719037</c:v>
                </c:pt>
                <c:pt idx="111">
                  <c:v>53.250308685886615</c:v>
                </c:pt>
                <c:pt idx="112">
                  <c:v>54.789295812209403</c:v>
                </c:pt>
                <c:pt idx="113">
                  <c:v>56.32688681084084</c:v>
                </c:pt>
                <c:pt idx="114">
                  <c:v>57.917963583140207</c:v>
                </c:pt>
                <c:pt idx="115">
                  <c:v>59.565187864574384</c:v>
                </c:pt>
                <c:pt idx="116">
                  <c:v>61.300528171419288</c:v>
                </c:pt>
                <c:pt idx="117">
                  <c:v>63.050617981962425</c:v>
                </c:pt>
                <c:pt idx="118">
                  <c:v>64.864923791449172</c:v>
                </c:pt>
                <c:pt idx="119">
                  <c:v>66.742115950163296</c:v>
                </c:pt>
                <c:pt idx="120">
                  <c:v>68.685888171542985</c:v>
                </c:pt>
                <c:pt idx="121">
                  <c:v>70.679167382619539</c:v>
                </c:pt>
                <c:pt idx="122">
                  <c:v>72.711012881575769</c:v>
                </c:pt>
                <c:pt idx="123">
                  <c:v>74.805817275112247</c:v>
                </c:pt>
                <c:pt idx="124">
                  <c:v>76.964014748845798</c:v>
                </c:pt>
                <c:pt idx="125">
                  <c:v>79.18556754311939</c:v>
                </c:pt>
                <c:pt idx="126">
                  <c:v>81.441201641329286</c:v>
                </c:pt>
                <c:pt idx="127">
                  <c:v>83.74086326531102</c:v>
                </c:pt>
                <c:pt idx="128">
                  <c:v>86.101914024215745</c:v>
                </c:pt>
                <c:pt idx="129">
                  <c:v>88.528966430701786</c:v>
                </c:pt>
                <c:pt idx="130">
                  <c:v>91.026987589813757</c:v>
                </c:pt>
                <c:pt idx="131">
                  <c:v>93.566738553560626</c:v>
                </c:pt>
                <c:pt idx="132">
                  <c:v>96.159980297174954</c:v>
                </c:pt>
                <c:pt idx="133">
                  <c:v>98.821010094245992</c:v>
                </c:pt>
                <c:pt idx="134">
                  <c:v>101.55102934864256</c:v>
                </c:pt>
                <c:pt idx="135">
                  <c:v>104.3459504864551</c:v>
                </c:pt>
                <c:pt idx="136">
                  <c:v>107.16969081861707</c:v>
                </c:pt>
                <c:pt idx="137">
                  <c:v>110.04549094420564</c:v>
                </c:pt>
                <c:pt idx="138">
                  <c:v>112.98483819022393</c:v>
                </c:pt>
                <c:pt idx="139">
                  <c:v>115.99235778219898</c:v>
                </c:pt>
                <c:pt idx="140">
                  <c:v>119.07288192405136</c:v>
                </c:pt>
                <c:pt idx="141">
                  <c:v>122.21000670380089</c:v>
                </c:pt>
                <c:pt idx="142">
                  <c:v>125.40988496987117</c:v>
                </c:pt>
                <c:pt idx="143">
                  <c:v>128.68587197060145</c:v>
                </c:pt>
                <c:pt idx="144">
                  <c:v>132.0327463368686</c:v>
                </c:pt>
                <c:pt idx="145">
                  <c:v>135.4497304180544</c:v>
                </c:pt>
                <c:pt idx="146">
                  <c:v>138.92175906491462</c:v>
                </c:pt>
                <c:pt idx="147">
                  <c:v>142.4587919772043</c:v>
                </c:pt>
                <c:pt idx="148">
                  <c:v>146.07527634560574</c:v>
                </c:pt>
                <c:pt idx="149">
                  <c:v>149.77395203800995</c:v>
                </c:pt>
                <c:pt idx="150">
                  <c:v>153.56237712190773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580928"/>
        <c:axId val="138390912"/>
      </c:lineChart>
      <c:catAx>
        <c:axId val="139580416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3838803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38388032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139580416"/>
        <c:crosses val="autoZero"/>
        <c:crossBetween val="midCat"/>
      </c:valAx>
      <c:valAx>
        <c:axId val="138390912"/>
        <c:scaling>
          <c:orientation val="minMax"/>
          <c:max val="250"/>
          <c:min val="0"/>
        </c:scaling>
        <c:delete val="0"/>
        <c:axPos val="r"/>
        <c:numFmt formatCode="0" sourceLinked="0"/>
        <c:majorTickMark val="none"/>
        <c:minorTickMark val="none"/>
        <c:tickLblPos val="nextTo"/>
        <c:spPr>
          <a:ln>
            <a:noFill/>
          </a:ln>
        </c:spPr>
        <c:crossAx val="139580928"/>
        <c:crosses val="max"/>
        <c:crossBetween val="between"/>
        <c:majorUnit val="25"/>
      </c:valAx>
      <c:catAx>
        <c:axId val="139580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8390912"/>
        <c:crosses val="autoZero"/>
        <c:auto val="1"/>
        <c:lblAlgn val="ctr"/>
        <c:lblOffset val="100"/>
        <c:noMultiLvlLbl val="0"/>
      </c:catAx>
      <c:spPr>
        <a:solidFill>
          <a:srgbClr val="E9E9E3"/>
        </a:solidFill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</a:defRPr>
      </a:pPr>
      <a:endParaRPr lang="fi-FI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/>
            </a:pPr>
            <a:r>
              <a:rPr lang="fi-FI" sz="1200" b="0" dirty="0" smtClean="0"/>
              <a:t>Väestömäärä</a:t>
            </a:r>
            <a:endParaRPr lang="fi-FI" sz="1200" b="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Ruotsi</c:v>
                </c:pt>
              </c:strCache>
            </c:strRef>
          </c:tx>
          <c:spPr>
            <a:ln w="31750">
              <a:solidFill>
                <a:srgbClr val="69549A"/>
              </a:solidFill>
            </a:ln>
          </c:spPr>
          <c:marker>
            <c:symbol val="none"/>
          </c:marker>
          <c:cat>
            <c:numRef>
              <c:f>Sheet1!$A$2:$A$152</c:f>
              <c:numCache>
                <c:formatCode>General</c:formatCode>
                <c:ptCount val="15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  <c:pt idx="116">
                  <c:v>2016</c:v>
                </c:pt>
                <c:pt idx="117">
                  <c:v>2017</c:v>
                </c:pt>
                <c:pt idx="118">
                  <c:v>2018</c:v>
                </c:pt>
                <c:pt idx="119">
                  <c:v>2019</c:v>
                </c:pt>
                <c:pt idx="120">
                  <c:v>2020</c:v>
                </c:pt>
                <c:pt idx="121">
                  <c:v>2021</c:v>
                </c:pt>
                <c:pt idx="122">
                  <c:v>2022</c:v>
                </c:pt>
                <c:pt idx="123">
                  <c:v>2023</c:v>
                </c:pt>
                <c:pt idx="124">
                  <c:v>2024</c:v>
                </c:pt>
                <c:pt idx="125">
                  <c:v>2025</c:v>
                </c:pt>
                <c:pt idx="126">
                  <c:v>2026</c:v>
                </c:pt>
                <c:pt idx="127">
                  <c:v>2027</c:v>
                </c:pt>
                <c:pt idx="128">
                  <c:v>2028</c:v>
                </c:pt>
                <c:pt idx="129">
                  <c:v>2029</c:v>
                </c:pt>
                <c:pt idx="130">
                  <c:v>2030</c:v>
                </c:pt>
                <c:pt idx="131">
                  <c:v>2031</c:v>
                </c:pt>
                <c:pt idx="132">
                  <c:v>2032</c:v>
                </c:pt>
                <c:pt idx="133">
                  <c:v>2033</c:v>
                </c:pt>
                <c:pt idx="134">
                  <c:v>2034</c:v>
                </c:pt>
                <c:pt idx="135">
                  <c:v>2035</c:v>
                </c:pt>
                <c:pt idx="136">
                  <c:v>2036</c:v>
                </c:pt>
                <c:pt idx="137">
                  <c:v>2037</c:v>
                </c:pt>
                <c:pt idx="138">
                  <c:v>2038</c:v>
                </c:pt>
                <c:pt idx="139">
                  <c:v>2039</c:v>
                </c:pt>
                <c:pt idx="140">
                  <c:v>2040</c:v>
                </c:pt>
                <c:pt idx="141">
                  <c:v>2041</c:v>
                </c:pt>
                <c:pt idx="142">
                  <c:v>2042</c:v>
                </c:pt>
                <c:pt idx="143">
                  <c:v>2043</c:v>
                </c:pt>
                <c:pt idx="144">
                  <c:v>2044</c:v>
                </c:pt>
                <c:pt idx="145">
                  <c:v>2045</c:v>
                </c:pt>
                <c:pt idx="146">
                  <c:v>2046</c:v>
                </c:pt>
                <c:pt idx="147">
                  <c:v>2047</c:v>
                </c:pt>
                <c:pt idx="148">
                  <c:v>2048</c:v>
                </c:pt>
                <c:pt idx="149">
                  <c:v>2049</c:v>
                </c:pt>
                <c:pt idx="150">
                  <c:v>2050</c:v>
                </c:pt>
              </c:numCache>
            </c:numRef>
          </c:cat>
          <c:val>
            <c:numRef>
              <c:f>Sheet1!$C$2:$C$152</c:f>
              <c:numCache>
                <c:formatCode>0.0</c:formatCode>
                <c:ptCount val="151"/>
                <c:pt idx="0">
                  <c:v>5.117</c:v>
                </c:pt>
                <c:pt idx="1">
                  <c:v>5.1559999999999997</c:v>
                </c:pt>
                <c:pt idx="2">
                  <c:v>5.1870000000000003</c:v>
                </c:pt>
                <c:pt idx="3">
                  <c:v>5.21</c:v>
                </c:pt>
                <c:pt idx="4">
                  <c:v>5.2409999999999997</c:v>
                </c:pt>
                <c:pt idx="5">
                  <c:v>5.2779999999999996</c:v>
                </c:pt>
                <c:pt idx="6">
                  <c:v>5.3150000000000004</c:v>
                </c:pt>
                <c:pt idx="7">
                  <c:v>5.3570000000000002</c:v>
                </c:pt>
                <c:pt idx="8">
                  <c:v>5.4039999999999999</c:v>
                </c:pt>
                <c:pt idx="9">
                  <c:v>5.4530000000000003</c:v>
                </c:pt>
                <c:pt idx="10">
                  <c:v>5.4989999999999997</c:v>
                </c:pt>
                <c:pt idx="11">
                  <c:v>5.5419999999999998</c:v>
                </c:pt>
                <c:pt idx="12">
                  <c:v>5.5830000000000002</c:v>
                </c:pt>
                <c:pt idx="13">
                  <c:v>5.6210000000000004</c:v>
                </c:pt>
                <c:pt idx="14">
                  <c:v>5.6589999999999998</c:v>
                </c:pt>
                <c:pt idx="15">
                  <c:v>5.6959999999999997</c:v>
                </c:pt>
                <c:pt idx="16">
                  <c:v>5.7350000000000003</c:v>
                </c:pt>
                <c:pt idx="17">
                  <c:v>5.7789999999999999</c:v>
                </c:pt>
                <c:pt idx="18">
                  <c:v>5.8070000000000004</c:v>
                </c:pt>
                <c:pt idx="19">
                  <c:v>5.83</c:v>
                </c:pt>
                <c:pt idx="20">
                  <c:v>5.8760000000000003</c:v>
                </c:pt>
                <c:pt idx="21">
                  <c:v>5.9290000000000003</c:v>
                </c:pt>
                <c:pt idx="22">
                  <c:v>5.9710000000000001</c:v>
                </c:pt>
                <c:pt idx="23">
                  <c:v>5.9969999999999999</c:v>
                </c:pt>
                <c:pt idx="24">
                  <c:v>6.0209999999999999</c:v>
                </c:pt>
                <c:pt idx="25">
                  <c:v>6.0449999999999999</c:v>
                </c:pt>
                <c:pt idx="26">
                  <c:v>6.0640000000000001</c:v>
                </c:pt>
                <c:pt idx="27">
                  <c:v>6.0810000000000004</c:v>
                </c:pt>
                <c:pt idx="28">
                  <c:v>6.0970000000000004</c:v>
                </c:pt>
                <c:pt idx="29">
                  <c:v>6.1130000000000004</c:v>
                </c:pt>
                <c:pt idx="30">
                  <c:v>6.1310000000000002</c:v>
                </c:pt>
                <c:pt idx="31">
                  <c:v>6.1520000000000001</c:v>
                </c:pt>
                <c:pt idx="32">
                  <c:v>6.1760000000000002</c:v>
                </c:pt>
                <c:pt idx="33">
                  <c:v>6.2009999999999996</c:v>
                </c:pt>
                <c:pt idx="34">
                  <c:v>6.2220000000000004</c:v>
                </c:pt>
                <c:pt idx="35">
                  <c:v>6.242</c:v>
                </c:pt>
                <c:pt idx="36">
                  <c:v>6.2590000000000003</c:v>
                </c:pt>
                <c:pt idx="37">
                  <c:v>6.2759999999999998</c:v>
                </c:pt>
                <c:pt idx="38">
                  <c:v>6.2969999999999997</c:v>
                </c:pt>
                <c:pt idx="39">
                  <c:v>6.3259999999999996</c:v>
                </c:pt>
                <c:pt idx="40">
                  <c:v>6.3559999999999999</c:v>
                </c:pt>
                <c:pt idx="41">
                  <c:v>6.3890000000000002</c:v>
                </c:pt>
                <c:pt idx="42">
                  <c:v>6.4320000000000004</c:v>
                </c:pt>
                <c:pt idx="43">
                  <c:v>6.49</c:v>
                </c:pt>
                <c:pt idx="44">
                  <c:v>6.56</c:v>
                </c:pt>
                <c:pt idx="45">
                  <c:v>6.6349999999999998</c:v>
                </c:pt>
                <c:pt idx="46">
                  <c:v>6.7190000000000003</c:v>
                </c:pt>
                <c:pt idx="47">
                  <c:v>6.8029999999999999</c:v>
                </c:pt>
                <c:pt idx="48">
                  <c:v>6.883</c:v>
                </c:pt>
                <c:pt idx="49">
                  <c:v>6.9550000000000001</c:v>
                </c:pt>
                <c:pt idx="50">
                  <c:v>7.0140000000000002</c:v>
                </c:pt>
                <c:pt idx="51">
                  <c:v>7.07</c:v>
                </c:pt>
                <c:pt idx="52">
                  <c:v>7.125</c:v>
                </c:pt>
                <c:pt idx="53">
                  <c:v>7.1710000000000003</c:v>
                </c:pt>
                <c:pt idx="54">
                  <c:v>7.2130000000000001</c:v>
                </c:pt>
                <c:pt idx="55">
                  <c:v>7.2619999999999996</c:v>
                </c:pt>
                <c:pt idx="56">
                  <c:v>7.3150000000000004</c:v>
                </c:pt>
                <c:pt idx="57">
                  <c:v>7.3639999999999999</c:v>
                </c:pt>
                <c:pt idx="58">
                  <c:v>7.4089999999999998</c:v>
                </c:pt>
                <c:pt idx="59">
                  <c:v>7.4459999999999997</c:v>
                </c:pt>
                <c:pt idx="60">
                  <c:v>7.48</c:v>
                </c:pt>
                <c:pt idx="61">
                  <c:v>7.52</c:v>
                </c:pt>
                <c:pt idx="62">
                  <c:v>7.5620000000000003</c:v>
                </c:pt>
                <c:pt idx="63">
                  <c:v>7.6040000000000001</c:v>
                </c:pt>
                <c:pt idx="64">
                  <c:v>7.6609999999999996</c:v>
                </c:pt>
                <c:pt idx="65">
                  <c:v>7.734</c:v>
                </c:pt>
                <c:pt idx="66">
                  <c:v>7.8079999999999998</c:v>
                </c:pt>
                <c:pt idx="67">
                  <c:v>7.8680000000000003</c:v>
                </c:pt>
                <c:pt idx="68">
                  <c:v>7.9119999999999999</c:v>
                </c:pt>
                <c:pt idx="69">
                  <c:v>7.968</c:v>
                </c:pt>
                <c:pt idx="70">
                  <c:v>8.0429999999999993</c:v>
                </c:pt>
                <c:pt idx="71">
                  <c:v>8.0980000000000008</c:v>
                </c:pt>
                <c:pt idx="72">
                  <c:v>8.1219999999999999</c:v>
                </c:pt>
                <c:pt idx="73">
                  <c:v>8.1370000000000005</c:v>
                </c:pt>
                <c:pt idx="74">
                  <c:v>8.1609999999999996</c:v>
                </c:pt>
                <c:pt idx="75">
                  <c:v>8.1929999999999996</c:v>
                </c:pt>
                <c:pt idx="76">
                  <c:v>8.2219999999999995</c:v>
                </c:pt>
                <c:pt idx="77">
                  <c:v>8.2520000000000007</c:v>
                </c:pt>
                <c:pt idx="78">
                  <c:v>8.2759999999999998</c:v>
                </c:pt>
                <c:pt idx="79">
                  <c:v>8.2940000000000005</c:v>
                </c:pt>
                <c:pt idx="80">
                  <c:v>8.31</c:v>
                </c:pt>
                <c:pt idx="81">
                  <c:v>8.32</c:v>
                </c:pt>
                <c:pt idx="82">
                  <c:v>8.3249999999999993</c:v>
                </c:pt>
                <c:pt idx="83">
                  <c:v>8.3290000000000006</c:v>
                </c:pt>
                <c:pt idx="84">
                  <c:v>8.3369999999999997</c:v>
                </c:pt>
                <c:pt idx="85">
                  <c:v>8.35</c:v>
                </c:pt>
                <c:pt idx="86">
                  <c:v>8.3699999999999992</c:v>
                </c:pt>
                <c:pt idx="87">
                  <c:v>8.3979999999999997</c:v>
                </c:pt>
                <c:pt idx="88">
                  <c:v>8.4359999999999999</c:v>
                </c:pt>
                <c:pt idx="89">
                  <c:v>8.4930000000000003</c:v>
                </c:pt>
                <c:pt idx="90">
                  <c:v>8.5589999999999993</c:v>
                </c:pt>
                <c:pt idx="91">
                  <c:v>8.6170000000000009</c:v>
                </c:pt>
                <c:pt idx="92">
                  <c:v>8.6679999999999993</c:v>
                </c:pt>
                <c:pt idx="93">
                  <c:v>8.7189999999999994</c:v>
                </c:pt>
                <c:pt idx="94">
                  <c:v>8.7810000000000006</c:v>
                </c:pt>
                <c:pt idx="95">
                  <c:v>8.827</c:v>
                </c:pt>
                <c:pt idx="96">
                  <c:v>8.8409999999999993</c:v>
                </c:pt>
                <c:pt idx="97">
                  <c:v>8.8460000000000001</c:v>
                </c:pt>
                <c:pt idx="98">
                  <c:v>8.8510000000000009</c:v>
                </c:pt>
                <c:pt idx="99">
                  <c:v>8.8580000000000005</c:v>
                </c:pt>
                <c:pt idx="100">
                  <c:v>8.8719999999999999</c:v>
                </c:pt>
                <c:pt idx="101">
                  <c:v>8.94</c:v>
                </c:pt>
                <c:pt idx="102">
                  <c:v>8.9540000000000006</c:v>
                </c:pt>
                <c:pt idx="103">
                  <c:v>8.9700000000000006</c:v>
                </c:pt>
                <c:pt idx="104">
                  <c:v>8.9860000000000007</c:v>
                </c:pt>
                <c:pt idx="105">
                  <c:v>9.0020000000000007</c:v>
                </c:pt>
                <c:pt idx="106">
                  <c:v>9.0169999999999995</c:v>
                </c:pt>
                <c:pt idx="107">
                  <c:v>9.0310000000000006</c:v>
                </c:pt>
                <c:pt idx="108">
                  <c:v>9.0449999999999999</c:v>
                </c:pt>
                <c:pt idx="109">
                  <c:v>9.06</c:v>
                </c:pt>
              </c:numCache>
            </c:numRef>
          </c:val>
          <c:smooth val="0"/>
        </c:ser>
        <c:ser>
          <c:idx val="1"/>
          <c:order val="0"/>
          <c:tx>
            <c:strRef>
              <c:f>Sheet1!$B$1</c:f>
              <c:strCache>
                <c:ptCount val="1"/>
                <c:pt idx="0">
                  <c:v>Suomi</c:v>
                </c:pt>
              </c:strCache>
            </c:strRef>
          </c:tx>
          <c:spPr>
            <a:ln w="31750">
              <a:solidFill>
                <a:srgbClr val="E83C98"/>
              </a:solidFill>
            </a:ln>
          </c:spPr>
          <c:marker>
            <c:symbol val="none"/>
          </c:marker>
          <c:cat>
            <c:numRef>
              <c:f>Sheet1!$A$2:$A$152</c:f>
              <c:numCache>
                <c:formatCode>General</c:formatCode>
                <c:ptCount val="15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  <c:pt idx="116">
                  <c:v>2016</c:v>
                </c:pt>
                <c:pt idx="117">
                  <c:v>2017</c:v>
                </c:pt>
                <c:pt idx="118">
                  <c:v>2018</c:v>
                </c:pt>
                <c:pt idx="119">
                  <c:v>2019</c:v>
                </c:pt>
                <c:pt idx="120">
                  <c:v>2020</c:v>
                </c:pt>
                <c:pt idx="121">
                  <c:v>2021</c:v>
                </c:pt>
                <c:pt idx="122">
                  <c:v>2022</c:v>
                </c:pt>
                <c:pt idx="123">
                  <c:v>2023</c:v>
                </c:pt>
                <c:pt idx="124">
                  <c:v>2024</c:v>
                </c:pt>
                <c:pt idx="125">
                  <c:v>2025</c:v>
                </c:pt>
                <c:pt idx="126">
                  <c:v>2026</c:v>
                </c:pt>
                <c:pt idx="127">
                  <c:v>2027</c:v>
                </c:pt>
                <c:pt idx="128">
                  <c:v>2028</c:v>
                </c:pt>
                <c:pt idx="129">
                  <c:v>2029</c:v>
                </c:pt>
                <c:pt idx="130">
                  <c:v>2030</c:v>
                </c:pt>
                <c:pt idx="131">
                  <c:v>2031</c:v>
                </c:pt>
                <c:pt idx="132">
                  <c:v>2032</c:v>
                </c:pt>
                <c:pt idx="133">
                  <c:v>2033</c:v>
                </c:pt>
                <c:pt idx="134">
                  <c:v>2034</c:v>
                </c:pt>
                <c:pt idx="135">
                  <c:v>2035</c:v>
                </c:pt>
                <c:pt idx="136">
                  <c:v>2036</c:v>
                </c:pt>
                <c:pt idx="137">
                  <c:v>2037</c:v>
                </c:pt>
                <c:pt idx="138">
                  <c:v>2038</c:v>
                </c:pt>
                <c:pt idx="139">
                  <c:v>2039</c:v>
                </c:pt>
                <c:pt idx="140">
                  <c:v>2040</c:v>
                </c:pt>
                <c:pt idx="141">
                  <c:v>2041</c:v>
                </c:pt>
                <c:pt idx="142">
                  <c:v>2042</c:v>
                </c:pt>
                <c:pt idx="143">
                  <c:v>2043</c:v>
                </c:pt>
                <c:pt idx="144">
                  <c:v>2044</c:v>
                </c:pt>
                <c:pt idx="145">
                  <c:v>2045</c:v>
                </c:pt>
                <c:pt idx="146">
                  <c:v>2046</c:v>
                </c:pt>
                <c:pt idx="147">
                  <c:v>2047</c:v>
                </c:pt>
                <c:pt idx="148">
                  <c:v>2048</c:v>
                </c:pt>
                <c:pt idx="149">
                  <c:v>2049</c:v>
                </c:pt>
                <c:pt idx="150">
                  <c:v>2050</c:v>
                </c:pt>
              </c:numCache>
            </c:numRef>
          </c:cat>
          <c:val>
            <c:numRef>
              <c:f>Sheet1!$B$2:$B$152</c:f>
              <c:numCache>
                <c:formatCode>0.0</c:formatCode>
                <c:ptCount val="151"/>
                <c:pt idx="0">
                  <c:v>2.6459999999999999</c:v>
                </c:pt>
                <c:pt idx="1">
                  <c:v>2.6669999999999998</c:v>
                </c:pt>
                <c:pt idx="2">
                  <c:v>2.6859999999999999</c:v>
                </c:pt>
                <c:pt idx="3">
                  <c:v>2.706</c:v>
                </c:pt>
                <c:pt idx="4">
                  <c:v>2.7349999999999999</c:v>
                </c:pt>
                <c:pt idx="5">
                  <c:v>2.762</c:v>
                </c:pt>
                <c:pt idx="6">
                  <c:v>2.7879999999999998</c:v>
                </c:pt>
                <c:pt idx="7">
                  <c:v>2.8210000000000002</c:v>
                </c:pt>
                <c:pt idx="8">
                  <c:v>2.8610000000000002</c:v>
                </c:pt>
                <c:pt idx="9">
                  <c:v>2.899</c:v>
                </c:pt>
                <c:pt idx="10">
                  <c:v>2.9289999999999998</c:v>
                </c:pt>
                <c:pt idx="11">
                  <c:v>2.9620000000000002</c:v>
                </c:pt>
                <c:pt idx="12">
                  <c:v>2.9980000000000002</c:v>
                </c:pt>
                <c:pt idx="13">
                  <c:v>3.0270000000000001</c:v>
                </c:pt>
                <c:pt idx="14">
                  <c:v>3.0529999999999999</c:v>
                </c:pt>
                <c:pt idx="15">
                  <c:v>3.0830000000000002</c:v>
                </c:pt>
                <c:pt idx="16">
                  <c:v>3.105</c:v>
                </c:pt>
                <c:pt idx="17">
                  <c:v>3.1240000000000001</c:v>
                </c:pt>
                <c:pt idx="18">
                  <c:v>3.125</c:v>
                </c:pt>
                <c:pt idx="19">
                  <c:v>3.117</c:v>
                </c:pt>
                <c:pt idx="20">
                  <c:v>3.133</c:v>
                </c:pt>
                <c:pt idx="21">
                  <c:v>3.17</c:v>
                </c:pt>
                <c:pt idx="22">
                  <c:v>3.21</c:v>
                </c:pt>
                <c:pt idx="23">
                  <c:v>3.2429999999999999</c:v>
                </c:pt>
                <c:pt idx="24">
                  <c:v>3.2719999999999998</c:v>
                </c:pt>
                <c:pt idx="25">
                  <c:v>3.3039999999999998</c:v>
                </c:pt>
                <c:pt idx="26">
                  <c:v>3.339</c:v>
                </c:pt>
                <c:pt idx="27">
                  <c:v>3.3679999999999999</c:v>
                </c:pt>
                <c:pt idx="28">
                  <c:v>3.3959999999999999</c:v>
                </c:pt>
                <c:pt idx="29">
                  <c:v>3.4239999999999999</c:v>
                </c:pt>
                <c:pt idx="30">
                  <c:v>3.4489999999999998</c:v>
                </c:pt>
                <c:pt idx="31">
                  <c:v>3.476</c:v>
                </c:pt>
                <c:pt idx="32">
                  <c:v>3.5030000000000001</c:v>
                </c:pt>
                <c:pt idx="33">
                  <c:v>3.5259999999999998</c:v>
                </c:pt>
                <c:pt idx="34">
                  <c:v>3.5489999999999999</c:v>
                </c:pt>
                <c:pt idx="35">
                  <c:v>3.5760000000000001</c:v>
                </c:pt>
                <c:pt idx="36">
                  <c:v>3.601</c:v>
                </c:pt>
                <c:pt idx="37">
                  <c:v>3.6259999999999999</c:v>
                </c:pt>
                <c:pt idx="38">
                  <c:v>3.6560000000000001</c:v>
                </c:pt>
                <c:pt idx="39">
                  <c:v>3.6859999999999999</c:v>
                </c:pt>
                <c:pt idx="40">
                  <c:v>3.698</c:v>
                </c:pt>
                <c:pt idx="41">
                  <c:v>3.702</c:v>
                </c:pt>
                <c:pt idx="42">
                  <c:v>3.7080000000000002</c:v>
                </c:pt>
                <c:pt idx="43">
                  <c:v>3.7210000000000001</c:v>
                </c:pt>
                <c:pt idx="44">
                  <c:v>3.7349999999999999</c:v>
                </c:pt>
                <c:pt idx="45">
                  <c:v>3.758</c:v>
                </c:pt>
                <c:pt idx="46">
                  <c:v>3.806</c:v>
                </c:pt>
                <c:pt idx="47">
                  <c:v>3.859</c:v>
                </c:pt>
                <c:pt idx="48">
                  <c:v>3.9119999999999999</c:v>
                </c:pt>
                <c:pt idx="49">
                  <c:v>3.9630000000000001</c:v>
                </c:pt>
                <c:pt idx="50">
                  <c:v>4.0088999999999997</c:v>
                </c:pt>
                <c:pt idx="51">
                  <c:v>4.0472999999999999</c:v>
                </c:pt>
                <c:pt idx="52">
                  <c:v>4.0904999999999996</c:v>
                </c:pt>
                <c:pt idx="53">
                  <c:v>4.1393999999999993</c:v>
                </c:pt>
                <c:pt idx="54">
                  <c:v>4.1868999999999996</c:v>
                </c:pt>
                <c:pt idx="55">
                  <c:v>4.2348999999999997</c:v>
                </c:pt>
                <c:pt idx="56">
                  <c:v>4.2816999999999998</c:v>
                </c:pt>
                <c:pt idx="57">
                  <c:v>4.3239999999999998</c:v>
                </c:pt>
                <c:pt idx="58">
                  <c:v>4.3597999999999999</c:v>
                </c:pt>
                <c:pt idx="59">
                  <c:v>4.3946999999999994</c:v>
                </c:pt>
                <c:pt idx="60">
                  <c:v>4.4296000000000006</c:v>
                </c:pt>
                <c:pt idx="61">
                  <c:v>4.461004</c:v>
                </c:pt>
                <c:pt idx="62">
                  <c:v>4.4914430000000003</c:v>
                </c:pt>
                <c:pt idx="63">
                  <c:v>4.5233090000000002</c:v>
                </c:pt>
                <c:pt idx="64">
                  <c:v>4.5485439999999997</c:v>
                </c:pt>
                <c:pt idx="65">
                  <c:v>4.5637319999999999</c:v>
                </c:pt>
                <c:pt idx="66">
                  <c:v>4.5808689999999999</c:v>
                </c:pt>
                <c:pt idx="67">
                  <c:v>4.6057439999999996</c:v>
                </c:pt>
                <c:pt idx="68">
                  <c:v>4.6264690000000002</c:v>
                </c:pt>
                <c:pt idx="69">
                  <c:v>4.6237849999999998</c:v>
                </c:pt>
                <c:pt idx="70">
                  <c:v>4.6063070000000002</c:v>
                </c:pt>
                <c:pt idx="71">
                  <c:v>4.6121239999999997</c:v>
                </c:pt>
                <c:pt idx="72">
                  <c:v>4.6396570000000006</c:v>
                </c:pt>
                <c:pt idx="73">
                  <c:v>4.6660810000000001</c:v>
                </c:pt>
                <c:pt idx="74">
                  <c:v>4.6905739999999998</c:v>
                </c:pt>
                <c:pt idx="75">
                  <c:v>4.7114390000000004</c:v>
                </c:pt>
                <c:pt idx="76">
                  <c:v>4.7256640000000001</c:v>
                </c:pt>
                <c:pt idx="77">
                  <c:v>4.7389020000000004</c:v>
                </c:pt>
                <c:pt idx="78">
                  <c:v>4.7525279999999999</c:v>
                </c:pt>
                <c:pt idx="79">
                  <c:v>4.7646899999999999</c:v>
                </c:pt>
                <c:pt idx="80">
                  <c:v>4.7795350000000001</c:v>
                </c:pt>
                <c:pt idx="81">
                  <c:v>4.7999640000000001</c:v>
                </c:pt>
                <c:pt idx="82">
                  <c:v>4.8269330000000004</c:v>
                </c:pt>
                <c:pt idx="83">
                  <c:v>4.8557870000000003</c:v>
                </c:pt>
                <c:pt idx="84">
                  <c:v>4.8817879999999994</c:v>
                </c:pt>
                <c:pt idx="85">
                  <c:v>4.901783</c:v>
                </c:pt>
                <c:pt idx="86">
                  <c:v>4.9173860000000005</c:v>
                </c:pt>
                <c:pt idx="87">
                  <c:v>4.9317290000000007</c:v>
                </c:pt>
                <c:pt idx="88">
                  <c:v>4.9466329999999994</c:v>
                </c:pt>
                <c:pt idx="89">
                  <c:v>4.9624410000000001</c:v>
                </c:pt>
                <c:pt idx="90">
                  <c:v>4.9864309999999996</c:v>
                </c:pt>
                <c:pt idx="91">
                  <c:v>5.0137859999999996</c:v>
                </c:pt>
                <c:pt idx="92">
                  <c:v>5.0410389999999996</c:v>
                </c:pt>
                <c:pt idx="93">
                  <c:v>5.0648459999999993</c:v>
                </c:pt>
                <c:pt idx="94">
                  <c:v>5.0860440000000002</c:v>
                </c:pt>
                <c:pt idx="95">
                  <c:v>5.104654</c:v>
                </c:pt>
                <c:pt idx="96">
                  <c:v>5.1203100000000008</c:v>
                </c:pt>
                <c:pt idx="97">
                  <c:v>5.1344060000000002</c:v>
                </c:pt>
                <c:pt idx="98">
                  <c:v>5.1469830000000005</c:v>
                </c:pt>
                <c:pt idx="99">
                  <c:v>5.1580969999999997</c:v>
                </c:pt>
                <c:pt idx="100">
                  <c:v>5.1685949999999998</c:v>
                </c:pt>
                <c:pt idx="101">
                  <c:v>5.1803090000000003</c:v>
                </c:pt>
                <c:pt idx="102">
                  <c:v>5.1930389999999997</c:v>
                </c:pt>
                <c:pt idx="103">
                  <c:v>5.2044049999999995</c:v>
                </c:pt>
                <c:pt idx="104">
                  <c:v>5.214512</c:v>
                </c:pt>
                <c:pt idx="105">
                  <c:v>5.2234420000000004</c:v>
                </c:pt>
                <c:pt idx="106">
                  <c:v>5.2313720000000004</c:v>
                </c:pt>
                <c:pt idx="107">
                  <c:v>5.2384599999999999</c:v>
                </c:pt>
                <c:pt idx="108">
                  <c:v>5.2447489999999997</c:v>
                </c:pt>
                <c:pt idx="109">
                  <c:v>5.25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829760"/>
        <c:axId val="12150304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Maailma</c:v>
                </c:pt>
              </c:strCache>
            </c:strRef>
          </c:tx>
          <c:spPr>
            <a:ln w="31750">
              <a:solidFill>
                <a:srgbClr val="009EDA"/>
              </a:solidFill>
            </a:ln>
          </c:spPr>
          <c:marker>
            <c:symbol val="none"/>
          </c:marker>
          <c:cat>
            <c:numRef>
              <c:f>Sheet1!$A$2:$A$152</c:f>
              <c:numCache>
                <c:formatCode>General</c:formatCode>
                <c:ptCount val="15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  <c:pt idx="116">
                  <c:v>2016</c:v>
                </c:pt>
                <c:pt idx="117">
                  <c:v>2017</c:v>
                </c:pt>
                <c:pt idx="118">
                  <c:v>2018</c:v>
                </c:pt>
                <c:pt idx="119">
                  <c:v>2019</c:v>
                </c:pt>
                <c:pt idx="120">
                  <c:v>2020</c:v>
                </c:pt>
                <c:pt idx="121">
                  <c:v>2021</c:v>
                </c:pt>
                <c:pt idx="122">
                  <c:v>2022</c:v>
                </c:pt>
                <c:pt idx="123">
                  <c:v>2023</c:v>
                </c:pt>
                <c:pt idx="124">
                  <c:v>2024</c:v>
                </c:pt>
                <c:pt idx="125">
                  <c:v>2025</c:v>
                </c:pt>
                <c:pt idx="126">
                  <c:v>2026</c:v>
                </c:pt>
                <c:pt idx="127">
                  <c:v>2027</c:v>
                </c:pt>
                <c:pt idx="128">
                  <c:v>2028</c:v>
                </c:pt>
                <c:pt idx="129">
                  <c:v>2029</c:v>
                </c:pt>
                <c:pt idx="130">
                  <c:v>2030</c:v>
                </c:pt>
                <c:pt idx="131">
                  <c:v>2031</c:v>
                </c:pt>
                <c:pt idx="132">
                  <c:v>2032</c:v>
                </c:pt>
                <c:pt idx="133">
                  <c:v>2033</c:v>
                </c:pt>
                <c:pt idx="134">
                  <c:v>2034</c:v>
                </c:pt>
                <c:pt idx="135">
                  <c:v>2035</c:v>
                </c:pt>
                <c:pt idx="136">
                  <c:v>2036</c:v>
                </c:pt>
                <c:pt idx="137">
                  <c:v>2037</c:v>
                </c:pt>
                <c:pt idx="138">
                  <c:v>2038</c:v>
                </c:pt>
                <c:pt idx="139">
                  <c:v>2039</c:v>
                </c:pt>
                <c:pt idx="140">
                  <c:v>2040</c:v>
                </c:pt>
                <c:pt idx="141">
                  <c:v>2041</c:v>
                </c:pt>
                <c:pt idx="142">
                  <c:v>2042</c:v>
                </c:pt>
                <c:pt idx="143">
                  <c:v>2043</c:v>
                </c:pt>
                <c:pt idx="144">
                  <c:v>2044</c:v>
                </c:pt>
                <c:pt idx="145">
                  <c:v>2045</c:v>
                </c:pt>
                <c:pt idx="146">
                  <c:v>2046</c:v>
                </c:pt>
                <c:pt idx="147">
                  <c:v>2047</c:v>
                </c:pt>
                <c:pt idx="148">
                  <c:v>2048</c:v>
                </c:pt>
                <c:pt idx="149">
                  <c:v>2049</c:v>
                </c:pt>
                <c:pt idx="150">
                  <c:v>2050</c:v>
                </c:pt>
              </c:numCache>
            </c:numRef>
          </c:cat>
          <c:val>
            <c:numRef>
              <c:f>Sheet1!$D$2:$D$152</c:f>
              <c:numCache>
                <c:formatCode>0.0</c:formatCode>
                <c:ptCount val="151"/>
                <c:pt idx="0">
                  <c:v>1.5634639859999999</c:v>
                </c:pt>
                <c:pt idx="1">
                  <c:v>1.5811148103709218</c:v>
                </c:pt>
                <c:pt idx="2">
                  <c:v>1.5981830618274953</c:v>
                </c:pt>
                <c:pt idx="3">
                  <c:v>1.6147135536708239</c:v>
                </c:pt>
                <c:pt idx="4">
                  <c:v>1.6307476520250039</c:v>
                </c:pt>
                <c:pt idx="5">
                  <c:v>1.6463235410045849</c:v>
                </c:pt>
                <c:pt idx="6">
                  <c:v>1.6614764674845361</c:v>
                </c:pt>
                <c:pt idx="7">
                  <c:v>1.6762389670417521</c:v>
                </c:pt>
                <c:pt idx="8">
                  <c:v>1.6906410725164434</c:v>
                </c:pt>
                <c:pt idx="9">
                  <c:v>1.7056111965559861</c:v>
                </c:pt>
                <c:pt idx="10">
                  <c:v>1.7211056454246239</c:v>
                </c:pt>
                <c:pt idx="11">
                  <c:v>1.737084086443194</c:v>
                </c:pt>
                <c:pt idx="12">
                  <c:v>1.7535092894463182</c:v>
                </c:pt>
                <c:pt idx="13">
                  <c:v>1.7929247028219832</c:v>
                </c:pt>
                <c:pt idx="14">
                  <c:v>1.8030020793063766</c:v>
                </c:pt>
                <c:pt idx="15">
                  <c:v>1.8130794557907699</c:v>
                </c:pt>
                <c:pt idx="16">
                  <c:v>1.8231568322751635</c:v>
                </c:pt>
                <c:pt idx="17">
                  <c:v>1.8332342087595568</c:v>
                </c:pt>
                <c:pt idx="18">
                  <c:v>1.8433115852439501</c:v>
                </c:pt>
                <c:pt idx="19">
                  <c:v>1.8533889617283434</c:v>
                </c:pt>
                <c:pt idx="20">
                  <c:v>1.8634663382127368</c:v>
                </c:pt>
                <c:pt idx="21">
                  <c:v>1.8852526850305047</c:v>
                </c:pt>
                <c:pt idx="22">
                  <c:v>1.9070390318482726</c:v>
                </c:pt>
                <c:pt idx="23">
                  <c:v>1.9288253786660405</c:v>
                </c:pt>
                <c:pt idx="24">
                  <c:v>1.9506117254838085</c:v>
                </c:pt>
                <c:pt idx="25">
                  <c:v>1.9723980723015764</c:v>
                </c:pt>
                <c:pt idx="26">
                  <c:v>1.9941844191193443</c:v>
                </c:pt>
                <c:pt idx="27">
                  <c:v>2.0159707659371122</c:v>
                </c:pt>
                <c:pt idx="28">
                  <c:v>2.0377571127548801</c:v>
                </c:pt>
                <c:pt idx="29">
                  <c:v>2.0595434595726485</c:v>
                </c:pt>
                <c:pt idx="30">
                  <c:v>2.0813298063904164</c:v>
                </c:pt>
                <c:pt idx="31">
                  <c:v>2.1031161532081843</c:v>
                </c:pt>
                <c:pt idx="32">
                  <c:v>2.1249025000259523</c:v>
                </c:pt>
                <c:pt idx="33">
                  <c:v>2.1466888468437206</c:v>
                </c:pt>
                <c:pt idx="34">
                  <c:v>2.1684751936614886</c:v>
                </c:pt>
                <c:pt idx="35">
                  <c:v>2.1902615404792569</c:v>
                </c:pt>
                <c:pt idx="36">
                  <c:v>2.2120478872970248</c:v>
                </c:pt>
                <c:pt idx="37">
                  <c:v>2.2338342341147932</c:v>
                </c:pt>
                <c:pt idx="38">
                  <c:v>2.2556205809325611</c:v>
                </c:pt>
                <c:pt idx="39">
                  <c:v>2.2774069277503295</c:v>
                </c:pt>
                <c:pt idx="40">
                  <c:v>2.2991932745680965</c:v>
                </c:pt>
                <c:pt idx="41">
                  <c:v>2.3220699366047617</c:v>
                </c:pt>
                <c:pt idx="42">
                  <c:v>2.344946598641426</c:v>
                </c:pt>
                <c:pt idx="43">
                  <c:v>2.3678232606780911</c:v>
                </c:pt>
                <c:pt idx="44">
                  <c:v>2.3906999227147558</c:v>
                </c:pt>
                <c:pt idx="45">
                  <c:v>2.413576584751421</c:v>
                </c:pt>
                <c:pt idx="46">
                  <c:v>2.4364532467880853</c:v>
                </c:pt>
                <c:pt idx="47">
                  <c:v>2.4593299088247504</c:v>
                </c:pt>
                <c:pt idx="48">
                  <c:v>2.4822065708614152</c:v>
                </c:pt>
                <c:pt idx="49">
                  <c:v>2.5050832328980794</c:v>
                </c:pt>
                <c:pt idx="50">
                  <c:v>2.5279598949347424</c:v>
                </c:pt>
                <c:pt idx="51">
                  <c:v>2.571662788574661</c:v>
                </c:pt>
                <c:pt idx="52">
                  <c:v>2.6179490710949604</c:v>
                </c:pt>
                <c:pt idx="53">
                  <c:v>2.6659594553328825</c:v>
                </c:pt>
                <c:pt idx="54">
                  <c:v>2.716927398186141</c:v>
                </c:pt>
                <c:pt idx="55">
                  <c:v>2.7690736342231839</c:v>
                </c:pt>
                <c:pt idx="56">
                  <c:v>2.8225015786815026</c:v>
                </c:pt>
                <c:pt idx="57">
                  <c:v>2.8799336640917592</c:v>
                </c:pt>
                <c:pt idx="58">
                  <c:v>2.9392540937702218</c:v>
                </c:pt>
                <c:pt idx="59">
                  <c:v>2.9959091887357268</c:v>
                </c:pt>
                <c:pt idx="60">
                  <c:v>3.0415066029928224</c:v>
                </c:pt>
                <c:pt idx="61">
                  <c:v>3.0821612240000005</c:v>
                </c:pt>
                <c:pt idx="62">
                  <c:v>3.1357868605835217</c:v>
                </c:pt>
                <c:pt idx="63">
                  <c:v>3.2013540810484598</c:v>
                </c:pt>
                <c:pt idx="64">
                  <c:v>3.2664774622008022</c:v>
                </c:pt>
                <c:pt idx="65">
                  <c:v>3.3331380673381141</c:v>
                </c:pt>
                <c:pt idx="66">
                  <c:v>3.4022235897609048</c:v>
                </c:pt>
                <c:pt idx="67">
                  <c:v>3.4714636542965915</c:v>
                </c:pt>
                <c:pt idx="68">
                  <c:v>3.5430863928364222</c:v>
                </c:pt>
                <c:pt idx="69">
                  <c:v>3.6157428818856481</c:v>
                </c:pt>
                <c:pt idx="70">
                  <c:v>3.691157428127315</c:v>
                </c:pt>
                <c:pt idx="71">
                  <c:v>3.7698184019999998</c:v>
                </c:pt>
                <c:pt idx="72">
                  <c:v>3.8464985877153568</c:v>
                </c:pt>
                <c:pt idx="73">
                  <c:v>3.9227933523736236</c:v>
                </c:pt>
                <c:pt idx="74">
                  <c:v>3.9976768698013787</c:v>
                </c:pt>
                <c:pt idx="75">
                  <c:v>4.0706706320806179</c:v>
                </c:pt>
                <c:pt idx="76">
                  <c:v>4.1414448631408298</c:v>
                </c:pt>
                <c:pt idx="77">
                  <c:v>4.2135386494026985</c:v>
                </c:pt>
                <c:pt idx="78">
                  <c:v>4.2863168524751751</c:v>
                </c:pt>
                <c:pt idx="79">
                  <c:v>4.3631442719077835</c:v>
                </c:pt>
                <c:pt idx="80">
                  <c:v>4.4395287309999993</c:v>
                </c:pt>
                <c:pt idx="81">
                  <c:v>4.514837584885929</c:v>
                </c:pt>
                <c:pt idx="82">
                  <c:v>4.5873074211816141</c:v>
                </c:pt>
                <c:pt idx="83">
                  <c:v>4.6763883772126702</c:v>
                </c:pt>
                <c:pt idx="84">
                  <c:v>4.7565212125098855</c:v>
                </c:pt>
                <c:pt idx="85">
                  <c:v>4.8377191140000004</c:v>
                </c:pt>
                <c:pt idx="86">
                  <c:v>4.9209675960479711</c:v>
                </c:pt>
                <c:pt idx="87">
                  <c:v>5.0066715829897159</c:v>
                </c:pt>
                <c:pt idx="88">
                  <c:v>5.0933060514006785</c:v>
                </c:pt>
                <c:pt idx="89">
                  <c:v>5.1805403563215959</c:v>
                </c:pt>
                <c:pt idx="90">
                  <c:v>5.2690292280000008</c:v>
                </c:pt>
                <c:pt idx="91">
                  <c:v>5.3519217245270898</c:v>
                </c:pt>
                <c:pt idx="92">
                  <c:v>5.4357215212778129</c:v>
                </c:pt>
                <c:pt idx="93">
                  <c:v>5.5181270881781872</c:v>
                </c:pt>
                <c:pt idx="94">
                  <c:v>5.5993961870057412</c:v>
                </c:pt>
                <c:pt idx="95">
                  <c:v>5.6815749560000004</c:v>
                </c:pt>
                <c:pt idx="96">
                  <c:v>5.762211773887171</c:v>
                </c:pt>
                <c:pt idx="97">
                  <c:v>5.8421215533002062</c:v>
                </c:pt>
                <c:pt idx="98">
                  <c:v>5.9213663500568314</c:v>
                </c:pt>
                <c:pt idx="99">
                  <c:v>5.9996218541851976</c:v>
                </c:pt>
                <c:pt idx="100">
                  <c:v>6.0765575229999991</c:v>
                </c:pt>
                <c:pt idx="101">
                  <c:v>6.15479096918813</c:v>
                </c:pt>
                <c:pt idx="102">
                  <c:v>6.2317039451400253</c:v>
                </c:pt>
                <c:pt idx="103">
                  <c:v>6.3083643770571873</c:v>
                </c:pt>
                <c:pt idx="104">
                  <c:v>6.374055916577495</c:v>
                </c:pt>
                <c:pt idx="105">
                  <c:v>6.4629865550000014</c:v>
                </c:pt>
                <c:pt idx="106">
                  <c:v>6.5402138625144097</c:v>
                </c:pt>
                <c:pt idx="107">
                  <c:v>6.6166890114353638</c:v>
                </c:pt>
                <c:pt idx="108">
                  <c:v>6.694832021441619</c:v>
                </c:pt>
                <c:pt idx="109">
                  <c:v>6.7640859999999998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Column2</c:v>
                </c:pt>
              </c:strCache>
            </c:strRef>
          </c:tx>
          <c:spPr>
            <a:ln w="31750">
              <a:solidFill>
                <a:srgbClr val="EF90BC"/>
              </a:solidFill>
            </a:ln>
          </c:spPr>
          <c:marker>
            <c:symbol val="none"/>
          </c:marker>
          <c:cat>
            <c:numRef>
              <c:f>Sheet1!$A$2:$A$152</c:f>
              <c:numCache>
                <c:formatCode>General</c:formatCode>
                <c:ptCount val="15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  <c:pt idx="116">
                  <c:v>2016</c:v>
                </c:pt>
                <c:pt idx="117">
                  <c:v>2017</c:v>
                </c:pt>
                <c:pt idx="118">
                  <c:v>2018</c:v>
                </c:pt>
                <c:pt idx="119">
                  <c:v>2019</c:v>
                </c:pt>
                <c:pt idx="120">
                  <c:v>2020</c:v>
                </c:pt>
                <c:pt idx="121">
                  <c:v>2021</c:v>
                </c:pt>
                <c:pt idx="122">
                  <c:v>2022</c:v>
                </c:pt>
                <c:pt idx="123">
                  <c:v>2023</c:v>
                </c:pt>
                <c:pt idx="124">
                  <c:v>2024</c:v>
                </c:pt>
                <c:pt idx="125">
                  <c:v>2025</c:v>
                </c:pt>
                <c:pt idx="126">
                  <c:v>2026</c:v>
                </c:pt>
                <c:pt idx="127">
                  <c:v>2027</c:v>
                </c:pt>
                <c:pt idx="128">
                  <c:v>2028</c:v>
                </c:pt>
                <c:pt idx="129">
                  <c:v>2029</c:v>
                </c:pt>
                <c:pt idx="130">
                  <c:v>2030</c:v>
                </c:pt>
                <c:pt idx="131">
                  <c:v>2031</c:v>
                </c:pt>
                <c:pt idx="132">
                  <c:v>2032</c:v>
                </c:pt>
                <c:pt idx="133">
                  <c:v>2033</c:v>
                </c:pt>
                <c:pt idx="134">
                  <c:v>2034</c:v>
                </c:pt>
                <c:pt idx="135">
                  <c:v>2035</c:v>
                </c:pt>
                <c:pt idx="136">
                  <c:v>2036</c:v>
                </c:pt>
                <c:pt idx="137">
                  <c:v>2037</c:v>
                </c:pt>
                <c:pt idx="138">
                  <c:v>2038</c:v>
                </c:pt>
                <c:pt idx="139">
                  <c:v>2039</c:v>
                </c:pt>
                <c:pt idx="140">
                  <c:v>2040</c:v>
                </c:pt>
                <c:pt idx="141">
                  <c:v>2041</c:v>
                </c:pt>
                <c:pt idx="142">
                  <c:v>2042</c:v>
                </c:pt>
                <c:pt idx="143">
                  <c:v>2043</c:v>
                </c:pt>
                <c:pt idx="144">
                  <c:v>2044</c:v>
                </c:pt>
                <c:pt idx="145">
                  <c:v>2045</c:v>
                </c:pt>
                <c:pt idx="146">
                  <c:v>2046</c:v>
                </c:pt>
                <c:pt idx="147">
                  <c:v>2047</c:v>
                </c:pt>
                <c:pt idx="148">
                  <c:v>2048</c:v>
                </c:pt>
                <c:pt idx="149">
                  <c:v>2049</c:v>
                </c:pt>
                <c:pt idx="150">
                  <c:v>2050</c:v>
                </c:pt>
              </c:numCache>
            </c:numRef>
          </c:cat>
          <c:val>
            <c:numRef>
              <c:f>Sheet1!$E$2:$E$152</c:f>
              <c:numCache>
                <c:formatCode>General</c:formatCode>
                <c:ptCount val="151"/>
                <c:pt idx="109" formatCode="0.0">
                  <c:v>5.25</c:v>
                </c:pt>
                <c:pt idx="110">
                  <c:v>5.2725572684289155</c:v>
                </c:pt>
                <c:pt idx="111">
                  <c:v>5.2923931712972339</c:v>
                </c:pt>
                <c:pt idx="112">
                  <c:v>5.3099177329905567</c:v>
                </c:pt>
                <c:pt idx="113">
                  <c:v>5.3257473143039578</c:v>
                </c:pt>
                <c:pt idx="114">
                  <c:v>5.340939910698193</c:v>
                </c:pt>
                <c:pt idx="115">
                  <c:v>5.356240310300989</c:v>
                </c:pt>
                <c:pt idx="116">
                  <c:v>5.3717367109977854</c:v>
                </c:pt>
                <c:pt idx="117">
                  <c:v>5.3871253114866651</c:v>
                </c:pt>
                <c:pt idx="118">
                  <c:v>5.4022591019032271</c:v>
                </c:pt>
                <c:pt idx="119">
                  <c:v>5.4169028372377648</c:v>
                </c:pt>
                <c:pt idx="120">
                  <c:v>5.430860418386211</c:v>
                </c:pt>
                <c:pt idx="121">
                  <c:v>5.4441023439060148</c:v>
                </c:pt>
                <c:pt idx="122">
                  <c:v>5.4566677391974219</c:v>
                </c:pt>
                <c:pt idx="123">
                  <c:v>5.4684388375700594</c:v>
                </c:pt>
                <c:pt idx="124">
                  <c:v>5.4793076293505463</c:v>
                </c:pt>
                <c:pt idx="125">
                  <c:v>5.4891856721731385</c:v>
                </c:pt>
                <c:pt idx="126">
                  <c:v>5.4980433491312262</c:v>
                </c:pt>
                <c:pt idx="127">
                  <c:v>5.505870655380674</c:v>
                </c:pt>
                <c:pt idx="128">
                  <c:v>5.5126183175593635</c:v>
                </c:pt>
                <c:pt idx="129">
                  <c:v>5.5182566696444155</c:v>
                </c:pt>
                <c:pt idx="130">
                  <c:v>5.5227560282076675</c:v>
                </c:pt>
                <c:pt idx="131">
                  <c:v>5.5261358016943189</c:v>
                </c:pt>
                <c:pt idx="132">
                  <c:v>5.5284448822833454</c:v>
                </c:pt>
                <c:pt idx="133">
                  <c:v>5.5297911443693408</c:v>
                </c:pt>
                <c:pt idx="134">
                  <c:v>5.5303218269536947</c:v>
                </c:pt>
                <c:pt idx="135">
                  <c:v>5.5301645778893738</c:v>
                </c:pt>
                <c:pt idx="136">
                  <c:v>5.5293881171660226</c:v>
                </c:pt>
                <c:pt idx="137">
                  <c:v>5.5280611878582695</c:v>
                </c:pt>
                <c:pt idx="138">
                  <c:v>5.5263508641118113</c:v>
                </c:pt>
                <c:pt idx="139">
                  <c:v>5.5244242548367932</c:v>
                </c:pt>
                <c:pt idx="140">
                  <c:v>5.5224386571266102</c:v>
                </c:pt>
                <c:pt idx="141">
                  <c:v>5.5204923851123331</c:v>
                </c:pt>
                <c:pt idx="142">
                  <c:v>5.5186345948952145</c:v>
                </c:pt>
                <c:pt idx="143">
                  <c:v>5.516943933100996</c:v>
                </c:pt>
                <c:pt idx="144">
                  <c:v>5.5154990392149594</c:v>
                </c:pt>
                <c:pt idx="145">
                  <c:v>5.5143490523756</c:v>
                </c:pt>
                <c:pt idx="146">
                  <c:v>5.5135529331846582</c:v>
                </c:pt>
                <c:pt idx="147">
                  <c:v>5.5131401449907891</c:v>
                </c:pt>
                <c:pt idx="148">
                  <c:v>5.5131303170596286</c:v>
                </c:pt>
                <c:pt idx="149">
                  <c:v>5.5135135927101606</c:v>
                </c:pt>
                <c:pt idx="150">
                  <c:v>5.5142997704466428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Column3</c:v>
                </c:pt>
              </c:strCache>
            </c:strRef>
          </c:tx>
          <c:spPr>
            <a:ln w="31750">
              <a:solidFill>
                <a:srgbClr val="9687B9"/>
              </a:solidFill>
            </a:ln>
          </c:spPr>
          <c:marker>
            <c:symbol val="none"/>
          </c:marker>
          <c:cat>
            <c:numRef>
              <c:f>Sheet1!$A$2:$A$152</c:f>
              <c:numCache>
                <c:formatCode>General</c:formatCode>
                <c:ptCount val="15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  <c:pt idx="116">
                  <c:v>2016</c:v>
                </c:pt>
                <c:pt idx="117">
                  <c:v>2017</c:v>
                </c:pt>
                <c:pt idx="118">
                  <c:v>2018</c:v>
                </c:pt>
                <c:pt idx="119">
                  <c:v>2019</c:v>
                </c:pt>
                <c:pt idx="120">
                  <c:v>2020</c:v>
                </c:pt>
                <c:pt idx="121">
                  <c:v>2021</c:v>
                </c:pt>
                <c:pt idx="122">
                  <c:v>2022</c:v>
                </c:pt>
                <c:pt idx="123">
                  <c:v>2023</c:v>
                </c:pt>
                <c:pt idx="124">
                  <c:v>2024</c:v>
                </c:pt>
                <c:pt idx="125">
                  <c:v>2025</c:v>
                </c:pt>
                <c:pt idx="126">
                  <c:v>2026</c:v>
                </c:pt>
                <c:pt idx="127">
                  <c:v>2027</c:v>
                </c:pt>
                <c:pt idx="128">
                  <c:v>2028</c:v>
                </c:pt>
                <c:pt idx="129">
                  <c:v>2029</c:v>
                </c:pt>
                <c:pt idx="130">
                  <c:v>2030</c:v>
                </c:pt>
                <c:pt idx="131">
                  <c:v>2031</c:v>
                </c:pt>
                <c:pt idx="132">
                  <c:v>2032</c:v>
                </c:pt>
                <c:pt idx="133">
                  <c:v>2033</c:v>
                </c:pt>
                <c:pt idx="134">
                  <c:v>2034</c:v>
                </c:pt>
                <c:pt idx="135">
                  <c:v>2035</c:v>
                </c:pt>
                <c:pt idx="136">
                  <c:v>2036</c:v>
                </c:pt>
                <c:pt idx="137">
                  <c:v>2037</c:v>
                </c:pt>
                <c:pt idx="138">
                  <c:v>2038</c:v>
                </c:pt>
                <c:pt idx="139">
                  <c:v>2039</c:v>
                </c:pt>
                <c:pt idx="140">
                  <c:v>2040</c:v>
                </c:pt>
                <c:pt idx="141">
                  <c:v>2041</c:v>
                </c:pt>
                <c:pt idx="142">
                  <c:v>2042</c:v>
                </c:pt>
                <c:pt idx="143">
                  <c:v>2043</c:v>
                </c:pt>
                <c:pt idx="144">
                  <c:v>2044</c:v>
                </c:pt>
                <c:pt idx="145">
                  <c:v>2045</c:v>
                </c:pt>
                <c:pt idx="146">
                  <c:v>2046</c:v>
                </c:pt>
                <c:pt idx="147">
                  <c:v>2047</c:v>
                </c:pt>
                <c:pt idx="148">
                  <c:v>2048</c:v>
                </c:pt>
                <c:pt idx="149">
                  <c:v>2049</c:v>
                </c:pt>
                <c:pt idx="150">
                  <c:v>2050</c:v>
                </c:pt>
              </c:numCache>
            </c:numRef>
          </c:cat>
          <c:val>
            <c:numRef>
              <c:f>Sheet1!$F$2:$F$152</c:f>
              <c:numCache>
                <c:formatCode>General</c:formatCode>
                <c:ptCount val="151"/>
                <c:pt idx="109" formatCode="0.0">
                  <c:v>9.06</c:v>
                </c:pt>
                <c:pt idx="110">
                  <c:v>9.1264859276594787</c:v>
                </c:pt>
                <c:pt idx="111">
                  <c:v>9.1857050730104071</c:v>
                </c:pt>
                <c:pt idx="112">
                  <c:v>9.2387156990579431</c:v>
                </c:pt>
                <c:pt idx="113">
                  <c:v>9.2876526649398272</c:v>
                </c:pt>
                <c:pt idx="114">
                  <c:v>9.3359798698202248</c:v>
                </c:pt>
                <c:pt idx="115">
                  <c:v>9.3861846470973322</c:v>
                </c:pt>
                <c:pt idx="116">
                  <c:v>9.4386149565561599</c:v>
                </c:pt>
                <c:pt idx="117">
                  <c:v>9.4922545918409948</c:v>
                </c:pt>
                <c:pt idx="118">
                  <c:v>9.5466100862667851</c:v>
                </c:pt>
                <c:pt idx="119">
                  <c:v>9.6008108013847213</c:v>
                </c:pt>
                <c:pt idx="120">
                  <c:v>9.6541698505945899</c:v>
                </c:pt>
                <c:pt idx="121">
                  <c:v>9.7066290929268657</c:v>
                </c:pt>
                <c:pt idx="122">
                  <c:v>9.7582464923788184</c:v>
                </c:pt>
                <c:pt idx="123">
                  <c:v>9.8085477437035262</c:v>
                </c:pt>
                <c:pt idx="124">
                  <c:v>9.8569518572606398</c:v>
                </c:pt>
                <c:pt idx="125">
                  <c:v>9.9030033707168794</c:v>
                </c:pt>
                <c:pt idx="126">
                  <c:v>9.9465661067968192</c:v>
                </c:pt>
                <c:pt idx="127">
                  <c:v>9.9876587927431189</c:v>
                </c:pt>
                <c:pt idx="128">
                  <c:v>10.026290485515899</c:v>
                </c:pt>
                <c:pt idx="129">
                  <c:v>10.062567179436092</c:v>
                </c:pt>
                <c:pt idx="130">
                  <c:v>10.096614338831973</c:v>
                </c:pt>
                <c:pt idx="131">
                  <c:v>10.128421760856455</c:v>
                </c:pt>
                <c:pt idx="132">
                  <c:v>10.158124724793803</c:v>
                </c:pt>
                <c:pt idx="133">
                  <c:v>10.186139920329195</c:v>
                </c:pt>
                <c:pt idx="134">
                  <c:v>10.213029777019669</c:v>
                </c:pt>
                <c:pt idx="135">
                  <c:v>10.239250189867899</c:v>
                </c:pt>
                <c:pt idx="136">
                  <c:v>10.264995172379535</c:v>
                </c:pt>
                <c:pt idx="137">
                  <c:v>10.290313217718481</c:v>
                </c:pt>
                <c:pt idx="138">
                  <c:v>10.315388676466696</c:v>
                </c:pt>
                <c:pt idx="139">
                  <c:v>10.340405913387738</c:v>
                </c:pt>
                <c:pt idx="140">
                  <c:v>10.365481372247334</c:v>
                </c:pt>
                <c:pt idx="141">
                  <c:v>10.390741199024736</c:v>
                </c:pt>
                <c:pt idx="142">
                  <c:v>10.416214500988211</c:v>
                </c:pt>
                <c:pt idx="143">
                  <c:v>10.441833352128361</c:v>
                </c:pt>
                <c:pt idx="144">
                  <c:v>10.467432796734908</c:v>
                </c:pt>
                <c:pt idx="145">
                  <c:v>10.492915801193593</c:v>
                </c:pt>
                <c:pt idx="146">
                  <c:v>10.518233846088551</c:v>
                </c:pt>
                <c:pt idx="147">
                  <c:v>10.543406335851101</c:v>
                </c:pt>
                <c:pt idx="148">
                  <c:v>10.568394452373937</c:v>
                </c:pt>
                <c:pt idx="149">
                  <c:v>10.593198191921502</c:v>
                </c:pt>
                <c:pt idx="150">
                  <c:v>10.617749620247256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Column4</c:v>
                </c:pt>
              </c:strCache>
            </c:strRef>
          </c:tx>
          <c:spPr>
            <a:ln w="31750">
              <a:solidFill>
                <a:srgbClr val="A7DFF3"/>
              </a:solidFill>
            </a:ln>
          </c:spPr>
          <c:marker>
            <c:symbol val="none"/>
          </c:marker>
          <c:cat>
            <c:numRef>
              <c:f>Sheet1!$A$2:$A$152</c:f>
              <c:numCache>
                <c:formatCode>General</c:formatCode>
                <c:ptCount val="15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  <c:pt idx="116">
                  <c:v>2016</c:v>
                </c:pt>
                <c:pt idx="117">
                  <c:v>2017</c:v>
                </c:pt>
                <c:pt idx="118">
                  <c:v>2018</c:v>
                </c:pt>
                <c:pt idx="119">
                  <c:v>2019</c:v>
                </c:pt>
                <c:pt idx="120">
                  <c:v>2020</c:v>
                </c:pt>
                <c:pt idx="121">
                  <c:v>2021</c:v>
                </c:pt>
                <c:pt idx="122">
                  <c:v>2022</c:v>
                </c:pt>
                <c:pt idx="123">
                  <c:v>2023</c:v>
                </c:pt>
                <c:pt idx="124">
                  <c:v>2024</c:v>
                </c:pt>
                <c:pt idx="125">
                  <c:v>2025</c:v>
                </c:pt>
                <c:pt idx="126">
                  <c:v>2026</c:v>
                </c:pt>
                <c:pt idx="127">
                  <c:v>2027</c:v>
                </c:pt>
                <c:pt idx="128">
                  <c:v>2028</c:v>
                </c:pt>
                <c:pt idx="129">
                  <c:v>2029</c:v>
                </c:pt>
                <c:pt idx="130">
                  <c:v>2030</c:v>
                </c:pt>
                <c:pt idx="131">
                  <c:v>2031</c:v>
                </c:pt>
                <c:pt idx="132">
                  <c:v>2032</c:v>
                </c:pt>
                <c:pt idx="133">
                  <c:v>2033</c:v>
                </c:pt>
                <c:pt idx="134">
                  <c:v>2034</c:v>
                </c:pt>
                <c:pt idx="135">
                  <c:v>2035</c:v>
                </c:pt>
                <c:pt idx="136">
                  <c:v>2036</c:v>
                </c:pt>
                <c:pt idx="137">
                  <c:v>2037</c:v>
                </c:pt>
                <c:pt idx="138">
                  <c:v>2038</c:v>
                </c:pt>
                <c:pt idx="139">
                  <c:v>2039</c:v>
                </c:pt>
                <c:pt idx="140">
                  <c:v>2040</c:v>
                </c:pt>
                <c:pt idx="141">
                  <c:v>2041</c:v>
                </c:pt>
                <c:pt idx="142">
                  <c:v>2042</c:v>
                </c:pt>
                <c:pt idx="143">
                  <c:v>2043</c:v>
                </c:pt>
                <c:pt idx="144">
                  <c:v>2044</c:v>
                </c:pt>
                <c:pt idx="145">
                  <c:v>2045</c:v>
                </c:pt>
                <c:pt idx="146">
                  <c:v>2046</c:v>
                </c:pt>
                <c:pt idx="147">
                  <c:v>2047</c:v>
                </c:pt>
                <c:pt idx="148">
                  <c:v>2048</c:v>
                </c:pt>
                <c:pt idx="149">
                  <c:v>2049</c:v>
                </c:pt>
                <c:pt idx="150">
                  <c:v>2050</c:v>
                </c:pt>
              </c:numCache>
            </c:numRef>
          </c:cat>
          <c:val>
            <c:numRef>
              <c:f>Sheet1!$G$2:$G$152</c:f>
              <c:numCache>
                <c:formatCode>General</c:formatCode>
                <c:ptCount val="151"/>
                <c:pt idx="109" formatCode="0.0">
                  <c:v>6.7640859999999998</c:v>
                </c:pt>
                <c:pt idx="110">
                  <c:v>6.839590572964819</c:v>
                </c:pt>
                <c:pt idx="111">
                  <c:v>6.9148432354189113</c:v>
                </c:pt>
                <c:pt idx="112">
                  <c:v>6.9898219263953001</c:v>
                </c:pt>
                <c:pt idx="113">
                  <c:v>7.0643953174566958</c:v>
                </c:pt>
                <c:pt idx="114">
                  <c:v>7.1384149764568914</c:v>
                </c:pt>
                <c:pt idx="115">
                  <c:v>7.2117520364964376</c:v>
                </c:pt>
                <c:pt idx="116">
                  <c:v>7.2843273442181067</c:v>
                </c:pt>
                <c:pt idx="117">
                  <c:v>7.356081773203333</c:v>
                </c:pt>
                <c:pt idx="118">
                  <c:v>7.426934169112168</c:v>
                </c:pt>
                <c:pt idx="119">
                  <c:v>7.4968072936696739</c:v>
                </c:pt>
                <c:pt idx="120">
                  <c:v>7.5656372567651662</c:v>
                </c:pt>
                <c:pt idx="121">
                  <c:v>7.6333683141047839</c:v>
                </c:pt>
                <c:pt idx="122">
                  <c:v>7.6999658123228709</c:v>
                </c:pt>
                <c:pt idx="123">
                  <c:v>7.7654205629142714</c:v>
                </c:pt>
                <c:pt idx="124">
                  <c:v>7.8297399110910719</c:v>
                </c:pt>
                <c:pt idx="125">
                  <c:v>7.892928576098309</c:v>
                </c:pt>
                <c:pt idx="126">
                  <c:v>7.9549669245727745</c:v>
                </c:pt>
                <c:pt idx="127">
                  <c:v>8.0158374613172505</c:v>
                </c:pt>
                <c:pt idx="128">
                  <c:v>8.075551311439904</c:v>
                </c:pt>
                <c:pt idx="129">
                  <c:v>8.1341278258836933</c:v>
                </c:pt>
                <c:pt idx="130">
                  <c:v>8.1915815342902061</c:v>
                </c:pt>
                <c:pt idx="131">
                  <c:v>8.2479079205923842</c:v>
                </c:pt>
                <c:pt idx="132">
                  <c:v>8.3030977697642694</c:v>
                </c:pt>
                <c:pt idx="133">
                  <c:v>8.357153151693705</c:v>
                </c:pt>
                <c:pt idx="134">
                  <c:v>8.4100768379414461</c:v>
                </c:pt>
                <c:pt idx="135">
                  <c:v>8.4618670895980284</c:v>
                </c:pt>
                <c:pt idx="136">
                  <c:v>8.512521230787641</c:v>
                </c:pt>
                <c:pt idx="137">
                  <c:v>8.5620280772563326</c:v>
                </c:pt>
                <c:pt idx="138">
                  <c:v>8.6103664085573897</c:v>
                </c:pt>
                <c:pt idx="139">
                  <c:v>8.6575100942112417</c:v>
                </c:pt>
                <c:pt idx="140">
                  <c:v>8.7034367186710906</c:v>
                </c:pt>
                <c:pt idx="141">
                  <c:v>8.7481388319040931</c:v>
                </c:pt>
                <c:pt idx="142">
                  <c:v>8.7916088677198996</c:v>
                </c:pt>
                <c:pt idx="143">
                  <c:v>8.8338274951260622</c:v>
                </c:pt>
                <c:pt idx="144">
                  <c:v>8.8747709291435779</c:v>
                </c:pt>
                <c:pt idx="145">
                  <c:v>8.9144232483790073</c:v>
                </c:pt>
                <c:pt idx="146">
                  <c:v>8.9527822685213483</c:v>
                </c:pt>
                <c:pt idx="147">
                  <c:v>8.9898512161543049</c:v>
                </c:pt>
                <c:pt idx="148">
                  <c:v>9.0256310333675476</c:v>
                </c:pt>
                <c:pt idx="149">
                  <c:v>9.0601249313630667</c:v>
                </c:pt>
                <c:pt idx="150">
                  <c:v>9.0933411293328295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830272"/>
        <c:axId val="138392064"/>
      </c:lineChart>
      <c:catAx>
        <c:axId val="139829760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2150304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21503040"/>
        <c:scaling>
          <c:orientation val="minMax"/>
          <c:max val="12"/>
          <c:min val="0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139829760"/>
        <c:crosses val="autoZero"/>
        <c:crossBetween val="between"/>
      </c:valAx>
      <c:valAx>
        <c:axId val="138392064"/>
        <c:scaling>
          <c:orientation val="minMax"/>
          <c:max val="12"/>
          <c:min val="0"/>
        </c:scaling>
        <c:delete val="0"/>
        <c:axPos val="r"/>
        <c:numFmt formatCode="0" sourceLinked="0"/>
        <c:majorTickMark val="none"/>
        <c:minorTickMark val="none"/>
        <c:tickLblPos val="nextTo"/>
        <c:spPr>
          <a:ln>
            <a:noFill/>
          </a:ln>
        </c:spPr>
        <c:crossAx val="139830272"/>
        <c:crosses val="max"/>
        <c:crossBetween val="between"/>
        <c:majorUnit val="2"/>
      </c:valAx>
      <c:catAx>
        <c:axId val="139830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8392064"/>
        <c:crosses val="autoZero"/>
        <c:auto val="1"/>
        <c:lblAlgn val="ctr"/>
        <c:lblOffset val="100"/>
        <c:noMultiLvlLbl val="0"/>
      </c:catAx>
      <c:spPr>
        <a:noFill/>
        <a:ln w="12700">
          <a:solidFill>
            <a:sysClr val="window" lastClr="FFFFFF"/>
          </a:solidFill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</a:defRPr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Palvelut</c:v>
                </c:pt>
              </c:strCache>
            </c:strRef>
          </c:tx>
          <c:spPr>
            <a:ln w="31750">
              <a:solidFill>
                <a:srgbClr val="E83C98"/>
              </a:solidFill>
            </a:ln>
          </c:spPr>
          <c:marker>
            <c:symbol val="none"/>
          </c:marker>
          <c:cat>
            <c:numRef>
              <c:f>Sheet1!$A$2:$A$112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Sheet1!$D$2:$D$112</c:f>
              <c:numCache>
                <c:formatCode>General</c:formatCode>
                <c:ptCount val="111"/>
                <c:pt idx="2">
                  <c:v>12</c:v>
                </c:pt>
                <c:pt idx="3">
                  <c:v>12.384615384615385</c:v>
                </c:pt>
                <c:pt idx="4">
                  <c:v>12.76923076923077</c:v>
                </c:pt>
                <c:pt idx="5">
                  <c:v>13.153846153846155</c:v>
                </c:pt>
                <c:pt idx="6">
                  <c:v>13.53846153846154</c:v>
                </c:pt>
                <c:pt idx="7">
                  <c:v>13.923076923076925</c:v>
                </c:pt>
                <c:pt idx="8">
                  <c:v>14.30769230769231</c:v>
                </c:pt>
                <c:pt idx="9">
                  <c:v>14.692307692307695</c:v>
                </c:pt>
                <c:pt idx="10">
                  <c:v>15.07692307692308</c:v>
                </c:pt>
                <c:pt idx="11">
                  <c:v>15.461538461538465</c:v>
                </c:pt>
                <c:pt idx="12">
                  <c:v>15.84615384615385</c:v>
                </c:pt>
                <c:pt idx="13">
                  <c:v>16.230769230769234</c:v>
                </c:pt>
                <c:pt idx="14">
                  <c:v>16.615384615384617</c:v>
                </c:pt>
                <c:pt idx="15">
                  <c:v>17</c:v>
                </c:pt>
                <c:pt idx="16">
                  <c:v>17.384615384615383</c:v>
                </c:pt>
                <c:pt idx="17">
                  <c:v>17.769230769230766</c:v>
                </c:pt>
                <c:pt idx="18">
                  <c:v>18.15384615384615</c:v>
                </c:pt>
                <c:pt idx="19">
                  <c:v>18.538461538461533</c:v>
                </c:pt>
                <c:pt idx="20">
                  <c:v>18.923076923076916</c:v>
                </c:pt>
                <c:pt idx="21">
                  <c:v>19.307692307692299</c:v>
                </c:pt>
                <c:pt idx="22">
                  <c:v>19.692307692307683</c:v>
                </c:pt>
                <c:pt idx="23">
                  <c:v>20.076923076923066</c:v>
                </c:pt>
                <c:pt idx="24">
                  <c:v>20.461538461538449</c:v>
                </c:pt>
                <c:pt idx="25">
                  <c:v>20.846153846153832</c:v>
                </c:pt>
                <c:pt idx="26">
                  <c:v>21.230769230769216</c:v>
                </c:pt>
                <c:pt idx="27">
                  <c:v>21.615384615384599</c:v>
                </c:pt>
                <c:pt idx="28">
                  <c:v>22</c:v>
                </c:pt>
                <c:pt idx="29">
                  <c:v>22.4</c:v>
                </c:pt>
                <c:pt idx="30">
                  <c:v>22.799999999999997</c:v>
                </c:pt>
                <c:pt idx="31">
                  <c:v>23.199999999999996</c:v>
                </c:pt>
                <c:pt idx="32">
                  <c:v>23.599999999999994</c:v>
                </c:pt>
                <c:pt idx="33">
                  <c:v>23.999999999999993</c:v>
                </c:pt>
                <c:pt idx="34">
                  <c:v>24.399999999999991</c:v>
                </c:pt>
                <c:pt idx="35">
                  <c:v>24.79999999999999</c:v>
                </c:pt>
                <c:pt idx="36">
                  <c:v>25.199999999999989</c:v>
                </c:pt>
                <c:pt idx="37">
                  <c:v>25.599999999999987</c:v>
                </c:pt>
                <c:pt idx="38">
                  <c:v>25.999999999999986</c:v>
                </c:pt>
                <c:pt idx="39">
                  <c:v>26.399999999999984</c:v>
                </c:pt>
                <c:pt idx="40">
                  <c:v>26.799999999999983</c:v>
                </c:pt>
                <c:pt idx="41">
                  <c:v>27.199999999999982</c:v>
                </c:pt>
                <c:pt idx="42">
                  <c:v>27.59999999999998</c:v>
                </c:pt>
                <c:pt idx="43">
                  <c:v>27.999999999999979</c:v>
                </c:pt>
                <c:pt idx="44">
                  <c:v>28.399999999999977</c:v>
                </c:pt>
                <c:pt idx="45">
                  <c:v>28.799999999999976</c:v>
                </c:pt>
                <c:pt idx="46">
                  <c:v>29.199999999999974</c:v>
                </c:pt>
                <c:pt idx="47">
                  <c:v>29.599999999999973</c:v>
                </c:pt>
                <c:pt idx="48">
                  <c:v>29.999999999999972</c:v>
                </c:pt>
                <c:pt idx="49">
                  <c:v>30.39999999999997</c:v>
                </c:pt>
                <c:pt idx="50">
                  <c:v>30.799999999999969</c:v>
                </c:pt>
                <c:pt idx="51">
                  <c:v>31.199999999999967</c:v>
                </c:pt>
                <c:pt idx="52">
                  <c:v>31.599999999999966</c:v>
                </c:pt>
                <c:pt idx="53">
                  <c:v>32</c:v>
                </c:pt>
                <c:pt idx="54">
                  <c:v>32.824149549387378</c:v>
                </c:pt>
                <c:pt idx="55">
                  <c:v>33.648299098774757</c:v>
                </c:pt>
                <c:pt idx="56">
                  <c:v>34.472448648162135</c:v>
                </c:pt>
                <c:pt idx="57">
                  <c:v>35.296598197549514</c:v>
                </c:pt>
                <c:pt idx="58">
                  <c:v>36.120747746936892</c:v>
                </c:pt>
                <c:pt idx="59">
                  <c:v>36.944897296324271</c:v>
                </c:pt>
                <c:pt idx="60">
                  <c:v>37.769046845711649</c:v>
                </c:pt>
                <c:pt idx="61">
                  <c:v>38.593196395099028</c:v>
                </c:pt>
                <c:pt idx="62">
                  <c:v>39.417345944486406</c:v>
                </c:pt>
                <c:pt idx="63">
                  <c:v>40.241495493873785</c:v>
                </c:pt>
                <c:pt idx="64">
                  <c:v>41.065645043261163</c:v>
                </c:pt>
                <c:pt idx="65">
                  <c:v>41.889794592648542</c:v>
                </c:pt>
                <c:pt idx="66">
                  <c:v>42.71394414203592</c:v>
                </c:pt>
                <c:pt idx="67">
                  <c:v>43.538093691423299</c:v>
                </c:pt>
                <c:pt idx="68">
                  <c:v>44.362243240810677</c:v>
                </c:pt>
                <c:pt idx="69">
                  <c:v>45.186392790198056</c:v>
                </c:pt>
                <c:pt idx="70">
                  <c:v>46.010542339585434</c:v>
                </c:pt>
                <c:pt idx="71">
                  <c:v>46.834691888972813</c:v>
                </c:pt>
                <c:pt idx="72">
                  <c:v>47.658841438360191</c:v>
                </c:pt>
                <c:pt idx="73">
                  <c:v>48.48299098774757</c:v>
                </c:pt>
                <c:pt idx="74">
                  <c:v>49.307140537134948</c:v>
                </c:pt>
                <c:pt idx="75">
                  <c:v>50.13129008652232</c:v>
                </c:pt>
                <c:pt idx="76">
                  <c:v>51.479212824188714</c:v>
                </c:pt>
                <c:pt idx="77">
                  <c:v>52.648112915357729</c:v>
                </c:pt>
                <c:pt idx="78">
                  <c:v>53.765073693613218</c:v>
                </c:pt>
                <c:pt idx="79">
                  <c:v>53.8986013986014</c:v>
                </c:pt>
                <c:pt idx="80">
                  <c:v>53.826552280642147</c:v>
                </c:pt>
                <c:pt idx="81">
                  <c:v>54.647261135810751</c:v>
                </c:pt>
                <c:pt idx="82">
                  <c:v>55.2550808793032</c:v>
                </c:pt>
                <c:pt idx="83">
                  <c:v>56.020661157024797</c:v>
                </c:pt>
                <c:pt idx="84">
                  <c:v>56.67405947100378</c:v>
                </c:pt>
                <c:pt idx="85">
                  <c:v>57.719276663796279</c:v>
                </c:pt>
                <c:pt idx="86">
                  <c:v>58.718992965568304</c:v>
                </c:pt>
                <c:pt idx="87">
                  <c:v>59.829829010881127</c:v>
                </c:pt>
                <c:pt idx="88">
                  <c:v>60.701413356011827</c:v>
                </c:pt>
                <c:pt idx="89">
                  <c:v>61.551731054679657</c:v>
                </c:pt>
                <c:pt idx="90">
                  <c:v>62.03991130820399</c:v>
                </c:pt>
                <c:pt idx="91">
                  <c:v>63.258854188917844</c:v>
                </c:pt>
                <c:pt idx="92">
                  <c:v>64.351702900216026</c:v>
                </c:pt>
                <c:pt idx="93">
                  <c:v>65.180622769712087</c:v>
                </c:pt>
                <c:pt idx="94">
                  <c:v>65.417410271663684</c:v>
                </c:pt>
                <c:pt idx="95">
                  <c:v>65.591659765187316</c:v>
                </c:pt>
                <c:pt idx="96">
                  <c:v>66.130271880103749</c:v>
                </c:pt>
                <c:pt idx="97">
                  <c:v>66.036508894978866</c:v>
                </c:pt>
                <c:pt idx="98">
                  <c:v>66.393031422447208</c:v>
                </c:pt>
                <c:pt idx="99">
                  <c:v>66.491634033463868</c:v>
                </c:pt>
                <c:pt idx="100">
                  <c:v>66.69137525071946</c:v>
                </c:pt>
                <c:pt idx="101">
                  <c:v>67.31778676533861</c:v>
                </c:pt>
                <c:pt idx="102">
                  <c:v>68.220953030432185</c:v>
                </c:pt>
                <c:pt idx="103">
                  <c:v>68.802180950758213</c:v>
                </c:pt>
                <c:pt idx="104">
                  <c:v>69.319869319869326</c:v>
                </c:pt>
                <c:pt idx="105">
                  <c:v>69.395613594508617</c:v>
                </c:pt>
                <c:pt idx="106">
                  <c:v>69.501068551701465</c:v>
                </c:pt>
                <c:pt idx="107">
                  <c:v>69.47025461566308</c:v>
                </c:pt>
                <c:pt idx="108">
                  <c:v>69.578856560269784</c:v>
                </c:pt>
                <c:pt idx="109">
                  <c:v>70.505526657997393</c:v>
                </c:pt>
                <c:pt idx="110">
                  <c:v>70.968672712283592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Jalostus</c:v>
                </c:pt>
              </c:strCache>
            </c:strRef>
          </c:tx>
          <c:spPr>
            <a:ln w="31750">
              <a:solidFill>
                <a:srgbClr val="69549A"/>
              </a:solidFill>
            </a:ln>
          </c:spPr>
          <c:marker>
            <c:symbol val="none"/>
          </c:marker>
          <c:cat>
            <c:numRef>
              <c:f>Sheet1!$A$2:$A$112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Sheet1!$C$2:$C$112</c:f>
              <c:numCache>
                <c:formatCode>General</c:formatCode>
                <c:ptCount val="111"/>
                <c:pt idx="2">
                  <c:v>18</c:v>
                </c:pt>
                <c:pt idx="3">
                  <c:v>18.346153846153847</c:v>
                </c:pt>
                <c:pt idx="4">
                  <c:v>18.692307692307693</c:v>
                </c:pt>
                <c:pt idx="5">
                  <c:v>19.03846153846154</c:v>
                </c:pt>
                <c:pt idx="6">
                  <c:v>19.384615384615387</c:v>
                </c:pt>
                <c:pt idx="7">
                  <c:v>19.730769230769234</c:v>
                </c:pt>
                <c:pt idx="8">
                  <c:v>20.07692307692308</c:v>
                </c:pt>
                <c:pt idx="9">
                  <c:v>20.423076923076927</c:v>
                </c:pt>
                <c:pt idx="10">
                  <c:v>20.769230769230774</c:v>
                </c:pt>
                <c:pt idx="11">
                  <c:v>21.11538461538462</c:v>
                </c:pt>
                <c:pt idx="12">
                  <c:v>21.461538461538467</c:v>
                </c:pt>
                <c:pt idx="13">
                  <c:v>21.807692307692314</c:v>
                </c:pt>
                <c:pt idx="14">
                  <c:v>22.15384615384616</c:v>
                </c:pt>
                <c:pt idx="15">
                  <c:v>22.500000000000007</c:v>
                </c:pt>
                <c:pt idx="16">
                  <c:v>22.846153846153854</c:v>
                </c:pt>
                <c:pt idx="17">
                  <c:v>23.192307692307701</c:v>
                </c:pt>
                <c:pt idx="18">
                  <c:v>23.538461538461547</c:v>
                </c:pt>
                <c:pt idx="19">
                  <c:v>23.884615384615394</c:v>
                </c:pt>
                <c:pt idx="20">
                  <c:v>24.230769230769241</c:v>
                </c:pt>
                <c:pt idx="21">
                  <c:v>24.576923076923087</c:v>
                </c:pt>
                <c:pt idx="22">
                  <c:v>24.923076923076934</c:v>
                </c:pt>
                <c:pt idx="23">
                  <c:v>25.269230769230781</c:v>
                </c:pt>
                <c:pt idx="24">
                  <c:v>25.615384615384627</c:v>
                </c:pt>
                <c:pt idx="25">
                  <c:v>25.961538461538474</c:v>
                </c:pt>
                <c:pt idx="26">
                  <c:v>26.307692307692321</c:v>
                </c:pt>
                <c:pt idx="27">
                  <c:v>26.653846153846168</c:v>
                </c:pt>
                <c:pt idx="28">
                  <c:v>27</c:v>
                </c:pt>
                <c:pt idx="29">
                  <c:v>27.2</c:v>
                </c:pt>
                <c:pt idx="30">
                  <c:v>27.4</c:v>
                </c:pt>
                <c:pt idx="31">
                  <c:v>27.599999999999998</c:v>
                </c:pt>
                <c:pt idx="32">
                  <c:v>27.799999999999997</c:v>
                </c:pt>
                <c:pt idx="33">
                  <c:v>27.999999999999996</c:v>
                </c:pt>
                <c:pt idx="34">
                  <c:v>28.199999999999996</c:v>
                </c:pt>
                <c:pt idx="35">
                  <c:v>28.399999999999995</c:v>
                </c:pt>
                <c:pt idx="36">
                  <c:v>28.599999999999994</c:v>
                </c:pt>
                <c:pt idx="37">
                  <c:v>28.799999999999994</c:v>
                </c:pt>
                <c:pt idx="38">
                  <c:v>28.999999999999993</c:v>
                </c:pt>
                <c:pt idx="39">
                  <c:v>29.199999999999992</c:v>
                </c:pt>
                <c:pt idx="40">
                  <c:v>29.399999999999991</c:v>
                </c:pt>
                <c:pt idx="41">
                  <c:v>29.599999999999991</c:v>
                </c:pt>
                <c:pt idx="42">
                  <c:v>29.79999999999999</c:v>
                </c:pt>
                <c:pt idx="43">
                  <c:v>29.999999999999989</c:v>
                </c:pt>
                <c:pt idx="44">
                  <c:v>30.199999999999989</c:v>
                </c:pt>
                <c:pt idx="45">
                  <c:v>30.399999999999988</c:v>
                </c:pt>
                <c:pt idx="46">
                  <c:v>30.599999999999987</c:v>
                </c:pt>
                <c:pt idx="47">
                  <c:v>30.799999999999986</c:v>
                </c:pt>
                <c:pt idx="48">
                  <c:v>30.999999999999986</c:v>
                </c:pt>
                <c:pt idx="49">
                  <c:v>31.199999999999985</c:v>
                </c:pt>
                <c:pt idx="50">
                  <c:v>31.399999999999984</c:v>
                </c:pt>
                <c:pt idx="51">
                  <c:v>31.599999999999984</c:v>
                </c:pt>
                <c:pt idx="52">
                  <c:v>31.799999999999983</c:v>
                </c:pt>
                <c:pt idx="53">
                  <c:v>32</c:v>
                </c:pt>
                <c:pt idx="54">
                  <c:v>32.130914412951348</c:v>
                </c:pt>
                <c:pt idx="55">
                  <c:v>32.261828825902697</c:v>
                </c:pt>
                <c:pt idx="56">
                  <c:v>32.392743238854045</c:v>
                </c:pt>
                <c:pt idx="57">
                  <c:v>32.523657651805394</c:v>
                </c:pt>
                <c:pt idx="58">
                  <c:v>32.654572064756742</c:v>
                </c:pt>
                <c:pt idx="59">
                  <c:v>32.785486477708091</c:v>
                </c:pt>
                <c:pt idx="60">
                  <c:v>32.916400890659439</c:v>
                </c:pt>
                <c:pt idx="61">
                  <c:v>33.047315303610787</c:v>
                </c:pt>
                <c:pt idx="62">
                  <c:v>33.178229716562136</c:v>
                </c:pt>
                <c:pt idx="63">
                  <c:v>33.309144129513484</c:v>
                </c:pt>
                <c:pt idx="64">
                  <c:v>33.440058542464833</c:v>
                </c:pt>
                <c:pt idx="65">
                  <c:v>33.570972955416181</c:v>
                </c:pt>
                <c:pt idx="66">
                  <c:v>33.70188736836753</c:v>
                </c:pt>
                <c:pt idx="67">
                  <c:v>33.832801781318878</c:v>
                </c:pt>
                <c:pt idx="68">
                  <c:v>33.963716194270226</c:v>
                </c:pt>
                <c:pt idx="69">
                  <c:v>34.094630607221575</c:v>
                </c:pt>
                <c:pt idx="70">
                  <c:v>34.225545020172923</c:v>
                </c:pt>
                <c:pt idx="71">
                  <c:v>34.356459433124272</c:v>
                </c:pt>
                <c:pt idx="72">
                  <c:v>34.48737384607562</c:v>
                </c:pt>
                <c:pt idx="73">
                  <c:v>34.618288259026968</c:v>
                </c:pt>
                <c:pt idx="74">
                  <c:v>34.749202671978317</c:v>
                </c:pt>
                <c:pt idx="75">
                  <c:v>34.880117084929616</c:v>
                </c:pt>
                <c:pt idx="76">
                  <c:v>33.880707241843695</c:v>
                </c:pt>
                <c:pt idx="77">
                  <c:v>33.348081943276846</c:v>
                </c:pt>
                <c:pt idx="78">
                  <c:v>32.661902635104958</c:v>
                </c:pt>
                <c:pt idx="79">
                  <c:v>32.722902097902093</c:v>
                </c:pt>
                <c:pt idx="80">
                  <c:v>33.062940626858065</c:v>
                </c:pt>
                <c:pt idx="81">
                  <c:v>32.530827950675281</c:v>
                </c:pt>
                <c:pt idx="82">
                  <c:v>31.866445458316051</c:v>
                </c:pt>
                <c:pt idx="83">
                  <c:v>31.557851239669422</c:v>
                </c:pt>
                <c:pt idx="84">
                  <c:v>31.090849351076066</c:v>
                </c:pt>
                <c:pt idx="85">
                  <c:v>30.717185385656293</c:v>
                </c:pt>
                <c:pt idx="86">
                  <c:v>30.264511086428897</c:v>
                </c:pt>
                <c:pt idx="87">
                  <c:v>29.74310725681093</c:v>
                </c:pt>
                <c:pt idx="88">
                  <c:v>29.429392945369131</c:v>
                </c:pt>
                <c:pt idx="89">
                  <c:v>29.470052553456092</c:v>
                </c:pt>
                <c:pt idx="90">
                  <c:v>29.361015924208829</c:v>
                </c:pt>
                <c:pt idx="91">
                  <c:v>28.094159866706541</c:v>
                </c:pt>
                <c:pt idx="92">
                  <c:v>27.007399917268003</c:v>
                </c:pt>
                <c:pt idx="93">
                  <c:v>26.274624822799041</c:v>
                </c:pt>
                <c:pt idx="94">
                  <c:v>26.125322228832044</c:v>
                </c:pt>
                <c:pt idx="95">
                  <c:v>26.569883567983631</c:v>
                </c:pt>
                <c:pt idx="96">
                  <c:v>26.563550773369197</c:v>
                </c:pt>
                <c:pt idx="97">
                  <c:v>27.0565284035487</c:v>
                </c:pt>
                <c:pt idx="98">
                  <c:v>27.354403247138233</c:v>
                </c:pt>
                <c:pt idx="99">
                  <c:v>27.313990744037024</c:v>
                </c:pt>
                <c:pt idx="100">
                  <c:v>27.339321531350834</c:v>
                </c:pt>
                <c:pt idx="101">
                  <c:v>27.024352465364426</c:v>
                </c:pt>
                <c:pt idx="102">
                  <c:v>26.412923024465091</c:v>
                </c:pt>
                <c:pt idx="103">
                  <c:v>25.877491906628048</c:v>
                </c:pt>
                <c:pt idx="104">
                  <c:v>25.444439730154016</c:v>
                </c:pt>
                <c:pt idx="105">
                  <c:v>25.44784865226854</c:v>
                </c:pt>
                <c:pt idx="106">
                  <c:v>25.452079566003615</c:v>
                </c:pt>
                <c:pt idx="107">
                  <c:v>25.58223723904911</c:v>
                </c:pt>
                <c:pt idx="108">
                  <c:v>25.645047447259039</c:v>
                </c:pt>
                <c:pt idx="109">
                  <c:v>24.585500650195058</c:v>
                </c:pt>
                <c:pt idx="110">
                  <c:v>24.204451772464964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Tietoint. palvelut</c:v>
                </c:pt>
              </c:strCache>
            </c:strRef>
          </c:tx>
          <c:spPr>
            <a:ln w="31750">
              <a:solidFill>
                <a:srgbClr val="00A590"/>
              </a:solidFill>
            </a:ln>
          </c:spPr>
          <c:marker>
            <c:symbol val="none"/>
          </c:marker>
          <c:cat>
            <c:numRef>
              <c:f>Sheet1!$A$2:$A$112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Sheet1!$E$2:$E$112</c:f>
              <c:numCache>
                <c:formatCode>General</c:formatCode>
                <c:ptCount val="111"/>
                <c:pt idx="75">
                  <c:v>3.1940080065429819</c:v>
                </c:pt>
                <c:pt idx="76">
                  <c:v>3.2625222642165173</c:v>
                </c:pt>
                <c:pt idx="77">
                  <c:v>3.3007389053581702</c:v>
                </c:pt>
                <c:pt idx="78">
                  <c:v>3.4167038856632428</c:v>
                </c:pt>
                <c:pt idx="79">
                  <c:v>3.5008741258741258</c:v>
                </c:pt>
                <c:pt idx="80">
                  <c:v>3.6609190520682922</c:v>
                </c:pt>
                <c:pt idx="81">
                  <c:v>3.8251824511366497</c:v>
                </c:pt>
                <c:pt idx="82">
                  <c:v>3.9112401493156366</c:v>
                </c:pt>
                <c:pt idx="83">
                  <c:v>4.0371900826446279</c:v>
                </c:pt>
                <c:pt idx="84">
                  <c:v>4.2180055856743879</c:v>
                </c:pt>
                <c:pt idx="85">
                  <c:v>4.4531922745725181</c:v>
                </c:pt>
                <c:pt idx="86">
                  <c:v>4.6731663170019333</c:v>
                </c:pt>
                <c:pt idx="87">
                  <c:v>4.8719626932831552</c:v>
                </c:pt>
                <c:pt idx="88">
                  <c:v>5.1391082493014215</c:v>
                </c:pt>
                <c:pt idx="89">
                  <c:v>5.4037790347815617</c:v>
                </c:pt>
                <c:pt idx="90">
                  <c:v>5.6037089296512796</c:v>
                </c:pt>
                <c:pt idx="91">
                  <c:v>5.7717776733455803</c:v>
                </c:pt>
                <c:pt idx="92">
                  <c:v>5.7406811600864094</c:v>
                </c:pt>
                <c:pt idx="93">
                  <c:v>5.8708510534291447</c:v>
                </c:pt>
                <c:pt idx="94">
                  <c:v>6.0132857426135233</c:v>
                </c:pt>
                <c:pt idx="95">
                  <c:v>6.3477371267111611</c:v>
                </c:pt>
                <c:pt idx="96">
                  <c:v>6.5183975405898735</c:v>
                </c:pt>
                <c:pt idx="97">
                  <c:v>6.5818198708718469</c:v>
                </c:pt>
                <c:pt idx="98">
                  <c:v>7.0096228394217173</c:v>
                </c:pt>
                <c:pt idx="99">
                  <c:v>7.3424706301174796</c:v>
                </c:pt>
                <c:pt idx="100">
                  <c:v>7.7177989011947323</c:v>
                </c:pt>
                <c:pt idx="101">
                  <c:v>8.1447379743567687</c:v>
                </c:pt>
                <c:pt idx="102">
                  <c:v>8.1663967266217714</c:v>
                </c:pt>
                <c:pt idx="103">
                  <c:v>8.2126426989265635</c:v>
                </c:pt>
                <c:pt idx="104">
                  <c:v>8.2438796724511008</c:v>
                </c:pt>
                <c:pt idx="105">
                  <c:v>8.2412523020257833</c:v>
                </c:pt>
                <c:pt idx="106">
                  <c:v>8.4168995561400628</c:v>
                </c:pt>
                <c:pt idx="107">
                  <c:v>8.5636136921282322</c:v>
                </c:pt>
                <c:pt idx="108">
                  <c:v>8.7012783311112862</c:v>
                </c:pt>
                <c:pt idx="109">
                  <c:v>8.7451235370611187</c:v>
                </c:pt>
                <c:pt idx="110">
                  <c:v>8.6521022258862317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Sheet1!$B$1</c:f>
              <c:strCache>
                <c:ptCount val="1"/>
                <c:pt idx="0">
                  <c:v>Alkutuotanto</c:v>
                </c:pt>
              </c:strCache>
            </c:strRef>
          </c:tx>
          <c:spPr>
            <a:ln w="31750">
              <a:solidFill>
                <a:srgbClr val="009EDA"/>
              </a:solidFill>
            </a:ln>
          </c:spPr>
          <c:marker>
            <c:symbol val="none"/>
          </c:marker>
          <c:cat>
            <c:numRef>
              <c:f>Sheet1!$A$2:$A$112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Sheet1!$B$2:$B$112</c:f>
              <c:numCache>
                <c:formatCode>General</c:formatCode>
                <c:ptCount val="111"/>
                <c:pt idx="2">
                  <c:v>70</c:v>
                </c:pt>
                <c:pt idx="3">
                  <c:v>69.269230769230774</c:v>
                </c:pt>
                <c:pt idx="4">
                  <c:v>68.538461538461547</c:v>
                </c:pt>
                <c:pt idx="5">
                  <c:v>67.807692307692321</c:v>
                </c:pt>
                <c:pt idx="6">
                  <c:v>67.076923076923094</c:v>
                </c:pt>
                <c:pt idx="7">
                  <c:v>66.346153846153868</c:v>
                </c:pt>
                <c:pt idx="8">
                  <c:v>65.615384615384642</c:v>
                </c:pt>
                <c:pt idx="9">
                  <c:v>64.884615384615415</c:v>
                </c:pt>
                <c:pt idx="10">
                  <c:v>64.153846153846189</c:v>
                </c:pt>
                <c:pt idx="11">
                  <c:v>63.423076923076955</c:v>
                </c:pt>
                <c:pt idx="12">
                  <c:v>62.692307692307722</c:v>
                </c:pt>
                <c:pt idx="13">
                  <c:v>61.961538461538488</c:v>
                </c:pt>
                <c:pt idx="14">
                  <c:v>61.230769230769255</c:v>
                </c:pt>
                <c:pt idx="15">
                  <c:v>60.500000000000021</c:v>
                </c:pt>
                <c:pt idx="16">
                  <c:v>59.769230769230788</c:v>
                </c:pt>
                <c:pt idx="17">
                  <c:v>59.038461538461554</c:v>
                </c:pt>
                <c:pt idx="18">
                  <c:v>58.307692307692321</c:v>
                </c:pt>
                <c:pt idx="19">
                  <c:v>57.576923076923087</c:v>
                </c:pt>
                <c:pt idx="20">
                  <c:v>56.846153846153854</c:v>
                </c:pt>
                <c:pt idx="21">
                  <c:v>56.11538461538462</c:v>
                </c:pt>
                <c:pt idx="22">
                  <c:v>55.384615384615387</c:v>
                </c:pt>
                <c:pt idx="23">
                  <c:v>54.653846153846153</c:v>
                </c:pt>
                <c:pt idx="24">
                  <c:v>53.92307692307692</c:v>
                </c:pt>
                <c:pt idx="25">
                  <c:v>53.192307692307686</c:v>
                </c:pt>
                <c:pt idx="26">
                  <c:v>52.461538461538453</c:v>
                </c:pt>
                <c:pt idx="27">
                  <c:v>51.730769230769219</c:v>
                </c:pt>
                <c:pt idx="28">
                  <c:v>51</c:v>
                </c:pt>
                <c:pt idx="29">
                  <c:v>50.4</c:v>
                </c:pt>
                <c:pt idx="30">
                  <c:v>49.8</c:v>
                </c:pt>
                <c:pt idx="31">
                  <c:v>49.199999999999996</c:v>
                </c:pt>
                <c:pt idx="32">
                  <c:v>48.599999999999994</c:v>
                </c:pt>
                <c:pt idx="33">
                  <c:v>47.999999999999993</c:v>
                </c:pt>
                <c:pt idx="34">
                  <c:v>47.399999999999991</c:v>
                </c:pt>
                <c:pt idx="35">
                  <c:v>46.79999999999999</c:v>
                </c:pt>
                <c:pt idx="36">
                  <c:v>46.199999999999989</c:v>
                </c:pt>
                <c:pt idx="37">
                  <c:v>45.599999999999987</c:v>
                </c:pt>
                <c:pt idx="38">
                  <c:v>44.999999999999986</c:v>
                </c:pt>
                <c:pt idx="39">
                  <c:v>44.399999999999984</c:v>
                </c:pt>
                <c:pt idx="40">
                  <c:v>43.799999999999983</c:v>
                </c:pt>
                <c:pt idx="41">
                  <c:v>43.199999999999982</c:v>
                </c:pt>
                <c:pt idx="42">
                  <c:v>42.59999999999998</c:v>
                </c:pt>
                <c:pt idx="43">
                  <c:v>41.999999999999979</c:v>
                </c:pt>
                <c:pt idx="44">
                  <c:v>41.399999999999977</c:v>
                </c:pt>
                <c:pt idx="45">
                  <c:v>40.799999999999976</c:v>
                </c:pt>
                <c:pt idx="46">
                  <c:v>40.199999999999974</c:v>
                </c:pt>
                <c:pt idx="47">
                  <c:v>39.599999999999973</c:v>
                </c:pt>
                <c:pt idx="48">
                  <c:v>38.999999999999972</c:v>
                </c:pt>
                <c:pt idx="49">
                  <c:v>38.39999999999997</c:v>
                </c:pt>
                <c:pt idx="50">
                  <c:v>37.799999999999969</c:v>
                </c:pt>
                <c:pt idx="51">
                  <c:v>37.199999999999967</c:v>
                </c:pt>
                <c:pt idx="52">
                  <c:v>36.599999999999966</c:v>
                </c:pt>
                <c:pt idx="53">
                  <c:v>36</c:v>
                </c:pt>
                <c:pt idx="54">
                  <c:v>35.044936037661273</c:v>
                </c:pt>
                <c:pt idx="55">
                  <c:v>34.089872075322546</c:v>
                </c:pt>
                <c:pt idx="56">
                  <c:v>33.134808112983819</c:v>
                </c:pt>
                <c:pt idx="57">
                  <c:v>32.179744150645092</c:v>
                </c:pt>
                <c:pt idx="58">
                  <c:v>31.224680188306369</c:v>
                </c:pt>
                <c:pt idx="59">
                  <c:v>30.269616225967646</c:v>
                </c:pt>
                <c:pt idx="60">
                  <c:v>29.314552263628922</c:v>
                </c:pt>
                <c:pt idx="61">
                  <c:v>28.359488301290199</c:v>
                </c:pt>
                <c:pt idx="62">
                  <c:v>27.404424338951475</c:v>
                </c:pt>
                <c:pt idx="63">
                  <c:v>26.449360376612752</c:v>
                </c:pt>
                <c:pt idx="64">
                  <c:v>25.494296414274029</c:v>
                </c:pt>
                <c:pt idx="65">
                  <c:v>24.539232451935305</c:v>
                </c:pt>
                <c:pt idx="66">
                  <c:v>23.584168489596582</c:v>
                </c:pt>
                <c:pt idx="67">
                  <c:v>22.629104527257859</c:v>
                </c:pt>
                <c:pt idx="68">
                  <c:v>21.674040564919135</c:v>
                </c:pt>
                <c:pt idx="69">
                  <c:v>20.718976602580412</c:v>
                </c:pt>
                <c:pt idx="70">
                  <c:v>19.763912640241688</c:v>
                </c:pt>
                <c:pt idx="71">
                  <c:v>18.808848677902965</c:v>
                </c:pt>
                <c:pt idx="72">
                  <c:v>17.853784715564242</c:v>
                </c:pt>
                <c:pt idx="73">
                  <c:v>16.898720753225518</c:v>
                </c:pt>
                <c:pt idx="74">
                  <c:v>15.943656790886793</c:v>
                </c:pt>
                <c:pt idx="75">
                  <c:v>14.988592828548061</c:v>
                </c:pt>
                <c:pt idx="76">
                  <c:v>14.640079933967593</c:v>
                </c:pt>
                <c:pt idx="77">
                  <c:v>14.003805141365428</c:v>
                </c:pt>
                <c:pt idx="78">
                  <c:v>13.573023671281822</c:v>
                </c:pt>
                <c:pt idx="79">
                  <c:v>13.378496503496503</c:v>
                </c:pt>
                <c:pt idx="80">
                  <c:v>13.110507092499788</c:v>
                </c:pt>
                <c:pt idx="81">
                  <c:v>12.821910913513968</c:v>
                </c:pt>
                <c:pt idx="82">
                  <c:v>12.878473662380754</c:v>
                </c:pt>
                <c:pt idx="83">
                  <c:v>12.421487603305785</c:v>
                </c:pt>
                <c:pt idx="84">
                  <c:v>12.235091177920157</c:v>
                </c:pt>
                <c:pt idx="85">
                  <c:v>11.563537950547422</c:v>
                </c:pt>
                <c:pt idx="86">
                  <c:v>11.016495948002797</c:v>
                </c:pt>
                <c:pt idx="87">
                  <c:v>10.427063732307944</c:v>
                </c:pt>
                <c:pt idx="88">
                  <c:v>9.8691936986190409</c:v>
                </c:pt>
                <c:pt idx="89">
                  <c:v>8.9782163918642439</c:v>
                </c:pt>
                <c:pt idx="90">
                  <c:v>8.599072767587181</c:v>
                </c:pt>
                <c:pt idx="91">
                  <c:v>8.6469859443756132</c:v>
                </c:pt>
                <c:pt idx="92">
                  <c:v>8.6408971825159711</c:v>
                </c:pt>
                <c:pt idx="93">
                  <c:v>8.544752407488879</c:v>
                </c:pt>
                <c:pt idx="94">
                  <c:v>8.4572674995042636</c:v>
                </c:pt>
                <c:pt idx="95">
                  <c:v>7.838456666829055</c:v>
                </c:pt>
                <c:pt idx="96">
                  <c:v>7.3061773465270443</c:v>
                </c:pt>
                <c:pt idx="97">
                  <c:v>6.9069627014724331</c:v>
                </c:pt>
                <c:pt idx="98">
                  <c:v>6.2525653304145568</c:v>
                </c:pt>
                <c:pt idx="99">
                  <c:v>6.1943752224991098</c:v>
                </c:pt>
                <c:pt idx="100">
                  <c:v>5.9693032179297116</c:v>
                </c:pt>
                <c:pt idx="101">
                  <c:v>5.6578607692969625</c:v>
                </c:pt>
                <c:pt idx="102">
                  <c:v>5.3661239451027196</c:v>
                </c:pt>
                <c:pt idx="103">
                  <c:v>5.3203271426137331</c:v>
                </c:pt>
                <c:pt idx="104">
                  <c:v>5.2356909499766644</c:v>
                </c:pt>
                <c:pt idx="105">
                  <c:v>5.1565377532228363</c:v>
                </c:pt>
                <c:pt idx="106">
                  <c:v>5.0468518822949209</c:v>
                </c:pt>
                <c:pt idx="107">
                  <c:v>4.9475081452878005</c:v>
                </c:pt>
                <c:pt idx="108">
                  <c:v>4.7760959924711788</c:v>
                </c:pt>
                <c:pt idx="109">
                  <c:v>4.9089726918075423</c:v>
                </c:pt>
                <c:pt idx="110">
                  <c:v>4.8268755152514426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923904"/>
        <c:axId val="122929728"/>
      </c:lineChart>
      <c:catAx>
        <c:axId val="124923904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25400">
            <a:noFill/>
          </a:ln>
        </c:spPr>
        <c:crossAx val="12292972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22929728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24923904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/>
            </a:pPr>
            <a:r>
              <a:rPr lang="fi-FI" sz="1200" b="0" dirty="0" smtClean="0"/>
              <a:t>Bruttokansantuote</a:t>
            </a:r>
            <a:r>
              <a:rPr lang="fi-FI" sz="1200" b="0" baseline="0" dirty="0" smtClean="0"/>
              <a:t> henkeä kohden</a:t>
            </a:r>
            <a:endParaRPr lang="fi-FI" sz="1200" b="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Ruotsi</c:v>
                </c:pt>
              </c:strCache>
            </c:strRef>
          </c:tx>
          <c:spPr>
            <a:ln w="31750">
              <a:solidFill>
                <a:srgbClr val="69549A"/>
              </a:solidFill>
            </a:ln>
          </c:spPr>
          <c:marker>
            <c:symbol val="none"/>
          </c:marker>
          <c:cat>
            <c:numRef>
              <c:f>Sheet1!$A$2:$A$152</c:f>
              <c:numCache>
                <c:formatCode>General</c:formatCode>
                <c:ptCount val="15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  <c:pt idx="116">
                  <c:v>2016</c:v>
                </c:pt>
                <c:pt idx="117">
                  <c:v>2017</c:v>
                </c:pt>
                <c:pt idx="118">
                  <c:v>2018</c:v>
                </c:pt>
                <c:pt idx="119">
                  <c:v>2019</c:v>
                </c:pt>
                <c:pt idx="120">
                  <c:v>2020</c:v>
                </c:pt>
                <c:pt idx="121">
                  <c:v>2021</c:v>
                </c:pt>
                <c:pt idx="122">
                  <c:v>2022</c:v>
                </c:pt>
                <c:pt idx="123">
                  <c:v>2023</c:v>
                </c:pt>
                <c:pt idx="124">
                  <c:v>2024</c:v>
                </c:pt>
                <c:pt idx="125">
                  <c:v>2025</c:v>
                </c:pt>
                <c:pt idx="126">
                  <c:v>2026</c:v>
                </c:pt>
                <c:pt idx="127">
                  <c:v>2027</c:v>
                </c:pt>
                <c:pt idx="128">
                  <c:v>2028</c:v>
                </c:pt>
                <c:pt idx="129">
                  <c:v>2029</c:v>
                </c:pt>
                <c:pt idx="130">
                  <c:v>2030</c:v>
                </c:pt>
                <c:pt idx="131">
                  <c:v>2031</c:v>
                </c:pt>
                <c:pt idx="132">
                  <c:v>2032</c:v>
                </c:pt>
                <c:pt idx="133">
                  <c:v>2033</c:v>
                </c:pt>
                <c:pt idx="134">
                  <c:v>2034</c:v>
                </c:pt>
                <c:pt idx="135">
                  <c:v>2035</c:v>
                </c:pt>
                <c:pt idx="136">
                  <c:v>2036</c:v>
                </c:pt>
                <c:pt idx="137">
                  <c:v>2037</c:v>
                </c:pt>
                <c:pt idx="138">
                  <c:v>2038</c:v>
                </c:pt>
                <c:pt idx="139">
                  <c:v>2039</c:v>
                </c:pt>
                <c:pt idx="140">
                  <c:v>2040</c:v>
                </c:pt>
                <c:pt idx="141">
                  <c:v>2041</c:v>
                </c:pt>
                <c:pt idx="142">
                  <c:v>2042</c:v>
                </c:pt>
                <c:pt idx="143">
                  <c:v>2043</c:v>
                </c:pt>
                <c:pt idx="144">
                  <c:v>2044</c:v>
                </c:pt>
                <c:pt idx="145">
                  <c:v>2045</c:v>
                </c:pt>
                <c:pt idx="146">
                  <c:v>2046</c:v>
                </c:pt>
                <c:pt idx="147">
                  <c:v>2047</c:v>
                </c:pt>
                <c:pt idx="148">
                  <c:v>2048</c:v>
                </c:pt>
                <c:pt idx="149">
                  <c:v>2049</c:v>
                </c:pt>
                <c:pt idx="150">
                  <c:v>2050</c:v>
                </c:pt>
              </c:numCache>
            </c:numRef>
          </c:cat>
          <c:val>
            <c:numRef>
              <c:f>Sheet1!$C$2:$C$152</c:f>
              <c:numCache>
                <c:formatCode>0.0</c:formatCode>
                <c:ptCount val="151"/>
                <c:pt idx="0">
                  <c:v>2.2089114715653704</c:v>
                </c:pt>
                <c:pt idx="1">
                  <c:v>2.2480605120248254</c:v>
                </c:pt>
                <c:pt idx="2">
                  <c:v>2.2390591864276073</c:v>
                </c:pt>
                <c:pt idx="3">
                  <c:v>2.3140115163147792</c:v>
                </c:pt>
                <c:pt idx="4">
                  <c:v>2.3940087769509635</c:v>
                </c:pt>
                <c:pt idx="5">
                  <c:v>2.3660477453580904</c:v>
                </c:pt>
                <c:pt idx="6">
                  <c:v>2.5444967074317968</c:v>
                </c:pt>
                <c:pt idx="7">
                  <c:v>2.6899383983572891</c:v>
                </c:pt>
                <c:pt idx="8">
                  <c:v>2.6219467061435973</c:v>
                </c:pt>
                <c:pt idx="9">
                  <c:v>2.6170915092609572</c:v>
                </c:pt>
                <c:pt idx="10">
                  <c:v>2.7759592653209673</c:v>
                </c:pt>
                <c:pt idx="11">
                  <c:v>2.8139660772284372</c:v>
                </c:pt>
                <c:pt idx="12">
                  <c:v>2.9000537345513164</c:v>
                </c:pt>
                <c:pt idx="13">
                  <c:v>3.0729407578722645</c:v>
                </c:pt>
                <c:pt idx="14">
                  <c:v>3.1000176709666021</c:v>
                </c:pt>
                <c:pt idx="15">
                  <c:v>3.1269311797752808</c:v>
                </c:pt>
                <c:pt idx="16">
                  <c:v>3.2650392327811684</c:v>
                </c:pt>
                <c:pt idx="17">
                  <c:v>3.0219761204360616</c:v>
                </c:pt>
                <c:pt idx="18">
                  <c:v>2.8200447735491649</c:v>
                </c:pt>
                <c:pt idx="19">
                  <c:v>2.9380789022298455</c:v>
                </c:pt>
                <c:pt idx="20">
                  <c:v>3.1109598366235534</c:v>
                </c:pt>
                <c:pt idx="21">
                  <c:v>2.8200371057513913</c:v>
                </c:pt>
                <c:pt idx="22">
                  <c:v>3.1050075364260592</c:v>
                </c:pt>
                <c:pt idx="23">
                  <c:v>3.2489578122394529</c:v>
                </c:pt>
                <c:pt idx="24">
                  <c:v>3.4070752366716492</c:v>
                </c:pt>
                <c:pt idx="25">
                  <c:v>3.4140612076095946</c:v>
                </c:pt>
                <c:pt idx="26">
                  <c:v>3.6739775725593669</c:v>
                </c:pt>
                <c:pt idx="27">
                  <c:v>3.779970399605328</c:v>
                </c:pt>
                <c:pt idx="28">
                  <c:v>3.8850254223388552</c:v>
                </c:pt>
                <c:pt idx="29">
                  <c:v>4.1449370194667106</c:v>
                </c:pt>
                <c:pt idx="30">
                  <c:v>4.305985972924482</c:v>
                </c:pt>
                <c:pt idx="31">
                  <c:v>4.247074122236671</c:v>
                </c:pt>
                <c:pt idx="32">
                  <c:v>4.1000647668393784</c:v>
                </c:pt>
                <c:pt idx="33">
                  <c:v>4.2070633768746974</c:v>
                </c:pt>
                <c:pt idx="34">
                  <c:v>4.5350369656059142</c:v>
                </c:pt>
                <c:pt idx="35">
                  <c:v>4.7680230695289971</c:v>
                </c:pt>
                <c:pt idx="36">
                  <c:v>4.9910528838472601</c:v>
                </c:pt>
                <c:pt idx="37">
                  <c:v>5.1940726577437859</c:v>
                </c:pt>
                <c:pt idx="38">
                  <c:v>5.3709703033190408</c:v>
                </c:pt>
                <c:pt idx="39">
                  <c:v>5.7369585836231423</c:v>
                </c:pt>
                <c:pt idx="40">
                  <c:v>5.1799874134675896</c:v>
                </c:pt>
                <c:pt idx="41">
                  <c:v>5.0740334950696511</c:v>
                </c:pt>
                <c:pt idx="42">
                  <c:v>5.1570273631840795</c:v>
                </c:pt>
                <c:pt idx="43">
                  <c:v>5.3440677966101697</c:v>
                </c:pt>
                <c:pt idx="44">
                  <c:v>5.441006097560976</c:v>
                </c:pt>
                <c:pt idx="45">
                  <c:v>5.4539562923888472</c:v>
                </c:pt>
                <c:pt idx="46">
                  <c:v>5.9940467331448133</c:v>
                </c:pt>
                <c:pt idx="47">
                  <c:v>6.3510216081140669</c:v>
                </c:pt>
                <c:pt idx="48">
                  <c:v>6.3979369460990849</c:v>
                </c:pt>
                <c:pt idx="49">
                  <c:v>6.5699496764917322</c:v>
                </c:pt>
                <c:pt idx="50">
                  <c:v>6.7690333618477334</c:v>
                </c:pt>
                <c:pt idx="51">
                  <c:v>6.9790664780763789</c:v>
                </c:pt>
                <c:pt idx="52">
                  <c:v>6.9740350877192983</c:v>
                </c:pt>
                <c:pt idx="53">
                  <c:v>7.0429507739506345</c:v>
                </c:pt>
                <c:pt idx="54">
                  <c:v>7.3389713018161649</c:v>
                </c:pt>
                <c:pt idx="55">
                  <c:v>7.4779675020655469</c:v>
                </c:pt>
                <c:pt idx="56">
                  <c:v>7.7019822282980179</c:v>
                </c:pt>
                <c:pt idx="57">
                  <c:v>7.8970668115154803</c:v>
                </c:pt>
                <c:pt idx="58">
                  <c:v>8.0449453367525976</c:v>
                </c:pt>
                <c:pt idx="59">
                  <c:v>8.3560300832661838</c:v>
                </c:pt>
                <c:pt idx="60">
                  <c:v>8.7919786096256693</c:v>
                </c:pt>
                <c:pt idx="61">
                  <c:v>9.2369680851063833</c:v>
                </c:pt>
                <c:pt idx="62">
                  <c:v>9.6019571541920126</c:v>
                </c:pt>
                <c:pt idx="63">
                  <c:v>10.021041557075224</c:v>
                </c:pt>
                <c:pt idx="64">
                  <c:v>10.617934995431408</c:v>
                </c:pt>
                <c:pt idx="65">
                  <c:v>11.044996121024049</c:v>
                </c:pt>
                <c:pt idx="66">
                  <c:v>11.275998975409836</c:v>
                </c:pt>
                <c:pt idx="67">
                  <c:v>11.623029994916116</c:v>
                </c:pt>
                <c:pt idx="68">
                  <c:v>12.036021233569262</c:v>
                </c:pt>
                <c:pt idx="69">
                  <c:v>12.540035140562249</c:v>
                </c:pt>
                <c:pt idx="70">
                  <c:v>13.010941191097849</c:v>
                </c:pt>
                <c:pt idx="71">
                  <c:v>13.226969622128921</c:v>
                </c:pt>
                <c:pt idx="72">
                  <c:v>13.532996798818026</c:v>
                </c:pt>
                <c:pt idx="73">
                  <c:v>14.017942730736143</c:v>
                </c:pt>
                <c:pt idx="74">
                  <c:v>14.48498958460973</c:v>
                </c:pt>
                <c:pt idx="75">
                  <c:v>14.575003051385329</c:v>
                </c:pt>
                <c:pt idx="76">
                  <c:v>14.824981756263682</c:v>
                </c:pt>
                <c:pt idx="77">
                  <c:v>14.55998545807077</c:v>
                </c:pt>
                <c:pt idx="78">
                  <c:v>14.497945867568873</c:v>
                </c:pt>
                <c:pt idx="79">
                  <c:v>14.928984808295153</c:v>
                </c:pt>
                <c:pt idx="80">
                  <c:v>15.016004813477737</c:v>
                </c:pt>
                <c:pt idx="81">
                  <c:v>14.909014423076924</c:v>
                </c:pt>
                <c:pt idx="82">
                  <c:v>15.076036036036037</c:v>
                </c:pt>
                <c:pt idx="83">
                  <c:v>15.337015247928923</c:v>
                </c:pt>
                <c:pt idx="84">
                  <c:v>15.804006237255608</c:v>
                </c:pt>
                <c:pt idx="85">
                  <c:v>16.048982035928145</c:v>
                </c:pt>
                <c:pt idx="86">
                  <c:v>16.442054958183991</c:v>
                </c:pt>
                <c:pt idx="87">
                  <c:v>16.904977375565611</c:v>
                </c:pt>
                <c:pt idx="88">
                  <c:v>17.298008534850641</c:v>
                </c:pt>
                <c:pt idx="89">
                  <c:v>17.709996467679264</c:v>
                </c:pt>
                <c:pt idx="90">
                  <c:v>17.78104918798925</c:v>
                </c:pt>
                <c:pt idx="91">
                  <c:v>17.437971451781362</c:v>
                </c:pt>
                <c:pt idx="92">
                  <c:v>16.997000461467465</c:v>
                </c:pt>
                <c:pt idx="93">
                  <c:v>16.596972129831403</c:v>
                </c:pt>
                <c:pt idx="94">
                  <c:v>17.066051702539575</c:v>
                </c:pt>
                <c:pt idx="95">
                  <c:v>17.592047128129604</c:v>
                </c:pt>
                <c:pt idx="96">
                  <c:v>17.82400180975003</c:v>
                </c:pt>
                <c:pt idx="97">
                  <c:v>18.361971512548045</c:v>
                </c:pt>
                <c:pt idx="98">
                  <c:v>19.072986103265169</c:v>
                </c:pt>
                <c:pt idx="99">
                  <c:v>19.917024158952358</c:v>
                </c:pt>
                <c:pt idx="100">
                  <c:v>20.709986474301171</c:v>
                </c:pt>
                <c:pt idx="101">
                  <c:v>20.890044742729305</c:v>
                </c:pt>
                <c:pt idx="102">
                  <c:v>21.360955997319635</c:v>
                </c:pt>
                <c:pt idx="103">
                  <c:v>21.732998885172798</c:v>
                </c:pt>
                <c:pt idx="104">
                  <c:v>22.292009793011349</c:v>
                </c:pt>
                <c:pt idx="105">
                  <c:v>22.986669628971335</c:v>
                </c:pt>
                <c:pt idx="106">
                  <c:v>23.912276810469113</c:v>
                </c:pt>
                <c:pt idx="107">
                  <c:v>24.495958365629498</c:v>
                </c:pt>
                <c:pt idx="108">
                  <c:v>24.409176340519625</c:v>
                </c:pt>
              </c:numCache>
            </c:numRef>
          </c:val>
          <c:smooth val="0"/>
        </c:ser>
        <c:ser>
          <c:idx val="1"/>
          <c:order val="0"/>
          <c:tx>
            <c:strRef>
              <c:f>Sheet1!$B$1</c:f>
              <c:strCache>
                <c:ptCount val="1"/>
                <c:pt idx="0">
                  <c:v>Suomi</c:v>
                </c:pt>
              </c:strCache>
            </c:strRef>
          </c:tx>
          <c:spPr>
            <a:ln w="31750">
              <a:solidFill>
                <a:srgbClr val="E83C98"/>
              </a:solidFill>
            </a:ln>
          </c:spPr>
          <c:marker>
            <c:symbol val="none"/>
          </c:marker>
          <c:cat>
            <c:numRef>
              <c:f>Sheet1!$A$2:$A$152</c:f>
              <c:numCache>
                <c:formatCode>General</c:formatCode>
                <c:ptCount val="15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  <c:pt idx="116">
                  <c:v>2016</c:v>
                </c:pt>
                <c:pt idx="117">
                  <c:v>2017</c:v>
                </c:pt>
                <c:pt idx="118">
                  <c:v>2018</c:v>
                </c:pt>
                <c:pt idx="119">
                  <c:v>2019</c:v>
                </c:pt>
                <c:pt idx="120">
                  <c:v>2020</c:v>
                </c:pt>
                <c:pt idx="121">
                  <c:v>2021</c:v>
                </c:pt>
                <c:pt idx="122">
                  <c:v>2022</c:v>
                </c:pt>
                <c:pt idx="123">
                  <c:v>2023</c:v>
                </c:pt>
                <c:pt idx="124">
                  <c:v>2024</c:v>
                </c:pt>
                <c:pt idx="125">
                  <c:v>2025</c:v>
                </c:pt>
                <c:pt idx="126">
                  <c:v>2026</c:v>
                </c:pt>
                <c:pt idx="127">
                  <c:v>2027</c:v>
                </c:pt>
                <c:pt idx="128">
                  <c:v>2028</c:v>
                </c:pt>
                <c:pt idx="129">
                  <c:v>2029</c:v>
                </c:pt>
                <c:pt idx="130">
                  <c:v>2030</c:v>
                </c:pt>
                <c:pt idx="131">
                  <c:v>2031</c:v>
                </c:pt>
                <c:pt idx="132">
                  <c:v>2032</c:v>
                </c:pt>
                <c:pt idx="133">
                  <c:v>2033</c:v>
                </c:pt>
                <c:pt idx="134">
                  <c:v>2034</c:v>
                </c:pt>
                <c:pt idx="135">
                  <c:v>2035</c:v>
                </c:pt>
                <c:pt idx="136">
                  <c:v>2036</c:v>
                </c:pt>
                <c:pt idx="137">
                  <c:v>2037</c:v>
                </c:pt>
                <c:pt idx="138">
                  <c:v>2038</c:v>
                </c:pt>
                <c:pt idx="139">
                  <c:v>2039</c:v>
                </c:pt>
                <c:pt idx="140">
                  <c:v>2040</c:v>
                </c:pt>
                <c:pt idx="141">
                  <c:v>2041</c:v>
                </c:pt>
                <c:pt idx="142">
                  <c:v>2042</c:v>
                </c:pt>
                <c:pt idx="143">
                  <c:v>2043</c:v>
                </c:pt>
                <c:pt idx="144">
                  <c:v>2044</c:v>
                </c:pt>
                <c:pt idx="145">
                  <c:v>2045</c:v>
                </c:pt>
                <c:pt idx="146">
                  <c:v>2046</c:v>
                </c:pt>
                <c:pt idx="147">
                  <c:v>2047</c:v>
                </c:pt>
                <c:pt idx="148">
                  <c:v>2048</c:v>
                </c:pt>
                <c:pt idx="149">
                  <c:v>2049</c:v>
                </c:pt>
                <c:pt idx="150">
                  <c:v>2050</c:v>
                </c:pt>
              </c:numCache>
            </c:numRef>
          </c:cat>
          <c:val>
            <c:numRef>
              <c:f>Sheet1!$B$2:$B$152</c:f>
              <c:numCache>
                <c:formatCode>0.0</c:formatCode>
                <c:ptCount val="151"/>
                <c:pt idx="0">
                  <c:v>1.6684803476946335</c:v>
                </c:pt>
                <c:pt idx="1">
                  <c:v>1.6361781027371578</c:v>
                </c:pt>
                <c:pt idx="2">
                  <c:v>1.5913034251675353</c:v>
                </c:pt>
                <c:pt idx="3">
                  <c:v>1.6857893569844791</c:v>
                </c:pt>
                <c:pt idx="4">
                  <c:v>1.7309868372943327</c:v>
                </c:pt>
                <c:pt idx="5">
                  <c:v>1.7418236784938448</c:v>
                </c:pt>
                <c:pt idx="6">
                  <c:v>1.7943281922525105</c:v>
                </c:pt>
                <c:pt idx="7">
                  <c:v>1.8344877702942219</c:v>
                </c:pt>
                <c:pt idx="8">
                  <c:v>1.8289377839916114</c:v>
                </c:pt>
                <c:pt idx="9">
                  <c:v>1.8843032080027597</c:v>
                </c:pt>
                <c:pt idx="10">
                  <c:v>1.9064479344486176</c:v>
                </c:pt>
                <c:pt idx="11">
                  <c:v>1.9391326806212024</c:v>
                </c:pt>
                <c:pt idx="12">
                  <c:v>2.0224019346230824</c:v>
                </c:pt>
                <c:pt idx="13">
                  <c:v>2.1106706309877765</c:v>
                </c:pt>
                <c:pt idx="14">
                  <c:v>2.0006170979364555</c:v>
                </c:pt>
                <c:pt idx="15">
                  <c:v>1.8816775867661368</c:v>
                </c:pt>
                <c:pt idx="16">
                  <c:v>1.8930370370370371</c:v>
                </c:pt>
                <c:pt idx="17">
                  <c:v>1.5808889244558255</c:v>
                </c:pt>
                <c:pt idx="18">
                  <c:v>1.3698016</c:v>
                </c:pt>
                <c:pt idx="19">
                  <c:v>1.6582293872313121</c:v>
                </c:pt>
                <c:pt idx="20">
                  <c:v>1.8455298436003831</c:v>
                </c:pt>
                <c:pt idx="21">
                  <c:v>1.8844526813880127</c:v>
                </c:pt>
                <c:pt idx="22">
                  <c:v>2.0580143302180689</c:v>
                </c:pt>
                <c:pt idx="23">
                  <c:v>2.1867992599444959</c:v>
                </c:pt>
                <c:pt idx="24">
                  <c:v>2.2240437041564793</c:v>
                </c:pt>
                <c:pt idx="25">
                  <c:v>2.3281949152542376</c:v>
                </c:pt>
                <c:pt idx="26">
                  <c:v>2.3918089248277927</c:v>
                </c:pt>
                <c:pt idx="27">
                  <c:v>2.5571175771971499</c:v>
                </c:pt>
                <c:pt idx="28">
                  <c:v>2.7072352767962311</c:v>
                </c:pt>
                <c:pt idx="29">
                  <c:v>2.7168177570093452</c:v>
                </c:pt>
                <c:pt idx="30">
                  <c:v>2.665633806900551</c:v>
                </c:pt>
                <c:pt idx="31">
                  <c:v>2.5805972382048332</c:v>
                </c:pt>
                <c:pt idx="32">
                  <c:v>2.5497636311732799</c:v>
                </c:pt>
                <c:pt idx="33">
                  <c:v>2.701644639818491</c:v>
                </c:pt>
                <c:pt idx="34">
                  <c:v>2.9883741899126512</c:v>
                </c:pt>
                <c:pt idx="35">
                  <c:v>3.0926619127516775</c:v>
                </c:pt>
                <c:pt idx="36">
                  <c:v>3.2787758955845603</c:v>
                </c:pt>
                <c:pt idx="37">
                  <c:v>3.4411795366795372</c:v>
                </c:pt>
                <c:pt idx="38">
                  <c:v>3.5894436542669585</c:v>
                </c:pt>
                <c:pt idx="39">
                  <c:v>3.4076977753662505</c:v>
                </c:pt>
                <c:pt idx="40">
                  <c:v>3.2204153596538672</c:v>
                </c:pt>
                <c:pt idx="41">
                  <c:v>3.3222109670448408</c:v>
                </c:pt>
                <c:pt idx="42">
                  <c:v>3.3271734088457388</c:v>
                </c:pt>
                <c:pt idx="43">
                  <c:v>3.696725880139748</c:v>
                </c:pt>
                <c:pt idx="44">
                  <c:v>3.6845799196787152</c:v>
                </c:pt>
                <c:pt idx="45">
                  <c:v>3.4495159659393297</c:v>
                </c:pt>
                <c:pt idx="46">
                  <c:v>3.6829915922228063</c:v>
                </c:pt>
                <c:pt idx="47">
                  <c:v>3.716845037574501</c:v>
                </c:pt>
                <c:pt idx="48">
                  <c:v>3.957195040899796</c:v>
                </c:pt>
                <c:pt idx="49">
                  <c:v>4.1432576331062325</c:v>
                </c:pt>
                <c:pt idx="50">
                  <c:v>4.2532864376761701</c:v>
                </c:pt>
                <c:pt idx="51">
                  <c:v>4.5711956118894079</c:v>
                </c:pt>
                <c:pt idx="52">
                  <c:v>4.6744896711893409</c:v>
                </c:pt>
                <c:pt idx="53">
                  <c:v>4.6516403343479746</c:v>
                </c:pt>
                <c:pt idx="54">
                  <c:v>5.0015524612481794</c:v>
                </c:pt>
                <c:pt idx="55">
                  <c:v>5.1968169260195047</c:v>
                </c:pt>
                <c:pt idx="56">
                  <c:v>5.2953266226031719</c:v>
                </c:pt>
                <c:pt idx="57">
                  <c:v>5.4900555041628119</c:v>
                </c:pt>
                <c:pt idx="58">
                  <c:v>5.4743336850314233</c:v>
                </c:pt>
                <c:pt idx="59">
                  <c:v>5.7535212870048014</c:v>
                </c:pt>
                <c:pt idx="60">
                  <c:v>6.2303594003973268</c:v>
                </c:pt>
                <c:pt idx="61">
                  <c:v>6.6579182623463238</c:v>
                </c:pt>
                <c:pt idx="62">
                  <c:v>6.8189666439048651</c:v>
                </c:pt>
                <c:pt idx="63">
                  <c:v>6.9939948829496279</c:v>
                </c:pt>
                <c:pt idx="64">
                  <c:v>7.306733759198548</c:v>
                </c:pt>
                <c:pt idx="65">
                  <c:v>7.6696002306883928</c:v>
                </c:pt>
                <c:pt idx="66">
                  <c:v>7.8244979282315219</c:v>
                </c:pt>
                <c:pt idx="67">
                  <c:v>7.9465988556897651</c:v>
                </c:pt>
                <c:pt idx="68">
                  <c:v>8.0929970567186338</c:v>
                </c:pt>
                <c:pt idx="69">
                  <c:v>8.8775754062959251</c:v>
                </c:pt>
                <c:pt idx="70">
                  <c:v>9.5768692794466368</c:v>
                </c:pt>
                <c:pt idx="71">
                  <c:v>9.7646984339536385</c:v>
                </c:pt>
                <c:pt idx="72">
                  <c:v>10.44753954872095</c:v>
                </c:pt>
                <c:pt idx="73">
                  <c:v>11.085105466450324</c:v>
                </c:pt>
                <c:pt idx="74">
                  <c:v>11.361296080181232</c:v>
                </c:pt>
                <c:pt idx="75">
                  <c:v>11.441302752725864</c:v>
                </c:pt>
                <c:pt idx="76">
                  <c:v>11.358403813728611</c:v>
                </c:pt>
                <c:pt idx="77">
                  <c:v>11.354528960506041</c:v>
                </c:pt>
                <c:pt idx="78">
                  <c:v>11.558900862867088</c:v>
                </c:pt>
                <c:pt idx="79">
                  <c:v>12.331547277997101</c:v>
                </c:pt>
                <c:pt idx="80">
                  <c:v>12.94895842377972</c:v>
                </c:pt>
                <c:pt idx="81">
                  <c:v>13.134056838759625</c:v>
                </c:pt>
                <c:pt idx="82">
                  <c:v>13.484753154850088</c:v>
                </c:pt>
                <c:pt idx="83">
                  <c:v>13.766872393702606</c:v>
                </c:pt>
                <c:pt idx="84">
                  <c:v>14.106716637428747</c:v>
                </c:pt>
                <c:pt idx="85">
                  <c:v>14.522062686169502</c:v>
                </c:pt>
                <c:pt idx="86">
                  <c:v>14.819458956445557</c:v>
                </c:pt>
                <c:pt idx="87">
                  <c:v>15.382232073173524</c:v>
                </c:pt>
                <c:pt idx="88">
                  <c:v>16.08791272770792</c:v>
                </c:pt>
                <c:pt idx="89">
                  <c:v>16.945692654078911</c:v>
                </c:pt>
                <c:pt idx="90">
                  <c:v>16.866371960225663</c:v>
                </c:pt>
                <c:pt idx="91">
                  <c:v>15.702913452073203</c:v>
                </c:pt>
                <c:pt idx="92">
                  <c:v>15.022908081008856</c:v>
                </c:pt>
                <c:pt idx="93">
                  <c:v>14.766532904230106</c:v>
                </c:pt>
                <c:pt idx="94">
                  <c:v>15.283664122807654</c:v>
                </c:pt>
                <c:pt idx="95">
                  <c:v>15.752678133567295</c:v>
                </c:pt>
                <c:pt idx="96">
                  <c:v>16.300089751979566</c:v>
                </c:pt>
                <c:pt idx="97">
                  <c:v>17.261581599203648</c:v>
                </c:pt>
                <c:pt idx="98">
                  <c:v>18.193182297279783</c:v>
                </c:pt>
                <c:pt idx="99">
                  <c:v>18.855985065810124</c:v>
                </c:pt>
                <c:pt idx="100">
                  <c:v>19.770363125762415</c:v>
                </c:pt>
                <c:pt idx="101">
                  <c:v>20.245896528566153</c:v>
                </c:pt>
                <c:pt idx="102">
                  <c:v>20.521702224843683</c:v>
                </c:pt>
                <c:pt idx="103">
                  <c:v>20.845802738257305</c:v>
                </c:pt>
                <c:pt idx="104">
                  <c:v>21.574406195632498</c:v>
                </c:pt>
                <c:pt idx="105">
                  <c:v>22.140573208240848</c:v>
                </c:pt>
                <c:pt idx="106">
                  <c:v>23.190283543208167</c:v>
                </c:pt>
                <c:pt idx="107">
                  <c:v>24.131519568728216</c:v>
                </c:pt>
                <c:pt idx="108">
                  <c:v>24.343586318430109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Suomi2</c:v>
                </c:pt>
              </c:strCache>
            </c:strRef>
          </c:tx>
          <c:spPr>
            <a:ln w="31750">
              <a:solidFill>
                <a:srgbClr val="EF90BC"/>
              </a:solidFill>
            </a:ln>
          </c:spPr>
          <c:marker>
            <c:symbol val="none"/>
          </c:marker>
          <c:cat>
            <c:numRef>
              <c:f>Sheet1!$A$2:$A$152</c:f>
              <c:numCache>
                <c:formatCode>General</c:formatCode>
                <c:ptCount val="15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  <c:pt idx="116">
                  <c:v>2016</c:v>
                </c:pt>
                <c:pt idx="117">
                  <c:v>2017</c:v>
                </c:pt>
                <c:pt idx="118">
                  <c:v>2018</c:v>
                </c:pt>
                <c:pt idx="119">
                  <c:v>2019</c:v>
                </c:pt>
                <c:pt idx="120">
                  <c:v>2020</c:v>
                </c:pt>
                <c:pt idx="121">
                  <c:v>2021</c:v>
                </c:pt>
                <c:pt idx="122">
                  <c:v>2022</c:v>
                </c:pt>
                <c:pt idx="123">
                  <c:v>2023</c:v>
                </c:pt>
                <c:pt idx="124">
                  <c:v>2024</c:v>
                </c:pt>
                <c:pt idx="125">
                  <c:v>2025</c:v>
                </c:pt>
                <c:pt idx="126">
                  <c:v>2026</c:v>
                </c:pt>
                <c:pt idx="127">
                  <c:v>2027</c:v>
                </c:pt>
                <c:pt idx="128">
                  <c:v>2028</c:v>
                </c:pt>
                <c:pt idx="129">
                  <c:v>2029</c:v>
                </c:pt>
                <c:pt idx="130">
                  <c:v>2030</c:v>
                </c:pt>
                <c:pt idx="131">
                  <c:v>2031</c:v>
                </c:pt>
                <c:pt idx="132">
                  <c:v>2032</c:v>
                </c:pt>
                <c:pt idx="133">
                  <c:v>2033</c:v>
                </c:pt>
                <c:pt idx="134">
                  <c:v>2034</c:v>
                </c:pt>
                <c:pt idx="135">
                  <c:v>2035</c:v>
                </c:pt>
                <c:pt idx="136">
                  <c:v>2036</c:v>
                </c:pt>
                <c:pt idx="137">
                  <c:v>2037</c:v>
                </c:pt>
                <c:pt idx="138">
                  <c:v>2038</c:v>
                </c:pt>
                <c:pt idx="139">
                  <c:v>2039</c:v>
                </c:pt>
                <c:pt idx="140">
                  <c:v>2040</c:v>
                </c:pt>
                <c:pt idx="141">
                  <c:v>2041</c:v>
                </c:pt>
                <c:pt idx="142">
                  <c:v>2042</c:v>
                </c:pt>
                <c:pt idx="143">
                  <c:v>2043</c:v>
                </c:pt>
                <c:pt idx="144">
                  <c:v>2044</c:v>
                </c:pt>
                <c:pt idx="145">
                  <c:v>2045</c:v>
                </c:pt>
                <c:pt idx="146">
                  <c:v>2046</c:v>
                </c:pt>
                <c:pt idx="147">
                  <c:v>2047</c:v>
                </c:pt>
                <c:pt idx="148">
                  <c:v>2048</c:v>
                </c:pt>
                <c:pt idx="149">
                  <c:v>2049</c:v>
                </c:pt>
                <c:pt idx="150">
                  <c:v>2050</c:v>
                </c:pt>
              </c:numCache>
            </c:numRef>
          </c:cat>
          <c:val>
            <c:numRef>
              <c:f>Sheet1!$E$2:$E$152</c:f>
              <c:numCache>
                <c:formatCode>General</c:formatCode>
                <c:ptCount val="151"/>
                <c:pt idx="108" formatCode="0.0">
                  <c:v>24.343586318430109</c:v>
                </c:pt>
                <c:pt idx="109" formatCode="0.0">
                  <c:v>22.13843061097014</c:v>
                </c:pt>
                <c:pt idx="110">
                  <c:v>22.835683374260977</c:v>
                </c:pt>
                <c:pt idx="111">
                  <c:v>23.526305724783832</c:v>
                </c:pt>
                <c:pt idx="112">
                  <c:v>23.970729300624832</c:v>
                </c:pt>
                <c:pt idx="113">
                  <c:v>24.231992539717979</c:v>
                </c:pt>
                <c:pt idx="114">
                  <c:v>24.484018646051108</c:v>
                </c:pt>
                <c:pt idx="115">
                  <c:v>24.732881105322971</c:v>
                </c:pt>
                <c:pt idx="116">
                  <c:v>25.028270597684781</c:v>
                </c:pt>
                <c:pt idx="117">
                  <c:v>25.313224897697548</c:v>
                </c:pt>
                <c:pt idx="118">
                  <c:v>25.60235014611645</c:v>
                </c:pt>
                <c:pt idx="119">
                  <c:v>25.892331288586437</c:v>
                </c:pt>
                <c:pt idx="120">
                  <c:v>26.181252480387684</c:v>
                </c:pt>
                <c:pt idx="121">
                  <c:v>26.479176902922955</c:v>
                </c:pt>
                <c:pt idx="122">
                  <c:v>26.766426098643411</c:v>
                </c:pt>
                <c:pt idx="123">
                  <c:v>27.054305712379186</c:v>
                </c:pt>
                <c:pt idx="124">
                  <c:v>27.344925686638256</c:v>
                </c:pt>
                <c:pt idx="125">
                  <c:v>27.638807741024358</c:v>
                </c:pt>
                <c:pt idx="126">
                  <c:v>27.940992828723683</c:v>
                </c:pt>
                <c:pt idx="127">
                  <c:v>28.244142146064352</c:v>
                </c:pt>
                <c:pt idx="128">
                  <c:v>28.552853476520276</c:v>
                </c:pt>
                <c:pt idx="129">
                  <c:v>28.869692972436781</c:v>
                </c:pt>
                <c:pt idx="130">
                  <c:v>29.198481873213744</c:v>
                </c:pt>
                <c:pt idx="131">
                  <c:v>29.535740892800899</c:v>
                </c:pt>
                <c:pt idx="132">
                  <c:v>29.880398816361513</c:v>
                </c:pt>
                <c:pt idx="133">
                  <c:v>30.232174900419427</c:v>
                </c:pt>
                <c:pt idx="134">
                  <c:v>30.588527884232903</c:v>
                </c:pt>
                <c:pt idx="135">
                  <c:v>30.947519897570722</c:v>
                </c:pt>
                <c:pt idx="136">
                  <c:v>31.311216566029266</c:v>
                </c:pt>
                <c:pt idx="137">
                  <c:v>31.676694013323281</c:v>
                </c:pt>
                <c:pt idx="138">
                  <c:v>32.038005856238719</c:v>
                </c:pt>
                <c:pt idx="139">
                  <c:v>32.39206891527872</c:v>
                </c:pt>
                <c:pt idx="140">
                  <c:v>32.739942850050291</c:v>
                </c:pt>
                <c:pt idx="141">
                  <c:v>33.132091858829057</c:v>
                </c:pt>
                <c:pt idx="142">
                  <c:v>33.508764246285786</c:v>
                </c:pt>
                <c:pt idx="143">
                  <c:v>33.884573495767356</c:v>
                </c:pt>
                <c:pt idx="144">
                  <c:v>34.264440177961895</c:v>
                </c:pt>
                <c:pt idx="145">
                  <c:v>34.648987721582515</c:v>
                </c:pt>
                <c:pt idx="146">
                  <c:v>35.070139605151127</c:v>
                </c:pt>
                <c:pt idx="147">
                  <c:v>35.49118600290123</c:v>
                </c:pt>
                <c:pt idx="148">
                  <c:v>35.91494152386003</c:v>
                </c:pt>
                <c:pt idx="149">
                  <c:v>36.337803152862676</c:v>
                </c:pt>
                <c:pt idx="150">
                  <c:v>36.760589791944923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Ruotsi3</c:v>
                </c:pt>
              </c:strCache>
            </c:strRef>
          </c:tx>
          <c:spPr>
            <a:ln w="31750">
              <a:solidFill>
                <a:srgbClr val="9687B9"/>
              </a:solidFill>
            </a:ln>
          </c:spPr>
          <c:marker>
            <c:symbol val="none"/>
          </c:marker>
          <c:cat>
            <c:numRef>
              <c:f>Sheet1!$A$2:$A$152</c:f>
              <c:numCache>
                <c:formatCode>General</c:formatCode>
                <c:ptCount val="15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  <c:pt idx="116">
                  <c:v>2016</c:v>
                </c:pt>
                <c:pt idx="117">
                  <c:v>2017</c:v>
                </c:pt>
                <c:pt idx="118">
                  <c:v>2018</c:v>
                </c:pt>
                <c:pt idx="119">
                  <c:v>2019</c:v>
                </c:pt>
                <c:pt idx="120">
                  <c:v>2020</c:v>
                </c:pt>
                <c:pt idx="121">
                  <c:v>2021</c:v>
                </c:pt>
                <c:pt idx="122">
                  <c:v>2022</c:v>
                </c:pt>
                <c:pt idx="123">
                  <c:v>2023</c:v>
                </c:pt>
                <c:pt idx="124">
                  <c:v>2024</c:v>
                </c:pt>
                <c:pt idx="125">
                  <c:v>2025</c:v>
                </c:pt>
                <c:pt idx="126">
                  <c:v>2026</c:v>
                </c:pt>
                <c:pt idx="127">
                  <c:v>2027</c:v>
                </c:pt>
                <c:pt idx="128">
                  <c:v>2028</c:v>
                </c:pt>
                <c:pt idx="129">
                  <c:v>2029</c:v>
                </c:pt>
                <c:pt idx="130">
                  <c:v>2030</c:v>
                </c:pt>
                <c:pt idx="131">
                  <c:v>2031</c:v>
                </c:pt>
                <c:pt idx="132">
                  <c:v>2032</c:v>
                </c:pt>
                <c:pt idx="133">
                  <c:v>2033</c:v>
                </c:pt>
                <c:pt idx="134">
                  <c:v>2034</c:v>
                </c:pt>
                <c:pt idx="135">
                  <c:v>2035</c:v>
                </c:pt>
                <c:pt idx="136">
                  <c:v>2036</c:v>
                </c:pt>
                <c:pt idx="137">
                  <c:v>2037</c:v>
                </c:pt>
                <c:pt idx="138">
                  <c:v>2038</c:v>
                </c:pt>
                <c:pt idx="139">
                  <c:v>2039</c:v>
                </c:pt>
                <c:pt idx="140">
                  <c:v>2040</c:v>
                </c:pt>
                <c:pt idx="141">
                  <c:v>2041</c:v>
                </c:pt>
                <c:pt idx="142">
                  <c:v>2042</c:v>
                </c:pt>
                <c:pt idx="143">
                  <c:v>2043</c:v>
                </c:pt>
                <c:pt idx="144">
                  <c:v>2044</c:v>
                </c:pt>
                <c:pt idx="145">
                  <c:v>2045</c:v>
                </c:pt>
                <c:pt idx="146">
                  <c:v>2046</c:v>
                </c:pt>
                <c:pt idx="147">
                  <c:v>2047</c:v>
                </c:pt>
                <c:pt idx="148">
                  <c:v>2048</c:v>
                </c:pt>
                <c:pt idx="149">
                  <c:v>2049</c:v>
                </c:pt>
                <c:pt idx="150">
                  <c:v>2050</c:v>
                </c:pt>
              </c:numCache>
            </c:numRef>
          </c:cat>
          <c:val>
            <c:numRef>
              <c:f>Sheet1!$F$2:$F$152</c:f>
              <c:numCache>
                <c:formatCode>General</c:formatCode>
                <c:ptCount val="151"/>
                <c:pt idx="108" formatCode="0.0">
                  <c:v>24.409176340519625</c:v>
                </c:pt>
                <c:pt idx="109">
                  <c:v>22.876037353923341</c:v>
                </c:pt>
                <c:pt idx="110">
                  <c:v>23.974343121714998</c:v>
                </c:pt>
                <c:pt idx="111">
                  <c:v>24.848347410444767</c:v>
                </c:pt>
                <c:pt idx="112">
                  <c:v>25.643413806408908</c:v>
                </c:pt>
                <c:pt idx="113">
                  <c:v>25.901467548927457</c:v>
                </c:pt>
                <c:pt idx="114">
                  <c:v>26.166925892770934</c:v>
                </c:pt>
                <c:pt idx="115">
                  <c:v>26.435957261640304</c:v>
                </c:pt>
                <c:pt idx="116">
                  <c:v>26.756821147453543</c:v>
                </c:pt>
                <c:pt idx="117">
                  <c:v>27.06124437569925</c:v>
                </c:pt>
                <c:pt idx="118">
                  <c:v>27.364787247572945</c:v>
                </c:pt>
                <c:pt idx="119">
                  <c:v>27.676770977169486</c:v>
                </c:pt>
                <c:pt idx="120">
                  <c:v>27.997730530268161</c:v>
                </c:pt>
                <c:pt idx="121">
                  <c:v>28.340107323374852</c:v>
                </c:pt>
                <c:pt idx="122">
                  <c:v>28.673580513500578</c:v>
                </c:pt>
                <c:pt idx="123">
                  <c:v>29.015124014436555</c:v>
                </c:pt>
                <c:pt idx="124">
                  <c:v>29.360348843129014</c:v>
                </c:pt>
                <c:pt idx="125">
                  <c:v>29.707048159146979</c:v>
                </c:pt>
                <c:pt idx="126">
                  <c:v>30.063235061780404</c:v>
                </c:pt>
                <c:pt idx="127">
                  <c:v>30.420676836797956</c:v>
                </c:pt>
                <c:pt idx="128">
                  <c:v>30.782276642774256</c:v>
                </c:pt>
                <c:pt idx="129">
                  <c:v>31.148437587592493</c:v>
                </c:pt>
                <c:pt idx="130">
                  <c:v>31.52002772067307</c:v>
                </c:pt>
                <c:pt idx="131">
                  <c:v>31.910618090235641</c:v>
                </c:pt>
                <c:pt idx="132">
                  <c:v>32.301352046493577</c:v>
                </c:pt>
                <c:pt idx="133">
                  <c:v>32.695587609806608</c:v>
                </c:pt>
                <c:pt idx="134">
                  <c:v>33.09518760590376</c:v>
                </c:pt>
                <c:pt idx="135">
                  <c:v>33.501943587947444</c:v>
                </c:pt>
                <c:pt idx="136">
                  <c:v>33.922948177275032</c:v>
                </c:pt>
                <c:pt idx="137">
                  <c:v>34.345714566458824</c:v>
                </c:pt>
                <c:pt idx="138">
                  <c:v>34.772476565614575</c:v>
                </c:pt>
                <c:pt idx="139">
                  <c:v>35.204111739492568</c:v>
                </c:pt>
                <c:pt idx="140">
                  <c:v>35.640138901164448</c:v>
                </c:pt>
                <c:pt idx="141">
                  <c:v>36.081467719544847</c:v>
                </c:pt>
                <c:pt idx="142">
                  <c:v>36.523086713257641</c:v>
                </c:pt>
                <c:pt idx="143">
                  <c:v>36.965448818958691</c:v>
                </c:pt>
                <c:pt idx="144">
                  <c:v>37.406185223936475</c:v>
                </c:pt>
                <c:pt idx="145">
                  <c:v>37.841788681474213</c:v>
                </c:pt>
                <c:pt idx="146">
                  <c:v>38.317614920032987</c:v>
                </c:pt>
                <c:pt idx="147">
                  <c:v>38.793908536322128</c:v>
                </c:pt>
                <c:pt idx="148">
                  <c:v>39.272268282826879</c:v>
                </c:pt>
                <c:pt idx="149">
                  <c:v>39.745133930910804</c:v>
                </c:pt>
                <c:pt idx="150">
                  <c:v>40.209124183014055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120576"/>
        <c:axId val="121502464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Maailma</c:v>
                </c:pt>
              </c:strCache>
            </c:strRef>
          </c:tx>
          <c:spPr>
            <a:ln w="31750">
              <a:solidFill>
                <a:srgbClr val="009EDA"/>
              </a:solidFill>
            </a:ln>
          </c:spPr>
          <c:marker>
            <c:symbol val="none"/>
          </c:marker>
          <c:cat>
            <c:numRef>
              <c:f>Sheet1!$A$2:$A$152</c:f>
              <c:numCache>
                <c:formatCode>General</c:formatCode>
                <c:ptCount val="15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  <c:pt idx="116">
                  <c:v>2016</c:v>
                </c:pt>
                <c:pt idx="117">
                  <c:v>2017</c:v>
                </c:pt>
                <c:pt idx="118">
                  <c:v>2018</c:v>
                </c:pt>
                <c:pt idx="119">
                  <c:v>2019</c:v>
                </c:pt>
                <c:pt idx="120">
                  <c:v>2020</c:v>
                </c:pt>
                <c:pt idx="121">
                  <c:v>2021</c:v>
                </c:pt>
                <c:pt idx="122">
                  <c:v>2022</c:v>
                </c:pt>
                <c:pt idx="123">
                  <c:v>2023</c:v>
                </c:pt>
                <c:pt idx="124">
                  <c:v>2024</c:v>
                </c:pt>
                <c:pt idx="125">
                  <c:v>2025</c:v>
                </c:pt>
                <c:pt idx="126">
                  <c:v>2026</c:v>
                </c:pt>
                <c:pt idx="127">
                  <c:v>2027</c:v>
                </c:pt>
                <c:pt idx="128">
                  <c:v>2028</c:v>
                </c:pt>
                <c:pt idx="129">
                  <c:v>2029</c:v>
                </c:pt>
                <c:pt idx="130">
                  <c:v>2030</c:v>
                </c:pt>
                <c:pt idx="131">
                  <c:v>2031</c:v>
                </c:pt>
                <c:pt idx="132">
                  <c:v>2032</c:v>
                </c:pt>
                <c:pt idx="133">
                  <c:v>2033</c:v>
                </c:pt>
                <c:pt idx="134">
                  <c:v>2034</c:v>
                </c:pt>
                <c:pt idx="135">
                  <c:v>2035</c:v>
                </c:pt>
                <c:pt idx="136">
                  <c:v>2036</c:v>
                </c:pt>
                <c:pt idx="137">
                  <c:v>2037</c:v>
                </c:pt>
                <c:pt idx="138">
                  <c:v>2038</c:v>
                </c:pt>
                <c:pt idx="139">
                  <c:v>2039</c:v>
                </c:pt>
                <c:pt idx="140">
                  <c:v>2040</c:v>
                </c:pt>
                <c:pt idx="141">
                  <c:v>2041</c:v>
                </c:pt>
                <c:pt idx="142">
                  <c:v>2042</c:v>
                </c:pt>
                <c:pt idx="143">
                  <c:v>2043</c:v>
                </c:pt>
                <c:pt idx="144">
                  <c:v>2044</c:v>
                </c:pt>
                <c:pt idx="145">
                  <c:v>2045</c:v>
                </c:pt>
                <c:pt idx="146">
                  <c:v>2046</c:v>
                </c:pt>
                <c:pt idx="147">
                  <c:v>2047</c:v>
                </c:pt>
                <c:pt idx="148">
                  <c:v>2048</c:v>
                </c:pt>
                <c:pt idx="149">
                  <c:v>2049</c:v>
                </c:pt>
                <c:pt idx="150">
                  <c:v>2050</c:v>
                </c:pt>
              </c:numCache>
            </c:numRef>
          </c:cat>
          <c:val>
            <c:numRef>
              <c:f>Sheet1!$D$2:$D$152</c:f>
              <c:numCache>
                <c:formatCode>0.0</c:formatCode>
                <c:ptCount val="151"/>
                <c:pt idx="0">
                  <c:v>1.2612254140244241</c:v>
                </c:pt>
                <c:pt idx="1">
                  <c:v>1.2814719820738534</c:v>
                </c:pt>
                <c:pt idx="2">
                  <c:v>1.3017185501232824</c:v>
                </c:pt>
                <c:pt idx="3">
                  <c:v>1.3219651181727117</c:v>
                </c:pt>
                <c:pt idx="4">
                  <c:v>1.3422116862221409</c:v>
                </c:pt>
                <c:pt idx="5">
                  <c:v>1.3624582542715702</c:v>
                </c:pt>
                <c:pt idx="6">
                  <c:v>1.3827048223209994</c:v>
                </c:pt>
                <c:pt idx="7">
                  <c:v>1.4029513903704287</c:v>
                </c:pt>
                <c:pt idx="8">
                  <c:v>1.423197958419858</c:v>
                </c:pt>
                <c:pt idx="9">
                  <c:v>1.4434445264692872</c:v>
                </c:pt>
                <c:pt idx="10">
                  <c:v>1.4636910945187165</c:v>
                </c:pt>
                <c:pt idx="11">
                  <c:v>1.4839376625681457</c:v>
                </c:pt>
                <c:pt idx="12">
                  <c:v>1.504184230617575</c:v>
                </c:pt>
                <c:pt idx="13">
                  <c:v>1.5244307986670051</c:v>
                </c:pt>
                <c:pt idx="14">
                  <c:v>1.5405012173365267</c:v>
                </c:pt>
                <c:pt idx="15">
                  <c:v>1.5565716360060482</c:v>
                </c:pt>
                <c:pt idx="16">
                  <c:v>1.5726420546755699</c:v>
                </c:pt>
                <c:pt idx="17">
                  <c:v>1.5887124733450915</c:v>
                </c:pt>
                <c:pt idx="18">
                  <c:v>1.604782892014613</c:v>
                </c:pt>
                <c:pt idx="19">
                  <c:v>1.6208533106841345</c:v>
                </c:pt>
                <c:pt idx="20">
                  <c:v>1.6369237293536563</c:v>
                </c:pt>
                <c:pt idx="21">
                  <c:v>1.6529941480231778</c:v>
                </c:pt>
                <c:pt idx="22">
                  <c:v>1.6690645666926993</c:v>
                </c:pt>
                <c:pt idx="23">
                  <c:v>1.6851349853622211</c:v>
                </c:pt>
                <c:pt idx="24">
                  <c:v>1.7012054040317426</c:v>
                </c:pt>
                <c:pt idx="25">
                  <c:v>1.7172758227012641</c:v>
                </c:pt>
                <c:pt idx="26">
                  <c:v>1.7333462413707856</c:v>
                </c:pt>
                <c:pt idx="27">
                  <c:v>1.7494166600403074</c:v>
                </c:pt>
                <c:pt idx="28">
                  <c:v>1.7654870787098289</c:v>
                </c:pt>
                <c:pt idx="29">
                  <c:v>1.7815574973793504</c:v>
                </c:pt>
                <c:pt idx="30">
                  <c:v>1.7976279160488722</c:v>
                </c:pt>
                <c:pt idx="31">
                  <c:v>1.8136983347183937</c:v>
                </c:pt>
                <c:pt idx="32">
                  <c:v>1.8297687533879152</c:v>
                </c:pt>
                <c:pt idx="33">
                  <c:v>1.8458391720574368</c:v>
                </c:pt>
                <c:pt idx="34">
                  <c:v>1.8619095907269585</c:v>
                </c:pt>
                <c:pt idx="35">
                  <c:v>1.87798000939648</c:v>
                </c:pt>
                <c:pt idx="36">
                  <c:v>1.8940504280660015</c:v>
                </c:pt>
                <c:pt idx="37">
                  <c:v>1.9101208467355231</c:v>
                </c:pt>
                <c:pt idx="38">
                  <c:v>1.9261912654050448</c:v>
                </c:pt>
                <c:pt idx="39">
                  <c:v>1.9422616840745663</c:v>
                </c:pt>
                <c:pt idx="40">
                  <c:v>1.9583321027440854</c:v>
                </c:pt>
                <c:pt idx="41">
                  <c:v>1.9735726512569765</c:v>
                </c:pt>
                <c:pt idx="42">
                  <c:v>1.9888131997698677</c:v>
                </c:pt>
                <c:pt idx="43">
                  <c:v>2.0040537482827587</c:v>
                </c:pt>
                <c:pt idx="44">
                  <c:v>2.0192942967956498</c:v>
                </c:pt>
                <c:pt idx="45">
                  <c:v>2.0345348453085408</c:v>
                </c:pt>
                <c:pt idx="46">
                  <c:v>2.0497753938214323</c:v>
                </c:pt>
                <c:pt idx="47">
                  <c:v>2.0650159423343233</c:v>
                </c:pt>
                <c:pt idx="48">
                  <c:v>2.0802564908472148</c:v>
                </c:pt>
                <c:pt idx="49">
                  <c:v>2.0954970393601058</c:v>
                </c:pt>
                <c:pt idx="50">
                  <c:v>2.1107375878729968</c:v>
                </c:pt>
                <c:pt idx="51">
                  <c:v>2.1970055364602339</c:v>
                </c:pt>
                <c:pt idx="52">
                  <c:v>2.2579803276936787</c:v>
                </c:pt>
                <c:pt idx="53">
                  <c:v>2.3289879060093859</c:v>
                </c:pt>
                <c:pt idx="54">
                  <c:v>2.3634138861859775</c:v>
                </c:pt>
                <c:pt idx="55">
                  <c:v>2.466717017072789</c:v>
                </c:pt>
                <c:pt idx="56">
                  <c:v>2.5338230115051976</c:v>
                </c:pt>
                <c:pt idx="57">
                  <c:v>2.5778009482567734</c:v>
                </c:pt>
                <c:pt idx="58">
                  <c:v>2.6068812108084485</c:v>
                </c:pt>
                <c:pt idx="59">
                  <c:v>2.6747974032347113</c:v>
                </c:pt>
                <c:pt idx="60">
                  <c:v>2.7725805907823413</c:v>
                </c:pt>
                <c:pt idx="61">
                  <c:v>2.8309087657252161</c:v>
                </c:pt>
                <c:pt idx="62">
                  <c:v>2.9136118041886627</c:v>
                </c:pt>
                <c:pt idx="63">
                  <c:v>2.9779747285397051</c:v>
                </c:pt>
                <c:pt idx="64">
                  <c:v>3.1302484095494196</c:v>
                </c:pt>
                <c:pt idx="65">
                  <c:v>3.2282647858678115</c:v>
                </c:pt>
                <c:pt idx="66">
                  <c:v>3.3351518491409031</c:v>
                </c:pt>
                <c:pt idx="67">
                  <c:v>3.3902571637920307</c:v>
                </c:pt>
                <c:pt idx="68">
                  <c:v>3.5045040609263181</c:v>
                </c:pt>
                <c:pt idx="69">
                  <c:v>3.623574254992016</c:v>
                </c:pt>
                <c:pt idx="70">
                  <c:v>3.7294373347707364</c:v>
                </c:pt>
                <c:pt idx="71">
                  <c:v>3.8029663296976066</c:v>
                </c:pt>
                <c:pt idx="72">
                  <c:v>3.904438494297612</c:v>
                </c:pt>
                <c:pt idx="73">
                  <c:v>4.082588683315711</c:v>
                </c:pt>
                <c:pt idx="74">
                  <c:v>4.0993797890259156</c:v>
                </c:pt>
                <c:pt idx="75">
                  <c:v>4.0872687804037167</c:v>
                </c:pt>
                <c:pt idx="76">
                  <c:v>4.213391921185921</c:v>
                </c:pt>
                <c:pt idx="77">
                  <c:v>4.3092265360553332</c:v>
                </c:pt>
                <c:pt idx="78">
                  <c:v>4.4223118352141606</c:v>
                </c:pt>
                <c:pt idx="79">
                  <c:v>4.4997738959830462</c:v>
                </c:pt>
                <c:pt idx="80">
                  <c:v>4.5117389212823982</c:v>
                </c:pt>
                <c:pt idx="81">
                  <c:v>4.5234433726844916</c:v>
                </c:pt>
                <c:pt idx="82">
                  <c:v>4.5011927230085487</c:v>
                </c:pt>
                <c:pt idx="83">
                  <c:v>4.5410333176660069</c:v>
                </c:pt>
                <c:pt idx="84">
                  <c:v>4.6681745199810987</c:v>
                </c:pt>
                <c:pt idx="85">
                  <c:v>4.7480223900302656</c:v>
                </c:pt>
                <c:pt idx="86">
                  <c:v>4.83277263426959</c:v>
                </c:pt>
                <c:pt idx="87">
                  <c:v>4.9321727078853739</c:v>
                </c:pt>
                <c:pt idx="88">
                  <c:v>5.0562792467739142</c:v>
                </c:pt>
                <c:pt idx="89">
                  <c:v>5.1300360798357136</c:v>
                </c:pt>
                <c:pt idx="90">
                  <c:v>5.1497311817774483</c:v>
                </c:pt>
                <c:pt idx="91">
                  <c:v>5.137263706941491</c:v>
                </c:pt>
                <c:pt idx="92">
                  <c:v>5.1653310712911225</c:v>
                </c:pt>
                <c:pt idx="93">
                  <c:v>5.1998756070077876</c:v>
                </c:pt>
                <c:pt idx="94">
                  <c:v>5.3037772264938212</c:v>
                </c:pt>
                <c:pt idx="95">
                  <c:v>5.4460671888067189</c:v>
                </c:pt>
                <c:pt idx="96">
                  <c:v>5.5517740884886519</c:v>
                </c:pt>
                <c:pt idx="97">
                  <c:v>5.6900199595115231</c:v>
                </c:pt>
                <c:pt idx="98">
                  <c:v>5.7087309541273363</c:v>
                </c:pt>
                <c:pt idx="99">
                  <c:v>5.8332554919139294</c:v>
                </c:pt>
                <c:pt idx="100">
                  <c:v>6.0376758874956096</c:v>
                </c:pt>
                <c:pt idx="101">
                  <c:v>6.1317054714729169</c:v>
                </c:pt>
                <c:pt idx="102">
                  <c:v>6.261734267054277</c:v>
                </c:pt>
                <c:pt idx="103">
                  <c:v>6.4691195749421011</c:v>
                </c:pt>
                <c:pt idx="104">
                  <c:v>6.7382813332867348</c:v>
                </c:pt>
                <c:pt idx="105">
                  <c:v>6.9600310347543326</c:v>
                </c:pt>
                <c:pt idx="106">
                  <c:v>7.2383834833498453</c:v>
                </c:pt>
                <c:pt idx="107">
                  <c:v>7.4676482323114675</c:v>
                </c:pt>
                <c:pt idx="108">
                  <c:v>7.6139229239427015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Maailma4</c:v>
                </c:pt>
              </c:strCache>
            </c:strRef>
          </c:tx>
          <c:spPr>
            <a:ln w="31750">
              <a:solidFill>
                <a:srgbClr val="A7DFF3"/>
              </a:solidFill>
            </a:ln>
          </c:spPr>
          <c:marker>
            <c:symbol val="none"/>
          </c:marker>
          <c:cat>
            <c:numRef>
              <c:f>Sheet1!$A$2:$A$152</c:f>
              <c:numCache>
                <c:formatCode>General</c:formatCode>
                <c:ptCount val="15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  <c:pt idx="116">
                  <c:v>2016</c:v>
                </c:pt>
                <c:pt idx="117">
                  <c:v>2017</c:v>
                </c:pt>
                <c:pt idx="118">
                  <c:v>2018</c:v>
                </c:pt>
                <c:pt idx="119">
                  <c:v>2019</c:v>
                </c:pt>
                <c:pt idx="120">
                  <c:v>2020</c:v>
                </c:pt>
                <c:pt idx="121">
                  <c:v>2021</c:v>
                </c:pt>
                <c:pt idx="122">
                  <c:v>2022</c:v>
                </c:pt>
                <c:pt idx="123">
                  <c:v>2023</c:v>
                </c:pt>
                <c:pt idx="124">
                  <c:v>2024</c:v>
                </c:pt>
                <c:pt idx="125">
                  <c:v>2025</c:v>
                </c:pt>
                <c:pt idx="126">
                  <c:v>2026</c:v>
                </c:pt>
                <c:pt idx="127">
                  <c:v>2027</c:v>
                </c:pt>
                <c:pt idx="128">
                  <c:v>2028</c:v>
                </c:pt>
                <c:pt idx="129">
                  <c:v>2029</c:v>
                </c:pt>
                <c:pt idx="130">
                  <c:v>2030</c:v>
                </c:pt>
                <c:pt idx="131">
                  <c:v>2031</c:v>
                </c:pt>
                <c:pt idx="132">
                  <c:v>2032</c:v>
                </c:pt>
                <c:pt idx="133">
                  <c:v>2033</c:v>
                </c:pt>
                <c:pt idx="134">
                  <c:v>2034</c:v>
                </c:pt>
                <c:pt idx="135">
                  <c:v>2035</c:v>
                </c:pt>
                <c:pt idx="136">
                  <c:v>2036</c:v>
                </c:pt>
                <c:pt idx="137">
                  <c:v>2037</c:v>
                </c:pt>
                <c:pt idx="138">
                  <c:v>2038</c:v>
                </c:pt>
                <c:pt idx="139">
                  <c:v>2039</c:v>
                </c:pt>
                <c:pt idx="140">
                  <c:v>2040</c:v>
                </c:pt>
                <c:pt idx="141">
                  <c:v>2041</c:v>
                </c:pt>
                <c:pt idx="142">
                  <c:v>2042</c:v>
                </c:pt>
                <c:pt idx="143">
                  <c:v>2043</c:v>
                </c:pt>
                <c:pt idx="144">
                  <c:v>2044</c:v>
                </c:pt>
                <c:pt idx="145">
                  <c:v>2045</c:v>
                </c:pt>
                <c:pt idx="146">
                  <c:v>2046</c:v>
                </c:pt>
                <c:pt idx="147">
                  <c:v>2047</c:v>
                </c:pt>
                <c:pt idx="148">
                  <c:v>2048</c:v>
                </c:pt>
                <c:pt idx="149">
                  <c:v>2049</c:v>
                </c:pt>
                <c:pt idx="150">
                  <c:v>2050</c:v>
                </c:pt>
              </c:numCache>
            </c:numRef>
          </c:cat>
          <c:val>
            <c:numRef>
              <c:f>Sheet1!$G$2:$G$152</c:f>
              <c:numCache>
                <c:formatCode>General</c:formatCode>
                <c:ptCount val="151"/>
                <c:pt idx="108" formatCode="0.0">
                  <c:v>7.6139229239427015</c:v>
                </c:pt>
                <c:pt idx="109">
                  <c:v>7.3674859177133394</c:v>
                </c:pt>
                <c:pt idx="110">
                  <c:v>7.5716727562336272</c:v>
                </c:pt>
                <c:pt idx="111">
                  <c:v>7.6941955246033631</c:v>
                </c:pt>
                <c:pt idx="112">
                  <c:v>7.8331361372423576</c:v>
                </c:pt>
                <c:pt idx="113">
                  <c:v>7.9693924236075278</c:v>
                </c:pt>
                <c:pt idx="114">
                  <c:v>8.1110033551578855</c:v>
                </c:pt>
                <c:pt idx="115">
                  <c:v>8.2583565055845973</c:v>
                </c:pt>
                <c:pt idx="116">
                  <c:v>8.4158432558098077</c:v>
                </c:pt>
                <c:pt idx="117">
                  <c:v>8.5732096006247094</c:v>
                </c:pt>
                <c:pt idx="118">
                  <c:v>8.7373314657252816</c:v>
                </c:pt>
                <c:pt idx="119">
                  <c:v>8.9079885731652535</c:v>
                </c:pt>
                <c:pt idx="120">
                  <c:v>9.0856351212146027</c:v>
                </c:pt>
                <c:pt idx="121">
                  <c:v>9.2679634258272134</c:v>
                </c:pt>
                <c:pt idx="122">
                  <c:v>9.4535351365191165</c:v>
                </c:pt>
                <c:pt idx="123">
                  <c:v>9.6455302605050708</c:v>
                </c:pt>
                <c:pt idx="124">
                  <c:v>9.8439183077629426</c:v>
                </c:pt>
                <c:pt idx="125">
                  <c:v>10.048617514165651</c:v>
                </c:pt>
                <c:pt idx="126">
                  <c:v>10.255874553606477</c:v>
                </c:pt>
                <c:pt idx="127">
                  <c:v>10.466993660759494</c:v>
                </c:pt>
                <c:pt idx="128">
                  <c:v>10.684133988926725</c:v>
                </c:pt>
                <c:pt idx="129">
                  <c:v>10.907801772536583</c:v>
                </c:pt>
                <c:pt idx="130">
                  <c:v>11.138542157095948</c:v>
                </c:pt>
                <c:pt idx="131">
                  <c:v>11.372729403214347</c:v>
                </c:pt>
                <c:pt idx="132">
                  <c:v>11.611830206849733</c:v>
                </c:pt>
                <c:pt idx="133">
                  <c:v>11.857567626671921</c:v>
                </c:pt>
                <c:pt idx="134">
                  <c:v>12.110052689122801</c:v>
                </c:pt>
                <c:pt idx="135">
                  <c:v>12.368774436723228</c:v>
                </c:pt>
                <c:pt idx="136">
                  <c:v>12.629448401911889</c:v>
                </c:pt>
                <c:pt idx="137">
                  <c:v>12.894898100016292</c:v>
                </c:pt>
                <c:pt idx="138">
                  <c:v>13.166524340991822</c:v>
                </c:pt>
                <c:pt idx="139">
                  <c:v>13.444911605723332</c:v>
                </c:pt>
                <c:pt idx="140">
                  <c:v>13.730658485787856</c:v>
                </c:pt>
                <c:pt idx="141">
                  <c:v>14.02188729327173</c:v>
                </c:pt>
                <c:pt idx="142">
                  <c:v>14.319352911253619</c:v>
                </c:pt>
                <c:pt idx="143">
                  <c:v>14.62464278648676</c:v>
                </c:pt>
                <c:pt idx="144">
                  <c:v>14.937218909754156</c:v>
                </c:pt>
                <c:pt idx="145">
                  <c:v>15.257052259135252</c:v>
                </c:pt>
                <c:pt idx="146">
                  <c:v>15.582489892570729</c:v>
                </c:pt>
                <c:pt idx="147">
                  <c:v>15.914710394231481</c:v>
                </c:pt>
                <c:pt idx="148">
                  <c:v>16.255383160234434</c:v>
                </c:pt>
                <c:pt idx="149">
                  <c:v>16.604850634532593</c:v>
                </c:pt>
                <c:pt idx="150">
                  <c:v>16.963981820364438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121088"/>
        <c:axId val="140183232"/>
      </c:lineChart>
      <c:catAx>
        <c:axId val="140120576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2150246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21502464"/>
        <c:scaling>
          <c:orientation val="minMax"/>
          <c:max val="50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140120576"/>
        <c:crosses val="autoZero"/>
        <c:crossBetween val="midCat"/>
      </c:valAx>
      <c:valAx>
        <c:axId val="140183232"/>
        <c:scaling>
          <c:orientation val="minMax"/>
          <c:max val="50"/>
        </c:scaling>
        <c:delete val="0"/>
        <c:axPos val="r"/>
        <c:numFmt formatCode="0" sourceLinked="0"/>
        <c:majorTickMark val="none"/>
        <c:minorTickMark val="none"/>
        <c:tickLblPos val="nextTo"/>
        <c:spPr>
          <a:ln>
            <a:noFill/>
          </a:ln>
        </c:spPr>
        <c:crossAx val="140121088"/>
        <c:crosses val="max"/>
        <c:crossBetween val="between"/>
      </c:valAx>
      <c:catAx>
        <c:axId val="140121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0183232"/>
        <c:crosses val="autoZero"/>
        <c:auto val="1"/>
        <c:lblAlgn val="ctr"/>
        <c:lblOffset val="100"/>
        <c:noMultiLvlLbl val="0"/>
      </c:catAx>
      <c:spPr>
        <a:solidFill>
          <a:srgbClr val="E9E9E3"/>
        </a:solidFill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</a:defRPr>
      </a:pPr>
      <a:endParaRPr lang="fi-FI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Saksa</c:v>
                </c:pt>
              </c:strCache>
            </c:strRef>
          </c:tx>
          <c:spPr>
            <a:ln w="31750">
              <a:solidFill>
                <a:srgbClr val="00A590"/>
              </a:solidFill>
            </a:ln>
          </c:spPr>
          <c:marker>
            <c:symbol val="none"/>
          </c:marker>
          <c:cat>
            <c:numRef>
              <c:f>Sheet1!$A$2:$A$72</c:f>
              <c:numCache>
                <c:formatCode>General</c:formatCode>
                <c:ptCount val="7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2041</c:v>
                </c:pt>
                <c:pt idx="62">
                  <c:v>2042</c:v>
                </c:pt>
                <c:pt idx="63">
                  <c:v>2043</c:v>
                </c:pt>
                <c:pt idx="64">
                  <c:v>2044</c:v>
                </c:pt>
                <c:pt idx="65">
                  <c:v>2045</c:v>
                </c:pt>
                <c:pt idx="66">
                  <c:v>2046</c:v>
                </c:pt>
                <c:pt idx="67">
                  <c:v>2047</c:v>
                </c:pt>
                <c:pt idx="68">
                  <c:v>2048</c:v>
                </c:pt>
                <c:pt idx="69">
                  <c:v>2049</c:v>
                </c:pt>
                <c:pt idx="70">
                  <c:v>2050</c:v>
                </c:pt>
              </c:numCache>
            </c:numRef>
          </c:cat>
          <c:val>
            <c:numRef>
              <c:f>Sheet1!$C$2:$C$72</c:f>
              <c:numCache>
                <c:formatCode>0.0</c:formatCode>
                <c:ptCount val="71"/>
                <c:pt idx="0">
                  <c:v>1287.8499999999999</c:v>
                </c:pt>
                <c:pt idx="1">
                  <c:v>1276.6300000000001</c:v>
                </c:pt>
                <c:pt idx="2">
                  <c:v>1254.5999999999999</c:v>
                </c:pt>
                <c:pt idx="3">
                  <c:v>1278.67</c:v>
                </c:pt>
                <c:pt idx="4">
                  <c:v>1290.3699999999999</c:v>
                </c:pt>
                <c:pt idx="5">
                  <c:v>1301.3800000000001</c:v>
                </c:pt>
                <c:pt idx="6">
                  <c:v>1312.4</c:v>
                </c:pt>
                <c:pt idx="7">
                  <c:v>1321.11</c:v>
                </c:pt>
                <c:pt idx="8">
                  <c:v>1349.97</c:v>
                </c:pt>
                <c:pt idx="9">
                  <c:v>1389.05</c:v>
                </c:pt>
                <c:pt idx="10">
                  <c:v>1418.28</c:v>
                </c:pt>
                <c:pt idx="11">
                  <c:v>1444.32</c:v>
                </c:pt>
                <c:pt idx="12">
                  <c:v>1464.15</c:v>
                </c:pt>
                <c:pt idx="13">
                  <c:v>1444.19</c:v>
                </c:pt>
                <c:pt idx="14">
                  <c:v>1460.41</c:v>
                </c:pt>
                <c:pt idx="15">
                  <c:v>1479.38</c:v>
                </c:pt>
                <c:pt idx="16">
                  <c:v>1485.25</c:v>
                </c:pt>
                <c:pt idx="17">
                  <c:v>1497.6</c:v>
                </c:pt>
                <c:pt idx="18">
                  <c:v>1517.39</c:v>
                </c:pt>
                <c:pt idx="19">
                  <c:v>1535.36</c:v>
                </c:pt>
                <c:pt idx="20">
                  <c:v>1579.03</c:v>
                </c:pt>
                <c:pt idx="21">
                  <c:v>1590.44</c:v>
                </c:pt>
                <c:pt idx="22">
                  <c:v>1584.51</c:v>
                </c:pt>
                <c:pt idx="23">
                  <c:v>1573.41</c:v>
                </c:pt>
                <c:pt idx="24">
                  <c:v>1591.56</c:v>
                </c:pt>
                <c:pt idx="25">
                  <c:v>1576.91</c:v>
                </c:pt>
                <c:pt idx="26">
                  <c:v>1610.21</c:v>
                </c:pt>
                <c:pt idx="27">
                  <c:v>1635.22</c:v>
                </c:pt>
                <c:pt idx="28">
                  <c:v>1657.3</c:v>
                </c:pt>
                <c:pt idx="29">
                  <c:v>1572.69</c:v>
                </c:pt>
                <c:pt idx="30">
                  <c:v>1631.39</c:v>
                </c:pt>
                <c:pt idx="31">
                  <c:v>1683.46</c:v>
                </c:pt>
                <c:pt idx="32">
                  <c:v>1713.01</c:v>
                </c:pt>
                <c:pt idx="33">
                  <c:v>1731.24</c:v>
                </c:pt>
                <c:pt idx="34">
                  <c:v>1749.65</c:v>
                </c:pt>
                <c:pt idx="35">
                  <c:v>1768.24</c:v>
                </c:pt>
                <c:pt idx="36">
                  <c:v>1786.08</c:v>
                </c:pt>
                <c:pt idx="37">
                  <c:v>1804.08</c:v>
                </c:pt>
                <c:pt idx="38">
                  <c:v>1822.28</c:v>
                </c:pt>
                <c:pt idx="39">
                  <c:v>1840.64</c:v>
                </c:pt>
                <c:pt idx="40">
                  <c:v>1859.19</c:v>
                </c:pt>
                <c:pt idx="41">
                  <c:v>1878.3</c:v>
                </c:pt>
                <c:pt idx="42">
                  <c:v>1897.62</c:v>
                </c:pt>
                <c:pt idx="43">
                  <c:v>1917.13</c:v>
                </c:pt>
                <c:pt idx="44">
                  <c:v>1936.85</c:v>
                </c:pt>
                <c:pt idx="45">
                  <c:v>1956.77</c:v>
                </c:pt>
                <c:pt idx="46">
                  <c:v>1977.43</c:v>
                </c:pt>
                <c:pt idx="47">
                  <c:v>1998.31</c:v>
                </c:pt>
                <c:pt idx="48">
                  <c:v>2019.42</c:v>
                </c:pt>
                <c:pt idx="49">
                  <c:v>2040.73</c:v>
                </c:pt>
                <c:pt idx="50">
                  <c:v>2062.2199999999998</c:v>
                </c:pt>
                <c:pt idx="51">
                  <c:v>2084.89</c:v>
                </c:pt>
                <c:pt idx="52">
                  <c:v>2107.71</c:v>
                </c:pt>
                <c:pt idx="53">
                  <c:v>2130.71</c:v>
                </c:pt>
                <c:pt idx="54">
                  <c:v>2153.87</c:v>
                </c:pt>
                <c:pt idx="55">
                  <c:v>2177.1999999999998</c:v>
                </c:pt>
                <c:pt idx="56">
                  <c:v>2202.19</c:v>
                </c:pt>
                <c:pt idx="57">
                  <c:v>2227.31</c:v>
                </c:pt>
                <c:pt idx="58">
                  <c:v>2252.5700000000002</c:v>
                </c:pt>
                <c:pt idx="59">
                  <c:v>2277.9699999999998</c:v>
                </c:pt>
                <c:pt idx="60">
                  <c:v>2303.5100000000002</c:v>
                </c:pt>
                <c:pt idx="61">
                  <c:v>2331.2800000000002</c:v>
                </c:pt>
                <c:pt idx="62">
                  <c:v>2359.11</c:v>
                </c:pt>
                <c:pt idx="63">
                  <c:v>2386.9899999999998</c:v>
                </c:pt>
                <c:pt idx="64">
                  <c:v>2414.94</c:v>
                </c:pt>
                <c:pt idx="65">
                  <c:v>2442.96</c:v>
                </c:pt>
                <c:pt idx="66">
                  <c:v>2473.34</c:v>
                </c:pt>
                <c:pt idx="67">
                  <c:v>2503.63</c:v>
                </c:pt>
                <c:pt idx="68">
                  <c:v>2533.86</c:v>
                </c:pt>
                <c:pt idx="69">
                  <c:v>2564.0300000000002</c:v>
                </c:pt>
                <c:pt idx="70">
                  <c:v>2594.14</c:v>
                </c:pt>
              </c:numCache>
            </c:numRef>
          </c:val>
          <c:smooth val="0"/>
        </c:ser>
        <c:ser>
          <c:idx val="1"/>
          <c:order val="0"/>
          <c:tx>
            <c:strRef>
              <c:f>Sheet1!$B$1</c:f>
              <c:strCache>
                <c:ptCount val="1"/>
                <c:pt idx="0">
                  <c:v>Suomi</c:v>
                </c:pt>
              </c:strCache>
            </c:strRef>
          </c:tx>
          <c:spPr>
            <a:ln w="31750">
              <a:solidFill>
                <a:srgbClr val="E83C98"/>
              </a:solidFill>
            </a:ln>
          </c:spPr>
          <c:marker>
            <c:symbol val="none"/>
          </c:marker>
          <c:cat>
            <c:numRef>
              <c:f>Sheet1!$A$2:$A$72</c:f>
              <c:numCache>
                <c:formatCode>General</c:formatCode>
                <c:ptCount val="7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2041</c:v>
                </c:pt>
                <c:pt idx="62">
                  <c:v>2042</c:v>
                </c:pt>
                <c:pt idx="63">
                  <c:v>2043</c:v>
                </c:pt>
                <c:pt idx="64">
                  <c:v>2044</c:v>
                </c:pt>
                <c:pt idx="65">
                  <c:v>2045</c:v>
                </c:pt>
                <c:pt idx="66">
                  <c:v>2046</c:v>
                </c:pt>
                <c:pt idx="67">
                  <c:v>2047</c:v>
                </c:pt>
                <c:pt idx="68">
                  <c:v>2048</c:v>
                </c:pt>
                <c:pt idx="69">
                  <c:v>2049</c:v>
                </c:pt>
                <c:pt idx="70">
                  <c:v>2050</c:v>
                </c:pt>
              </c:numCache>
            </c:numRef>
          </c:cat>
          <c:val>
            <c:numRef>
              <c:f>Sheet1!$B$2:$B$72</c:f>
              <c:numCache>
                <c:formatCode>0.0</c:formatCode>
                <c:ptCount val="71"/>
                <c:pt idx="0">
                  <c:v>1173.7</c:v>
                </c:pt>
                <c:pt idx="1">
                  <c:v>1163.17</c:v>
                </c:pt>
                <c:pt idx="2">
                  <c:v>1170.6400000000001</c:v>
                </c:pt>
                <c:pt idx="3">
                  <c:v>1185.76</c:v>
                </c:pt>
                <c:pt idx="4">
                  <c:v>1203.1600000000001</c:v>
                </c:pt>
                <c:pt idx="5">
                  <c:v>1223.5999999999999</c:v>
                </c:pt>
                <c:pt idx="6">
                  <c:v>1235.57</c:v>
                </c:pt>
                <c:pt idx="7">
                  <c:v>1274.5899999999999</c:v>
                </c:pt>
                <c:pt idx="8">
                  <c:v>1321.67</c:v>
                </c:pt>
                <c:pt idx="9">
                  <c:v>1349.58</c:v>
                </c:pt>
                <c:pt idx="10">
                  <c:v>1338.5</c:v>
                </c:pt>
                <c:pt idx="11">
                  <c:v>1261.8800000000001</c:v>
                </c:pt>
                <c:pt idx="12">
                  <c:v>1229.07</c:v>
                </c:pt>
                <c:pt idx="13">
                  <c:v>1228.02</c:v>
                </c:pt>
                <c:pt idx="14">
                  <c:v>1282.1600000000001</c:v>
                </c:pt>
                <c:pt idx="15">
                  <c:v>1340.87</c:v>
                </c:pt>
                <c:pt idx="16">
                  <c:v>1399.05</c:v>
                </c:pt>
                <c:pt idx="17">
                  <c:v>1460.83</c:v>
                </c:pt>
                <c:pt idx="18">
                  <c:v>1519.92</c:v>
                </c:pt>
                <c:pt idx="19">
                  <c:v>1520.17</c:v>
                </c:pt>
                <c:pt idx="20">
                  <c:v>1581.37</c:v>
                </c:pt>
                <c:pt idx="21">
                  <c:v>1603.33</c:v>
                </c:pt>
                <c:pt idx="22">
                  <c:v>1619.03</c:v>
                </c:pt>
                <c:pt idx="23">
                  <c:v>1646.71</c:v>
                </c:pt>
                <c:pt idx="24">
                  <c:v>1711.46</c:v>
                </c:pt>
                <c:pt idx="25">
                  <c:v>1773.07</c:v>
                </c:pt>
                <c:pt idx="26">
                  <c:v>1832.74</c:v>
                </c:pt>
                <c:pt idx="27">
                  <c:v>1880.89</c:v>
                </c:pt>
                <c:pt idx="28">
                  <c:v>1878.37</c:v>
                </c:pt>
                <c:pt idx="29">
                  <c:v>1711.61</c:v>
                </c:pt>
                <c:pt idx="30">
                  <c:v>1780.47</c:v>
                </c:pt>
                <c:pt idx="31">
                  <c:v>1839.4</c:v>
                </c:pt>
                <c:pt idx="32">
                  <c:v>1879.01</c:v>
                </c:pt>
                <c:pt idx="33">
                  <c:v>1904.4</c:v>
                </c:pt>
                <c:pt idx="34">
                  <c:v>1928.99</c:v>
                </c:pt>
                <c:pt idx="35">
                  <c:v>1952.88</c:v>
                </c:pt>
                <c:pt idx="36">
                  <c:v>1975.92</c:v>
                </c:pt>
                <c:pt idx="37">
                  <c:v>1998.5</c:v>
                </c:pt>
                <c:pt idx="38">
                  <c:v>2020.7</c:v>
                </c:pt>
                <c:pt idx="39">
                  <c:v>2042.58</c:v>
                </c:pt>
                <c:pt idx="40">
                  <c:v>2064.1999999999998</c:v>
                </c:pt>
                <c:pt idx="41">
                  <c:v>2085.65</c:v>
                </c:pt>
                <c:pt idx="42">
                  <c:v>2106.9299999999998</c:v>
                </c:pt>
                <c:pt idx="43">
                  <c:v>2128.06</c:v>
                </c:pt>
                <c:pt idx="44">
                  <c:v>2149.08</c:v>
                </c:pt>
                <c:pt idx="45">
                  <c:v>2170.04</c:v>
                </c:pt>
                <c:pt idx="46">
                  <c:v>2191.02</c:v>
                </c:pt>
                <c:pt idx="47">
                  <c:v>2211.96</c:v>
                </c:pt>
                <c:pt idx="48">
                  <c:v>2232.91</c:v>
                </c:pt>
                <c:pt idx="49">
                  <c:v>2253.88</c:v>
                </c:pt>
                <c:pt idx="50">
                  <c:v>2274.89</c:v>
                </c:pt>
                <c:pt idx="51">
                  <c:v>2296.02</c:v>
                </c:pt>
                <c:pt idx="52">
                  <c:v>2317.21</c:v>
                </c:pt>
                <c:pt idx="53">
                  <c:v>2338.48</c:v>
                </c:pt>
                <c:pt idx="54">
                  <c:v>2359.85</c:v>
                </c:pt>
                <c:pt idx="55">
                  <c:v>2381.33</c:v>
                </c:pt>
                <c:pt idx="56">
                  <c:v>2402.96</c:v>
                </c:pt>
                <c:pt idx="57">
                  <c:v>2424.7199999999998</c:v>
                </c:pt>
                <c:pt idx="58">
                  <c:v>2446.61</c:v>
                </c:pt>
                <c:pt idx="59">
                  <c:v>2468.65</c:v>
                </c:pt>
                <c:pt idx="60">
                  <c:v>2490.83</c:v>
                </c:pt>
                <c:pt idx="61">
                  <c:v>2513.1999999999998</c:v>
                </c:pt>
                <c:pt idx="62">
                  <c:v>2535.73</c:v>
                </c:pt>
                <c:pt idx="63">
                  <c:v>2558.4299999999998</c:v>
                </c:pt>
                <c:pt idx="64">
                  <c:v>2581.31</c:v>
                </c:pt>
                <c:pt idx="65">
                  <c:v>2604.36</c:v>
                </c:pt>
                <c:pt idx="66">
                  <c:v>2627.62</c:v>
                </c:pt>
                <c:pt idx="67">
                  <c:v>2651.06</c:v>
                </c:pt>
                <c:pt idx="68">
                  <c:v>2674.69</c:v>
                </c:pt>
                <c:pt idx="69">
                  <c:v>2698.52</c:v>
                </c:pt>
                <c:pt idx="70">
                  <c:v>2722.55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Ruotsi</c:v>
                </c:pt>
              </c:strCache>
            </c:strRef>
          </c:tx>
          <c:spPr>
            <a:ln w="31750">
              <a:solidFill>
                <a:srgbClr val="69549A"/>
              </a:solidFill>
            </a:ln>
          </c:spPr>
          <c:marker>
            <c:symbol val="none"/>
          </c:marker>
          <c:cat>
            <c:numRef>
              <c:f>Sheet1!$A$2:$A$72</c:f>
              <c:numCache>
                <c:formatCode>General</c:formatCode>
                <c:ptCount val="7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2041</c:v>
                </c:pt>
                <c:pt idx="62">
                  <c:v>2042</c:v>
                </c:pt>
                <c:pt idx="63">
                  <c:v>2043</c:v>
                </c:pt>
                <c:pt idx="64">
                  <c:v>2044</c:v>
                </c:pt>
                <c:pt idx="65">
                  <c:v>2045</c:v>
                </c:pt>
                <c:pt idx="66">
                  <c:v>2046</c:v>
                </c:pt>
                <c:pt idx="67">
                  <c:v>2047</c:v>
                </c:pt>
                <c:pt idx="68">
                  <c:v>2048</c:v>
                </c:pt>
                <c:pt idx="69">
                  <c:v>2049</c:v>
                </c:pt>
                <c:pt idx="70">
                  <c:v>2050</c:v>
                </c:pt>
              </c:numCache>
            </c:numRef>
          </c:cat>
          <c:val>
            <c:numRef>
              <c:f>Sheet1!$D$2:$D$72</c:f>
              <c:numCache>
                <c:formatCode>0.0</c:formatCode>
                <c:ptCount val="71"/>
                <c:pt idx="0">
                  <c:v>1340.88</c:v>
                </c:pt>
                <c:pt idx="1">
                  <c:v>1326.07</c:v>
                </c:pt>
                <c:pt idx="2">
                  <c:v>1321.7</c:v>
                </c:pt>
                <c:pt idx="3">
                  <c:v>1330.61</c:v>
                </c:pt>
                <c:pt idx="4">
                  <c:v>1374.97</c:v>
                </c:pt>
                <c:pt idx="5">
                  <c:v>1385.28</c:v>
                </c:pt>
                <c:pt idx="6">
                  <c:v>1398.67</c:v>
                </c:pt>
                <c:pt idx="7">
                  <c:v>1427.53</c:v>
                </c:pt>
                <c:pt idx="8">
                  <c:v>1434.33</c:v>
                </c:pt>
                <c:pt idx="9">
                  <c:v>1442.68</c:v>
                </c:pt>
                <c:pt idx="10">
                  <c:v>1435.88</c:v>
                </c:pt>
                <c:pt idx="11">
                  <c:v>1412.89</c:v>
                </c:pt>
                <c:pt idx="12">
                  <c:v>1408.41</c:v>
                </c:pt>
                <c:pt idx="13">
                  <c:v>1392.36</c:v>
                </c:pt>
                <c:pt idx="14">
                  <c:v>1451.8</c:v>
                </c:pt>
                <c:pt idx="15">
                  <c:v>1500.49</c:v>
                </c:pt>
                <c:pt idx="16">
                  <c:v>1525.52</c:v>
                </c:pt>
                <c:pt idx="17">
                  <c:v>1565.64</c:v>
                </c:pt>
                <c:pt idx="18">
                  <c:v>1628.59</c:v>
                </c:pt>
                <c:pt idx="19">
                  <c:v>1682.19</c:v>
                </c:pt>
                <c:pt idx="20">
                  <c:v>1758.69</c:v>
                </c:pt>
                <c:pt idx="21">
                  <c:v>1735.76</c:v>
                </c:pt>
                <c:pt idx="22">
                  <c:v>1764.29</c:v>
                </c:pt>
                <c:pt idx="23">
                  <c:v>1783.1</c:v>
                </c:pt>
                <c:pt idx="24">
                  <c:v>1843.85</c:v>
                </c:pt>
                <c:pt idx="25">
                  <c:v>1865.67</c:v>
                </c:pt>
                <c:pt idx="26">
                  <c:v>1914.73</c:v>
                </c:pt>
                <c:pt idx="27">
                  <c:v>1925.2</c:v>
                </c:pt>
                <c:pt idx="28">
                  <c:v>1899.09</c:v>
                </c:pt>
                <c:pt idx="29">
                  <c:v>1774.85</c:v>
                </c:pt>
                <c:pt idx="30">
                  <c:v>1865.77</c:v>
                </c:pt>
                <c:pt idx="31">
                  <c:v>1934.53</c:v>
                </c:pt>
                <c:pt idx="32">
                  <c:v>1996.16</c:v>
                </c:pt>
                <c:pt idx="33">
                  <c:v>2013.9</c:v>
                </c:pt>
                <c:pt idx="34">
                  <c:v>2031.8</c:v>
                </c:pt>
                <c:pt idx="35">
                  <c:v>2049.85</c:v>
                </c:pt>
                <c:pt idx="36">
                  <c:v>2068.0700000000002</c:v>
                </c:pt>
                <c:pt idx="37">
                  <c:v>2086.4499999999998</c:v>
                </c:pt>
                <c:pt idx="38">
                  <c:v>2104.9899999999998</c:v>
                </c:pt>
                <c:pt idx="39">
                  <c:v>2123.69</c:v>
                </c:pt>
                <c:pt idx="40">
                  <c:v>2142.56</c:v>
                </c:pt>
                <c:pt idx="41">
                  <c:v>2161.6</c:v>
                </c:pt>
                <c:pt idx="42">
                  <c:v>2180.81</c:v>
                </c:pt>
                <c:pt idx="43">
                  <c:v>2200.19</c:v>
                </c:pt>
                <c:pt idx="44">
                  <c:v>2219.75</c:v>
                </c:pt>
                <c:pt idx="45">
                  <c:v>2239.4699999999998</c:v>
                </c:pt>
                <c:pt idx="46">
                  <c:v>2259.37</c:v>
                </c:pt>
                <c:pt idx="47">
                  <c:v>2279.4499999999998</c:v>
                </c:pt>
                <c:pt idx="48">
                  <c:v>2299.71</c:v>
                </c:pt>
                <c:pt idx="49">
                  <c:v>2320.14</c:v>
                </c:pt>
                <c:pt idx="50">
                  <c:v>2340.7600000000002</c:v>
                </c:pt>
                <c:pt idx="51">
                  <c:v>2361.56</c:v>
                </c:pt>
                <c:pt idx="52">
                  <c:v>2382.5500000000002</c:v>
                </c:pt>
                <c:pt idx="53">
                  <c:v>2403.7199999999998</c:v>
                </c:pt>
                <c:pt idx="54">
                  <c:v>2425.08</c:v>
                </c:pt>
                <c:pt idx="55">
                  <c:v>2446.63</c:v>
                </c:pt>
                <c:pt idx="56">
                  <c:v>2468.37</c:v>
                </c:pt>
                <c:pt idx="57">
                  <c:v>2490.31</c:v>
                </c:pt>
                <c:pt idx="58">
                  <c:v>2512.44</c:v>
                </c:pt>
                <c:pt idx="59">
                  <c:v>2534.77</c:v>
                </c:pt>
                <c:pt idx="60">
                  <c:v>2557.29</c:v>
                </c:pt>
                <c:pt idx="61">
                  <c:v>2580.02</c:v>
                </c:pt>
                <c:pt idx="62">
                  <c:v>2602.94</c:v>
                </c:pt>
                <c:pt idx="63">
                  <c:v>2626.07</c:v>
                </c:pt>
                <c:pt idx="64">
                  <c:v>2649.41</c:v>
                </c:pt>
                <c:pt idx="65">
                  <c:v>2672.96</c:v>
                </c:pt>
                <c:pt idx="66">
                  <c:v>2696.71</c:v>
                </c:pt>
                <c:pt idx="67">
                  <c:v>2720.67</c:v>
                </c:pt>
                <c:pt idx="68">
                  <c:v>2744.85</c:v>
                </c:pt>
                <c:pt idx="69">
                  <c:v>2769.24</c:v>
                </c:pt>
                <c:pt idx="70">
                  <c:v>2793.85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USA</c:v>
                </c:pt>
              </c:strCache>
            </c:strRef>
          </c:tx>
          <c:spPr>
            <a:ln w="31750">
              <a:solidFill>
                <a:srgbClr val="009EDA"/>
              </a:solidFill>
            </a:ln>
          </c:spPr>
          <c:marker>
            <c:symbol val="none"/>
          </c:marker>
          <c:cat>
            <c:numRef>
              <c:f>Sheet1!$A$2:$A$72</c:f>
              <c:numCache>
                <c:formatCode>General</c:formatCode>
                <c:ptCount val="7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2041</c:v>
                </c:pt>
                <c:pt idx="62">
                  <c:v>2042</c:v>
                </c:pt>
                <c:pt idx="63">
                  <c:v>2043</c:v>
                </c:pt>
                <c:pt idx="64">
                  <c:v>2044</c:v>
                </c:pt>
                <c:pt idx="65">
                  <c:v>2045</c:v>
                </c:pt>
                <c:pt idx="66">
                  <c:v>2046</c:v>
                </c:pt>
                <c:pt idx="67">
                  <c:v>2047</c:v>
                </c:pt>
                <c:pt idx="68">
                  <c:v>2048</c:v>
                </c:pt>
                <c:pt idx="69">
                  <c:v>2049</c:v>
                </c:pt>
                <c:pt idx="70">
                  <c:v>2050</c:v>
                </c:pt>
              </c:numCache>
            </c:numRef>
          </c:cat>
          <c:val>
            <c:numRef>
              <c:f>Sheet1!$E$2:$E$72</c:f>
              <c:numCache>
                <c:formatCode>0.0</c:formatCode>
                <c:ptCount val="71"/>
                <c:pt idx="0">
                  <c:v>1460.65</c:v>
                </c:pt>
                <c:pt idx="1">
                  <c:v>1461.2</c:v>
                </c:pt>
                <c:pt idx="2">
                  <c:v>1399.6</c:v>
                </c:pt>
                <c:pt idx="3">
                  <c:v>1431.93</c:v>
                </c:pt>
                <c:pt idx="4">
                  <c:v>1498.35</c:v>
                </c:pt>
                <c:pt idx="5">
                  <c:v>1520.27</c:v>
                </c:pt>
                <c:pt idx="6">
                  <c:v>1527.94</c:v>
                </c:pt>
                <c:pt idx="7">
                  <c:v>1548.99</c:v>
                </c:pt>
                <c:pt idx="8">
                  <c:v>1578.11</c:v>
                </c:pt>
                <c:pt idx="9">
                  <c:v>1600.21</c:v>
                </c:pt>
                <c:pt idx="10">
                  <c:v>1611.91</c:v>
                </c:pt>
                <c:pt idx="11">
                  <c:v>1595.03</c:v>
                </c:pt>
                <c:pt idx="12">
                  <c:v>1623.77</c:v>
                </c:pt>
                <c:pt idx="13">
                  <c:v>1646.61</c:v>
                </c:pt>
                <c:pt idx="14">
                  <c:v>1681.25</c:v>
                </c:pt>
                <c:pt idx="15">
                  <c:v>1693.59</c:v>
                </c:pt>
                <c:pt idx="16">
                  <c:v>1725.17</c:v>
                </c:pt>
                <c:pt idx="17">
                  <c:v>1761.13</c:v>
                </c:pt>
                <c:pt idx="18">
                  <c:v>1791.96</c:v>
                </c:pt>
                <c:pt idx="19">
                  <c:v>1832.94</c:v>
                </c:pt>
                <c:pt idx="20">
                  <c:v>1862.65</c:v>
                </c:pt>
                <c:pt idx="21">
                  <c:v>1843.14</c:v>
                </c:pt>
                <c:pt idx="22">
                  <c:v>1846.9</c:v>
                </c:pt>
                <c:pt idx="23">
                  <c:v>1871.89</c:v>
                </c:pt>
                <c:pt idx="24">
                  <c:v>1914.92</c:v>
                </c:pt>
                <c:pt idx="25">
                  <c:v>1941.74</c:v>
                </c:pt>
                <c:pt idx="26">
                  <c:v>1963.73</c:v>
                </c:pt>
                <c:pt idx="27">
                  <c:v>1968.6</c:v>
                </c:pt>
                <c:pt idx="28">
                  <c:v>1964.18</c:v>
                </c:pt>
                <c:pt idx="29">
                  <c:v>1887.93</c:v>
                </c:pt>
                <c:pt idx="30">
                  <c:v>1939.36</c:v>
                </c:pt>
                <c:pt idx="31">
                  <c:v>1945.93</c:v>
                </c:pt>
                <c:pt idx="32">
                  <c:v>1963.16</c:v>
                </c:pt>
                <c:pt idx="33">
                  <c:v>1981.43</c:v>
                </c:pt>
                <c:pt idx="34">
                  <c:v>1999.65</c:v>
                </c:pt>
                <c:pt idx="35">
                  <c:v>2017.75</c:v>
                </c:pt>
                <c:pt idx="36">
                  <c:v>2036.04</c:v>
                </c:pt>
                <c:pt idx="37">
                  <c:v>2054.37</c:v>
                </c:pt>
                <c:pt idx="38">
                  <c:v>2072.88</c:v>
                </c:pt>
                <c:pt idx="39">
                  <c:v>2091.38</c:v>
                </c:pt>
                <c:pt idx="40">
                  <c:v>2109.98</c:v>
                </c:pt>
                <c:pt idx="41">
                  <c:v>2128.66</c:v>
                </c:pt>
                <c:pt idx="42">
                  <c:v>2147.5300000000002</c:v>
                </c:pt>
                <c:pt idx="43">
                  <c:v>2166.56</c:v>
                </c:pt>
                <c:pt idx="44">
                  <c:v>2185.7399999999998</c:v>
                </c:pt>
                <c:pt idx="45">
                  <c:v>2205.12</c:v>
                </c:pt>
                <c:pt idx="46">
                  <c:v>2224.67</c:v>
                </c:pt>
                <c:pt idx="47">
                  <c:v>2244.42</c:v>
                </c:pt>
                <c:pt idx="48">
                  <c:v>2264.35</c:v>
                </c:pt>
                <c:pt idx="49">
                  <c:v>2284.4699999999998</c:v>
                </c:pt>
                <c:pt idx="50">
                  <c:v>2304.6999999999998</c:v>
                </c:pt>
                <c:pt idx="51">
                  <c:v>2325.19</c:v>
                </c:pt>
                <c:pt idx="52">
                  <c:v>2345.8200000000002</c:v>
                </c:pt>
                <c:pt idx="53">
                  <c:v>2366.64</c:v>
                </c:pt>
                <c:pt idx="54">
                  <c:v>2387.65</c:v>
                </c:pt>
                <c:pt idx="55">
                  <c:v>2408.83</c:v>
                </c:pt>
                <c:pt idx="56">
                  <c:v>2430.2199999999998</c:v>
                </c:pt>
                <c:pt idx="57">
                  <c:v>2451.79</c:v>
                </c:pt>
                <c:pt idx="58">
                  <c:v>2473.5500000000002</c:v>
                </c:pt>
                <c:pt idx="59">
                  <c:v>2495.5100000000002</c:v>
                </c:pt>
                <c:pt idx="60">
                  <c:v>2517.67</c:v>
                </c:pt>
                <c:pt idx="61">
                  <c:v>2540.02</c:v>
                </c:pt>
                <c:pt idx="62">
                  <c:v>2562.5700000000002</c:v>
                </c:pt>
                <c:pt idx="63">
                  <c:v>2585.33</c:v>
                </c:pt>
                <c:pt idx="64">
                  <c:v>2608.29</c:v>
                </c:pt>
                <c:pt idx="65">
                  <c:v>2631.45</c:v>
                </c:pt>
                <c:pt idx="66">
                  <c:v>2654.82</c:v>
                </c:pt>
                <c:pt idx="67">
                  <c:v>2678.4</c:v>
                </c:pt>
                <c:pt idx="68">
                  <c:v>2702.18</c:v>
                </c:pt>
                <c:pt idx="69">
                  <c:v>2726.17</c:v>
                </c:pt>
                <c:pt idx="70">
                  <c:v>2750.38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Kiina</c:v>
                </c:pt>
              </c:strCache>
            </c:strRef>
          </c:tx>
          <c:spPr>
            <a:ln w="31750">
              <a:solidFill>
                <a:srgbClr val="F3755C"/>
              </a:solidFill>
            </a:ln>
          </c:spPr>
          <c:marker>
            <c:symbol val="none"/>
          </c:marker>
          <c:cat>
            <c:numRef>
              <c:f>Sheet1!$A$2:$A$72</c:f>
              <c:numCache>
                <c:formatCode>General</c:formatCode>
                <c:ptCount val="7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2041</c:v>
                </c:pt>
                <c:pt idx="62">
                  <c:v>2042</c:v>
                </c:pt>
                <c:pt idx="63">
                  <c:v>2043</c:v>
                </c:pt>
                <c:pt idx="64">
                  <c:v>2044</c:v>
                </c:pt>
                <c:pt idx="65">
                  <c:v>2045</c:v>
                </c:pt>
                <c:pt idx="66">
                  <c:v>2046</c:v>
                </c:pt>
                <c:pt idx="67">
                  <c:v>2047</c:v>
                </c:pt>
                <c:pt idx="68">
                  <c:v>2048</c:v>
                </c:pt>
                <c:pt idx="69">
                  <c:v>2049</c:v>
                </c:pt>
                <c:pt idx="70">
                  <c:v>2050</c:v>
                </c:pt>
              </c:numCache>
            </c:numRef>
          </c:cat>
          <c:val>
            <c:numRef>
              <c:f>Sheet1!$F$2:$F$72</c:f>
              <c:numCache>
                <c:formatCode>General</c:formatCode>
                <c:ptCount val="71"/>
                <c:pt idx="3" formatCode="0.0">
                  <c:v>75.27</c:v>
                </c:pt>
                <c:pt idx="4" formatCode="0.0">
                  <c:v>76.010000000000005</c:v>
                </c:pt>
                <c:pt idx="5" formatCode="0.0">
                  <c:v>77.86</c:v>
                </c:pt>
                <c:pt idx="6" formatCode="0.0">
                  <c:v>74.37</c:v>
                </c:pt>
                <c:pt idx="7" formatCode="0.0">
                  <c:v>79.89</c:v>
                </c:pt>
                <c:pt idx="8" formatCode="0.0">
                  <c:v>83.09</c:v>
                </c:pt>
                <c:pt idx="9" formatCode="0.0">
                  <c:v>84.09</c:v>
                </c:pt>
                <c:pt idx="10" formatCode="0.0">
                  <c:v>85.78</c:v>
                </c:pt>
                <c:pt idx="11" formatCode="0.0">
                  <c:v>88.71</c:v>
                </c:pt>
                <c:pt idx="12" formatCode="0.0">
                  <c:v>96.26</c:v>
                </c:pt>
                <c:pt idx="13" formatCode="0.0">
                  <c:v>103.35</c:v>
                </c:pt>
                <c:pt idx="14" formatCode="0.0">
                  <c:v>110.86</c:v>
                </c:pt>
                <c:pt idx="15" formatCode="0.0">
                  <c:v>117.84</c:v>
                </c:pt>
                <c:pt idx="16" formatCode="0.0">
                  <c:v>124.62</c:v>
                </c:pt>
                <c:pt idx="17" formatCode="0.0">
                  <c:v>130.33000000000001</c:v>
                </c:pt>
                <c:pt idx="18" formatCode="0.0">
                  <c:v>133.88999999999999</c:v>
                </c:pt>
                <c:pt idx="19" formatCode="0.0">
                  <c:v>139.4</c:v>
                </c:pt>
                <c:pt idx="20" formatCode="0.0">
                  <c:v>147.06</c:v>
                </c:pt>
                <c:pt idx="21" formatCode="0.0">
                  <c:v>152.54</c:v>
                </c:pt>
                <c:pt idx="22" formatCode="0.0">
                  <c:v>160.1</c:v>
                </c:pt>
                <c:pt idx="23" formatCode="0.0">
                  <c:v>169.7</c:v>
                </c:pt>
                <c:pt idx="24" formatCode="0.0">
                  <c:v>181.16</c:v>
                </c:pt>
                <c:pt idx="25" formatCode="0.0">
                  <c:v>194.32</c:v>
                </c:pt>
                <c:pt idx="26" formatCode="0.0">
                  <c:v>209.36</c:v>
                </c:pt>
                <c:pt idx="27" formatCode="0.0">
                  <c:v>227.39</c:v>
                </c:pt>
                <c:pt idx="28" formatCode="0.0">
                  <c:v>245.27</c:v>
                </c:pt>
                <c:pt idx="29" formatCode="0.0">
                  <c:v>249.74</c:v>
                </c:pt>
                <c:pt idx="30" formatCode="0.0">
                  <c:v>271.41000000000003</c:v>
                </c:pt>
                <c:pt idx="31" formatCode="0.0">
                  <c:v>287.81</c:v>
                </c:pt>
                <c:pt idx="32" formatCode="0.0">
                  <c:v>304.86</c:v>
                </c:pt>
                <c:pt idx="33" formatCode="0.0">
                  <c:v>319.69</c:v>
                </c:pt>
                <c:pt idx="34" formatCode="0.0">
                  <c:v>335.17</c:v>
                </c:pt>
                <c:pt idx="35" formatCode="0.0">
                  <c:v>351.33</c:v>
                </c:pt>
                <c:pt idx="36" formatCode="0.0">
                  <c:v>366.95</c:v>
                </c:pt>
                <c:pt idx="37" formatCode="0.0">
                  <c:v>383.23</c:v>
                </c:pt>
                <c:pt idx="38" formatCode="0.0">
                  <c:v>400.24</c:v>
                </c:pt>
                <c:pt idx="39" formatCode="0.0">
                  <c:v>417.98</c:v>
                </c:pt>
                <c:pt idx="40" formatCode="0.0">
                  <c:v>436.5</c:v>
                </c:pt>
                <c:pt idx="41" formatCode="0.0">
                  <c:v>454.46</c:v>
                </c:pt>
                <c:pt idx="42" formatCode="0.0">
                  <c:v>473.18</c:v>
                </c:pt>
                <c:pt idx="43" formatCode="0.0">
                  <c:v>492.69</c:v>
                </c:pt>
                <c:pt idx="44" formatCode="0.0">
                  <c:v>513.01</c:v>
                </c:pt>
                <c:pt idx="45" formatCode="0.0">
                  <c:v>534.19000000000005</c:v>
                </c:pt>
                <c:pt idx="46" formatCode="0.0">
                  <c:v>554.77</c:v>
                </c:pt>
                <c:pt idx="47" formatCode="0.0">
                  <c:v>576.16</c:v>
                </c:pt>
                <c:pt idx="48" formatCode="0.0">
                  <c:v>598.39</c:v>
                </c:pt>
                <c:pt idx="49" formatCode="0.0">
                  <c:v>621.49</c:v>
                </c:pt>
                <c:pt idx="50" formatCode="0.0">
                  <c:v>645.48</c:v>
                </c:pt>
                <c:pt idx="51" formatCode="0.0">
                  <c:v>668.72</c:v>
                </c:pt>
                <c:pt idx="52" formatCode="0.0">
                  <c:v>692.79</c:v>
                </c:pt>
                <c:pt idx="53" formatCode="0.0">
                  <c:v>717.74</c:v>
                </c:pt>
                <c:pt idx="54" formatCode="0.0">
                  <c:v>743.6</c:v>
                </c:pt>
                <c:pt idx="55" formatCode="0.0">
                  <c:v>770.39</c:v>
                </c:pt>
                <c:pt idx="56" formatCode="0.0">
                  <c:v>796.35</c:v>
                </c:pt>
                <c:pt idx="57" formatCode="0.0">
                  <c:v>823.19</c:v>
                </c:pt>
                <c:pt idx="58" formatCode="0.0">
                  <c:v>850.95</c:v>
                </c:pt>
                <c:pt idx="59" formatCode="0.0">
                  <c:v>879.64</c:v>
                </c:pt>
                <c:pt idx="60" formatCode="0.0">
                  <c:v>909.3</c:v>
                </c:pt>
                <c:pt idx="61" formatCode="0.0">
                  <c:v>938.35</c:v>
                </c:pt>
                <c:pt idx="62">
                  <c:v>968.32</c:v>
                </c:pt>
                <c:pt idx="63">
                  <c:v>999.26</c:v>
                </c:pt>
                <c:pt idx="64">
                  <c:v>1031.19</c:v>
                </c:pt>
                <c:pt idx="65">
                  <c:v>1064.1500000000001</c:v>
                </c:pt>
                <c:pt idx="66">
                  <c:v>1096.49</c:v>
                </c:pt>
                <c:pt idx="67">
                  <c:v>1129.83</c:v>
                </c:pt>
                <c:pt idx="68">
                  <c:v>1164.18</c:v>
                </c:pt>
                <c:pt idx="69">
                  <c:v>1199.58</c:v>
                </c:pt>
                <c:pt idx="70">
                  <c:v>1236.06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570624"/>
        <c:axId val="140666560"/>
      </c:lineChart>
      <c:catAx>
        <c:axId val="140570624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066656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40666560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140570624"/>
        <c:crosses val="autoZero"/>
        <c:crossBetween val="midCat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</a:defRPr>
      </a:pPr>
      <a:endParaRPr lang="fi-FI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9197935122218394E-2"/>
          <c:y val="6.2674632072542855E-2"/>
          <c:w val="0.63814192924267554"/>
          <c:h val="0.831775814142124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Elintarvikkeet, juomat ja tupakka</c:v>
                </c:pt>
              </c:strCache>
            </c:strRef>
          </c:tx>
          <c:spPr>
            <a:solidFill>
              <a:srgbClr val="E83C98"/>
            </a:solidFill>
            <a:ln w="12700">
              <a:solidFill>
                <a:sysClr val="window" lastClr="FFFFFF"/>
              </a:solidFill>
            </a:ln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1903</c:v>
                </c:pt>
                <c:pt idx="1">
                  <c:v>1928</c:v>
                </c:pt>
                <c:pt idx="2">
                  <c:v>1953</c:v>
                </c:pt>
                <c:pt idx="3">
                  <c:v>1978</c:v>
                </c:pt>
                <c:pt idx="4">
                  <c:v>2003</c:v>
                </c:pt>
                <c:pt idx="5">
                  <c:v>2009</c:v>
                </c:pt>
              </c:numCache>
            </c:numRef>
          </c:cat>
          <c:val>
            <c:numRef>
              <c:f>Sheet1!$B$2:$B$7</c:f>
              <c:numCache>
                <c:formatCode>0.0</c:formatCode>
                <c:ptCount val="6"/>
                <c:pt idx="0">
                  <c:v>56.7</c:v>
                </c:pt>
                <c:pt idx="1">
                  <c:v>44.7</c:v>
                </c:pt>
                <c:pt idx="2">
                  <c:v>43.7</c:v>
                </c:pt>
                <c:pt idx="3">
                  <c:v>29.5</c:v>
                </c:pt>
                <c:pt idx="4">
                  <c:v>18.399999999999999</c:v>
                </c:pt>
                <c:pt idx="5">
                  <c:v>18.3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Vaatetus ja jalkineet</c:v>
                </c:pt>
              </c:strCache>
            </c:strRef>
          </c:tx>
          <c:spPr>
            <a:solidFill>
              <a:srgbClr val="69549A"/>
            </a:solidFill>
            <a:ln w="12700">
              <a:solidFill>
                <a:sysClr val="window" lastClr="FFFFFF"/>
              </a:solidFill>
            </a:ln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1903</c:v>
                </c:pt>
                <c:pt idx="1">
                  <c:v>1928</c:v>
                </c:pt>
                <c:pt idx="2">
                  <c:v>1953</c:v>
                </c:pt>
                <c:pt idx="3">
                  <c:v>1978</c:v>
                </c:pt>
                <c:pt idx="4">
                  <c:v>2003</c:v>
                </c:pt>
                <c:pt idx="5">
                  <c:v>2009</c:v>
                </c:pt>
              </c:numCache>
            </c:numRef>
          </c:cat>
          <c:val>
            <c:numRef>
              <c:f>Sheet1!$C$2:$C$7</c:f>
              <c:numCache>
                <c:formatCode>0.0</c:formatCode>
                <c:ptCount val="6"/>
                <c:pt idx="0">
                  <c:v>12.5</c:v>
                </c:pt>
                <c:pt idx="1">
                  <c:v>15.8</c:v>
                </c:pt>
                <c:pt idx="2">
                  <c:v>15.9</c:v>
                </c:pt>
                <c:pt idx="3">
                  <c:v>5.8</c:v>
                </c:pt>
                <c:pt idx="4">
                  <c:v>4.5</c:v>
                </c:pt>
                <c:pt idx="5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Asuminen, ml. kalusteet</c:v>
                </c:pt>
              </c:strCache>
            </c:strRef>
          </c:tx>
          <c:spPr>
            <a:solidFill>
              <a:srgbClr val="009EDA"/>
            </a:solidFill>
            <a:ln w="12700">
              <a:solidFill>
                <a:sysClr val="window" lastClr="FFFFFF"/>
              </a:solidFill>
            </a:ln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1903</c:v>
                </c:pt>
                <c:pt idx="1">
                  <c:v>1928</c:v>
                </c:pt>
                <c:pt idx="2">
                  <c:v>1953</c:v>
                </c:pt>
                <c:pt idx="3">
                  <c:v>1978</c:v>
                </c:pt>
                <c:pt idx="4">
                  <c:v>2003</c:v>
                </c:pt>
                <c:pt idx="5">
                  <c:v>2009</c:v>
                </c:pt>
              </c:numCache>
            </c:numRef>
          </c:cat>
          <c:val>
            <c:numRef>
              <c:f>Sheet1!$D$2:$D$7</c:f>
              <c:numCache>
                <c:formatCode>0.0</c:formatCode>
                <c:ptCount val="6"/>
                <c:pt idx="0">
                  <c:v>20.100000000000001</c:v>
                </c:pt>
                <c:pt idx="1">
                  <c:v>23.6</c:v>
                </c:pt>
                <c:pt idx="2">
                  <c:v>19.5</c:v>
                </c:pt>
                <c:pt idx="3">
                  <c:v>25</c:v>
                </c:pt>
                <c:pt idx="4">
                  <c:v>30.1</c:v>
                </c:pt>
                <c:pt idx="5">
                  <c:v>32</c:v>
                </c:pt>
              </c:numCache>
            </c:numRef>
          </c:val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Liikenne</c:v>
                </c:pt>
              </c:strCache>
            </c:strRef>
          </c:tx>
          <c:spPr>
            <a:solidFill>
              <a:srgbClr val="00A590"/>
            </a:solidFill>
            <a:ln w="12700">
              <a:solidFill>
                <a:sysClr val="window" lastClr="FFFFFF"/>
              </a:solidFill>
            </a:ln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1903</c:v>
                </c:pt>
                <c:pt idx="1">
                  <c:v>1928</c:v>
                </c:pt>
                <c:pt idx="2">
                  <c:v>1953</c:v>
                </c:pt>
                <c:pt idx="3">
                  <c:v>1978</c:v>
                </c:pt>
                <c:pt idx="4">
                  <c:v>2003</c:v>
                </c:pt>
                <c:pt idx="5">
                  <c:v>2009</c:v>
                </c:pt>
              </c:numCache>
            </c:numRef>
          </c:cat>
          <c:val>
            <c:numRef>
              <c:f>Sheet1!$E$2:$E$7</c:f>
              <c:numCache>
                <c:formatCode>0.0</c:formatCode>
                <c:ptCount val="6"/>
                <c:pt idx="0">
                  <c:v>2.7</c:v>
                </c:pt>
                <c:pt idx="1">
                  <c:v>4.5</c:v>
                </c:pt>
                <c:pt idx="2">
                  <c:v>6.7</c:v>
                </c:pt>
                <c:pt idx="3">
                  <c:v>14.7</c:v>
                </c:pt>
                <c:pt idx="4">
                  <c:v>16.3</c:v>
                </c:pt>
                <c:pt idx="5">
                  <c:v>12.4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Virkistys, kulttuuri ja koulutus (pl. ravintolat)</c:v>
                </c:pt>
              </c:strCache>
            </c:strRef>
          </c:tx>
          <c:spPr>
            <a:solidFill>
              <a:srgbClr val="ECE00F"/>
            </a:solidFill>
            <a:ln w="12700">
              <a:solidFill>
                <a:sysClr val="window" lastClr="FFFFFF"/>
              </a:solidFill>
            </a:ln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1903</c:v>
                </c:pt>
                <c:pt idx="1">
                  <c:v>1928</c:v>
                </c:pt>
                <c:pt idx="2">
                  <c:v>1953</c:v>
                </c:pt>
                <c:pt idx="3">
                  <c:v>1978</c:v>
                </c:pt>
                <c:pt idx="4">
                  <c:v>2003</c:v>
                </c:pt>
                <c:pt idx="5">
                  <c:v>2009</c:v>
                </c:pt>
              </c:numCache>
            </c:numRef>
          </c:cat>
          <c:val>
            <c:numRef>
              <c:f>Sheet1!$F$2:$F$7</c:f>
              <c:numCache>
                <c:formatCode>0.0</c:formatCode>
                <c:ptCount val="6"/>
                <c:pt idx="0">
                  <c:v>2.1</c:v>
                </c:pt>
                <c:pt idx="1">
                  <c:v>4.7</c:v>
                </c:pt>
                <c:pt idx="2">
                  <c:v>6.8</c:v>
                </c:pt>
                <c:pt idx="3">
                  <c:v>10.5</c:v>
                </c:pt>
                <c:pt idx="4">
                  <c:v>11.7</c:v>
                </c:pt>
                <c:pt idx="5">
                  <c:v>12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Terveydenhoito</c:v>
                </c:pt>
              </c:strCache>
            </c:strRef>
          </c:tx>
          <c:spPr>
            <a:solidFill>
              <a:srgbClr val="FFC63A"/>
            </a:solidFill>
            <a:ln w="12700">
              <a:solidFill>
                <a:sysClr val="window" lastClr="FFFFFF"/>
              </a:solidFill>
            </a:ln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1903</c:v>
                </c:pt>
                <c:pt idx="1">
                  <c:v>1928</c:v>
                </c:pt>
                <c:pt idx="2">
                  <c:v>1953</c:v>
                </c:pt>
                <c:pt idx="3">
                  <c:v>1978</c:v>
                </c:pt>
                <c:pt idx="4">
                  <c:v>2003</c:v>
                </c:pt>
                <c:pt idx="5">
                  <c:v>2009</c:v>
                </c:pt>
              </c:numCache>
            </c:numRef>
          </c:cat>
          <c:val>
            <c:numRef>
              <c:f>Sheet1!$G$2:$G$7</c:f>
              <c:numCache>
                <c:formatCode>0.0</c:formatCode>
                <c:ptCount val="6"/>
                <c:pt idx="0">
                  <c:v>1</c:v>
                </c:pt>
                <c:pt idx="1">
                  <c:v>1.6</c:v>
                </c:pt>
                <c:pt idx="2">
                  <c:v>2.8</c:v>
                </c:pt>
                <c:pt idx="3">
                  <c:v>2.2999999999999998</c:v>
                </c:pt>
                <c:pt idx="4">
                  <c:v>3.9</c:v>
                </c:pt>
                <c:pt idx="5">
                  <c:v>4.5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Muut tavarat ja palvelut</c:v>
                </c:pt>
              </c:strCache>
            </c:strRef>
          </c:tx>
          <c:spPr>
            <a:solidFill>
              <a:srgbClr val="F3755C"/>
            </a:solidFill>
            <a:ln w="12700">
              <a:solidFill>
                <a:sysClr val="window" lastClr="FFFFFF"/>
              </a:solidFill>
            </a:ln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1903</c:v>
                </c:pt>
                <c:pt idx="1">
                  <c:v>1928</c:v>
                </c:pt>
                <c:pt idx="2">
                  <c:v>1953</c:v>
                </c:pt>
                <c:pt idx="3">
                  <c:v>1978</c:v>
                </c:pt>
                <c:pt idx="4">
                  <c:v>2003</c:v>
                </c:pt>
                <c:pt idx="5">
                  <c:v>2009</c:v>
                </c:pt>
              </c:numCache>
            </c:numRef>
          </c:cat>
          <c:val>
            <c:numRef>
              <c:f>Sheet1!$H$2:$H$7</c:f>
              <c:numCache>
                <c:formatCode>0.0</c:formatCode>
                <c:ptCount val="6"/>
                <c:pt idx="0">
                  <c:v>4.9000000000000004</c:v>
                </c:pt>
                <c:pt idx="1">
                  <c:v>5.0999999999999996</c:v>
                </c:pt>
                <c:pt idx="2">
                  <c:v>4.5999999999999996</c:v>
                </c:pt>
                <c:pt idx="3">
                  <c:v>12.2</c:v>
                </c:pt>
                <c:pt idx="4">
                  <c:v>15.1</c:v>
                </c:pt>
                <c:pt idx="5">
                  <c:v>15.8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serLines>
          <c:spPr>
            <a:ln w="6350"/>
          </c:spPr>
        </c:serLines>
        <c:axId val="139257344"/>
        <c:axId val="140667136"/>
      </c:barChart>
      <c:catAx>
        <c:axId val="139257344"/>
        <c:scaling>
          <c:orientation val="minMax"/>
        </c:scaling>
        <c:delete val="0"/>
        <c:axPos val="b"/>
        <c:majorGridlines>
          <c:spPr>
            <a:ln w="12700"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6350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0667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0667136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139257344"/>
        <c:crosses val="autoZero"/>
        <c:crossBetween val="between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legend>
      <c:legendPos val="r"/>
      <c:layout>
        <c:manualLayout>
          <c:xMode val="edge"/>
          <c:yMode val="edge"/>
          <c:x val="0.75066155334438922"/>
          <c:y val="6.2997549019607857E-2"/>
          <c:w val="0.23077321724709784"/>
          <c:h val="0.85490250544662305"/>
        </c:manualLayout>
      </c:layout>
      <c:overlay val="0"/>
    </c:legend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</a:defRPr>
      </a:pPr>
      <a:endParaRPr lang="fi-FI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/>
            </a:pPr>
            <a:r>
              <a:rPr lang="fi-FI" sz="1200" b="0" baseline="0" dirty="0" smtClean="0"/>
              <a:t>Kasvukontribuutio, %</a:t>
            </a:r>
            <a:endParaRPr lang="fi-FI" sz="1200" b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Palvelut</c:v>
                </c:pt>
              </c:strCache>
            </c:strRef>
          </c:tx>
          <c:spPr>
            <a:solidFill>
              <a:srgbClr val="E83C98"/>
            </a:solidFill>
            <a:ln w="50800">
              <a:noFill/>
            </a:ln>
          </c:spPr>
          <c:invertIfNegative val="0"/>
          <c:dPt>
            <c:idx val="13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cat>
            <c:strRef>
              <c:f>Sheet1!$A$2:$A$3</c:f>
              <c:strCache>
                <c:ptCount val="2"/>
                <c:pt idx="0">
                  <c:v>Kehittyneet maat</c:v>
                </c:pt>
                <c:pt idx="1">
                  <c:v>Kehittyvät maat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1.9718313367755895</c:v>
                </c:pt>
                <c:pt idx="1">
                  <c:v>2.136150541782099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rgbClr val="69549A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Kehittyneet maat</c:v>
                </c:pt>
                <c:pt idx="1">
                  <c:v>Kehittyvät maat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0.51643275902635</c:v>
                </c:pt>
                <c:pt idx="1">
                  <c:v>1.5375594571940621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5"/>
        <c:axId val="139258880"/>
        <c:axId val="140182656"/>
      </c:barChart>
      <c:catAx>
        <c:axId val="139258880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0182656"/>
        <c:crosses val="autoZero"/>
        <c:auto val="1"/>
        <c:lblAlgn val="ctr"/>
        <c:lblOffset val="100"/>
        <c:noMultiLvlLbl val="0"/>
      </c:catAx>
      <c:valAx>
        <c:axId val="140182656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.0" sourceLinked="0"/>
        <c:majorTickMark val="out"/>
        <c:minorTickMark val="none"/>
        <c:tickLblPos val="nextTo"/>
        <c:spPr>
          <a:ln>
            <a:noFill/>
          </a:ln>
        </c:spPr>
        <c:crossAx val="1392588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3933499999999999"/>
          <c:y val="0.12595424836601307"/>
          <c:w val="0.55727611111111108"/>
          <c:h val="9.6386165577342045E-2"/>
        </c:manualLayout>
      </c:layout>
      <c:overlay val="1"/>
    </c:legend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/>
            </a:pPr>
            <a:r>
              <a:rPr lang="fi-FI" sz="1200" b="0" baseline="0" dirty="0" err="1" smtClean="0"/>
              <a:t>Keskim</a:t>
            </a:r>
            <a:r>
              <a:rPr lang="fi-FI" sz="1200" b="0" baseline="0" dirty="0" smtClean="0"/>
              <a:t>. työllisyyden kasvu, %</a:t>
            </a:r>
            <a:endParaRPr lang="fi-FI" sz="1200" b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Palvelut</c:v>
                </c:pt>
              </c:strCache>
            </c:strRef>
          </c:tx>
          <c:spPr>
            <a:solidFill>
              <a:srgbClr val="E83C98"/>
            </a:solidFill>
            <a:ln w="50800">
              <a:noFill/>
            </a:ln>
          </c:spPr>
          <c:invertIfNegative val="0"/>
          <c:dPt>
            <c:idx val="13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cat>
            <c:strRef>
              <c:f>Sheet1!$A$2:$A$3</c:f>
              <c:strCache>
                <c:ptCount val="2"/>
                <c:pt idx="0">
                  <c:v>Kehittyneet maat</c:v>
                </c:pt>
                <c:pt idx="1">
                  <c:v>Kehittyvät maat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1.8859299803582086</c:v>
                </c:pt>
                <c:pt idx="1">
                  <c:v>3.3943720059917428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rgbClr val="69549A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Kehittyneet maat</c:v>
                </c:pt>
                <c:pt idx="1">
                  <c:v>Kehittyvät maat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-0.44952840038531794</c:v>
                </c:pt>
                <c:pt idx="1">
                  <c:v>-1.1879884885212098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Maatalous</c:v>
                </c:pt>
              </c:strCache>
            </c:strRef>
          </c:tx>
          <c:spPr>
            <a:solidFill>
              <a:srgbClr val="009EDA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Kehittyneet maat</c:v>
                </c:pt>
                <c:pt idx="1">
                  <c:v>Kehittyvät maat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-2.7332045316005611</c:v>
                </c:pt>
                <c:pt idx="1">
                  <c:v>-4.1838590211625206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5"/>
        <c:axId val="139257856"/>
        <c:axId val="140671744"/>
      </c:barChart>
      <c:catAx>
        <c:axId val="139257856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0671744"/>
        <c:crosses val="autoZero"/>
        <c:auto val="1"/>
        <c:lblAlgn val="ctr"/>
        <c:lblOffset val="100"/>
        <c:noMultiLvlLbl val="0"/>
      </c:catAx>
      <c:valAx>
        <c:axId val="140671744"/>
        <c:scaling>
          <c:orientation val="minMax"/>
          <c:max val="5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1392578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3933499999999999"/>
          <c:y val="0.12595424836601307"/>
          <c:w val="0.80774861111111107"/>
          <c:h val="9.7888071895424839E-2"/>
        </c:manualLayout>
      </c:layout>
      <c:overlay val="1"/>
    </c:legend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spPr>
            <a:ln w="31750">
              <a:solidFill>
                <a:srgbClr val="E83C98"/>
              </a:solidFill>
            </a:ln>
          </c:spPr>
          <c:marker>
            <c:symbol val="none"/>
          </c:marker>
          <c:cat>
            <c:numRef>
              <c:f>Sheet1!$A$2:$A$54</c:f>
              <c:numCache>
                <c:formatCode>yyyy</c:formatCode>
                <c:ptCount val="53"/>
                <c:pt idx="0">
                  <c:v>3654</c:v>
                </c:pt>
                <c:pt idx="1">
                  <c:v>6211</c:v>
                </c:pt>
                <c:pt idx="2">
                  <c:v>8037</c:v>
                </c:pt>
                <c:pt idx="3">
                  <c:v>8037</c:v>
                </c:pt>
                <c:pt idx="4">
                  <c:v>10594</c:v>
                </c:pt>
                <c:pt idx="5">
                  <c:v>10594</c:v>
                </c:pt>
                <c:pt idx="6">
                  <c:v>14246</c:v>
                </c:pt>
                <c:pt idx="7">
                  <c:v>14246</c:v>
                </c:pt>
                <c:pt idx="8">
                  <c:v>16072</c:v>
                </c:pt>
                <c:pt idx="9">
                  <c:v>16072</c:v>
                </c:pt>
                <c:pt idx="10">
                  <c:v>16803</c:v>
                </c:pt>
                <c:pt idx="11">
                  <c:v>16803</c:v>
                </c:pt>
                <c:pt idx="12">
                  <c:v>20090</c:v>
                </c:pt>
                <c:pt idx="13">
                  <c:v>20090</c:v>
                </c:pt>
                <c:pt idx="14">
                  <c:v>21186</c:v>
                </c:pt>
                <c:pt idx="15">
                  <c:v>21186</c:v>
                </c:pt>
                <c:pt idx="16">
                  <c:v>21916</c:v>
                </c:pt>
                <c:pt idx="17">
                  <c:v>21916</c:v>
                </c:pt>
                <c:pt idx="18">
                  <c:v>24108</c:v>
                </c:pt>
                <c:pt idx="19">
                  <c:v>25569</c:v>
                </c:pt>
                <c:pt idx="20">
                  <c:v>25934</c:v>
                </c:pt>
                <c:pt idx="21">
                  <c:v>25934</c:v>
                </c:pt>
                <c:pt idx="22">
                  <c:v>26299</c:v>
                </c:pt>
                <c:pt idx="23">
                  <c:v>26299</c:v>
                </c:pt>
                <c:pt idx="24">
                  <c:v>26665</c:v>
                </c:pt>
                <c:pt idx="25">
                  <c:v>26665</c:v>
                </c:pt>
                <c:pt idx="26">
                  <c:v>28491</c:v>
                </c:pt>
                <c:pt idx="27">
                  <c:v>28491</c:v>
                </c:pt>
                <c:pt idx="28">
                  <c:v>30682</c:v>
                </c:pt>
                <c:pt idx="29">
                  <c:v>30682</c:v>
                </c:pt>
                <c:pt idx="30">
                  <c:v>31413</c:v>
                </c:pt>
                <c:pt idx="31">
                  <c:v>31413</c:v>
                </c:pt>
                <c:pt idx="32">
                  <c:v>31778</c:v>
                </c:pt>
                <c:pt idx="33">
                  <c:v>31778</c:v>
                </c:pt>
                <c:pt idx="34">
                  <c:v>32143</c:v>
                </c:pt>
                <c:pt idx="35">
                  <c:v>32143</c:v>
                </c:pt>
                <c:pt idx="36">
                  <c:v>32509</c:v>
                </c:pt>
                <c:pt idx="37">
                  <c:v>32509</c:v>
                </c:pt>
                <c:pt idx="38">
                  <c:v>32874</c:v>
                </c:pt>
                <c:pt idx="39">
                  <c:v>32874</c:v>
                </c:pt>
                <c:pt idx="40">
                  <c:v>33239</c:v>
                </c:pt>
                <c:pt idx="41">
                  <c:v>33604</c:v>
                </c:pt>
                <c:pt idx="42">
                  <c:v>34700</c:v>
                </c:pt>
                <c:pt idx="43">
                  <c:v>35065</c:v>
                </c:pt>
                <c:pt idx="44">
                  <c:v>35431</c:v>
                </c:pt>
                <c:pt idx="45">
                  <c:v>35796</c:v>
                </c:pt>
                <c:pt idx="46">
                  <c:v>36161</c:v>
                </c:pt>
                <c:pt idx="47">
                  <c:v>36526</c:v>
                </c:pt>
                <c:pt idx="48">
                  <c:v>36892</c:v>
                </c:pt>
                <c:pt idx="49">
                  <c:v>37257</c:v>
                </c:pt>
                <c:pt idx="50">
                  <c:v>37622</c:v>
                </c:pt>
                <c:pt idx="51">
                  <c:v>37987</c:v>
                </c:pt>
                <c:pt idx="52">
                  <c:v>38353</c:v>
                </c:pt>
              </c:numCache>
            </c:numRef>
          </c:cat>
          <c:val>
            <c:numRef>
              <c:f>Sheet1!$B$2:$B$54</c:f>
              <c:numCache>
                <c:formatCode>0.0</c:formatCode>
                <c:ptCount val="53"/>
                <c:pt idx="0">
                  <c:v>3000</c:v>
                </c:pt>
                <c:pt idx="1">
                  <c:v>2431</c:v>
                </c:pt>
                <c:pt idx="2">
                  <c:v>2431</c:v>
                </c:pt>
                <c:pt idx="3">
                  <c:v>2375</c:v>
                </c:pt>
                <c:pt idx="4">
                  <c:v>2375</c:v>
                </c:pt>
                <c:pt idx="5">
                  <c:v>2368</c:v>
                </c:pt>
                <c:pt idx="6">
                  <c:v>2368</c:v>
                </c:pt>
                <c:pt idx="7">
                  <c:v>2328</c:v>
                </c:pt>
                <c:pt idx="8">
                  <c:v>2328</c:v>
                </c:pt>
                <c:pt idx="9">
                  <c:v>2321</c:v>
                </c:pt>
                <c:pt idx="10">
                  <c:v>2321</c:v>
                </c:pt>
                <c:pt idx="11">
                  <c:v>2221</c:v>
                </c:pt>
                <c:pt idx="12">
                  <c:v>2221</c:v>
                </c:pt>
                <c:pt idx="13">
                  <c:v>2219</c:v>
                </c:pt>
                <c:pt idx="14">
                  <c:v>2219</c:v>
                </c:pt>
                <c:pt idx="15">
                  <c:v>2115</c:v>
                </c:pt>
                <c:pt idx="16">
                  <c:v>2115</c:v>
                </c:pt>
                <c:pt idx="17">
                  <c:v>2067</c:v>
                </c:pt>
                <c:pt idx="18">
                  <c:v>2067</c:v>
                </c:pt>
                <c:pt idx="19">
                  <c:v>1900</c:v>
                </c:pt>
                <c:pt idx="20">
                  <c:v>1900</c:v>
                </c:pt>
                <c:pt idx="21">
                  <c:v>1894</c:v>
                </c:pt>
                <c:pt idx="22">
                  <c:v>1894</c:v>
                </c:pt>
                <c:pt idx="23">
                  <c:v>1888</c:v>
                </c:pt>
                <c:pt idx="24">
                  <c:v>1888</c:v>
                </c:pt>
                <c:pt idx="25">
                  <c:v>1866</c:v>
                </c:pt>
                <c:pt idx="26">
                  <c:v>1866</c:v>
                </c:pt>
                <c:pt idx="27">
                  <c:v>1845</c:v>
                </c:pt>
                <c:pt idx="28">
                  <c:v>1845</c:v>
                </c:pt>
                <c:pt idx="29">
                  <c:v>1829</c:v>
                </c:pt>
                <c:pt idx="30">
                  <c:v>1829</c:v>
                </c:pt>
                <c:pt idx="31">
                  <c:v>1797</c:v>
                </c:pt>
                <c:pt idx="32">
                  <c:v>1797</c:v>
                </c:pt>
                <c:pt idx="33">
                  <c:v>1781</c:v>
                </c:pt>
                <c:pt idx="34">
                  <c:v>1781</c:v>
                </c:pt>
                <c:pt idx="35">
                  <c:v>1765</c:v>
                </c:pt>
                <c:pt idx="36">
                  <c:v>1765</c:v>
                </c:pt>
                <c:pt idx="37">
                  <c:v>1749</c:v>
                </c:pt>
                <c:pt idx="38">
                  <c:v>1749</c:v>
                </c:pt>
                <c:pt idx="39">
                  <c:v>1729</c:v>
                </c:pt>
                <c:pt idx="40">
                  <c:v>1729</c:v>
                </c:pt>
                <c:pt idx="41">
                  <c:v>1723</c:v>
                </c:pt>
                <c:pt idx="42">
                  <c:v>1723</c:v>
                </c:pt>
                <c:pt idx="43">
                  <c:v>1723</c:v>
                </c:pt>
                <c:pt idx="44">
                  <c:v>1723</c:v>
                </c:pt>
                <c:pt idx="45">
                  <c:v>1723</c:v>
                </c:pt>
                <c:pt idx="46">
                  <c:v>1723</c:v>
                </c:pt>
                <c:pt idx="47">
                  <c:v>1723</c:v>
                </c:pt>
                <c:pt idx="48">
                  <c:v>1723</c:v>
                </c:pt>
                <c:pt idx="49">
                  <c:v>1715</c:v>
                </c:pt>
                <c:pt idx="50">
                  <c:v>1715</c:v>
                </c:pt>
                <c:pt idx="51">
                  <c:v>1715</c:v>
                </c:pt>
                <c:pt idx="52">
                  <c:v>1715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754944"/>
        <c:axId val="140406720"/>
      </c:lineChart>
      <c:dateAx>
        <c:axId val="140754944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yyyy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0406720"/>
        <c:crosses val="autoZero"/>
        <c:auto val="1"/>
        <c:lblOffset val="100"/>
        <c:baseTimeUnit val="days"/>
        <c:majorUnit val="10"/>
        <c:minorUnit val="10"/>
      </c:dateAx>
      <c:valAx>
        <c:axId val="140406720"/>
        <c:scaling>
          <c:orientation val="minMax"/>
          <c:max val="3000"/>
          <c:min val="1600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140754944"/>
        <c:crosses val="autoZero"/>
        <c:crossBetween val="midCat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</a:defRPr>
      </a:pPr>
      <a:endParaRPr lang="fi-FI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Teollisuus</c:v>
                </c:pt>
              </c:strCache>
            </c:strRef>
          </c:tx>
          <c:spPr>
            <a:ln w="31750">
              <a:solidFill>
                <a:srgbClr val="69549A"/>
              </a:solidFill>
            </a:ln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</c:strCache>
            </c:strRef>
          </c:cat>
          <c:val>
            <c:numRef>
              <c:f>Sheet1!$C$2:$C$37</c:f>
              <c:numCache>
                <c:formatCode>0.0</c:formatCode>
                <c:ptCount val="36"/>
                <c:pt idx="0">
                  <c:v>5.9329999999999998</c:v>
                </c:pt>
                <c:pt idx="1">
                  <c:v>5.8879999999999999</c:v>
                </c:pt>
                <c:pt idx="2">
                  <c:v>5.7210000000000001</c:v>
                </c:pt>
                <c:pt idx="3">
                  <c:v>5.5590000000000002</c:v>
                </c:pt>
                <c:pt idx="4">
                  <c:v>5.7359999999999998</c:v>
                </c:pt>
                <c:pt idx="5">
                  <c:v>5.9909999999999997</c:v>
                </c:pt>
                <c:pt idx="6">
                  <c:v>5.97</c:v>
                </c:pt>
                <c:pt idx="7">
                  <c:v>5.859</c:v>
                </c:pt>
                <c:pt idx="8">
                  <c:v>5.7610000000000001</c:v>
                </c:pt>
                <c:pt idx="9">
                  <c:v>5.69</c:v>
                </c:pt>
                <c:pt idx="10">
                  <c:v>5.6449999999999996</c:v>
                </c:pt>
                <c:pt idx="11">
                  <c:v>5.4720000000000004</c:v>
                </c:pt>
                <c:pt idx="12">
                  <c:v>5.3860000000000001</c:v>
                </c:pt>
                <c:pt idx="13">
                  <c:v>5.3250000000000002</c:v>
                </c:pt>
                <c:pt idx="14">
                  <c:v>5.2759999999999998</c:v>
                </c:pt>
                <c:pt idx="15">
                  <c:v>5.1639999999999997</c:v>
                </c:pt>
                <c:pt idx="16">
                  <c:v>4.7329999999999997</c:v>
                </c:pt>
                <c:pt idx="17">
                  <c:v>4.2969999999999997</c:v>
                </c:pt>
                <c:pt idx="18">
                  <c:v>4.0380000000000003</c:v>
                </c:pt>
                <c:pt idx="19">
                  <c:v>4.0810000000000004</c:v>
                </c:pt>
                <c:pt idx="20">
                  <c:v>4.26</c:v>
                </c:pt>
                <c:pt idx="21">
                  <c:v>4.2830000000000004</c:v>
                </c:pt>
                <c:pt idx="22">
                  <c:v>4.4269999999999996</c:v>
                </c:pt>
                <c:pt idx="23">
                  <c:v>4.5410000000000004</c:v>
                </c:pt>
                <c:pt idx="24">
                  <c:v>4.62</c:v>
                </c:pt>
                <c:pt idx="25">
                  <c:v>4.6970000000000001</c:v>
                </c:pt>
                <c:pt idx="26">
                  <c:v>4.7359999999999998</c:v>
                </c:pt>
                <c:pt idx="27">
                  <c:v>4.6360000000000001</c:v>
                </c:pt>
                <c:pt idx="28">
                  <c:v>4.5090000000000003</c:v>
                </c:pt>
                <c:pt idx="29">
                  <c:v>4.3979999999999997</c:v>
                </c:pt>
                <c:pt idx="30">
                  <c:v>4.4109999999999996</c:v>
                </c:pt>
                <c:pt idx="31">
                  <c:v>4.452</c:v>
                </c:pt>
                <c:pt idx="32">
                  <c:v>4.4950000000000001</c:v>
                </c:pt>
                <c:pt idx="33">
                  <c:v>4.6079999999999997</c:v>
                </c:pt>
                <c:pt idx="34">
                  <c:v>4.2460000000000004</c:v>
                </c:pt>
                <c:pt idx="35">
                  <c:v>4.0460000000000003</c:v>
                </c:pt>
              </c:numCache>
            </c:numRef>
          </c:val>
          <c:smooth val="0"/>
        </c:ser>
        <c:ser>
          <c:idx val="1"/>
          <c:order val="0"/>
          <c:tx>
            <c:strRef>
              <c:f>Sheet1!$B$1</c:f>
              <c:strCache>
                <c:ptCount val="1"/>
                <c:pt idx="0">
                  <c:v>Julkiset palvelut</c:v>
                </c:pt>
              </c:strCache>
            </c:strRef>
          </c:tx>
          <c:spPr>
            <a:ln w="31750">
              <a:solidFill>
                <a:srgbClr val="E83C98"/>
              </a:solidFill>
            </a:ln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</c:strCache>
            </c:strRef>
          </c:cat>
          <c:val>
            <c:numRef>
              <c:f>Sheet1!$B$2:$B$37</c:f>
              <c:numCache>
                <c:formatCode>0.0</c:formatCode>
                <c:ptCount val="36"/>
                <c:pt idx="0">
                  <c:v>4.2089999999999996</c:v>
                </c:pt>
                <c:pt idx="1">
                  <c:v>4.4169999999999998</c:v>
                </c:pt>
                <c:pt idx="2">
                  <c:v>4.5510000000000002</c:v>
                </c:pt>
                <c:pt idx="3">
                  <c:v>4.6829999999999998</c:v>
                </c:pt>
                <c:pt idx="4">
                  <c:v>4.8470000000000004</c:v>
                </c:pt>
                <c:pt idx="5">
                  <c:v>4.9649999999999999</c:v>
                </c:pt>
                <c:pt idx="6">
                  <c:v>5.1589999999999998</c:v>
                </c:pt>
                <c:pt idx="7">
                  <c:v>5.3159999999999998</c:v>
                </c:pt>
                <c:pt idx="8">
                  <c:v>5.4279999999999999</c:v>
                </c:pt>
                <c:pt idx="9">
                  <c:v>5.5250000000000004</c:v>
                </c:pt>
                <c:pt idx="10">
                  <c:v>5.65</c:v>
                </c:pt>
                <c:pt idx="11">
                  <c:v>5.7560000000000002</c:v>
                </c:pt>
                <c:pt idx="12">
                  <c:v>5.8760000000000003</c:v>
                </c:pt>
                <c:pt idx="13">
                  <c:v>5.9930000000000003</c:v>
                </c:pt>
                <c:pt idx="14">
                  <c:v>6.0839999999999996</c:v>
                </c:pt>
                <c:pt idx="15">
                  <c:v>6.1130000000000004</c:v>
                </c:pt>
                <c:pt idx="16">
                  <c:v>6.1440000000000001</c:v>
                </c:pt>
                <c:pt idx="17">
                  <c:v>5.9909999999999997</c:v>
                </c:pt>
                <c:pt idx="18">
                  <c:v>5.7210000000000001</c:v>
                </c:pt>
                <c:pt idx="19">
                  <c:v>5.6950000000000003</c:v>
                </c:pt>
                <c:pt idx="20">
                  <c:v>5.7869999999999999</c:v>
                </c:pt>
                <c:pt idx="21">
                  <c:v>5.8920000000000003</c:v>
                </c:pt>
                <c:pt idx="22">
                  <c:v>6.0359999999999996</c:v>
                </c:pt>
                <c:pt idx="23">
                  <c:v>6.0720000000000001</c:v>
                </c:pt>
                <c:pt idx="24">
                  <c:v>6.1429999999999998</c:v>
                </c:pt>
                <c:pt idx="25">
                  <c:v>6.242</c:v>
                </c:pt>
                <c:pt idx="26">
                  <c:v>6.4</c:v>
                </c:pt>
                <c:pt idx="27">
                  <c:v>6.5410000000000004</c:v>
                </c:pt>
                <c:pt idx="28">
                  <c:v>6.6349999999999998</c:v>
                </c:pt>
                <c:pt idx="29">
                  <c:v>6.7080000000000002</c:v>
                </c:pt>
                <c:pt idx="30">
                  <c:v>6.7519999999999998</c:v>
                </c:pt>
                <c:pt idx="31">
                  <c:v>6.8120000000000003</c:v>
                </c:pt>
                <c:pt idx="32">
                  <c:v>6.8310000000000004</c:v>
                </c:pt>
                <c:pt idx="33">
                  <c:v>6.9580000000000002</c:v>
                </c:pt>
                <c:pt idx="34">
                  <c:v>7.0060000000000002</c:v>
                </c:pt>
                <c:pt idx="35">
                  <c:v>7.0270000000000001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Kauppa</c:v>
                </c:pt>
              </c:strCache>
            </c:strRef>
          </c:tx>
          <c:spPr>
            <a:ln w="31750">
              <a:solidFill>
                <a:srgbClr val="009EDA"/>
              </a:solidFill>
            </a:ln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</c:strCache>
            </c:strRef>
          </c:cat>
          <c:val>
            <c:numRef>
              <c:f>Sheet1!$D$2:$D$37</c:f>
              <c:numCache>
                <c:formatCode>0.0</c:formatCode>
                <c:ptCount val="36"/>
                <c:pt idx="0">
                  <c:v>3.1030000000000002</c:v>
                </c:pt>
                <c:pt idx="1">
                  <c:v>3.0630000000000002</c:v>
                </c:pt>
                <c:pt idx="2">
                  <c:v>2.9279999999999999</c:v>
                </c:pt>
                <c:pt idx="3">
                  <c:v>2.8570000000000002</c:v>
                </c:pt>
                <c:pt idx="4">
                  <c:v>2.9049999999999998</c:v>
                </c:pt>
                <c:pt idx="5">
                  <c:v>2.9750000000000001</c:v>
                </c:pt>
                <c:pt idx="6">
                  <c:v>2.9830000000000001</c:v>
                </c:pt>
                <c:pt idx="7">
                  <c:v>3.0339999999999998</c:v>
                </c:pt>
                <c:pt idx="8">
                  <c:v>3.0609999999999999</c:v>
                </c:pt>
                <c:pt idx="9">
                  <c:v>3.0939999999999999</c:v>
                </c:pt>
                <c:pt idx="10">
                  <c:v>3.1309999999999998</c:v>
                </c:pt>
                <c:pt idx="11">
                  <c:v>3.1150000000000002</c:v>
                </c:pt>
                <c:pt idx="12">
                  <c:v>3.1739999999999999</c:v>
                </c:pt>
                <c:pt idx="13">
                  <c:v>3.2320000000000002</c:v>
                </c:pt>
                <c:pt idx="14">
                  <c:v>3.2810000000000001</c:v>
                </c:pt>
                <c:pt idx="15">
                  <c:v>3.2480000000000002</c:v>
                </c:pt>
                <c:pt idx="16">
                  <c:v>2.9350000000000001</c:v>
                </c:pt>
                <c:pt idx="17">
                  <c:v>2.6030000000000002</c:v>
                </c:pt>
                <c:pt idx="18">
                  <c:v>2.4740000000000002</c:v>
                </c:pt>
                <c:pt idx="19">
                  <c:v>2.4049999999999998</c:v>
                </c:pt>
                <c:pt idx="20">
                  <c:v>2.4329999999999998</c:v>
                </c:pt>
                <c:pt idx="21">
                  <c:v>2.5289999999999999</c:v>
                </c:pt>
                <c:pt idx="22">
                  <c:v>2.649</c:v>
                </c:pt>
                <c:pt idx="23">
                  <c:v>2.7280000000000002</c:v>
                </c:pt>
                <c:pt idx="24">
                  <c:v>2.8159999999999998</c:v>
                </c:pt>
                <c:pt idx="25">
                  <c:v>2.8610000000000002</c:v>
                </c:pt>
                <c:pt idx="26">
                  <c:v>2.8740000000000001</c:v>
                </c:pt>
                <c:pt idx="27">
                  <c:v>2.9590000000000001</c:v>
                </c:pt>
                <c:pt idx="28">
                  <c:v>2.956</c:v>
                </c:pt>
                <c:pt idx="29">
                  <c:v>2.9870000000000001</c:v>
                </c:pt>
                <c:pt idx="30">
                  <c:v>3.056</c:v>
                </c:pt>
                <c:pt idx="31">
                  <c:v>3.0859999999999999</c:v>
                </c:pt>
                <c:pt idx="32">
                  <c:v>3.1760000000000002</c:v>
                </c:pt>
                <c:pt idx="33">
                  <c:v>3.2629999999999999</c:v>
                </c:pt>
                <c:pt idx="34">
                  <c:v>2.9780000000000002</c:v>
                </c:pt>
                <c:pt idx="35">
                  <c:v>2.899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Tietoint. yrityspalvelut</c:v>
                </c:pt>
              </c:strCache>
            </c:strRef>
          </c:tx>
          <c:spPr>
            <a:ln w="31750">
              <a:solidFill>
                <a:srgbClr val="00A590"/>
              </a:solidFill>
            </a:ln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</c:strCache>
            </c:strRef>
          </c:cat>
          <c:val>
            <c:numRef>
              <c:f>Sheet1!$E$2:$E$37</c:f>
              <c:numCache>
                <c:formatCode>0.0</c:formatCode>
                <c:ptCount val="36"/>
                <c:pt idx="0">
                  <c:v>0.74199999999999999</c:v>
                </c:pt>
                <c:pt idx="1">
                  <c:v>0.751</c:v>
                </c:pt>
                <c:pt idx="2">
                  <c:v>0.746</c:v>
                </c:pt>
                <c:pt idx="3">
                  <c:v>0.76500000000000001</c:v>
                </c:pt>
                <c:pt idx="4">
                  <c:v>0.80100000000000005</c:v>
                </c:pt>
                <c:pt idx="5">
                  <c:v>0.86199999999999999</c:v>
                </c:pt>
                <c:pt idx="6">
                  <c:v>0.91200000000000003</c:v>
                </c:pt>
                <c:pt idx="7">
                  <c:v>0.94299999999999995</c:v>
                </c:pt>
                <c:pt idx="8">
                  <c:v>0.97699999999999998</c:v>
                </c:pt>
                <c:pt idx="9">
                  <c:v>1.0269999999999999</c:v>
                </c:pt>
                <c:pt idx="10">
                  <c:v>1.0860000000000001</c:v>
                </c:pt>
                <c:pt idx="11">
                  <c:v>1.1359999999999999</c:v>
                </c:pt>
                <c:pt idx="12">
                  <c:v>1.1910000000000001</c:v>
                </c:pt>
                <c:pt idx="13">
                  <c:v>1.2689999999999999</c:v>
                </c:pt>
                <c:pt idx="14">
                  <c:v>1.347</c:v>
                </c:pt>
                <c:pt idx="15">
                  <c:v>1.399</c:v>
                </c:pt>
                <c:pt idx="16">
                  <c:v>1.36</c:v>
                </c:pt>
                <c:pt idx="17">
                  <c:v>1.258</c:v>
                </c:pt>
                <c:pt idx="18">
                  <c:v>1.2110000000000001</c:v>
                </c:pt>
                <c:pt idx="19">
                  <c:v>1.2230000000000001</c:v>
                </c:pt>
                <c:pt idx="20">
                  <c:v>1.3140000000000001</c:v>
                </c:pt>
                <c:pt idx="21">
                  <c:v>1.369</c:v>
                </c:pt>
                <c:pt idx="22">
                  <c:v>1.429</c:v>
                </c:pt>
                <c:pt idx="23">
                  <c:v>1.5489999999999999</c:v>
                </c:pt>
                <c:pt idx="24">
                  <c:v>1.6619999999999999</c:v>
                </c:pt>
                <c:pt idx="25">
                  <c:v>1.782</c:v>
                </c:pt>
                <c:pt idx="26">
                  <c:v>1.905</c:v>
                </c:pt>
                <c:pt idx="27">
                  <c:v>1.9279999999999999</c:v>
                </c:pt>
                <c:pt idx="28">
                  <c:v>1.94</c:v>
                </c:pt>
                <c:pt idx="29">
                  <c:v>1.956</c:v>
                </c:pt>
                <c:pt idx="30">
                  <c:v>1.982</c:v>
                </c:pt>
                <c:pt idx="31">
                  <c:v>2.0609999999999999</c:v>
                </c:pt>
                <c:pt idx="32">
                  <c:v>2.1429999999999998</c:v>
                </c:pt>
                <c:pt idx="33">
                  <c:v>2.2349999999999999</c:v>
                </c:pt>
                <c:pt idx="34">
                  <c:v>2.1669999999999998</c:v>
                </c:pt>
                <c:pt idx="35">
                  <c:v>2.1139999999999999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Muut yksityiset palvelut</c:v>
                </c:pt>
              </c:strCache>
            </c:strRef>
          </c:tx>
          <c:spPr>
            <a:ln w="31750">
              <a:solidFill>
                <a:srgbClr val="ECE00F"/>
              </a:solidFill>
            </a:ln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</c:strCache>
            </c:strRef>
          </c:cat>
          <c:val>
            <c:numRef>
              <c:f>Sheet1!$F$2:$F$37</c:f>
              <c:numCache>
                <c:formatCode>0.0</c:formatCode>
                <c:ptCount val="36"/>
                <c:pt idx="0">
                  <c:v>1.214</c:v>
                </c:pt>
                <c:pt idx="1">
                  <c:v>1.2350000000000001</c:v>
                </c:pt>
                <c:pt idx="2">
                  <c:v>1.2589999999999999</c:v>
                </c:pt>
                <c:pt idx="3">
                  <c:v>1.284</c:v>
                </c:pt>
                <c:pt idx="4">
                  <c:v>1.3169999999999999</c:v>
                </c:pt>
                <c:pt idx="5">
                  <c:v>1.3540000000000001</c:v>
                </c:pt>
                <c:pt idx="6">
                  <c:v>1.3979999999999999</c:v>
                </c:pt>
                <c:pt idx="7">
                  <c:v>1.423</c:v>
                </c:pt>
                <c:pt idx="8">
                  <c:v>1.46</c:v>
                </c:pt>
                <c:pt idx="9">
                  <c:v>1.4930000000000001</c:v>
                </c:pt>
                <c:pt idx="10">
                  <c:v>1.542</c:v>
                </c:pt>
                <c:pt idx="11">
                  <c:v>1.58</c:v>
                </c:pt>
                <c:pt idx="12">
                  <c:v>1.6319999999999999</c:v>
                </c:pt>
                <c:pt idx="13">
                  <c:v>1.669</c:v>
                </c:pt>
                <c:pt idx="14">
                  <c:v>1.71</c:v>
                </c:pt>
                <c:pt idx="15">
                  <c:v>1.6870000000000001</c:v>
                </c:pt>
                <c:pt idx="16">
                  <c:v>1.64</c:v>
                </c:pt>
                <c:pt idx="17">
                  <c:v>1.5720000000000001</c:v>
                </c:pt>
                <c:pt idx="18">
                  <c:v>1.4790000000000001</c:v>
                </c:pt>
                <c:pt idx="19">
                  <c:v>1.4610000000000001</c:v>
                </c:pt>
                <c:pt idx="20">
                  <c:v>1.4590000000000001</c:v>
                </c:pt>
                <c:pt idx="21">
                  <c:v>1.4530000000000001</c:v>
                </c:pt>
                <c:pt idx="22">
                  <c:v>1.47</c:v>
                </c:pt>
                <c:pt idx="23">
                  <c:v>1.4810000000000001</c:v>
                </c:pt>
                <c:pt idx="24">
                  <c:v>1.5129999999999999</c:v>
                </c:pt>
                <c:pt idx="25">
                  <c:v>1.544</c:v>
                </c:pt>
                <c:pt idx="26">
                  <c:v>1.556</c:v>
                </c:pt>
                <c:pt idx="27">
                  <c:v>1.591</c:v>
                </c:pt>
                <c:pt idx="28">
                  <c:v>1.621</c:v>
                </c:pt>
                <c:pt idx="29">
                  <c:v>1.6359999999999999</c:v>
                </c:pt>
                <c:pt idx="30">
                  <c:v>1.673</c:v>
                </c:pt>
                <c:pt idx="31">
                  <c:v>1.722</c:v>
                </c:pt>
                <c:pt idx="32">
                  <c:v>1.7889999999999999</c:v>
                </c:pt>
                <c:pt idx="33">
                  <c:v>1.829</c:v>
                </c:pt>
                <c:pt idx="34">
                  <c:v>1.8220000000000001</c:v>
                </c:pt>
                <c:pt idx="35">
                  <c:v>1.8109999999999999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Kuljetus ja varastointi</c:v>
                </c:pt>
              </c:strCache>
            </c:strRef>
          </c:tx>
          <c:spPr>
            <a:ln w="31750">
              <a:solidFill>
                <a:srgbClr val="FFC63A"/>
              </a:solidFill>
            </a:ln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</c:strCache>
            </c:strRef>
          </c:cat>
          <c:val>
            <c:numRef>
              <c:f>Sheet1!$G$2:$G$37</c:f>
              <c:numCache>
                <c:formatCode>0.0</c:formatCode>
                <c:ptCount val="36"/>
                <c:pt idx="0">
                  <c:v>1.3819999999999999</c:v>
                </c:pt>
                <c:pt idx="1">
                  <c:v>1.39</c:v>
                </c:pt>
                <c:pt idx="2">
                  <c:v>1.3879999999999999</c:v>
                </c:pt>
                <c:pt idx="3">
                  <c:v>1.4079999999999999</c:v>
                </c:pt>
                <c:pt idx="4">
                  <c:v>1.4350000000000001</c:v>
                </c:pt>
                <c:pt idx="5">
                  <c:v>1.4630000000000001</c:v>
                </c:pt>
                <c:pt idx="6">
                  <c:v>1.5</c:v>
                </c:pt>
                <c:pt idx="7">
                  <c:v>1.4990000000000001</c:v>
                </c:pt>
                <c:pt idx="8">
                  <c:v>1.498</c:v>
                </c:pt>
                <c:pt idx="9">
                  <c:v>1.4970000000000001</c:v>
                </c:pt>
                <c:pt idx="10">
                  <c:v>1.494</c:v>
                </c:pt>
                <c:pt idx="11">
                  <c:v>1.4950000000000001</c:v>
                </c:pt>
                <c:pt idx="12">
                  <c:v>1.518</c:v>
                </c:pt>
                <c:pt idx="13">
                  <c:v>1.5529999999999999</c:v>
                </c:pt>
                <c:pt idx="14">
                  <c:v>1.5760000000000001</c:v>
                </c:pt>
                <c:pt idx="15">
                  <c:v>1.5840000000000001</c:v>
                </c:pt>
                <c:pt idx="16">
                  <c:v>1.4770000000000001</c:v>
                </c:pt>
                <c:pt idx="17">
                  <c:v>1.4039999999999999</c:v>
                </c:pt>
                <c:pt idx="18">
                  <c:v>1.345</c:v>
                </c:pt>
                <c:pt idx="19">
                  <c:v>1.33</c:v>
                </c:pt>
                <c:pt idx="20">
                  <c:v>1.3460000000000001</c:v>
                </c:pt>
                <c:pt idx="21">
                  <c:v>1.361</c:v>
                </c:pt>
                <c:pt idx="22">
                  <c:v>1.403</c:v>
                </c:pt>
                <c:pt idx="23">
                  <c:v>1.4470000000000001</c:v>
                </c:pt>
                <c:pt idx="24">
                  <c:v>1.444</c:v>
                </c:pt>
                <c:pt idx="25">
                  <c:v>1.4379999999999999</c:v>
                </c:pt>
                <c:pt idx="26">
                  <c:v>1.4410000000000001</c:v>
                </c:pt>
                <c:pt idx="27">
                  <c:v>1.456</c:v>
                </c:pt>
                <c:pt idx="28">
                  <c:v>1.45</c:v>
                </c:pt>
                <c:pt idx="29">
                  <c:v>1.4570000000000001</c:v>
                </c:pt>
                <c:pt idx="30">
                  <c:v>1.458</c:v>
                </c:pt>
                <c:pt idx="31">
                  <c:v>1.508</c:v>
                </c:pt>
                <c:pt idx="32">
                  <c:v>1.542</c:v>
                </c:pt>
                <c:pt idx="33">
                  <c:v>1.5589999999999999</c:v>
                </c:pt>
                <c:pt idx="34">
                  <c:v>1.5229999999999999</c:v>
                </c:pt>
                <c:pt idx="35">
                  <c:v>1.5069999999999999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Vartiointi, yms. tukipalvelut</c:v>
                </c:pt>
              </c:strCache>
            </c:strRef>
          </c:tx>
          <c:spPr>
            <a:ln w="31750">
              <a:solidFill>
                <a:srgbClr val="F3755C"/>
              </a:solidFill>
            </a:ln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</c:strCache>
            </c:strRef>
          </c:cat>
          <c:val>
            <c:numRef>
              <c:f>Sheet1!$H$2:$H$37</c:f>
              <c:numCache>
                <c:formatCode>0.0</c:formatCode>
                <c:ptCount val="36"/>
                <c:pt idx="0">
                  <c:v>0.32900000000000001</c:v>
                </c:pt>
                <c:pt idx="1">
                  <c:v>0.34499999999999997</c:v>
                </c:pt>
                <c:pt idx="2">
                  <c:v>0.35199999999999998</c:v>
                </c:pt>
                <c:pt idx="3">
                  <c:v>0.36</c:v>
                </c:pt>
                <c:pt idx="4">
                  <c:v>0.379</c:v>
                </c:pt>
                <c:pt idx="5">
                  <c:v>0.39300000000000002</c:v>
                </c:pt>
                <c:pt idx="6">
                  <c:v>0.41199999999999998</c:v>
                </c:pt>
                <c:pt idx="7">
                  <c:v>0.436</c:v>
                </c:pt>
                <c:pt idx="8">
                  <c:v>0.45700000000000002</c:v>
                </c:pt>
                <c:pt idx="9">
                  <c:v>0.47099999999999997</c:v>
                </c:pt>
                <c:pt idx="10">
                  <c:v>0.47599999999999998</c:v>
                </c:pt>
                <c:pt idx="11">
                  <c:v>0.48899999999999999</c:v>
                </c:pt>
                <c:pt idx="12">
                  <c:v>0.51600000000000001</c:v>
                </c:pt>
                <c:pt idx="13">
                  <c:v>0.53600000000000003</c:v>
                </c:pt>
                <c:pt idx="14">
                  <c:v>0.57299999999999995</c:v>
                </c:pt>
                <c:pt idx="15">
                  <c:v>0.58299999999999996</c:v>
                </c:pt>
                <c:pt idx="16">
                  <c:v>0.55300000000000005</c:v>
                </c:pt>
                <c:pt idx="17">
                  <c:v>0.53400000000000003</c:v>
                </c:pt>
                <c:pt idx="18">
                  <c:v>0.504</c:v>
                </c:pt>
                <c:pt idx="19">
                  <c:v>0.498</c:v>
                </c:pt>
                <c:pt idx="20">
                  <c:v>0.52800000000000002</c:v>
                </c:pt>
                <c:pt idx="21">
                  <c:v>0.54300000000000004</c:v>
                </c:pt>
                <c:pt idx="22">
                  <c:v>0.57099999999999995</c:v>
                </c:pt>
                <c:pt idx="23">
                  <c:v>0.59699999999999998</c:v>
                </c:pt>
                <c:pt idx="24">
                  <c:v>0.64500000000000002</c:v>
                </c:pt>
                <c:pt idx="25">
                  <c:v>0.68700000000000006</c:v>
                </c:pt>
                <c:pt idx="26">
                  <c:v>0.71299999999999997</c:v>
                </c:pt>
                <c:pt idx="27">
                  <c:v>0.76600000000000001</c:v>
                </c:pt>
                <c:pt idx="28">
                  <c:v>0.78900000000000003</c:v>
                </c:pt>
                <c:pt idx="29">
                  <c:v>0.83</c:v>
                </c:pt>
                <c:pt idx="30">
                  <c:v>0.88600000000000001</c:v>
                </c:pt>
                <c:pt idx="31">
                  <c:v>0.94299999999999995</c:v>
                </c:pt>
                <c:pt idx="32">
                  <c:v>1.0009999999999999</c:v>
                </c:pt>
                <c:pt idx="33">
                  <c:v>1.0860000000000001</c:v>
                </c:pt>
                <c:pt idx="34">
                  <c:v>1.0609999999999999</c:v>
                </c:pt>
                <c:pt idx="35">
                  <c:v>1.0840000000000001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Majoitus ja ravitsemus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</c:strCache>
            </c:strRef>
          </c:cat>
          <c:val>
            <c:numRef>
              <c:f>Sheet1!$I$2:$I$37</c:f>
              <c:numCache>
                <c:formatCode>General</c:formatCode>
                <c:ptCount val="36"/>
                <c:pt idx="0">
                  <c:v>0.66700000000000004</c:v>
                </c:pt>
                <c:pt idx="1">
                  <c:v>0.64900000000000002</c:v>
                </c:pt>
                <c:pt idx="2">
                  <c:v>0.67500000000000004</c:v>
                </c:pt>
                <c:pt idx="3">
                  <c:v>0.68100000000000005</c:v>
                </c:pt>
                <c:pt idx="4">
                  <c:v>0.64800000000000002</c:v>
                </c:pt>
                <c:pt idx="5">
                  <c:v>0.66200000000000003</c:v>
                </c:pt>
                <c:pt idx="6">
                  <c:v>0.66500000000000004</c:v>
                </c:pt>
                <c:pt idx="7">
                  <c:v>0.67100000000000004</c:v>
                </c:pt>
                <c:pt idx="8">
                  <c:v>0.67600000000000005</c:v>
                </c:pt>
                <c:pt idx="9">
                  <c:v>0.69199999999999995</c:v>
                </c:pt>
                <c:pt idx="10">
                  <c:v>0.69699999999999995</c:v>
                </c:pt>
                <c:pt idx="11">
                  <c:v>0.70299999999999996</c:v>
                </c:pt>
                <c:pt idx="12">
                  <c:v>0.71899999999999997</c:v>
                </c:pt>
                <c:pt idx="13">
                  <c:v>0.73699999999999999</c:v>
                </c:pt>
                <c:pt idx="14">
                  <c:v>0.77200000000000002</c:v>
                </c:pt>
                <c:pt idx="15">
                  <c:v>0.77500000000000002</c:v>
                </c:pt>
                <c:pt idx="16">
                  <c:v>0.69799999999999995</c:v>
                </c:pt>
                <c:pt idx="17">
                  <c:v>0.63900000000000001</c:v>
                </c:pt>
                <c:pt idx="18">
                  <c:v>0.6</c:v>
                </c:pt>
                <c:pt idx="19">
                  <c:v>0.58399999999999996</c:v>
                </c:pt>
                <c:pt idx="20">
                  <c:v>0.59699999999999998</c:v>
                </c:pt>
                <c:pt idx="21">
                  <c:v>0.62</c:v>
                </c:pt>
                <c:pt idx="22">
                  <c:v>0.65900000000000003</c:v>
                </c:pt>
                <c:pt idx="23">
                  <c:v>0.68400000000000005</c:v>
                </c:pt>
                <c:pt idx="24">
                  <c:v>0.71899999999999997</c:v>
                </c:pt>
                <c:pt idx="25">
                  <c:v>0.74099999999999999</c:v>
                </c:pt>
                <c:pt idx="26">
                  <c:v>0.75700000000000001</c:v>
                </c:pt>
                <c:pt idx="27">
                  <c:v>0.76500000000000001</c:v>
                </c:pt>
                <c:pt idx="28">
                  <c:v>0.76100000000000001</c:v>
                </c:pt>
                <c:pt idx="29">
                  <c:v>0.76400000000000001</c:v>
                </c:pt>
                <c:pt idx="30">
                  <c:v>0.77300000000000002</c:v>
                </c:pt>
                <c:pt idx="31">
                  <c:v>0.77900000000000003</c:v>
                </c:pt>
                <c:pt idx="32">
                  <c:v>0.78900000000000003</c:v>
                </c:pt>
                <c:pt idx="33">
                  <c:v>0.81399999999999995</c:v>
                </c:pt>
                <c:pt idx="34">
                  <c:v>0.79300000000000004</c:v>
                </c:pt>
                <c:pt idx="35">
                  <c:v>0.77500000000000002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756480"/>
        <c:axId val="137325376"/>
      </c:lineChart>
      <c:catAx>
        <c:axId val="140756480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3732537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37325376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140756480"/>
        <c:crosses val="autoZero"/>
        <c:crossBetween val="midCat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</a:defRPr>
      </a:pPr>
      <a:endParaRPr lang="fi-F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Palvelut</c:v>
                </c:pt>
              </c:strCache>
            </c:strRef>
          </c:tx>
          <c:spPr>
            <a:ln w="31750">
              <a:solidFill>
                <a:srgbClr val="E83C98"/>
              </a:solidFill>
            </a:ln>
          </c:spPr>
          <c:marker>
            <c:symbol val="none"/>
          </c:marker>
          <c:cat>
            <c:numRef>
              <c:f>Sheet1!$A$2:$A$112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Sheet1!$D$2:$D$112</c:f>
              <c:numCache>
                <c:formatCode>General</c:formatCode>
                <c:ptCount val="111"/>
                <c:pt idx="2">
                  <c:v>30</c:v>
                </c:pt>
                <c:pt idx="3">
                  <c:v>30.23076923076923</c:v>
                </c:pt>
                <c:pt idx="4">
                  <c:v>30.46153846153846</c:v>
                </c:pt>
                <c:pt idx="5">
                  <c:v>30.69230769230769</c:v>
                </c:pt>
                <c:pt idx="6">
                  <c:v>30.92307692307692</c:v>
                </c:pt>
                <c:pt idx="7">
                  <c:v>31.15384615384615</c:v>
                </c:pt>
                <c:pt idx="8">
                  <c:v>31.38461538461538</c:v>
                </c:pt>
                <c:pt idx="9">
                  <c:v>31.61538461538461</c:v>
                </c:pt>
                <c:pt idx="10">
                  <c:v>31.84615384615384</c:v>
                </c:pt>
                <c:pt idx="11">
                  <c:v>32.076923076923073</c:v>
                </c:pt>
                <c:pt idx="12">
                  <c:v>32.307692307692307</c:v>
                </c:pt>
                <c:pt idx="13">
                  <c:v>32.53846153846154</c:v>
                </c:pt>
                <c:pt idx="14">
                  <c:v>32.769230769230774</c:v>
                </c:pt>
                <c:pt idx="15">
                  <c:v>33.000000000000007</c:v>
                </c:pt>
                <c:pt idx="16">
                  <c:v>33.230769230769241</c:v>
                </c:pt>
                <c:pt idx="17">
                  <c:v>33.461538461538474</c:v>
                </c:pt>
                <c:pt idx="18">
                  <c:v>33.692307692307708</c:v>
                </c:pt>
                <c:pt idx="19">
                  <c:v>33.923076923076941</c:v>
                </c:pt>
                <c:pt idx="20">
                  <c:v>34.153846153846175</c:v>
                </c:pt>
                <c:pt idx="21">
                  <c:v>34.384615384615408</c:v>
                </c:pt>
                <c:pt idx="22">
                  <c:v>34.615384615384642</c:v>
                </c:pt>
                <c:pt idx="23">
                  <c:v>34.846153846153875</c:v>
                </c:pt>
                <c:pt idx="24">
                  <c:v>35.076923076923109</c:v>
                </c:pt>
                <c:pt idx="25">
                  <c:v>35.307692307692342</c:v>
                </c:pt>
                <c:pt idx="26">
                  <c:v>35.538461538461576</c:v>
                </c:pt>
                <c:pt idx="27">
                  <c:v>35.769230769230809</c:v>
                </c:pt>
                <c:pt idx="28">
                  <c:v>36</c:v>
                </c:pt>
                <c:pt idx="29">
                  <c:v>36.04</c:v>
                </c:pt>
                <c:pt idx="30">
                  <c:v>36.08</c:v>
                </c:pt>
                <c:pt idx="31">
                  <c:v>36.119999999999997</c:v>
                </c:pt>
                <c:pt idx="32">
                  <c:v>36.159999999999997</c:v>
                </c:pt>
                <c:pt idx="33">
                  <c:v>36.199999999999996</c:v>
                </c:pt>
                <c:pt idx="34">
                  <c:v>36.239999999999995</c:v>
                </c:pt>
                <c:pt idx="35">
                  <c:v>36.279999999999994</c:v>
                </c:pt>
                <c:pt idx="36">
                  <c:v>36.319999999999993</c:v>
                </c:pt>
                <c:pt idx="37">
                  <c:v>36.359999999999992</c:v>
                </c:pt>
                <c:pt idx="38">
                  <c:v>36.399999999999991</c:v>
                </c:pt>
                <c:pt idx="39">
                  <c:v>36.439999999999991</c:v>
                </c:pt>
                <c:pt idx="40">
                  <c:v>36.47999999999999</c:v>
                </c:pt>
                <c:pt idx="41">
                  <c:v>36.519999999999989</c:v>
                </c:pt>
                <c:pt idx="42">
                  <c:v>36.559999999999988</c:v>
                </c:pt>
                <c:pt idx="43">
                  <c:v>36.599999999999987</c:v>
                </c:pt>
                <c:pt idx="44">
                  <c:v>36.639999999999986</c:v>
                </c:pt>
                <c:pt idx="45">
                  <c:v>36.679999999999986</c:v>
                </c:pt>
                <c:pt idx="46">
                  <c:v>36.719999999999985</c:v>
                </c:pt>
                <c:pt idx="47">
                  <c:v>36.759999999999984</c:v>
                </c:pt>
                <c:pt idx="48">
                  <c:v>36.799999999999983</c:v>
                </c:pt>
                <c:pt idx="49">
                  <c:v>36.839999999999982</c:v>
                </c:pt>
                <c:pt idx="50">
                  <c:v>36.879999999999981</c:v>
                </c:pt>
                <c:pt idx="51">
                  <c:v>36.91999999999998</c:v>
                </c:pt>
                <c:pt idx="52">
                  <c:v>36.95999999999998</c:v>
                </c:pt>
                <c:pt idx="53">
                  <c:v>37</c:v>
                </c:pt>
                <c:pt idx="54">
                  <c:v>37.609090909090909</c:v>
                </c:pt>
                <c:pt idx="55">
                  <c:v>38.218181818181819</c:v>
                </c:pt>
                <c:pt idx="56">
                  <c:v>38.827272727272728</c:v>
                </c:pt>
                <c:pt idx="57">
                  <c:v>39.436363636363637</c:v>
                </c:pt>
                <c:pt idx="58">
                  <c:v>40.045454545454547</c:v>
                </c:pt>
                <c:pt idx="59">
                  <c:v>40.654545454545456</c:v>
                </c:pt>
                <c:pt idx="60">
                  <c:v>41.263636363636365</c:v>
                </c:pt>
                <c:pt idx="61">
                  <c:v>41.872727272727275</c:v>
                </c:pt>
                <c:pt idx="62">
                  <c:v>42.481818181818184</c:v>
                </c:pt>
                <c:pt idx="63">
                  <c:v>43.090909090909093</c:v>
                </c:pt>
                <c:pt idx="64">
                  <c:v>43.7</c:v>
                </c:pt>
                <c:pt idx="65">
                  <c:v>44.309090909090912</c:v>
                </c:pt>
                <c:pt idx="66">
                  <c:v>44.918181818181822</c:v>
                </c:pt>
                <c:pt idx="67">
                  <c:v>45.527272727272731</c:v>
                </c:pt>
                <c:pt idx="68">
                  <c:v>46.13636363636364</c:v>
                </c:pt>
                <c:pt idx="69">
                  <c:v>46.74545454545455</c:v>
                </c:pt>
                <c:pt idx="70">
                  <c:v>47.354545454545459</c:v>
                </c:pt>
                <c:pt idx="71">
                  <c:v>47.963636363636368</c:v>
                </c:pt>
                <c:pt idx="72">
                  <c:v>48.572727272727278</c:v>
                </c:pt>
                <c:pt idx="73">
                  <c:v>49.181818181818187</c:v>
                </c:pt>
                <c:pt idx="74">
                  <c:v>49.790909090909096</c:v>
                </c:pt>
                <c:pt idx="75">
                  <c:v>50.4</c:v>
                </c:pt>
                <c:pt idx="76">
                  <c:v>52.4</c:v>
                </c:pt>
                <c:pt idx="77">
                  <c:v>53.2</c:v>
                </c:pt>
                <c:pt idx="78">
                  <c:v>53.3</c:v>
                </c:pt>
                <c:pt idx="79">
                  <c:v>52.9</c:v>
                </c:pt>
                <c:pt idx="80">
                  <c:v>52.6</c:v>
                </c:pt>
                <c:pt idx="81">
                  <c:v>54</c:v>
                </c:pt>
                <c:pt idx="82">
                  <c:v>54.8</c:v>
                </c:pt>
                <c:pt idx="83">
                  <c:v>55.2</c:v>
                </c:pt>
                <c:pt idx="84">
                  <c:v>55.8</c:v>
                </c:pt>
                <c:pt idx="85">
                  <c:v>57.4</c:v>
                </c:pt>
                <c:pt idx="86">
                  <c:v>58.6</c:v>
                </c:pt>
                <c:pt idx="87">
                  <c:v>59.5</c:v>
                </c:pt>
                <c:pt idx="88">
                  <c:v>59.3</c:v>
                </c:pt>
                <c:pt idx="89">
                  <c:v>59</c:v>
                </c:pt>
                <c:pt idx="90">
                  <c:v>60.6</c:v>
                </c:pt>
                <c:pt idx="91">
                  <c:v>64.5</c:v>
                </c:pt>
                <c:pt idx="92">
                  <c:v>65.5</c:v>
                </c:pt>
                <c:pt idx="93">
                  <c:v>64.8</c:v>
                </c:pt>
                <c:pt idx="94">
                  <c:v>63.5</c:v>
                </c:pt>
                <c:pt idx="95">
                  <c:v>62.6</c:v>
                </c:pt>
                <c:pt idx="96">
                  <c:v>63.7</c:v>
                </c:pt>
                <c:pt idx="97">
                  <c:v>63.3</c:v>
                </c:pt>
                <c:pt idx="98">
                  <c:v>62.5</c:v>
                </c:pt>
                <c:pt idx="99">
                  <c:v>62.8</c:v>
                </c:pt>
                <c:pt idx="100">
                  <c:v>62.1</c:v>
                </c:pt>
                <c:pt idx="101">
                  <c:v>63</c:v>
                </c:pt>
                <c:pt idx="102">
                  <c:v>64</c:v>
                </c:pt>
                <c:pt idx="103">
                  <c:v>64.400000000000006</c:v>
                </c:pt>
                <c:pt idx="104">
                  <c:v>65</c:v>
                </c:pt>
                <c:pt idx="105">
                  <c:v>65.099999999999994</c:v>
                </c:pt>
                <c:pt idx="106">
                  <c:v>64.3</c:v>
                </c:pt>
                <c:pt idx="107">
                  <c:v>63.5</c:v>
                </c:pt>
                <c:pt idx="108">
                  <c:v>65.2</c:v>
                </c:pt>
                <c:pt idx="109">
                  <c:v>69.5</c:v>
                </c:pt>
                <c:pt idx="110">
                  <c:v>68.5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Jalostus</c:v>
                </c:pt>
              </c:strCache>
            </c:strRef>
          </c:tx>
          <c:spPr>
            <a:ln w="31750">
              <a:solidFill>
                <a:srgbClr val="69549A"/>
              </a:solidFill>
            </a:ln>
          </c:spPr>
          <c:marker>
            <c:symbol val="none"/>
          </c:marker>
          <c:cat>
            <c:numRef>
              <c:f>Sheet1!$A$2:$A$112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Sheet1!$C$2:$C$112</c:f>
              <c:numCache>
                <c:formatCode>General</c:formatCode>
                <c:ptCount val="111"/>
                <c:pt idx="2">
                  <c:v>22</c:v>
                </c:pt>
                <c:pt idx="3">
                  <c:v>22.346153846153847</c:v>
                </c:pt>
                <c:pt idx="4">
                  <c:v>22.692307692307693</c:v>
                </c:pt>
                <c:pt idx="5">
                  <c:v>23.03846153846154</c:v>
                </c:pt>
                <c:pt idx="6">
                  <c:v>23.384615384615387</c:v>
                </c:pt>
                <c:pt idx="7">
                  <c:v>23.730769230769234</c:v>
                </c:pt>
                <c:pt idx="8">
                  <c:v>24.07692307692308</c:v>
                </c:pt>
                <c:pt idx="9">
                  <c:v>24.423076923076927</c:v>
                </c:pt>
                <c:pt idx="10">
                  <c:v>24.769230769230774</c:v>
                </c:pt>
                <c:pt idx="11">
                  <c:v>25.11538461538462</c:v>
                </c:pt>
                <c:pt idx="12">
                  <c:v>25.461538461538467</c:v>
                </c:pt>
                <c:pt idx="13">
                  <c:v>25.807692307692314</c:v>
                </c:pt>
                <c:pt idx="14">
                  <c:v>26.15384615384616</c:v>
                </c:pt>
                <c:pt idx="15">
                  <c:v>26.500000000000007</c:v>
                </c:pt>
                <c:pt idx="16">
                  <c:v>26.846153846153854</c:v>
                </c:pt>
                <c:pt idx="17">
                  <c:v>27.192307692307701</c:v>
                </c:pt>
                <c:pt idx="18">
                  <c:v>27.538461538461547</c:v>
                </c:pt>
                <c:pt idx="19">
                  <c:v>27.884615384615394</c:v>
                </c:pt>
                <c:pt idx="20">
                  <c:v>28.230769230769241</c:v>
                </c:pt>
                <c:pt idx="21">
                  <c:v>28.576923076923087</c:v>
                </c:pt>
                <c:pt idx="22">
                  <c:v>28.923076923076934</c:v>
                </c:pt>
                <c:pt idx="23">
                  <c:v>29.269230769230781</c:v>
                </c:pt>
                <c:pt idx="24">
                  <c:v>29.615384615384627</c:v>
                </c:pt>
                <c:pt idx="25">
                  <c:v>29.961538461538474</c:v>
                </c:pt>
                <c:pt idx="26">
                  <c:v>30.307692307692321</c:v>
                </c:pt>
                <c:pt idx="27">
                  <c:v>30.653846153846168</c:v>
                </c:pt>
                <c:pt idx="28">
                  <c:v>31</c:v>
                </c:pt>
                <c:pt idx="29">
                  <c:v>31.28</c:v>
                </c:pt>
                <c:pt idx="30">
                  <c:v>31.560000000000002</c:v>
                </c:pt>
                <c:pt idx="31">
                  <c:v>31.840000000000003</c:v>
                </c:pt>
                <c:pt idx="32">
                  <c:v>32.120000000000005</c:v>
                </c:pt>
                <c:pt idx="33">
                  <c:v>32.400000000000006</c:v>
                </c:pt>
                <c:pt idx="34">
                  <c:v>32.680000000000007</c:v>
                </c:pt>
                <c:pt idx="35">
                  <c:v>32.960000000000008</c:v>
                </c:pt>
                <c:pt idx="36">
                  <c:v>33.240000000000009</c:v>
                </c:pt>
                <c:pt idx="37">
                  <c:v>33.52000000000001</c:v>
                </c:pt>
                <c:pt idx="38">
                  <c:v>33.800000000000011</c:v>
                </c:pt>
                <c:pt idx="39">
                  <c:v>34.080000000000013</c:v>
                </c:pt>
                <c:pt idx="40">
                  <c:v>34.360000000000014</c:v>
                </c:pt>
                <c:pt idx="41">
                  <c:v>34.640000000000015</c:v>
                </c:pt>
                <c:pt idx="42">
                  <c:v>34.920000000000016</c:v>
                </c:pt>
                <c:pt idx="43">
                  <c:v>35.200000000000017</c:v>
                </c:pt>
                <c:pt idx="44">
                  <c:v>35.480000000000018</c:v>
                </c:pt>
                <c:pt idx="45">
                  <c:v>35.760000000000019</c:v>
                </c:pt>
                <c:pt idx="46">
                  <c:v>36.04000000000002</c:v>
                </c:pt>
                <c:pt idx="47">
                  <c:v>36.320000000000022</c:v>
                </c:pt>
                <c:pt idx="48">
                  <c:v>36.600000000000023</c:v>
                </c:pt>
                <c:pt idx="49">
                  <c:v>36.880000000000024</c:v>
                </c:pt>
                <c:pt idx="50">
                  <c:v>37.160000000000025</c:v>
                </c:pt>
                <c:pt idx="51">
                  <c:v>37.440000000000026</c:v>
                </c:pt>
                <c:pt idx="52">
                  <c:v>37.720000000000027</c:v>
                </c:pt>
                <c:pt idx="53">
                  <c:v>38</c:v>
                </c:pt>
                <c:pt idx="54">
                  <c:v>38.031818181818181</c:v>
                </c:pt>
                <c:pt idx="55">
                  <c:v>38.063636363636363</c:v>
                </c:pt>
                <c:pt idx="56">
                  <c:v>38.095454545454544</c:v>
                </c:pt>
                <c:pt idx="57">
                  <c:v>38.127272727272725</c:v>
                </c:pt>
                <c:pt idx="58">
                  <c:v>38.159090909090907</c:v>
                </c:pt>
                <c:pt idx="59">
                  <c:v>38.190909090909088</c:v>
                </c:pt>
                <c:pt idx="60">
                  <c:v>38.222727272727269</c:v>
                </c:pt>
                <c:pt idx="61">
                  <c:v>38.25454545454545</c:v>
                </c:pt>
                <c:pt idx="62">
                  <c:v>38.286363636363632</c:v>
                </c:pt>
                <c:pt idx="63">
                  <c:v>38.318181818181813</c:v>
                </c:pt>
                <c:pt idx="64">
                  <c:v>38.349999999999994</c:v>
                </c:pt>
                <c:pt idx="65">
                  <c:v>38.381818181818176</c:v>
                </c:pt>
                <c:pt idx="66">
                  <c:v>38.413636363636357</c:v>
                </c:pt>
                <c:pt idx="67">
                  <c:v>38.445454545454538</c:v>
                </c:pt>
                <c:pt idx="68">
                  <c:v>38.47727272727272</c:v>
                </c:pt>
                <c:pt idx="69">
                  <c:v>38.509090909090901</c:v>
                </c:pt>
                <c:pt idx="70">
                  <c:v>38.540909090909082</c:v>
                </c:pt>
                <c:pt idx="71">
                  <c:v>38.572727272727263</c:v>
                </c:pt>
                <c:pt idx="72">
                  <c:v>38.604545454545445</c:v>
                </c:pt>
                <c:pt idx="73">
                  <c:v>38.636363636363626</c:v>
                </c:pt>
                <c:pt idx="74">
                  <c:v>38.668181818181807</c:v>
                </c:pt>
                <c:pt idx="75">
                  <c:v>38.700000000000003</c:v>
                </c:pt>
                <c:pt idx="76">
                  <c:v>37.200000000000003</c:v>
                </c:pt>
                <c:pt idx="77">
                  <c:v>37.1</c:v>
                </c:pt>
                <c:pt idx="78">
                  <c:v>37.4</c:v>
                </c:pt>
                <c:pt idx="79">
                  <c:v>38</c:v>
                </c:pt>
                <c:pt idx="80">
                  <c:v>37.799999999999997</c:v>
                </c:pt>
                <c:pt idx="81">
                  <c:v>37.299999999999997</c:v>
                </c:pt>
                <c:pt idx="82">
                  <c:v>36.4</c:v>
                </c:pt>
                <c:pt idx="83">
                  <c:v>36.200000000000003</c:v>
                </c:pt>
                <c:pt idx="84">
                  <c:v>35.799999999999997</c:v>
                </c:pt>
                <c:pt idx="85">
                  <c:v>34.6</c:v>
                </c:pt>
                <c:pt idx="86">
                  <c:v>33.799999999999997</c:v>
                </c:pt>
                <c:pt idx="87">
                  <c:v>34.4</c:v>
                </c:pt>
                <c:pt idx="88">
                  <c:v>34.5</c:v>
                </c:pt>
                <c:pt idx="89">
                  <c:v>34.799999999999997</c:v>
                </c:pt>
                <c:pt idx="90">
                  <c:v>33.1</c:v>
                </c:pt>
                <c:pt idx="91">
                  <c:v>29.9</c:v>
                </c:pt>
                <c:pt idx="92">
                  <c:v>29.4</c:v>
                </c:pt>
                <c:pt idx="93">
                  <c:v>30.1</c:v>
                </c:pt>
                <c:pt idx="94">
                  <c:v>31.6</c:v>
                </c:pt>
                <c:pt idx="95">
                  <c:v>32.9</c:v>
                </c:pt>
                <c:pt idx="96">
                  <c:v>32.200000000000003</c:v>
                </c:pt>
                <c:pt idx="97">
                  <c:v>32.5</c:v>
                </c:pt>
                <c:pt idx="98">
                  <c:v>34.1</c:v>
                </c:pt>
                <c:pt idx="99">
                  <c:v>33.700000000000003</c:v>
                </c:pt>
                <c:pt idx="100">
                  <c:v>34.4</c:v>
                </c:pt>
                <c:pt idx="101">
                  <c:v>33.799999999999997</c:v>
                </c:pt>
                <c:pt idx="102">
                  <c:v>32.799999999999997</c:v>
                </c:pt>
                <c:pt idx="103">
                  <c:v>32.5</c:v>
                </c:pt>
                <c:pt idx="104">
                  <c:v>32.1</c:v>
                </c:pt>
                <c:pt idx="105">
                  <c:v>32.1</c:v>
                </c:pt>
                <c:pt idx="106">
                  <c:v>33.200000000000003</c:v>
                </c:pt>
                <c:pt idx="107">
                  <c:v>33.5</c:v>
                </c:pt>
                <c:pt idx="108">
                  <c:v>32</c:v>
                </c:pt>
                <c:pt idx="109">
                  <c:v>27.7</c:v>
                </c:pt>
                <c:pt idx="110">
                  <c:v>28.5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Tietoint. palvelut</c:v>
                </c:pt>
              </c:strCache>
            </c:strRef>
          </c:tx>
          <c:spPr>
            <a:ln w="31750">
              <a:solidFill>
                <a:srgbClr val="00A590"/>
              </a:solidFill>
            </a:ln>
          </c:spPr>
          <c:marker>
            <c:symbol val="none"/>
          </c:marker>
          <c:cat>
            <c:numRef>
              <c:f>Sheet1!$A$2:$A$112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Sheet1!$E$2:$E$112</c:f>
              <c:numCache>
                <c:formatCode>General</c:formatCode>
                <c:ptCount val="111"/>
                <c:pt idx="75">
                  <c:v>3.8000000000000003</c:v>
                </c:pt>
                <c:pt idx="76">
                  <c:v>4.2999999999999989</c:v>
                </c:pt>
                <c:pt idx="77">
                  <c:v>4.4999999999999991</c:v>
                </c:pt>
                <c:pt idx="78">
                  <c:v>4.6999999999999993</c:v>
                </c:pt>
                <c:pt idx="79">
                  <c:v>4.5999999999999996</c:v>
                </c:pt>
                <c:pt idx="80">
                  <c:v>4.8</c:v>
                </c:pt>
                <c:pt idx="81">
                  <c:v>4.6999999999999993</c:v>
                </c:pt>
                <c:pt idx="82">
                  <c:v>4.8999999999999995</c:v>
                </c:pt>
                <c:pt idx="83">
                  <c:v>4.9999999999999991</c:v>
                </c:pt>
                <c:pt idx="84">
                  <c:v>4.9999999999999991</c:v>
                </c:pt>
                <c:pt idx="85">
                  <c:v>5.1999999999999993</c:v>
                </c:pt>
                <c:pt idx="86">
                  <c:v>5.6</c:v>
                </c:pt>
                <c:pt idx="87">
                  <c:v>5.9</c:v>
                </c:pt>
                <c:pt idx="88">
                  <c:v>6</c:v>
                </c:pt>
                <c:pt idx="89">
                  <c:v>6.1000000000000005</c:v>
                </c:pt>
                <c:pt idx="90">
                  <c:v>6.1000000000000005</c:v>
                </c:pt>
                <c:pt idx="91">
                  <c:v>6.1999999999999993</c:v>
                </c:pt>
                <c:pt idx="92">
                  <c:v>6.2</c:v>
                </c:pt>
                <c:pt idx="93">
                  <c:v>6.1000000000000005</c:v>
                </c:pt>
                <c:pt idx="94">
                  <c:v>6.4</c:v>
                </c:pt>
                <c:pt idx="95">
                  <c:v>6.5</c:v>
                </c:pt>
                <c:pt idx="96">
                  <c:v>7.1</c:v>
                </c:pt>
                <c:pt idx="97">
                  <c:v>7.3000000000000007</c:v>
                </c:pt>
                <c:pt idx="98">
                  <c:v>7.7</c:v>
                </c:pt>
                <c:pt idx="99">
                  <c:v>8.1999999999999993</c:v>
                </c:pt>
                <c:pt idx="100">
                  <c:v>8.1999999999999993</c:v>
                </c:pt>
                <c:pt idx="101">
                  <c:v>9.0000000000000018</c:v>
                </c:pt>
                <c:pt idx="102">
                  <c:v>9.1000000000000014</c:v>
                </c:pt>
                <c:pt idx="103">
                  <c:v>9.2000000000000011</c:v>
                </c:pt>
                <c:pt idx="104">
                  <c:v>9.4</c:v>
                </c:pt>
                <c:pt idx="105">
                  <c:v>8.9</c:v>
                </c:pt>
                <c:pt idx="106">
                  <c:v>8.7000000000000028</c:v>
                </c:pt>
                <c:pt idx="107">
                  <c:v>9</c:v>
                </c:pt>
                <c:pt idx="108">
                  <c:v>9.1</c:v>
                </c:pt>
                <c:pt idx="109">
                  <c:v>9.5</c:v>
                </c:pt>
                <c:pt idx="110">
                  <c:v>9.3000000000000007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Sheet1!$B$1</c:f>
              <c:strCache>
                <c:ptCount val="1"/>
                <c:pt idx="0">
                  <c:v>Alkutuotanto</c:v>
                </c:pt>
              </c:strCache>
            </c:strRef>
          </c:tx>
          <c:spPr>
            <a:ln w="31750">
              <a:solidFill>
                <a:srgbClr val="009EDA"/>
              </a:solidFill>
            </a:ln>
          </c:spPr>
          <c:marker>
            <c:symbol val="none"/>
          </c:marker>
          <c:cat>
            <c:numRef>
              <c:f>Sheet1!$A$2:$A$112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Sheet1!$B$2:$B$112</c:f>
              <c:numCache>
                <c:formatCode>General</c:formatCode>
                <c:ptCount val="111"/>
                <c:pt idx="2">
                  <c:v>48</c:v>
                </c:pt>
                <c:pt idx="3">
                  <c:v>47.42307692307692</c:v>
                </c:pt>
                <c:pt idx="4">
                  <c:v>46.84615384615384</c:v>
                </c:pt>
                <c:pt idx="5">
                  <c:v>46.269230769230759</c:v>
                </c:pt>
                <c:pt idx="6">
                  <c:v>45.692307692307679</c:v>
                </c:pt>
                <c:pt idx="7">
                  <c:v>45.115384615384599</c:v>
                </c:pt>
                <c:pt idx="8">
                  <c:v>44.538461538461519</c:v>
                </c:pt>
                <c:pt idx="9">
                  <c:v>43.961538461538439</c:v>
                </c:pt>
                <c:pt idx="10">
                  <c:v>43.384615384615358</c:v>
                </c:pt>
                <c:pt idx="11">
                  <c:v>42.807692307692278</c:v>
                </c:pt>
                <c:pt idx="12">
                  <c:v>42.230769230769198</c:v>
                </c:pt>
                <c:pt idx="13">
                  <c:v>41.653846153846118</c:v>
                </c:pt>
                <c:pt idx="14">
                  <c:v>41.076923076923038</c:v>
                </c:pt>
                <c:pt idx="15">
                  <c:v>40.499999999999957</c:v>
                </c:pt>
                <c:pt idx="16">
                  <c:v>39.923076923076877</c:v>
                </c:pt>
                <c:pt idx="17">
                  <c:v>39.346153846153797</c:v>
                </c:pt>
                <c:pt idx="18">
                  <c:v>38.769230769230717</c:v>
                </c:pt>
                <c:pt idx="19">
                  <c:v>38.192307692307637</c:v>
                </c:pt>
                <c:pt idx="20">
                  <c:v>37.615384615384556</c:v>
                </c:pt>
                <c:pt idx="21">
                  <c:v>37.038461538461476</c:v>
                </c:pt>
                <c:pt idx="22">
                  <c:v>36.461538461538396</c:v>
                </c:pt>
                <c:pt idx="23">
                  <c:v>35.884615384615316</c:v>
                </c:pt>
                <c:pt idx="24">
                  <c:v>35.307692307692236</c:v>
                </c:pt>
                <c:pt idx="25">
                  <c:v>34.730769230769155</c:v>
                </c:pt>
                <c:pt idx="26">
                  <c:v>34.153846153846075</c:v>
                </c:pt>
                <c:pt idx="27">
                  <c:v>33.576923076922995</c:v>
                </c:pt>
                <c:pt idx="28">
                  <c:v>33</c:v>
                </c:pt>
                <c:pt idx="29">
                  <c:v>32.68</c:v>
                </c:pt>
                <c:pt idx="30">
                  <c:v>32.36</c:v>
                </c:pt>
                <c:pt idx="31">
                  <c:v>32.04</c:v>
                </c:pt>
                <c:pt idx="32">
                  <c:v>31.72</c:v>
                </c:pt>
                <c:pt idx="33">
                  <c:v>31.4</c:v>
                </c:pt>
                <c:pt idx="34">
                  <c:v>31.08</c:v>
                </c:pt>
                <c:pt idx="35">
                  <c:v>30.759999999999998</c:v>
                </c:pt>
                <c:pt idx="36">
                  <c:v>30.439999999999998</c:v>
                </c:pt>
                <c:pt idx="37">
                  <c:v>30.119999999999997</c:v>
                </c:pt>
                <c:pt idx="38">
                  <c:v>29.799999999999997</c:v>
                </c:pt>
                <c:pt idx="39">
                  <c:v>29.479999999999997</c:v>
                </c:pt>
                <c:pt idx="40">
                  <c:v>29.159999999999997</c:v>
                </c:pt>
                <c:pt idx="41">
                  <c:v>28.839999999999996</c:v>
                </c:pt>
                <c:pt idx="42">
                  <c:v>28.519999999999996</c:v>
                </c:pt>
                <c:pt idx="43">
                  <c:v>28.199999999999996</c:v>
                </c:pt>
                <c:pt idx="44">
                  <c:v>27.879999999999995</c:v>
                </c:pt>
                <c:pt idx="45">
                  <c:v>27.559999999999995</c:v>
                </c:pt>
                <c:pt idx="46">
                  <c:v>27.239999999999995</c:v>
                </c:pt>
                <c:pt idx="47">
                  <c:v>26.919999999999995</c:v>
                </c:pt>
                <c:pt idx="48">
                  <c:v>26.599999999999994</c:v>
                </c:pt>
                <c:pt idx="49">
                  <c:v>26.279999999999994</c:v>
                </c:pt>
                <c:pt idx="50">
                  <c:v>25.959999999999994</c:v>
                </c:pt>
                <c:pt idx="51">
                  <c:v>25.639999999999993</c:v>
                </c:pt>
                <c:pt idx="52">
                  <c:v>25.319999999999993</c:v>
                </c:pt>
                <c:pt idx="53">
                  <c:v>25</c:v>
                </c:pt>
                <c:pt idx="54">
                  <c:v>24.354545454545455</c:v>
                </c:pt>
                <c:pt idx="55">
                  <c:v>23.709090909090911</c:v>
                </c:pt>
                <c:pt idx="56">
                  <c:v>23.063636363636366</c:v>
                </c:pt>
                <c:pt idx="57">
                  <c:v>22.418181818181822</c:v>
                </c:pt>
                <c:pt idx="58">
                  <c:v>21.772727272727277</c:v>
                </c:pt>
                <c:pt idx="59">
                  <c:v>21.127272727272732</c:v>
                </c:pt>
                <c:pt idx="60">
                  <c:v>20.481818181818188</c:v>
                </c:pt>
                <c:pt idx="61">
                  <c:v>19.836363636363643</c:v>
                </c:pt>
                <c:pt idx="62">
                  <c:v>19.190909090909098</c:v>
                </c:pt>
                <c:pt idx="63">
                  <c:v>18.545454545454554</c:v>
                </c:pt>
                <c:pt idx="64">
                  <c:v>17.900000000000009</c:v>
                </c:pt>
                <c:pt idx="65">
                  <c:v>17.254545454545465</c:v>
                </c:pt>
                <c:pt idx="66">
                  <c:v>16.60909090909092</c:v>
                </c:pt>
                <c:pt idx="67">
                  <c:v>15.963636363636375</c:v>
                </c:pt>
                <c:pt idx="68">
                  <c:v>15.318181818181831</c:v>
                </c:pt>
                <c:pt idx="69">
                  <c:v>14.672727272727286</c:v>
                </c:pt>
                <c:pt idx="70">
                  <c:v>14.027272727272742</c:v>
                </c:pt>
                <c:pt idx="71">
                  <c:v>13.381818181818197</c:v>
                </c:pt>
                <c:pt idx="72">
                  <c:v>12.736363636363652</c:v>
                </c:pt>
                <c:pt idx="73">
                  <c:v>12.090909090909108</c:v>
                </c:pt>
                <c:pt idx="74">
                  <c:v>11.445454545454563</c:v>
                </c:pt>
                <c:pt idx="75">
                  <c:v>10.8</c:v>
                </c:pt>
                <c:pt idx="76">
                  <c:v>10.3</c:v>
                </c:pt>
                <c:pt idx="77">
                  <c:v>9.6999999999999993</c:v>
                </c:pt>
                <c:pt idx="78">
                  <c:v>9.3000000000000007</c:v>
                </c:pt>
                <c:pt idx="79">
                  <c:v>9.1</c:v>
                </c:pt>
                <c:pt idx="80">
                  <c:v>9.6</c:v>
                </c:pt>
                <c:pt idx="81">
                  <c:v>8.6999999999999993</c:v>
                </c:pt>
                <c:pt idx="82">
                  <c:v>8.9</c:v>
                </c:pt>
                <c:pt idx="83">
                  <c:v>8.6</c:v>
                </c:pt>
                <c:pt idx="84">
                  <c:v>8.3000000000000007</c:v>
                </c:pt>
                <c:pt idx="85">
                  <c:v>7.9</c:v>
                </c:pt>
                <c:pt idx="86">
                  <c:v>7.6</c:v>
                </c:pt>
                <c:pt idx="87">
                  <c:v>6.1</c:v>
                </c:pt>
                <c:pt idx="88">
                  <c:v>6.2</c:v>
                </c:pt>
                <c:pt idx="89">
                  <c:v>6.2</c:v>
                </c:pt>
                <c:pt idx="90">
                  <c:v>6.3</c:v>
                </c:pt>
                <c:pt idx="91">
                  <c:v>5.7</c:v>
                </c:pt>
                <c:pt idx="92">
                  <c:v>5</c:v>
                </c:pt>
                <c:pt idx="93">
                  <c:v>5.0999999999999996</c:v>
                </c:pt>
                <c:pt idx="94">
                  <c:v>5</c:v>
                </c:pt>
                <c:pt idx="95">
                  <c:v>4.5</c:v>
                </c:pt>
                <c:pt idx="96">
                  <c:v>4.0999999999999996</c:v>
                </c:pt>
                <c:pt idx="97">
                  <c:v>4.0999999999999996</c:v>
                </c:pt>
                <c:pt idx="98">
                  <c:v>3.5</c:v>
                </c:pt>
                <c:pt idx="99">
                  <c:v>3.5</c:v>
                </c:pt>
                <c:pt idx="100">
                  <c:v>3.5</c:v>
                </c:pt>
                <c:pt idx="101">
                  <c:v>3.3</c:v>
                </c:pt>
                <c:pt idx="102">
                  <c:v>3.2</c:v>
                </c:pt>
                <c:pt idx="103">
                  <c:v>3.1</c:v>
                </c:pt>
                <c:pt idx="104">
                  <c:v>2.9</c:v>
                </c:pt>
                <c:pt idx="105">
                  <c:v>2.8</c:v>
                </c:pt>
                <c:pt idx="106">
                  <c:v>2.4</c:v>
                </c:pt>
                <c:pt idx="107">
                  <c:v>3</c:v>
                </c:pt>
                <c:pt idx="108">
                  <c:v>2.8</c:v>
                </c:pt>
                <c:pt idx="109">
                  <c:v>2.8</c:v>
                </c:pt>
                <c:pt idx="110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954624"/>
        <c:axId val="122932032"/>
      </c:lineChart>
      <c:catAx>
        <c:axId val="124954624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25400">
            <a:noFill/>
          </a:ln>
        </c:spPr>
        <c:crossAx val="12293203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22932032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24954624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Nokia N95 puhelin</c:v>
                </c:pt>
              </c:strCache>
            </c:strRef>
          </c:tx>
          <c:spPr>
            <a:solidFill>
              <a:srgbClr val="E83C98"/>
            </a:solidFill>
            <a:ln w="12700"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rgbClr val="69549A"/>
              </a:solidFill>
              <a:ln w="12700">
                <a:solidFill>
                  <a:schemeClr val="bg1"/>
                </a:solidFill>
              </a:ln>
            </c:spPr>
          </c:dPt>
          <c:cat>
            <c:strRef>
              <c:f>Sheet1!$A$2:$A$3</c:f>
              <c:strCache>
                <c:ptCount val="2"/>
                <c:pt idx="0">
                  <c:v>Suomi</c:v>
                </c:pt>
                <c:pt idx="1">
                  <c:v>Muut maat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 b="0">
          <a:latin typeface="Myriad Pro" pitchFamily="34" charset="0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Whitevectorin palvelu</c:v>
                </c:pt>
              </c:strCache>
            </c:strRef>
          </c:tx>
          <c:spPr>
            <a:solidFill>
              <a:srgbClr val="E83C98"/>
            </a:solidFill>
            <a:ln w="12700"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rgbClr val="69549A"/>
              </a:solidFill>
              <a:ln w="12700">
                <a:solidFill>
                  <a:schemeClr val="bg1"/>
                </a:solidFill>
              </a:ln>
            </c:spPr>
          </c:dPt>
          <c:cat>
            <c:strRef>
              <c:f>Sheet1!$A$2:$A$3</c:f>
              <c:strCache>
                <c:ptCount val="2"/>
                <c:pt idx="0">
                  <c:v>Suomi</c:v>
                </c:pt>
                <c:pt idx="1">
                  <c:v>Muut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 b="0">
          <a:latin typeface="Myriad Pro" pitchFamily="34" charset="0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Tukkukauppa (4651, 4652)</c:v>
                </c:pt>
              </c:strCache>
            </c:strRef>
          </c:tx>
          <c:spPr>
            <a:ln w="31750">
              <a:solidFill>
                <a:srgbClr val="00A590"/>
              </a:solidFill>
            </a:ln>
          </c:spPr>
          <c:marker>
            <c:symbol val="none"/>
          </c:marker>
          <c:cat>
            <c:numRef>
              <c:f>Sheet1!$A$2:$A$23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Sheet1!$C$2:$C$23</c:f>
              <c:numCache>
                <c:formatCode>0.0</c:formatCode>
                <c:ptCount val="22"/>
                <c:pt idx="0">
                  <c:v>9.8380731282646554</c:v>
                </c:pt>
                <c:pt idx="1">
                  <c:v>9.3209518282066171</c:v>
                </c:pt>
                <c:pt idx="2">
                  <c:v>8.8197910621009878</c:v>
                </c:pt>
                <c:pt idx="3">
                  <c:v>8.8700667440510745</c:v>
                </c:pt>
                <c:pt idx="4">
                  <c:v>8.3609257109692408</c:v>
                </c:pt>
                <c:pt idx="5">
                  <c:v>9.4901334881021473</c:v>
                </c:pt>
                <c:pt idx="6">
                  <c:v>10.395095763203715</c:v>
                </c:pt>
                <c:pt idx="7">
                  <c:v>11.560214741729544</c:v>
                </c:pt>
                <c:pt idx="8">
                  <c:v>11.820371445153803</c:v>
                </c:pt>
                <c:pt idx="9">
                  <c:v>12.266468369123622</c:v>
                </c:pt>
                <c:pt idx="10">
                  <c:v>12.305571677307022</c:v>
                </c:pt>
                <c:pt idx="11">
                  <c:v>11.149230992455019</c:v>
                </c:pt>
                <c:pt idx="12">
                  <c:v>11.750145095763203</c:v>
                </c:pt>
                <c:pt idx="13">
                  <c:v>10.910621009866512</c:v>
                </c:pt>
                <c:pt idx="14">
                  <c:v>10.827626233313987</c:v>
                </c:pt>
                <c:pt idx="15">
                  <c:v>11</c:v>
                </c:pt>
                <c:pt idx="16">
                  <c:v>10</c:v>
                </c:pt>
                <c:pt idx="17">
                  <c:v>10</c:v>
                </c:pt>
                <c:pt idx="18">
                  <c:v>11</c:v>
                </c:pt>
                <c:pt idx="19">
                  <c:v>9</c:v>
                </c:pt>
                <c:pt idx="20">
                  <c:v>9</c:v>
                </c:pt>
                <c:pt idx="21">
                  <c:v>8</c:v>
                </c:pt>
              </c:numCache>
            </c:numRef>
          </c:val>
          <c:smooth val="0"/>
        </c:ser>
        <c:ser>
          <c:idx val="1"/>
          <c:order val="0"/>
          <c:tx>
            <c:strRef>
              <c:f>Sheet1!$B$1</c:f>
              <c:strCache>
                <c:ptCount val="1"/>
                <c:pt idx="0">
                  <c:v>Laitteet (261, 262, 263, 264, 268, 951)</c:v>
                </c:pt>
              </c:strCache>
            </c:strRef>
          </c:tx>
          <c:spPr>
            <a:ln w="31750">
              <a:solidFill>
                <a:srgbClr val="69549A"/>
              </a:solidFill>
            </a:ln>
          </c:spPr>
          <c:marker>
            <c:symbol val="none"/>
          </c:marker>
          <c:cat>
            <c:numRef>
              <c:f>Sheet1!$A$2:$A$23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Sheet1!$B$2:$B$23</c:f>
              <c:numCache>
                <c:formatCode>0.0</c:formatCode>
                <c:ptCount val="22"/>
                <c:pt idx="0">
                  <c:v>13.668543802794453</c:v>
                </c:pt>
                <c:pt idx="1">
                  <c:v>16.284359560112627</c:v>
                </c:pt>
                <c:pt idx="2">
                  <c:v>17.268527864846195</c:v>
                </c:pt>
                <c:pt idx="3">
                  <c:v>18.81315411995962</c:v>
                </c:pt>
                <c:pt idx="4">
                  <c:v>20.407506773628004</c:v>
                </c:pt>
                <c:pt idx="5">
                  <c:v>26.989002815704186</c:v>
                </c:pt>
                <c:pt idx="6">
                  <c:v>28.606146735376928</c:v>
                </c:pt>
                <c:pt idx="7">
                  <c:v>31.813499442171803</c:v>
                </c:pt>
                <c:pt idx="8">
                  <c:v>35.14413217871752</c:v>
                </c:pt>
                <c:pt idx="9">
                  <c:v>38.627052010837801</c:v>
                </c:pt>
                <c:pt idx="10">
                  <c:v>40.42445412527227</c:v>
                </c:pt>
                <c:pt idx="11">
                  <c:v>43.562397067417514</c:v>
                </c:pt>
                <c:pt idx="12">
                  <c:v>38.258247888221852</c:v>
                </c:pt>
                <c:pt idx="13">
                  <c:v>38.047946660999841</c:v>
                </c:pt>
                <c:pt idx="14">
                  <c:v>37.975428996440527</c:v>
                </c:pt>
                <c:pt idx="15">
                  <c:v>39</c:v>
                </c:pt>
                <c:pt idx="16">
                  <c:v>39</c:v>
                </c:pt>
                <c:pt idx="17">
                  <c:v>38</c:v>
                </c:pt>
                <c:pt idx="18">
                  <c:v>35</c:v>
                </c:pt>
                <c:pt idx="19">
                  <c:v>34</c:v>
                </c:pt>
                <c:pt idx="20">
                  <c:v>32</c:v>
                </c:pt>
                <c:pt idx="21">
                  <c:v>27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Televiestintä (61)</c:v>
                </c:pt>
              </c:strCache>
            </c:strRef>
          </c:tx>
          <c:spPr>
            <a:ln w="31750">
              <a:solidFill>
                <a:srgbClr val="009EDA"/>
              </a:solidFill>
            </a:ln>
          </c:spPr>
          <c:marker>
            <c:symbol val="none"/>
          </c:marker>
          <c:cat>
            <c:numRef>
              <c:f>Sheet1!$A$2:$A$23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Sheet1!$D$2:$D$23</c:f>
              <c:numCache>
                <c:formatCode>0.0</c:formatCode>
                <c:ptCount val="22"/>
                <c:pt idx="0">
                  <c:v>9.5465506799537483</c:v>
                </c:pt>
                <c:pt idx="1">
                  <c:v>9.7285690689863973</c:v>
                </c:pt>
                <c:pt idx="2">
                  <c:v>9.3425645543137108</c:v>
                </c:pt>
                <c:pt idx="3">
                  <c:v>8.975389528161644</c:v>
                </c:pt>
                <c:pt idx="4">
                  <c:v>16.061553708087864</c:v>
                </c:pt>
                <c:pt idx="5">
                  <c:v>16.895281616473042</c:v>
                </c:pt>
                <c:pt idx="6">
                  <c:v>17.248857567582441</c:v>
                </c:pt>
                <c:pt idx="7">
                  <c:v>18.110829708748547</c:v>
                </c:pt>
                <c:pt idx="8">
                  <c:v>19.498981445796392</c:v>
                </c:pt>
                <c:pt idx="9">
                  <c:v>20.196718603754881</c:v>
                </c:pt>
                <c:pt idx="10">
                  <c:v>19.639156527005447</c:v>
                </c:pt>
                <c:pt idx="11">
                  <c:v>21.386114628640641</c:v>
                </c:pt>
                <c:pt idx="12">
                  <c:v>20.703022628420413</c:v>
                </c:pt>
                <c:pt idx="13">
                  <c:v>20.141276220888621</c:v>
                </c:pt>
                <c:pt idx="14">
                  <c:v>20.200902934537247</c:v>
                </c:pt>
                <c:pt idx="15">
                  <c:v>19</c:v>
                </c:pt>
                <c:pt idx="16">
                  <c:v>18</c:v>
                </c:pt>
                <c:pt idx="17">
                  <c:v>16</c:v>
                </c:pt>
                <c:pt idx="18">
                  <c:v>15</c:v>
                </c:pt>
                <c:pt idx="19">
                  <c:v>13</c:v>
                </c:pt>
                <c:pt idx="20">
                  <c:v>14</c:v>
                </c:pt>
                <c:pt idx="21">
                  <c:v>12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Softa (582,62,631)</c:v>
                </c:pt>
              </c:strCache>
            </c:strRef>
          </c:tx>
          <c:spPr>
            <a:ln w="31750">
              <a:solidFill>
                <a:srgbClr val="E83C98"/>
              </a:solidFill>
            </a:ln>
          </c:spPr>
          <c:marker>
            <c:symbol val="none"/>
          </c:marker>
          <c:cat>
            <c:numRef>
              <c:f>Sheet1!$A$2:$A$23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Sheet1!$E$2:$E$23</c:f>
              <c:numCache>
                <c:formatCode>0.0</c:formatCode>
                <c:ptCount val="22"/>
                <c:pt idx="0">
                  <c:v>11.795724054358169</c:v>
                </c:pt>
                <c:pt idx="1">
                  <c:v>11.571539859776676</c:v>
                </c:pt>
                <c:pt idx="2">
                  <c:v>11.314636890850856</c:v>
                </c:pt>
                <c:pt idx="3">
                  <c:v>14.426555872933433</c:v>
                </c:pt>
                <c:pt idx="4">
                  <c:v>15.851640266597414</c:v>
                </c:pt>
                <c:pt idx="5">
                  <c:v>17.847485501601309</c:v>
                </c:pt>
                <c:pt idx="6">
                  <c:v>19.329524798753564</c:v>
                </c:pt>
                <c:pt idx="7">
                  <c:v>20.915779451224783</c:v>
                </c:pt>
                <c:pt idx="8">
                  <c:v>26.263481346836311</c:v>
                </c:pt>
                <c:pt idx="9">
                  <c:v>29.900112524885305</c:v>
                </c:pt>
                <c:pt idx="10">
                  <c:v>37.928330303817184</c:v>
                </c:pt>
                <c:pt idx="11">
                  <c:v>43.768025621050803</c:v>
                </c:pt>
                <c:pt idx="12">
                  <c:v>43.490521942352629</c:v>
                </c:pt>
                <c:pt idx="13">
                  <c:v>43.446896909893532</c:v>
                </c:pt>
                <c:pt idx="14">
                  <c:v>43.622608846187134</c:v>
                </c:pt>
                <c:pt idx="15">
                  <c:v>42</c:v>
                </c:pt>
                <c:pt idx="16">
                  <c:v>46</c:v>
                </c:pt>
                <c:pt idx="17">
                  <c:v>49</c:v>
                </c:pt>
                <c:pt idx="18">
                  <c:v>51</c:v>
                </c:pt>
                <c:pt idx="19">
                  <c:v>51</c:v>
                </c:pt>
                <c:pt idx="20">
                  <c:v>49</c:v>
                </c:pt>
                <c:pt idx="21">
                  <c:v>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782208"/>
        <c:axId val="90938112"/>
      </c:lineChart>
      <c:catAx>
        <c:axId val="122782208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90938112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90938112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122782208"/>
        <c:crosses val="autoZero"/>
        <c:crossBetween val="midCat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</a:defRPr>
      </a:pPr>
      <a:endParaRPr lang="fi-FI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640685461580987E-2"/>
          <c:y val="2.4683006535947714E-2"/>
          <c:w val="0.84984660033167492"/>
          <c:h val="0.91501416122004353"/>
        </c:manualLayout>
      </c:layou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Lopettaneita</c:v>
                </c:pt>
              </c:strCache>
            </c:strRef>
          </c:tx>
          <c:spPr>
            <a:ln>
              <a:solidFill>
                <a:srgbClr val="836FB1"/>
              </a:solidFill>
            </a:ln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1850</c:v>
                </c:pt>
                <c:pt idx="1">
                  <c:v>1860</c:v>
                </c:pt>
                <c:pt idx="2">
                  <c:v>1870</c:v>
                </c:pt>
                <c:pt idx="3">
                  <c:v>1880</c:v>
                </c:pt>
                <c:pt idx="4">
                  <c:v>1890</c:v>
                </c:pt>
                <c:pt idx="5">
                  <c:v>1900</c:v>
                </c:pt>
                <c:pt idx="6">
                  <c:v>1910</c:v>
                </c:pt>
                <c:pt idx="7">
                  <c:v>1920</c:v>
                </c:pt>
                <c:pt idx="8">
                  <c:v>1930</c:v>
                </c:pt>
                <c:pt idx="9">
                  <c:v>1940</c:v>
                </c:pt>
                <c:pt idx="10">
                  <c:v>1950</c:v>
                </c:pt>
                <c:pt idx="11">
                  <c:v>1960</c:v>
                </c:pt>
                <c:pt idx="12">
                  <c:v>1970</c:v>
                </c:pt>
                <c:pt idx="13">
                  <c:v>1980</c:v>
                </c:pt>
                <c:pt idx="14">
                  <c:v>1990</c:v>
                </c:pt>
                <c:pt idx="15">
                  <c:v>2000</c:v>
                </c:pt>
                <c:pt idx="16">
                  <c:v>2010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</c:numCache>
            </c:numRef>
          </c:val>
          <c:smooth val="0"/>
        </c:ser>
        <c:ser>
          <c:idx val="1"/>
          <c:order val="0"/>
          <c:tx>
            <c:strRef>
              <c:f>Sheet1!$B$1</c:f>
              <c:strCache>
                <c:ptCount val="1"/>
                <c:pt idx="0">
                  <c:v>Aloittaneita</c:v>
                </c:pt>
              </c:strCache>
            </c:strRef>
          </c:tx>
          <c:spPr>
            <a:ln w="31750">
              <a:solidFill>
                <a:srgbClr val="99CC00"/>
              </a:solidFill>
            </a:ln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1850</c:v>
                </c:pt>
                <c:pt idx="1">
                  <c:v>1860</c:v>
                </c:pt>
                <c:pt idx="2">
                  <c:v>1870</c:v>
                </c:pt>
                <c:pt idx="3">
                  <c:v>1880</c:v>
                </c:pt>
                <c:pt idx="4">
                  <c:v>1890</c:v>
                </c:pt>
                <c:pt idx="5">
                  <c:v>1900</c:v>
                </c:pt>
                <c:pt idx="6">
                  <c:v>1910</c:v>
                </c:pt>
                <c:pt idx="7">
                  <c:v>1920</c:v>
                </c:pt>
                <c:pt idx="8">
                  <c:v>1930</c:v>
                </c:pt>
                <c:pt idx="9">
                  <c:v>1940</c:v>
                </c:pt>
                <c:pt idx="10">
                  <c:v>1950</c:v>
                </c:pt>
                <c:pt idx="11">
                  <c:v>1960</c:v>
                </c:pt>
                <c:pt idx="12">
                  <c:v>1970</c:v>
                </c:pt>
                <c:pt idx="13">
                  <c:v>1980</c:v>
                </c:pt>
                <c:pt idx="14">
                  <c:v>1990</c:v>
                </c:pt>
                <c:pt idx="15">
                  <c:v>2000</c:v>
                </c:pt>
                <c:pt idx="16">
                  <c:v>2010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246464"/>
        <c:axId val="90934080"/>
      </c:lineChart>
      <c:catAx>
        <c:axId val="125246464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90934080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90934080"/>
        <c:scaling>
          <c:logBase val="10"/>
          <c:orientation val="minMax"/>
          <c:max val="10000"/>
          <c:min val="1.0000000000000006E-11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.E+0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125246464"/>
        <c:crosses val="autoZero"/>
        <c:crossBetween val="midCat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Myriad Pro" pitchFamily="34" charset="0"/>
        </a:defRPr>
      </a:pPr>
      <a:endParaRPr lang="fi-FI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0.46374</cdr:x>
      <cdr:y>0.11963</cdr:y>
    </cdr:from>
    <cdr:to>
      <cdr:x>0.47369</cdr:x>
      <cdr:y>0.1327</cdr:y>
    </cdr:to>
    <cdr:sp macro="" textlink="">
      <cdr:nvSpPr>
        <cdr:cNvPr id="102" name="Oval 101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3355639" y="658911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rgbClr val="E83C98"/>
        </a:solidFill>
        <a:ln xmlns:a="http://schemas.openxmlformats.org/drawingml/2006/main" w="635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0.50506</cdr:x>
      <cdr:y>0.08988</cdr:y>
    </cdr:from>
    <cdr:to>
      <cdr:x>0.51501</cdr:x>
      <cdr:y>0.10295</cdr:y>
    </cdr:to>
    <cdr:sp macro="" textlink="">
      <cdr:nvSpPr>
        <cdr:cNvPr id="119" name="Oval 118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3654636" y="495055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rgbClr val="E83C98"/>
        </a:solidFill>
        <a:ln xmlns:a="http://schemas.openxmlformats.org/drawingml/2006/main" w="635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0.38289</cdr:x>
      <cdr:y>0.1389</cdr:y>
    </cdr:from>
    <cdr:to>
      <cdr:x>0.39284</cdr:x>
      <cdr:y>0.15198</cdr:y>
    </cdr:to>
    <cdr:sp macro="" textlink="">
      <cdr:nvSpPr>
        <cdr:cNvPr id="120" name="Oval 119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2770574" y="765085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rgbClr val="E83C98"/>
        </a:solidFill>
        <a:ln xmlns:a="http://schemas.openxmlformats.org/drawingml/2006/main" w="635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0.39533</cdr:x>
      <cdr:y>0.1389</cdr:y>
    </cdr:from>
    <cdr:to>
      <cdr:x>0.40528</cdr:x>
      <cdr:y>0.15198</cdr:y>
    </cdr:to>
    <cdr:sp macro="" textlink="">
      <cdr:nvSpPr>
        <cdr:cNvPr id="121" name="Oval 120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2860584" y="765085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rgbClr val="E83C98"/>
        </a:solidFill>
        <a:ln xmlns:a="http://schemas.openxmlformats.org/drawingml/2006/main" w="635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0.41399</cdr:x>
      <cdr:y>0.11439</cdr:y>
    </cdr:from>
    <cdr:to>
      <cdr:x>0.42394</cdr:x>
      <cdr:y>0.12746</cdr:y>
    </cdr:to>
    <cdr:sp macro="" textlink="">
      <cdr:nvSpPr>
        <cdr:cNvPr id="122" name="Oval 121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2995599" y="630070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rgbClr val="E83C98"/>
        </a:solidFill>
        <a:ln xmlns:a="http://schemas.openxmlformats.org/drawingml/2006/main" w="635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0.46374</cdr:x>
      <cdr:y>0.06537</cdr:y>
    </cdr:from>
    <cdr:to>
      <cdr:x>0.47369</cdr:x>
      <cdr:y>0.07844</cdr:y>
    </cdr:to>
    <cdr:sp macro="" textlink="">
      <cdr:nvSpPr>
        <cdr:cNvPr id="123" name="Oval 122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3355639" y="360040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rgbClr val="E83C98"/>
        </a:solidFill>
        <a:ln xmlns:a="http://schemas.openxmlformats.org/drawingml/2006/main" w="635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0.59435</cdr:x>
      <cdr:y>0.16668</cdr:y>
    </cdr:from>
    <cdr:to>
      <cdr:x>0.6043</cdr:x>
      <cdr:y>0.17975</cdr:y>
    </cdr:to>
    <cdr:sp macro="" textlink="">
      <cdr:nvSpPr>
        <cdr:cNvPr id="124" name="Oval 123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4300744" y="918072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rgbClr val="E83C98"/>
        </a:solidFill>
        <a:ln xmlns:a="http://schemas.openxmlformats.org/drawingml/2006/main" w="635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0.60057</cdr:x>
      <cdr:y>0.16111</cdr:y>
    </cdr:from>
    <cdr:to>
      <cdr:x>0.61052</cdr:x>
      <cdr:y>0.17418</cdr:y>
    </cdr:to>
    <cdr:sp macro="" textlink="">
      <cdr:nvSpPr>
        <cdr:cNvPr id="125" name="Oval 124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4345749" y="887397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rgbClr val="E83C98"/>
        </a:solidFill>
        <a:ln xmlns:a="http://schemas.openxmlformats.org/drawingml/2006/main" w="635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0.61301</cdr:x>
      <cdr:y>0.13525</cdr:y>
    </cdr:from>
    <cdr:to>
      <cdr:x>0.62296</cdr:x>
      <cdr:y>0.14832</cdr:y>
    </cdr:to>
    <cdr:sp macro="" textlink="">
      <cdr:nvSpPr>
        <cdr:cNvPr id="126" name="Oval 125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4435759" y="744964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rgbClr val="E83C98"/>
        </a:solidFill>
        <a:ln xmlns:a="http://schemas.openxmlformats.org/drawingml/2006/main" w="635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0.57569</cdr:x>
      <cdr:y>0.1686</cdr:y>
    </cdr:from>
    <cdr:to>
      <cdr:x>0.58565</cdr:x>
      <cdr:y>0.18167</cdr:y>
    </cdr:to>
    <cdr:sp macro="" textlink="">
      <cdr:nvSpPr>
        <cdr:cNvPr id="127" name="Oval 126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4165729" y="928662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rgbClr val="E83C98"/>
        </a:solidFill>
        <a:ln xmlns:a="http://schemas.openxmlformats.org/drawingml/2006/main" w="635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0.56484</cdr:x>
      <cdr:y>0.14217</cdr:y>
    </cdr:from>
    <cdr:to>
      <cdr:x>0.57479</cdr:x>
      <cdr:y>0.15525</cdr:y>
    </cdr:to>
    <cdr:sp macro="" textlink="">
      <cdr:nvSpPr>
        <cdr:cNvPr id="128" name="Oval 127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4087208" y="783095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rgbClr val="E83C98"/>
        </a:solidFill>
        <a:ln xmlns:a="http://schemas.openxmlformats.org/drawingml/2006/main" w="635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0.58813</cdr:x>
      <cdr:y>0.04085</cdr:y>
    </cdr:from>
    <cdr:to>
      <cdr:x>0.59808</cdr:x>
      <cdr:y>0.05393</cdr:y>
    </cdr:to>
    <cdr:sp macro="" textlink="">
      <cdr:nvSpPr>
        <cdr:cNvPr id="129" name="Oval 128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4255739" y="225025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rgbClr val="E83C98"/>
        </a:solidFill>
        <a:ln xmlns:a="http://schemas.openxmlformats.org/drawingml/2006/main" w="635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0.56257</cdr:x>
      <cdr:y>0.09574</cdr:y>
    </cdr:from>
    <cdr:to>
      <cdr:x>0.57252</cdr:x>
      <cdr:y>0.10881</cdr:y>
    </cdr:to>
    <cdr:sp macro="" textlink="">
      <cdr:nvSpPr>
        <cdr:cNvPr id="130" name="Oval 129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4070766" y="527315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rgbClr val="E83C98"/>
        </a:solidFill>
        <a:ln xmlns:a="http://schemas.openxmlformats.org/drawingml/2006/main" w="635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0.09587</cdr:x>
      <cdr:y>0.0966</cdr:y>
    </cdr:from>
    <cdr:to>
      <cdr:x>0.10582</cdr:x>
      <cdr:y>0.10967</cdr:y>
    </cdr:to>
    <cdr:sp macro="" textlink="">
      <cdr:nvSpPr>
        <cdr:cNvPr id="131" name="Oval 130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693709" y="532077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rgbClr val="E83C98"/>
        </a:solidFill>
        <a:ln xmlns:a="http://schemas.openxmlformats.org/drawingml/2006/main" w="635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0.13427</cdr:x>
      <cdr:y>0.12256</cdr:y>
    </cdr:from>
    <cdr:to>
      <cdr:x>0.14422</cdr:x>
      <cdr:y>0.13563</cdr:y>
    </cdr:to>
    <cdr:sp macro="" textlink="">
      <cdr:nvSpPr>
        <cdr:cNvPr id="132" name="Oval 131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971601" y="675075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rgbClr val="E83C98"/>
        </a:solidFill>
        <a:ln xmlns:a="http://schemas.openxmlformats.org/drawingml/2006/main" w="635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0.22118</cdr:x>
      <cdr:y>0.13073</cdr:y>
    </cdr:from>
    <cdr:to>
      <cdr:x>0.23113</cdr:x>
      <cdr:y>0.14381</cdr:y>
    </cdr:to>
    <cdr:sp macro="" textlink="">
      <cdr:nvSpPr>
        <cdr:cNvPr id="133" name="Oval 132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1600444" y="720080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rgbClr val="E83C98"/>
        </a:solidFill>
        <a:ln xmlns:a="http://schemas.openxmlformats.org/drawingml/2006/main" w="635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0.20874</cdr:x>
      <cdr:y>0.17245</cdr:y>
    </cdr:from>
    <cdr:to>
      <cdr:x>0.21869</cdr:x>
      <cdr:y>0.18552</cdr:y>
    </cdr:to>
    <cdr:sp macro="" textlink="">
      <cdr:nvSpPr>
        <cdr:cNvPr id="134" name="Oval 133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1510434" y="949842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rgbClr val="E83C98"/>
        </a:solidFill>
        <a:ln xmlns:a="http://schemas.openxmlformats.org/drawingml/2006/main" w="635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0.25228</cdr:x>
      <cdr:y>0.09478</cdr:y>
    </cdr:from>
    <cdr:to>
      <cdr:x>0.26223</cdr:x>
      <cdr:y>0.10785</cdr:y>
    </cdr:to>
    <cdr:sp macro="" textlink="">
      <cdr:nvSpPr>
        <cdr:cNvPr id="135" name="Oval 134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1825469" y="522050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rgbClr val="E83C98"/>
        </a:solidFill>
        <a:ln xmlns:a="http://schemas.openxmlformats.org/drawingml/2006/main" w="635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0.30825</cdr:x>
      <cdr:y>0.13073</cdr:y>
    </cdr:from>
    <cdr:to>
      <cdr:x>0.3182</cdr:x>
      <cdr:y>0.14381</cdr:y>
    </cdr:to>
    <cdr:sp macro="" textlink="">
      <cdr:nvSpPr>
        <cdr:cNvPr id="136" name="Oval 135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2230514" y="720080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rgbClr val="E83C98"/>
        </a:solidFill>
        <a:ln xmlns:a="http://schemas.openxmlformats.org/drawingml/2006/main" w="635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0.37045</cdr:x>
      <cdr:y>0.16101</cdr:y>
    </cdr:from>
    <cdr:to>
      <cdr:x>0.3804</cdr:x>
      <cdr:y>0.17408</cdr:y>
    </cdr:to>
    <cdr:sp macro="" textlink="">
      <cdr:nvSpPr>
        <cdr:cNvPr id="137" name="Oval 136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2680564" y="886835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rgbClr val="E83C98"/>
        </a:solidFill>
        <a:ln xmlns:a="http://schemas.openxmlformats.org/drawingml/2006/main" w="635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0.37045</cdr:x>
      <cdr:y>0.15226</cdr:y>
    </cdr:from>
    <cdr:to>
      <cdr:x>0.3804</cdr:x>
      <cdr:y>0.16533</cdr:y>
    </cdr:to>
    <cdr:sp macro="" textlink="">
      <cdr:nvSpPr>
        <cdr:cNvPr id="138" name="Oval 137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2680564" y="838647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rgbClr val="E83C98"/>
        </a:solidFill>
        <a:ln xmlns:a="http://schemas.openxmlformats.org/drawingml/2006/main" w="635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0.51129</cdr:x>
      <cdr:y>0.09071</cdr:y>
    </cdr:from>
    <cdr:to>
      <cdr:x>0.52124</cdr:x>
      <cdr:y>0.10379</cdr:y>
    </cdr:to>
    <cdr:sp macro="" textlink="">
      <cdr:nvSpPr>
        <cdr:cNvPr id="139" name="Oval 138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3699709" y="499652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rgbClr val="E83C98"/>
        </a:solidFill>
        <a:ln xmlns:a="http://schemas.openxmlformats.org/drawingml/2006/main" w="635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0.67531</cdr:x>
      <cdr:y>0.88314</cdr:y>
    </cdr:from>
    <cdr:to>
      <cdr:x>0.80328</cdr:x>
      <cdr:y>0.91667</cdr:y>
    </cdr:to>
    <cdr:sp macro="" textlink="">
      <cdr:nvSpPr>
        <cdr:cNvPr id="140" name="TextBox 234"/>
        <cdr:cNvSpPr txBox="1"/>
      </cdr:nvSpPr>
      <cdr:spPr>
        <a:xfrm xmlns:a="http://schemas.openxmlformats.org/drawingml/2006/main">
          <a:off x="4886554" y="4864356"/>
          <a:ext cx="925945" cy="1846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200" dirty="0" smtClean="0">
              <a:latin typeface="Myriad Pro" pitchFamily="34" charset="0"/>
            </a:rPr>
            <a:t>DELL PW360</a:t>
          </a:r>
          <a:endParaRPr lang="fi-FI" sz="1200" dirty="0">
            <a:latin typeface="Myriad Pro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0.08696</cdr:x>
      <cdr:y>0.78603</cdr:y>
    </cdr:from>
    <cdr:to>
      <cdr:x>0.16206</cdr:x>
      <cdr:y>0.86775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5358" y="2597241"/>
          <a:ext cx="540060" cy="270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i-FI" sz="1200" dirty="0" smtClean="0">
              <a:latin typeface="Myriad Pro" pitchFamily="34" charset="0"/>
            </a:rPr>
            <a:t>2005</a:t>
          </a:r>
          <a:endParaRPr lang="en-GB" sz="1200" dirty="0">
            <a:latin typeface="Myriad Pro" pitchFamily="34" charset="0"/>
          </a:endParaRPr>
        </a:p>
      </cdr:txBody>
    </cdr:sp>
  </cdr:relSizeAnchor>
  <cdr:relSizeAnchor xmlns:cdr="http://schemas.openxmlformats.org/drawingml/2006/chartDrawing">
    <cdr:from>
      <cdr:x>0.23716</cdr:x>
      <cdr:y>0.78603</cdr:y>
    </cdr:from>
    <cdr:to>
      <cdr:x>0.31225</cdr:x>
      <cdr:y>0.86775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705478" y="2597241"/>
          <a:ext cx="540060" cy="270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sz="1200" dirty="0" smtClean="0">
              <a:latin typeface="Myriad Pro" pitchFamily="34" charset="0"/>
            </a:rPr>
            <a:t>2010</a:t>
          </a:r>
          <a:endParaRPr lang="en-GB" sz="1200" dirty="0">
            <a:latin typeface="Myriad Pro" pitchFamily="34" charset="0"/>
          </a:endParaRPr>
        </a:p>
      </cdr:txBody>
    </cdr:sp>
  </cdr:relSizeAnchor>
  <cdr:relSizeAnchor xmlns:cdr="http://schemas.openxmlformats.org/drawingml/2006/chartDrawing">
    <cdr:from>
      <cdr:x>0.44993</cdr:x>
      <cdr:y>0.78603</cdr:y>
    </cdr:from>
    <cdr:to>
      <cdr:x>0.52503</cdr:x>
      <cdr:y>0.86775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235648" y="2597241"/>
          <a:ext cx="540060" cy="270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sz="1200" dirty="0" smtClean="0">
              <a:latin typeface="Myriad Pro" pitchFamily="34" charset="0"/>
            </a:rPr>
            <a:t>2012</a:t>
          </a:r>
          <a:endParaRPr lang="en-GB" sz="1200" dirty="0">
            <a:latin typeface="Myriad Pro" pitchFamily="34" charset="0"/>
          </a:endParaRPr>
        </a:p>
      </cdr:txBody>
    </cdr:sp>
  </cdr:relSizeAnchor>
  <cdr:relSizeAnchor xmlns:cdr="http://schemas.openxmlformats.org/drawingml/2006/chartDrawing">
    <cdr:from>
      <cdr:x>0.73155</cdr:x>
      <cdr:y>0.78603</cdr:y>
    </cdr:from>
    <cdr:to>
      <cdr:x>0.80665</cdr:x>
      <cdr:y>0.86775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260873" y="2597241"/>
          <a:ext cx="540060" cy="270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sz="1200" dirty="0" smtClean="0">
              <a:latin typeface="Myriad Pro" pitchFamily="34" charset="0"/>
            </a:rPr>
            <a:t>2015</a:t>
          </a:r>
          <a:endParaRPr lang="en-GB" sz="1200" dirty="0">
            <a:latin typeface="Myriad Pro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0E5FD-1D45-490D-9B33-4224339839E4}" type="datetimeFigureOut">
              <a:rPr lang="fi-FI" smtClean="0"/>
              <a:t>20.6.2012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F20EB-2806-44D2-9DB5-C7D25CBCF7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656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20EB-2806-44D2-9DB5-C7D25CBCF745}" type="slidenum">
              <a:rPr lang="fi-FI" smtClean="0">
                <a:solidFill>
                  <a:prstClr val="black"/>
                </a:solidFill>
              </a:rPr>
              <a:pPr/>
              <a:t>3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55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11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12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20EB-2806-44D2-9DB5-C7D25CBCF745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863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9B1E-D229-40DC-B774-775632DFD98A}" type="datetimeFigureOut">
              <a:rPr lang="fi-FI" smtClean="0"/>
              <a:pPr/>
              <a:t>20.6.2012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E94-56A8-4728-940B-8CF07A5912F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9B1E-D229-40DC-B774-775632DFD98A}" type="datetimeFigureOut">
              <a:rPr lang="fi-FI" smtClean="0"/>
              <a:pPr/>
              <a:t>20.6.2012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E94-56A8-4728-940B-8CF07A5912F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9B1E-D229-40DC-B774-775632DFD98A}" type="datetimeFigureOut">
              <a:rPr lang="fi-FI" smtClean="0"/>
              <a:pPr/>
              <a:t>20.6.2012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E94-56A8-4728-940B-8CF07A5912F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9B1E-D229-40DC-B774-775632DFD98A}" type="datetimeFigureOut">
              <a:rPr lang="fi-FI" smtClean="0"/>
              <a:pPr/>
              <a:t>20.6.2012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E94-56A8-4728-940B-8CF07A5912F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9B1E-D229-40DC-B774-775632DFD98A}" type="datetimeFigureOut">
              <a:rPr lang="fi-FI" smtClean="0"/>
              <a:pPr/>
              <a:t>20.6.2012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E94-56A8-4728-940B-8CF07A5912F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9B1E-D229-40DC-B774-775632DFD98A}" type="datetimeFigureOut">
              <a:rPr lang="fi-FI" smtClean="0"/>
              <a:pPr/>
              <a:t>20.6.2012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E94-56A8-4728-940B-8CF07A5912F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9B1E-D229-40DC-B774-775632DFD98A}" type="datetimeFigureOut">
              <a:rPr lang="fi-FI" smtClean="0"/>
              <a:pPr/>
              <a:t>20.6.2012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E94-56A8-4728-940B-8CF07A5912F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9B1E-D229-40DC-B774-775632DFD98A}" type="datetimeFigureOut">
              <a:rPr lang="fi-FI" smtClean="0"/>
              <a:pPr/>
              <a:t>20.6.2012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E94-56A8-4728-940B-8CF07A5912F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9B1E-D229-40DC-B774-775632DFD98A}" type="datetimeFigureOut">
              <a:rPr lang="fi-FI" smtClean="0"/>
              <a:pPr/>
              <a:t>20.6.2012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E94-56A8-4728-940B-8CF07A5912F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9B1E-D229-40DC-B774-775632DFD98A}" type="datetimeFigureOut">
              <a:rPr lang="fi-FI" smtClean="0"/>
              <a:pPr/>
              <a:t>20.6.2012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E94-56A8-4728-940B-8CF07A5912F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9B1E-D229-40DC-B774-775632DFD98A}" type="datetimeFigureOut">
              <a:rPr lang="fi-FI" smtClean="0"/>
              <a:pPr/>
              <a:t>20.6.2012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E94-56A8-4728-940B-8CF07A5912F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A9B1E-D229-40DC-B774-775632DFD98A}" type="datetimeFigureOut">
              <a:rPr lang="fi-FI" smtClean="0"/>
              <a:pPr/>
              <a:t>20.6.2012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DFE94-56A8-4728-940B-8CF07A5912F4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2145343"/>
            <a:ext cx="7235825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52599" y="2631930"/>
            <a:ext cx="89447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Näkyvä talous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9575" y="4362786"/>
            <a:ext cx="66441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Piilotalous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6625" y="2364827"/>
            <a:ext cx="59606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Talouden</a:t>
            </a:r>
          </a:p>
          <a:p>
            <a:r>
              <a:rPr lang="fi-FI" sz="1200" dirty="0" smtClean="0">
                <a:latin typeface="Myriad Pro" pitchFamily="34" charset="0"/>
              </a:rPr>
              <a:t>koko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2999" y="1133745"/>
            <a:ext cx="7235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Kuvio </a:t>
            </a:r>
            <a:r>
              <a:rPr lang="fi-FI" dirty="0" smtClean="0"/>
              <a:t>0.1 </a:t>
            </a:r>
          </a:p>
          <a:p>
            <a:r>
              <a:rPr lang="fi-FI" b="1" dirty="0" smtClean="0"/>
              <a:t>Näkymätön </a:t>
            </a:r>
            <a:r>
              <a:rPr lang="fi-FI" b="1" dirty="0"/>
              <a:t>ja osin talousseurannan ulkopuolelle jäävä piilotalous on kasvanut viime </a:t>
            </a:r>
            <a:r>
              <a:rPr lang="fi-FI" b="1" dirty="0" smtClean="0"/>
              <a:t>vuosina</a:t>
            </a:r>
            <a:endParaRPr lang="fi-FI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73000" y="5949280"/>
            <a:ext cx="7772400" cy="46166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(ETLA B 254), s. 6.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9742" y="622245"/>
            <a:ext cx="7236000" cy="5508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>
              <a:latin typeface="Myriad Pro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63154" y="965211"/>
            <a:ext cx="1304171" cy="705403"/>
          </a:xfrm>
          <a:prstGeom prst="roundRect">
            <a:avLst/>
          </a:prstGeom>
          <a:solidFill>
            <a:srgbClr val="E83C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latin typeface="Myriad Pro" pitchFamily="34" charset="0"/>
              </a:rPr>
              <a:t>Yhteinen tieto ja osaamisvaranto</a:t>
            </a:r>
            <a:endParaRPr lang="en-GB" sz="1200" dirty="0">
              <a:latin typeface="Myriad Pro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56666" y="2232115"/>
            <a:ext cx="1329554" cy="931163"/>
          </a:xfrm>
          <a:prstGeom prst="roundRect">
            <a:avLst/>
          </a:prstGeom>
          <a:solidFill>
            <a:srgbClr val="E83C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latin typeface="Myriad Pro" pitchFamily="34" charset="0"/>
              </a:rPr>
              <a:t>Yritysten ”yksityinen” osaamisvaranto</a:t>
            </a:r>
            <a:endParaRPr lang="en-GB" sz="1200" dirty="0">
              <a:latin typeface="Myriad Pro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62951" y="2232115"/>
            <a:ext cx="1283451" cy="881070"/>
          </a:xfrm>
          <a:prstGeom prst="roundRect">
            <a:avLst/>
          </a:prstGeom>
          <a:solidFill>
            <a:srgbClr val="EF9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 algn="ctr"/>
            <a:r>
              <a:rPr lang="fi-FI" sz="1200" dirty="0" smtClean="0">
                <a:latin typeface="Myriad Pro" pitchFamily="34" charset="0"/>
              </a:rPr>
              <a:t>Tavara- ja palvelutuotanto</a:t>
            </a:r>
            <a:endParaRPr lang="en-GB" sz="1200" dirty="0">
              <a:latin typeface="Myriad Pro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127956" y="1466375"/>
            <a:ext cx="1189349" cy="681235"/>
          </a:xfrm>
          <a:prstGeom prst="ellipse">
            <a:avLst/>
          </a:prstGeom>
          <a:solidFill>
            <a:srgbClr val="E83C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latin typeface="Myriad Pro" pitchFamily="34" charset="0"/>
              </a:rPr>
              <a:t>Kuluttajat</a:t>
            </a:r>
            <a:endParaRPr lang="en-GB" sz="1200" dirty="0">
              <a:latin typeface="Myriad Pro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49454" y="1379262"/>
            <a:ext cx="1613294" cy="427731"/>
          </a:xfrm>
          <a:prstGeom prst="straightConnector1">
            <a:avLst/>
          </a:prstGeom>
          <a:ln w="1270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411760" y="1763815"/>
            <a:ext cx="603105" cy="401969"/>
          </a:xfrm>
          <a:prstGeom prst="straightConnector1">
            <a:avLst/>
          </a:prstGeom>
          <a:ln w="1270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367325" y="1763815"/>
            <a:ext cx="519710" cy="383795"/>
          </a:xfrm>
          <a:prstGeom prst="straightConnector1">
            <a:avLst/>
          </a:prstGeom>
          <a:ln w="1270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64104" y="2651104"/>
            <a:ext cx="1533638" cy="0"/>
          </a:xfrm>
          <a:prstGeom prst="straightConnector1">
            <a:avLst/>
          </a:prstGeom>
          <a:ln w="1270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28361" y="2359753"/>
            <a:ext cx="1108546" cy="619198"/>
          </a:xfrm>
          <a:prstGeom prst="rect">
            <a:avLst/>
          </a:prstGeom>
          <a:solidFill>
            <a:srgbClr val="E9E9E3"/>
          </a:solidFill>
          <a:effectLst/>
        </p:spPr>
        <p:txBody>
          <a:bodyPr wrap="square" rtlCol="0">
            <a:noAutofit/>
          </a:bodyPr>
          <a:lstStyle/>
          <a:p>
            <a:pPr algn="ctr"/>
            <a:r>
              <a:rPr lang="fi-FI" sz="1200" dirty="0" smtClean="0">
                <a:latin typeface="Myriad Pro" pitchFamily="34" charset="0"/>
              </a:rPr>
              <a:t>Aineettomien oikeuksien suoja</a:t>
            </a:r>
            <a:endParaRPr lang="en-GB" sz="1200" dirty="0">
              <a:latin typeface="Myriad Pro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922150" y="2165784"/>
            <a:ext cx="511129" cy="357685"/>
          </a:xfrm>
          <a:prstGeom prst="straightConnector1">
            <a:avLst/>
          </a:prstGeom>
          <a:ln w="1270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063154" y="3879050"/>
            <a:ext cx="1304171" cy="800293"/>
          </a:xfrm>
          <a:prstGeom prst="roundRect">
            <a:avLst/>
          </a:prstGeom>
          <a:solidFill>
            <a:srgbClr val="E83C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latin typeface="Myriad Pro" pitchFamily="34" charset="0"/>
              </a:rPr>
              <a:t>Yhteinen tieto ja osaamisvaranto</a:t>
            </a:r>
            <a:endParaRPr lang="en-GB" sz="1200" dirty="0">
              <a:latin typeface="Myriad Pro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56666" y="4925163"/>
            <a:ext cx="1328973" cy="732485"/>
          </a:xfrm>
          <a:prstGeom prst="roundRect">
            <a:avLst/>
          </a:prstGeom>
          <a:solidFill>
            <a:srgbClr val="E83C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latin typeface="Myriad Pro" pitchFamily="34" charset="0"/>
              </a:rPr>
              <a:t>Yritysten ”yksityinen” osaamisvaranto</a:t>
            </a:r>
            <a:endParaRPr lang="en-GB" sz="1200" dirty="0">
              <a:latin typeface="Myriad Pro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62951" y="4925163"/>
            <a:ext cx="1179179" cy="780281"/>
          </a:xfrm>
          <a:prstGeom prst="ellipse">
            <a:avLst/>
          </a:prstGeom>
          <a:solidFill>
            <a:srgbClr val="E83C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latin typeface="Myriad Pro" pitchFamily="34" charset="0"/>
              </a:rPr>
              <a:t>Kuluttajat</a:t>
            </a:r>
            <a:endParaRPr lang="en-GB" sz="1200" dirty="0">
              <a:latin typeface="Myriad Pro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915815" y="4789989"/>
            <a:ext cx="198100" cy="270345"/>
          </a:xfrm>
          <a:prstGeom prst="straightConnector1">
            <a:avLst/>
          </a:prstGeom>
          <a:ln w="1270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302116" y="4789991"/>
            <a:ext cx="260835" cy="270343"/>
          </a:xfrm>
          <a:prstGeom prst="straightConnector1">
            <a:avLst/>
          </a:prstGeom>
          <a:ln w="1270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964104" y="5325625"/>
            <a:ext cx="1533638" cy="0"/>
          </a:xfrm>
          <a:prstGeom prst="straightConnector1">
            <a:avLst/>
          </a:prstGeom>
          <a:ln w="1270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2948420" y="5454225"/>
            <a:ext cx="1533638" cy="0"/>
          </a:xfrm>
          <a:prstGeom prst="straightConnector1">
            <a:avLst/>
          </a:prstGeom>
          <a:ln w="1270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689046" y="3163278"/>
            <a:ext cx="0" cy="5807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853556" y="6165502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33.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9742" y="41881"/>
            <a:ext cx="8102748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sz="1600" dirty="0"/>
              <a:t>Kuvio 1.4</a:t>
            </a:r>
            <a:endParaRPr lang="fi-FI" sz="1600" b="1" dirty="0"/>
          </a:p>
          <a:p>
            <a:r>
              <a:rPr lang="fi-FI" sz="1600" b="1" dirty="0"/>
              <a:t>Aineettomien oikeuksin rooli teollisella aikakaudella (yllä) ja internet-taloudessa (alla)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54159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95364426"/>
              </p:ext>
            </p:extLst>
          </p:nvPr>
        </p:nvGraphicFramePr>
        <p:xfrm>
          <a:off x="865696" y="1572999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86896" y="1788999"/>
            <a:ext cx="1755195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prstClr val="black"/>
                </a:solidFill>
                <a:latin typeface="Myriad Pro" pitchFamily="34" charset="0"/>
                <a:cs typeface="Arial" pitchFamily="34" charset="0"/>
              </a:rPr>
              <a:t>Työllisyyden rakenne, % </a:t>
            </a:r>
            <a:endParaRPr lang="fi-FI" sz="1200" dirty="0">
              <a:solidFill>
                <a:prstClr val="black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5147" y="2216052"/>
            <a:ext cx="51065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Palvelut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6628" y="3404074"/>
            <a:ext cx="51135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Jalostus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6949" y="4278792"/>
            <a:ext cx="107869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err="1" smtClean="0">
                <a:latin typeface="Myriad Pro" pitchFamily="34" charset="0"/>
              </a:rPr>
              <a:t>Tietoint</a:t>
            </a:r>
            <a:r>
              <a:rPr lang="fi-FI" sz="1200" dirty="0" smtClean="0">
                <a:latin typeface="Myriad Pro" pitchFamily="34" charset="0"/>
              </a:rPr>
              <a:t>. palvelut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5367" y="3888681"/>
            <a:ext cx="85510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Alkutuotanto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65696" y="5409220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35.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3555" y="548680"/>
            <a:ext cx="7993919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1.5</a:t>
            </a:r>
            <a:endParaRPr lang="fi-FI" b="1" dirty="0"/>
          </a:p>
          <a:p>
            <a:r>
              <a:rPr lang="fi-FI" b="1" dirty="0"/>
              <a:t>Suomi palvelutaloudeksi jo 1950-luvulla</a:t>
            </a:r>
          </a:p>
          <a:p>
            <a:r>
              <a:rPr lang="fi-FI" dirty="0"/>
              <a:t>Sektoreiden </a:t>
            </a:r>
            <a:r>
              <a:rPr lang="fi-FI" dirty="0" smtClean="0"/>
              <a:t>työllisyys-osuudet Suomessa</a:t>
            </a:r>
            <a:r>
              <a:rPr lang="fi-FI" dirty="0"/>
              <a:t>, %</a:t>
            </a:r>
          </a:p>
        </p:txBody>
      </p:sp>
    </p:spTree>
    <p:extLst>
      <p:ext uri="{BB962C8B-B14F-4D97-AF65-F5344CB8AC3E}">
        <p14:creationId xmlns:p14="http://schemas.microsoft.com/office/powerpoint/2010/main" val="235165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740595439"/>
              </p:ext>
            </p:extLst>
          </p:nvPr>
        </p:nvGraphicFramePr>
        <p:xfrm>
          <a:off x="853556" y="1677894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74756" y="1893894"/>
            <a:ext cx="1710190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prstClr val="black"/>
                </a:solidFill>
                <a:latin typeface="Myriad Pro" pitchFamily="34" charset="0"/>
                <a:cs typeface="Arial" pitchFamily="34" charset="0"/>
              </a:rPr>
              <a:t>Tuotannon rakenne, % </a:t>
            </a:r>
            <a:endParaRPr lang="fi-FI" sz="1200" dirty="0">
              <a:solidFill>
                <a:prstClr val="black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3071" y="2364717"/>
            <a:ext cx="51065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Palvelut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5529" y="3250175"/>
            <a:ext cx="51135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Jalostus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1676" y="4375061"/>
            <a:ext cx="107869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err="1" smtClean="0">
                <a:latin typeface="Myriad Pro" pitchFamily="34" charset="0"/>
              </a:rPr>
              <a:t>Tietoint</a:t>
            </a:r>
            <a:r>
              <a:rPr lang="fi-FI" sz="1200" dirty="0" smtClean="0">
                <a:latin typeface="Myriad Pro" pitchFamily="34" charset="0"/>
              </a:rPr>
              <a:t>. palvelut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6415" y="3927122"/>
            <a:ext cx="85510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Alkutuotanto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53556" y="5499230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35.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3555" y="548680"/>
            <a:ext cx="7993919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1.5</a:t>
            </a:r>
            <a:endParaRPr lang="fi-FI" b="1" dirty="0"/>
          </a:p>
          <a:p>
            <a:r>
              <a:rPr lang="fi-FI" b="1" dirty="0"/>
              <a:t>Suomi palvelutaloudeksi jo 1950-luvulla</a:t>
            </a:r>
          </a:p>
          <a:p>
            <a:r>
              <a:rPr lang="fi-FI" dirty="0"/>
              <a:t>Sektoreiden </a:t>
            </a:r>
            <a:r>
              <a:rPr lang="fi-FI" dirty="0" smtClean="0"/>
              <a:t>tuotanto-osuudet </a:t>
            </a:r>
            <a:r>
              <a:rPr lang="fi-FI" dirty="0"/>
              <a:t>(alla) Suomessa, %</a:t>
            </a:r>
          </a:p>
        </p:txBody>
      </p:sp>
    </p:spTree>
    <p:extLst>
      <p:ext uri="{BB962C8B-B14F-4D97-AF65-F5344CB8AC3E}">
        <p14:creationId xmlns:p14="http://schemas.microsoft.com/office/powerpoint/2010/main" val="286394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7915" y="1484784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939782044"/>
              </p:ext>
            </p:extLst>
          </p:nvPr>
        </p:nvGraphicFramePr>
        <p:xfrm>
          <a:off x="1061610" y="1494865"/>
          <a:ext cx="3600000" cy="342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88000" y="2947242"/>
            <a:ext cx="1035115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Suomi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40 % </a:t>
            </a:r>
            <a:endParaRPr lang="fi-FI" sz="1200" dirty="0">
              <a:solidFill>
                <a:schemeClr val="bg1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6685" y="3284374"/>
            <a:ext cx="1044829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Muut maat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60 % </a:t>
            </a:r>
            <a:endParaRPr lang="fi-FI" sz="1200" dirty="0">
              <a:solidFill>
                <a:schemeClr val="bg1"/>
              </a:solidFill>
              <a:latin typeface="Myriad Pro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839386749"/>
              </p:ext>
            </p:extLst>
          </p:nvPr>
        </p:nvGraphicFramePr>
        <p:xfrm>
          <a:off x="4542000" y="1494865"/>
          <a:ext cx="3600000" cy="342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516000" y="2947242"/>
            <a:ext cx="945105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Suomi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95 %</a:t>
            </a:r>
            <a:endParaRPr lang="fi-FI" sz="1200" dirty="0">
              <a:solidFill>
                <a:schemeClr val="bg1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2561" y="1956207"/>
            <a:ext cx="438239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Muut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 5 % </a:t>
            </a:r>
            <a:endParaRPr lang="fi-FI" sz="1200" dirty="0">
              <a:solidFill>
                <a:schemeClr val="bg1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6390" y="5544235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37.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7914" y="868361"/>
            <a:ext cx="7314495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b="1" dirty="0"/>
              <a:t>Suomeen jäävän arvonlisäyksen osuus kahdessa tapauksessa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90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73000" y="1700713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22145118"/>
              </p:ext>
            </p:extLst>
          </p:nvPr>
        </p:nvGraphicFramePr>
        <p:xfrm>
          <a:off x="873000" y="1700713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672" y="3053700"/>
            <a:ext cx="91377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Laitevalmistus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7065" y="2465573"/>
            <a:ext cx="33278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Softa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3148" y="3741093"/>
            <a:ext cx="7995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Televiestintä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0138" y="4220768"/>
            <a:ext cx="87113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Tukkukauppa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73000" y="5814265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38.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3556" y="548680"/>
            <a:ext cx="8038924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1.6</a:t>
            </a:r>
            <a:endParaRPr lang="fi-FI" b="1" dirty="0"/>
          </a:p>
          <a:p>
            <a:r>
              <a:rPr lang="fi-FI" b="1" dirty="0"/>
              <a:t>ICT-alan muodonmuutos kohti digitaalista palvelutuotantoa</a:t>
            </a:r>
          </a:p>
          <a:p>
            <a:r>
              <a:rPr lang="fi-FI" dirty="0"/>
              <a:t>Eräiden ICT-lohkojen henkilöstömäärä Suomessa, tuhatta henkilöä</a:t>
            </a:r>
          </a:p>
        </p:txBody>
      </p:sp>
    </p:spTree>
    <p:extLst>
      <p:ext uri="{BB962C8B-B14F-4D97-AF65-F5344CB8AC3E}">
        <p14:creationId xmlns:p14="http://schemas.microsoft.com/office/powerpoint/2010/main" val="191629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11641363"/>
              </p:ext>
            </p:extLst>
          </p:nvPr>
        </p:nvGraphicFramePr>
        <p:xfrm>
          <a:off x="855710" y="976843"/>
          <a:ext cx="7236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47" name="Group 1046"/>
          <p:cNvGrpSpPr/>
          <p:nvPr/>
        </p:nvGrpSpPr>
        <p:grpSpPr>
          <a:xfrm>
            <a:off x="1646065" y="1114449"/>
            <a:ext cx="5921274" cy="4866600"/>
            <a:chOff x="1646676" y="821301"/>
            <a:chExt cx="5921274" cy="4866600"/>
          </a:xfrm>
        </p:grpSpPr>
        <p:sp>
          <p:nvSpPr>
            <p:cNvPr id="15" name="TextBox 14"/>
            <p:cNvSpPr txBox="1"/>
            <p:nvPr/>
          </p:nvSpPr>
          <p:spPr>
            <a:xfrm>
              <a:off x="1916705" y="821301"/>
              <a:ext cx="87062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err="1" smtClean="0">
                  <a:latin typeface="Myriad Pro" pitchFamily="34" charset="0"/>
                </a:rPr>
                <a:t>Käsinlaskenta</a:t>
              </a:r>
              <a:endParaRPr lang="fi-FI" sz="1200" dirty="0">
                <a:latin typeface="Myriad Pro" pitchFamily="34" charset="0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4724400" y="1538790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891087" y="1133745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796400" y="1499092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5520862" y="1574790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5029200" y="1843590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5417062" y="1618717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5298000" y="1693882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5427711" y="1706572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5463711" y="1815517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5391711" y="1863705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5317611" y="2016697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5281611" y="2258870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319711" y="2302797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5499711" y="1977532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5742130" y="1899705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434158" y="1941532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5435697" y="1905532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5391711" y="2013532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5543792" y="2005131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5474453" y="2041131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5464928" y="2081302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5507792" y="2129548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5922150" y="2113131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5617009" y="2149131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5575591" y="2165548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5732867" y="2149131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5804867" y="2153302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5778130" y="2184274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642601" y="2189302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5696867" y="2220274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5850130" y="2248022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5822772" y="2256274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5454520" y="2261302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5463711" y="2302797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5592862" y="2284526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5653009" y="2277522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5653009" y="2320526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5611591" y="2392526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5693037" y="2357498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742130" y="2374797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5683591" y="2277522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5768867" y="2424735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5736895" y="2297302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5742130" y="2521702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5804867" y="2530102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5742875" y="2566102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5954132" y="2628254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5922150" y="2659168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5689009" y="2596370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5814130" y="2614843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5755591" y="2610209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5795091" y="2671263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5849731" y="2664254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5779359" y="2710733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858772" y="2720674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5921731" y="2729385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5930053" y="2791444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5849731" y="2765385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6154531" y="2774258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5916249" y="3042645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5921731" y="3074917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6030175" y="3038917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6043743" y="3018239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6226531" y="2930542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6226531" y="2982239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6115743" y="3042645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6190531" y="3018239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6327195" y="3080121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6417205" y="3116121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6226548" y="3074917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6151743" y="3110917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5971316" y="3256959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6206810" y="3146917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6266483" y="3130380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6338483" y="3158450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6363195" y="3122450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6417205" y="3166380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6417205" y="3204360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6398313" y="3256959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6453205" y="3256959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6145040" y="3170609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6199263" y="3228052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6228878" y="3238380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6303633" y="3282862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6345546" y="3303651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6298548" y="3340877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6311395" y="3402429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6303633" y="3438429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6279390" y="3511870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6138201" y="3445758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6208135" y="3581674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6417950" y="3424968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6434313" y="3373758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6453205" y="3325960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6497550" y="3387065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>
            <a:xfrm>
              <a:off x="6489205" y="3409758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6533550" y="3401059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6569550" y="3352968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6557325" y="3433641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6590625" y="3387065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6593325" y="3410954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6341373" y="3561158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6398313" y="3561158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6430698" y="3599628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6315775" y="3599628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6374483" y="3599628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6377868" y="3641861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3" name="Oval 122"/>
            <p:cNvSpPr>
              <a:spLocks noChangeAspect="1"/>
            </p:cNvSpPr>
            <p:nvPr/>
          </p:nvSpPr>
          <p:spPr>
            <a:xfrm>
              <a:off x="6333028" y="3628410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6603693" y="3514277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5" name="Oval 124"/>
            <p:cNvSpPr>
              <a:spLocks noChangeAspect="1"/>
            </p:cNvSpPr>
            <p:nvPr/>
          </p:nvSpPr>
          <p:spPr>
            <a:xfrm>
              <a:off x="6531693" y="3521606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6" name="Oval 125"/>
            <p:cNvSpPr>
              <a:spLocks noChangeAspect="1"/>
            </p:cNvSpPr>
            <p:nvPr/>
          </p:nvSpPr>
          <p:spPr>
            <a:xfrm>
              <a:off x="6679236" y="3527628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6715236" y="3513292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6754779" y="3504656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9" name="Oval 128"/>
            <p:cNvSpPr>
              <a:spLocks noChangeAspect="1"/>
            </p:cNvSpPr>
            <p:nvPr/>
          </p:nvSpPr>
          <p:spPr>
            <a:xfrm>
              <a:off x="6732520" y="3544785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30" name="Oval 129"/>
            <p:cNvSpPr>
              <a:spLocks noChangeAspect="1"/>
            </p:cNvSpPr>
            <p:nvPr/>
          </p:nvSpPr>
          <p:spPr>
            <a:xfrm>
              <a:off x="6701283" y="3580785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31" name="Oval 130"/>
            <p:cNvSpPr>
              <a:spLocks noChangeAspect="1"/>
            </p:cNvSpPr>
            <p:nvPr/>
          </p:nvSpPr>
          <p:spPr>
            <a:xfrm>
              <a:off x="6739945" y="3576656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6794995" y="3599628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33" name="Oval 132"/>
            <p:cNvSpPr>
              <a:spLocks noChangeAspect="1"/>
            </p:cNvSpPr>
            <p:nvPr/>
          </p:nvSpPr>
          <p:spPr>
            <a:xfrm>
              <a:off x="6560659" y="3677861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34" name="Oval 133"/>
            <p:cNvSpPr>
              <a:spLocks noChangeAspect="1"/>
            </p:cNvSpPr>
            <p:nvPr/>
          </p:nvSpPr>
          <p:spPr>
            <a:xfrm>
              <a:off x="6622167" y="3618696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35" name="Oval 134"/>
            <p:cNvSpPr>
              <a:spLocks noChangeAspect="1"/>
            </p:cNvSpPr>
            <p:nvPr/>
          </p:nvSpPr>
          <p:spPr>
            <a:xfrm>
              <a:off x="6603538" y="3576656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36" name="Oval 135"/>
            <p:cNvSpPr>
              <a:spLocks noChangeAspect="1"/>
            </p:cNvSpPr>
            <p:nvPr/>
          </p:nvSpPr>
          <p:spPr>
            <a:xfrm>
              <a:off x="6687187" y="3637693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6679236" y="3655907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38" name="Oval 137"/>
            <p:cNvSpPr>
              <a:spLocks noChangeAspect="1"/>
            </p:cNvSpPr>
            <p:nvPr/>
          </p:nvSpPr>
          <p:spPr>
            <a:xfrm>
              <a:off x="6718779" y="3658843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39" name="Oval 138"/>
            <p:cNvSpPr>
              <a:spLocks noChangeAspect="1"/>
            </p:cNvSpPr>
            <p:nvPr/>
          </p:nvSpPr>
          <p:spPr>
            <a:xfrm>
              <a:off x="6760549" y="3668073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40" name="Oval 139"/>
            <p:cNvSpPr>
              <a:spLocks noChangeAspect="1"/>
            </p:cNvSpPr>
            <p:nvPr/>
          </p:nvSpPr>
          <p:spPr>
            <a:xfrm>
              <a:off x="6765858" y="3708241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41" name="Oval 140"/>
            <p:cNvSpPr>
              <a:spLocks noChangeAspect="1"/>
            </p:cNvSpPr>
            <p:nvPr/>
          </p:nvSpPr>
          <p:spPr>
            <a:xfrm>
              <a:off x="6762649" y="3784146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42" name="Oval 141"/>
            <p:cNvSpPr>
              <a:spLocks noChangeAspect="1"/>
            </p:cNvSpPr>
            <p:nvPr/>
          </p:nvSpPr>
          <p:spPr>
            <a:xfrm>
              <a:off x="6623454" y="3713861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43" name="Oval 142"/>
            <p:cNvSpPr>
              <a:spLocks noChangeAspect="1"/>
            </p:cNvSpPr>
            <p:nvPr/>
          </p:nvSpPr>
          <p:spPr>
            <a:xfrm>
              <a:off x="6643236" y="3780241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44" name="Oval 143"/>
            <p:cNvSpPr>
              <a:spLocks noChangeAspect="1"/>
            </p:cNvSpPr>
            <p:nvPr/>
          </p:nvSpPr>
          <p:spPr>
            <a:xfrm>
              <a:off x="6885126" y="3792102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45" name="Oval 144"/>
            <p:cNvSpPr>
              <a:spLocks noChangeAspect="1"/>
            </p:cNvSpPr>
            <p:nvPr/>
          </p:nvSpPr>
          <p:spPr>
            <a:xfrm>
              <a:off x="6878247" y="3713861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46" name="Oval 145"/>
            <p:cNvSpPr>
              <a:spLocks noChangeAspect="1"/>
            </p:cNvSpPr>
            <p:nvPr/>
          </p:nvSpPr>
          <p:spPr>
            <a:xfrm>
              <a:off x="6885126" y="3879868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47" name="Oval 146"/>
            <p:cNvSpPr>
              <a:spLocks noChangeAspect="1"/>
            </p:cNvSpPr>
            <p:nvPr/>
          </p:nvSpPr>
          <p:spPr>
            <a:xfrm>
              <a:off x="6609447" y="3848957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48" name="Oval 147"/>
            <p:cNvSpPr>
              <a:spLocks noChangeAspect="1"/>
            </p:cNvSpPr>
            <p:nvPr/>
          </p:nvSpPr>
          <p:spPr>
            <a:xfrm>
              <a:off x="6537823" y="3876910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6662625" y="3864102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6370548" y="3727907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51" name="Oval 150"/>
            <p:cNvSpPr>
              <a:spLocks noChangeAspect="1"/>
            </p:cNvSpPr>
            <p:nvPr/>
          </p:nvSpPr>
          <p:spPr>
            <a:xfrm>
              <a:off x="6690649" y="3951868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52" name="Oval 151"/>
            <p:cNvSpPr>
              <a:spLocks noChangeAspect="1"/>
            </p:cNvSpPr>
            <p:nvPr/>
          </p:nvSpPr>
          <p:spPr>
            <a:xfrm>
              <a:off x="6695454" y="3868568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53" name="Oval 152"/>
            <p:cNvSpPr>
              <a:spLocks noChangeAspect="1"/>
            </p:cNvSpPr>
            <p:nvPr/>
          </p:nvSpPr>
          <p:spPr>
            <a:xfrm>
              <a:off x="6675693" y="3981240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6647020" y="4026765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55" name="Oval 154"/>
            <p:cNvSpPr>
              <a:spLocks noChangeAspect="1"/>
            </p:cNvSpPr>
            <p:nvPr/>
          </p:nvSpPr>
          <p:spPr>
            <a:xfrm>
              <a:off x="6889345" y="4239090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56" name="Oval 155"/>
            <p:cNvSpPr>
              <a:spLocks noChangeAspect="1"/>
            </p:cNvSpPr>
            <p:nvPr/>
          </p:nvSpPr>
          <p:spPr>
            <a:xfrm>
              <a:off x="6769190" y="4201455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57" name="Oval 156"/>
            <p:cNvSpPr>
              <a:spLocks noChangeAspect="1"/>
            </p:cNvSpPr>
            <p:nvPr/>
          </p:nvSpPr>
          <p:spPr>
            <a:xfrm>
              <a:off x="6837858" y="4323742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58" name="Oval 157"/>
            <p:cNvSpPr>
              <a:spLocks noChangeAspect="1"/>
            </p:cNvSpPr>
            <p:nvPr/>
          </p:nvSpPr>
          <p:spPr>
            <a:xfrm>
              <a:off x="6889345" y="4132582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59" name="Oval 158"/>
            <p:cNvSpPr>
              <a:spLocks noChangeAspect="1"/>
            </p:cNvSpPr>
            <p:nvPr/>
          </p:nvSpPr>
          <p:spPr>
            <a:xfrm>
              <a:off x="6961345" y="4168582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60" name="Oval 159"/>
            <p:cNvSpPr>
              <a:spLocks noChangeAspect="1"/>
            </p:cNvSpPr>
            <p:nvPr/>
          </p:nvSpPr>
          <p:spPr>
            <a:xfrm>
              <a:off x="7012302" y="4204582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61" name="Oval 160"/>
            <p:cNvSpPr>
              <a:spLocks noChangeAspect="1"/>
            </p:cNvSpPr>
            <p:nvPr/>
          </p:nvSpPr>
          <p:spPr>
            <a:xfrm>
              <a:off x="6921126" y="4419110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62" name="Oval 161"/>
            <p:cNvSpPr>
              <a:spLocks noChangeAspect="1"/>
            </p:cNvSpPr>
            <p:nvPr/>
          </p:nvSpPr>
          <p:spPr>
            <a:xfrm>
              <a:off x="6976302" y="4455110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63" name="Oval 162"/>
            <p:cNvSpPr>
              <a:spLocks noChangeAspect="1"/>
            </p:cNvSpPr>
            <p:nvPr/>
          </p:nvSpPr>
          <p:spPr>
            <a:xfrm>
              <a:off x="6932410" y="4491110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64" name="Oval 163"/>
            <p:cNvSpPr>
              <a:spLocks noChangeAspect="1"/>
            </p:cNvSpPr>
            <p:nvPr/>
          </p:nvSpPr>
          <p:spPr>
            <a:xfrm>
              <a:off x="7137285" y="4550995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65" name="Oval 164"/>
            <p:cNvSpPr>
              <a:spLocks noChangeAspect="1"/>
            </p:cNvSpPr>
            <p:nvPr/>
          </p:nvSpPr>
          <p:spPr>
            <a:xfrm>
              <a:off x="6912940" y="4502807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66" name="Oval 165"/>
            <p:cNvSpPr>
              <a:spLocks noChangeAspect="1"/>
            </p:cNvSpPr>
            <p:nvPr/>
          </p:nvSpPr>
          <p:spPr>
            <a:xfrm>
              <a:off x="7048607" y="4689140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67" name="Oval 166"/>
            <p:cNvSpPr>
              <a:spLocks noChangeAspect="1"/>
            </p:cNvSpPr>
            <p:nvPr/>
          </p:nvSpPr>
          <p:spPr>
            <a:xfrm>
              <a:off x="7137285" y="4761140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68" name="Oval 167"/>
            <p:cNvSpPr>
              <a:spLocks noChangeAspect="1"/>
            </p:cNvSpPr>
            <p:nvPr/>
          </p:nvSpPr>
          <p:spPr>
            <a:xfrm>
              <a:off x="7188532" y="4762442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993126" y="4742032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0" name="Oval 169"/>
            <p:cNvSpPr>
              <a:spLocks noChangeAspect="1"/>
            </p:cNvSpPr>
            <p:nvPr/>
          </p:nvSpPr>
          <p:spPr>
            <a:xfrm>
              <a:off x="7065285" y="4845269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1" name="Oval 170"/>
            <p:cNvSpPr>
              <a:spLocks noChangeAspect="1"/>
            </p:cNvSpPr>
            <p:nvPr/>
          </p:nvSpPr>
          <p:spPr>
            <a:xfrm>
              <a:off x="7061323" y="4881269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7209285" y="4924400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3" name="Oval 172"/>
            <p:cNvSpPr>
              <a:spLocks noChangeAspect="1"/>
            </p:cNvSpPr>
            <p:nvPr/>
          </p:nvSpPr>
          <p:spPr>
            <a:xfrm>
              <a:off x="7294123" y="4965163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4" name="Oval 173"/>
            <p:cNvSpPr>
              <a:spLocks noChangeAspect="1"/>
            </p:cNvSpPr>
            <p:nvPr/>
          </p:nvSpPr>
          <p:spPr>
            <a:xfrm>
              <a:off x="7152532" y="5001163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7187877" y="5073163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6" name="Oval 175"/>
            <p:cNvSpPr>
              <a:spLocks noChangeAspect="1"/>
            </p:cNvSpPr>
            <p:nvPr/>
          </p:nvSpPr>
          <p:spPr>
            <a:xfrm>
              <a:off x="7281033" y="5125819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7" name="Oval 176"/>
            <p:cNvSpPr>
              <a:spLocks noChangeAspect="1"/>
            </p:cNvSpPr>
            <p:nvPr/>
          </p:nvSpPr>
          <p:spPr>
            <a:xfrm>
              <a:off x="7186670" y="5128482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7222670" y="5229200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9" name="Oval 178"/>
            <p:cNvSpPr>
              <a:spLocks noChangeAspect="1"/>
            </p:cNvSpPr>
            <p:nvPr/>
          </p:nvSpPr>
          <p:spPr>
            <a:xfrm>
              <a:off x="7260532" y="5224144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0" name="Oval 179"/>
            <p:cNvSpPr>
              <a:spLocks noChangeAspect="1"/>
            </p:cNvSpPr>
            <p:nvPr/>
          </p:nvSpPr>
          <p:spPr>
            <a:xfrm>
              <a:off x="7209285" y="5260144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7258123" y="5332144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2" name="Oval 181"/>
            <p:cNvSpPr>
              <a:spLocks noChangeAspect="1"/>
            </p:cNvSpPr>
            <p:nvPr/>
          </p:nvSpPr>
          <p:spPr>
            <a:xfrm>
              <a:off x="7299267" y="5296144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3" name="Oval 182"/>
            <p:cNvSpPr>
              <a:spLocks noChangeAspect="1"/>
            </p:cNvSpPr>
            <p:nvPr/>
          </p:nvSpPr>
          <p:spPr>
            <a:xfrm>
              <a:off x="7335267" y="5303544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7353033" y="5375544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5" name="Oval 184"/>
            <p:cNvSpPr>
              <a:spLocks noChangeAspect="1"/>
            </p:cNvSpPr>
            <p:nvPr/>
          </p:nvSpPr>
          <p:spPr>
            <a:xfrm>
              <a:off x="7330123" y="5404144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6" name="Oval 185"/>
            <p:cNvSpPr>
              <a:spLocks noChangeAspect="1"/>
            </p:cNvSpPr>
            <p:nvPr/>
          </p:nvSpPr>
          <p:spPr>
            <a:xfrm>
              <a:off x="7330123" y="5447544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7" name="Oval 186"/>
            <p:cNvSpPr>
              <a:spLocks noChangeAspect="1"/>
            </p:cNvSpPr>
            <p:nvPr/>
          </p:nvSpPr>
          <p:spPr>
            <a:xfrm>
              <a:off x="7366123" y="5440144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8" name="Oval 187"/>
            <p:cNvSpPr>
              <a:spLocks noChangeAspect="1"/>
            </p:cNvSpPr>
            <p:nvPr/>
          </p:nvSpPr>
          <p:spPr>
            <a:xfrm>
              <a:off x="7423950" y="5440144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9" name="Oval 188"/>
            <p:cNvSpPr>
              <a:spLocks noChangeAspect="1"/>
            </p:cNvSpPr>
            <p:nvPr/>
          </p:nvSpPr>
          <p:spPr>
            <a:xfrm>
              <a:off x="7404900" y="5467963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90" name="Oval 189"/>
            <p:cNvSpPr>
              <a:spLocks noChangeAspect="1"/>
            </p:cNvSpPr>
            <p:nvPr/>
          </p:nvSpPr>
          <p:spPr>
            <a:xfrm>
              <a:off x="7478775" y="5532588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91" name="Oval 190"/>
            <p:cNvSpPr>
              <a:spLocks noChangeAspect="1"/>
            </p:cNvSpPr>
            <p:nvPr/>
          </p:nvSpPr>
          <p:spPr>
            <a:xfrm>
              <a:off x="7438123" y="5548051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92" name="Oval 191"/>
            <p:cNvSpPr>
              <a:spLocks noChangeAspect="1"/>
            </p:cNvSpPr>
            <p:nvPr/>
          </p:nvSpPr>
          <p:spPr>
            <a:xfrm>
              <a:off x="7495950" y="5568588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93" name="Oval 192"/>
            <p:cNvSpPr>
              <a:spLocks noChangeAspect="1"/>
            </p:cNvSpPr>
            <p:nvPr/>
          </p:nvSpPr>
          <p:spPr>
            <a:xfrm>
              <a:off x="7459950" y="5615901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94" name="Oval 193"/>
            <p:cNvSpPr>
              <a:spLocks noChangeAspect="1"/>
            </p:cNvSpPr>
            <p:nvPr/>
          </p:nvSpPr>
          <p:spPr>
            <a:xfrm>
              <a:off x="7402123" y="5512051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95" name="Oval 194"/>
            <p:cNvSpPr>
              <a:spLocks noChangeAspect="1"/>
            </p:cNvSpPr>
            <p:nvPr/>
          </p:nvSpPr>
          <p:spPr>
            <a:xfrm>
              <a:off x="7006199" y="4670739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96" name="Oval 195"/>
            <p:cNvSpPr>
              <a:spLocks noChangeAspect="1"/>
            </p:cNvSpPr>
            <p:nvPr/>
          </p:nvSpPr>
          <p:spPr>
            <a:xfrm>
              <a:off x="7329040" y="5336013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97" name="Oval 196"/>
            <p:cNvSpPr>
              <a:spLocks noChangeAspect="1"/>
            </p:cNvSpPr>
            <p:nvPr/>
          </p:nvSpPr>
          <p:spPr>
            <a:xfrm>
              <a:off x="7227267" y="5300013"/>
              <a:ext cx="72000" cy="72000"/>
            </a:xfrm>
            <a:prstGeom prst="ellipse">
              <a:avLst/>
            </a:prstGeom>
            <a:solidFill>
              <a:srgbClr val="E83C9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1646676" y="998730"/>
              <a:ext cx="270029" cy="2070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/>
            <p:nvPr/>
          </p:nvCxnSpPr>
          <p:spPr>
            <a:xfrm>
              <a:off x="3491880" y="1102237"/>
              <a:ext cx="135015" cy="31892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 flipV="1">
              <a:off x="5065200" y="3116121"/>
              <a:ext cx="851049" cy="21283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flipV="1">
              <a:off x="5827591" y="3912910"/>
              <a:ext cx="642722" cy="749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/>
            <p:nvPr/>
          </p:nvCxnSpPr>
          <p:spPr>
            <a:xfrm flipV="1">
              <a:off x="6217040" y="4527110"/>
              <a:ext cx="656818" cy="17962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/>
            <p:nvPr/>
          </p:nvCxnSpPr>
          <p:spPr>
            <a:xfrm>
              <a:off x="6694167" y="5615901"/>
              <a:ext cx="765783" cy="246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/>
            <p:nvPr/>
          </p:nvCxnSpPr>
          <p:spPr>
            <a:xfrm flipV="1">
              <a:off x="4662010" y="2354316"/>
              <a:ext cx="657701" cy="32789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TextBox 230"/>
            <p:cNvSpPr txBox="1"/>
            <p:nvPr/>
          </p:nvSpPr>
          <p:spPr>
            <a:xfrm>
              <a:off x="3073329" y="866038"/>
              <a:ext cx="92594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 smtClean="0">
                  <a:latin typeface="Myriad Pro" pitchFamily="34" charset="0"/>
                </a:rPr>
                <a:t>Burroughs 9</a:t>
              </a:r>
              <a:endParaRPr lang="fi-FI" sz="1200" dirty="0">
                <a:latin typeface="Myriad Pro" pitchFamily="34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5269894" y="3904568"/>
              <a:ext cx="92594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 smtClean="0">
                  <a:latin typeface="Myriad Pro" pitchFamily="34" charset="0"/>
                </a:rPr>
                <a:t>IBM PC</a:t>
              </a:r>
              <a:endParaRPr lang="fi-FI" sz="1200" dirty="0">
                <a:latin typeface="Myriad Pro" pitchFamily="34" charset="0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475107" y="3242609"/>
              <a:ext cx="92594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 smtClean="0">
                  <a:latin typeface="Myriad Pro" pitchFamily="34" charset="0"/>
                </a:rPr>
                <a:t>IBM 360</a:t>
              </a:r>
              <a:endParaRPr lang="fi-FI" sz="1200" dirty="0">
                <a:latin typeface="Myriad Pro" pitchFamily="34" charset="0"/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4064915" y="2566102"/>
              <a:ext cx="65948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 smtClean="0">
                  <a:latin typeface="Myriad Pro" pitchFamily="34" charset="0"/>
                </a:rPr>
                <a:t>EDSAC</a:t>
              </a:r>
              <a:endParaRPr lang="fi-FI" sz="1200" dirty="0">
                <a:latin typeface="Myriad Pro" pitchFamily="34" charset="0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5490520" y="4622995"/>
              <a:ext cx="92594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 smtClean="0">
                  <a:latin typeface="Myriad Pro" pitchFamily="34" charset="0"/>
                </a:rPr>
                <a:t>DELL XPC</a:t>
              </a:r>
              <a:endParaRPr lang="fi-FI" sz="1200" dirty="0">
                <a:latin typeface="Myriad Pro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55710" y="61191"/>
            <a:ext cx="8396809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</a:t>
            </a:r>
            <a:r>
              <a:rPr lang="fi-FI" dirty="0" smtClean="0"/>
              <a:t>2.1 </a:t>
            </a:r>
            <a:r>
              <a:rPr lang="fi-FI" b="1" dirty="0" smtClean="0"/>
              <a:t>1970-luvulla </a:t>
            </a:r>
            <a:r>
              <a:rPr lang="fi-FI" b="1" dirty="0"/>
              <a:t>miljoonia maksaneen laskentatehon saa nyt pennosilla</a:t>
            </a:r>
          </a:p>
          <a:p>
            <a:r>
              <a:rPr lang="fi-FI" dirty="0"/>
              <a:t>Saman laskutoimituksen kustannus eri ajankohtina (nykyrahassa; piste kuvaa tiettyä menetelmää/konetta)</a:t>
            </a:r>
          </a:p>
        </p:txBody>
      </p:sp>
      <p:sp>
        <p:nvSpPr>
          <p:cNvPr id="200" name="Title 1"/>
          <p:cNvSpPr txBox="1">
            <a:spLocks/>
          </p:cNvSpPr>
          <p:nvPr/>
        </p:nvSpPr>
        <p:spPr>
          <a:xfrm>
            <a:off x="855710" y="6396335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41.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28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3696" y="1808820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03819864"/>
              </p:ext>
            </p:extLst>
          </p:nvPr>
        </p:nvGraphicFramePr>
        <p:xfrm>
          <a:off x="873000" y="1808820"/>
          <a:ext cx="7226695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35781" y="1942346"/>
            <a:ext cx="2115235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prstClr val="black"/>
                </a:solidFill>
                <a:latin typeface="Myriad Pro" pitchFamily="34" charset="0"/>
                <a:cs typeface="Arial" pitchFamily="34" charset="0"/>
              </a:rPr>
              <a:t>Internetin käyttäjiä maailmanlaajuisesti, </a:t>
            </a:r>
            <a:br>
              <a:rPr lang="fi-FI" sz="1200" dirty="0" smtClean="0">
                <a:solidFill>
                  <a:prstClr val="black"/>
                </a:solidFill>
                <a:latin typeface="Myriad Pro" pitchFamily="34" charset="0"/>
                <a:cs typeface="Arial" pitchFamily="34" charset="0"/>
              </a:rPr>
            </a:br>
            <a:r>
              <a:rPr lang="fi-FI" sz="1200" dirty="0" smtClean="0">
                <a:solidFill>
                  <a:prstClr val="black"/>
                </a:solidFill>
                <a:latin typeface="Myriad Pro" pitchFamily="34" charset="0"/>
                <a:cs typeface="Arial" pitchFamily="34" charset="0"/>
              </a:rPr>
              <a:t>miljoonaa </a:t>
            </a:r>
            <a:endParaRPr lang="fi-FI" sz="1200" dirty="0">
              <a:solidFill>
                <a:prstClr val="black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54496" y="5679250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43.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3696" y="638690"/>
            <a:ext cx="7932986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2.2</a:t>
            </a:r>
            <a:endParaRPr lang="fi-FI" b="1" dirty="0"/>
          </a:p>
          <a:p>
            <a:r>
              <a:rPr lang="fi-FI" b="1" dirty="0"/>
              <a:t>Internetistä tuli globaali massailmiö vasta 2000-luvulla</a:t>
            </a:r>
          </a:p>
          <a:p>
            <a:r>
              <a:rPr lang="fi-FI" dirty="0"/>
              <a:t>Internetin käyttäjien ja käytön määrällinen kehitys</a:t>
            </a:r>
          </a:p>
        </p:txBody>
      </p:sp>
    </p:spTree>
    <p:extLst>
      <p:ext uri="{BB962C8B-B14F-4D97-AF65-F5344CB8AC3E}">
        <p14:creationId xmlns:p14="http://schemas.microsoft.com/office/powerpoint/2010/main" val="11576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7915" y="1486474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87487736"/>
              </p:ext>
            </p:extLst>
          </p:nvPr>
        </p:nvGraphicFramePr>
        <p:xfrm>
          <a:off x="957219" y="1495999"/>
          <a:ext cx="3600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20000" y="1620000"/>
            <a:ext cx="2115235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i="1" dirty="0" smtClean="0">
                <a:solidFill>
                  <a:prstClr val="black"/>
                </a:solidFill>
                <a:latin typeface="Myriad Pro" pitchFamily="34" charset="0"/>
                <a:cs typeface="Arial" pitchFamily="34" charset="0"/>
              </a:rPr>
              <a:t>Google</a:t>
            </a:r>
            <a:r>
              <a:rPr lang="fi-FI" sz="1200" dirty="0" smtClean="0">
                <a:solidFill>
                  <a:prstClr val="black"/>
                </a:solidFill>
                <a:latin typeface="Myriad Pro" pitchFamily="34" charset="0"/>
                <a:cs typeface="Arial" pitchFamily="34" charset="0"/>
              </a:rPr>
              <a:t>-haut, miljardia </a:t>
            </a:r>
            <a:endParaRPr lang="fi-FI" sz="1200" dirty="0">
              <a:solidFill>
                <a:prstClr val="black"/>
              </a:solidFill>
              <a:latin typeface="Myriad Pro" pitchFamily="34" charset="0"/>
              <a:cs typeface="Arial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481789850"/>
              </p:ext>
            </p:extLst>
          </p:nvPr>
        </p:nvGraphicFramePr>
        <p:xfrm>
          <a:off x="4595769" y="1495999"/>
          <a:ext cx="3600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92000" y="1620000"/>
            <a:ext cx="2591960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 err="1" smtClean="0">
                <a:latin typeface="Myriad Pro" pitchFamily="34" charset="0"/>
                <a:cs typeface="Arial" pitchFamily="34" charset="0"/>
              </a:rPr>
              <a:t>Mobiililaajakaistaliittymät</a:t>
            </a:r>
            <a:r>
              <a:rPr lang="fi-FI" sz="1200" dirty="0" smtClean="0">
                <a:solidFill>
                  <a:prstClr val="black"/>
                </a:solidFill>
                <a:latin typeface="Myriad Pro" pitchFamily="34" charset="0"/>
                <a:cs typeface="Arial" pitchFamily="34" charset="0"/>
              </a:rPr>
              <a:t>, miljoonaa </a:t>
            </a:r>
            <a:endParaRPr lang="fi-FI" sz="1200" dirty="0">
              <a:solidFill>
                <a:prstClr val="black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7915" y="413665"/>
            <a:ext cx="7932986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2.2</a:t>
            </a:r>
            <a:endParaRPr lang="fi-FI" b="1" dirty="0"/>
          </a:p>
          <a:p>
            <a:r>
              <a:rPr lang="fi-FI" b="1" dirty="0"/>
              <a:t>Internetistä tuli globaali massailmiö vasta 2000-luvulla</a:t>
            </a:r>
          </a:p>
          <a:p>
            <a:r>
              <a:rPr lang="fi-FI" dirty="0"/>
              <a:t>Internetin käyttäjien ja käytön määrällinen kehitys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47915" y="5499230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43.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5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7915" y="1486474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52357238"/>
              </p:ext>
            </p:extLst>
          </p:nvPr>
        </p:nvGraphicFramePr>
        <p:xfrm>
          <a:off x="957219" y="1486474"/>
          <a:ext cx="3600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48000" y="1620000"/>
            <a:ext cx="2726975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i="1" dirty="0" err="1" smtClean="0">
                <a:solidFill>
                  <a:prstClr val="black"/>
                </a:solidFill>
                <a:latin typeface="Myriad Pro" pitchFamily="34" charset="0"/>
                <a:cs typeface="Arial" pitchFamily="34" charset="0"/>
              </a:rPr>
              <a:t>Facebookin</a:t>
            </a:r>
            <a:r>
              <a:rPr lang="fi-FI" sz="1200" dirty="0" smtClean="0">
                <a:solidFill>
                  <a:prstClr val="black"/>
                </a:solidFill>
                <a:latin typeface="Myriad Pro" pitchFamily="34" charset="0"/>
                <a:cs typeface="Arial" pitchFamily="34" charset="0"/>
              </a:rPr>
              <a:t> aktiiviset käyttäjät, miljoonaa </a:t>
            </a:r>
            <a:endParaRPr lang="fi-FI" sz="1200" dirty="0">
              <a:solidFill>
                <a:prstClr val="black"/>
              </a:solidFill>
              <a:latin typeface="Myriad Pro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309848563"/>
              </p:ext>
            </p:extLst>
          </p:nvPr>
        </p:nvGraphicFramePr>
        <p:xfrm>
          <a:off x="4565915" y="1486474"/>
          <a:ext cx="3600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48000" y="1620000"/>
            <a:ext cx="2115235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i="1" dirty="0" err="1" smtClean="0">
                <a:solidFill>
                  <a:prstClr val="black"/>
                </a:solidFill>
                <a:latin typeface="Myriad Pro" pitchFamily="34" charset="0"/>
                <a:cs typeface="Arial" pitchFamily="34" charset="0"/>
              </a:rPr>
              <a:t>Twitterin</a:t>
            </a:r>
            <a:r>
              <a:rPr lang="fi-FI" sz="1200" dirty="0" smtClean="0">
                <a:solidFill>
                  <a:prstClr val="black"/>
                </a:solidFill>
                <a:latin typeface="Myriad Pro" pitchFamily="34" charset="0"/>
                <a:cs typeface="Arial" pitchFamily="34" charset="0"/>
              </a:rPr>
              <a:t> käyttäjät, miljoonaa </a:t>
            </a:r>
            <a:endParaRPr lang="fi-FI" sz="1200" dirty="0">
              <a:solidFill>
                <a:prstClr val="black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7915" y="413665"/>
            <a:ext cx="7932986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2.2</a:t>
            </a:r>
            <a:endParaRPr lang="fi-FI" b="1" dirty="0"/>
          </a:p>
          <a:p>
            <a:r>
              <a:rPr lang="fi-FI" b="1" dirty="0"/>
              <a:t>Internetistä tuli globaali massailmiö vasta 2000-luvulla</a:t>
            </a:r>
          </a:p>
          <a:p>
            <a:r>
              <a:rPr lang="fi-FI" dirty="0"/>
              <a:t>Internetin käyttäjien ja käytön määrällinen kehitys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47915" y="5583493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43.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7915" y="1486474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71574511"/>
              </p:ext>
            </p:extLst>
          </p:nvPr>
        </p:nvGraphicFramePr>
        <p:xfrm>
          <a:off x="957219" y="1486474"/>
          <a:ext cx="7226695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36000" y="1692000"/>
            <a:ext cx="2115235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prstClr val="black"/>
                </a:solidFill>
                <a:latin typeface="Myriad Pro" pitchFamily="34" charset="0"/>
                <a:cs typeface="Arial" pitchFamily="34" charset="0"/>
              </a:rPr>
              <a:t>Globaali IP liikenne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 err="1" smtClean="0">
                <a:solidFill>
                  <a:prstClr val="black"/>
                </a:solidFill>
                <a:latin typeface="Myriad Pro" pitchFamily="34" charset="0"/>
                <a:cs typeface="Arial" pitchFamily="34" charset="0"/>
              </a:rPr>
              <a:t>Petabittiä</a:t>
            </a:r>
            <a:r>
              <a:rPr lang="fi-FI" sz="1200" dirty="0" smtClean="0">
                <a:solidFill>
                  <a:prstClr val="black"/>
                </a:solidFill>
                <a:latin typeface="Myriad Pro" pitchFamily="34" charset="0"/>
                <a:cs typeface="Arial" pitchFamily="34" charset="0"/>
              </a:rPr>
              <a:t> x 10 per kuukausi </a:t>
            </a:r>
            <a:endParaRPr lang="fi-FI" sz="1200" dirty="0">
              <a:solidFill>
                <a:prstClr val="black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29582" y="5592120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45.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9582" y="323655"/>
            <a:ext cx="7715818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2.3</a:t>
            </a:r>
            <a:endParaRPr lang="fi-FI" b="1" dirty="0"/>
          </a:p>
          <a:p>
            <a:r>
              <a:rPr lang="fi-FI" b="1" dirty="0"/>
              <a:t>Internet laajenee ja syvenee, jolloin tietomäärät räjähtävät</a:t>
            </a:r>
          </a:p>
          <a:p>
            <a:r>
              <a:rPr lang="fi-FI" dirty="0" err="1"/>
              <a:t>IP-pohjaisen</a:t>
            </a:r>
            <a:r>
              <a:rPr lang="fi-FI" dirty="0"/>
              <a:t> tietoliikenteen </a:t>
            </a:r>
            <a:r>
              <a:rPr lang="fi-FI" dirty="0" smtClean="0"/>
              <a:t>maailmassa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18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07453" y="661177"/>
            <a:ext cx="7236000" cy="5805645"/>
            <a:chOff x="915729" y="458670"/>
            <a:chExt cx="7236000" cy="5805645"/>
          </a:xfrm>
        </p:grpSpPr>
        <p:sp>
          <p:nvSpPr>
            <p:cNvPr id="83" name="Rectangle 82"/>
            <p:cNvSpPr/>
            <p:nvPr/>
          </p:nvSpPr>
          <p:spPr>
            <a:xfrm>
              <a:off x="915729" y="458670"/>
              <a:ext cx="7236000" cy="5805645"/>
            </a:xfrm>
            <a:prstGeom prst="rect">
              <a:avLst/>
            </a:prstGeom>
            <a:solidFill>
              <a:srgbClr val="E9E9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44000" rtlCol="0" anchor="ctr"/>
            <a:lstStyle/>
            <a:p>
              <a:pPr algn="ctr"/>
              <a:endParaRPr lang="fi-FI" sz="1200">
                <a:latin typeface="Myriad Pro" pitchFamily="34" charset="0"/>
              </a:endParaRPr>
            </a:p>
          </p:txBody>
        </p:sp>
        <p:sp>
          <p:nvSpPr>
            <p:cNvPr id="4" name="Oval 7"/>
            <p:cNvSpPr>
              <a:spLocks noChangeArrowheads="1"/>
            </p:cNvSpPr>
            <p:nvPr/>
          </p:nvSpPr>
          <p:spPr bwMode="auto">
            <a:xfrm>
              <a:off x="6214925" y="3969505"/>
              <a:ext cx="1011237" cy="571500"/>
            </a:xfrm>
            <a:prstGeom prst="ellipse">
              <a:avLst/>
            </a:prstGeom>
            <a:solidFill>
              <a:srgbClr val="69549A"/>
            </a:solidFill>
            <a:ln w="4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5972038" y="1058030"/>
              <a:ext cx="1009650" cy="568325"/>
            </a:xfrm>
            <a:prstGeom prst="ellipse">
              <a:avLst/>
            </a:prstGeom>
            <a:solidFill>
              <a:srgbClr val="69549A"/>
            </a:solidFill>
            <a:ln w="4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060688" y="4747380"/>
              <a:ext cx="1011237" cy="571500"/>
            </a:xfrm>
            <a:prstGeom prst="ellipse">
              <a:avLst/>
            </a:prstGeom>
            <a:solidFill>
              <a:srgbClr val="E83C98"/>
            </a:solidFill>
            <a:ln w="4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1088888" y="1048505"/>
              <a:ext cx="1011237" cy="568325"/>
            </a:xfrm>
            <a:prstGeom prst="ellipse">
              <a:avLst/>
            </a:prstGeom>
            <a:solidFill>
              <a:srgbClr val="69549A"/>
            </a:solidFill>
            <a:ln w="4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3395525" y="1451730"/>
              <a:ext cx="1011237" cy="568325"/>
            </a:xfrm>
            <a:prstGeom prst="ellipse">
              <a:avLst/>
            </a:prstGeom>
            <a:solidFill>
              <a:srgbClr val="69549A"/>
            </a:solidFill>
            <a:ln w="4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7086463" y="4569580"/>
              <a:ext cx="1011237" cy="571500"/>
            </a:xfrm>
            <a:prstGeom prst="ellipse">
              <a:avLst/>
            </a:prstGeom>
            <a:solidFill>
              <a:srgbClr val="69549A"/>
            </a:solidFill>
            <a:ln w="4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1138100" y="4953755"/>
              <a:ext cx="1011237" cy="571500"/>
            </a:xfrm>
            <a:prstGeom prst="ellipse">
              <a:avLst/>
            </a:prstGeom>
            <a:solidFill>
              <a:srgbClr val="69549A"/>
            </a:solidFill>
            <a:ln w="4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3590788" y="5639555"/>
              <a:ext cx="1009650" cy="568325"/>
            </a:xfrm>
            <a:prstGeom prst="ellipse">
              <a:avLst/>
            </a:prstGeom>
            <a:solidFill>
              <a:srgbClr val="69549A"/>
            </a:solidFill>
            <a:ln w="4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387713" y="2582030"/>
              <a:ext cx="1011237" cy="571500"/>
            </a:xfrm>
            <a:prstGeom prst="ellipse">
              <a:avLst/>
            </a:prstGeom>
            <a:solidFill>
              <a:srgbClr val="69549A"/>
            </a:solidFill>
            <a:ln w="4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1011100" y="1658105"/>
              <a:ext cx="433387" cy="3251200"/>
            </a:xfrm>
            <a:custGeom>
              <a:avLst/>
              <a:gdLst>
                <a:gd name="T0" fmla="*/ 176 w 273"/>
                <a:gd name="T1" fmla="*/ 0 h 2048"/>
                <a:gd name="T2" fmla="*/ 131 w 273"/>
                <a:gd name="T3" fmla="*/ 124 h 2048"/>
                <a:gd name="T4" fmla="*/ 92 w 273"/>
                <a:gd name="T5" fmla="*/ 252 h 2048"/>
                <a:gd name="T6" fmla="*/ 60 w 273"/>
                <a:gd name="T7" fmla="*/ 380 h 2048"/>
                <a:gd name="T8" fmla="*/ 34 w 273"/>
                <a:gd name="T9" fmla="*/ 510 h 2048"/>
                <a:gd name="T10" fmla="*/ 17 w 273"/>
                <a:gd name="T11" fmla="*/ 640 h 2048"/>
                <a:gd name="T12" fmla="*/ 5 w 273"/>
                <a:gd name="T13" fmla="*/ 771 h 2048"/>
                <a:gd name="T14" fmla="*/ 1 w 273"/>
                <a:gd name="T15" fmla="*/ 903 h 2048"/>
                <a:gd name="T16" fmla="*/ 0 w 273"/>
                <a:gd name="T17" fmla="*/ 968 h 2048"/>
                <a:gd name="T18" fmla="*/ 3 w 273"/>
                <a:gd name="T19" fmla="*/ 1034 h 2048"/>
                <a:gd name="T20" fmla="*/ 29 w 273"/>
                <a:gd name="T21" fmla="*/ 1295 h 2048"/>
                <a:gd name="T22" fmla="*/ 82 w 273"/>
                <a:gd name="T23" fmla="*/ 1553 h 2048"/>
                <a:gd name="T24" fmla="*/ 163 w 273"/>
                <a:gd name="T25" fmla="*/ 1804 h 2048"/>
                <a:gd name="T26" fmla="*/ 215 w 273"/>
                <a:gd name="T27" fmla="*/ 1927 h 2048"/>
                <a:gd name="T28" fmla="*/ 273 w 273"/>
                <a:gd name="T29" fmla="*/ 204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3" h="2048">
                  <a:moveTo>
                    <a:pt x="176" y="0"/>
                  </a:moveTo>
                  <a:lnTo>
                    <a:pt x="131" y="124"/>
                  </a:lnTo>
                  <a:lnTo>
                    <a:pt x="92" y="252"/>
                  </a:lnTo>
                  <a:lnTo>
                    <a:pt x="60" y="380"/>
                  </a:lnTo>
                  <a:lnTo>
                    <a:pt x="34" y="510"/>
                  </a:lnTo>
                  <a:lnTo>
                    <a:pt x="17" y="640"/>
                  </a:lnTo>
                  <a:lnTo>
                    <a:pt x="5" y="771"/>
                  </a:lnTo>
                  <a:lnTo>
                    <a:pt x="1" y="903"/>
                  </a:lnTo>
                  <a:lnTo>
                    <a:pt x="0" y="968"/>
                  </a:lnTo>
                  <a:lnTo>
                    <a:pt x="3" y="1034"/>
                  </a:lnTo>
                  <a:lnTo>
                    <a:pt x="29" y="1295"/>
                  </a:lnTo>
                  <a:lnTo>
                    <a:pt x="82" y="1553"/>
                  </a:lnTo>
                  <a:lnTo>
                    <a:pt x="163" y="1804"/>
                  </a:lnTo>
                  <a:lnTo>
                    <a:pt x="215" y="1927"/>
                  </a:lnTo>
                  <a:lnTo>
                    <a:pt x="273" y="2048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1346063" y="1720017"/>
              <a:ext cx="184150" cy="3182938"/>
            </a:xfrm>
            <a:custGeom>
              <a:avLst/>
              <a:gdLst>
                <a:gd name="T0" fmla="*/ 71 w 116"/>
                <a:gd name="T1" fmla="*/ 0 h 2005"/>
                <a:gd name="T2" fmla="*/ 37 w 116"/>
                <a:gd name="T3" fmla="*/ 250 h 2005"/>
                <a:gd name="T4" fmla="*/ 13 w 116"/>
                <a:gd name="T5" fmla="*/ 501 h 2005"/>
                <a:gd name="T6" fmla="*/ 2 w 116"/>
                <a:gd name="T7" fmla="*/ 752 h 2005"/>
                <a:gd name="T8" fmla="*/ 0 w 116"/>
                <a:gd name="T9" fmla="*/ 877 h 2005"/>
                <a:gd name="T10" fmla="*/ 0 w 116"/>
                <a:gd name="T11" fmla="*/ 940 h 2005"/>
                <a:gd name="T12" fmla="*/ 1 w 116"/>
                <a:gd name="T13" fmla="*/ 1004 h 2005"/>
                <a:gd name="T14" fmla="*/ 12 w 116"/>
                <a:gd name="T15" fmla="*/ 1254 h 2005"/>
                <a:gd name="T16" fmla="*/ 35 w 116"/>
                <a:gd name="T17" fmla="*/ 1505 h 2005"/>
                <a:gd name="T18" fmla="*/ 69 w 116"/>
                <a:gd name="T19" fmla="*/ 1755 h 2005"/>
                <a:gd name="T20" fmla="*/ 116 w 116"/>
                <a:gd name="T21" fmla="*/ 2005 h 2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2005">
                  <a:moveTo>
                    <a:pt x="71" y="0"/>
                  </a:moveTo>
                  <a:lnTo>
                    <a:pt x="37" y="250"/>
                  </a:lnTo>
                  <a:lnTo>
                    <a:pt x="13" y="501"/>
                  </a:lnTo>
                  <a:lnTo>
                    <a:pt x="2" y="752"/>
                  </a:lnTo>
                  <a:lnTo>
                    <a:pt x="0" y="877"/>
                  </a:lnTo>
                  <a:lnTo>
                    <a:pt x="0" y="940"/>
                  </a:lnTo>
                  <a:lnTo>
                    <a:pt x="1" y="1004"/>
                  </a:lnTo>
                  <a:lnTo>
                    <a:pt x="12" y="1254"/>
                  </a:lnTo>
                  <a:lnTo>
                    <a:pt x="35" y="1505"/>
                  </a:lnTo>
                  <a:lnTo>
                    <a:pt x="69" y="1755"/>
                  </a:lnTo>
                  <a:lnTo>
                    <a:pt x="116" y="2005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1600063" y="1742242"/>
              <a:ext cx="92075" cy="3138488"/>
            </a:xfrm>
            <a:custGeom>
              <a:avLst/>
              <a:gdLst>
                <a:gd name="T0" fmla="*/ 20 w 58"/>
                <a:gd name="T1" fmla="*/ 1977 h 1977"/>
                <a:gd name="T2" fmla="*/ 50 w 58"/>
                <a:gd name="T3" fmla="*/ 1483 h 1977"/>
                <a:gd name="T4" fmla="*/ 57 w 58"/>
                <a:gd name="T5" fmla="*/ 1236 h 1977"/>
                <a:gd name="T6" fmla="*/ 58 w 58"/>
                <a:gd name="T7" fmla="*/ 1112 h 1977"/>
                <a:gd name="T8" fmla="*/ 58 w 58"/>
                <a:gd name="T9" fmla="*/ 1050 h 1977"/>
                <a:gd name="T10" fmla="*/ 58 w 58"/>
                <a:gd name="T11" fmla="*/ 988 h 1977"/>
                <a:gd name="T12" fmla="*/ 42 w 58"/>
                <a:gd name="T13" fmla="*/ 493 h 1977"/>
                <a:gd name="T14" fmla="*/ 0 w 58"/>
                <a:gd name="T15" fmla="*/ 0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1977">
                  <a:moveTo>
                    <a:pt x="20" y="1977"/>
                  </a:moveTo>
                  <a:lnTo>
                    <a:pt x="50" y="1483"/>
                  </a:lnTo>
                  <a:lnTo>
                    <a:pt x="57" y="1236"/>
                  </a:lnTo>
                  <a:lnTo>
                    <a:pt x="58" y="1112"/>
                  </a:lnTo>
                  <a:lnTo>
                    <a:pt x="58" y="1050"/>
                  </a:lnTo>
                  <a:lnTo>
                    <a:pt x="58" y="988"/>
                  </a:lnTo>
                  <a:lnTo>
                    <a:pt x="42" y="493"/>
                  </a:lnTo>
                  <a:lnTo>
                    <a:pt x="0" y="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1760400" y="1720017"/>
              <a:ext cx="217487" cy="3160713"/>
            </a:xfrm>
            <a:custGeom>
              <a:avLst/>
              <a:gdLst>
                <a:gd name="T0" fmla="*/ 35 w 137"/>
                <a:gd name="T1" fmla="*/ 1991 h 1991"/>
                <a:gd name="T2" fmla="*/ 83 w 137"/>
                <a:gd name="T3" fmla="*/ 1745 h 1991"/>
                <a:gd name="T4" fmla="*/ 115 w 137"/>
                <a:gd name="T5" fmla="*/ 1495 h 1991"/>
                <a:gd name="T6" fmla="*/ 134 w 137"/>
                <a:gd name="T7" fmla="*/ 1245 h 1991"/>
                <a:gd name="T8" fmla="*/ 137 w 137"/>
                <a:gd name="T9" fmla="*/ 1120 h 1991"/>
                <a:gd name="T10" fmla="*/ 137 w 137"/>
                <a:gd name="T11" fmla="*/ 1057 h 1991"/>
                <a:gd name="T12" fmla="*/ 137 w 137"/>
                <a:gd name="T13" fmla="*/ 994 h 1991"/>
                <a:gd name="T14" fmla="*/ 126 w 137"/>
                <a:gd name="T15" fmla="*/ 744 h 1991"/>
                <a:gd name="T16" fmla="*/ 98 w 137"/>
                <a:gd name="T17" fmla="*/ 494 h 1991"/>
                <a:gd name="T18" fmla="*/ 57 w 137"/>
                <a:gd name="T19" fmla="*/ 246 h 1991"/>
                <a:gd name="T20" fmla="*/ 0 w 137"/>
                <a:gd name="T21" fmla="*/ 0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991">
                  <a:moveTo>
                    <a:pt x="35" y="1991"/>
                  </a:moveTo>
                  <a:lnTo>
                    <a:pt x="83" y="1745"/>
                  </a:lnTo>
                  <a:lnTo>
                    <a:pt x="115" y="1495"/>
                  </a:lnTo>
                  <a:lnTo>
                    <a:pt x="134" y="1245"/>
                  </a:lnTo>
                  <a:lnTo>
                    <a:pt x="137" y="1120"/>
                  </a:lnTo>
                  <a:lnTo>
                    <a:pt x="137" y="1057"/>
                  </a:lnTo>
                  <a:lnTo>
                    <a:pt x="137" y="994"/>
                  </a:lnTo>
                  <a:lnTo>
                    <a:pt x="126" y="744"/>
                  </a:lnTo>
                  <a:lnTo>
                    <a:pt x="98" y="494"/>
                  </a:lnTo>
                  <a:lnTo>
                    <a:pt x="57" y="246"/>
                  </a:lnTo>
                  <a:lnTo>
                    <a:pt x="0" y="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1831838" y="5352217"/>
              <a:ext cx="2422525" cy="420688"/>
            </a:xfrm>
            <a:custGeom>
              <a:avLst/>
              <a:gdLst>
                <a:gd name="T0" fmla="*/ 0 w 1526"/>
                <a:gd name="T1" fmla="*/ 159 h 265"/>
                <a:gd name="T2" fmla="*/ 192 w 1526"/>
                <a:gd name="T3" fmla="*/ 216 h 265"/>
                <a:gd name="T4" fmla="*/ 388 w 1526"/>
                <a:gd name="T5" fmla="*/ 252 h 265"/>
                <a:gd name="T6" fmla="*/ 584 w 1526"/>
                <a:gd name="T7" fmla="*/ 265 h 265"/>
                <a:gd name="T8" fmla="*/ 633 w 1526"/>
                <a:gd name="T9" fmla="*/ 265 h 265"/>
                <a:gd name="T10" fmla="*/ 682 w 1526"/>
                <a:gd name="T11" fmla="*/ 264 h 265"/>
                <a:gd name="T12" fmla="*/ 781 w 1526"/>
                <a:gd name="T13" fmla="*/ 256 h 265"/>
                <a:gd name="T14" fmla="*/ 975 w 1526"/>
                <a:gd name="T15" fmla="*/ 226 h 265"/>
                <a:gd name="T16" fmla="*/ 1166 w 1526"/>
                <a:gd name="T17" fmla="*/ 172 h 265"/>
                <a:gd name="T18" fmla="*/ 1349 w 1526"/>
                <a:gd name="T19" fmla="*/ 97 h 265"/>
                <a:gd name="T20" fmla="*/ 1526 w 1526"/>
                <a:gd name="T21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6" h="265">
                  <a:moveTo>
                    <a:pt x="0" y="159"/>
                  </a:moveTo>
                  <a:lnTo>
                    <a:pt x="192" y="216"/>
                  </a:lnTo>
                  <a:lnTo>
                    <a:pt x="388" y="252"/>
                  </a:lnTo>
                  <a:lnTo>
                    <a:pt x="584" y="265"/>
                  </a:lnTo>
                  <a:lnTo>
                    <a:pt x="633" y="265"/>
                  </a:lnTo>
                  <a:lnTo>
                    <a:pt x="682" y="264"/>
                  </a:lnTo>
                  <a:lnTo>
                    <a:pt x="781" y="256"/>
                  </a:lnTo>
                  <a:lnTo>
                    <a:pt x="975" y="226"/>
                  </a:lnTo>
                  <a:lnTo>
                    <a:pt x="1166" y="172"/>
                  </a:lnTo>
                  <a:lnTo>
                    <a:pt x="1349" y="97"/>
                  </a:lnTo>
                  <a:lnTo>
                    <a:pt x="1526" y="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2111238" y="5303005"/>
              <a:ext cx="2038350" cy="290513"/>
            </a:xfrm>
            <a:custGeom>
              <a:avLst/>
              <a:gdLst>
                <a:gd name="T0" fmla="*/ 0 w 1284"/>
                <a:gd name="T1" fmla="*/ 120 h 183"/>
                <a:gd name="T2" fmla="*/ 162 w 1284"/>
                <a:gd name="T3" fmla="*/ 155 h 183"/>
                <a:gd name="T4" fmla="*/ 325 w 1284"/>
                <a:gd name="T5" fmla="*/ 176 h 183"/>
                <a:gd name="T6" fmla="*/ 489 w 1284"/>
                <a:gd name="T7" fmla="*/ 183 h 183"/>
                <a:gd name="T8" fmla="*/ 653 w 1284"/>
                <a:gd name="T9" fmla="*/ 175 h 183"/>
                <a:gd name="T10" fmla="*/ 814 w 1284"/>
                <a:gd name="T11" fmla="*/ 153 h 183"/>
                <a:gd name="T12" fmla="*/ 974 w 1284"/>
                <a:gd name="T13" fmla="*/ 116 h 183"/>
                <a:gd name="T14" fmla="*/ 1130 w 1284"/>
                <a:gd name="T15" fmla="*/ 66 h 183"/>
                <a:gd name="T16" fmla="*/ 1284 w 1284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4" h="183">
                  <a:moveTo>
                    <a:pt x="0" y="120"/>
                  </a:moveTo>
                  <a:lnTo>
                    <a:pt x="162" y="155"/>
                  </a:lnTo>
                  <a:lnTo>
                    <a:pt x="325" y="176"/>
                  </a:lnTo>
                  <a:lnTo>
                    <a:pt x="489" y="183"/>
                  </a:lnTo>
                  <a:lnTo>
                    <a:pt x="653" y="175"/>
                  </a:lnTo>
                  <a:lnTo>
                    <a:pt x="814" y="153"/>
                  </a:lnTo>
                  <a:lnTo>
                    <a:pt x="974" y="116"/>
                  </a:lnTo>
                  <a:lnTo>
                    <a:pt x="1130" y="66"/>
                  </a:lnTo>
                  <a:lnTo>
                    <a:pt x="1284" y="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2217600" y="5253792"/>
              <a:ext cx="1882775" cy="173038"/>
            </a:xfrm>
            <a:custGeom>
              <a:avLst/>
              <a:gdLst>
                <a:gd name="T0" fmla="*/ 0 w 1186"/>
                <a:gd name="T1" fmla="*/ 62 h 109"/>
                <a:gd name="T2" fmla="*/ 149 w 1186"/>
                <a:gd name="T3" fmla="*/ 87 h 109"/>
                <a:gd name="T4" fmla="*/ 298 w 1186"/>
                <a:gd name="T5" fmla="*/ 102 h 109"/>
                <a:gd name="T6" fmla="*/ 446 w 1186"/>
                <a:gd name="T7" fmla="*/ 108 h 109"/>
                <a:gd name="T8" fmla="*/ 521 w 1186"/>
                <a:gd name="T9" fmla="*/ 109 h 109"/>
                <a:gd name="T10" fmla="*/ 596 w 1186"/>
                <a:gd name="T11" fmla="*/ 106 h 109"/>
                <a:gd name="T12" fmla="*/ 745 w 1186"/>
                <a:gd name="T13" fmla="*/ 93 h 109"/>
                <a:gd name="T14" fmla="*/ 893 w 1186"/>
                <a:gd name="T15" fmla="*/ 72 h 109"/>
                <a:gd name="T16" fmla="*/ 1040 w 1186"/>
                <a:gd name="T17" fmla="*/ 42 h 109"/>
                <a:gd name="T18" fmla="*/ 1186 w 1186"/>
                <a:gd name="T1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6" h="109">
                  <a:moveTo>
                    <a:pt x="0" y="62"/>
                  </a:moveTo>
                  <a:lnTo>
                    <a:pt x="149" y="87"/>
                  </a:lnTo>
                  <a:lnTo>
                    <a:pt x="298" y="102"/>
                  </a:lnTo>
                  <a:lnTo>
                    <a:pt x="446" y="108"/>
                  </a:lnTo>
                  <a:lnTo>
                    <a:pt x="521" y="109"/>
                  </a:lnTo>
                  <a:lnTo>
                    <a:pt x="596" y="106"/>
                  </a:lnTo>
                  <a:lnTo>
                    <a:pt x="745" y="93"/>
                  </a:lnTo>
                  <a:lnTo>
                    <a:pt x="893" y="72"/>
                  </a:lnTo>
                  <a:lnTo>
                    <a:pt x="1040" y="42"/>
                  </a:lnTo>
                  <a:lnTo>
                    <a:pt x="1186" y="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2225538" y="5198230"/>
              <a:ext cx="1831975" cy="65088"/>
            </a:xfrm>
            <a:custGeom>
              <a:avLst/>
              <a:gdLst>
                <a:gd name="T0" fmla="*/ 0 w 1154"/>
                <a:gd name="T1" fmla="*/ 4 h 41"/>
                <a:gd name="T2" fmla="*/ 287 w 1154"/>
                <a:gd name="T3" fmla="*/ 32 h 41"/>
                <a:gd name="T4" fmla="*/ 431 w 1154"/>
                <a:gd name="T5" fmla="*/ 39 h 41"/>
                <a:gd name="T6" fmla="*/ 503 w 1154"/>
                <a:gd name="T7" fmla="*/ 40 h 41"/>
                <a:gd name="T8" fmla="*/ 540 w 1154"/>
                <a:gd name="T9" fmla="*/ 40 h 41"/>
                <a:gd name="T10" fmla="*/ 577 w 1154"/>
                <a:gd name="T11" fmla="*/ 41 h 41"/>
                <a:gd name="T12" fmla="*/ 865 w 1154"/>
                <a:gd name="T13" fmla="*/ 30 h 41"/>
                <a:gd name="T14" fmla="*/ 1154 w 1154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4" h="41">
                  <a:moveTo>
                    <a:pt x="0" y="4"/>
                  </a:moveTo>
                  <a:lnTo>
                    <a:pt x="287" y="32"/>
                  </a:lnTo>
                  <a:lnTo>
                    <a:pt x="431" y="39"/>
                  </a:lnTo>
                  <a:lnTo>
                    <a:pt x="503" y="40"/>
                  </a:lnTo>
                  <a:lnTo>
                    <a:pt x="540" y="40"/>
                  </a:lnTo>
                  <a:lnTo>
                    <a:pt x="577" y="41"/>
                  </a:lnTo>
                  <a:lnTo>
                    <a:pt x="865" y="30"/>
                  </a:lnTo>
                  <a:lnTo>
                    <a:pt x="1154" y="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2262050" y="3371017"/>
              <a:ext cx="1747837" cy="1735138"/>
            </a:xfrm>
            <a:custGeom>
              <a:avLst/>
              <a:gdLst>
                <a:gd name="T0" fmla="*/ 3 w 1101"/>
                <a:gd name="T1" fmla="*/ 0 h 1093"/>
                <a:gd name="T2" fmla="*/ 0 w 1101"/>
                <a:gd name="T3" fmla="*/ 57 h 1093"/>
                <a:gd name="T4" fmla="*/ 0 w 1101"/>
                <a:gd name="T5" fmla="*/ 115 h 1093"/>
                <a:gd name="T6" fmla="*/ 11 w 1101"/>
                <a:gd name="T7" fmla="*/ 227 h 1093"/>
                <a:gd name="T8" fmla="*/ 32 w 1101"/>
                <a:gd name="T9" fmla="*/ 335 h 1093"/>
                <a:gd name="T10" fmla="*/ 67 w 1101"/>
                <a:gd name="T11" fmla="*/ 439 h 1093"/>
                <a:gd name="T12" fmla="*/ 110 w 1101"/>
                <a:gd name="T13" fmla="*/ 537 h 1093"/>
                <a:gd name="T14" fmla="*/ 165 w 1101"/>
                <a:gd name="T15" fmla="*/ 631 h 1093"/>
                <a:gd name="T16" fmla="*/ 228 w 1101"/>
                <a:gd name="T17" fmla="*/ 717 h 1093"/>
                <a:gd name="T18" fmla="*/ 301 w 1101"/>
                <a:gd name="T19" fmla="*/ 797 h 1093"/>
                <a:gd name="T20" fmla="*/ 380 w 1101"/>
                <a:gd name="T21" fmla="*/ 867 h 1093"/>
                <a:gd name="T22" fmla="*/ 466 w 1101"/>
                <a:gd name="T23" fmla="*/ 930 h 1093"/>
                <a:gd name="T24" fmla="*/ 560 w 1101"/>
                <a:gd name="T25" fmla="*/ 984 h 1093"/>
                <a:gd name="T26" fmla="*/ 659 w 1101"/>
                <a:gd name="T27" fmla="*/ 1027 h 1093"/>
                <a:gd name="T28" fmla="*/ 763 w 1101"/>
                <a:gd name="T29" fmla="*/ 1060 h 1093"/>
                <a:gd name="T30" fmla="*/ 872 w 1101"/>
                <a:gd name="T31" fmla="*/ 1082 h 1093"/>
                <a:gd name="T32" fmla="*/ 984 w 1101"/>
                <a:gd name="T33" fmla="*/ 1092 h 1093"/>
                <a:gd name="T34" fmla="*/ 1042 w 1101"/>
                <a:gd name="T35" fmla="*/ 1093 h 1093"/>
                <a:gd name="T36" fmla="*/ 1101 w 1101"/>
                <a:gd name="T37" fmla="*/ 1089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1" h="1093">
                  <a:moveTo>
                    <a:pt x="3" y="0"/>
                  </a:moveTo>
                  <a:lnTo>
                    <a:pt x="0" y="57"/>
                  </a:lnTo>
                  <a:lnTo>
                    <a:pt x="0" y="115"/>
                  </a:lnTo>
                  <a:lnTo>
                    <a:pt x="11" y="227"/>
                  </a:lnTo>
                  <a:lnTo>
                    <a:pt x="32" y="335"/>
                  </a:lnTo>
                  <a:lnTo>
                    <a:pt x="67" y="439"/>
                  </a:lnTo>
                  <a:lnTo>
                    <a:pt x="110" y="537"/>
                  </a:lnTo>
                  <a:lnTo>
                    <a:pt x="165" y="631"/>
                  </a:lnTo>
                  <a:lnTo>
                    <a:pt x="228" y="717"/>
                  </a:lnTo>
                  <a:lnTo>
                    <a:pt x="301" y="797"/>
                  </a:lnTo>
                  <a:lnTo>
                    <a:pt x="380" y="867"/>
                  </a:lnTo>
                  <a:lnTo>
                    <a:pt x="466" y="930"/>
                  </a:lnTo>
                  <a:lnTo>
                    <a:pt x="560" y="984"/>
                  </a:lnTo>
                  <a:lnTo>
                    <a:pt x="659" y="1027"/>
                  </a:lnTo>
                  <a:lnTo>
                    <a:pt x="763" y="1060"/>
                  </a:lnTo>
                  <a:lnTo>
                    <a:pt x="872" y="1082"/>
                  </a:lnTo>
                  <a:lnTo>
                    <a:pt x="984" y="1092"/>
                  </a:lnTo>
                  <a:lnTo>
                    <a:pt x="1042" y="1093"/>
                  </a:lnTo>
                  <a:lnTo>
                    <a:pt x="1101" y="1089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2416038" y="3385305"/>
              <a:ext cx="1601787" cy="1636713"/>
            </a:xfrm>
            <a:custGeom>
              <a:avLst/>
              <a:gdLst>
                <a:gd name="T0" fmla="*/ 0 w 1009"/>
                <a:gd name="T1" fmla="*/ 0 h 1031"/>
                <a:gd name="T2" fmla="*/ 10 w 1009"/>
                <a:gd name="T3" fmla="*/ 100 h 1031"/>
                <a:gd name="T4" fmla="*/ 30 w 1009"/>
                <a:gd name="T5" fmla="*/ 198 h 1031"/>
                <a:gd name="T6" fmla="*/ 58 w 1009"/>
                <a:gd name="T7" fmla="*/ 292 h 1031"/>
                <a:gd name="T8" fmla="*/ 95 w 1009"/>
                <a:gd name="T9" fmla="*/ 384 h 1031"/>
                <a:gd name="T10" fmla="*/ 138 w 1009"/>
                <a:gd name="T11" fmla="*/ 470 h 1031"/>
                <a:gd name="T12" fmla="*/ 189 w 1009"/>
                <a:gd name="T13" fmla="*/ 552 h 1031"/>
                <a:gd name="T14" fmla="*/ 248 w 1009"/>
                <a:gd name="T15" fmla="*/ 630 h 1031"/>
                <a:gd name="T16" fmla="*/ 312 w 1009"/>
                <a:gd name="T17" fmla="*/ 702 h 1031"/>
                <a:gd name="T18" fmla="*/ 382 w 1009"/>
                <a:gd name="T19" fmla="*/ 767 h 1031"/>
                <a:gd name="T20" fmla="*/ 458 w 1009"/>
                <a:gd name="T21" fmla="*/ 827 h 1031"/>
                <a:gd name="T22" fmla="*/ 539 w 1009"/>
                <a:gd name="T23" fmla="*/ 879 h 1031"/>
                <a:gd name="T24" fmla="*/ 625 w 1009"/>
                <a:gd name="T25" fmla="*/ 926 h 1031"/>
                <a:gd name="T26" fmla="*/ 715 w 1009"/>
                <a:gd name="T27" fmla="*/ 964 h 1031"/>
                <a:gd name="T28" fmla="*/ 809 w 1009"/>
                <a:gd name="T29" fmla="*/ 994 h 1031"/>
                <a:gd name="T30" fmla="*/ 907 w 1009"/>
                <a:gd name="T31" fmla="*/ 1017 h 1031"/>
                <a:gd name="T32" fmla="*/ 1009 w 1009"/>
                <a:gd name="T33" fmla="*/ 103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9" h="1031">
                  <a:moveTo>
                    <a:pt x="0" y="0"/>
                  </a:moveTo>
                  <a:lnTo>
                    <a:pt x="10" y="100"/>
                  </a:lnTo>
                  <a:lnTo>
                    <a:pt x="30" y="198"/>
                  </a:lnTo>
                  <a:lnTo>
                    <a:pt x="58" y="292"/>
                  </a:lnTo>
                  <a:lnTo>
                    <a:pt x="95" y="384"/>
                  </a:lnTo>
                  <a:lnTo>
                    <a:pt x="138" y="470"/>
                  </a:lnTo>
                  <a:lnTo>
                    <a:pt x="189" y="552"/>
                  </a:lnTo>
                  <a:lnTo>
                    <a:pt x="248" y="630"/>
                  </a:lnTo>
                  <a:lnTo>
                    <a:pt x="312" y="702"/>
                  </a:lnTo>
                  <a:lnTo>
                    <a:pt x="382" y="767"/>
                  </a:lnTo>
                  <a:lnTo>
                    <a:pt x="458" y="827"/>
                  </a:lnTo>
                  <a:lnTo>
                    <a:pt x="539" y="879"/>
                  </a:lnTo>
                  <a:lnTo>
                    <a:pt x="625" y="926"/>
                  </a:lnTo>
                  <a:lnTo>
                    <a:pt x="715" y="964"/>
                  </a:lnTo>
                  <a:lnTo>
                    <a:pt x="809" y="994"/>
                  </a:lnTo>
                  <a:lnTo>
                    <a:pt x="907" y="1017"/>
                  </a:lnTo>
                  <a:lnTo>
                    <a:pt x="1009" y="1031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2549388" y="3420230"/>
              <a:ext cx="1481137" cy="1524000"/>
            </a:xfrm>
            <a:custGeom>
              <a:avLst/>
              <a:gdLst>
                <a:gd name="T0" fmla="*/ 0 w 933"/>
                <a:gd name="T1" fmla="*/ 0 h 960"/>
                <a:gd name="T2" fmla="*/ 50 w 933"/>
                <a:gd name="T3" fmla="*/ 171 h 960"/>
                <a:gd name="T4" fmla="*/ 123 w 933"/>
                <a:gd name="T5" fmla="*/ 332 h 960"/>
                <a:gd name="T6" fmla="*/ 216 w 933"/>
                <a:gd name="T7" fmla="*/ 479 h 960"/>
                <a:gd name="T8" fmla="*/ 270 w 933"/>
                <a:gd name="T9" fmla="*/ 548 h 960"/>
                <a:gd name="T10" fmla="*/ 329 w 933"/>
                <a:gd name="T11" fmla="*/ 613 h 960"/>
                <a:gd name="T12" fmla="*/ 391 w 933"/>
                <a:gd name="T13" fmla="*/ 672 h 960"/>
                <a:gd name="T14" fmla="*/ 459 w 933"/>
                <a:gd name="T15" fmla="*/ 728 h 960"/>
                <a:gd name="T16" fmla="*/ 529 w 933"/>
                <a:gd name="T17" fmla="*/ 780 h 960"/>
                <a:gd name="T18" fmla="*/ 604 w 933"/>
                <a:gd name="T19" fmla="*/ 827 h 960"/>
                <a:gd name="T20" fmla="*/ 763 w 933"/>
                <a:gd name="T21" fmla="*/ 904 h 960"/>
                <a:gd name="T22" fmla="*/ 933 w 933"/>
                <a:gd name="T23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3" h="960">
                  <a:moveTo>
                    <a:pt x="0" y="0"/>
                  </a:moveTo>
                  <a:lnTo>
                    <a:pt x="50" y="171"/>
                  </a:lnTo>
                  <a:lnTo>
                    <a:pt x="123" y="332"/>
                  </a:lnTo>
                  <a:lnTo>
                    <a:pt x="216" y="479"/>
                  </a:lnTo>
                  <a:lnTo>
                    <a:pt x="270" y="548"/>
                  </a:lnTo>
                  <a:lnTo>
                    <a:pt x="329" y="613"/>
                  </a:lnTo>
                  <a:lnTo>
                    <a:pt x="391" y="672"/>
                  </a:lnTo>
                  <a:lnTo>
                    <a:pt x="459" y="728"/>
                  </a:lnTo>
                  <a:lnTo>
                    <a:pt x="529" y="780"/>
                  </a:lnTo>
                  <a:lnTo>
                    <a:pt x="604" y="827"/>
                  </a:lnTo>
                  <a:lnTo>
                    <a:pt x="763" y="904"/>
                  </a:lnTo>
                  <a:lnTo>
                    <a:pt x="933" y="96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2674800" y="3412292"/>
              <a:ext cx="1404937" cy="1470025"/>
            </a:xfrm>
            <a:custGeom>
              <a:avLst/>
              <a:gdLst>
                <a:gd name="T0" fmla="*/ 0 w 885"/>
                <a:gd name="T1" fmla="*/ 0 h 926"/>
                <a:gd name="T2" fmla="*/ 58 w 885"/>
                <a:gd name="T3" fmla="*/ 157 h 926"/>
                <a:gd name="T4" fmla="*/ 133 w 885"/>
                <a:gd name="T5" fmla="*/ 305 h 926"/>
                <a:gd name="T6" fmla="*/ 225 w 885"/>
                <a:gd name="T7" fmla="*/ 442 h 926"/>
                <a:gd name="T8" fmla="*/ 332 w 885"/>
                <a:gd name="T9" fmla="*/ 568 h 926"/>
                <a:gd name="T10" fmla="*/ 390 w 885"/>
                <a:gd name="T11" fmla="*/ 625 h 926"/>
                <a:gd name="T12" fmla="*/ 452 w 885"/>
                <a:gd name="T13" fmla="*/ 680 h 926"/>
                <a:gd name="T14" fmla="*/ 585 w 885"/>
                <a:gd name="T15" fmla="*/ 778 h 926"/>
                <a:gd name="T16" fmla="*/ 730 w 885"/>
                <a:gd name="T17" fmla="*/ 860 h 926"/>
                <a:gd name="T18" fmla="*/ 885 w 885"/>
                <a:gd name="T19" fmla="*/ 926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5" h="926">
                  <a:moveTo>
                    <a:pt x="0" y="0"/>
                  </a:moveTo>
                  <a:lnTo>
                    <a:pt x="58" y="157"/>
                  </a:lnTo>
                  <a:lnTo>
                    <a:pt x="133" y="305"/>
                  </a:lnTo>
                  <a:lnTo>
                    <a:pt x="225" y="442"/>
                  </a:lnTo>
                  <a:lnTo>
                    <a:pt x="332" y="568"/>
                  </a:lnTo>
                  <a:lnTo>
                    <a:pt x="390" y="625"/>
                  </a:lnTo>
                  <a:lnTo>
                    <a:pt x="452" y="680"/>
                  </a:lnTo>
                  <a:lnTo>
                    <a:pt x="585" y="778"/>
                  </a:lnTo>
                  <a:lnTo>
                    <a:pt x="730" y="860"/>
                  </a:lnTo>
                  <a:lnTo>
                    <a:pt x="885" y="926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4262300" y="5387142"/>
              <a:ext cx="112712" cy="204788"/>
            </a:xfrm>
            <a:custGeom>
              <a:avLst/>
              <a:gdLst>
                <a:gd name="T0" fmla="*/ 0 w 71"/>
                <a:gd name="T1" fmla="*/ 129 h 129"/>
                <a:gd name="T2" fmla="*/ 28 w 71"/>
                <a:gd name="T3" fmla="*/ 104 h 129"/>
                <a:gd name="T4" fmla="*/ 50 w 71"/>
                <a:gd name="T5" fmla="*/ 73 h 129"/>
                <a:gd name="T6" fmla="*/ 64 w 71"/>
                <a:gd name="T7" fmla="*/ 38 h 129"/>
                <a:gd name="T8" fmla="*/ 71 w 71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29">
                  <a:moveTo>
                    <a:pt x="0" y="129"/>
                  </a:moveTo>
                  <a:lnTo>
                    <a:pt x="28" y="104"/>
                  </a:lnTo>
                  <a:lnTo>
                    <a:pt x="50" y="73"/>
                  </a:lnTo>
                  <a:lnTo>
                    <a:pt x="64" y="38"/>
                  </a:lnTo>
                  <a:lnTo>
                    <a:pt x="71" y="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4459150" y="5417305"/>
              <a:ext cx="90487" cy="242888"/>
            </a:xfrm>
            <a:custGeom>
              <a:avLst/>
              <a:gdLst>
                <a:gd name="T0" fmla="*/ 0 w 57"/>
                <a:gd name="T1" fmla="*/ 153 h 153"/>
                <a:gd name="T2" fmla="*/ 24 w 57"/>
                <a:gd name="T3" fmla="*/ 120 h 153"/>
                <a:gd name="T4" fmla="*/ 43 w 57"/>
                <a:gd name="T5" fmla="*/ 82 h 153"/>
                <a:gd name="T6" fmla="*/ 53 w 57"/>
                <a:gd name="T7" fmla="*/ 42 h 153"/>
                <a:gd name="T8" fmla="*/ 56 w 57"/>
                <a:gd name="T9" fmla="*/ 21 h 153"/>
                <a:gd name="T10" fmla="*/ 56 w 57"/>
                <a:gd name="T11" fmla="*/ 10 h 153"/>
                <a:gd name="T12" fmla="*/ 57 w 57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53">
                  <a:moveTo>
                    <a:pt x="0" y="153"/>
                  </a:moveTo>
                  <a:lnTo>
                    <a:pt x="24" y="120"/>
                  </a:lnTo>
                  <a:lnTo>
                    <a:pt x="43" y="82"/>
                  </a:lnTo>
                  <a:lnTo>
                    <a:pt x="53" y="42"/>
                  </a:lnTo>
                  <a:lnTo>
                    <a:pt x="56" y="21"/>
                  </a:lnTo>
                  <a:lnTo>
                    <a:pt x="56" y="10"/>
                  </a:lnTo>
                  <a:lnTo>
                    <a:pt x="57" y="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4754425" y="5233155"/>
              <a:ext cx="2873375" cy="855663"/>
            </a:xfrm>
            <a:custGeom>
              <a:avLst/>
              <a:gdLst>
                <a:gd name="T0" fmla="*/ 0 w 1810"/>
                <a:gd name="T1" fmla="*/ 101 h 539"/>
                <a:gd name="T2" fmla="*/ 92 w 1810"/>
                <a:gd name="T3" fmla="*/ 210 h 539"/>
                <a:gd name="T4" fmla="*/ 194 w 1810"/>
                <a:gd name="T5" fmla="*/ 303 h 539"/>
                <a:gd name="T6" fmla="*/ 305 w 1810"/>
                <a:gd name="T7" fmla="*/ 381 h 539"/>
                <a:gd name="T8" fmla="*/ 423 w 1810"/>
                <a:gd name="T9" fmla="*/ 443 h 539"/>
                <a:gd name="T10" fmla="*/ 545 w 1810"/>
                <a:gd name="T11" fmla="*/ 489 h 539"/>
                <a:gd name="T12" fmla="*/ 672 w 1810"/>
                <a:gd name="T13" fmla="*/ 521 h 539"/>
                <a:gd name="T14" fmla="*/ 801 w 1810"/>
                <a:gd name="T15" fmla="*/ 536 h 539"/>
                <a:gd name="T16" fmla="*/ 866 w 1810"/>
                <a:gd name="T17" fmla="*/ 539 h 539"/>
                <a:gd name="T18" fmla="*/ 932 w 1810"/>
                <a:gd name="T19" fmla="*/ 537 h 539"/>
                <a:gd name="T20" fmla="*/ 1060 w 1810"/>
                <a:gd name="T21" fmla="*/ 524 h 539"/>
                <a:gd name="T22" fmla="*/ 1187 w 1810"/>
                <a:gd name="T23" fmla="*/ 493 h 539"/>
                <a:gd name="T24" fmla="*/ 1309 w 1810"/>
                <a:gd name="T25" fmla="*/ 449 h 539"/>
                <a:gd name="T26" fmla="*/ 1427 w 1810"/>
                <a:gd name="T27" fmla="*/ 388 h 539"/>
                <a:gd name="T28" fmla="*/ 1536 w 1810"/>
                <a:gd name="T29" fmla="*/ 314 h 539"/>
                <a:gd name="T30" fmla="*/ 1638 w 1810"/>
                <a:gd name="T31" fmla="*/ 224 h 539"/>
                <a:gd name="T32" fmla="*/ 1729 w 1810"/>
                <a:gd name="T33" fmla="*/ 120 h 539"/>
                <a:gd name="T34" fmla="*/ 1810 w 1810"/>
                <a:gd name="T35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0" h="539">
                  <a:moveTo>
                    <a:pt x="0" y="101"/>
                  </a:moveTo>
                  <a:lnTo>
                    <a:pt x="92" y="210"/>
                  </a:lnTo>
                  <a:lnTo>
                    <a:pt x="194" y="303"/>
                  </a:lnTo>
                  <a:lnTo>
                    <a:pt x="305" y="381"/>
                  </a:lnTo>
                  <a:lnTo>
                    <a:pt x="423" y="443"/>
                  </a:lnTo>
                  <a:lnTo>
                    <a:pt x="545" y="489"/>
                  </a:lnTo>
                  <a:lnTo>
                    <a:pt x="672" y="521"/>
                  </a:lnTo>
                  <a:lnTo>
                    <a:pt x="801" y="536"/>
                  </a:lnTo>
                  <a:lnTo>
                    <a:pt x="866" y="539"/>
                  </a:lnTo>
                  <a:lnTo>
                    <a:pt x="932" y="537"/>
                  </a:lnTo>
                  <a:lnTo>
                    <a:pt x="1060" y="524"/>
                  </a:lnTo>
                  <a:lnTo>
                    <a:pt x="1187" y="493"/>
                  </a:lnTo>
                  <a:lnTo>
                    <a:pt x="1309" y="449"/>
                  </a:lnTo>
                  <a:lnTo>
                    <a:pt x="1427" y="388"/>
                  </a:lnTo>
                  <a:lnTo>
                    <a:pt x="1536" y="314"/>
                  </a:lnTo>
                  <a:lnTo>
                    <a:pt x="1638" y="224"/>
                  </a:lnTo>
                  <a:lnTo>
                    <a:pt x="1729" y="120"/>
                  </a:lnTo>
                  <a:lnTo>
                    <a:pt x="1810" y="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4910000" y="5218867"/>
              <a:ext cx="2549525" cy="603250"/>
            </a:xfrm>
            <a:custGeom>
              <a:avLst/>
              <a:gdLst>
                <a:gd name="T0" fmla="*/ 0 w 1606"/>
                <a:gd name="T1" fmla="*/ 84 h 380"/>
                <a:gd name="T2" fmla="*/ 88 w 1606"/>
                <a:gd name="T3" fmla="*/ 158 h 380"/>
                <a:gd name="T4" fmla="*/ 184 w 1606"/>
                <a:gd name="T5" fmla="*/ 221 h 380"/>
                <a:gd name="T6" fmla="*/ 283 w 1606"/>
                <a:gd name="T7" fmla="*/ 274 h 380"/>
                <a:gd name="T8" fmla="*/ 387 w 1606"/>
                <a:gd name="T9" fmla="*/ 317 h 380"/>
                <a:gd name="T10" fmla="*/ 493 w 1606"/>
                <a:gd name="T11" fmla="*/ 348 h 380"/>
                <a:gd name="T12" fmla="*/ 601 w 1606"/>
                <a:gd name="T13" fmla="*/ 369 h 380"/>
                <a:gd name="T14" fmla="*/ 710 w 1606"/>
                <a:gd name="T15" fmla="*/ 379 h 380"/>
                <a:gd name="T16" fmla="*/ 765 w 1606"/>
                <a:gd name="T17" fmla="*/ 380 h 380"/>
                <a:gd name="T18" fmla="*/ 820 w 1606"/>
                <a:gd name="T19" fmla="*/ 379 h 380"/>
                <a:gd name="T20" fmla="*/ 929 w 1606"/>
                <a:gd name="T21" fmla="*/ 369 h 380"/>
                <a:gd name="T22" fmla="*/ 1036 w 1606"/>
                <a:gd name="T23" fmla="*/ 347 h 380"/>
                <a:gd name="T24" fmla="*/ 1141 w 1606"/>
                <a:gd name="T25" fmla="*/ 315 h 380"/>
                <a:gd name="T26" fmla="*/ 1244 w 1606"/>
                <a:gd name="T27" fmla="*/ 272 h 380"/>
                <a:gd name="T28" fmla="*/ 1342 w 1606"/>
                <a:gd name="T29" fmla="*/ 220 h 380"/>
                <a:gd name="T30" fmla="*/ 1436 w 1606"/>
                <a:gd name="T31" fmla="*/ 157 h 380"/>
                <a:gd name="T32" fmla="*/ 1523 w 1606"/>
                <a:gd name="T33" fmla="*/ 84 h 380"/>
                <a:gd name="T34" fmla="*/ 1606 w 1606"/>
                <a:gd name="T35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6" h="380">
                  <a:moveTo>
                    <a:pt x="0" y="84"/>
                  </a:moveTo>
                  <a:lnTo>
                    <a:pt x="88" y="158"/>
                  </a:lnTo>
                  <a:lnTo>
                    <a:pt x="184" y="221"/>
                  </a:lnTo>
                  <a:lnTo>
                    <a:pt x="283" y="274"/>
                  </a:lnTo>
                  <a:lnTo>
                    <a:pt x="387" y="317"/>
                  </a:lnTo>
                  <a:lnTo>
                    <a:pt x="493" y="348"/>
                  </a:lnTo>
                  <a:lnTo>
                    <a:pt x="601" y="369"/>
                  </a:lnTo>
                  <a:lnTo>
                    <a:pt x="710" y="379"/>
                  </a:lnTo>
                  <a:lnTo>
                    <a:pt x="765" y="380"/>
                  </a:lnTo>
                  <a:lnTo>
                    <a:pt x="820" y="379"/>
                  </a:lnTo>
                  <a:lnTo>
                    <a:pt x="929" y="369"/>
                  </a:lnTo>
                  <a:lnTo>
                    <a:pt x="1036" y="347"/>
                  </a:lnTo>
                  <a:lnTo>
                    <a:pt x="1141" y="315"/>
                  </a:lnTo>
                  <a:lnTo>
                    <a:pt x="1244" y="272"/>
                  </a:lnTo>
                  <a:lnTo>
                    <a:pt x="1342" y="220"/>
                  </a:lnTo>
                  <a:lnTo>
                    <a:pt x="1436" y="157"/>
                  </a:lnTo>
                  <a:lnTo>
                    <a:pt x="1523" y="84"/>
                  </a:lnTo>
                  <a:lnTo>
                    <a:pt x="1606" y="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5079863" y="4636255"/>
              <a:ext cx="1592262" cy="920750"/>
            </a:xfrm>
            <a:custGeom>
              <a:avLst/>
              <a:gdLst>
                <a:gd name="T0" fmla="*/ 0 w 1003"/>
                <a:gd name="T1" fmla="*/ 381 h 580"/>
                <a:gd name="T2" fmla="*/ 66 w 1003"/>
                <a:gd name="T3" fmla="*/ 446 h 580"/>
                <a:gd name="T4" fmla="*/ 136 w 1003"/>
                <a:gd name="T5" fmla="*/ 499 h 580"/>
                <a:gd name="T6" fmla="*/ 210 w 1003"/>
                <a:gd name="T7" fmla="*/ 537 h 580"/>
                <a:gd name="T8" fmla="*/ 287 w 1003"/>
                <a:gd name="T9" fmla="*/ 564 h 580"/>
                <a:gd name="T10" fmla="*/ 364 w 1003"/>
                <a:gd name="T11" fmla="*/ 578 h 580"/>
                <a:gd name="T12" fmla="*/ 402 w 1003"/>
                <a:gd name="T13" fmla="*/ 580 h 580"/>
                <a:gd name="T14" fmla="*/ 442 w 1003"/>
                <a:gd name="T15" fmla="*/ 580 h 580"/>
                <a:gd name="T16" fmla="*/ 519 w 1003"/>
                <a:gd name="T17" fmla="*/ 570 h 580"/>
                <a:gd name="T18" fmla="*/ 594 w 1003"/>
                <a:gd name="T19" fmla="*/ 547 h 580"/>
                <a:gd name="T20" fmla="*/ 666 w 1003"/>
                <a:gd name="T21" fmla="*/ 514 h 580"/>
                <a:gd name="T22" fmla="*/ 734 w 1003"/>
                <a:gd name="T23" fmla="*/ 470 h 580"/>
                <a:gd name="T24" fmla="*/ 796 w 1003"/>
                <a:gd name="T25" fmla="*/ 415 h 580"/>
                <a:gd name="T26" fmla="*/ 854 w 1003"/>
                <a:gd name="T27" fmla="*/ 351 h 580"/>
                <a:gd name="T28" fmla="*/ 904 w 1003"/>
                <a:gd name="T29" fmla="*/ 277 h 580"/>
                <a:gd name="T30" fmla="*/ 947 w 1003"/>
                <a:gd name="T31" fmla="*/ 193 h 580"/>
                <a:gd name="T32" fmla="*/ 980 w 1003"/>
                <a:gd name="T33" fmla="*/ 101 h 580"/>
                <a:gd name="T34" fmla="*/ 1003 w 1003"/>
                <a:gd name="T35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3" h="580">
                  <a:moveTo>
                    <a:pt x="0" y="381"/>
                  </a:moveTo>
                  <a:lnTo>
                    <a:pt x="66" y="446"/>
                  </a:lnTo>
                  <a:lnTo>
                    <a:pt x="136" y="499"/>
                  </a:lnTo>
                  <a:lnTo>
                    <a:pt x="210" y="537"/>
                  </a:lnTo>
                  <a:lnTo>
                    <a:pt x="287" y="564"/>
                  </a:lnTo>
                  <a:lnTo>
                    <a:pt x="364" y="578"/>
                  </a:lnTo>
                  <a:lnTo>
                    <a:pt x="402" y="580"/>
                  </a:lnTo>
                  <a:lnTo>
                    <a:pt x="442" y="580"/>
                  </a:lnTo>
                  <a:lnTo>
                    <a:pt x="519" y="570"/>
                  </a:lnTo>
                  <a:lnTo>
                    <a:pt x="594" y="547"/>
                  </a:lnTo>
                  <a:lnTo>
                    <a:pt x="666" y="514"/>
                  </a:lnTo>
                  <a:lnTo>
                    <a:pt x="734" y="470"/>
                  </a:lnTo>
                  <a:lnTo>
                    <a:pt x="796" y="415"/>
                  </a:lnTo>
                  <a:lnTo>
                    <a:pt x="854" y="351"/>
                  </a:lnTo>
                  <a:lnTo>
                    <a:pt x="904" y="277"/>
                  </a:lnTo>
                  <a:lnTo>
                    <a:pt x="947" y="193"/>
                  </a:lnTo>
                  <a:lnTo>
                    <a:pt x="980" y="101"/>
                  </a:lnTo>
                  <a:lnTo>
                    <a:pt x="1003" y="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5137013" y="4629905"/>
              <a:ext cx="1428750" cy="693738"/>
            </a:xfrm>
            <a:custGeom>
              <a:avLst/>
              <a:gdLst>
                <a:gd name="T0" fmla="*/ 0 w 900"/>
                <a:gd name="T1" fmla="*/ 322 h 437"/>
                <a:gd name="T2" fmla="*/ 60 w 900"/>
                <a:gd name="T3" fmla="*/ 362 h 437"/>
                <a:gd name="T4" fmla="*/ 122 w 900"/>
                <a:gd name="T5" fmla="*/ 394 h 437"/>
                <a:gd name="T6" fmla="*/ 186 w 900"/>
                <a:gd name="T7" fmla="*/ 417 h 437"/>
                <a:gd name="T8" fmla="*/ 251 w 900"/>
                <a:gd name="T9" fmla="*/ 431 h 437"/>
                <a:gd name="T10" fmla="*/ 315 w 900"/>
                <a:gd name="T11" fmla="*/ 437 h 437"/>
                <a:gd name="T12" fmla="*/ 347 w 900"/>
                <a:gd name="T13" fmla="*/ 437 h 437"/>
                <a:gd name="T14" fmla="*/ 380 w 900"/>
                <a:gd name="T15" fmla="*/ 435 h 437"/>
                <a:gd name="T16" fmla="*/ 444 w 900"/>
                <a:gd name="T17" fmla="*/ 425 h 437"/>
                <a:gd name="T18" fmla="*/ 507 w 900"/>
                <a:gd name="T19" fmla="*/ 406 h 437"/>
                <a:gd name="T20" fmla="*/ 568 w 900"/>
                <a:gd name="T21" fmla="*/ 381 h 437"/>
                <a:gd name="T22" fmla="*/ 626 w 900"/>
                <a:gd name="T23" fmla="*/ 347 h 437"/>
                <a:gd name="T24" fmla="*/ 681 w 900"/>
                <a:gd name="T25" fmla="*/ 306 h 437"/>
                <a:gd name="T26" fmla="*/ 734 w 900"/>
                <a:gd name="T27" fmla="*/ 258 h 437"/>
                <a:gd name="T28" fmla="*/ 782 w 900"/>
                <a:gd name="T29" fmla="*/ 204 h 437"/>
                <a:gd name="T30" fmla="*/ 826 w 900"/>
                <a:gd name="T31" fmla="*/ 143 h 437"/>
                <a:gd name="T32" fmla="*/ 865 w 900"/>
                <a:gd name="T33" fmla="*/ 74 h 437"/>
                <a:gd name="T34" fmla="*/ 900 w 900"/>
                <a:gd name="T35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0" h="437">
                  <a:moveTo>
                    <a:pt x="0" y="322"/>
                  </a:moveTo>
                  <a:lnTo>
                    <a:pt x="60" y="362"/>
                  </a:lnTo>
                  <a:lnTo>
                    <a:pt x="122" y="394"/>
                  </a:lnTo>
                  <a:lnTo>
                    <a:pt x="186" y="417"/>
                  </a:lnTo>
                  <a:lnTo>
                    <a:pt x="251" y="431"/>
                  </a:lnTo>
                  <a:lnTo>
                    <a:pt x="315" y="437"/>
                  </a:lnTo>
                  <a:lnTo>
                    <a:pt x="347" y="437"/>
                  </a:lnTo>
                  <a:lnTo>
                    <a:pt x="380" y="435"/>
                  </a:lnTo>
                  <a:lnTo>
                    <a:pt x="444" y="425"/>
                  </a:lnTo>
                  <a:lnTo>
                    <a:pt x="507" y="406"/>
                  </a:lnTo>
                  <a:lnTo>
                    <a:pt x="568" y="381"/>
                  </a:lnTo>
                  <a:lnTo>
                    <a:pt x="626" y="347"/>
                  </a:lnTo>
                  <a:lnTo>
                    <a:pt x="681" y="306"/>
                  </a:lnTo>
                  <a:lnTo>
                    <a:pt x="734" y="258"/>
                  </a:lnTo>
                  <a:lnTo>
                    <a:pt x="782" y="204"/>
                  </a:lnTo>
                  <a:lnTo>
                    <a:pt x="826" y="143"/>
                  </a:lnTo>
                  <a:lnTo>
                    <a:pt x="865" y="74"/>
                  </a:lnTo>
                  <a:lnTo>
                    <a:pt x="900" y="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5141775" y="4594980"/>
              <a:ext cx="1343025" cy="536575"/>
            </a:xfrm>
            <a:custGeom>
              <a:avLst/>
              <a:gdLst>
                <a:gd name="T0" fmla="*/ 0 w 846"/>
                <a:gd name="T1" fmla="*/ 278 h 338"/>
                <a:gd name="T2" fmla="*/ 114 w 846"/>
                <a:gd name="T3" fmla="*/ 319 h 338"/>
                <a:gd name="T4" fmla="*/ 231 w 846"/>
                <a:gd name="T5" fmla="*/ 337 h 338"/>
                <a:gd name="T6" fmla="*/ 259 w 846"/>
                <a:gd name="T7" fmla="*/ 338 h 338"/>
                <a:gd name="T8" fmla="*/ 288 w 846"/>
                <a:gd name="T9" fmla="*/ 338 h 338"/>
                <a:gd name="T10" fmla="*/ 346 w 846"/>
                <a:gd name="T11" fmla="*/ 333 h 338"/>
                <a:gd name="T12" fmla="*/ 459 w 846"/>
                <a:gd name="T13" fmla="*/ 307 h 338"/>
                <a:gd name="T14" fmla="*/ 567 w 846"/>
                <a:gd name="T15" fmla="*/ 261 h 338"/>
                <a:gd name="T16" fmla="*/ 669 w 846"/>
                <a:gd name="T17" fmla="*/ 193 h 338"/>
                <a:gd name="T18" fmla="*/ 762 w 846"/>
                <a:gd name="T19" fmla="*/ 106 h 338"/>
                <a:gd name="T20" fmla="*/ 846 w 846"/>
                <a:gd name="T2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338">
                  <a:moveTo>
                    <a:pt x="0" y="278"/>
                  </a:moveTo>
                  <a:lnTo>
                    <a:pt x="114" y="319"/>
                  </a:lnTo>
                  <a:lnTo>
                    <a:pt x="231" y="337"/>
                  </a:lnTo>
                  <a:lnTo>
                    <a:pt x="259" y="338"/>
                  </a:lnTo>
                  <a:lnTo>
                    <a:pt x="288" y="338"/>
                  </a:lnTo>
                  <a:lnTo>
                    <a:pt x="346" y="333"/>
                  </a:lnTo>
                  <a:lnTo>
                    <a:pt x="459" y="307"/>
                  </a:lnTo>
                  <a:lnTo>
                    <a:pt x="567" y="261"/>
                  </a:lnTo>
                  <a:lnTo>
                    <a:pt x="669" y="193"/>
                  </a:lnTo>
                  <a:lnTo>
                    <a:pt x="762" y="106"/>
                  </a:lnTo>
                  <a:lnTo>
                    <a:pt x="846" y="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3533638" y="2929692"/>
              <a:ext cx="793750" cy="1882775"/>
            </a:xfrm>
            <a:custGeom>
              <a:avLst/>
              <a:gdLst>
                <a:gd name="T0" fmla="*/ 500 w 500"/>
                <a:gd name="T1" fmla="*/ 0 h 1186"/>
                <a:gd name="T2" fmla="*/ 393 w 500"/>
                <a:gd name="T3" fmla="*/ 30 h 1186"/>
                <a:gd name="T4" fmla="*/ 297 w 500"/>
                <a:gd name="T5" fmla="*/ 75 h 1186"/>
                <a:gd name="T6" fmla="*/ 216 w 500"/>
                <a:gd name="T7" fmla="*/ 133 h 1186"/>
                <a:gd name="T8" fmla="*/ 146 w 500"/>
                <a:gd name="T9" fmla="*/ 203 h 1186"/>
                <a:gd name="T10" fmla="*/ 90 w 500"/>
                <a:gd name="T11" fmla="*/ 281 h 1186"/>
                <a:gd name="T12" fmla="*/ 47 w 500"/>
                <a:gd name="T13" fmla="*/ 367 h 1186"/>
                <a:gd name="T14" fmla="*/ 18 w 500"/>
                <a:gd name="T15" fmla="*/ 458 h 1186"/>
                <a:gd name="T16" fmla="*/ 2 w 500"/>
                <a:gd name="T17" fmla="*/ 552 h 1186"/>
                <a:gd name="T18" fmla="*/ 0 w 500"/>
                <a:gd name="T19" fmla="*/ 600 h 1186"/>
                <a:gd name="T20" fmla="*/ 0 w 500"/>
                <a:gd name="T21" fmla="*/ 647 h 1186"/>
                <a:gd name="T22" fmla="*/ 12 w 500"/>
                <a:gd name="T23" fmla="*/ 742 h 1186"/>
                <a:gd name="T24" fmla="*/ 39 w 500"/>
                <a:gd name="T25" fmla="*/ 834 h 1186"/>
                <a:gd name="T26" fmla="*/ 80 w 500"/>
                <a:gd name="T27" fmla="*/ 921 h 1186"/>
                <a:gd name="T28" fmla="*/ 135 w 500"/>
                <a:gd name="T29" fmla="*/ 1002 h 1186"/>
                <a:gd name="T30" fmla="*/ 206 w 500"/>
                <a:gd name="T31" fmla="*/ 1074 h 1186"/>
                <a:gd name="T32" fmla="*/ 292 w 500"/>
                <a:gd name="T33" fmla="*/ 1136 h 1186"/>
                <a:gd name="T34" fmla="*/ 393 w 500"/>
                <a:gd name="T3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0" h="1186">
                  <a:moveTo>
                    <a:pt x="500" y="0"/>
                  </a:moveTo>
                  <a:lnTo>
                    <a:pt x="393" y="30"/>
                  </a:lnTo>
                  <a:lnTo>
                    <a:pt x="297" y="75"/>
                  </a:lnTo>
                  <a:lnTo>
                    <a:pt x="216" y="133"/>
                  </a:lnTo>
                  <a:lnTo>
                    <a:pt x="146" y="203"/>
                  </a:lnTo>
                  <a:lnTo>
                    <a:pt x="90" y="281"/>
                  </a:lnTo>
                  <a:lnTo>
                    <a:pt x="47" y="367"/>
                  </a:lnTo>
                  <a:lnTo>
                    <a:pt x="18" y="458"/>
                  </a:lnTo>
                  <a:lnTo>
                    <a:pt x="2" y="552"/>
                  </a:lnTo>
                  <a:lnTo>
                    <a:pt x="0" y="600"/>
                  </a:lnTo>
                  <a:lnTo>
                    <a:pt x="0" y="647"/>
                  </a:lnTo>
                  <a:lnTo>
                    <a:pt x="12" y="742"/>
                  </a:lnTo>
                  <a:lnTo>
                    <a:pt x="39" y="834"/>
                  </a:lnTo>
                  <a:lnTo>
                    <a:pt x="80" y="921"/>
                  </a:lnTo>
                  <a:lnTo>
                    <a:pt x="135" y="1002"/>
                  </a:lnTo>
                  <a:lnTo>
                    <a:pt x="206" y="1074"/>
                  </a:lnTo>
                  <a:lnTo>
                    <a:pt x="292" y="1136"/>
                  </a:lnTo>
                  <a:lnTo>
                    <a:pt x="393" y="1186"/>
                  </a:lnTo>
                </a:path>
              </a:pathLst>
            </a:custGeom>
            <a:noFill/>
            <a:ln w="15875" cap="rnd">
              <a:solidFill>
                <a:schemeClr val="tx1"/>
              </a:solidFill>
              <a:prstDash val="solid"/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3819388" y="2983667"/>
              <a:ext cx="549275" cy="1793875"/>
            </a:xfrm>
            <a:custGeom>
              <a:avLst/>
              <a:gdLst>
                <a:gd name="T0" fmla="*/ 346 w 346"/>
                <a:gd name="T1" fmla="*/ 0 h 1130"/>
                <a:gd name="T2" fmla="*/ 272 w 346"/>
                <a:gd name="T3" fmla="*/ 48 h 1130"/>
                <a:gd name="T4" fmla="*/ 207 w 346"/>
                <a:gd name="T5" fmla="*/ 104 h 1130"/>
                <a:gd name="T6" fmla="*/ 150 w 346"/>
                <a:gd name="T7" fmla="*/ 166 h 1130"/>
                <a:gd name="T8" fmla="*/ 102 w 346"/>
                <a:gd name="T9" fmla="*/ 234 h 1130"/>
                <a:gd name="T10" fmla="*/ 64 w 346"/>
                <a:gd name="T11" fmla="*/ 306 h 1130"/>
                <a:gd name="T12" fmla="*/ 34 w 346"/>
                <a:gd name="T13" fmla="*/ 381 h 1130"/>
                <a:gd name="T14" fmla="*/ 14 w 346"/>
                <a:gd name="T15" fmla="*/ 459 h 1130"/>
                <a:gd name="T16" fmla="*/ 2 w 346"/>
                <a:gd name="T17" fmla="*/ 540 h 1130"/>
                <a:gd name="T18" fmla="*/ 0 w 346"/>
                <a:gd name="T19" fmla="*/ 580 h 1130"/>
                <a:gd name="T20" fmla="*/ 0 w 346"/>
                <a:gd name="T21" fmla="*/ 620 h 1130"/>
                <a:gd name="T22" fmla="*/ 7 w 346"/>
                <a:gd name="T23" fmla="*/ 701 h 1130"/>
                <a:gd name="T24" fmla="*/ 24 w 346"/>
                <a:gd name="T25" fmla="*/ 780 h 1130"/>
                <a:gd name="T26" fmla="*/ 50 w 346"/>
                <a:gd name="T27" fmla="*/ 858 h 1130"/>
                <a:gd name="T28" fmla="*/ 86 w 346"/>
                <a:gd name="T29" fmla="*/ 932 h 1130"/>
                <a:gd name="T30" fmla="*/ 131 w 346"/>
                <a:gd name="T31" fmla="*/ 1003 h 1130"/>
                <a:gd name="T32" fmla="*/ 187 w 346"/>
                <a:gd name="T33" fmla="*/ 1069 h 1130"/>
                <a:gd name="T34" fmla="*/ 253 w 346"/>
                <a:gd name="T35" fmla="*/ 1130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1130">
                  <a:moveTo>
                    <a:pt x="346" y="0"/>
                  </a:moveTo>
                  <a:lnTo>
                    <a:pt x="272" y="48"/>
                  </a:lnTo>
                  <a:lnTo>
                    <a:pt x="207" y="104"/>
                  </a:lnTo>
                  <a:lnTo>
                    <a:pt x="150" y="166"/>
                  </a:lnTo>
                  <a:lnTo>
                    <a:pt x="102" y="234"/>
                  </a:lnTo>
                  <a:lnTo>
                    <a:pt x="64" y="306"/>
                  </a:lnTo>
                  <a:lnTo>
                    <a:pt x="34" y="381"/>
                  </a:lnTo>
                  <a:lnTo>
                    <a:pt x="14" y="459"/>
                  </a:lnTo>
                  <a:lnTo>
                    <a:pt x="2" y="540"/>
                  </a:lnTo>
                  <a:lnTo>
                    <a:pt x="0" y="580"/>
                  </a:lnTo>
                  <a:lnTo>
                    <a:pt x="0" y="620"/>
                  </a:lnTo>
                  <a:lnTo>
                    <a:pt x="7" y="701"/>
                  </a:lnTo>
                  <a:lnTo>
                    <a:pt x="24" y="780"/>
                  </a:lnTo>
                  <a:lnTo>
                    <a:pt x="50" y="858"/>
                  </a:lnTo>
                  <a:lnTo>
                    <a:pt x="86" y="932"/>
                  </a:lnTo>
                  <a:lnTo>
                    <a:pt x="131" y="1003"/>
                  </a:lnTo>
                  <a:lnTo>
                    <a:pt x="187" y="1069"/>
                  </a:lnTo>
                  <a:lnTo>
                    <a:pt x="253" y="113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4103550" y="3083680"/>
              <a:ext cx="327025" cy="1679575"/>
            </a:xfrm>
            <a:custGeom>
              <a:avLst/>
              <a:gdLst>
                <a:gd name="T0" fmla="*/ 206 w 206"/>
                <a:gd name="T1" fmla="*/ 0 h 1058"/>
                <a:gd name="T2" fmla="*/ 127 w 206"/>
                <a:gd name="T3" fmla="*/ 118 h 1058"/>
                <a:gd name="T4" fmla="*/ 66 w 206"/>
                <a:gd name="T5" fmla="*/ 245 h 1058"/>
                <a:gd name="T6" fmla="*/ 25 w 206"/>
                <a:gd name="T7" fmla="*/ 378 h 1058"/>
                <a:gd name="T8" fmla="*/ 3 w 206"/>
                <a:gd name="T9" fmla="*/ 515 h 1058"/>
                <a:gd name="T10" fmla="*/ 0 w 206"/>
                <a:gd name="T11" fmla="*/ 584 h 1058"/>
                <a:gd name="T12" fmla="*/ 0 w 206"/>
                <a:gd name="T13" fmla="*/ 618 h 1058"/>
                <a:gd name="T14" fmla="*/ 1 w 206"/>
                <a:gd name="T15" fmla="*/ 653 h 1058"/>
                <a:gd name="T16" fmla="*/ 20 w 206"/>
                <a:gd name="T17" fmla="*/ 792 h 1058"/>
                <a:gd name="T18" fmla="*/ 58 w 206"/>
                <a:gd name="T19" fmla="*/ 927 h 1058"/>
                <a:gd name="T20" fmla="*/ 118 w 206"/>
                <a:gd name="T21" fmla="*/ 1058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1058">
                  <a:moveTo>
                    <a:pt x="206" y="0"/>
                  </a:moveTo>
                  <a:lnTo>
                    <a:pt x="127" y="118"/>
                  </a:lnTo>
                  <a:lnTo>
                    <a:pt x="66" y="245"/>
                  </a:lnTo>
                  <a:lnTo>
                    <a:pt x="25" y="378"/>
                  </a:lnTo>
                  <a:lnTo>
                    <a:pt x="3" y="515"/>
                  </a:lnTo>
                  <a:lnTo>
                    <a:pt x="0" y="584"/>
                  </a:lnTo>
                  <a:lnTo>
                    <a:pt x="0" y="618"/>
                  </a:lnTo>
                  <a:lnTo>
                    <a:pt x="1" y="653"/>
                  </a:lnTo>
                  <a:lnTo>
                    <a:pt x="20" y="792"/>
                  </a:lnTo>
                  <a:lnTo>
                    <a:pt x="58" y="927"/>
                  </a:lnTo>
                  <a:lnTo>
                    <a:pt x="118" y="1058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4359138" y="3161467"/>
              <a:ext cx="185737" cy="1550988"/>
            </a:xfrm>
            <a:custGeom>
              <a:avLst/>
              <a:gdLst>
                <a:gd name="T0" fmla="*/ 117 w 117"/>
                <a:gd name="T1" fmla="*/ 0 h 977"/>
                <a:gd name="T2" fmla="*/ 79 w 117"/>
                <a:gd name="T3" fmla="*/ 118 h 977"/>
                <a:gd name="T4" fmla="*/ 47 w 117"/>
                <a:gd name="T5" fmla="*/ 238 h 977"/>
                <a:gd name="T6" fmla="*/ 24 w 117"/>
                <a:gd name="T7" fmla="*/ 360 h 977"/>
                <a:gd name="T8" fmla="*/ 8 w 117"/>
                <a:gd name="T9" fmla="*/ 482 h 977"/>
                <a:gd name="T10" fmla="*/ 1 w 117"/>
                <a:gd name="T11" fmla="*/ 606 h 977"/>
                <a:gd name="T12" fmla="*/ 0 w 117"/>
                <a:gd name="T13" fmla="*/ 667 h 977"/>
                <a:gd name="T14" fmla="*/ 2 w 117"/>
                <a:gd name="T15" fmla="*/ 729 h 977"/>
                <a:gd name="T16" fmla="*/ 10 w 117"/>
                <a:gd name="T17" fmla="*/ 853 h 977"/>
                <a:gd name="T18" fmla="*/ 28 w 117"/>
                <a:gd name="T19" fmla="*/ 977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977">
                  <a:moveTo>
                    <a:pt x="117" y="0"/>
                  </a:moveTo>
                  <a:lnTo>
                    <a:pt x="79" y="118"/>
                  </a:lnTo>
                  <a:lnTo>
                    <a:pt x="47" y="238"/>
                  </a:lnTo>
                  <a:lnTo>
                    <a:pt x="24" y="360"/>
                  </a:lnTo>
                  <a:lnTo>
                    <a:pt x="8" y="482"/>
                  </a:lnTo>
                  <a:lnTo>
                    <a:pt x="1" y="606"/>
                  </a:lnTo>
                  <a:lnTo>
                    <a:pt x="0" y="667"/>
                  </a:lnTo>
                  <a:lnTo>
                    <a:pt x="2" y="729"/>
                  </a:lnTo>
                  <a:lnTo>
                    <a:pt x="10" y="853"/>
                  </a:lnTo>
                  <a:lnTo>
                    <a:pt x="28" y="977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4524238" y="3217030"/>
              <a:ext cx="161925" cy="1481138"/>
            </a:xfrm>
            <a:custGeom>
              <a:avLst/>
              <a:gdLst>
                <a:gd name="T0" fmla="*/ 102 w 102"/>
                <a:gd name="T1" fmla="*/ 0 h 933"/>
                <a:gd name="T2" fmla="*/ 57 w 102"/>
                <a:gd name="T3" fmla="*/ 231 h 933"/>
                <a:gd name="T4" fmla="*/ 25 w 102"/>
                <a:gd name="T5" fmla="*/ 463 h 933"/>
                <a:gd name="T6" fmla="*/ 6 w 102"/>
                <a:gd name="T7" fmla="*/ 696 h 933"/>
                <a:gd name="T8" fmla="*/ 2 w 102"/>
                <a:gd name="T9" fmla="*/ 814 h 933"/>
                <a:gd name="T10" fmla="*/ 0 w 102"/>
                <a:gd name="T11" fmla="*/ 873 h 933"/>
                <a:gd name="T12" fmla="*/ 0 w 102"/>
                <a:gd name="T13" fmla="*/ 902 h 933"/>
                <a:gd name="T14" fmla="*/ 0 w 102"/>
                <a:gd name="T15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33">
                  <a:moveTo>
                    <a:pt x="102" y="0"/>
                  </a:moveTo>
                  <a:lnTo>
                    <a:pt x="57" y="231"/>
                  </a:lnTo>
                  <a:lnTo>
                    <a:pt x="25" y="463"/>
                  </a:lnTo>
                  <a:lnTo>
                    <a:pt x="6" y="696"/>
                  </a:lnTo>
                  <a:lnTo>
                    <a:pt x="2" y="814"/>
                  </a:lnTo>
                  <a:lnTo>
                    <a:pt x="0" y="873"/>
                  </a:lnTo>
                  <a:lnTo>
                    <a:pt x="0" y="902"/>
                  </a:lnTo>
                  <a:lnTo>
                    <a:pt x="0" y="933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4648063" y="3245605"/>
              <a:ext cx="176212" cy="1452563"/>
            </a:xfrm>
            <a:custGeom>
              <a:avLst/>
              <a:gdLst>
                <a:gd name="T0" fmla="*/ 0 w 111"/>
                <a:gd name="T1" fmla="*/ 915 h 915"/>
                <a:gd name="T2" fmla="*/ 56 w 111"/>
                <a:gd name="T3" fmla="*/ 691 h 915"/>
                <a:gd name="T4" fmla="*/ 92 w 111"/>
                <a:gd name="T5" fmla="*/ 463 h 915"/>
                <a:gd name="T6" fmla="*/ 109 w 111"/>
                <a:gd name="T7" fmla="*/ 232 h 915"/>
                <a:gd name="T8" fmla="*/ 111 w 111"/>
                <a:gd name="T9" fmla="*/ 116 h 915"/>
                <a:gd name="T10" fmla="*/ 107 w 111"/>
                <a:gd name="T11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915">
                  <a:moveTo>
                    <a:pt x="0" y="915"/>
                  </a:moveTo>
                  <a:lnTo>
                    <a:pt x="56" y="691"/>
                  </a:lnTo>
                  <a:lnTo>
                    <a:pt x="92" y="463"/>
                  </a:lnTo>
                  <a:lnTo>
                    <a:pt x="109" y="232"/>
                  </a:lnTo>
                  <a:lnTo>
                    <a:pt x="111" y="116"/>
                  </a:lnTo>
                  <a:lnTo>
                    <a:pt x="107" y="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4768713" y="3229730"/>
              <a:ext cx="261937" cy="1482725"/>
            </a:xfrm>
            <a:custGeom>
              <a:avLst/>
              <a:gdLst>
                <a:gd name="T0" fmla="*/ 0 w 165"/>
                <a:gd name="T1" fmla="*/ 934 h 934"/>
                <a:gd name="T2" fmla="*/ 54 w 165"/>
                <a:gd name="T3" fmla="*/ 827 h 934"/>
                <a:gd name="T4" fmla="*/ 97 w 165"/>
                <a:gd name="T5" fmla="*/ 714 h 934"/>
                <a:gd name="T6" fmla="*/ 130 w 165"/>
                <a:gd name="T7" fmla="*/ 599 h 934"/>
                <a:gd name="T8" fmla="*/ 152 w 165"/>
                <a:gd name="T9" fmla="*/ 480 h 934"/>
                <a:gd name="T10" fmla="*/ 163 w 165"/>
                <a:gd name="T11" fmla="*/ 361 h 934"/>
                <a:gd name="T12" fmla="*/ 165 w 165"/>
                <a:gd name="T13" fmla="*/ 301 h 934"/>
                <a:gd name="T14" fmla="*/ 165 w 165"/>
                <a:gd name="T15" fmla="*/ 271 h 934"/>
                <a:gd name="T16" fmla="*/ 164 w 165"/>
                <a:gd name="T17" fmla="*/ 240 h 934"/>
                <a:gd name="T18" fmla="*/ 152 w 165"/>
                <a:gd name="T19" fmla="*/ 120 h 934"/>
                <a:gd name="T20" fmla="*/ 129 w 165"/>
                <a:gd name="T21" fmla="*/ 0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934">
                  <a:moveTo>
                    <a:pt x="0" y="934"/>
                  </a:moveTo>
                  <a:lnTo>
                    <a:pt x="54" y="827"/>
                  </a:lnTo>
                  <a:lnTo>
                    <a:pt x="97" y="714"/>
                  </a:lnTo>
                  <a:lnTo>
                    <a:pt x="130" y="599"/>
                  </a:lnTo>
                  <a:lnTo>
                    <a:pt x="152" y="480"/>
                  </a:lnTo>
                  <a:lnTo>
                    <a:pt x="163" y="361"/>
                  </a:lnTo>
                  <a:lnTo>
                    <a:pt x="165" y="301"/>
                  </a:lnTo>
                  <a:lnTo>
                    <a:pt x="165" y="271"/>
                  </a:lnTo>
                  <a:lnTo>
                    <a:pt x="164" y="240"/>
                  </a:lnTo>
                  <a:lnTo>
                    <a:pt x="152" y="120"/>
                  </a:lnTo>
                  <a:lnTo>
                    <a:pt x="129" y="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3"/>
            <p:cNvSpPr>
              <a:spLocks/>
            </p:cNvSpPr>
            <p:nvPr/>
          </p:nvSpPr>
          <p:spPr bwMode="auto">
            <a:xfrm>
              <a:off x="4887775" y="3229730"/>
              <a:ext cx="379412" cy="1511300"/>
            </a:xfrm>
            <a:custGeom>
              <a:avLst/>
              <a:gdLst>
                <a:gd name="T0" fmla="*/ 0 w 239"/>
                <a:gd name="T1" fmla="*/ 952 h 952"/>
                <a:gd name="T2" fmla="*/ 46 w 239"/>
                <a:gd name="T3" fmla="*/ 905 h 952"/>
                <a:gd name="T4" fmla="*/ 88 w 239"/>
                <a:gd name="T5" fmla="*/ 854 h 952"/>
                <a:gd name="T6" fmla="*/ 125 w 239"/>
                <a:gd name="T7" fmla="*/ 801 h 952"/>
                <a:gd name="T8" fmla="*/ 157 w 239"/>
                <a:gd name="T9" fmla="*/ 743 h 952"/>
                <a:gd name="T10" fmla="*/ 205 w 239"/>
                <a:gd name="T11" fmla="*/ 624 h 952"/>
                <a:gd name="T12" fmla="*/ 233 w 239"/>
                <a:gd name="T13" fmla="*/ 499 h 952"/>
                <a:gd name="T14" fmla="*/ 238 w 239"/>
                <a:gd name="T15" fmla="*/ 436 h 952"/>
                <a:gd name="T16" fmla="*/ 239 w 239"/>
                <a:gd name="T17" fmla="*/ 404 h 952"/>
                <a:gd name="T18" fmla="*/ 239 w 239"/>
                <a:gd name="T19" fmla="*/ 372 h 952"/>
                <a:gd name="T20" fmla="*/ 223 w 239"/>
                <a:gd name="T21" fmla="*/ 244 h 952"/>
                <a:gd name="T22" fmla="*/ 185 w 239"/>
                <a:gd name="T23" fmla="*/ 120 h 952"/>
                <a:gd name="T24" fmla="*/ 124 w 239"/>
                <a:gd name="T25" fmla="*/ 0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" h="952">
                  <a:moveTo>
                    <a:pt x="0" y="952"/>
                  </a:moveTo>
                  <a:lnTo>
                    <a:pt x="46" y="905"/>
                  </a:lnTo>
                  <a:lnTo>
                    <a:pt x="88" y="854"/>
                  </a:lnTo>
                  <a:lnTo>
                    <a:pt x="125" y="801"/>
                  </a:lnTo>
                  <a:lnTo>
                    <a:pt x="157" y="743"/>
                  </a:lnTo>
                  <a:lnTo>
                    <a:pt x="205" y="624"/>
                  </a:lnTo>
                  <a:lnTo>
                    <a:pt x="233" y="499"/>
                  </a:lnTo>
                  <a:lnTo>
                    <a:pt x="238" y="436"/>
                  </a:lnTo>
                  <a:lnTo>
                    <a:pt x="239" y="404"/>
                  </a:lnTo>
                  <a:lnTo>
                    <a:pt x="239" y="372"/>
                  </a:lnTo>
                  <a:lnTo>
                    <a:pt x="223" y="244"/>
                  </a:lnTo>
                  <a:lnTo>
                    <a:pt x="185" y="120"/>
                  </a:lnTo>
                  <a:lnTo>
                    <a:pt x="124" y="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4971913" y="3210680"/>
              <a:ext cx="495300" cy="1579563"/>
            </a:xfrm>
            <a:custGeom>
              <a:avLst/>
              <a:gdLst>
                <a:gd name="T0" fmla="*/ 0 w 312"/>
                <a:gd name="T1" fmla="*/ 995 h 995"/>
                <a:gd name="T2" fmla="*/ 61 w 312"/>
                <a:gd name="T3" fmla="*/ 953 h 995"/>
                <a:gd name="T4" fmla="*/ 117 w 312"/>
                <a:gd name="T5" fmla="*/ 904 h 995"/>
                <a:gd name="T6" fmla="*/ 165 w 312"/>
                <a:gd name="T7" fmla="*/ 850 h 995"/>
                <a:gd name="T8" fmla="*/ 207 w 312"/>
                <a:gd name="T9" fmla="*/ 792 h 995"/>
                <a:gd name="T10" fmla="*/ 241 w 312"/>
                <a:gd name="T11" fmla="*/ 731 h 995"/>
                <a:gd name="T12" fmla="*/ 269 w 312"/>
                <a:gd name="T13" fmla="*/ 667 h 995"/>
                <a:gd name="T14" fmla="*/ 290 w 312"/>
                <a:gd name="T15" fmla="*/ 601 h 995"/>
                <a:gd name="T16" fmla="*/ 304 w 312"/>
                <a:gd name="T17" fmla="*/ 531 h 995"/>
                <a:gd name="T18" fmla="*/ 311 w 312"/>
                <a:gd name="T19" fmla="*/ 463 h 995"/>
                <a:gd name="T20" fmla="*/ 312 w 312"/>
                <a:gd name="T21" fmla="*/ 428 h 995"/>
                <a:gd name="T22" fmla="*/ 311 w 312"/>
                <a:gd name="T23" fmla="*/ 393 h 995"/>
                <a:gd name="T24" fmla="*/ 302 w 312"/>
                <a:gd name="T25" fmla="*/ 324 h 995"/>
                <a:gd name="T26" fmla="*/ 286 w 312"/>
                <a:gd name="T27" fmla="*/ 254 h 995"/>
                <a:gd name="T28" fmla="*/ 264 w 312"/>
                <a:gd name="T29" fmla="*/ 188 h 995"/>
                <a:gd name="T30" fmla="*/ 232 w 312"/>
                <a:gd name="T31" fmla="*/ 122 h 995"/>
                <a:gd name="T32" fmla="*/ 193 w 312"/>
                <a:gd name="T33" fmla="*/ 59 h 995"/>
                <a:gd name="T34" fmla="*/ 146 w 312"/>
                <a:gd name="T35" fmla="*/ 0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2" h="995">
                  <a:moveTo>
                    <a:pt x="0" y="995"/>
                  </a:moveTo>
                  <a:lnTo>
                    <a:pt x="61" y="953"/>
                  </a:lnTo>
                  <a:lnTo>
                    <a:pt x="117" y="904"/>
                  </a:lnTo>
                  <a:lnTo>
                    <a:pt x="165" y="850"/>
                  </a:lnTo>
                  <a:lnTo>
                    <a:pt x="207" y="792"/>
                  </a:lnTo>
                  <a:lnTo>
                    <a:pt x="241" y="731"/>
                  </a:lnTo>
                  <a:lnTo>
                    <a:pt x="269" y="667"/>
                  </a:lnTo>
                  <a:lnTo>
                    <a:pt x="290" y="601"/>
                  </a:lnTo>
                  <a:lnTo>
                    <a:pt x="304" y="531"/>
                  </a:lnTo>
                  <a:lnTo>
                    <a:pt x="311" y="463"/>
                  </a:lnTo>
                  <a:lnTo>
                    <a:pt x="312" y="428"/>
                  </a:lnTo>
                  <a:lnTo>
                    <a:pt x="311" y="393"/>
                  </a:lnTo>
                  <a:lnTo>
                    <a:pt x="302" y="324"/>
                  </a:lnTo>
                  <a:lnTo>
                    <a:pt x="286" y="254"/>
                  </a:lnTo>
                  <a:lnTo>
                    <a:pt x="264" y="188"/>
                  </a:lnTo>
                  <a:lnTo>
                    <a:pt x="232" y="122"/>
                  </a:lnTo>
                  <a:lnTo>
                    <a:pt x="193" y="59"/>
                  </a:lnTo>
                  <a:lnTo>
                    <a:pt x="146" y="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5"/>
            <p:cNvSpPr>
              <a:spLocks/>
            </p:cNvSpPr>
            <p:nvPr/>
          </p:nvSpPr>
          <p:spPr bwMode="auto">
            <a:xfrm>
              <a:off x="5057638" y="3147180"/>
              <a:ext cx="596900" cy="1692275"/>
            </a:xfrm>
            <a:custGeom>
              <a:avLst/>
              <a:gdLst>
                <a:gd name="T0" fmla="*/ 0 w 376"/>
                <a:gd name="T1" fmla="*/ 1066 h 1066"/>
                <a:gd name="T2" fmla="*/ 73 w 376"/>
                <a:gd name="T3" fmla="*/ 1027 h 1066"/>
                <a:gd name="T4" fmla="*/ 140 w 376"/>
                <a:gd name="T5" fmla="*/ 978 h 1066"/>
                <a:gd name="T6" fmla="*/ 199 w 376"/>
                <a:gd name="T7" fmla="*/ 923 h 1066"/>
                <a:gd name="T8" fmla="*/ 250 w 376"/>
                <a:gd name="T9" fmla="*/ 862 h 1066"/>
                <a:gd name="T10" fmla="*/ 292 w 376"/>
                <a:gd name="T11" fmla="*/ 797 h 1066"/>
                <a:gd name="T12" fmla="*/ 326 w 376"/>
                <a:gd name="T13" fmla="*/ 727 h 1066"/>
                <a:gd name="T14" fmla="*/ 351 w 376"/>
                <a:gd name="T15" fmla="*/ 654 h 1066"/>
                <a:gd name="T16" fmla="*/ 368 w 376"/>
                <a:gd name="T17" fmla="*/ 578 h 1066"/>
                <a:gd name="T18" fmla="*/ 375 w 376"/>
                <a:gd name="T19" fmla="*/ 503 h 1066"/>
                <a:gd name="T20" fmla="*/ 376 w 376"/>
                <a:gd name="T21" fmla="*/ 464 h 1066"/>
                <a:gd name="T22" fmla="*/ 374 w 376"/>
                <a:gd name="T23" fmla="*/ 425 h 1066"/>
                <a:gd name="T24" fmla="*/ 364 w 376"/>
                <a:gd name="T25" fmla="*/ 349 h 1066"/>
                <a:gd name="T26" fmla="*/ 344 w 376"/>
                <a:gd name="T27" fmla="*/ 272 h 1066"/>
                <a:gd name="T28" fmla="*/ 315 w 376"/>
                <a:gd name="T29" fmla="*/ 199 h 1066"/>
                <a:gd name="T30" fmla="*/ 275 w 376"/>
                <a:gd name="T31" fmla="*/ 129 h 1066"/>
                <a:gd name="T32" fmla="*/ 226 w 376"/>
                <a:gd name="T33" fmla="*/ 62 h 1066"/>
                <a:gd name="T34" fmla="*/ 167 w 376"/>
                <a:gd name="T35" fmla="*/ 0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066">
                  <a:moveTo>
                    <a:pt x="0" y="1066"/>
                  </a:moveTo>
                  <a:lnTo>
                    <a:pt x="73" y="1027"/>
                  </a:lnTo>
                  <a:lnTo>
                    <a:pt x="140" y="978"/>
                  </a:lnTo>
                  <a:lnTo>
                    <a:pt x="199" y="923"/>
                  </a:lnTo>
                  <a:lnTo>
                    <a:pt x="250" y="862"/>
                  </a:lnTo>
                  <a:lnTo>
                    <a:pt x="292" y="797"/>
                  </a:lnTo>
                  <a:lnTo>
                    <a:pt x="326" y="727"/>
                  </a:lnTo>
                  <a:lnTo>
                    <a:pt x="351" y="654"/>
                  </a:lnTo>
                  <a:lnTo>
                    <a:pt x="368" y="578"/>
                  </a:lnTo>
                  <a:lnTo>
                    <a:pt x="375" y="503"/>
                  </a:lnTo>
                  <a:lnTo>
                    <a:pt x="376" y="464"/>
                  </a:lnTo>
                  <a:lnTo>
                    <a:pt x="374" y="425"/>
                  </a:lnTo>
                  <a:lnTo>
                    <a:pt x="364" y="349"/>
                  </a:lnTo>
                  <a:lnTo>
                    <a:pt x="344" y="272"/>
                  </a:lnTo>
                  <a:lnTo>
                    <a:pt x="315" y="199"/>
                  </a:lnTo>
                  <a:lnTo>
                    <a:pt x="275" y="129"/>
                  </a:lnTo>
                  <a:lnTo>
                    <a:pt x="226" y="62"/>
                  </a:lnTo>
                  <a:lnTo>
                    <a:pt x="167" y="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6"/>
            <p:cNvSpPr>
              <a:spLocks/>
            </p:cNvSpPr>
            <p:nvPr/>
          </p:nvSpPr>
          <p:spPr bwMode="auto">
            <a:xfrm>
              <a:off x="5106850" y="3085267"/>
              <a:ext cx="757237" cy="1817688"/>
            </a:xfrm>
            <a:custGeom>
              <a:avLst/>
              <a:gdLst>
                <a:gd name="T0" fmla="*/ 0 w 477"/>
                <a:gd name="T1" fmla="*/ 1145 h 1145"/>
                <a:gd name="T2" fmla="*/ 95 w 477"/>
                <a:gd name="T3" fmla="*/ 1114 h 1145"/>
                <a:gd name="T4" fmla="*/ 181 w 477"/>
                <a:gd name="T5" fmla="*/ 1070 h 1145"/>
                <a:gd name="T6" fmla="*/ 256 w 477"/>
                <a:gd name="T7" fmla="*/ 1016 h 1145"/>
                <a:gd name="T8" fmla="*/ 321 w 477"/>
                <a:gd name="T9" fmla="*/ 952 h 1145"/>
                <a:gd name="T10" fmla="*/ 374 w 477"/>
                <a:gd name="T11" fmla="*/ 880 h 1145"/>
                <a:gd name="T12" fmla="*/ 417 w 477"/>
                <a:gd name="T13" fmla="*/ 802 h 1145"/>
                <a:gd name="T14" fmla="*/ 449 w 477"/>
                <a:gd name="T15" fmla="*/ 720 h 1145"/>
                <a:gd name="T16" fmla="*/ 469 w 477"/>
                <a:gd name="T17" fmla="*/ 634 h 1145"/>
                <a:gd name="T18" fmla="*/ 477 w 477"/>
                <a:gd name="T19" fmla="*/ 547 h 1145"/>
                <a:gd name="T20" fmla="*/ 477 w 477"/>
                <a:gd name="T21" fmla="*/ 502 h 1145"/>
                <a:gd name="T22" fmla="*/ 474 w 477"/>
                <a:gd name="T23" fmla="*/ 458 h 1145"/>
                <a:gd name="T24" fmla="*/ 459 w 477"/>
                <a:gd name="T25" fmla="*/ 371 h 1145"/>
                <a:gd name="T26" fmla="*/ 430 w 477"/>
                <a:gd name="T27" fmla="*/ 285 h 1145"/>
                <a:gd name="T28" fmla="*/ 388 w 477"/>
                <a:gd name="T29" fmla="*/ 205 h 1145"/>
                <a:gd name="T30" fmla="*/ 334 w 477"/>
                <a:gd name="T31" fmla="*/ 129 h 1145"/>
                <a:gd name="T32" fmla="*/ 266 w 477"/>
                <a:gd name="T33" fmla="*/ 61 h 1145"/>
                <a:gd name="T34" fmla="*/ 185 w 477"/>
                <a:gd name="T35" fmla="*/ 0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7" h="1145">
                  <a:moveTo>
                    <a:pt x="0" y="1145"/>
                  </a:moveTo>
                  <a:lnTo>
                    <a:pt x="95" y="1114"/>
                  </a:lnTo>
                  <a:lnTo>
                    <a:pt x="181" y="1070"/>
                  </a:lnTo>
                  <a:lnTo>
                    <a:pt x="256" y="1016"/>
                  </a:lnTo>
                  <a:lnTo>
                    <a:pt x="321" y="952"/>
                  </a:lnTo>
                  <a:lnTo>
                    <a:pt x="374" y="880"/>
                  </a:lnTo>
                  <a:lnTo>
                    <a:pt x="417" y="802"/>
                  </a:lnTo>
                  <a:lnTo>
                    <a:pt x="449" y="720"/>
                  </a:lnTo>
                  <a:lnTo>
                    <a:pt x="469" y="634"/>
                  </a:lnTo>
                  <a:lnTo>
                    <a:pt x="477" y="547"/>
                  </a:lnTo>
                  <a:lnTo>
                    <a:pt x="477" y="502"/>
                  </a:lnTo>
                  <a:lnTo>
                    <a:pt x="474" y="458"/>
                  </a:lnTo>
                  <a:lnTo>
                    <a:pt x="459" y="371"/>
                  </a:lnTo>
                  <a:lnTo>
                    <a:pt x="430" y="285"/>
                  </a:lnTo>
                  <a:lnTo>
                    <a:pt x="388" y="205"/>
                  </a:lnTo>
                  <a:lnTo>
                    <a:pt x="334" y="129"/>
                  </a:lnTo>
                  <a:lnTo>
                    <a:pt x="266" y="61"/>
                  </a:lnTo>
                  <a:lnTo>
                    <a:pt x="185" y="0"/>
                  </a:lnTo>
                </a:path>
              </a:pathLst>
            </a:custGeom>
            <a:noFill/>
            <a:ln w="15875" cap="rnd">
              <a:solidFill>
                <a:schemeClr val="tx1"/>
              </a:solidFill>
              <a:prstDash val="solid"/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5441813" y="3020180"/>
              <a:ext cx="871537" cy="998538"/>
            </a:xfrm>
            <a:custGeom>
              <a:avLst/>
              <a:gdLst>
                <a:gd name="T0" fmla="*/ 549 w 549"/>
                <a:gd name="T1" fmla="*/ 629 h 629"/>
                <a:gd name="T2" fmla="*/ 511 w 549"/>
                <a:gd name="T3" fmla="*/ 529 h 629"/>
                <a:gd name="T4" fmla="*/ 462 w 549"/>
                <a:gd name="T5" fmla="*/ 434 h 629"/>
                <a:gd name="T6" fmla="*/ 405 w 549"/>
                <a:gd name="T7" fmla="*/ 344 h 629"/>
                <a:gd name="T8" fmla="*/ 338 w 549"/>
                <a:gd name="T9" fmla="*/ 260 h 629"/>
                <a:gd name="T10" fmla="*/ 264 w 549"/>
                <a:gd name="T11" fmla="*/ 184 h 629"/>
                <a:gd name="T12" fmla="*/ 183 w 549"/>
                <a:gd name="T13" fmla="*/ 114 h 629"/>
                <a:gd name="T14" fmla="*/ 95 w 549"/>
                <a:gd name="T15" fmla="*/ 53 h 629"/>
                <a:gd name="T16" fmla="*/ 0 w 549"/>
                <a:gd name="T17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9" h="629">
                  <a:moveTo>
                    <a:pt x="549" y="629"/>
                  </a:moveTo>
                  <a:lnTo>
                    <a:pt x="511" y="529"/>
                  </a:lnTo>
                  <a:lnTo>
                    <a:pt x="462" y="434"/>
                  </a:lnTo>
                  <a:lnTo>
                    <a:pt x="405" y="344"/>
                  </a:lnTo>
                  <a:lnTo>
                    <a:pt x="338" y="260"/>
                  </a:lnTo>
                  <a:lnTo>
                    <a:pt x="264" y="184"/>
                  </a:lnTo>
                  <a:lnTo>
                    <a:pt x="183" y="114"/>
                  </a:lnTo>
                  <a:lnTo>
                    <a:pt x="95" y="53"/>
                  </a:lnTo>
                  <a:lnTo>
                    <a:pt x="0" y="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5470388" y="2950330"/>
              <a:ext cx="1025525" cy="992188"/>
            </a:xfrm>
            <a:custGeom>
              <a:avLst/>
              <a:gdLst>
                <a:gd name="T0" fmla="*/ 646 w 646"/>
                <a:gd name="T1" fmla="*/ 625 h 625"/>
                <a:gd name="T2" fmla="*/ 597 w 646"/>
                <a:gd name="T3" fmla="*/ 520 h 625"/>
                <a:gd name="T4" fmla="*/ 537 w 646"/>
                <a:gd name="T5" fmla="*/ 421 h 625"/>
                <a:gd name="T6" fmla="*/ 468 w 646"/>
                <a:gd name="T7" fmla="*/ 330 h 625"/>
                <a:gd name="T8" fmla="*/ 389 w 646"/>
                <a:gd name="T9" fmla="*/ 246 h 625"/>
                <a:gd name="T10" fmla="*/ 303 w 646"/>
                <a:gd name="T11" fmla="*/ 171 h 625"/>
                <a:gd name="T12" fmla="*/ 209 w 646"/>
                <a:gd name="T13" fmla="*/ 104 h 625"/>
                <a:gd name="T14" fmla="*/ 108 w 646"/>
                <a:gd name="T15" fmla="*/ 47 h 625"/>
                <a:gd name="T16" fmla="*/ 0 w 646"/>
                <a:gd name="T17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6" h="625">
                  <a:moveTo>
                    <a:pt x="646" y="625"/>
                  </a:moveTo>
                  <a:lnTo>
                    <a:pt x="597" y="520"/>
                  </a:lnTo>
                  <a:lnTo>
                    <a:pt x="537" y="421"/>
                  </a:lnTo>
                  <a:lnTo>
                    <a:pt x="468" y="330"/>
                  </a:lnTo>
                  <a:lnTo>
                    <a:pt x="389" y="246"/>
                  </a:lnTo>
                  <a:lnTo>
                    <a:pt x="303" y="171"/>
                  </a:lnTo>
                  <a:lnTo>
                    <a:pt x="209" y="104"/>
                  </a:lnTo>
                  <a:lnTo>
                    <a:pt x="108" y="47"/>
                  </a:lnTo>
                  <a:lnTo>
                    <a:pt x="0" y="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5478325" y="2872542"/>
              <a:ext cx="1931987" cy="1665288"/>
            </a:xfrm>
            <a:custGeom>
              <a:avLst/>
              <a:gdLst>
                <a:gd name="T0" fmla="*/ 1217 w 1217"/>
                <a:gd name="T1" fmla="*/ 1049 h 1049"/>
                <a:gd name="T2" fmla="*/ 1192 w 1217"/>
                <a:gd name="T3" fmla="*/ 941 h 1049"/>
                <a:gd name="T4" fmla="*/ 1158 w 1217"/>
                <a:gd name="T5" fmla="*/ 836 h 1049"/>
                <a:gd name="T6" fmla="*/ 1116 w 1217"/>
                <a:gd name="T7" fmla="*/ 736 h 1049"/>
                <a:gd name="T8" fmla="*/ 1065 w 1217"/>
                <a:gd name="T9" fmla="*/ 639 h 1049"/>
                <a:gd name="T10" fmla="*/ 1008 w 1217"/>
                <a:gd name="T11" fmla="*/ 549 h 1049"/>
                <a:gd name="T12" fmla="*/ 943 w 1217"/>
                <a:gd name="T13" fmla="*/ 464 h 1049"/>
                <a:gd name="T14" fmla="*/ 871 w 1217"/>
                <a:gd name="T15" fmla="*/ 385 h 1049"/>
                <a:gd name="T16" fmla="*/ 793 w 1217"/>
                <a:gd name="T17" fmla="*/ 312 h 1049"/>
                <a:gd name="T18" fmla="*/ 711 w 1217"/>
                <a:gd name="T19" fmla="*/ 246 h 1049"/>
                <a:gd name="T20" fmla="*/ 621 w 1217"/>
                <a:gd name="T21" fmla="*/ 187 h 1049"/>
                <a:gd name="T22" fmla="*/ 527 w 1217"/>
                <a:gd name="T23" fmla="*/ 136 h 1049"/>
                <a:gd name="T24" fmla="*/ 429 w 1217"/>
                <a:gd name="T25" fmla="*/ 91 h 1049"/>
                <a:gd name="T26" fmla="*/ 327 w 1217"/>
                <a:gd name="T27" fmla="*/ 55 h 1049"/>
                <a:gd name="T28" fmla="*/ 222 w 1217"/>
                <a:gd name="T29" fmla="*/ 28 h 1049"/>
                <a:gd name="T30" fmla="*/ 113 w 1217"/>
                <a:gd name="T31" fmla="*/ 9 h 1049"/>
                <a:gd name="T32" fmla="*/ 0 w 1217"/>
                <a:gd name="T33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7" h="1049">
                  <a:moveTo>
                    <a:pt x="1217" y="1049"/>
                  </a:moveTo>
                  <a:lnTo>
                    <a:pt x="1192" y="941"/>
                  </a:lnTo>
                  <a:lnTo>
                    <a:pt x="1158" y="836"/>
                  </a:lnTo>
                  <a:lnTo>
                    <a:pt x="1116" y="736"/>
                  </a:lnTo>
                  <a:lnTo>
                    <a:pt x="1065" y="639"/>
                  </a:lnTo>
                  <a:lnTo>
                    <a:pt x="1008" y="549"/>
                  </a:lnTo>
                  <a:lnTo>
                    <a:pt x="943" y="464"/>
                  </a:lnTo>
                  <a:lnTo>
                    <a:pt x="871" y="385"/>
                  </a:lnTo>
                  <a:lnTo>
                    <a:pt x="793" y="312"/>
                  </a:lnTo>
                  <a:lnTo>
                    <a:pt x="711" y="246"/>
                  </a:lnTo>
                  <a:lnTo>
                    <a:pt x="621" y="187"/>
                  </a:lnTo>
                  <a:lnTo>
                    <a:pt x="527" y="136"/>
                  </a:lnTo>
                  <a:lnTo>
                    <a:pt x="429" y="91"/>
                  </a:lnTo>
                  <a:lnTo>
                    <a:pt x="327" y="55"/>
                  </a:lnTo>
                  <a:lnTo>
                    <a:pt x="222" y="28"/>
                  </a:lnTo>
                  <a:lnTo>
                    <a:pt x="113" y="9"/>
                  </a:lnTo>
                  <a:lnTo>
                    <a:pt x="0" y="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0"/>
            <p:cNvSpPr>
              <a:spLocks/>
            </p:cNvSpPr>
            <p:nvPr/>
          </p:nvSpPr>
          <p:spPr bwMode="auto">
            <a:xfrm>
              <a:off x="5457688" y="2802692"/>
              <a:ext cx="2100262" cy="1735138"/>
            </a:xfrm>
            <a:custGeom>
              <a:avLst/>
              <a:gdLst>
                <a:gd name="T0" fmla="*/ 1323 w 1323"/>
                <a:gd name="T1" fmla="*/ 1093 h 1093"/>
                <a:gd name="T2" fmla="*/ 1304 w 1323"/>
                <a:gd name="T3" fmla="*/ 972 h 1093"/>
                <a:gd name="T4" fmla="*/ 1274 w 1323"/>
                <a:gd name="T5" fmla="*/ 855 h 1093"/>
                <a:gd name="T6" fmla="*/ 1233 w 1323"/>
                <a:gd name="T7" fmla="*/ 743 h 1093"/>
                <a:gd name="T8" fmla="*/ 1181 w 1323"/>
                <a:gd name="T9" fmla="*/ 636 h 1093"/>
                <a:gd name="T10" fmla="*/ 1120 w 1323"/>
                <a:gd name="T11" fmla="*/ 537 h 1093"/>
                <a:gd name="T12" fmla="*/ 1050 w 1323"/>
                <a:gd name="T13" fmla="*/ 444 h 1093"/>
                <a:gd name="T14" fmla="*/ 971 w 1323"/>
                <a:gd name="T15" fmla="*/ 358 h 1093"/>
                <a:gd name="T16" fmla="*/ 885 w 1323"/>
                <a:gd name="T17" fmla="*/ 279 h 1093"/>
                <a:gd name="T18" fmla="*/ 793 w 1323"/>
                <a:gd name="T19" fmla="*/ 211 h 1093"/>
                <a:gd name="T20" fmla="*/ 693 w 1323"/>
                <a:gd name="T21" fmla="*/ 150 h 1093"/>
                <a:gd name="T22" fmla="*/ 589 w 1323"/>
                <a:gd name="T23" fmla="*/ 99 h 1093"/>
                <a:gd name="T24" fmla="*/ 478 w 1323"/>
                <a:gd name="T25" fmla="*/ 57 h 1093"/>
                <a:gd name="T26" fmla="*/ 364 w 1323"/>
                <a:gd name="T27" fmla="*/ 27 h 1093"/>
                <a:gd name="T28" fmla="*/ 246 w 1323"/>
                <a:gd name="T29" fmla="*/ 7 h 1093"/>
                <a:gd name="T30" fmla="*/ 125 w 1323"/>
                <a:gd name="T31" fmla="*/ 0 h 1093"/>
                <a:gd name="T32" fmla="*/ 63 w 1323"/>
                <a:gd name="T33" fmla="*/ 0 h 1093"/>
                <a:gd name="T34" fmla="*/ 0 w 1323"/>
                <a:gd name="T35" fmla="*/ 4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3" h="1093">
                  <a:moveTo>
                    <a:pt x="1323" y="1093"/>
                  </a:moveTo>
                  <a:lnTo>
                    <a:pt x="1304" y="972"/>
                  </a:lnTo>
                  <a:lnTo>
                    <a:pt x="1274" y="855"/>
                  </a:lnTo>
                  <a:lnTo>
                    <a:pt x="1233" y="743"/>
                  </a:lnTo>
                  <a:lnTo>
                    <a:pt x="1181" y="636"/>
                  </a:lnTo>
                  <a:lnTo>
                    <a:pt x="1120" y="537"/>
                  </a:lnTo>
                  <a:lnTo>
                    <a:pt x="1050" y="444"/>
                  </a:lnTo>
                  <a:lnTo>
                    <a:pt x="971" y="358"/>
                  </a:lnTo>
                  <a:lnTo>
                    <a:pt x="885" y="279"/>
                  </a:lnTo>
                  <a:lnTo>
                    <a:pt x="793" y="211"/>
                  </a:lnTo>
                  <a:lnTo>
                    <a:pt x="693" y="150"/>
                  </a:lnTo>
                  <a:lnTo>
                    <a:pt x="589" y="99"/>
                  </a:lnTo>
                  <a:lnTo>
                    <a:pt x="478" y="57"/>
                  </a:lnTo>
                  <a:lnTo>
                    <a:pt x="364" y="27"/>
                  </a:lnTo>
                  <a:lnTo>
                    <a:pt x="246" y="7"/>
                  </a:lnTo>
                  <a:lnTo>
                    <a:pt x="125" y="0"/>
                  </a:lnTo>
                  <a:lnTo>
                    <a:pt x="63" y="0"/>
                  </a:lnTo>
                  <a:lnTo>
                    <a:pt x="0" y="4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3447913" y="1966080"/>
              <a:ext cx="914400" cy="828675"/>
            </a:xfrm>
            <a:custGeom>
              <a:avLst/>
              <a:gdLst>
                <a:gd name="T0" fmla="*/ 0 w 576"/>
                <a:gd name="T1" fmla="*/ 0 h 522"/>
                <a:gd name="T2" fmla="*/ 20 w 576"/>
                <a:gd name="T3" fmla="*/ 106 h 522"/>
                <a:gd name="T4" fmla="*/ 60 w 576"/>
                <a:gd name="T5" fmla="*/ 205 h 522"/>
                <a:gd name="T6" fmla="*/ 116 w 576"/>
                <a:gd name="T7" fmla="*/ 293 h 522"/>
                <a:gd name="T8" fmla="*/ 187 w 576"/>
                <a:gd name="T9" fmla="*/ 370 h 522"/>
                <a:gd name="T10" fmla="*/ 270 w 576"/>
                <a:gd name="T11" fmla="*/ 433 h 522"/>
                <a:gd name="T12" fmla="*/ 364 w 576"/>
                <a:gd name="T13" fmla="*/ 481 h 522"/>
                <a:gd name="T14" fmla="*/ 466 w 576"/>
                <a:gd name="T15" fmla="*/ 511 h 522"/>
                <a:gd name="T16" fmla="*/ 576 w 576"/>
                <a:gd name="T17" fmla="*/ 522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522">
                  <a:moveTo>
                    <a:pt x="0" y="0"/>
                  </a:moveTo>
                  <a:lnTo>
                    <a:pt x="20" y="106"/>
                  </a:lnTo>
                  <a:lnTo>
                    <a:pt x="60" y="205"/>
                  </a:lnTo>
                  <a:lnTo>
                    <a:pt x="116" y="293"/>
                  </a:lnTo>
                  <a:lnTo>
                    <a:pt x="187" y="370"/>
                  </a:lnTo>
                  <a:lnTo>
                    <a:pt x="270" y="433"/>
                  </a:lnTo>
                  <a:lnTo>
                    <a:pt x="364" y="481"/>
                  </a:lnTo>
                  <a:lnTo>
                    <a:pt x="466" y="511"/>
                  </a:lnTo>
                  <a:lnTo>
                    <a:pt x="576" y="522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3651113" y="2078792"/>
              <a:ext cx="752475" cy="654050"/>
            </a:xfrm>
            <a:custGeom>
              <a:avLst/>
              <a:gdLst>
                <a:gd name="T0" fmla="*/ 0 w 474"/>
                <a:gd name="T1" fmla="*/ 0 h 412"/>
                <a:gd name="T2" fmla="*/ 36 w 474"/>
                <a:gd name="T3" fmla="*/ 73 h 412"/>
                <a:gd name="T4" fmla="*/ 80 w 474"/>
                <a:gd name="T5" fmla="*/ 141 h 412"/>
                <a:gd name="T6" fmla="*/ 131 w 474"/>
                <a:gd name="T7" fmla="*/ 203 h 412"/>
                <a:gd name="T8" fmla="*/ 190 w 474"/>
                <a:gd name="T9" fmla="*/ 259 h 412"/>
                <a:gd name="T10" fmla="*/ 252 w 474"/>
                <a:gd name="T11" fmla="*/ 308 h 412"/>
                <a:gd name="T12" fmla="*/ 322 w 474"/>
                <a:gd name="T13" fmla="*/ 350 h 412"/>
                <a:gd name="T14" fmla="*/ 395 w 474"/>
                <a:gd name="T15" fmla="*/ 385 h 412"/>
                <a:gd name="T16" fmla="*/ 474 w 474"/>
                <a:gd name="T17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" h="412">
                  <a:moveTo>
                    <a:pt x="0" y="0"/>
                  </a:moveTo>
                  <a:lnTo>
                    <a:pt x="36" y="73"/>
                  </a:lnTo>
                  <a:lnTo>
                    <a:pt x="80" y="141"/>
                  </a:lnTo>
                  <a:lnTo>
                    <a:pt x="131" y="203"/>
                  </a:lnTo>
                  <a:lnTo>
                    <a:pt x="190" y="259"/>
                  </a:lnTo>
                  <a:lnTo>
                    <a:pt x="252" y="308"/>
                  </a:lnTo>
                  <a:lnTo>
                    <a:pt x="322" y="350"/>
                  </a:lnTo>
                  <a:lnTo>
                    <a:pt x="395" y="385"/>
                  </a:lnTo>
                  <a:lnTo>
                    <a:pt x="474" y="412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3890825" y="2099430"/>
              <a:ext cx="590550" cy="568325"/>
            </a:xfrm>
            <a:custGeom>
              <a:avLst/>
              <a:gdLst>
                <a:gd name="T0" fmla="*/ 0 w 372"/>
                <a:gd name="T1" fmla="*/ 0 h 358"/>
                <a:gd name="T2" fmla="*/ 74 w 372"/>
                <a:gd name="T3" fmla="*/ 108 h 358"/>
                <a:gd name="T4" fmla="*/ 161 w 372"/>
                <a:gd name="T5" fmla="*/ 204 h 358"/>
                <a:gd name="T6" fmla="*/ 260 w 372"/>
                <a:gd name="T7" fmla="*/ 288 h 358"/>
                <a:gd name="T8" fmla="*/ 372 w 372"/>
                <a:gd name="T9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358">
                  <a:moveTo>
                    <a:pt x="0" y="0"/>
                  </a:moveTo>
                  <a:lnTo>
                    <a:pt x="74" y="108"/>
                  </a:lnTo>
                  <a:lnTo>
                    <a:pt x="161" y="204"/>
                  </a:lnTo>
                  <a:lnTo>
                    <a:pt x="260" y="288"/>
                  </a:lnTo>
                  <a:lnTo>
                    <a:pt x="372" y="358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4149588" y="2050217"/>
              <a:ext cx="436562" cy="547688"/>
            </a:xfrm>
            <a:custGeom>
              <a:avLst/>
              <a:gdLst>
                <a:gd name="T0" fmla="*/ 0 w 275"/>
                <a:gd name="T1" fmla="*/ 0 h 345"/>
                <a:gd name="T2" fmla="*/ 51 w 275"/>
                <a:gd name="T3" fmla="*/ 99 h 345"/>
                <a:gd name="T4" fmla="*/ 115 w 275"/>
                <a:gd name="T5" fmla="*/ 191 h 345"/>
                <a:gd name="T6" fmla="*/ 189 w 275"/>
                <a:gd name="T7" fmla="*/ 272 h 345"/>
                <a:gd name="T8" fmla="*/ 275 w 275"/>
                <a:gd name="T9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345">
                  <a:moveTo>
                    <a:pt x="0" y="0"/>
                  </a:moveTo>
                  <a:lnTo>
                    <a:pt x="51" y="99"/>
                  </a:lnTo>
                  <a:lnTo>
                    <a:pt x="115" y="191"/>
                  </a:lnTo>
                  <a:lnTo>
                    <a:pt x="189" y="272"/>
                  </a:lnTo>
                  <a:lnTo>
                    <a:pt x="275" y="345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5"/>
            <p:cNvSpPr>
              <a:spLocks/>
            </p:cNvSpPr>
            <p:nvPr/>
          </p:nvSpPr>
          <p:spPr bwMode="auto">
            <a:xfrm>
              <a:off x="4332150" y="2008942"/>
              <a:ext cx="350837" cy="561975"/>
            </a:xfrm>
            <a:custGeom>
              <a:avLst/>
              <a:gdLst>
                <a:gd name="T0" fmla="*/ 221 w 221"/>
                <a:gd name="T1" fmla="*/ 354 h 354"/>
                <a:gd name="T2" fmla="*/ 189 w 221"/>
                <a:gd name="T3" fmla="*/ 254 h 354"/>
                <a:gd name="T4" fmla="*/ 140 w 221"/>
                <a:gd name="T5" fmla="*/ 160 h 354"/>
                <a:gd name="T6" fmla="*/ 77 w 221"/>
                <a:gd name="T7" fmla="*/ 75 h 354"/>
                <a:gd name="T8" fmla="*/ 0 w 221"/>
                <a:gd name="T9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354">
                  <a:moveTo>
                    <a:pt x="221" y="354"/>
                  </a:moveTo>
                  <a:lnTo>
                    <a:pt x="189" y="254"/>
                  </a:lnTo>
                  <a:lnTo>
                    <a:pt x="140" y="160"/>
                  </a:lnTo>
                  <a:lnTo>
                    <a:pt x="77" y="75"/>
                  </a:lnTo>
                  <a:lnTo>
                    <a:pt x="0" y="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6"/>
            <p:cNvSpPr>
              <a:spLocks/>
            </p:cNvSpPr>
            <p:nvPr/>
          </p:nvSpPr>
          <p:spPr bwMode="auto">
            <a:xfrm>
              <a:off x="4459150" y="1869242"/>
              <a:ext cx="336550" cy="681038"/>
            </a:xfrm>
            <a:custGeom>
              <a:avLst/>
              <a:gdLst>
                <a:gd name="T0" fmla="*/ 212 w 212"/>
                <a:gd name="T1" fmla="*/ 429 h 429"/>
                <a:gd name="T2" fmla="*/ 188 w 212"/>
                <a:gd name="T3" fmla="*/ 310 h 429"/>
                <a:gd name="T4" fmla="*/ 144 w 212"/>
                <a:gd name="T5" fmla="*/ 197 h 429"/>
                <a:gd name="T6" fmla="*/ 81 w 212"/>
                <a:gd name="T7" fmla="*/ 93 h 429"/>
                <a:gd name="T8" fmla="*/ 0 w 212"/>
                <a:gd name="T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9">
                  <a:moveTo>
                    <a:pt x="212" y="429"/>
                  </a:moveTo>
                  <a:lnTo>
                    <a:pt x="188" y="310"/>
                  </a:lnTo>
                  <a:lnTo>
                    <a:pt x="144" y="197"/>
                  </a:lnTo>
                  <a:lnTo>
                    <a:pt x="81" y="93"/>
                  </a:lnTo>
                  <a:lnTo>
                    <a:pt x="0" y="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7"/>
            <p:cNvSpPr>
              <a:spLocks/>
            </p:cNvSpPr>
            <p:nvPr/>
          </p:nvSpPr>
          <p:spPr bwMode="auto">
            <a:xfrm>
              <a:off x="4930638" y="1473955"/>
              <a:ext cx="1012825" cy="1060450"/>
            </a:xfrm>
            <a:custGeom>
              <a:avLst/>
              <a:gdLst>
                <a:gd name="T0" fmla="*/ 638 w 638"/>
                <a:gd name="T1" fmla="*/ 0 h 668"/>
                <a:gd name="T2" fmla="*/ 521 w 638"/>
                <a:gd name="T3" fmla="*/ 39 h 668"/>
                <a:gd name="T4" fmla="*/ 412 w 638"/>
                <a:gd name="T5" fmla="*/ 93 h 668"/>
                <a:gd name="T6" fmla="*/ 313 w 638"/>
                <a:gd name="T7" fmla="*/ 161 h 668"/>
                <a:gd name="T8" fmla="*/ 223 w 638"/>
                <a:gd name="T9" fmla="*/ 242 h 668"/>
                <a:gd name="T10" fmla="*/ 147 w 638"/>
                <a:gd name="T11" fmla="*/ 335 h 668"/>
                <a:gd name="T12" fmla="*/ 83 w 638"/>
                <a:gd name="T13" fmla="*/ 438 h 668"/>
                <a:gd name="T14" fmla="*/ 34 w 638"/>
                <a:gd name="T15" fmla="*/ 549 h 668"/>
                <a:gd name="T16" fmla="*/ 0 w 638"/>
                <a:gd name="T17" fmla="*/ 668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8" h="668">
                  <a:moveTo>
                    <a:pt x="638" y="0"/>
                  </a:moveTo>
                  <a:lnTo>
                    <a:pt x="521" y="39"/>
                  </a:lnTo>
                  <a:lnTo>
                    <a:pt x="412" y="93"/>
                  </a:lnTo>
                  <a:lnTo>
                    <a:pt x="313" y="161"/>
                  </a:lnTo>
                  <a:lnTo>
                    <a:pt x="223" y="242"/>
                  </a:lnTo>
                  <a:lnTo>
                    <a:pt x="147" y="335"/>
                  </a:lnTo>
                  <a:lnTo>
                    <a:pt x="83" y="438"/>
                  </a:lnTo>
                  <a:lnTo>
                    <a:pt x="34" y="549"/>
                  </a:lnTo>
                  <a:lnTo>
                    <a:pt x="0" y="668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8"/>
            <p:cNvSpPr>
              <a:spLocks/>
            </p:cNvSpPr>
            <p:nvPr/>
          </p:nvSpPr>
          <p:spPr bwMode="auto">
            <a:xfrm>
              <a:off x="5041763" y="1586667"/>
              <a:ext cx="977900" cy="955675"/>
            </a:xfrm>
            <a:custGeom>
              <a:avLst/>
              <a:gdLst>
                <a:gd name="T0" fmla="*/ 616 w 616"/>
                <a:gd name="T1" fmla="*/ 0 h 602"/>
                <a:gd name="T2" fmla="*/ 441 w 616"/>
                <a:gd name="T3" fmla="*/ 127 h 602"/>
                <a:gd name="T4" fmla="*/ 279 w 616"/>
                <a:gd name="T5" fmla="*/ 270 h 602"/>
                <a:gd name="T6" fmla="*/ 204 w 616"/>
                <a:gd name="T7" fmla="*/ 348 h 602"/>
                <a:gd name="T8" fmla="*/ 132 w 616"/>
                <a:gd name="T9" fmla="*/ 429 h 602"/>
                <a:gd name="T10" fmla="*/ 0 w 616"/>
                <a:gd name="T11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6" h="602">
                  <a:moveTo>
                    <a:pt x="616" y="0"/>
                  </a:moveTo>
                  <a:lnTo>
                    <a:pt x="441" y="127"/>
                  </a:lnTo>
                  <a:lnTo>
                    <a:pt x="279" y="270"/>
                  </a:lnTo>
                  <a:lnTo>
                    <a:pt x="204" y="348"/>
                  </a:lnTo>
                  <a:lnTo>
                    <a:pt x="132" y="429"/>
                  </a:lnTo>
                  <a:lnTo>
                    <a:pt x="0" y="602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9"/>
            <p:cNvSpPr>
              <a:spLocks/>
            </p:cNvSpPr>
            <p:nvPr/>
          </p:nvSpPr>
          <p:spPr bwMode="auto">
            <a:xfrm>
              <a:off x="5148125" y="1648580"/>
              <a:ext cx="996950" cy="914400"/>
            </a:xfrm>
            <a:custGeom>
              <a:avLst/>
              <a:gdLst>
                <a:gd name="T0" fmla="*/ 0 w 628"/>
                <a:gd name="T1" fmla="*/ 576 h 576"/>
                <a:gd name="T2" fmla="*/ 166 w 628"/>
                <a:gd name="T3" fmla="*/ 443 h 576"/>
                <a:gd name="T4" fmla="*/ 327 w 628"/>
                <a:gd name="T5" fmla="*/ 303 h 576"/>
                <a:gd name="T6" fmla="*/ 479 w 628"/>
                <a:gd name="T7" fmla="*/ 155 h 576"/>
                <a:gd name="T8" fmla="*/ 628 w 628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8" h="576">
                  <a:moveTo>
                    <a:pt x="0" y="576"/>
                  </a:moveTo>
                  <a:lnTo>
                    <a:pt x="166" y="443"/>
                  </a:lnTo>
                  <a:lnTo>
                    <a:pt x="327" y="303"/>
                  </a:lnTo>
                  <a:lnTo>
                    <a:pt x="479" y="155"/>
                  </a:lnTo>
                  <a:lnTo>
                    <a:pt x="628" y="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0"/>
            <p:cNvSpPr>
              <a:spLocks/>
            </p:cNvSpPr>
            <p:nvPr/>
          </p:nvSpPr>
          <p:spPr bwMode="auto">
            <a:xfrm>
              <a:off x="5281475" y="1705730"/>
              <a:ext cx="1004887" cy="898525"/>
            </a:xfrm>
            <a:custGeom>
              <a:avLst/>
              <a:gdLst>
                <a:gd name="T0" fmla="*/ 0 w 633"/>
                <a:gd name="T1" fmla="*/ 566 h 566"/>
                <a:gd name="T2" fmla="*/ 96 w 633"/>
                <a:gd name="T3" fmla="*/ 518 h 566"/>
                <a:gd name="T4" fmla="*/ 189 w 633"/>
                <a:gd name="T5" fmla="*/ 463 h 566"/>
                <a:gd name="T6" fmla="*/ 277 w 633"/>
                <a:gd name="T7" fmla="*/ 401 h 566"/>
                <a:gd name="T8" fmla="*/ 360 w 633"/>
                <a:gd name="T9" fmla="*/ 332 h 566"/>
                <a:gd name="T10" fmla="*/ 436 w 633"/>
                <a:gd name="T11" fmla="*/ 258 h 566"/>
                <a:gd name="T12" fmla="*/ 508 w 633"/>
                <a:gd name="T13" fmla="*/ 177 h 566"/>
                <a:gd name="T14" fmla="*/ 573 w 633"/>
                <a:gd name="T15" fmla="*/ 91 h 566"/>
                <a:gd name="T16" fmla="*/ 633 w 633"/>
                <a:gd name="T17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3" h="566">
                  <a:moveTo>
                    <a:pt x="0" y="566"/>
                  </a:moveTo>
                  <a:lnTo>
                    <a:pt x="96" y="518"/>
                  </a:lnTo>
                  <a:lnTo>
                    <a:pt x="189" y="463"/>
                  </a:lnTo>
                  <a:lnTo>
                    <a:pt x="277" y="401"/>
                  </a:lnTo>
                  <a:lnTo>
                    <a:pt x="360" y="332"/>
                  </a:lnTo>
                  <a:lnTo>
                    <a:pt x="436" y="258"/>
                  </a:lnTo>
                  <a:lnTo>
                    <a:pt x="508" y="177"/>
                  </a:lnTo>
                  <a:lnTo>
                    <a:pt x="573" y="91"/>
                  </a:lnTo>
                  <a:lnTo>
                    <a:pt x="633" y="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5337038" y="1726367"/>
              <a:ext cx="1131887" cy="942975"/>
            </a:xfrm>
            <a:custGeom>
              <a:avLst/>
              <a:gdLst>
                <a:gd name="T0" fmla="*/ 0 w 713"/>
                <a:gd name="T1" fmla="*/ 594 h 594"/>
                <a:gd name="T2" fmla="*/ 113 w 713"/>
                <a:gd name="T3" fmla="*/ 554 h 594"/>
                <a:gd name="T4" fmla="*/ 220 w 713"/>
                <a:gd name="T5" fmla="*/ 502 h 594"/>
                <a:gd name="T6" fmla="*/ 321 w 713"/>
                <a:gd name="T7" fmla="*/ 441 h 594"/>
                <a:gd name="T8" fmla="*/ 417 w 713"/>
                <a:gd name="T9" fmla="*/ 369 h 594"/>
                <a:gd name="T10" fmla="*/ 503 w 713"/>
                <a:gd name="T11" fmla="*/ 290 h 594"/>
                <a:gd name="T12" fmla="*/ 582 w 713"/>
                <a:gd name="T13" fmla="*/ 201 h 594"/>
                <a:gd name="T14" fmla="*/ 652 w 713"/>
                <a:gd name="T15" fmla="*/ 104 h 594"/>
                <a:gd name="T16" fmla="*/ 713 w 713"/>
                <a:gd name="T17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3" h="594">
                  <a:moveTo>
                    <a:pt x="0" y="594"/>
                  </a:moveTo>
                  <a:lnTo>
                    <a:pt x="113" y="554"/>
                  </a:lnTo>
                  <a:lnTo>
                    <a:pt x="220" y="502"/>
                  </a:lnTo>
                  <a:lnTo>
                    <a:pt x="321" y="441"/>
                  </a:lnTo>
                  <a:lnTo>
                    <a:pt x="417" y="369"/>
                  </a:lnTo>
                  <a:lnTo>
                    <a:pt x="503" y="290"/>
                  </a:lnTo>
                  <a:lnTo>
                    <a:pt x="582" y="201"/>
                  </a:lnTo>
                  <a:lnTo>
                    <a:pt x="652" y="104"/>
                  </a:lnTo>
                  <a:lnTo>
                    <a:pt x="713" y="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5408475" y="1677155"/>
              <a:ext cx="1312862" cy="1055688"/>
            </a:xfrm>
            <a:custGeom>
              <a:avLst/>
              <a:gdLst>
                <a:gd name="T0" fmla="*/ 0 w 827"/>
                <a:gd name="T1" fmla="*/ 665 h 665"/>
                <a:gd name="T2" fmla="*/ 133 w 827"/>
                <a:gd name="T3" fmla="*/ 629 h 665"/>
                <a:gd name="T4" fmla="*/ 261 w 827"/>
                <a:gd name="T5" fmla="*/ 577 h 665"/>
                <a:gd name="T6" fmla="*/ 381 w 827"/>
                <a:gd name="T7" fmla="*/ 511 h 665"/>
                <a:gd name="T8" fmla="*/ 492 w 827"/>
                <a:gd name="T9" fmla="*/ 431 h 665"/>
                <a:gd name="T10" fmla="*/ 593 w 827"/>
                <a:gd name="T11" fmla="*/ 340 h 665"/>
                <a:gd name="T12" fmla="*/ 684 w 827"/>
                <a:gd name="T13" fmla="*/ 237 h 665"/>
                <a:gd name="T14" fmla="*/ 762 w 827"/>
                <a:gd name="T15" fmla="*/ 124 h 665"/>
                <a:gd name="T16" fmla="*/ 827 w 827"/>
                <a:gd name="T1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7" h="665">
                  <a:moveTo>
                    <a:pt x="0" y="665"/>
                  </a:moveTo>
                  <a:lnTo>
                    <a:pt x="133" y="629"/>
                  </a:lnTo>
                  <a:lnTo>
                    <a:pt x="261" y="577"/>
                  </a:lnTo>
                  <a:lnTo>
                    <a:pt x="381" y="511"/>
                  </a:lnTo>
                  <a:lnTo>
                    <a:pt x="492" y="431"/>
                  </a:lnTo>
                  <a:lnTo>
                    <a:pt x="593" y="340"/>
                  </a:lnTo>
                  <a:lnTo>
                    <a:pt x="684" y="237"/>
                  </a:lnTo>
                  <a:lnTo>
                    <a:pt x="762" y="124"/>
                  </a:lnTo>
                  <a:lnTo>
                    <a:pt x="827" y="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4481375" y="1381880"/>
              <a:ext cx="1439862" cy="266700"/>
            </a:xfrm>
            <a:custGeom>
              <a:avLst/>
              <a:gdLst>
                <a:gd name="T0" fmla="*/ 0 w 907"/>
                <a:gd name="T1" fmla="*/ 168 h 168"/>
                <a:gd name="T2" fmla="*/ 58 w 907"/>
                <a:gd name="T3" fmla="*/ 168 h 168"/>
                <a:gd name="T4" fmla="*/ 87 w 907"/>
                <a:gd name="T5" fmla="*/ 168 h 168"/>
                <a:gd name="T6" fmla="*/ 116 w 907"/>
                <a:gd name="T7" fmla="*/ 167 h 168"/>
                <a:gd name="T8" fmla="*/ 233 w 907"/>
                <a:gd name="T9" fmla="*/ 161 h 168"/>
                <a:gd name="T10" fmla="*/ 461 w 907"/>
                <a:gd name="T11" fmla="*/ 131 h 168"/>
                <a:gd name="T12" fmla="*/ 686 w 907"/>
                <a:gd name="T13" fmla="*/ 78 h 168"/>
                <a:gd name="T14" fmla="*/ 907 w 907"/>
                <a:gd name="T1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7" h="168">
                  <a:moveTo>
                    <a:pt x="0" y="168"/>
                  </a:moveTo>
                  <a:lnTo>
                    <a:pt x="58" y="168"/>
                  </a:lnTo>
                  <a:lnTo>
                    <a:pt x="87" y="168"/>
                  </a:lnTo>
                  <a:lnTo>
                    <a:pt x="116" y="167"/>
                  </a:lnTo>
                  <a:lnTo>
                    <a:pt x="233" y="161"/>
                  </a:lnTo>
                  <a:lnTo>
                    <a:pt x="461" y="131"/>
                  </a:lnTo>
                  <a:lnTo>
                    <a:pt x="686" y="78"/>
                  </a:lnTo>
                  <a:lnTo>
                    <a:pt x="907" y="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4424225" y="1307267"/>
              <a:ext cx="1497012" cy="258763"/>
            </a:xfrm>
            <a:custGeom>
              <a:avLst/>
              <a:gdLst>
                <a:gd name="T0" fmla="*/ 943 w 943"/>
                <a:gd name="T1" fmla="*/ 0 h 163"/>
                <a:gd name="T2" fmla="*/ 883 w 943"/>
                <a:gd name="T3" fmla="*/ 0 h 163"/>
                <a:gd name="T4" fmla="*/ 823 w 943"/>
                <a:gd name="T5" fmla="*/ 2 h 163"/>
                <a:gd name="T6" fmla="*/ 702 w 943"/>
                <a:gd name="T7" fmla="*/ 9 h 163"/>
                <a:gd name="T8" fmla="*/ 464 w 943"/>
                <a:gd name="T9" fmla="*/ 40 h 163"/>
                <a:gd name="T10" fmla="*/ 231 w 943"/>
                <a:gd name="T11" fmla="*/ 90 h 163"/>
                <a:gd name="T12" fmla="*/ 0 w 943"/>
                <a:gd name="T1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" h="163">
                  <a:moveTo>
                    <a:pt x="943" y="0"/>
                  </a:moveTo>
                  <a:lnTo>
                    <a:pt x="883" y="0"/>
                  </a:lnTo>
                  <a:lnTo>
                    <a:pt x="823" y="2"/>
                  </a:lnTo>
                  <a:lnTo>
                    <a:pt x="702" y="9"/>
                  </a:lnTo>
                  <a:lnTo>
                    <a:pt x="464" y="40"/>
                  </a:lnTo>
                  <a:lnTo>
                    <a:pt x="231" y="90"/>
                  </a:lnTo>
                  <a:lnTo>
                    <a:pt x="0" y="163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Freeform 65"/>
            <p:cNvSpPr>
              <a:spLocks/>
            </p:cNvSpPr>
            <p:nvPr/>
          </p:nvSpPr>
          <p:spPr bwMode="auto">
            <a:xfrm>
              <a:off x="4346438" y="1172330"/>
              <a:ext cx="1609725" cy="301625"/>
            </a:xfrm>
            <a:custGeom>
              <a:avLst/>
              <a:gdLst>
                <a:gd name="T0" fmla="*/ 1014 w 1014"/>
                <a:gd name="T1" fmla="*/ 27 h 190"/>
                <a:gd name="T2" fmla="*/ 884 w 1014"/>
                <a:gd name="T3" fmla="*/ 8 h 190"/>
                <a:gd name="T4" fmla="*/ 752 w 1014"/>
                <a:gd name="T5" fmla="*/ 0 h 190"/>
                <a:gd name="T6" fmla="*/ 688 w 1014"/>
                <a:gd name="T7" fmla="*/ 0 h 190"/>
                <a:gd name="T8" fmla="*/ 622 w 1014"/>
                <a:gd name="T9" fmla="*/ 3 h 190"/>
                <a:gd name="T10" fmla="*/ 492 w 1014"/>
                <a:gd name="T11" fmla="*/ 18 h 190"/>
                <a:gd name="T12" fmla="*/ 365 w 1014"/>
                <a:gd name="T13" fmla="*/ 44 h 190"/>
                <a:gd name="T14" fmla="*/ 241 w 1014"/>
                <a:gd name="T15" fmla="*/ 81 h 190"/>
                <a:gd name="T16" fmla="*/ 119 w 1014"/>
                <a:gd name="T17" fmla="*/ 130 h 190"/>
                <a:gd name="T18" fmla="*/ 0 w 1014"/>
                <a:gd name="T1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4" h="190">
                  <a:moveTo>
                    <a:pt x="1014" y="27"/>
                  </a:moveTo>
                  <a:lnTo>
                    <a:pt x="884" y="8"/>
                  </a:lnTo>
                  <a:lnTo>
                    <a:pt x="752" y="0"/>
                  </a:lnTo>
                  <a:lnTo>
                    <a:pt x="688" y="0"/>
                  </a:lnTo>
                  <a:lnTo>
                    <a:pt x="622" y="3"/>
                  </a:lnTo>
                  <a:lnTo>
                    <a:pt x="492" y="18"/>
                  </a:lnTo>
                  <a:lnTo>
                    <a:pt x="365" y="44"/>
                  </a:lnTo>
                  <a:lnTo>
                    <a:pt x="241" y="81"/>
                  </a:lnTo>
                  <a:lnTo>
                    <a:pt x="119" y="130"/>
                  </a:lnTo>
                  <a:lnTo>
                    <a:pt x="0" y="19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Freeform 66"/>
            <p:cNvSpPr>
              <a:spLocks/>
            </p:cNvSpPr>
            <p:nvPr/>
          </p:nvSpPr>
          <p:spPr bwMode="auto">
            <a:xfrm>
              <a:off x="1915975" y="1656517"/>
              <a:ext cx="1439862" cy="265113"/>
            </a:xfrm>
            <a:custGeom>
              <a:avLst/>
              <a:gdLst>
                <a:gd name="T0" fmla="*/ 0 w 907"/>
                <a:gd name="T1" fmla="*/ 0 h 167"/>
                <a:gd name="T2" fmla="*/ 103 w 907"/>
                <a:gd name="T3" fmla="*/ 59 h 167"/>
                <a:gd name="T4" fmla="*/ 212 w 907"/>
                <a:gd name="T5" fmla="*/ 106 h 167"/>
                <a:gd name="T6" fmla="*/ 324 w 907"/>
                <a:gd name="T7" fmla="*/ 140 h 167"/>
                <a:gd name="T8" fmla="*/ 440 w 907"/>
                <a:gd name="T9" fmla="*/ 161 h 167"/>
                <a:gd name="T10" fmla="*/ 556 w 907"/>
                <a:gd name="T11" fmla="*/ 167 h 167"/>
                <a:gd name="T12" fmla="*/ 615 w 907"/>
                <a:gd name="T13" fmla="*/ 166 h 167"/>
                <a:gd name="T14" fmla="*/ 674 w 907"/>
                <a:gd name="T15" fmla="*/ 161 h 167"/>
                <a:gd name="T16" fmla="*/ 791 w 907"/>
                <a:gd name="T17" fmla="*/ 141 h 167"/>
                <a:gd name="T18" fmla="*/ 907 w 907"/>
                <a:gd name="T19" fmla="*/ 10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7" h="167">
                  <a:moveTo>
                    <a:pt x="0" y="0"/>
                  </a:moveTo>
                  <a:lnTo>
                    <a:pt x="103" y="59"/>
                  </a:lnTo>
                  <a:lnTo>
                    <a:pt x="212" y="106"/>
                  </a:lnTo>
                  <a:lnTo>
                    <a:pt x="324" y="140"/>
                  </a:lnTo>
                  <a:lnTo>
                    <a:pt x="440" y="161"/>
                  </a:lnTo>
                  <a:lnTo>
                    <a:pt x="556" y="167"/>
                  </a:lnTo>
                  <a:lnTo>
                    <a:pt x="615" y="166"/>
                  </a:lnTo>
                  <a:lnTo>
                    <a:pt x="674" y="161"/>
                  </a:lnTo>
                  <a:lnTo>
                    <a:pt x="791" y="141"/>
                  </a:lnTo>
                  <a:lnTo>
                    <a:pt x="907" y="106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Freeform 67"/>
            <p:cNvSpPr>
              <a:spLocks/>
            </p:cNvSpPr>
            <p:nvPr/>
          </p:nvSpPr>
          <p:spPr bwMode="auto">
            <a:xfrm>
              <a:off x="2085838" y="1543805"/>
              <a:ext cx="1255712" cy="168275"/>
            </a:xfrm>
            <a:custGeom>
              <a:avLst/>
              <a:gdLst>
                <a:gd name="T0" fmla="*/ 0 w 791"/>
                <a:gd name="T1" fmla="*/ 0 h 106"/>
                <a:gd name="T2" fmla="*/ 194 w 791"/>
                <a:gd name="T3" fmla="*/ 48 h 106"/>
                <a:gd name="T4" fmla="*/ 391 w 791"/>
                <a:gd name="T5" fmla="*/ 82 h 106"/>
                <a:gd name="T6" fmla="*/ 590 w 791"/>
                <a:gd name="T7" fmla="*/ 102 h 106"/>
                <a:gd name="T8" fmla="*/ 690 w 791"/>
                <a:gd name="T9" fmla="*/ 105 h 106"/>
                <a:gd name="T10" fmla="*/ 741 w 791"/>
                <a:gd name="T11" fmla="*/ 106 h 106"/>
                <a:gd name="T12" fmla="*/ 765 w 791"/>
                <a:gd name="T13" fmla="*/ 106 h 106"/>
                <a:gd name="T14" fmla="*/ 791 w 791"/>
                <a:gd name="T1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1" h="106">
                  <a:moveTo>
                    <a:pt x="0" y="0"/>
                  </a:moveTo>
                  <a:lnTo>
                    <a:pt x="194" y="48"/>
                  </a:lnTo>
                  <a:lnTo>
                    <a:pt x="391" y="82"/>
                  </a:lnTo>
                  <a:lnTo>
                    <a:pt x="590" y="102"/>
                  </a:lnTo>
                  <a:lnTo>
                    <a:pt x="690" y="105"/>
                  </a:lnTo>
                  <a:lnTo>
                    <a:pt x="741" y="106"/>
                  </a:lnTo>
                  <a:lnTo>
                    <a:pt x="765" y="106"/>
                  </a:lnTo>
                  <a:lnTo>
                    <a:pt x="791" y="106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68"/>
            <p:cNvSpPr>
              <a:spLocks/>
            </p:cNvSpPr>
            <p:nvPr/>
          </p:nvSpPr>
          <p:spPr bwMode="auto">
            <a:xfrm>
              <a:off x="2182675" y="1381880"/>
              <a:ext cx="1187450" cy="211138"/>
            </a:xfrm>
            <a:custGeom>
              <a:avLst/>
              <a:gdLst>
                <a:gd name="T0" fmla="*/ 748 w 748"/>
                <a:gd name="T1" fmla="*/ 133 h 133"/>
                <a:gd name="T2" fmla="*/ 565 w 748"/>
                <a:gd name="T3" fmla="*/ 78 h 133"/>
                <a:gd name="T4" fmla="*/ 380 w 748"/>
                <a:gd name="T5" fmla="*/ 37 h 133"/>
                <a:gd name="T6" fmla="*/ 192 w 748"/>
                <a:gd name="T7" fmla="*/ 11 h 133"/>
                <a:gd name="T8" fmla="*/ 0 w 74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133">
                  <a:moveTo>
                    <a:pt x="748" y="133"/>
                  </a:moveTo>
                  <a:lnTo>
                    <a:pt x="565" y="78"/>
                  </a:lnTo>
                  <a:lnTo>
                    <a:pt x="380" y="37"/>
                  </a:lnTo>
                  <a:lnTo>
                    <a:pt x="192" y="11"/>
                  </a:lnTo>
                  <a:lnTo>
                    <a:pt x="0" y="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69"/>
            <p:cNvSpPr>
              <a:spLocks/>
            </p:cNvSpPr>
            <p:nvPr/>
          </p:nvSpPr>
          <p:spPr bwMode="auto">
            <a:xfrm>
              <a:off x="6953113" y="1586667"/>
              <a:ext cx="812800" cy="2928938"/>
            </a:xfrm>
            <a:custGeom>
              <a:avLst/>
              <a:gdLst>
                <a:gd name="T0" fmla="*/ 505 w 512"/>
                <a:gd name="T1" fmla="*/ 1845 h 1845"/>
                <a:gd name="T2" fmla="*/ 510 w 512"/>
                <a:gd name="T3" fmla="*/ 1723 h 1845"/>
                <a:gd name="T4" fmla="*/ 511 w 512"/>
                <a:gd name="T5" fmla="*/ 1662 h 1845"/>
                <a:gd name="T6" fmla="*/ 512 w 512"/>
                <a:gd name="T7" fmla="*/ 1601 h 1845"/>
                <a:gd name="T8" fmla="*/ 498 w 512"/>
                <a:gd name="T9" fmla="*/ 1357 h 1845"/>
                <a:gd name="T10" fmla="*/ 464 w 512"/>
                <a:gd name="T11" fmla="*/ 1117 h 1845"/>
                <a:gd name="T12" fmla="*/ 410 w 512"/>
                <a:gd name="T13" fmla="*/ 880 h 1845"/>
                <a:gd name="T14" fmla="*/ 337 w 512"/>
                <a:gd name="T15" fmla="*/ 649 h 1845"/>
                <a:gd name="T16" fmla="*/ 244 w 512"/>
                <a:gd name="T17" fmla="*/ 425 h 1845"/>
                <a:gd name="T18" fmla="*/ 131 w 512"/>
                <a:gd name="T19" fmla="*/ 209 h 1845"/>
                <a:gd name="T20" fmla="*/ 0 w 512"/>
                <a:gd name="T21" fmla="*/ 0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2" h="1845">
                  <a:moveTo>
                    <a:pt x="505" y="1845"/>
                  </a:moveTo>
                  <a:lnTo>
                    <a:pt x="510" y="1723"/>
                  </a:lnTo>
                  <a:lnTo>
                    <a:pt x="511" y="1662"/>
                  </a:lnTo>
                  <a:lnTo>
                    <a:pt x="512" y="1601"/>
                  </a:lnTo>
                  <a:lnTo>
                    <a:pt x="498" y="1357"/>
                  </a:lnTo>
                  <a:lnTo>
                    <a:pt x="464" y="1117"/>
                  </a:lnTo>
                  <a:lnTo>
                    <a:pt x="410" y="880"/>
                  </a:lnTo>
                  <a:lnTo>
                    <a:pt x="337" y="649"/>
                  </a:lnTo>
                  <a:lnTo>
                    <a:pt x="244" y="425"/>
                  </a:lnTo>
                  <a:lnTo>
                    <a:pt x="131" y="209"/>
                  </a:lnTo>
                  <a:lnTo>
                    <a:pt x="0" y="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0"/>
            <p:cNvSpPr>
              <a:spLocks/>
            </p:cNvSpPr>
            <p:nvPr/>
          </p:nvSpPr>
          <p:spPr bwMode="auto">
            <a:xfrm>
              <a:off x="7051538" y="1467605"/>
              <a:ext cx="1008062" cy="3082925"/>
            </a:xfrm>
            <a:custGeom>
              <a:avLst/>
              <a:gdLst>
                <a:gd name="T0" fmla="*/ 540 w 635"/>
                <a:gd name="T1" fmla="*/ 1942 h 1942"/>
                <a:gd name="T2" fmla="*/ 579 w 635"/>
                <a:gd name="T3" fmla="*/ 1811 h 1942"/>
                <a:gd name="T4" fmla="*/ 607 w 635"/>
                <a:gd name="T5" fmla="*/ 1678 h 1942"/>
                <a:gd name="T6" fmla="*/ 626 w 635"/>
                <a:gd name="T7" fmla="*/ 1545 h 1942"/>
                <a:gd name="T8" fmla="*/ 635 w 635"/>
                <a:gd name="T9" fmla="*/ 1412 h 1942"/>
                <a:gd name="T10" fmla="*/ 635 w 635"/>
                <a:gd name="T11" fmla="*/ 1346 h 1942"/>
                <a:gd name="T12" fmla="*/ 633 w 635"/>
                <a:gd name="T13" fmla="*/ 1279 h 1942"/>
                <a:gd name="T14" fmla="*/ 622 w 635"/>
                <a:gd name="T15" fmla="*/ 1147 h 1942"/>
                <a:gd name="T16" fmla="*/ 601 w 635"/>
                <a:gd name="T17" fmla="*/ 1017 h 1942"/>
                <a:gd name="T18" fmla="*/ 571 w 635"/>
                <a:gd name="T19" fmla="*/ 888 h 1942"/>
                <a:gd name="T20" fmla="*/ 531 w 635"/>
                <a:gd name="T21" fmla="*/ 763 h 1942"/>
                <a:gd name="T22" fmla="*/ 482 w 635"/>
                <a:gd name="T23" fmla="*/ 640 h 1942"/>
                <a:gd name="T24" fmla="*/ 424 w 635"/>
                <a:gd name="T25" fmla="*/ 521 h 1942"/>
                <a:gd name="T26" fmla="*/ 356 w 635"/>
                <a:gd name="T27" fmla="*/ 406 h 1942"/>
                <a:gd name="T28" fmla="*/ 281 w 635"/>
                <a:gd name="T29" fmla="*/ 297 h 1942"/>
                <a:gd name="T30" fmla="*/ 196 w 635"/>
                <a:gd name="T31" fmla="*/ 192 h 1942"/>
                <a:gd name="T32" fmla="*/ 102 w 635"/>
                <a:gd name="T33" fmla="*/ 93 h 1942"/>
                <a:gd name="T34" fmla="*/ 0 w 635"/>
                <a:gd name="T35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5" h="1942">
                  <a:moveTo>
                    <a:pt x="540" y="1942"/>
                  </a:moveTo>
                  <a:lnTo>
                    <a:pt x="579" y="1811"/>
                  </a:lnTo>
                  <a:lnTo>
                    <a:pt x="607" y="1678"/>
                  </a:lnTo>
                  <a:lnTo>
                    <a:pt x="626" y="1545"/>
                  </a:lnTo>
                  <a:lnTo>
                    <a:pt x="635" y="1412"/>
                  </a:lnTo>
                  <a:lnTo>
                    <a:pt x="635" y="1346"/>
                  </a:lnTo>
                  <a:lnTo>
                    <a:pt x="633" y="1279"/>
                  </a:lnTo>
                  <a:lnTo>
                    <a:pt x="622" y="1147"/>
                  </a:lnTo>
                  <a:lnTo>
                    <a:pt x="601" y="1017"/>
                  </a:lnTo>
                  <a:lnTo>
                    <a:pt x="571" y="888"/>
                  </a:lnTo>
                  <a:lnTo>
                    <a:pt x="531" y="763"/>
                  </a:lnTo>
                  <a:lnTo>
                    <a:pt x="482" y="640"/>
                  </a:lnTo>
                  <a:lnTo>
                    <a:pt x="424" y="521"/>
                  </a:lnTo>
                  <a:lnTo>
                    <a:pt x="356" y="406"/>
                  </a:lnTo>
                  <a:lnTo>
                    <a:pt x="281" y="297"/>
                  </a:lnTo>
                  <a:lnTo>
                    <a:pt x="196" y="192"/>
                  </a:lnTo>
                  <a:lnTo>
                    <a:pt x="102" y="93"/>
                  </a:lnTo>
                  <a:lnTo>
                    <a:pt x="0" y="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71"/>
            <p:cNvSpPr>
              <a:spLocks/>
            </p:cNvSpPr>
            <p:nvPr/>
          </p:nvSpPr>
          <p:spPr bwMode="auto">
            <a:xfrm>
              <a:off x="2119175" y="926267"/>
              <a:ext cx="3984625" cy="260350"/>
            </a:xfrm>
            <a:custGeom>
              <a:avLst/>
              <a:gdLst>
                <a:gd name="T0" fmla="*/ 2510 w 2510"/>
                <a:gd name="T1" fmla="*/ 111 h 164"/>
                <a:gd name="T2" fmla="*/ 2198 w 2510"/>
                <a:gd name="T3" fmla="*/ 59 h 164"/>
                <a:gd name="T4" fmla="*/ 1884 w 2510"/>
                <a:gd name="T5" fmla="*/ 23 h 164"/>
                <a:gd name="T6" fmla="*/ 1569 w 2510"/>
                <a:gd name="T7" fmla="*/ 4 h 164"/>
                <a:gd name="T8" fmla="*/ 1411 w 2510"/>
                <a:gd name="T9" fmla="*/ 1 h 164"/>
                <a:gd name="T10" fmla="*/ 1332 w 2510"/>
                <a:gd name="T11" fmla="*/ 0 h 164"/>
                <a:gd name="T12" fmla="*/ 1252 w 2510"/>
                <a:gd name="T13" fmla="*/ 2 h 164"/>
                <a:gd name="T14" fmla="*/ 938 w 2510"/>
                <a:gd name="T15" fmla="*/ 16 h 164"/>
                <a:gd name="T16" fmla="*/ 623 w 2510"/>
                <a:gd name="T17" fmla="*/ 49 h 164"/>
                <a:gd name="T18" fmla="*/ 311 w 2510"/>
                <a:gd name="T19" fmla="*/ 97 h 164"/>
                <a:gd name="T20" fmla="*/ 0 w 2510"/>
                <a:gd name="T21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0" h="164">
                  <a:moveTo>
                    <a:pt x="2510" y="111"/>
                  </a:moveTo>
                  <a:lnTo>
                    <a:pt x="2198" y="59"/>
                  </a:lnTo>
                  <a:lnTo>
                    <a:pt x="1884" y="23"/>
                  </a:lnTo>
                  <a:lnTo>
                    <a:pt x="1569" y="4"/>
                  </a:lnTo>
                  <a:lnTo>
                    <a:pt x="1411" y="1"/>
                  </a:lnTo>
                  <a:lnTo>
                    <a:pt x="1332" y="0"/>
                  </a:lnTo>
                  <a:lnTo>
                    <a:pt x="1252" y="2"/>
                  </a:lnTo>
                  <a:lnTo>
                    <a:pt x="938" y="16"/>
                  </a:lnTo>
                  <a:lnTo>
                    <a:pt x="623" y="49"/>
                  </a:lnTo>
                  <a:lnTo>
                    <a:pt x="311" y="97"/>
                  </a:lnTo>
                  <a:lnTo>
                    <a:pt x="0" y="164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72"/>
            <p:cNvSpPr>
              <a:spLocks/>
            </p:cNvSpPr>
            <p:nvPr/>
          </p:nvSpPr>
          <p:spPr bwMode="auto">
            <a:xfrm>
              <a:off x="2027100" y="724655"/>
              <a:ext cx="4259262" cy="369888"/>
            </a:xfrm>
            <a:custGeom>
              <a:avLst/>
              <a:gdLst>
                <a:gd name="T0" fmla="*/ 2683 w 2683"/>
                <a:gd name="T1" fmla="*/ 189 h 233"/>
                <a:gd name="T2" fmla="*/ 2518 w 2683"/>
                <a:gd name="T3" fmla="*/ 143 h 233"/>
                <a:gd name="T4" fmla="*/ 2352 w 2683"/>
                <a:gd name="T5" fmla="*/ 102 h 233"/>
                <a:gd name="T6" fmla="*/ 2017 w 2683"/>
                <a:gd name="T7" fmla="*/ 42 h 233"/>
                <a:gd name="T8" fmla="*/ 1679 w 2683"/>
                <a:gd name="T9" fmla="*/ 8 h 233"/>
                <a:gd name="T10" fmla="*/ 1509 w 2683"/>
                <a:gd name="T11" fmla="*/ 1 h 233"/>
                <a:gd name="T12" fmla="*/ 1425 w 2683"/>
                <a:gd name="T13" fmla="*/ 0 h 233"/>
                <a:gd name="T14" fmla="*/ 1339 w 2683"/>
                <a:gd name="T15" fmla="*/ 0 h 233"/>
                <a:gd name="T16" fmla="*/ 1000 w 2683"/>
                <a:gd name="T17" fmla="*/ 18 h 233"/>
                <a:gd name="T18" fmla="*/ 663 w 2683"/>
                <a:gd name="T19" fmla="*/ 63 h 233"/>
                <a:gd name="T20" fmla="*/ 330 w 2683"/>
                <a:gd name="T21" fmla="*/ 134 h 233"/>
                <a:gd name="T22" fmla="*/ 0 w 2683"/>
                <a:gd name="T2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3" h="233">
                  <a:moveTo>
                    <a:pt x="2683" y="189"/>
                  </a:moveTo>
                  <a:lnTo>
                    <a:pt x="2518" y="143"/>
                  </a:lnTo>
                  <a:lnTo>
                    <a:pt x="2352" y="102"/>
                  </a:lnTo>
                  <a:lnTo>
                    <a:pt x="2017" y="42"/>
                  </a:lnTo>
                  <a:lnTo>
                    <a:pt x="1679" y="8"/>
                  </a:lnTo>
                  <a:lnTo>
                    <a:pt x="1509" y="1"/>
                  </a:lnTo>
                  <a:lnTo>
                    <a:pt x="1425" y="0"/>
                  </a:lnTo>
                  <a:lnTo>
                    <a:pt x="1339" y="0"/>
                  </a:lnTo>
                  <a:lnTo>
                    <a:pt x="1000" y="18"/>
                  </a:lnTo>
                  <a:lnTo>
                    <a:pt x="663" y="63"/>
                  </a:lnTo>
                  <a:lnTo>
                    <a:pt x="330" y="134"/>
                  </a:lnTo>
                  <a:lnTo>
                    <a:pt x="0" y="233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73"/>
            <p:cNvSpPr>
              <a:spLocks/>
            </p:cNvSpPr>
            <p:nvPr/>
          </p:nvSpPr>
          <p:spPr bwMode="auto">
            <a:xfrm>
              <a:off x="1887400" y="515105"/>
              <a:ext cx="4700587" cy="503238"/>
            </a:xfrm>
            <a:custGeom>
              <a:avLst/>
              <a:gdLst>
                <a:gd name="T0" fmla="*/ 2961 w 2961"/>
                <a:gd name="T1" fmla="*/ 308 h 317"/>
                <a:gd name="T2" fmla="*/ 2783 w 2961"/>
                <a:gd name="T3" fmla="*/ 236 h 317"/>
                <a:gd name="T4" fmla="*/ 2602 w 2961"/>
                <a:gd name="T5" fmla="*/ 173 h 317"/>
                <a:gd name="T6" fmla="*/ 2419 w 2961"/>
                <a:gd name="T7" fmla="*/ 121 h 317"/>
                <a:gd name="T8" fmla="*/ 2233 w 2961"/>
                <a:gd name="T9" fmla="*/ 76 h 317"/>
                <a:gd name="T10" fmla="*/ 2047 w 2961"/>
                <a:gd name="T11" fmla="*/ 43 h 317"/>
                <a:gd name="T12" fmla="*/ 1859 w 2961"/>
                <a:gd name="T13" fmla="*/ 19 h 317"/>
                <a:gd name="T14" fmla="*/ 1670 w 2961"/>
                <a:gd name="T15" fmla="*/ 5 h 317"/>
                <a:gd name="T16" fmla="*/ 1575 w 2961"/>
                <a:gd name="T17" fmla="*/ 1 h 317"/>
                <a:gd name="T18" fmla="*/ 1480 w 2961"/>
                <a:gd name="T19" fmla="*/ 0 h 317"/>
                <a:gd name="T20" fmla="*/ 1387 w 2961"/>
                <a:gd name="T21" fmla="*/ 0 h 317"/>
                <a:gd name="T22" fmla="*/ 1292 w 2961"/>
                <a:gd name="T23" fmla="*/ 4 h 317"/>
                <a:gd name="T24" fmla="*/ 1103 w 2961"/>
                <a:gd name="T25" fmla="*/ 20 h 317"/>
                <a:gd name="T26" fmla="*/ 915 w 2961"/>
                <a:gd name="T27" fmla="*/ 45 h 317"/>
                <a:gd name="T28" fmla="*/ 728 w 2961"/>
                <a:gd name="T29" fmla="*/ 80 h 317"/>
                <a:gd name="T30" fmla="*/ 543 w 2961"/>
                <a:gd name="T31" fmla="*/ 124 h 317"/>
                <a:gd name="T32" fmla="*/ 360 w 2961"/>
                <a:gd name="T33" fmla="*/ 178 h 317"/>
                <a:gd name="T34" fmla="*/ 179 w 2961"/>
                <a:gd name="T35" fmla="*/ 242 h 317"/>
                <a:gd name="T36" fmla="*/ 0 w 2961"/>
                <a:gd name="T37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61" h="317">
                  <a:moveTo>
                    <a:pt x="2961" y="308"/>
                  </a:moveTo>
                  <a:lnTo>
                    <a:pt x="2783" y="236"/>
                  </a:lnTo>
                  <a:lnTo>
                    <a:pt x="2602" y="173"/>
                  </a:lnTo>
                  <a:lnTo>
                    <a:pt x="2419" y="121"/>
                  </a:lnTo>
                  <a:lnTo>
                    <a:pt x="2233" y="76"/>
                  </a:lnTo>
                  <a:lnTo>
                    <a:pt x="2047" y="43"/>
                  </a:lnTo>
                  <a:lnTo>
                    <a:pt x="1859" y="19"/>
                  </a:lnTo>
                  <a:lnTo>
                    <a:pt x="1670" y="5"/>
                  </a:lnTo>
                  <a:lnTo>
                    <a:pt x="1575" y="1"/>
                  </a:lnTo>
                  <a:lnTo>
                    <a:pt x="1480" y="0"/>
                  </a:lnTo>
                  <a:lnTo>
                    <a:pt x="1387" y="0"/>
                  </a:lnTo>
                  <a:lnTo>
                    <a:pt x="1292" y="4"/>
                  </a:lnTo>
                  <a:lnTo>
                    <a:pt x="1103" y="20"/>
                  </a:lnTo>
                  <a:lnTo>
                    <a:pt x="915" y="45"/>
                  </a:lnTo>
                  <a:lnTo>
                    <a:pt x="728" y="80"/>
                  </a:lnTo>
                  <a:lnTo>
                    <a:pt x="543" y="124"/>
                  </a:lnTo>
                  <a:lnTo>
                    <a:pt x="360" y="178"/>
                  </a:lnTo>
                  <a:lnTo>
                    <a:pt x="179" y="242"/>
                  </a:lnTo>
                  <a:lnTo>
                    <a:pt x="0" y="317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088820" y="4779150"/>
              <a:ext cx="990110" cy="540060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ctr" anchorCtr="1">
              <a:no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200" b="1" dirty="0" smtClean="0">
                  <a:solidFill>
                    <a:schemeClr val="bg1"/>
                  </a:solidFill>
                  <a:latin typeface="Myriad Pro" pitchFamily="34" charset="0"/>
                </a:rPr>
                <a:t>Yksityis-</a:t>
              </a:r>
            </a:p>
            <a:p>
              <a:pPr algn="ctr">
                <a:lnSpc>
                  <a:spcPts val="1200"/>
                </a:lnSpc>
              </a:pPr>
              <a:r>
                <a:rPr lang="fi-FI" sz="1200" b="1" dirty="0" smtClean="0">
                  <a:solidFill>
                    <a:schemeClr val="bg1"/>
                  </a:solidFill>
                  <a:latin typeface="Myriad Pro" pitchFamily="34" charset="0"/>
                </a:rPr>
                <a:t>henkilö</a:t>
              </a:r>
              <a:endParaRPr lang="fi-FI" sz="12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427605" y="2630785"/>
              <a:ext cx="990110" cy="540060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ctr" anchorCtr="1">
              <a:no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200" b="1" dirty="0" smtClean="0">
                  <a:solidFill>
                    <a:schemeClr val="bg1"/>
                  </a:solidFill>
                  <a:latin typeface="Myriad Pro" pitchFamily="34" charset="0"/>
                </a:rPr>
                <a:t>Kauppias</a:t>
              </a:r>
            </a:p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solidFill>
                    <a:schemeClr val="bg1"/>
                  </a:solidFill>
                  <a:latin typeface="Myriad Pro" pitchFamily="34" charset="0"/>
                </a:rPr>
                <a:t>kerää tiedon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678134" y="3986514"/>
              <a:ext cx="449534" cy="226591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b="1" dirty="0" smtClean="0">
                  <a:latin typeface="Myriad Pro" pitchFamily="34" charset="0"/>
                </a:rPr>
                <a:t>Tilaus</a:t>
              </a:r>
              <a:endParaRPr lang="fi-FI" sz="1000" b="1" dirty="0">
                <a:latin typeface="Myriad Pro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146962" y="3378894"/>
              <a:ext cx="627413" cy="226591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b="1" dirty="0" smtClean="0">
                  <a:latin typeface="Myriad Pro" pitchFamily="34" charset="0"/>
                </a:rPr>
                <a:t>Toimitus</a:t>
              </a:r>
              <a:endParaRPr lang="fi-FI" sz="1000" b="1" dirty="0">
                <a:latin typeface="Myriad Pro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159227" y="4986467"/>
              <a:ext cx="990110" cy="540060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ctr" anchorCtr="1">
              <a:no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200" b="1" dirty="0" smtClean="0">
                  <a:solidFill>
                    <a:schemeClr val="bg1"/>
                  </a:solidFill>
                  <a:latin typeface="Myriad Pro" pitchFamily="34" charset="0"/>
                </a:rPr>
                <a:t>Julkaisija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095728" y="1059406"/>
              <a:ext cx="990110" cy="540060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ctr" anchorCtr="1">
              <a:no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200" b="1" dirty="0" smtClean="0">
                  <a:solidFill>
                    <a:schemeClr val="bg1"/>
                  </a:solidFill>
                  <a:latin typeface="Myriad Pro" pitchFamily="34" charset="0"/>
                </a:rPr>
                <a:t>Markkinoija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410058" y="1474125"/>
              <a:ext cx="990110" cy="540060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ctr" anchorCtr="1">
              <a:no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200" b="1" dirty="0" smtClean="0">
                  <a:solidFill>
                    <a:schemeClr val="bg1"/>
                  </a:solidFill>
                  <a:latin typeface="Myriad Pro" pitchFamily="34" charset="0"/>
                </a:rPr>
                <a:t>Analytiikan</a:t>
              </a:r>
            </a:p>
            <a:p>
              <a:pPr algn="ctr">
                <a:lnSpc>
                  <a:spcPts val="1200"/>
                </a:lnSpc>
              </a:pPr>
              <a:r>
                <a:rPr lang="fi-FI" sz="1200" b="1" dirty="0" smtClean="0">
                  <a:solidFill>
                    <a:schemeClr val="bg1"/>
                  </a:solidFill>
                  <a:latin typeface="Myriad Pro" pitchFamily="34" charset="0"/>
                </a:rPr>
                <a:t>tarjoaja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989745" y="1076770"/>
              <a:ext cx="990110" cy="540060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ctr" anchorCtr="1">
              <a:no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200" b="1" dirty="0" smtClean="0">
                  <a:solidFill>
                    <a:schemeClr val="bg1"/>
                  </a:solidFill>
                  <a:latin typeface="Myriad Pro" pitchFamily="34" charset="0"/>
                </a:rPr>
                <a:t>Kootun aineiston</a:t>
              </a:r>
            </a:p>
            <a:p>
              <a:pPr algn="ctr">
                <a:lnSpc>
                  <a:spcPts val="1200"/>
                </a:lnSpc>
              </a:pPr>
              <a:r>
                <a:rPr lang="fi-FI" sz="1200" b="1" dirty="0" smtClean="0">
                  <a:solidFill>
                    <a:schemeClr val="bg1"/>
                  </a:solidFill>
                  <a:latin typeface="Myriad Pro" pitchFamily="34" charset="0"/>
                </a:rPr>
                <a:t>välittäjä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099387" y="2743955"/>
              <a:ext cx="1011237" cy="569913"/>
              <a:chOff x="2046150" y="2743955"/>
              <a:chExt cx="1011237" cy="569913"/>
            </a:xfrm>
          </p:grpSpPr>
          <p:sp>
            <p:nvSpPr>
              <p:cNvPr id="7" name="Oval 10"/>
              <p:cNvSpPr>
                <a:spLocks noChangeArrowheads="1"/>
              </p:cNvSpPr>
              <p:nvPr/>
            </p:nvSpPr>
            <p:spPr bwMode="auto">
              <a:xfrm>
                <a:off x="2046150" y="2743955"/>
                <a:ext cx="1011237" cy="569913"/>
              </a:xfrm>
              <a:prstGeom prst="ellipse">
                <a:avLst/>
              </a:prstGeom>
              <a:solidFill>
                <a:srgbClr val="69549A"/>
              </a:solidFill>
              <a:ln w="4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056713" y="2760313"/>
                <a:ext cx="990110" cy="540060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 anchor="ctr" anchorCtr="1">
                <a:no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fi-FI" sz="1200" b="1" dirty="0" smtClean="0">
                    <a:solidFill>
                      <a:schemeClr val="bg1"/>
                    </a:solidFill>
                    <a:latin typeface="Myriad Pro" pitchFamily="34" charset="0"/>
                  </a:rPr>
                  <a:t>Todennus-</a:t>
                </a:r>
              </a:p>
              <a:p>
                <a:pPr algn="ctr">
                  <a:lnSpc>
                    <a:spcPts val="1200"/>
                  </a:lnSpc>
                </a:pPr>
                <a:r>
                  <a:rPr lang="fi-FI" sz="1200" b="1" dirty="0" smtClean="0">
                    <a:solidFill>
                      <a:schemeClr val="bg1"/>
                    </a:solidFill>
                    <a:latin typeface="Myriad Pro" pitchFamily="34" charset="0"/>
                  </a:rPr>
                  <a:t>palvelu</a:t>
                </a:r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3637315" y="5660986"/>
              <a:ext cx="990110" cy="540060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ctr" anchorCtr="1">
              <a:no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200" b="1" dirty="0" smtClean="0">
                  <a:solidFill>
                    <a:schemeClr val="bg1"/>
                  </a:solidFill>
                  <a:latin typeface="Myriad Pro" pitchFamily="34" charset="0"/>
                </a:rPr>
                <a:t>Aineiston kokoaja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088955" y="4598807"/>
              <a:ext cx="990110" cy="540060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ctr" anchorCtr="1">
              <a:no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200" b="1" dirty="0" smtClean="0">
                  <a:solidFill>
                    <a:schemeClr val="bg1"/>
                  </a:solidFill>
                  <a:latin typeface="Myriad Pro" pitchFamily="34" charset="0"/>
                </a:rPr>
                <a:t>Maksun välittäjä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225488" y="3994111"/>
              <a:ext cx="990110" cy="540060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ctr" anchorCtr="1">
              <a:no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200" b="1" dirty="0" smtClean="0">
                  <a:solidFill>
                    <a:schemeClr val="bg1"/>
                  </a:solidFill>
                  <a:latin typeface="Myriad Pro" pitchFamily="34" charset="0"/>
                </a:rPr>
                <a:t>Verkko-osoitteen tarjoaja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36000" y="2844000"/>
              <a:ext cx="226591" cy="874205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vert="vert"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Datan tarkistus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254547" y="2861029"/>
              <a:ext cx="226591" cy="845352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vert="vert"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Varastotilanne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578842" y="3074115"/>
              <a:ext cx="226591" cy="362847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vert="vert"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Viesti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854334" y="3054879"/>
              <a:ext cx="226591" cy="382083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vert="vert"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Tilaus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791234" y="3458200"/>
              <a:ext cx="226591" cy="949546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vert="vert"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Toim. valmistelu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068000" y="3456000"/>
              <a:ext cx="226591" cy="1077786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vert="vert"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Käyttöehtojen hyv.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284000" y="3564000"/>
              <a:ext cx="226591" cy="737950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vert="vert"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Käyttöehdot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464000" y="3543296"/>
              <a:ext cx="226591" cy="798864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vert="vert"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Maksupyyntö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 rot="120000">
              <a:off x="4644000" y="3564000"/>
              <a:ext cx="226591" cy="760392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vert="vert"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err="1" smtClean="0">
                  <a:latin typeface="Myriad Pro" pitchFamily="34" charset="0"/>
                </a:rPr>
                <a:t>Verkko-os</a:t>
              </a:r>
              <a:r>
                <a:rPr lang="fi-FI" sz="1000" dirty="0" smtClean="0">
                  <a:latin typeface="Myriad Pro" pitchFamily="34" charset="0"/>
                </a:rPr>
                <a:t>. p.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 rot="180000">
              <a:off x="4860000" y="3528000"/>
              <a:ext cx="226591" cy="914280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vert="vert"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Tunnistepyyntö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076000" y="3564000"/>
              <a:ext cx="226591" cy="811688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vert="vert"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Verkko-osoite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292000" y="3492000"/>
              <a:ext cx="226591" cy="850160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vert="vert"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Datan klikkaus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472000" y="3456000"/>
              <a:ext cx="226591" cy="959164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vert="vert" wrap="none" lIns="36000" tIns="36000" rIns="36000" bIns="36000" rtlCol="0" anchor="t" anchorCtr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Tunnisteen  tark.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 rot="19347149">
              <a:off x="2451349" y="3916968"/>
              <a:ext cx="226591" cy="914280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vert="vert"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Tunnistepyyntö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 rot="19208513">
              <a:off x="2671732" y="3847856"/>
              <a:ext cx="226591" cy="893441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vert="vert"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Käyttöoikeudet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 rot="19142502">
              <a:off x="3070819" y="3728714"/>
              <a:ext cx="226591" cy="914280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vert="vert"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Tunnistepyyntö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 rot="19208513">
              <a:off x="2921413" y="3793913"/>
              <a:ext cx="226591" cy="970385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vert="vert"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err="1" smtClean="0">
                  <a:latin typeface="Myriad Pro" pitchFamily="34" charset="0"/>
                </a:rPr>
                <a:t>Muod</a:t>
              </a:r>
              <a:r>
                <a:rPr lang="fi-FI" sz="1000" dirty="0" smtClean="0">
                  <a:latin typeface="Myriad Pro" pitchFamily="34" charset="0"/>
                </a:rPr>
                <a:t>. </a:t>
              </a:r>
              <a:r>
                <a:rPr lang="fi-FI" sz="1000" dirty="0" err="1" smtClean="0">
                  <a:latin typeface="Myriad Pro" pitchFamily="34" charset="0"/>
                </a:rPr>
                <a:t>käyttöoik</a:t>
              </a:r>
              <a:r>
                <a:rPr lang="fi-FI" sz="1000" dirty="0" smtClean="0">
                  <a:latin typeface="Myriad Pro" pitchFamily="34" charset="0"/>
                </a:rPr>
                <a:t>.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 rot="21189661">
              <a:off x="4764489" y="1102845"/>
              <a:ext cx="510323" cy="226591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Aineisto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 rot="20979115">
              <a:off x="4676795" y="1342944"/>
              <a:ext cx="960767" cy="153888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0" rIns="36000" bIns="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Aineiston maksu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 rot="21085995">
              <a:off x="4705899" y="1491065"/>
              <a:ext cx="895044" cy="153888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0" rIns="36000" bIns="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Aineiston tilaus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 rot="20612973">
              <a:off x="3466305" y="5505605"/>
              <a:ext cx="794054" cy="226591"/>
            </a:xfrm>
            <a:prstGeom prst="rect">
              <a:avLst/>
            </a:prstGeom>
            <a:noFill/>
            <a:effectLst/>
          </p:spPr>
          <p:txBody>
            <a:bodyPr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900" dirty="0" err="1" smtClean="0">
                  <a:latin typeface="Myriad Pro" pitchFamily="34" charset="0"/>
                </a:rPr>
                <a:t>Käyttöeht</a:t>
              </a:r>
              <a:r>
                <a:rPr lang="fi-FI" sz="900" dirty="0" smtClean="0">
                  <a:latin typeface="Myriad Pro" pitchFamily="34" charset="0"/>
                </a:rPr>
                <a:t>. hyv.</a:t>
              </a:r>
              <a:endParaRPr lang="fi-FI" sz="900" dirty="0">
                <a:latin typeface="Myriad Pro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 rot="1977019">
              <a:off x="4536000" y="5652000"/>
              <a:ext cx="737950" cy="226591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Käyttöehdot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515680" y="5364000"/>
              <a:ext cx="566428" cy="153888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0" rIns="36000" bIns="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Kokemus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411760" y="5508000"/>
              <a:ext cx="1036107" cy="153888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0" rIns="36000" bIns="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Aineiston klikkaus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461927" y="5636555"/>
              <a:ext cx="628946" cy="226591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Kiinnostus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563136" y="5184000"/>
              <a:ext cx="595160" cy="153888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square" lIns="36000" tIns="0" rIns="36000" bIns="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Mainonta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 rot="2550571">
              <a:off x="3312703" y="2380460"/>
              <a:ext cx="858176" cy="226591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Sopimusehdot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 rot="2571659">
              <a:off x="3622473" y="2374189"/>
              <a:ext cx="748086" cy="153888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0" rIns="0" bIns="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err="1" smtClean="0">
                  <a:latin typeface="Myriad Pro" pitchFamily="34" charset="0"/>
                </a:rPr>
                <a:t>Sop</a:t>
              </a:r>
              <a:r>
                <a:rPr lang="fi-FI" sz="1000" dirty="0" smtClean="0">
                  <a:latin typeface="Myriad Pro" pitchFamily="34" charset="0"/>
                </a:rPr>
                <a:t>. </a:t>
              </a:r>
              <a:r>
                <a:rPr lang="fi-FI" sz="1000" dirty="0" err="1" smtClean="0">
                  <a:latin typeface="Myriad Pro" pitchFamily="34" charset="0"/>
                </a:rPr>
                <a:t>eht</a:t>
              </a:r>
              <a:r>
                <a:rPr lang="fi-FI" sz="1000" dirty="0" smtClean="0">
                  <a:latin typeface="Myriad Pro" pitchFamily="34" charset="0"/>
                </a:rPr>
                <a:t>. hyv.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545919" y="468000"/>
              <a:ext cx="1085801" cy="153888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0" rIns="36000" bIns="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Kohdelistan maksu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563797" y="630000"/>
              <a:ext cx="1020078" cy="226591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Kohdelistan tilaus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709542" y="812971"/>
              <a:ext cx="635358" cy="226591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Kohdelista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 rot="20520000">
              <a:off x="5400000" y="5112000"/>
              <a:ext cx="861381" cy="226591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Todentaminen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 rot="20472443">
              <a:off x="5347333" y="4895649"/>
              <a:ext cx="984812" cy="226591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Todennuspyyntö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652120" y="5652000"/>
              <a:ext cx="1018476" cy="226591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Maksun vahvistus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956293" y="5947761"/>
              <a:ext cx="420555" cy="226591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Maksu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 rot="20520000">
              <a:off x="5472000" y="5255648"/>
              <a:ext cx="885426" cy="299295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72000" rIns="36000" bIns="72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Varmistaminen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27" name="Freeform 34"/>
            <p:cNvSpPr>
              <a:spLocks/>
            </p:cNvSpPr>
            <p:nvPr/>
          </p:nvSpPr>
          <p:spPr bwMode="auto">
            <a:xfrm rot="20941121">
              <a:off x="5142973" y="4685389"/>
              <a:ext cx="1255023" cy="183221"/>
            </a:xfrm>
            <a:custGeom>
              <a:avLst/>
              <a:gdLst>
                <a:gd name="T0" fmla="*/ 0 w 900"/>
                <a:gd name="T1" fmla="*/ 322 h 437"/>
                <a:gd name="T2" fmla="*/ 60 w 900"/>
                <a:gd name="T3" fmla="*/ 362 h 437"/>
                <a:gd name="T4" fmla="*/ 122 w 900"/>
                <a:gd name="T5" fmla="*/ 394 h 437"/>
                <a:gd name="T6" fmla="*/ 186 w 900"/>
                <a:gd name="T7" fmla="*/ 417 h 437"/>
                <a:gd name="T8" fmla="*/ 251 w 900"/>
                <a:gd name="T9" fmla="*/ 431 h 437"/>
                <a:gd name="T10" fmla="*/ 315 w 900"/>
                <a:gd name="T11" fmla="*/ 437 h 437"/>
                <a:gd name="T12" fmla="*/ 347 w 900"/>
                <a:gd name="T13" fmla="*/ 437 h 437"/>
                <a:gd name="T14" fmla="*/ 380 w 900"/>
                <a:gd name="T15" fmla="*/ 435 h 437"/>
                <a:gd name="T16" fmla="*/ 444 w 900"/>
                <a:gd name="T17" fmla="*/ 425 h 437"/>
                <a:gd name="T18" fmla="*/ 507 w 900"/>
                <a:gd name="T19" fmla="*/ 406 h 437"/>
                <a:gd name="T20" fmla="*/ 568 w 900"/>
                <a:gd name="T21" fmla="*/ 381 h 437"/>
                <a:gd name="T22" fmla="*/ 626 w 900"/>
                <a:gd name="T23" fmla="*/ 347 h 437"/>
                <a:gd name="T24" fmla="*/ 681 w 900"/>
                <a:gd name="T25" fmla="*/ 306 h 437"/>
                <a:gd name="T26" fmla="*/ 734 w 900"/>
                <a:gd name="T27" fmla="*/ 258 h 437"/>
                <a:gd name="T28" fmla="*/ 782 w 900"/>
                <a:gd name="T29" fmla="*/ 204 h 437"/>
                <a:gd name="T30" fmla="*/ 826 w 900"/>
                <a:gd name="T31" fmla="*/ 143 h 437"/>
                <a:gd name="T32" fmla="*/ 865 w 900"/>
                <a:gd name="T33" fmla="*/ 74 h 437"/>
                <a:gd name="T34" fmla="*/ 900 w 900"/>
                <a:gd name="T35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0" h="437">
                  <a:moveTo>
                    <a:pt x="0" y="322"/>
                  </a:moveTo>
                  <a:lnTo>
                    <a:pt x="60" y="362"/>
                  </a:lnTo>
                  <a:lnTo>
                    <a:pt x="122" y="394"/>
                  </a:lnTo>
                  <a:lnTo>
                    <a:pt x="186" y="417"/>
                  </a:lnTo>
                  <a:lnTo>
                    <a:pt x="251" y="431"/>
                  </a:lnTo>
                  <a:lnTo>
                    <a:pt x="315" y="437"/>
                  </a:lnTo>
                  <a:lnTo>
                    <a:pt x="347" y="437"/>
                  </a:lnTo>
                  <a:lnTo>
                    <a:pt x="380" y="435"/>
                  </a:lnTo>
                  <a:lnTo>
                    <a:pt x="444" y="425"/>
                  </a:lnTo>
                  <a:lnTo>
                    <a:pt x="507" y="406"/>
                  </a:lnTo>
                  <a:lnTo>
                    <a:pt x="568" y="381"/>
                  </a:lnTo>
                  <a:lnTo>
                    <a:pt x="626" y="347"/>
                  </a:lnTo>
                  <a:lnTo>
                    <a:pt x="681" y="306"/>
                  </a:lnTo>
                  <a:lnTo>
                    <a:pt x="734" y="258"/>
                  </a:lnTo>
                  <a:lnTo>
                    <a:pt x="782" y="204"/>
                  </a:lnTo>
                  <a:lnTo>
                    <a:pt x="826" y="143"/>
                  </a:lnTo>
                  <a:lnTo>
                    <a:pt x="865" y="74"/>
                  </a:lnTo>
                  <a:lnTo>
                    <a:pt x="900" y="0"/>
                  </a:lnTo>
                </a:path>
              </a:pathLst>
            </a:custGeom>
            <a:noFill/>
            <a:ln w="15875" cap="rnd">
              <a:solidFill>
                <a:srgbClr val="777777"/>
              </a:solidFill>
              <a:prstDash val="solid"/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TextBox 122"/>
            <p:cNvSpPr txBox="1"/>
            <p:nvPr/>
          </p:nvSpPr>
          <p:spPr>
            <a:xfrm rot="20460000">
              <a:off x="5292000" y="4752000"/>
              <a:ext cx="922296" cy="226591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Varmistepyyntö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 rot="516747">
              <a:off x="2333739" y="1377371"/>
              <a:ext cx="930309" cy="226591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900" dirty="0" smtClean="0">
                  <a:latin typeface="Myriad Pro" pitchFamily="34" charset="0"/>
                </a:rPr>
                <a:t>Kohdelistan tilaus</a:t>
              </a:r>
              <a:endParaRPr lang="fi-FI" sz="900" dirty="0">
                <a:latin typeface="Myriad Pro" pitchFamily="34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 rot="419062">
              <a:off x="2206338" y="1533185"/>
              <a:ext cx="988017" cy="226591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900" dirty="0" smtClean="0">
                  <a:latin typeface="Myriad Pro" pitchFamily="34" charset="0"/>
                </a:rPr>
                <a:t>Kohdelistan maksu</a:t>
              </a:r>
              <a:endParaRPr lang="fi-FI" sz="900" dirty="0">
                <a:latin typeface="Myriad Pro" pitchFamily="34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 rot="576368">
              <a:off x="2251988" y="1775689"/>
              <a:ext cx="582458" cy="218705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900" dirty="0" smtClean="0">
                  <a:latin typeface="Myriad Pro" pitchFamily="34" charset="0"/>
                </a:rPr>
                <a:t>Kohdelista</a:t>
              </a:r>
              <a:endParaRPr lang="fi-FI" sz="900" dirty="0">
                <a:latin typeface="Myriad Pro" pitchFamily="34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 rot="2519117">
              <a:off x="4080448" y="2238150"/>
              <a:ext cx="563222" cy="226591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900" dirty="0" err="1" smtClean="0">
                  <a:latin typeface="Myriad Pro" pitchFamily="34" charset="0"/>
                </a:rPr>
                <a:t>Analyysip</a:t>
              </a:r>
              <a:r>
                <a:rPr lang="fi-FI" sz="900" dirty="0" smtClean="0">
                  <a:latin typeface="Myriad Pro" pitchFamily="34" charset="0"/>
                </a:rPr>
                <a:t>.</a:t>
              </a:r>
              <a:endParaRPr lang="fi-FI" sz="900" dirty="0">
                <a:latin typeface="Myriad Pro" pitchFamily="34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 rot="3241728">
              <a:off x="4317673" y="2195374"/>
              <a:ext cx="473454" cy="153888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0" rIns="36000" bIns="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900" dirty="0" smtClean="0">
                  <a:latin typeface="Myriad Pro" pitchFamily="34" charset="0"/>
                </a:rPr>
                <a:t>Analyysi</a:t>
              </a:r>
              <a:endParaRPr lang="fi-FI" sz="900" dirty="0">
                <a:latin typeface="Myriad Pro" pitchFamily="34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 rot="3472248">
              <a:off x="4522952" y="2064523"/>
              <a:ext cx="420555" cy="226591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Maksu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 rot="17984413">
              <a:off x="4962229" y="1890884"/>
              <a:ext cx="420555" cy="226591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Maksu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 rot="18831197">
              <a:off x="5507091" y="2079295"/>
              <a:ext cx="709096" cy="153888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0" rIns="36000" bIns="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Asiakasdata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 rot="19026731">
              <a:off x="5922303" y="2230300"/>
              <a:ext cx="508721" cy="226591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Klikkaus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 rot="4320000">
              <a:off x="6977056" y="2706850"/>
              <a:ext cx="1061756" cy="226591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Asiakasmaksudata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 rot="4200000">
              <a:off x="7380000" y="2565812"/>
              <a:ext cx="960768" cy="226591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Aineiston maksu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 rot="2583012">
              <a:off x="3923156" y="2290501"/>
              <a:ext cx="510323" cy="226591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Aineisto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 rot="18835734">
              <a:off x="5049237" y="1912162"/>
              <a:ext cx="858176" cy="226591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Sopimusehdot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 rot="18846459">
              <a:off x="5227260" y="2069877"/>
              <a:ext cx="784437" cy="153888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0" rIns="36000" bIns="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err="1" smtClean="0">
                  <a:latin typeface="Myriad Pro" pitchFamily="34" charset="0"/>
                </a:rPr>
                <a:t>Sop</a:t>
              </a:r>
              <a:r>
                <a:rPr lang="fi-FI" sz="1000" dirty="0" smtClean="0">
                  <a:latin typeface="Myriad Pro" pitchFamily="34" charset="0"/>
                </a:rPr>
                <a:t>. </a:t>
              </a:r>
              <a:r>
                <a:rPr lang="fi-FI" sz="1000" dirty="0" err="1" smtClean="0">
                  <a:latin typeface="Myriad Pro" pitchFamily="34" charset="0"/>
                </a:rPr>
                <a:t>eht</a:t>
              </a:r>
              <a:r>
                <a:rPr lang="fi-FI" sz="1000" dirty="0" smtClean="0">
                  <a:latin typeface="Myriad Pro" pitchFamily="34" charset="0"/>
                </a:rPr>
                <a:t>. hyv.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 rot="3350904">
              <a:off x="5794420" y="3503466"/>
              <a:ext cx="584062" cy="226591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Vahvistus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 rot="3153440">
              <a:off x="5933310" y="3318746"/>
              <a:ext cx="446203" cy="226591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Pyyntö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 rot="2580000">
              <a:off x="6588000" y="3306934"/>
              <a:ext cx="420555" cy="226591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Maksu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 rot="2703706">
              <a:off x="6420130" y="3218318"/>
              <a:ext cx="1018476" cy="226591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36000" rIns="36000" bIns="3600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smtClean="0">
                  <a:latin typeface="Myriad Pro" pitchFamily="34" charset="0"/>
                </a:rPr>
                <a:t>Maksun vahvistus</a:t>
              </a:r>
              <a:endParaRPr lang="fi-FI" sz="1000" dirty="0">
                <a:latin typeface="Myriad Pro" pitchFamily="34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 rot="19026731">
              <a:off x="5570155" y="2133336"/>
              <a:ext cx="971988" cy="153888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none" lIns="36000" tIns="0" rIns="36000" bIns="0" rtlCol="0" anchor="ctr" anchorCtr="1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000" dirty="0" err="1" smtClean="0">
                  <a:latin typeface="Myriad Pro" pitchFamily="34" charset="0"/>
                </a:rPr>
                <a:t>Alust</a:t>
              </a:r>
              <a:r>
                <a:rPr lang="fi-FI" sz="1000" dirty="0" smtClean="0">
                  <a:latin typeface="Myriad Pro" pitchFamily="34" charset="0"/>
                </a:rPr>
                <a:t>. </a:t>
              </a:r>
              <a:r>
                <a:rPr lang="fi-FI" sz="1000" dirty="0" err="1" smtClean="0">
                  <a:latin typeface="Myriad Pro" pitchFamily="34" charset="0"/>
                </a:rPr>
                <a:t>käytt</a:t>
              </a:r>
              <a:r>
                <a:rPr lang="fi-FI" sz="1000" dirty="0" smtClean="0">
                  <a:latin typeface="Myriad Pro" pitchFamily="34" charset="0"/>
                </a:rPr>
                <a:t>. prof.</a:t>
              </a:r>
              <a:endParaRPr lang="fi-FI" sz="1000" dirty="0">
                <a:latin typeface="Myriad Pro" pitchFamily="34" charset="0"/>
              </a:endParaRPr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912196" y="71281"/>
            <a:ext cx="8302906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i-FI" sz="1400" dirty="0"/>
              <a:t>Kuvio </a:t>
            </a:r>
            <a:r>
              <a:rPr lang="fi-FI" sz="1400" dirty="0" smtClean="0"/>
              <a:t>0.2 </a:t>
            </a:r>
            <a:r>
              <a:rPr lang="fi-FI" sz="1400" b="1" dirty="0" smtClean="0"/>
              <a:t>Yksittäisen </a:t>
            </a:r>
            <a:r>
              <a:rPr lang="fi-FI" sz="1400" b="1" dirty="0"/>
              <a:t>kassatapahtuman liikkeellepanema tiedonvälityksen verkko</a:t>
            </a:r>
          </a:p>
          <a:p>
            <a:r>
              <a:rPr lang="fi-FI" sz="1100" dirty="0"/>
              <a:t>Yksinkertaistettu kuva ostotapahtuman käynnistämistä implisiittisistä ja eksplisiittisistä tietovirroista toimitukseen ja maksamiseen, </a:t>
            </a:r>
            <a:endParaRPr lang="fi-FI" sz="1100" dirty="0" smtClean="0"/>
          </a:p>
          <a:p>
            <a:r>
              <a:rPr lang="fi-FI" sz="1100" dirty="0" smtClean="0"/>
              <a:t>profilointiin </a:t>
            </a:r>
            <a:r>
              <a:rPr lang="fi-FI" sz="1100" dirty="0"/>
              <a:t>ja mainontaan sekä tiedon kokoamiseen ja analysointiin liittyen.</a:t>
            </a:r>
          </a:p>
        </p:txBody>
      </p:sp>
      <p:sp>
        <p:nvSpPr>
          <p:cNvPr id="143" name="Title 1"/>
          <p:cNvSpPr txBox="1">
            <a:spLocks/>
          </p:cNvSpPr>
          <p:nvPr/>
        </p:nvSpPr>
        <p:spPr>
          <a:xfrm>
            <a:off x="901224" y="6422744"/>
            <a:ext cx="7316181" cy="4616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(ETLA B 254), s. 7.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0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7915" y="1486474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01045738"/>
              </p:ext>
            </p:extLst>
          </p:nvPr>
        </p:nvGraphicFramePr>
        <p:xfrm>
          <a:off x="957219" y="1486474"/>
          <a:ext cx="7226695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36000" y="1692000"/>
            <a:ext cx="2115235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 err="1" smtClean="0">
                <a:solidFill>
                  <a:prstClr val="black"/>
                </a:solidFill>
                <a:latin typeface="Myriad Pro" pitchFamily="34" charset="0"/>
                <a:cs typeface="Arial" pitchFamily="34" charset="0"/>
              </a:rPr>
              <a:t>Mobiili</a:t>
            </a:r>
            <a:r>
              <a:rPr lang="fi-FI" sz="1200" dirty="0" smtClean="0">
                <a:solidFill>
                  <a:prstClr val="black"/>
                </a:solidFill>
                <a:latin typeface="Myriad Pro" pitchFamily="34" charset="0"/>
                <a:cs typeface="Arial" pitchFamily="34" charset="0"/>
              </a:rPr>
              <a:t> IP liikenne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prstClr val="black"/>
                </a:solidFill>
                <a:latin typeface="Myriad Pro" pitchFamily="34" charset="0"/>
                <a:cs typeface="Arial" pitchFamily="34" charset="0"/>
              </a:rPr>
              <a:t>2005 = 1 </a:t>
            </a:r>
            <a:endParaRPr lang="fi-FI" sz="1200" dirty="0">
              <a:solidFill>
                <a:prstClr val="black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47915" y="5570705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45.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7914" y="323655"/>
            <a:ext cx="7494515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2.3</a:t>
            </a:r>
            <a:endParaRPr lang="fi-FI" b="1" dirty="0"/>
          </a:p>
          <a:p>
            <a:r>
              <a:rPr lang="fi-FI" b="1" dirty="0"/>
              <a:t>Internet laajenee ja syvenee, jolloin tietomäärät räjähtävät</a:t>
            </a:r>
          </a:p>
          <a:p>
            <a:r>
              <a:rPr lang="fi-FI" dirty="0" err="1"/>
              <a:t>IP-pohjaisen</a:t>
            </a:r>
            <a:r>
              <a:rPr lang="fi-FI" dirty="0"/>
              <a:t> tietoliikenteen </a:t>
            </a:r>
            <a:r>
              <a:rPr lang="fi-FI" dirty="0" smtClean="0"/>
              <a:t>määrä maailmassa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36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7915" y="1484784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703641"/>
              </p:ext>
            </p:extLst>
          </p:nvPr>
        </p:nvGraphicFramePr>
        <p:xfrm>
          <a:off x="976312" y="1776864"/>
          <a:ext cx="7191375" cy="330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25322" y="3270385"/>
            <a:ext cx="438582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7 910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0931" y="3703168"/>
            <a:ext cx="327975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prstClr val="black"/>
                </a:solidFill>
                <a:latin typeface="Myriad Pro" pitchFamily="34" charset="0"/>
                <a:cs typeface="Arial" pitchFamily="34" charset="0"/>
              </a:rPr>
              <a:t>130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9800" y="3721370"/>
            <a:ext cx="438582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1 227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7349" y="3598195"/>
            <a:ext cx="438582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2 720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6000" y="1692000"/>
            <a:ext cx="2115235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>
                <a:solidFill>
                  <a:prstClr val="black"/>
                </a:solidFill>
                <a:latin typeface="Myriad Pro" pitchFamily="34" charset="0"/>
                <a:cs typeface="Arial" pitchFamily="34" charset="0"/>
              </a:rPr>
              <a:t>Digitaalisen datan määrä globaalisti, </a:t>
            </a:r>
            <a:r>
              <a:rPr lang="fi-FI" sz="1200" dirty="0" err="1">
                <a:solidFill>
                  <a:prstClr val="black"/>
                </a:solidFill>
                <a:latin typeface="Myriad Pro" pitchFamily="34" charset="0"/>
                <a:cs typeface="Arial" pitchFamily="34" charset="0"/>
              </a:rPr>
              <a:t>exatavua</a:t>
            </a:r>
            <a:endParaRPr lang="fi-FI" sz="1200" dirty="0">
              <a:solidFill>
                <a:prstClr val="black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47915" y="5544826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45.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7914" y="323655"/>
            <a:ext cx="7494515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2.3</a:t>
            </a:r>
            <a:endParaRPr lang="fi-FI" b="1" dirty="0"/>
          </a:p>
          <a:p>
            <a:r>
              <a:rPr lang="fi-FI" b="1" dirty="0"/>
              <a:t>Internet laajenee ja syvenee, jolloin tietomäärät räjähtävät</a:t>
            </a:r>
          </a:p>
          <a:p>
            <a:r>
              <a:rPr lang="fi-FI" dirty="0"/>
              <a:t>D</a:t>
            </a:r>
            <a:r>
              <a:rPr lang="fi-FI" dirty="0" smtClean="0"/>
              <a:t>igitaalisen </a:t>
            </a:r>
            <a:r>
              <a:rPr lang="fi-FI" dirty="0"/>
              <a:t>tiedon </a:t>
            </a:r>
            <a:r>
              <a:rPr lang="fi-FI" dirty="0" smtClean="0"/>
              <a:t>määrä </a:t>
            </a:r>
            <a:r>
              <a:rPr lang="fi-FI" dirty="0"/>
              <a:t>maailmassa</a:t>
            </a:r>
          </a:p>
        </p:txBody>
      </p:sp>
    </p:spTree>
    <p:extLst>
      <p:ext uri="{BB962C8B-B14F-4D97-AF65-F5344CB8AC3E}">
        <p14:creationId xmlns:p14="http://schemas.microsoft.com/office/powerpoint/2010/main" val="16050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7915" y="1484784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929411993"/>
              </p:ext>
            </p:extLst>
          </p:nvPr>
        </p:nvGraphicFramePr>
        <p:xfrm>
          <a:off x="1027105" y="1598382"/>
          <a:ext cx="3600000" cy="342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96825" y="3057112"/>
            <a:ext cx="1215135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Kehittyneet maat </a:t>
            </a:r>
            <a:endParaRPr lang="fi-FI" sz="1200" dirty="0">
              <a:solidFill>
                <a:schemeClr val="bg1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6379" y="3284374"/>
            <a:ext cx="1215135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Kehittyvät maat </a:t>
            </a:r>
            <a:endParaRPr lang="fi-FI" sz="1200" dirty="0">
              <a:solidFill>
                <a:schemeClr val="bg1"/>
              </a:solidFill>
              <a:latin typeface="Myriad Pro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20121945"/>
              </p:ext>
            </p:extLst>
          </p:nvPr>
        </p:nvGraphicFramePr>
        <p:xfrm>
          <a:off x="4507495" y="1598382"/>
          <a:ext cx="3600000" cy="342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477215" y="3057112"/>
            <a:ext cx="1215135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Kehittyneet maat </a:t>
            </a:r>
            <a:endParaRPr lang="fi-FI" sz="1200" dirty="0">
              <a:solidFill>
                <a:schemeClr val="bg1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30817" y="3284374"/>
            <a:ext cx="1215135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Kehittyvät maat </a:t>
            </a:r>
            <a:endParaRPr lang="fi-FI" sz="1200" dirty="0">
              <a:solidFill>
                <a:schemeClr val="bg1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47915" y="5352600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46.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7915" y="683695"/>
            <a:ext cx="7449510" cy="6463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2.4</a:t>
            </a:r>
            <a:endParaRPr lang="fi-FI" b="1" dirty="0"/>
          </a:p>
          <a:p>
            <a:r>
              <a:rPr lang="fi-FI" b="1" dirty="0"/>
              <a:t>Jo kaksi </a:t>
            </a:r>
            <a:r>
              <a:rPr lang="fi-FI" b="1" dirty="0" smtClean="0"/>
              <a:t>kolmasosaa </a:t>
            </a:r>
            <a:r>
              <a:rPr lang="fi-FI" b="1" dirty="0"/>
              <a:t>maailman internetin käyttäjistä on kehittyvissä </a:t>
            </a:r>
            <a:r>
              <a:rPr lang="fi-FI" b="1" dirty="0" smtClean="0"/>
              <a:t>maissa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08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7915" y="990000"/>
            <a:ext cx="7236000" cy="5508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21" name="Freeform 321"/>
          <p:cNvSpPr>
            <a:spLocks/>
          </p:cNvSpPr>
          <p:nvPr/>
        </p:nvSpPr>
        <p:spPr bwMode="auto">
          <a:xfrm rot="730076">
            <a:off x="4270555" y="2995753"/>
            <a:ext cx="291804" cy="220685"/>
          </a:xfrm>
          <a:custGeom>
            <a:avLst/>
            <a:gdLst>
              <a:gd name="T0" fmla="*/ 426164101 w 10000"/>
              <a:gd name="T1" fmla="*/ 33234648 h 10009"/>
              <a:gd name="T2" fmla="*/ 408082289 w 10000"/>
              <a:gd name="T3" fmla="*/ 32290934 h 10009"/>
              <a:gd name="T4" fmla="*/ 362807633 w 10000"/>
              <a:gd name="T5" fmla="*/ 28740862 h 10009"/>
              <a:gd name="T6" fmla="*/ 339258661 w 10000"/>
              <a:gd name="T7" fmla="*/ 30156419 h 10009"/>
              <a:gd name="T8" fmla="*/ 326642675 w 10000"/>
              <a:gd name="T9" fmla="*/ 30156419 h 10009"/>
              <a:gd name="T10" fmla="*/ 309215389 w 10000"/>
              <a:gd name="T11" fmla="*/ 16494176 h 10009"/>
              <a:gd name="T12" fmla="*/ 163298617 w 10000"/>
              <a:gd name="T13" fmla="*/ 202452 h 10009"/>
              <a:gd name="T14" fmla="*/ 87933914 w 10000"/>
              <a:gd name="T15" fmla="*/ 7685170 h 10009"/>
              <a:gd name="T16" fmla="*/ 62843529 w 10000"/>
              <a:gd name="T17" fmla="*/ 202452 h 10009"/>
              <a:gd name="T18" fmla="*/ 37659631 w 10000"/>
              <a:gd name="T19" fmla="*/ 7685170 h 10009"/>
              <a:gd name="T20" fmla="*/ 0 w 10000"/>
              <a:gd name="T21" fmla="*/ 22673701 h 10009"/>
              <a:gd name="T22" fmla="*/ 25137159 w 10000"/>
              <a:gd name="T23" fmla="*/ 60132717 h 10009"/>
              <a:gd name="T24" fmla="*/ 50274283 w 10000"/>
              <a:gd name="T25" fmla="*/ 45144977 h 10009"/>
              <a:gd name="T26" fmla="*/ 100501863 w 10000"/>
              <a:gd name="T27" fmla="*/ 52627695 h 10009"/>
              <a:gd name="T28" fmla="*/ 113117812 w 10000"/>
              <a:gd name="T29" fmla="*/ 60132717 h 10009"/>
              <a:gd name="T30" fmla="*/ 113117812 w 10000"/>
              <a:gd name="T31" fmla="*/ 60132717 h 10009"/>
              <a:gd name="T32" fmla="*/ 125592247 w 10000"/>
              <a:gd name="T33" fmla="*/ 67616225 h 10009"/>
              <a:gd name="T34" fmla="*/ 113117812 w 10000"/>
              <a:gd name="T35" fmla="*/ 90086683 h 10009"/>
              <a:gd name="T36" fmla="*/ 100501863 w 10000"/>
              <a:gd name="T37" fmla="*/ 127546490 h 10009"/>
              <a:gd name="T38" fmla="*/ 87933914 w 10000"/>
              <a:gd name="T39" fmla="*/ 150017738 h 10009"/>
              <a:gd name="T40" fmla="*/ 87933914 w 10000"/>
              <a:gd name="T41" fmla="*/ 164983174 h 10009"/>
              <a:gd name="T42" fmla="*/ 88027428 w 10000"/>
              <a:gd name="T43" fmla="*/ 168915820 h 10009"/>
              <a:gd name="T44" fmla="*/ 87933914 w 10000"/>
              <a:gd name="T45" fmla="*/ 172489014 h 10009"/>
              <a:gd name="T46" fmla="*/ 87933914 w 10000"/>
              <a:gd name="T47" fmla="*/ 179971704 h 10009"/>
              <a:gd name="T48" fmla="*/ 75364703 w 10000"/>
              <a:gd name="T49" fmla="*/ 202442981 h 10009"/>
              <a:gd name="T50" fmla="*/ 100501863 w 10000"/>
              <a:gd name="T51" fmla="*/ 202442981 h 10009"/>
              <a:gd name="T52" fmla="*/ 150776145 w 10000"/>
              <a:gd name="T53" fmla="*/ 224914229 h 10009"/>
              <a:gd name="T54" fmla="*/ 226140849 w 10000"/>
              <a:gd name="T55" fmla="*/ 209925699 h 10009"/>
              <a:gd name="T56" fmla="*/ 301505552 w 10000"/>
              <a:gd name="T57" fmla="*/ 202442981 h 10009"/>
              <a:gd name="T58" fmla="*/ 339258661 w 10000"/>
              <a:gd name="T59" fmla="*/ 172489014 h 10009"/>
              <a:gd name="T60" fmla="*/ 376916994 w 10000"/>
              <a:gd name="T61" fmla="*/ 142512716 h 10009"/>
              <a:gd name="T62" fmla="*/ 376916994 w 10000"/>
              <a:gd name="T63" fmla="*/ 127546490 h 10009"/>
              <a:gd name="T64" fmla="*/ 412193659 w 10000"/>
              <a:gd name="T65" fmla="*/ 87817472 h 10009"/>
              <a:gd name="T66" fmla="*/ 429341773 w 10000"/>
              <a:gd name="T67" fmla="*/ 83165896 h 10009"/>
              <a:gd name="T68" fmla="*/ 435368612 w 10000"/>
              <a:gd name="T69" fmla="*/ 80738868 h 10009"/>
              <a:gd name="T70" fmla="*/ 439900776 w 10000"/>
              <a:gd name="T71" fmla="*/ 78491989 h 10009"/>
              <a:gd name="T72" fmla="*/ 465785903 w 10000"/>
              <a:gd name="T73" fmla="*/ 63975302 h 10009"/>
              <a:gd name="T74" fmla="*/ 457094332 w 10000"/>
              <a:gd name="T75" fmla="*/ 39369538 h 10009"/>
              <a:gd name="T76" fmla="*/ 455739875 w 10000"/>
              <a:gd name="T77" fmla="*/ 35908735 h 10009"/>
              <a:gd name="T78" fmla="*/ 446722357 w 10000"/>
              <a:gd name="T79" fmla="*/ 35819466 h 10009"/>
              <a:gd name="T80" fmla="*/ 426164101 w 10000"/>
              <a:gd name="T81" fmla="*/ 33234648 h 1000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9">
                <a:moveTo>
                  <a:pt x="9121" y="1479"/>
                </a:moveTo>
                <a:cubicBezTo>
                  <a:pt x="8949" y="1545"/>
                  <a:pt x="8960" y="1470"/>
                  <a:pt x="8734" y="1437"/>
                </a:cubicBezTo>
                <a:cubicBezTo>
                  <a:pt x="8508" y="1404"/>
                  <a:pt x="8010" y="1295"/>
                  <a:pt x="7765" y="1279"/>
                </a:cubicBezTo>
                <a:cubicBezTo>
                  <a:pt x="7520" y="1263"/>
                  <a:pt x="7390" y="1332"/>
                  <a:pt x="7261" y="1342"/>
                </a:cubicBezTo>
                <a:cubicBezTo>
                  <a:pt x="7132" y="1353"/>
                  <a:pt x="7098" y="1443"/>
                  <a:pt x="6991" y="1342"/>
                </a:cubicBezTo>
                <a:cubicBezTo>
                  <a:pt x="6884" y="1241"/>
                  <a:pt x="6742" y="937"/>
                  <a:pt x="6618" y="734"/>
                </a:cubicBezTo>
                <a:cubicBezTo>
                  <a:pt x="5577" y="492"/>
                  <a:pt x="4284" y="74"/>
                  <a:pt x="3495" y="9"/>
                </a:cubicBezTo>
                <a:cubicBezTo>
                  <a:pt x="2706" y="-56"/>
                  <a:pt x="2420" y="231"/>
                  <a:pt x="1882" y="342"/>
                </a:cubicBezTo>
                <a:lnTo>
                  <a:pt x="1345" y="9"/>
                </a:lnTo>
                <a:lnTo>
                  <a:pt x="806" y="342"/>
                </a:lnTo>
                <a:cubicBezTo>
                  <a:pt x="806" y="342"/>
                  <a:pt x="268" y="1009"/>
                  <a:pt x="0" y="1009"/>
                </a:cubicBezTo>
                <a:lnTo>
                  <a:pt x="538" y="2676"/>
                </a:lnTo>
                <a:lnTo>
                  <a:pt x="1076" y="2009"/>
                </a:lnTo>
                <a:lnTo>
                  <a:pt x="2151" y="2342"/>
                </a:lnTo>
                <a:lnTo>
                  <a:pt x="2421" y="2676"/>
                </a:lnTo>
                <a:lnTo>
                  <a:pt x="2688" y="3009"/>
                </a:lnTo>
                <a:cubicBezTo>
                  <a:pt x="2600" y="3342"/>
                  <a:pt x="2510" y="3676"/>
                  <a:pt x="2421" y="4009"/>
                </a:cubicBezTo>
                <a:cubicBezTo>
                  <a:pt x="2330" y="4565"/>
                  <a:pt x="2241" y="5120"/>
                  <a:pt x="2151" y="5676"/>
                </a:cubicBezTo>
                <a:cubicBezTo>
                  <a:pt x="2062" y="6009"/>
                  <a:pt x="1971" y="6343"/>
                  <a:pt x="1882" y="6676"/>
                </a:cubicBezTo>
                <a:lnTo>
                  <a:pt x="1882" y="7342"/>
                </a:lnTo>
                <a:cubicBezTo>
                  <a:pt x="1882" y="7482"/>
                  <a:pt x="1889" y="7241"/>
                  <a:pt x="1884" y="7517"/>
                </a:cubicBezTo>
                <a:cubicBezTo>
                  <a:pt x="1879" y="7793"/>
                  <a:pt x="1882" y="7594"/>
                  <a:pt x="1882" y="7676"/>
                </a:cubicBezTo>
                <a:lnTo>
                  <a:pt x="1882" y="8009"/>
                </a:lnTo>
                <a:cubicBezTo>
                  <a:pt x="1792" y="8342"/>
                  <a:pt x="1703" y="8676"/>
                  <a:pt x="1613" y="9009"/>
                </a:cubicBezTo>
                <a:lnTo>
                  <a:pt x="2151" y="9009"/>
                </a:lnTo>
                <a:lnTo>
                  <a:pt x="3227" y="10009"/>
                </a:lnTo>
                <a:lnTo>
                  <a:pt x="4840" y="9342"/>
                </a:lnTo>
                <a:lnTo>
                  <a:pt x="6453" y="9009"/>
                </a:lnTo>
                <a:lnTo>
                  <a:pt x="7261" y="7676"/>
                </a:lnTo>
                <a:lnTo>
                  <a:pt x="8067" y="6342"/>
                </a:lnTo>
                <a:cubicBezTo>
                  <a:pt x="8067" y="6120"/>
                  <a:pt x="7941" y="6082"/>
                  <a:pt x="8067" y="5676"/>
                </a:cubicBezTo>
                <a:cubicBezTo>
                  <a:pt x="8193" y="5270"/>
                  <a:pt x="8503" y="4112"/>
                  <a:pt x="8822" y="3908"/>
                </a:cubicBezTo>
                <a:cubicBezTo>
                  <a:pt x="9185" y="3676"/>
                  <a:pt x="9126" y="3756"/>
                  <a:pt x="9189" y="3701"/>
                </a:cubicBezTo>
                <a:cubicBezTo>
                  <a:pt x="9252" y="3646"/>
                  <a:pt x="9284" y="3569"/>
                  <a:pt x="9318" y="3593"/>
                </a:cubicBezTo>
                <a:cubicBezTo>
                  <a:pt x="9388" y="3534"/>
                  <a:pt x="9296" y="3577"/>
                  <a:pt x="9415" y="3493"/>
                </a:cubicBezTo>
                <a:cubicBezTo>
                  <a:pt x="9534" y="3409"/>
                  <a:pt x="9908" y="3137"/>
                  <a:pt x="9969" y="2847"/>
                </a:cubicBezTo>
                <a:cubicBezTo>
                  <a:pt x="10030" y="2557"/>
                  <a:pt x="10018" y="1949"/>
                  <a:pt x="9783" y="1752"/>
                </a:cubicBezTo>
                <a:cubicBezTo>
                  <a:pt x="9774" y="1701"/>
                  <a:pt x="9763" y="1649"/>
                  <a:pt x="9754" y="1598"/>
                </a:cubicBezTo>
                <a:cubicBezTo>
                  <a:pt x="9738" y="1593"/>
                  <a:pt x="9576" y="1599"/>
                  <a:pt x="9561" y="1594"/>
                </a:cubicBezTo>
                <a:lnTo>
                  <a:pt x="9121" y="14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2" name="Freeform 322"/>
          <p:cNvSpPr>
            <a:spLocks/>
          </p:cNvSpPr>
          <p:nvPr/>
        </p:nvSpPr>
        <p:spPr bwMode="auto">
          <a:xfrm rot="926903">
            <a:off x="4278268" y="3010631"/>
            <a:ext cx="73272" cy="154975"/>
          </a:xfrm>
          <a:custGeom>
            <a:avLst/>
            <a:gdLst>
              <a:gd name="T0" fmla="*/ 5203165 w 10000"/>
              <a:gd name="T1" fmla="*/ 55889666 h 10437"/>
              <a:gd name="T2" fmla="*/ 5203165 w 10000"/>
              <a:gd name="T3" fmla="*/ 52637007 h 10437"/>
              <a:gd name="T4" fmla="*/ 5387551 w 10000"/>
              <a:gd name="T5" fmla="*/ 46351799 h 10437"/>
              <a:gd name="T6" fmla="*/ 5946543 w 10000"/>
              <a:gd name="T7" fmla="*/ 39611862 h 10437"/>
              <a:gd name="T8" fmla="*/ 5946543 w 10000"/>
              <a:gd name="T9" fmla="*/ 36359184 h 10437"/>
              <a:gd name="T10" fmla="*/ 6172444 w 10000"/>
              <a:gd name="T11" fmla="*/ 28565155 h 10437"/>
              <a:gd name="T12" fmla="*/ 6689840 w 10000"/>
              <a:gd name="T13" fmla="*/ 23334419 h 10437"/>
              <a:gd name="T14" fmla="*/ 6802098 w 10000"/>
              <a:gd name="T15" fmla="*/ 16987401 h 10437"/>
              <a:gd name="T16" fmla="*/ 7433136 w 10000"/>
              <a:gd name="T17" fmla="*/ 10309636 h 10437"/>
              <a:gd name="T18" fmla="*/ 6689840 w 10000"/>
              <a:gd name="T19" fmla="*/ 7056976 h 10437"/>
              <a:gd name="T20" fmla="*/ 5946543 w 10000"/>
              <a:gd name="T21" fmla="*/ 3252678 h 10437"/>
              <a:gd name="T22" fmla="*/ 3716573 w 10000"/>
              <a:gd name="T23" fmla="*/ 0 h 10437"/>
              <a:gd name="T24" fmla="*/ 2229971 w 10000"/>
              <a:gd name="T25" fmla="*/ 3252678 h 10437"/>
              <a:gd name="T26" fmla="*/ 1486593 w 10000"/>
              <a:gd name="T27" fmla="*/ 7056976 h 10437"/>
              <a:gd name="T28" fmla="*/ 918027 w 10000"/>
              <a:gd name="T29" fmla="*/ 9848023 h 10437"/>
              <a:gd name="T30" fmla="*/ 1486593 w 10000"/>
              <a:gd name="T31" fmla="*/ 20074877 h 10437"/>
              <a:gd name="T32" fmla="*/ 1486593 w 10000"/>
              <a:gd name="T33" fmla="*/ 33099660 h 10437"/>
              <a:gd name="T34" fmla="*/ 170224 w 10000"/>
              <a:gd name="T35" fmla="*/ 42768374 h 10437"/>
              <a:gd name="T36" fmla="*/ 0 w 10000"/>
              <a:gd name="T37" fmla="*/ 49377103 h 10437"/>
              <a:gd name="T38" fmla="*/ 483164 w 10000"/>
              <a:gd name="T39" fmla="*/ 53195128 h 10437"/>
              <a:gd name="T40" fmla="*/ 1486593 w 10000"/>
              <a:gd name="T41" fmla="*/ 52637007 h 10437"/>
              <a:gd name="T42" fmla="*/ 842208 w 10000"/>
              <a:gd name="T43" fmla="*/ 71650188 h 10437"/>
              <a:gd name="T44" fmla="*/ 4818903 w 10000"/>
              <a:gd name="T45" fmla="*/ 71926007 h 10437"/>
              <a:gd name="T46" fmla="*/ 5335475 w 10000"/>
              <a:gd name="T47" fmla="*/ 64986150 h 10437"/>
              <a:gd name="T48" fmla="*/ 5203165 w 10000"/>
              <a:gd name="T49" fmla="*/ 62401868 h 10437"/>
              <a:gd name="T50" fmla="*/ 5203165 w 10000"/>
              <a:gd name="T51" fmla="*/ 55889666 h 104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000" h="10437">
                <a:moveTo>
                  <a:pt x="7000" y="8110"/>
                </a:moveTo>
                <a:lnTo>
                  <a:pt x="7000" y="7638"/>
                </a:lnTo>
                <a:cubicBezTo>
                  <a:pt x="7083" y="7334"/>
                  <a:pt x="7165" y="7030"/>
                  <a:pt x="7248" y="6726"/>
                </a:cubicBezTo>
                <a:lnTo>
                  <a:pt x="8000" y="5748"/>
                </a:lnTo>
                <a:lnTo>
                  <a:pt x="8000" y="5276"/>
                </a:lnTo>
                <a:cubicBezTo>
                  <a:pt x="8101" y="4899"/>
                  <a:pt x="8203" y="4522"/>
                  <a:pt x="8304" y="4145"/>
                </a:cubicBezTo>
                <a:lnTo>
                  <a:pt x="9000" y="3386"/>
                </a:lnTo>
                <a:cubicBezTo>
                  <a:pt x="9050" y="3079"/>
                  <a:pt x="9101" y="2772"/>
                  <a:pt x="9151" y="2465"/>
                </a:cubicBezTo>
                <a:lnTo>
                  <a:pt x="10000" y="1496"/>
                </a:lnTo>
                <a:lnTo>
                  <a:pt x="9000" y="1024"/>
                </a:lnTo>
                <a:lnTo>
                  <a:pt x="8000" y="472"/>
                </a:lnTo>
                <a:lnTo>
                  <a:pt x="5000" y="0"/>
                </a:lnTo>
                <a:lnTo>
                  <a:pt x="3000" y="472"/>
                </a:lnTo>
                <a:lnTo>
                  <a:pt x="2000" y="1024"/>
                </a:lnTo>
                <a:lnTo>
                  <a:pt x="1235" y="1429"/>
                </a:lnTo>
                <a:lnTo>
                  <a:pt x="2000" y="2913"/>
                </a:lnTo>
                <a:lnTo>
                  <a:pt x="2000" y="4803"/>
                </a:lnTo>
                <a:lnTo>
                  <a:pt x="229" y="6206"/>
                </a:lnTo>
                <a:cubicBezTo>
                  <a:pt x="153" y="6526"/>
                  <a:pt x="76" y="6845"/>
                  <a:pt x="0" y="7165"/>
                </a:cubicBezTo>
                <a:lnTo>
                  <a:pt x="650" y="7719"/>
                </a:lnTo>
                <a:lnTo>
                  <a:pt x="2000" y="7638"/>
                </a:lnTo>
                <a:lnTo>
                  <a:pt x="1133" y="10397"/>
                </a:lnTo>
                <a:lnTo>
                  <a:pt x="6483" y="10437"/>
                </a:lnTo>
                <a:cubicBezTo>
                  <a:pt x="6656" y="10000"/>
                  <a:pt x="7005" y="9867"/>
                  <a:pt x="7178" y="9430"/>
                </a:cubicBezTo>
                <a:cubicBezTo>
                  <a:pt x="7119" y="9305"/>
                  <a:pt x="7059" y="9180"/>
                  <a:pt x="7000" y="9055"/>
                </a:cubicBezTo>
                <a:lnTo>
                  <a:pt x="7000" y="81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3" name="Freeform 341"/>
          <p:cNvSpPr>
            <a:spLocks/>
          </p:cNvSpPr>
          <p:nvPr/>
        </p:nvSpPr>
        <p:spPr bwMode="auto">
          <a:xfrm>
            <a:off x="4707619" y="2912686"/>
            <a:ext cx="154258" cy="65710"/>
          </a:xfrm>
          <a:custGeom>
            <a:avLst/>
            <a:gdLst>
              <a:gd name="T0" fmla="*/ 66415882 w 10000"/>
              <a:gd name="T1" fmla="*/ 3253953 h 10000"/>
              <a:gd name="T2" fmla="*/ 69306034 w 10000"/>
              <a:gd name="T3" fmla="*/ 2168926 h 10000"/>
              <a:gd name="T4" fmla="*/ 69306034 w 10000"/>
              <a:gd name="T5" fmla="*/ 2168926 h 10000"/>
              <a:gd name="T6" fmla="*/ 66415882 w 10000"/>
              <a:gd name="T7" fmla="*/ 1084463 h 10000"/>
              <a:gd name="T8" fmla="*/ 66415882 w 10000"/>
              <a:gd name="T9" fmla="*/ 542194 h 10000"/>
              <a:gd name="T10" fmla="*/ 63532969 w 10000"/>
              <a:gd name="T11" fmla="*/ 542194 h 10000"/>
              <a:gd name="T12" fmla="*/ 51979620 w 10000"/>
              <a:gd name="T13" fmla="*/ 0 h 10000"/>
              <a:gd name="T14" fmla="*/ 49089450 w 10000"/>
              <a:gd name="T15" fmla="*/ 542194 h 10000"/>
              <a:gd name="T16" fmla="*/ 40426253 w 10000"/>
              <a:gd name="T17" fmla="*/ 542194 h 10000"/>
              <a:gd name="T18" fmla="*/ 37542997 w 10000"/>
              <a:gd name="T19" fmla="*/ 1084463 h 10000"/>
              <a:gd name="T20" fmla="*/ 31763037 w 10000"/>
              <a:gd name="T21" fmla="*/ 1626657 h 10000"/>
              <a:gd name="T22" fmla="*/ 34653188 w 10000"/>
              <a:gd name="T23" fmla="*/ 2711120 h 10000"/>
              <a:gd name="T24" fmla="*/ 31763037 w 10000"/>
              <a:gd name="T25" fmla="*/ 3253953 h 10000"/>
              <a:gd name="T26" fmla="*/ 28879781 w 10000"/>
              <a:gd name="T27" fmla="*/ 3253953 h 10000"/>
              <a:gd name="T28" fmla="*/ 17326413 w 10000"/>
              <a:gd name="T29" fmla="*/ 3796155 h 10000"/>
              <a:gd name="T30" fmla="*/ 11553368 w 10000"/>
              <a:gd name="T31" fmla="*/ 3796155 h 10000"/>
              <a:gd name="T32" fmla="*/ 2890152 w 10000"/>
              <a:gd name="T33" fmla="*/ 3796155 h 10000"/>
              <a:gd name="T34" fmla="*/ 0 w 10000"/>
              <a:gd name="T35" fmla="*/ 3796155 h 10000"/>
              <a:gd name="T36" fmla="*/ 2890152 w 10000"/>
              <a:gd name="T37" fmla="*/ 4338416 h 10000"/>
              <a:gd name="T38" fmla="*/ 8663216 w 10000"/>
              <a:gd name="T39" fmla="*/ 5422879 h 10000"/>
              <a:gd name="T40" fmla="*/ 11553368 w 10000"/>
              <a:gd name="T41" fmla="*/ 5965081 h 10000"/>
              <a:gd name="T42" fmla="*/ 14436623 w 10000"/>
              <a:gd name="T43" fmla="*/ 5422879 h 10000"/>
              <a:gd name="T44" fmla="*/ 25989629 w 10000"/>
              <a:gd name="T45" fmla="*/ 5422879 h 10000"/>
              <a:gd name="T46" fmla="*/ 37542997 w 10000"/>
              <a:gd name="T47" fmla="*/ 5965081 h 10000"/>
              <a:gd name="T48" fmla="*/ 40426253 w 10000"/>
              <a:gd name="T49" fmla="*/ 5965081 h 10000"/>
              <a:gd name="T50" fmla="*/ 51979620 w 10000"/>
              <a:gd name="T51" fmla="*/ 5965081 h 10000"/>
              <a:gd name="T52" fmla="*/ 60642818 w 10000"/>
              <a:gd name="T53" fmla="*/ 4880618 h 10000"/>
              <a:gd name="T54" fmla="*/ 63532969 w 10000"/>
              <a:gd name="T55" fmla="*/ 4880618 h 10000"/>
              <a:gd name="T56" fmla="*/ 66415882 w 10000"/>
              <a:gd name="T57" fmla="*/ 3253953 h 1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000" h="10000">
                <a:moveTo>
                  <a:pt x="9583" y="5455"/>
                </a:moveTo>
                <a:lnTo>
                  <a:pt x="10000" y="3636"/>
                </a:lnTo>
                <a:lnTo>
                  <a:pt x="9583" y="1818"/>
                </a:lnTo>
                <a:lnTo>
                  <a:pt x="9583" y="909"/>
                </a:lnTo>
                <a:lnTo>
                  <a:pt x="9167" y="909"/>
                </a:lnTo>
                <a:lnTo>
                  <a:pt x="7500" y="0"/>
                </a:lnTo>
                <a:lnTo>
                  <a:pt x="7083" y="909"/>
                </a:lnTo>
                <a:lnTo>
                  <a:pt x="5833" y="909"/>
                </a:lnTo>
                <a:lnTo>
                  <a:pt x="5417" y="1818"/>
                </a:lnTo>
                <a:lnTo>
                  <a:pt x="4583" y="2727"/>
                </a:lnTo>
                <a:lnTo>
                  <a:pt x="5000" y="4545"/>
                </a:lnTo>
                <a:cubicBezTo>
                  <a:pt x="5000" y="4545"/>
                  <a:pt x="5000" y="5455"/>
                  <a:pt x="4583" y="5455"/>
                </a:cubicBezTo>
                <a:lnTo>
                  <a:pt x="4167" y="5455"/>
                </a:lnTo>
                <a:lnTo>
                  <a:pt x="2500" y="6364"/>
                </a:lnTo>
                <a:lnTo>
                  <a:pt x="1667" y="6364"/>
                </a:lnTo>
                <a:lnTo>
                  <a:pt x="417" y="6364"/>
                </a:lnTo>
                <a:lnTo>
                  <a:pt x="0" y="6364"/>
                </a:lnTo>
                <a:lnTo>
                  <a:pt x="417" y="7273"/>
                </a:lnTo>
                <a:lnTo>
                  <a:pt x="1250" y="9091"/>
                </a:lnTo>
                <a:lnTo>
                  <a:pt x="1667" y="10000"/>
                </a:lnTo>
                <a:lnTo>
                  <a:pt x="2083" y="9091"/>
                </a:lnTo>
                <a:lnTo>
                  <a:pt x="3750" y="9091"/>
                </a:lnTo>
                <a:lnTo>
                  <a:pt x="5417" y="10000"/>
                </a:lnTo>
                <a:lnTo>
                  <a:pt x="5833" y="10000"/>
                </a:lnTo>
                <a:lnTo>
                  <a:pt x="7500" y="10000"/>
                </a:lnTo>
                <a:lnTo>
                  <a:pt x="8750" y="8182"/>
                </a:lnTo>
                <a:lnTo>
                  <a:pt x="9167" y="8182"/>
                </a:lnTo>
                <a:cubicBezTo>
                  <a:pt x="9306" y="7273"/>
                  <a:pt x="9444" y="6364"/>
                  <a:pt x="9583" y="545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4" name="Freeform 342"/>
          <p:cNvSpPr>
            <a:spLocks/>
          </p:cNvSpPr>
          <p:nvPr/>
        </p:nvSpPr>
        <p:spPr bwMode="auto">
          <a:xfrm rot="471028">
            <a:off x="4442809" y="2830859"/>
            <a:ext cx="246812" cy="229365"/>
          </a:xfrm>
          <a:custGeom>
            <a:avLst/>
            <a:gdLst>
              <a:gd name="T0" fmla="*/ 255899615 w 10043"/>
              <a:gd name="T1" fmla="*/ 182500249 h 10000"/>
              <a:gd name="T2" fmla="*/ 260305209 w 10043"/>
              <a:gd name="T3" fmla="*/ 166367556 h 10000"/>
              <a:gd name="T4" fmla="*/ 260305209 w 10043"/>
              <a:gd name="T5" fmla="*/ 154066199 h 10000"/>
              <a:gd name="T6" fmla="*/ 260305209 w 10043"/>
              <a:gd name="T7" fmla="*/ 154066199 h 10000"/>
              <a:gd name="T8" fmla="*/ 253121605 w 10043"/>
              <a:gd name="T9" fmla="*/ 141738968 h 10000"/>
              <a:gd name="T10" fmla="*/ 238753485 w 10043"/>
              <a:gd name="T11" fmla="*/ 141738968 h 10000"/>
              <a:gd name="T12" fmla="*/ 241222933 w 10043"/>
              <a:gd name="T13" fmla="*/ 133621726 h 10000"/>
              <a:gd name="T14" fmla="*/ 260305209 w 10043"/>
              <a:gd name="T15" fmla="*/ 110920025 h 10000"/>
              <a:gd name="T16" fmla="*/ 267461165 w 10043"/>
              <a:gd name="T17" fmla="*/ 104731402 h 10000"/>
              <a:gd name="T18" fmla="*/ 267461165 w 10043"/>
              <a:gd name="T19" fmla="*/ 104731402 h 10000"/>
              <a:gd name="T20" fmla="*/ 267461165 w 10043"/>
              <a:gd name="T21" fmla="*/ 80101963 h 10000"/>
              <a:gd name="T22" fmla="*/ 281829285 w 10043"/>
              <a:gd name="T23" fmla="*/ 67774732 h 10000"/>
              <a:gd name="T24" fmla="*/ 260305209 w 10043"/>
              <a:gd name="T25" fmla="*/ 61611131 h 10000"/>
              <a:gd name="T26" fmla="*/ 245938000 w 10043"/>
              <a:gd name="T27" fmla="*/ 55447501 h 10000"/>
              <a:gd name="T28" fmla="*/ 224385365 w 10043"/>
              <a:gd name="T29" fmla="*/ 49283901 h 10000"/>
              <a:gd name="T30" fmla="*/ 217230320 w 10043"/>
              <a:gd name="T31" fmla="*/ 43120271 h 10000"/>
              <a:gd name="T32" fmla="*/ 202862230 w 10043"/>
              <a:gd name="T33" fmla="*/ 36956670 h 10000"/>
              <a:gd name="T34" fmla="*/ 188494111 w 10043"/>
              <a:gd name="T35" fmla="*/ 30818062 h 10000"/>
              <a:gd name="T36" fmla="*/ 181310506 w 10043"/>
              <a:gd name="T37" fmla="*/ 18490831 h 10000"/>
              <a:gd name="T38" fmla="*/ 166970035 w 10043"/>
              <a:gd name="T39" fmla="*/ 12327231 h 10000"/>
              <a:gd name="T40" fmla="*/ 159786430 w 10043"/>
              <a:gd name="T41" fmla="*/ 0 h 10000"/>
              <a:gd name="T42" fmla="*/ 145418311 w 10043"/>
              <a:gd name="T43" fmla="*/ 6163601 h 10000"/>
              <a:gd name="T44" fmla="*/ 131078750 w 10043"/>
              <a:gd name="T45" fmla="*/ 30818062 h 10000"/>
              <a:gd name="T46" fmla="*/ 123895176 w 10043"/>
              <a:gd name="T47" fmla="*/ 36956670 h 10000"/>
              <a:gd name="T48" fmla="*/ 109162285 w 10043"/>
              <a:gd name="T49" fmla="*/ 53063489 h 10000"/>
              <a:gd name="T50" fmla="*/ 83597386 w 10043"/>
              <a:gd name="T51" fmla="*/ 51592024 h 10000"/>
              <a:gd name="T52" fmla="*/ 77368031 w 10043"/>
              <a:gd name="T53" fmla="*/ 41826487 h 10000"/>
              <a:gd name="T54" fmla="*/ 65890306 w 10043"/>
              <a:gd name="T55" fmla="*/ 41116643 h 10000"/>
              <a:gd name="T56" fmla="*/ 65665568 w 10043"/>
              <a:gd name="T57" fmla="*/ 56943989 h 10000"/>
              <a:gd name="T58" fmla="*/ 66451256 w 10043"/>
              <a:gd name="T59" fmla="*/ 73938362 h 10000"/>
              <a:gd name="T60" fmla="*/ 44928091 w 10043"/>
              <a:gd name="T61" fmla="*/ 73938362 h 10000"/>
              <a:gd name="T62" fmla="*/ 36172200 w 10043"/>
              <a:gd name="T63" fmla="*/ 63336167 h 10000"/>
              <a:gd name="T64" fmla="*/ 19194631 w 10043"/>
              <a:gd name="T65" fmla="*/ 66582741 h 10000"/>
              <a:gd name="T66" fmla="*/ 925690 w 10043"/>
              <a:gd name="T67" fmla="*/ 69550693 h 10000"/>
              <a:gd name="T68" fmla="*/ 2638009 w 10043"/>
              <a:gd name="T69" fmla="*/ 82460982 h 10000"/>
              <a:gd name="T70" fmla="*/ 2946572 w 10043"/>
              <a:gd name="T71" fmla="*/ 94356932 h 10000"/>
              <a:gd name="T72" fmla="*/ 23375486 w 10043"/>
              <a:gd name="T73" fmla="*/ 110920025 h 10000"/>
              <a:gd name="T74" fmla="*/ 44928091 w 10043"/>
              <a:gd name="T75" fmla="*/ 110920025 h 10000"/>
              <a:gd name="T76" fmla="*/ 52083136 w 10043"/>
              <a:gd name="T77" fmla="*/ 117083655 h 10000"/>
              <a:gd name="T78" fmla="*/ 52083136 w 10043"/>
              <a:gd name="T79" fmla="*/ 123248137 h 10000"/>
              <a:gd name="T80" fmla="*/ 59267651 w 10043"/>
              <a:gd name="T81" fmla="*/ 135575338 h 10000"/>
              <a:gd name="T82" fmla="*/ 66451256 w 10043"/>
              <a:gd name="T83" fmla="*/ 154066199 h 10000"/>
              <a:gd name="T84" fmla="*/ 73635771 w 10043"/>
              <a:gd name="T85" fmla="*/ 160203926 h 10000"/>
              <a:gd name="T86" fmla="*/ 73635771 w 10043"/>
              <a:gd name="T87" fmla="*/ 178695638 h 10000"/>
              <a:gd name="T88" fmla="*/ 61399977 w 10043"/>
              <a:gd name="T89" fmla="*/ 216438071 h 10000"/>
              <a:gd name="T90" fmla="*/ 59436212 w 10043"/>
              <a:gd name="T91" fmla="*/ 223312396 h 10000"/>
              <a:gd name="T92" fmla="*/ 70604463 w 10043"/>
              <a:gd name="T93" fmla="*/ 240002274 h 10000"/>
              <a:gd name="T94" fmla="*/ 80819376 w 10043"/>
              <a:gd name="T95" fmla="*/ 240306770 h 10000"/>
              <a:gd name="T96" fmla="*/ 95158936 w 10043"/>
              <a:gd name="T97" fmla="*/ 240306770 h 10000"/>
              <a:gd name="T98" fmla="*/ 116710630 w 10043"/>
              <a:gd name="T99" fmla="*/ 246470371 h 10000"/>
              <a:gd name="T100" fmla="*/ 131078750 w 10043"/>
              <a:gd name="T101" fmla="*/ 246470371 h 10000"/>
              <a:gd name="T102" fmla="*/ 152602826 w 10043"/>
              <a:gd name="T103" fmla="*/ 252634001 h 10000"/>
              <a:gd name="T104" fmla="*/ 166970035 w 10043"/>
              <a:gd name="T105" fmla="*/ 252634001 h 10000"/>
              <a:gd name="T106" fmla="*/ 178897235 w 10043"/>
              <a:gd name="T107" fmla="*/ 238759387 h 10000"/>
              <a:gd name="T108" fmla="*/ 192759672 w 10043"/>
              <a:gd name="T109" fmla="*/ 238454920 h 10000"/>
              <a:gd name="T110" fmla="*/ 225115787 w 10043"/>
              <a:gd name="T111" fmla="*/ 244136373 h 10000"/>
              <a:gd name="T112" fmla="*/ 243243814 w 10043"/>
              <a:gd name="T113" fmla="*/ 247129348 h 10000"/>
              <a:gd name="T114" fmla="*/ 271221984 w 10043"/>
              <a:gd name="T115" fmla="*/ 226685755 h 10000"/>
              <a:gd name="T116" fmla="*/ 254776805 w 10043"/>
              <a:gd name="T117" fmla="*/ 205226942 h 10000"/>
              <a:gd name="T118" fmla="*/ 250933102 w 10043"/>
              <a:gd name="T119" fmla="*/ 198758875 h 10000"/>
              <a:gd name="T120" fmla="*/ 255899615 w 10043"/>
              <a:gd name="T121" fmla="*/ 182500249 h 10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0043" h="10000">
                <a:moveTo>
                  <a:pt x="9119" y="7195"/>
                </a:moveTo>
                <a:cubicBezTo>
                  <a:pt x="9204" y="7033"/>
                  <a:pt x="9249" y="6746"/>
                  <a:pt x="9276" y="6559"/>
                </a:cubicBezTo>
                <a:cubicBezTo>
                  <a:pt x="9302" y="6372"/>
                  <a:pt x="9276" y="6235"/>
                  <a:pt x="9276" y="6074"/>
                </a:cubicBezTo>
                <a:cubicBezTo>
                  <a:pt x="9191" y="5911"/>
                  <a:pt x="9105" y="5750"/>
                  <a:pt x="9020" y="5588"/>
                </a:cubicBezTo>
                <a:cubicBezTo>
                  <a:pt x="8849" y="5588"/>
                  <a:pt x="8579" y="5641"/>
                  <a:pt x="8508" y="5588"/>
                </a:cubicBezTo>
                <a:cubicBezTo>
                  <a:pt x="8437" y="5534"/>
                  <a:pt x="8566" y="5375"/>
                  <a:pt x="8596" y="5268"/>
                </a:cubicBezTo>
                <a:cubicBezTo>
                  <a:pt x="8822" y="4969"/>
                  <a:pt x="9120" y="4562"/>
                  <a:pt x="9276" y="4373"/>
                </a:cubicBezTo>
                <a:cubicBezTo>
                  <a:pt x="9431" y="4183"/>
                  <a:pt x="9446" y="4210"/>
                  <a:pt x="9531" y="4129"/>
                </a:cubicBezTo>
                <a:lnTo>
                  <a:pt x="9531" y="3158"/>
                </a:lnTo>
                <a:lnTo>
                  <a:pt x="10043" y="2672"/>
                </a:lnTo>
                <a:lnTo>
                  <a:pt x="9276" y="2429"/>
                </a:lnTo>
                <a:lnTo>
                  <a:pt x="8764" y="2186"/>
                </a:lnTo>
                <a:lnTo>
                  <a:pt x="7996" y="1943"/>
                </a:lnTo>
                <a:lnTo>
                  <a:pt x="7741" y="1700"/>
                </a:lnTo>
                <a:lnTo>
                  <a:pt x="7229" y="1457"/>
                </a:lnTo>
                <a:lnTo>
                  <a:pt x="6717" y="1215"/>
                </a:lnTo>
                <a:lnTo>
                  <a:pt x="6461" y="729"/>
                </a:lnTo>
                <a:lnTo>
                  <a:pt x="5950" y="486"/>
                </a:lnTo>
                <a:lnTo>
                  <a:pt x="5694" y="0"/>
                </a:lnTo>
                <a:lnTo>
                  <a:pt x="5182" y="243"/>
                </a:lnTo>
                <a:lnTo>
                  <a:pt x="4671" y="1215"/>
                </a:lnTo>
                <a:cubicBezTo>
                  <a:pt x="4586" y="1296"/>
                  <a:pt x="4545" y="1311"/>
                  <a:pt x="4415" y="1457"/>
                </a:cubicBezTo>
                <a:cubicBezTo>
                  <a:pt x="4285" y="1603"/>
                  <a:pt x="4129" y="1996"/>
                  <a:pt x="3890" y="2092"/>
                </a:cubicBezTo>
                <a:cubicBezTo>
                  <a:pt x="3651" y="2188"/>
                  <a:pt x="3168" y="2108"/>
                  <a:pt x="2979" y="2034"/>
                </a:cubicBezTo>
                <a:cubicBezTo>
                  <a:pt x="2790" y="1960"/>
                  <a:pt x="2862" y="1718"/>
                  <a:pt x="2757" y="1649"/>
                </a:cubicBezTo>
                <a:cubicBezTo>
                  <a:pt x="2652" y="1580"/>
                  <a:pt x="2418" y="1522"/>
                  <a:pt x="2348" y="1621"/>
                </a:cubicBezTo>
                <a:cubicBezTo>
                  <a:pt x="2279" y="1720"/>
                  <a:pt x="2337" y="2029"/>
                  <a:pt x="2340" y="2245"/>
                </a:cubicBezTo>
                <a:cubicBezTo>
                  <a:pt x="2343" y="2461"/>
                  <a:pt x="2491" y="2803"/>
                  <a:pt x="2368" y="2915"/>
                </a:cubicBezTo>
                <a:cubicBezTo>
                  <a:pt x="2245" y="3027"/>
                  <a:pt x="1781" y="2985"/>
                  <a:pt x="1601" y="2915"/>
                </a:cubicBezTo>
                <a:cubicBezTo>
                  <a:pt x="1421" y="2845"/>
                  <a:pt x="1442" y="2545"/>
                  <a:pt x="1289" y="2497"/>
                </a:cubicBezTo>
                <a:cubicBezTo>
                  <a:pt x="1136" y="2449"/>
                  <a:pt x="893" y="2584"/>
                  <a:pt x="684" y="2625"/>
                </a:cubicBezTo>
                <a:cubicBezTo>
                  <a:pt x="475" y="2666"/>
                  <a:pt x="131" y="2638"/>
                  <a:pt x="33" y="2742"/>
                </a:cubicBezTo>
                <a:cubicBezTo>
                  <a:pt x="-65" y="2846"/>
                  <a:pt x="82" y="3088"/>
                  <a:pt x="94" y="3251"/>
                </a:cubicBezTo>
                <a:cubicBezTo>
                  <a:pt x="106" y="3414"/>
                  <a:pt x="-17" y="3533"/>
                  <a:pt x="105" y="3720"/>
                </a:cubicBezTo>
                <a:cubicBezTo>
                  <a:pt x="228" y="3907"/>
                  <a:pt x="584" y="4264"/>
                  <a:pt x="833" y="4373"/>
                </a:cubicBezTo>
                <a:cubicBezTo>
                  <a:pt x="1082" y="4481"/>
                  <a:pt x="1345" y="4373"/>
                  <a:pt x="1601" y="4373"/>
                </a:cubicBezTo>
                <a:lnTo>
                  <a:pt x="1856" y="4616"/>
                </a:lnTo>
                <a:lnTo>
                  <a:pt x="1856" y="4859"/>
                </a:lnTo>
                <a:lnTo>
                  <a:pt x="2112" y="5345"/>
                </a:lnTo>
                <a:cubicBezTo>
                  <a:pt x="2197" y="5588"/>
                  <a:pt x="2283" y="5831"/>
                  <a:pt x="2368" y="6074"/>
                </a:cubicBezTo>
                <a:lnTo>
                  <a:pt x="2624" y="6316"/>
                </a:lnTo>
                <a:cubicBezTo>
                  <a:pt x="2624" y="6559"/>
                  <a:pt x="2696" y="6675"/>
                  <a:pt x="2624" y="7045"/>
                </a:cubicBezTo>
                <a:cubicBezTo>
                  <a:pt x="2551" y="7414"/>
                  <a:pt x="2272" y="8240"/>
                  <a:pt x="2188" y="8533"/>
                </a:cubicBezTo>
                <a:cubicBezTo>
                  <a:pt x="2104" y="8826"/>
                  <a:pt x="2064" y="8649"/>
                  <a:pt x="2118" y="8804"/>
                </a:cubicBezTo>
                <a:cubicBezTo>
                  <a:pt x="2173" y="8958"/>
                  <a:pt x="2390" y="9351"/>
                  <a:pt x="2516" y="9462"/>
                </a:cubicBezTo>
                <a:cubicBezTo>
                  <a:pt x="2643" y="9574"/>
                  <a:pt x="2734" y="9472"/>
                  <a:pt x="2880" y="9474"/>
                </a:cubicBezTo>
                <a:cubicBezTo>
                  <a:pt x="3025" y="9476"/>
                  <a:pt x="3220" y="9474"/>
                  <a:pt x="3391" y="9474"/>
                </a:cubicBezTo>
                <a:lnTo>
                  <a:pt x="4159" y="9717"/>
                </a:lnTo>
                <a:lnTo>
                  <a:pt x="4671" y="9717"/>
                </a:lnTo>
                <a:lnTo>
                  <a:pt x="5438" y="9960"/>
                </a:lnTo>
                <a:cubicBezTo>
                  <a:pt x="5609" y="9960"/>
                  <a:pt x="5793" y="10051"/>
                  <a:pt x="5950" y="9960"/>
                </a:cubicBezTo>
                <a:cubicBezTo>
                  <a:pt x="6106" y="9870"/>
                  <a:pt x="6222" y="9506"/>
                  <a:pt x="6375" y="9413"/>
                </a:cubicBezTo>
                <a:cubicBezTo>
                  <a:pt x="6529" y="9321"/>
                  <a:pt x="6594" y="9367"/>
                  <a:pt x="6869" y="9401"/>
                </a:cubicBezTo>
                <a:cubicBezTo>
                  <a:pt x="7143" y="9436"/>
                  <a:pt x="7722" y="9569"/>
                  <a:pt x="8022" y="9625"/>
                </a:cubicBezTo>
                <a:cubicBezTo>
                  <a:pt x="8322" y="9682"/>
                  <a:pt x="8393" y="9858"/>
                  <a:pt x="8668" y="9743"/>
                </a:cubicBezTo>
                <a:cubicBezTo>
                  <a:pt x="8942" y="9628"/>
                  <a:pt x="9580" y="8937"/>
                  <a:pt x="9665" y="8937"/>
                </a:cubicBezTo>
                <a:lnTo>
                  <a:pt x="9079" y="8091"/>
                </a:lnTo>
                <a:cubicBezTo>
                  <a:pt x="9008" y="7886"/>
                  <a:pt x="8985" y="7957"/>
                  <a:pt x="8942" y="7836"/>
                </a:cubicBezTo>
                <a:cubicBezTo>
                  <a:pt x="8899" y="7714"/>
                  <a:pt x="9114" y="7387"/>
                  <a:pt x="9119" y="719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" name="Freeform 343"/>
          <p:cNvSpPr>
            <a:spLocks/>
          </p:cNvSpPr>
          <p:nvPr/>
        </p:nvSpPr>
        <p:spPr bwMode="auto">
          <a:xfrm>
            <a:off x="4652343" y="2968478"/>
            <a:ext cx="251955" cy="246721"/>
          </a:xfrm>
          <a:custGeom>
            <a:avLst/>
            <a:gdLst>
              <a:gd name="T0" fmla="*/ 2147483647 w 154"/>
              <a:gd name="T1" fmla="*/ 2147483647 h 154"/>
              <a:gd name="T2" fmla="*/ 2147483647 w 154"/>
              <a:gd name="T3" fmla="*/ 0 h 154"/>
              <a:gd name="T4" fmla="*/ 2147483647 w 154"/>
              <a:gd name="T5" fmla="*/ 0 h 154"/>
              <a:gd name="T6" fmla="*/ 2147483647 w 154"/>
              <a:gd name="T7" fmla="*/ 2147483647 h 154"/>
              <a:gd name="T8" fmla="*/ 2147483647 w 154"/>
              <a:gd name="T9" fmla="*/ 2147483647 h 154"/>
              <a:gd name="T10" fmla="*/ 2147483647 w 154"/>
              <a:gd name="T11" fmla="*/ 2147483647 h 154"/>
              <a:gd name="T12" fmla="*/ 2147483647 w 154"/>
              <a:gd name="T13" fmla="*/ 2147483647 h 154"/>
              <a:gd name="T14" fmla="*/ 2147483647 w 154"/>
              <a:gd name="T15" fmla="*/ 2147483647 h 154"/>
              <a:gd name="T16" fmla="*/ 2147483647 w 154"/>
              <a:gd name="T17" fmla="*/ 2147483647 h 154"/>
              <a:gd name="T18" fmla="*/ 2147483647 w 154"/>
              <a:gd name="T19" fmla="*/ 2147483647 h 154"/>
              <a:gd name="T20" fmla="*/ 2147483647 w 154"/>
              <a:gd name="T21" fmla="*/ 2147483647 h 154"/>
              <a:gd name="T22" fmla="*/ 0 w 154"/>
              <a:gd name="T23" fmla="*/ 2147483647 h 154"/>
              <a:gd name="T24" fmla="*/ 2147483647 w 154"/>
              <a:gd name="T25" fmla="*/ 2147483647 h 154"/>
              <a:gd name="T26" fmla="*/ 2147483647 w 154"/>
              <a:gd name="T27" fmla="*/ 2147483647 h 154"/>
              <a:gd name="T28" fmla="*/ 2147483647 w 154"/>
              <a:gd name="T29" fmla="*/ 2147483647 h 154"/>
              <a:gd name="T30" fmla="*/ 2147483647 w 154"/>
              <a:gd name="T31" fmla="*/ 2147483647 h 154"/>
              <a:gd name="T32" fmla="*/ 2147483647 w 154"/>
              <a:gd name="T33" fmla="*/ 2147483647 h 154"/>
              <a:gd name="T34" fmla="*/ 2147483647 w 154"/>
              <a:gd name="T35" fmla="*/ 2147483647 h 154"/>
              <a:gd name="T36" fmla="*/ 2147483647 w 154"/>
              <a:gd name="T37" fmla="*/ 2147483647 h 154"/>
              <a:gd name="T38" fmla="*/ 2147483647 w 154"/>
              <a:gd name="T39" fmla="*/ 2147483647 h 154"/>
              <a:gd name="T40" fmla="*/ 2147483647 w 154"/>
              <a:gd name="T41" fmla="*/ 2147483647 h 154"/>
              <a:gd name="T42" fmla="*/ 2147483647 w 154"/>
              <a:gd name="T43" fmla="*/ 2147483647 h 154"/>
              <a:gd name="T44" fmla="*/ 2147483647 w 154"/>
              <a:gd name="T45" fmla="*/ 2147483647 h 154"/>
              <a:gd name="T46" fmla="*/ 2147483647 w 154"/>
              <a:gd name="T47" fmla="*/ 2147483647 h 154"/>
              <a:gd name="T48" fmla="*/ 2147483647 w 154"/>
              <a:gd name="T49" fmla="*/ 2147483647 h 154"/>
              <a:gd name="T50" fmla="*/ 2147483647 w 154"/>
              <a:gd name="T51" fmla="*/ 2147483647 h 154"/>
              <a:gd name="T52" fmla="*/ 2147483647 w 154"/>
              <a:gd name="T53" fmla="*/ 2147483647 h 154"/>
              <a:gd name="T54" fmla="*/ 2147483647 w 154"/>
              <a:gd name="T55" fmla="*/ 2147483647 h 154"/>
              <a:gd name="T56" fmla="*/ 2147483647 w 154"/>
              <a:gd name="T57" fmla="*/ 2147483647 h 154"/>
              <a:gd name="T58" fmla="*/ 2147483647 w 154"/>
              <a:gd name="T59" fmla="*/ 2147483647 h 154"/>
              <a:gd name="T60" fmla="*/ 2147483647 w 154"/>
              <a:gd name="T61" fmla="*/ 2147483647 h 154"/>
              <a:gd name="T62" fmla="*/ 2147483647 w 154"/>
              <a:gd name="T63" fmla="*/ 2147483647 h 154"/>
              <a:gd name="T64" fmla="*/ 2147483647 w 154"/>
              <a:gd name="T65" fmla="*/ 2147483647 h 154"/>
              <a:gd name="T66" fmla="*/ 2147483647 w 154"/>
              <a:gd name="T67" fmla="*/ 2147483647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4" h="154">
                <a:moveTo>
                  <a:pt x="87" y="4"/>
                </a:moveTo>
                <a:lnTo>
                  <a:pt x="71" y="0"/>
                </a:lnTo>
                <a:lnTo>
                  <a:pt x="54" y="0"/>
                </a:lnTo>
                <a:lnTo>
                  <a:pt x="50" y="4"/>
                </a:lnTo>
                <a:lnTo>
                  <a:pt x="46" y="4"/>
                </a:lnTo>
                <a:lnTo>
                  <a:pt x="37" y="8"/>
                </a:lnTo>
                <a:lnTo>
                  <a:pt x="25" y="12"/>
                </a:lnTo>
                <a:lnTo>
                  <a:pt x="21" y="8"/>
                </a:lnTo>
                <a:lnTo>
                  <a:pt x="8" y="16"/>
                </a:lnTo>
                <a:lnTo>
                  <a:pt x="4" y="16"/>
                </a:lnTo>
                <a:lnTo>
                  <a:pt x="4" y="25"/>
                </a:lnTo>
                <a:lnTo>
                  <a:pt x="0" y="33"/>
                </a:lnTo>
                <a:lnTo>
                  <a:pt x="4" y="45"/>
                </a:lnTo>
                <a:lnTo>
                  <a:pt x="12" y="54"/>
                </a:lnTo>
                <a:lnTo>
                  <a:pt x="21" y="45"/>
                </a:lnTo>
                <a:lnTo>
                  <a:pt x="42" y="54"/>
                </a:lnTo>
                <a:lnTo>
                  <a:pt x="54" y="78"/>
                </a:lnTo>
                <a:lnTo>
                  <a:pt x="67" y="95"/>
                </a:lnTo>
                <a:lnTo>
                  <a:pt x="96" y="112"/>
                </a:lnTo>
                <a:lnTo>
                  <a:pt x="114" y="126"/>
                </a:lnTo>
                <a:lnTo>
                  <a:pt x="106" y="154"/>
                </a:lnTo>
                <a:lnTo>
                  <a:pt x="133" y="133"/>
                </a:lnTo>
                <a:lnTo>
                  <a:pt x="133" y="120"/>
                </a:lnTo>
                <a:lnTo>
                  <a:pt x="146" y="124"/>
                </a:lnTo>
                <a:lnTo>
                  <a:pt x="154" y="124"/>
                </a:lnTo>
                <a:lnTo>
                  <a:pt x="133" y="104"/>
                </a:lnTo>
                <a:lnTo>
                  <a:pt x="117" y="91"/>
                </a:lnTo>
                <a:lnTo>
                  <a:pt x="104" y="87"/>
                </a:lnTo>
                <a:lnTo>
                  <a:pt x="87" y="58"/>
                </a:lnTo>
                <a:lnTo>
                  <a:pt x="79" y="41"/>
                </a:lnTo>
                <a:lnTo>
                  <a:pt x="83" y="25"/>
                </a:lnTo>
                <a:lnTo>
                  <a:pt x="87" y="25"/>
                </a:lnTo>
                <a:lnTo>
                  <a:pt x="87" y="16"/>
                </a:lnTo>
                <a:lnTo>
                  <a:pt x="87" y="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" name="Freeform 344"/>
          <p:cNvSpPr>
            <a:spLocks/>
          </p:cNvSpPr>
          <p:nvPr/>
        </p:nvSpPr>
        <p:spPr bwMode="auto">
          <a:xfrm>
            <a:off x="4645915" y="2727955"/>
            <a:ext cx="161970" cy="228124"/>
          </a:xfrm>
          <a:custGeom>
            <a:avLst/>
            <a:gdLst>
              <a:gd name="T0" fmla="*/ 13625735 w 10045"/>
              <a:gd name="T1" fmla="*/ 64787162 h 10019"/>
              <a:gd name="T2" fmla="*/ 10899242 w 10045"/>
              <a:gd name="T3" fmla="*/ 77774169 h 10019"/>
              <a:gd name="T4" fmla="*/ 10899242 w 10045"/>
              <a:gd name="T5" fmla="*/ 97217726 h 10019"/>
              <a:gd name="T6" fmla="*/ 5453384 w 10045"/>
              <a:gd name="T7" fmla="*/ 110154586 h 10019"/>
              <a:gd name="T8" fmla="*/ 5453384 w 10045"/>
              <a:gd name="T9" fmla="*/ 129598143 h 10019"/>
              <a:gd name="T10" fmla="*/ 2726891 w 10045"/>
              <a:gd name="T11" fmla="*/ 142560514 h 10019"/>
              <a:gd name="T12" fmla="*/ 2726891 w 10045"/>
              <a:gd name="T13" fmla="*/ 142560514 h 10019"/>
              <a:gd name="T14" fmla="*/ 5453384 w 10045"/>
              <a:gd name="T15" fmla="*/ 155522856 h 10019"/>
              <a:gd name="T16" fmla="*/ 2726891 w 10045"/>
              <a:gd name="T17" fmla="*/ 168510738 h 10019"/>
              <a:gd name="T18" fmla="*/ 0 w 10045"/>
              <a:gd name="T19" fmla="*/ 181422934 h 10019"/>
              <a:gd name="T20" fmla="*/ 8172350 w 10045"/>
              <a:gd name="T21" fmla="*/ 187928784 h 10019"/>
              <a:gd name="T22" fmla="*/ 13625735 w 10045"/>
              <a:gd name="T23" fmla="*/ 194409970 h 10019"/>
              <a:gd name="T24" fmla="*/ 21806011 w 10045"/>
              <a:gd name="T25" fmla="*/ 200891126 h 10019"/>
              <a:gd name="T26" fmla="*/ 17625060 w 10045"/>
              <a:gd name="T27" fmla="*/ 207074818 h 10019"/>
              <a:gd name="T28" fmla="*/ 14605927 w 10045"/>
              <a:gd name="T29" fmla="*/ 233967698 h 10019"/>
              <a:gd name="T30" fmla="*/ 16384347 w 10045"/>
              <a:gd name="T31" fmla="*/ 241814806 h 10019"/>
              <a:gd name="T32" fmla="*/ 27251848 w 10045"/>
              <a:gd name="T33" fmla="*/ 239778240 h 10019"/>
              <a:gd name="T34" fmla="*/ 32705232 w 10045"/>
              <a:gd name="T35" fmla="*/ 246259425 h 10019"/>
              <a:gd name="T36" fmla="*/ 35273916 w 10045"/>
              <a:gd name="T37" fmla="*/ 248643631 h 10019"/>
              <a:gd name="T38" fmla="*/ 37210146 w 10045"/>
              <a:gd name="T39" fmla="*/ 248295991 h 10019"/>
              <a:gd name="T40" fmla="*/ 43604474 w 10045"/>
              <a:gd name="T41" fmla="*/ 246259425 h 10019"/>
              <a:gd name="T42" fmla="*/ 49057859 w 10045"/>
              <a:gd name="T43" fmla="*/ 246259425 h 10019"/>
              <a:gd name="T44" fmla="*/ 59956702 w 10045"/>
              <a:gd name="T45" fmla="*/ 239778240 h 10019"/>
              <a:gd name="T46" fmla="*/ 66019142 w 10045"/>
              <a:gd name="T47" fmla="*/ 239107596 h 10019"/>
              <a:gd name="T48" fmla="*/ 67947427 w 10045"/>
              <a:gd name="T49" fmla="*/ 232626411 h 10019"/>
              <a:gd name="T50" fmla="*/ 65694781 w 10045"/>
              <a:gd name="T51" fmla="*/ 220310047 h 10019"/>
              <a:gd name="T52" fmla="*/ 69567620 w 10045"/>
              <a:gd name="T53" fmla="*/ 215244085 h 10019"/>
              <a:gd name="T54" fmla="*/ 72768756 w 10045"/>
              <a:gd name="T55" fmla="*/ 210427190 h 10019"/>
              <a:gd name="T56" fmla="*/ 74357228 w 10045"/>
              <a:gd name="T57" fmla="*/ 208738264 h 10019"/>
              <a:gd name="T58" fmla="*/ 70200073 w 10045"/>
              <a:gd name="T59" fmla="*/ 199525204 h 10019"/>
              <a:gd name="T60" fmla="*/ 63956027 w 10045"/>
              <a:gd name="T61" fmla="*/ 180752290 h 10019"/>
              <a:gd name="T62" fmla="*/ 57862264 w 10045"/>
              <a:gd name="T63" fmla="*/ 167840094 h 10019"/>
              <a:gd name="T64" fmla="*/ 56099714 w 10045"/>
              <a:gd name="T65" fmla="*/ 161334244 h 10019"/>
              <a:gd name="T66" fmla="*/ 59956702 w 10045"/>
              <a:gd name="T67" fmla="*/ 155522856 h 10019"/>
              <a:gd name="T68" fmla="*/ 65410485 w 10045"/>
              <a:gd name="T69" fmla="*/ 149041671 h 10019"/>
              <a:gd name="T70" fmla="*/ 71812340 w 10045"/>
              <a:gd name="T71" fmla="*/ 143578797 h 10019"/>
              <a:gd name="T72" fmla="*/ 74214890 w 10045"/>
              <a:gd name="T73" fmla="*/ 138488199 h 10019"/>
              <a:gd name="T74" fmla="*/ 79036200 w 10045"/>
              <a:gd name="T75" fmla="*/ 142560514 h 10019"/>
              <a:gd name="T76" fmla="*/ 79036200 w 10045"/>
              <a:gd name="T77" fmla="*/ 136104810 h 10019"/>
              <a:gd name="T78" fmla="*/ 79036200 w 10045"/>
              <a:gd name="T79" fmla="*/ 116635772 h 10019"/>
              <a:gd name="T80" fmla="*/ 76309309 w 10045"/>
              <a:gd name="T81" fmla="*/ 90736540 h 10019"/>
              <a:gd name="T82" fmla="*/ 76309309 w 10045"/>
              <a:gd name="T83" fmla="*/ 71293012 h 10019"/>
              <a:gd name="T84" fmla="*/ 76309309 w 10045"/>
              <a:gd name="T85" fmla="*/ 64787162 h 10019"/>
              <a:gd name="T86" fmla="*/ 73582815 w 10045"/>
              <a:gd name="T87" fmla="*/ 45368270 h 10019"/>
              <a:gd name="T88" fmla="*/ 73582815 w 10045"/>
              <a:gd name="T89" fmla="*/ 32405899 h 10019"/>
              <a:gd name="T90" fmla="*/ 62683594 w 10045"/>
              <a:gd name="T91" fmla="*/ 19443557 h 10019"/>
              <a:gd name="T92" fmla="*/ 51784352 w 10045"/>
              <a:gd name="T93" fmla="*/ 32405899 h 10019"/>
              <a:gd name="T94" fmla="*/ 46330967 w 10045"/>
              <a:gd name="T95" fmla="*/ 25924713 h 10019"/>
              <a:gd name="T96" fmla="*/ 46330967 w 10045"/>
              <a:gd name="T97" fmla="*/ 12962371 h 10019"/>
              <a:gd name="T98" fmla="*/ 38158617 w 10045"/>
              <a:gd name="T99" fmla="*/ 6481186 h 10019"/>
              <a:gd name="T100" fmla="*/ 38158617 w 10045"/>
              <a:gd name="T101" fmla="*/ 6481186 h 10019"/>
              <a:gd name="T102" fmla="*/ 32705232 w 10045"/>
              <a:gd name="T103" fmla="*/ 0 h 10019"/>
              <a:gd name="T104" fmla="*/ 29978341 w 10045"/>
              <a:gd name="T105" fmla="*/ 6481186 h 10019"/>
              <a:gd name="T106" fmla="*/ 29978341 w 10045"/>
              <a:gd name="T107" fmla="*/ 6481186 h 10019"/>
              <a:gd name="T108" fmla="*/ 27251848 w 10045"/>
              <a:gd name="T109" fmla="*/ 32405899 h 10019"/>
              <a:gd name="T110" fmla="*/ 24524957 w 10045"/>
              <a:gd name="T111" fmla="*/ 45368270 h 10019"/>
              <a:gd name="T112" fmla="*/ 19079518 w 10045"/>
              <a:gd name="T113" fmla="*/ 45368270 h 10019"/>
              <a:gd name="T114" fmla="*/ 13625735 w 10045"/>
              <a:gd name="T115" fmla="*/ 45368270 h 10019"/>
              <a:gd name="T116" fmla="*/ 13625735 w 10045"/>
              <a:gd name="T117" fmla="*/ 51849456 h 10019"/>
              <a:gd name="T118" fmla="*/ 13625735 w 10045"/>
              <a:gd name="T119" fmla="*/ 64787162 h 1001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045" h="10019">
                <a:moveTo>
                  <a:pt x="1724" y="2609"/>
                </a:moveTo>
                <a:lnTo>
                  <a:pt x="1379" y="3132"/>
                </a:lnTo>
                <a:lnTo>
                  <a:pt x="1379" y="3915"/>
                </a:lnTo>
                <a:lnTo>
                  <a:pt x="690" y="4436"/>
                </a:lnTo>
                <a:lnTo>
                  <a:pt x="690" y="5219"/>
                </a:lnTo>
                <a:lnTo>
                  <a:pt x="345" y="5741"/>
                </a:lnTo>
                <a:lnTo>
                  <a:pt x="690" y="6263"/>
                </a:lnTo>
                <a:lnTo>
                  <a:pt x="345" y="6786"/>
                </a:lnTo>
                <a:lnTo>
                  <a:pt x="0" y="7306"/>
                </a:lnTo>
                <a:lnTo>
                  <a:pt x="1034" y="7568"/>
                </a:lnTo>
                <a:lnTo>
                  <a:pt x="1724" y="7829"/>
                </a:lnTo>
                <a:cubicBezTo>
                  <a:pt x="2069" y="7916"/>
                  <a:pt x="2675" y="8005"/>
                  <a:pt x="2759" y="8090"/>
                </a:cubicBezTo>
                <a:cubicBezTo>
                  <a:pt x="2843" y="8175"/>
                  <a:pt x="2382" y="8117"/>
                  <a:pt x="2230" y="8339"/>
                </a:cubicBezTo>
                <a:cubicBezTo>
                  <a:pt x="2078" y="8560"/>
                  <a:pt x="1874" y="9189"/>
                  <a:pt x="1848" y="9422"/>
                </a:cubicBezTo>
                <a:cubicBezTo>
                  <a:pt x="1822" y="9656"/>
                  <a:pt x="1806" y="9700"/>
                  <a:pt x="2073" y="9738"/>
                </a:cubicBezTo>
                <a:cubicBezTo>
                  <a:pt x="2340" y="9777"/>
                  <a:pt x="3104" y="9626"/>
                  <a:pt x="3448" y="9656"/>
                </a:cubicBezTo>
                <a:cubicBezTo>
                  <a:pt x="3792" y="9686"/>
                  <a:pt x="3969" y="9858"/>
                  <a:pt x="4138" y="9917"/>
                </a:cubicBezTo>
                <a:cubicBezTo>
                  <a:pt x="4307" y="9976"/>
                  <a:pt x="4368" y="9999"/>
                  <a:pt x="4463" y="10013"/>
                </a:cubicBezTo>
                <a:cubicBezTo>
                  <a:pt x="4558" y="10027"/>
                  <a:pt x="4532" y="10015"/>
                  <a:pt x="4708" y="9999"/>
                </a:cubicBezTo>
                <a:cubicBezTo>
                  <a:pt x="4884" y="9983"/>
                  <a:pt x="5267" y="9931"/>
                  <a:pt x="5517" y="9917"/>
                </a:cubicBezTo>
                <a:cubicBezTo>
                  <a:pt x="5767" y="9903"/>
                  <a:pt x="5977" y="9917"/>
                  <a:pt x="6207" y="9917"/>
                </a:cubicBezTo>
                <a:cubicBezTo>
                  <a:pt x="6667" y="9830"/>
                  <a:pt x="7228" y="9704"/>
                  <a:pt x="7586" y="9656"/>
                </a:cubicBezTo>
                <a:cubicBezTo>
                  <a:pt x="7944" y="9608"/>
                  <a:pt x="8185" y="9677"/>
                  <a:pt x="8353" y="9629"/>
                </a:cubicBezTo>
                <a:cubicBezTo>
                  <a:pt x="8521" y="9581"/>
                  <a:pt x="8604" y="9494"/>
                  <a:pt x="8597" y="9368"/>
                </a:cubicBezTo>
                <a:cubicBezTo>
                  <a:pt x="8590" y="9242"/>
                  <a:pt x="8278" y="8989"/>
                  <a:pt x="8312" y="8872"/>
                </a:cubicBezTo>
                <a:cubicBezTo>
                  <a:pt x="8346" y="8755"/>
                  <a:pt x="8653" y="8734"/>
                  <a:pt x="8802" y="8668"/>
                </a:cubicBezTo>
                <a:cubicBezTo>
                  <a:pt x="8951" y="8602"/>
                  <a:pt x="9106" y="8518"/>
                  <a:pt x="9207" y="8474"/>
                </a:cubicBezTo>
                <a:cubicBezTo>
                  <a:pt x="9308" y="8430"/>
                  <a:pt x="9462" y="8479"/>
                  <a:pt x="9408" y="8406"/>
                </a:cubicBezTo>
                <a:cubicBezTo>
                  <a:pt x="9354" y="8333"/>
                  <a:pt x="9101" y="8223"/>
                  <a:pt x="8882" y="8035"/>
                </a:cubicBezTo>
                <a:cubicBezTo>
                  <a:pt x="8663" y="7847"/>
                  <a:pt x="8352" y="7492"/>
                  <a:pt x="8092" y="7279"/>
                </a:cubicBezTo>
                <a:cubicBezTo>
                  <a:pt x="7832" y="7066"/>
                  <a:pt x="7487" y="6889"/>
                  <a:pt x="7321" y="6759"/>
                </a:cubicBezTo>
                <a:cubicBezTo>
                  <a:pt x="7155" y="6629"/>
                  <a:pt x="7054" y="6580"/>
                  <a:pt x="7098" y="6497"/>
                </a:cubicBezTo>
                <a:cubicBezTo>
                  <a:pt x="7142" y="6414"/>
                  <a:pt x="7390" y="6345"/>
                  <a:pt x="7586" y="6263"/>
                </a:cubicBezTo>
                <a:cubicBezTo>
                  <a:pt x="7782" y="6181"/>
                  <a:pt x="8026" y="6082"/>
                  <a:pt x="8276" y="6002"/>
                </a:cubicBezTo>
                <a:cubicBezTo>
                  <a:pt x="8526" y="5922"/>
                  <a:pt x="8900" y="5853"/>
                  <a:pt x="9086" y="5782"/>
                </a:cubicBezTo>
                <a:cubicBezTo>
                  <a:pt x="9272" y="5711"/>
                  <a:pt x="9238" y="5584"/>
                  <a:pt x="9390" y="5577"/>
                </a:cubicBezTo>
                <a:cubicBezTo>
                  <a:pt x="9542" y="5570"/>
                  <a:pt x="9898" y="5757"/>
                  <a:pt x="10000" y="5741"/>
                </a:cubicBezTo>
                <a:cubicBezTo>
                  <a:pt x="10102" y="5725"/>
                  <a:pt x="10000" y="5568"/>
                  <a:pt x="10000" y="5481"/>
                </a:cubicBezTo>
                <a:lnTo>
                  <a:pt x="10000" y="4697"/>
                </a:lnTo>
                <a:cubicBezTo>
                  <a:pt x="9655" y="4697"/>
                  <a:pt x="9655" y="3654"/>
                  <a:pt x="9655" y="3654"/>
                </a:cubicBezTo>
                <a:lnTo>
                  <a:pt x="9655" y="2871"/>
                </a:lnTo>
                <a:lnTo>
                  <a:pt x="9655" y="2609"/>
                </a:lnTo>
                <a:lnTo>
                  <a:pt x="9310" y="1827"/>
                </a:lnTo>
                <a:lnTo>
                  <a:pt x="9310" y="1305"/>
                </a:lnTo>
                <a:lnTo>
                  <a:pt x="7931" y="783"/>
                </a:lnTo>
                <a:lnTo>
                  <a:pt x="6552" y="1305"/>
                </a:lnTo>
                <a:cubicBezTo>
                  <a:pt x="6552" y="1305"/>
                  <a:pt x="6207" y="1305"/>
                  <a:pt x="5862" y="1044"/>
                </a:cubicBezTo>
                <a:lnTo>
                  <a:pt x="5862" y="522"/>
                </a:lnTo>
                <a:lnTo>
                  <a:pt x="4828" y="261"/>
                </a:lnTo>
                <a:lnTo>
                  <a:pt x="4138" y="0"/>
                </a:lnTo>
                <a:lnTo>
                  <a:pt x="3793" y="261"/>
                </a:lnTo>
                <a:lnTo>
                  <a:pt x="3448" y="1305"/>
                </a:lnTo>
                <a:lnTo>
                  <a:pt x="3103" y="1827"/>
                </a:lnTo>
                <a:lnTo>
                  <a:pt x="2414" y="1827"/>
                </a:lnTo>
                <a:lnTo>
                  <a:pt x="1724" y="1827"/>
                </a:lnTo>
                <a:lnTo>
                  <a:pt x="1724" y="2088"/>
                </a:lnTo>
                <a:lnTo>
                  <a:pt x="1724" y="260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7" name="Freeform 345"/>
          <p:cNvSpPr>
            <a:spLocks/>
          </p:cNvSpPr>
          <p:nvPr/>
        </p:nvSpPr>
        <p:spPr bwMode="auto">
          <a:xfrm>
            <a:off x="4625348" y="2775068"/>
            <a:ext cx="61704" cy="79348"/>
          </a:xfrm>
          <a:custGeom>
            <a:avLst/>
            <a:gdLst>
              <a:gd name="T0" fmla="*/ 2147483647 w 66"/>
              <a:gd name="T1" fmla="*/ 2147483647 h 90"/>
              <a:gd name="T2" fmla="*/ 2147483647 w 66"/>
              <a:gd name="T3" fmla="*/ 2147483647 h 90"/>
              <a:gd name="T4" fmla="*/ 2147483647 w 66"/>
              <a:gd name="T5" fmla="*/ 2147483647 h 90"/>
              <a:gd name="T6" fmla="*/ 2147483647 w 66"/>
              <a:gd name="T7" fmla="*/ 2147483647 h 90"/>
              <a:gd name="T8" fmla="*/ 2147483647 w 66"/>
              <a:gd name="T9" fmla="*/ 2147483647 h 90"/>
              <a:gd name="T10" fmla="*/ 2147483647 w 66"/>
              <a:gd name="T11" fmla="*/ 2147483647 h 90"/>
              <a:gd name="T12" fmla="*/ 2147483647 w 66"/>
              <a:gd name="T13" fmla="*/ 2147483647 h 90"/>
              <a:gd name="T14" fmla="*/ 2147483647 w 66"/>
              <a:gd name="T15" fmla="*/ 2147483647 h 90"/>
              <a:gd name="T16" fmla="*/ 2147483647 w 66"/>
              <a:gd name="T17" fmla="*/ 2147483647 h 90"/>
              <a:gd name="T18" fmla="*/ 2147483647 w 66"/>
              <a:gd name="T19" fmla="*/ 2147483647 h 90"/>
              <a:gd name="T20" fmla="*/ 2147483647 w 66"/>
              <a:gd name="T21" fmla="*/ 0 h 90"/>
              <a:gd name="T22" fmla="*/ 2147483647 w 66"/>
              <a:gd name="T23" fmla="*/ 2147483647 h 90"/>
              <a:gd name="T24" fmla="*/ 2147483647 w 66"/>
              <a:gd name="T25" fmla="*/ 2147483647 h 90"/>
              <a:gd name="T26" fmla="*/ 2147483647 w 66"/>
              <a:gd name="T27" fmla="*/ 2147483647 h 90"/>
              <a:gd name="T28" fmla="*/ 2147483647 w 66"/>
              <a:gd name="T29" fmla="*/ 2147483647 h 90"/>
              <a:gd name="T30" fmla="*/ 2147483647 w 66"/>
              <a:gd name="T31" fmla="*/ 2147483647 h 90"/>
              <a:gd name="T32" fmla="*/ 0 w 66"/>
              <a:gd name="T33" fmla="*/ 2147483647 h 90"/>
              <a:gd name="T34" fmla="*/ 2147483647 w 66"/>
              <a:gd name="T35" fmla="*/ 2147483647 h 90"/>
              <a:gd name="T36" fmla="*/ 2147483647 w 66"/>
              <a:gd name="T37" fmla="*/ 2147483647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90">
                <a:moveTo>
                  <a:pt x="18" y="72"/>
                </a:moveTo>
                <a:lnTo>
                  <a:pt x="30" y="78"/>
                </a:lnTo>
                <a:lnTo>
                  <a:pt x="36" y="84"/>
                </a:lnTo>
                <a:lnTo>
                  <a:pt x="42" y="90"/>
                </a:lnTo>
                <a:lnTo>
                  <a:pt x="48" y="78"/>
                </a:lnTo>
                <a:lnTo>
                  <a:pt x="48" y="60"/>
                </a:lnTo>
                <a:lnTo>
                  <a:pt x="60" y="48"/>
                </a:lnTo>
                <a:lnTo>
                  <a:pt x="60" y="30"/>
                </a:lnTo>
                <a:lnTo>
                  <a:pt x="66" y="18"/>
                </a:lnTo>
                <a:lnTo>
                  <a:pt x="66" y="6"/>
                </a:lnTo>
                <a:lnTo>
                  <a:pt x="66" y="0"/>
                </a:lnTo>
                <a:lnTo>
                  <a:pt x="54" y="6"/>
                </a:lnTo>
                <a:lnTo>
                  <a:pt x="36" y="12"/>
                </a:lnTo>
                <a:lnTo>
                  <a:pt x="36" y="30"/>
                </a:lnTo>
                <a:lnTo>
                  <a:pt x="24" y="18"/>
                </a:lnTo>
                <a:lnTo>
                  <a:pt x="12" y="54"/>
                </a:lnTo>
                <a:lnTo>
                  <a:pt x="0" y="66"/>
                </a:lnTo>
                <a:lnTo>
                  <a:pt x="6" y="72"/>
                </a:lnTo>
                <a:lnTo>
                  <a:pt x="18" y="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8" name="Freeform 346"/>
          <p:cNvSpPr>
            <a:spLocks/>
          </p:cNvSpPr>
          <p:nvPr/>
        </p:nvSpPr>
        <p:spPr bwMode="auto">
          <a:xfrm rot="20966185">
            <a:off x="4933863" y="3113535"/>
            <a:ext cx="128548" cy="127700"/>
          </a:xfrm>
          <a:custGeom>
            <a:avLst/>
            <a:gdLst>
              <a:gd name="T0" fmla="*/ 40259588 w 9874"/>
              <a:gd name="T1" fmla="*/ 3222024 h 10000"/>
              <a:gd name="T2" fmla="*/ 41079255 w 9874"/>
              <a:gd name="T3" fmla="*/ 2143737 h 10000"/>
              <a:gd name="T4" fmla="*/ 38370811 w 9874"/>
              <a:gd name="T5" fmla="*/ 2139192 h 10000"/>
              <a:gd name="T6" fmla="*/ 36665044 w 9874"/>
              <a:gd name="T7" fmla="*/ 0 h 10000"/>
              <a:gd name="T8" fmla="*/ 24138425 w 9874"/>
              <a:gd name="T9" fmla="*/ 1310622 h 10000"/>
              <a:gd name="T10" fmla="*/ 16179574 w 9874"/>
              <a:gd name="T11" fmla="*/ 4795722 h 10000"/>
              <a:gd name="T12" fmla="*/ 6935240 w 9874"/>
              <a:gd name="T13" fmla="*/ 6961386 h 10000"/>
              <a:gd name="T14" fmla="*/ 6935240 w 9874"/>
              <a:gd name="T15" fmla="*/ 9131056 h 10000"/>
              <a:gd name="T16" fmla="*/ 4622030 w 9874"/>
              <a:gd name="T17" fmla="*/ 13470920 h 10000"/>
              <a:gd name="T18" fmla="*/ 0 w 9874"/>
              <a:gd name="T19" fmla="*/ 17806517 h 10000"/>
              <a:gd name="T20" fmla="*/ 4622030 w 9874"/>
              <a:gd name="T21" fmla="*/ 24316313 h 10000"/>
              <a:gd name="T22" fmla="*/ 13866364 w 9874"/>
              <a:gd name="T23" fmla="*/ 26485983 h 10000"/>
              <a:gd name="T24" fmla="*/ 9244318 w 9874"/>
              <a:gd name="T25" fmla="*/ 30821579 h 10000"/>
              <a:gd name="T26" fmla="*/ 9244318 w 9874"/>
              <a:gd name="T27" fmla="*/ 39496761 h 10000"/>
              <a:gd name="T28" fmla="*/ 18492783 w 9874"/>
              <a:gd name="T29" fmla="*/ 43836625 h 10000"/>
              <a:gd name="T30" fmla="*/ 23110682 w 9874"/>
              <a:gd name="T31" fmla="*/ 39496761 h 10000"/>
              <a:gd name="T32" fmla="*/ 23110682 w 9874"/>
              <a:gd name="T33" fmla="*/ 35161443 h 10000"/>
              <a:gd name="T34" fmla="*/ 32354999 w 9874"/>
              <a:gd name="T35" fmla="*/ 30821579 h 10000"/>
              <a:gd name="T36" fmla="*/ 23110682 w 9874"/>
              <a:gd name="T37" fmla="*/ 22146381 h 10000"/>
              <a:gd name="T38" fmla="*/ 23110682 w 9874"/>
              <a:gd name="T39" fmla="*/ 17806517 h 10000"/>
              <a:gd name="T40" fmla="*/ 18492783 w 9874"/>
              <a:gd name="T41" fmla="*/ 11300988 h 10000"/>
              <a:gd name="T42" fmla="*/ 32354999 w 9874"/>
              <a:gd name="T43" fmla="*/ 9131056 h 10000"/>
              <a:gd name="T44" fmla="*/ 38075353 w 9874"/>
              <a:gd name="T45" fmla="*/ 7794223 h 10000"/>
              <a:gd name="T46" fmla="*/ 38187800 w 9874"/>
              <a:gd name="T47" fmla="*/ 4979936 h 10000"/>
              <a:gd name="T48" fmla="*/ 39161265 w 9874"/>
              <a:gd name="T49" fmla="*/ 3949787 h 10000"/>
              <a:gd name="T50" fmla="*/ 40259588 w 9874"/>
              <a:gd name="T51" fmla="*/ 3222024 h 100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874" h="10000">
                <a:moveTo>
                  <a:pt x="9677" y="735"/>
                </a:moveTo>
                <a:lnTo>
                  <a:pt x="9874" y="489"/>
                </a:lnTo>
                <a:lnTo>
                  <a:pt x="9223" y="488"/>
                </a:lnTo>
                <a:lnTo>
                  <a:pt x="8813" y="0"/>
                </a:lnTo>
                <a:lnTo>
                  <a:pt x="5802" y="299"/>
                </a:lnTo>
                <a:lnTo>
                  <a:pt x="3889" y="1094"/>
                </a:lnTo>
                <a:lnTo>
                  <a:pt x="1667" y="1588"/>
                </a:lnTo>
                <a:lnTo>
                  <a:pt x="1667" y="2083"/>
                </a:lnTo>
                <a:lnTo>
                  <a:pt x="1111" y="3073"/>
                </a:lnTo>
                <a:lnTo>
                  <a:pt x="0" y="4062"/>
                </a:lnTo>
                <a:lnTo>
                  <a:pt x="1111" y="5547"/>
                </a:lnTo>
                <a:lnTo>
                  <a:pt x="3333" y="6042"/>
                </a:lnTo>
                <a:lnTo>
                  <a:pt x="2222" y="7031"/>
                </a:lnTo>
                <a:lnTo>
                  <a:pt x="2222" y="9010"/>
                </a:lnTo>
                <a:lnTo>
                  <a:pt x="4445" y="10000"/>
                </a:lnTo>
                <a:lnTo>
                  <a:pt x="5555" y="9010"/>
                </a:lnTo>
                <a:lnTo>
                  <a:pt x="5555" y="8021"/>
                </a:lnTo>
                <a:lnTo>
                  <a:pt x="7777" y="7031"/>
                </a:lnTo>
                <a:lnTo>
                  <a:pt x="5555" y="5052"/>
                </a:lnTo>
                <a:lnTo>
                  <a:pt x="5555" y="4062"/>
                </a:lnTo>
                <a:lnTo>
                  <a:pt x="4445" y="2578"/>
                </a:lnTo>
                <a:lnTo>
                  <a:pt x="7777" y="2083"/>
                </a:lnTo>
                <a:lnTo>
                  <a:pt x="9152" y="1778"/>
                </a:lnTo>
                <a:lnTo>
                  <a:pt x="9179" y="1136"/>
                </a:lnTo>
                <a:lnTo>
                  <a:pt x="9413" y="901"/>
                </a:lnTo>
                <a:lnTo>
                  <a:pt x="9677" y="7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9" name="Freeform 351"/>
          <p:cNvSpPr>
            <a:spLocks/>
          </p:cNvSpPr>
          <p:nvPr/>
        </p:nvSpPr>
        <p:spPr bwMode="auto">
          <a:xfrm>
            <a:off x="4926150" y="2915166"/>
            <a:ext cx="165826" cy="131419"/>
          </a:xfrm>
          <a:custGeom>
            <a:avLst/>
            <a:gdLst>
              <a:gd name="T0" fmla="*/ 76535066 w 10000"/>
              <a:gd name="T1" fmla="*/ 22574748 h 10000"/>
              <a:gd name="T2" fmla="*/ 83691327 w 10000"/>
              <a:gd name="T3" fmla="*/ 19197435 h 10000"/>
              <a:gd name="T4" fmla="*/ 82314503 w 10000"/>
              <a:gd name="T5" fmla="*/ 11073437 h 10000"/>
              <a:gd name="T6" fmla="*/ 61804450 w 10000"/>
              <a:gd name="T7" fmla="*/ 0 h 10000"/>
              <a:gd name="T8" fmla="*/ 47671854 w 10000"/>
              <a:gd name="T9" fmla="*/ 3400804 h 10000"/>
              <a:gd name="T10" fmla="*/ 21707381 w 10000"/>
              <a:gd name="T11" fmla="*/ 5317827 h 10000"/>
              <a:gd name="T12" fmla="*/ 18817447 w 10000"/>
              <a:gd name="T13" fmla="*/ 3400804 h 10000"/>
              <a:gd name="T14" fmla="*/ 10156903 w 10000"/>
              <a:gd name="T15" fmla="*/ 12985361 h 10000"/>
              <a:gd name="T16" fmla="*/ 4385841 w 10000"/>
              <a:gd name="T17" fmla="*/ 20657725 h 10000"/>
              <a:gd name="T18" fmla="*/ 4120806 w 10000"/>
              <a:gd name="T19" fmla="*/ 21894580 h 10000"/>
              <a:gd name="T20" fmla="*/ 3607896 w 10000"/>
              <a:gd name="T21" fmla="*/ 22912274 h 10000"/>
              <a:gd name="T22" fmla="*/ 17202 w 10000"/>
              <a:gd name="T23" fmla="*/ 24567662 h 10000"/>
              <a:gd name="T24" fmla="*/ 15295111 w 10000"/>
              <a:gd name="T25" fmla="*/ 39146671 h 10000"/>
              <a:gd name="T26" fmla="*/ 24579703 w 10000"/>
              <a:gd name="T27" fmla="*/ 41743575 h 10000"/>
              <a:gd name="T28" fmla="*/ 27136223 w 10000"/>
              <a:gd name="T29" fmla="*/ 45372897 h 10000"/>
              <a:gd name="T30" fmla="*/ 47774616 w 10000"/>
              <a:gd name="T31" fmla="*/ 47532320 h 10000"/>
              <a:gd name="T32" fmla="*/ 73653959 w 10000"/>
              <a:gd name="T33" fmla="*/ 43660615 h 10000"/>
              <a:gd name="T34" fmla="*/ 76535066 w 10000"/>
              <a:gd name="T35" fmla="*/ 32159304 h 10000"/>
              <a:gd name="T36" fmla="*/ 82314503 w 10000"/>
              <a:gd name="T37" fmla="*/ 30242282 h 10000"/>
              <a:gd name="T38" fmla="*/ 81374265 w 10000"/>
              <a:gd name="T39" fmla="*/ 27526155 h 10000"/>
              <a:gd name="T40" fmla="*/ 76535066 w 10000"/>
              <a:gd name="T41" fmla="*/ 22574748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000" h="10000">
                <a:moveTo>
                  <a:pt x="8952" y="4746"/>
                </a:moveTo>
                <a:cubicBezTo>
                  <a:pt x="8952" y="4746"/>
                  <a:pt x="9789" y="4438"/>
                  <a:pt x="9789" y="4036"/>
                </a:cubicBezTo>
                <a:cubicBezTo>
                  <a:pt x="10125" y="3229"/>
                  <a:pt x="10054" y="3000"/>
                  <a:pt x="9628" y="2328"/>
                </a:cubicBezTo>
                <a:cubicBezTo>
                  <a:pt x="9201" y="1655"/>
                  <a:pt x="8028" y="776"/>
                  <a:pt x="7229" y="0"/>
                </a:cubicBezTo>
                <a:cubicBezTo>
                  <a:pt x="6677" y="239"/>
                  <a:pt x="6358" y="529"/>
                  <a:pt x="5576" y="715"/>
                </a:cubicBezTo>
                <a:cubicBezTo>
                  <a:pt x="4794" y="901"/>
                  <a:pt x="3551" y="983"/>
                  <a:pt x="2539" y="1118"/>
                </a:cubicBezTo>
                <a:lnTo>
                  <a:pt x="2201" y="715"/>
                </a:lnTo>
                <a:lnTo>
                  <a:pt x="1188" y="2730"/>
                </a:lnTo>
                <a:cubicBezTo>
                  <a:pt x="963" y="3268"/>
                  <a:pt x="631" y="4031"/>
                  <a:pt x="513" y="4343"/>
                </a:cubicBezTo>
                <a:cubicBezTo>
                  <a:pt x="396" y="4654"/>
                  <a:pt x="496" y="4524"/>
                  <a:pt x="482" y="4603"/>
                </a:cubicBezTo>
                <a:cubicBezTo>
                  <a:pt x="467" y="4681"/>
                  <a:pt x="503" y="4723"/>
                  <a:pt x="422" y="4817"/>
                </a:cubicBezTo>
                <a:cubicBezTo>
                  <a:pt x="342" y="4911"/>
                  <a:pt x="-28" y="5153"/>
                  <a:pt x="2" y="5165"/>
                </a:cubicBezTo>
                <a:cubicBezTo>
                  <a:pt x="871" y="6361"/>
                  <a:pt x="1309" y="7628"/>
                  <a:pt x="1789" y="8230"/>
                </a:cubicBezTo>
                <a:cubicBezTo>
                  <a:pt x="2266" y="8832"/>
                  <a:pt x="2645" y="8558"/>
                  <a:pt x="2875" y="8776"/>
                </a:cubicBezTo>
                <a:cubicBezTo>
                  <a:pt x="3105" y="8994"/>
                  <a:pt x="2722" y="9336"/>
                  <a:pt x="3174" y="9539"/>
                </a:cubicBezTo>
                <a:cubicBezTo>
                  <a:pt x="3626" y="9742"/>
                  <a:pt x="4682" y="10053"/>
                  <a:pt x="5588" y="9993"/>
                </a:cubicBezTo>
                <a:cubicBezTo>
                  <a:pt x="6494" y="9933"/>
                  <a:pt x="8055" y="9717"/>
                  <a:pt x="8615" y="9179"/>
                </a:cubicBezTo>
                <a:cubicBezTo>
                  <a:pt x="9175" y="8641"/>
                  <a:pt x="8840" y="7567"/>
                  <a:pt x="8952" y="6761"/>
                </a:cubicBezTo>
                <a:lnTo>
                  <a:pt x="9628" y="6358"/>
                </a:lnTo>
                <a:cubicBezTo>
                  <a:pt x="9591" y="6168"/>
                  <a:pt x="9555" y="5977"/>
                  <a:pt x="9518" y="5787"/>
                </a:cubicBezTo>
                <a:cubicBezTo>
                  <a:pt x="9629" y="5384"/>
                  <a:pt x="8840" y="5149"/>
                  <a:pt x="8952" y="474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0" name="Freeform 353"/>
          <p:cNvSpPr>
            <a:spLocks/>
          </p:cNvSpPr>
          <p:nvPr/>
        </p:nvSpPr>
        <p:spPr bwMode="auto">
          <a:xfrm>
            <a:off x="4759038" y="2854416"/>
            <a:ext cx="128548" cy="64470"/>
          </a:xfrm>
          <a:custGeom>
            <a:avLst/>
            <a:gdLst>
              <a:gd name="T0" fmla="*/ 35895344 w 10569"/>
              <a:gd name="T1" fmla="*/ 3260169 h 10092"/>
              <a:gd name="T2" fmla="*/ 26280492 w 10569"/>
              <a:gd name="T3" fmla="*/ 1833956 h 10092"/>
              <a:gd name="T4" fmla="*/ 20105975 w 10569"/>
              <a:gd name="T5" fmla="*/ 917244 h 10092"/>
              <a:gd name="T6" fmla="*/ 13931458 w 10569"/>
              <a:gd name="T7" fmla="*/ 0 h 10092"/>
              <a:gd name="T8" fmla="*/ 13931458 w 10569"/>
              <a:gd name="T9" fmla="*/ 458319 h 10092"/>
              <a:gd name="T10" fmla="*/ 10844432 w 10569"/>
              <a:gd name="T11" fmla="*/ 0 h 10092"/>
              <a:gd name="T12" fmla="*/ 9298989 w 10569"/>
              <a:gd name="T13" fmla="*/ 458319 h 10092"/>
              <a:gd name="T14" fmla="*/ 6211738 w 10569"/>
              <a:gd name="T15" fmla="*/ 917244 h 10092"/>
              <a:gd name="T16" fmla="*/ 3124487 w 10569"/>
              <a:gd name="T17" fmla="*/ 1375637 h 10092"/>
              <a:gd name="T18" fmla="*/ 37446 w 10569"/>
              <a:gd name="T19" fmla="*/ 1833956 h 10092"/>
              <a:gd name="T20" fmla="*/ 1582663 w 10569"/>
              <a:gd name="T21" fmla="*/ 2453523 h 10092"/>
              <a:gd name="T22" fmla="*/ 4489881 w 10569"/>
              <a:gd name="T23" fmla="*/ 3289878 h 10092"/>
              <a:gd name="T24" fmla="*/ 7757166 w 10569"/>
              <a:gd name="T25" fmla="*/ 4585157 h 10092"/>
              <a:gd name="T26" fmla="*/ 9298989 w 10569"/>
              <a:gd name="T27" fmla="*/ 5044081 h 10092"/>
              <a:gd name="T28" fmla="*/ 10925872 w 10569"/>
              <a:gd name="T29" fmla="*/ 5553050 h 10092"/>
              <a:gd name="T30" fmla="*/ 16641728 w 10569"/>
              <a:gd name="T31" fmla="*/ 5499121 h 10092"/>
              <a:gd name="T32" fmla="*/ 18812093 w 10569"/>
              <a:gd name="T33" fmla="*/ 5040196 h 10092"/>
              <a:gd name="T34" fmla="*/ 21742997 w 10569"/>
              <a:gd name="T35" fmla="*/ 5177763 h 10092"/>
              <a:gd name="T36" fmla="*/ 21916272 w 10569"/>
              <a:gd name="T37" fmla="*/ 5191006 h 10092"/>
              <a:gd name="T38" fmla="*/ 22833159 w 10569"/>
              <a:gd name="T39" fmla="*/ 5285081 h 10092"/>
              <a:gd name="T40" fmla="*/ 26351779 w 10569"/>
              <a:gd name="T41" fmla="*/ 5526089 h 10092"/>
              <a:gd name="T42" fmla="*/ 29727586 w 10569"/>
              <a:gd name="T43" fmla="*/ 5147523 h 10092"/>
              <a:gd name="T44" fmla="*/ 35290700 w 10569"/>
              <a:gd name="T45" fmla="*/ 5368719 h 100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569" h="10092">
                <a:moveTo>
                  <a:pt x="10569" y="5925"/>
                </a:moveTo>
                <a:cubicBezTo>
                  <a:pt x="10249" y="5077"/>
                  <a:pt x="8682" y="4197"/>
                  <a:pt x="7738" y="3333"/>
                </a:cubicBezTo>
                <a:lnTo>
                  <a:pt x="5920" y="1667"/>
                </a:lnTo>
                <a:lnTo>
                  <a:pt x="4102" y="0"/>
                </a:lnTo>
                <a:lnTo>
                  <a:pt x="4102" y="833"/>
                </a:lnTo>
                <a:lnTo>
                  <a:pt x="3193" y="0"/>
                </a:lnTo>
                <a:lnTo>
                  <a:pt x="2738" y="833"/>
                </a:lnTo>
                <a:lnTo>
                  <a:pt x="1829" y="1667"/>
                </a:lnTo>
                <a:lnTo>
                  <a:pt x="920" y="2500"/>
                </a:lnTo>
                <a:cubicBezTo>
                  <a:pt x="617" y="2778"/>
                  <a:pt x="87" y="3007"/>
                  <a:pt x="11" y="3333"/>
                </a:cubicBezTo>
                <a:cubicBezTo>
                  <a:pt x="-65" y="3659"/>
                  <a:pt x="248" y="4018"/>
                  <a:pt x="466" y="4459"/>
                </a:cubicBezTo>
                <a:cubicBezTo>
                  <a:pt x="684" y="4900"/>
                  <a:pt x="1019" y="5333"/>
                  <a:pt x="1322" y="5979"/>
                </a:cubicBezTo>
                <a:cubicBezTo>
                  <a:pt x="1625" y="6625"/>
                  <a:pt x="2048" y="7802"/>
                  <a:pt x="2284" y="8333"/>
                </a:cubicBezTo>
                <a:cubicBezTo>
                  <a:pt x="2520" y="8864"/>
                  <a:pt x="2583" y="8874"/>
                  <a:pt x="2738" y="9167"/>
                </a:cubicBezTo>
                <a:cubicBezTo>
                  <a:pt x="2893" y="9460"/>
                  <a:pt x="3217" y="10092"/>
                  <a:pt x="3217" y="10092"/>
                </a:cubicBezTo>
                <a:cubicBezTo>
                  <a:pt x="4581" y="10092"/>
                  <a:pt x="4900" y="9994"/>
                  <a:pt x="4900" y="9994"/>
                </a:cubicBezTo>
                <a:cubicBezTo>
                  <a:pt x="4785" y="9440"/>
                  <a:pt x="5654" y="9714"/>
                  <a:pt x="5539" y="9160"/>
                </a:cubicBezTo>
                <a:cubicBezTo>
                  <a:pt x="5853" y="9260"/>
                  <a:pt x="6250" y="9364"/>
                  <a:pt x="6402" y="9410"/>
                </a:cubicBezTo>
                <a:cubicBezTo>
                  <a:pt x="6554" y="9456"/>
                  <a:pt x="6377" y="9434"/>
                  <a:pt x="6453" y="9434"/>
                </a:cubicBezTo>
                <a:cubicBezTo>
                  <a:pt x="6529" y="9434"/>
                  <a:pt x="6505" y="9504"/>
                  <a:pt x="6723" y="9605"/>
                </a:cubicBezTo>
                <a:cubicBezTo>
                  <a:pt x="6941" y="9707"/>
                  <a:pt x="7421" y="10085"/>
                  <a:pt x="7759" y="10043"/>
                </a:cubicBezTo>
                <a:cubicBezTo>
                  <a:pt x="8097" y="10001"/>
                  <a:pt x="8436" y="9626"/>
                  <a:pt x="8753" y="9355"/>
                </a:cubicBezTo>
                <a:cubicBezTo>
                  <a:pt x="9070" y="9084"/>
                  <a:pt x="8347" y="9964"/>
                  <a:pt x="10391" y="9757"/>
                </a:cubicBezTo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1" name="Freeform 354"/>
          <p:cNvSpPr>
            <a:spLocks/>
          </p:cNvSpPr>
          <p:nvPr/>
        </p:nvSpPr>
        <p:spPr bwMode="auto">
          <a:xfrm>
            <a:off x="4850306" y="2921365"/>
            <a:ext cx="111837" cy="74388"/>
          </a:xfrm>
          <a:custGeom>
            <a:avLst/>
            <a:gdLst>
              <a:gd name="T0" fmla="*/ 19546837 w 9980"/>
              <a:gd name="T1" fmla="*/ 0 h 10000"/>
              <a:gd name="T2" fmla="*/ 15929452 w 9980"/>
              <a:gd name="T3" fmla="*/ 1326499 h 10000"/>
              <a:gd name="T4" fmla="*/ 10695094 w 9980"/>
              <a:gd name="T5" fmla="*/ 1927289 h 10000"/>
              <a:gd name="T6" fmla="*/ 6765918 w 9980"/>
              <a:gd name="T7" fmla="*/ 2528164 h 10000"/>
              <a:gd name="T8" fmla="*/ 4147500 w 9980"/>
              <a:gd name="T9" fmla="*/ 2309784 h 10000"/>
              <a:gd name="T10" fmla="*/ 2839634 w 9980"/>
              <a:gd name="T11" fmla="*/ 1927289 h 10000"/>
              <a:gd name="T12" fmla="*/ 1529069 w 9980"/>
              <a:gd name="T13" fmla="*/ 3128039 h 10000"/>
              <a:gd name="T14" fmla="*/ 218517 w 9980"/>
              <a:gd name="T15" fmla="*/ 4930483 h 10000"/>
              <a:gd name="T16" fmla="*/ 58608 w 9980"/>
              <a:gd name="T17" fmla="*/ 5184610 h 10000"/>
              <a:gd name="T18" fmla="*/ 831183 w 9980"/>
              <a:gd name="T19" fmla="*/ 5914673 h 10000"/>
              <a:gd name="T20" fmla="*/ 4379234 w 9980"/>
              <a:gd name="T21" fmla="*/ 8205226 h 10000"/>
              <a:gd name="T22" fmla="*/ 9616277 w 9980"/>
              <a:gd name="T23" fmla="*/ 8732701 h 10000"/>
              <a:gd name="T24" fmla="*/ 11691362 w 9980"/>
              <a:gd name="T25" fmla="*/ 8224457 h 10000"/>
              <a:gd name="T26" fmla="*/ 16006632 w 9980"/>
              <a:gd name="T27" fmla="*/ 7478697 h 10000"/>
              <a:gd name="T28" fmla="*/ 16313055 w 9980"/>
              <a:gd name="T29" fmla="*/ 7478697 h 10000"/>
              <a:gd name="T30" fmla="*/ 19858435 w 9980"/>
              <a:gd name="T31" fmla="*/ 6732022 h 10000"/>
              <a:gd name="T32" fmla="*/ 22477047 w 9980"/>
              <a:gd name="T33" fmla="*/ 4329703 h 10000"/>
              <a:gd name="T34" fmla="*/ 26406029 w 9980"/>
              <a:gd name="T35" fmla="*/ 1326499 h 10000"/>
              <a:gd name="T36" fmla="*/ 25865368 w 9980"/>
              <a:gd name="T37" fmla="*/ 109147 h 10000"/>
              <a:gd name="T38" fmla="*/ 24315043 w 9980"/>
              <a:gd name="T39" fmla="*/ 289960 h 10000"/>
              <a:gd name="T40" fmla="*/ 19546837 w 9980"/>
              <a:gd name="T41" fmla="*/ 0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980" h="10000">
                <a:moveTo>
                  <a:pt x="7338" y="0"/>
                </a:moveTo>
                <a:cubicBezTo>
                  <a:pt x="6885" y="506"/>
                  <a:pt x="6535" y="1151"/>
                  <a:pt x="5980" y="1519"/>
                </a:cubicBezTo>
                <a:cubicBezTo>
                  <a:pt x="5426" y="1887"/>
                  <a:pt x="4670" y="1978"/>
                  <a:pt x="4015" y="2207"/>
                </a:cubicBezTo>
                <a:cubicBezTo>
                  <a:pt x="2540" y="2895"/>
                  <a:pt x="2950" y="2822"/>
                  <a:pt x="2540" y="2895"/>
                </a:cubicBezTo>
                <a:cubicBezTo>
                  <a:pt x="2130" y="2968"/>
                  <a:pt x="1557" y="2645"/>
                  <a:pt x="1557" y="2645"/>
                </a:cubicBezTo>
                <a:cubicBezTo>
                  <a:pt x="1066" y="1958"/>
                  <a:pt x="1230" y="2051"/>
                  <a:pt x="1066" y="2207"/>
                </a:cubicBezTo>
                <a:cubicBezTo>
                  <a:pt x="902" y="2363"/>
                  <a:pt x="574" y="3582"/>
                  <a:pt x="574" y="3582"/>
                </a:cubicBezTo>
                <a:cubicBezTo>
                  <a:pt x="409" y="4270"/>
                  <a:pt x="174" y="5254"/>
                  <a:pt x="82" y="5646"/>
                </a:cubicBezTo>
                <a:cubicBezTo>
                  <a:pt x="-10" y="6038"/>
                  <a:pt x="-16" y="5749"/>
                  <a:pt x="22" y="5937"/>
                </a:cubicBezTo>
                <a:cubicBezTo>
                  <a:pt x="60" y="6125"/>
                  <a:pt x="42" y="6197"/>
                  <a:pt x="312" y="6773"/>
                </a:cubicBezTo>
                <a:cubicBezTo>
                  <a:pt x="583" y="7349"/>
                  <a:pt x="1094" y="8858"/>
                  <a:pt x="1644" y="9396"/>
                </a:cubicBezTo>
                <a:cubicBezTo>
                  <a:pt x="2194" y="9934"/>
                  <a:pt x="3153" y="9997"/>
                  <a:pt x="3610" y="10000"/>
                </a:cubicBezTo>
                <a:cubicBezTo>
                  <a:pt x="4068" y="10003"/>
                  <a:pt x="3989" y="9657"/>
                  <a:pt x="4389" y="9418"/>
                </a:cubicBezTo>
                <a:cubicBezTo>
                  <a:pt x="4788" y="9179"/>
                  <a:pt x="5720" y="8707"/>
                  <a:pt x="6009" y="8564"/>
                </a:cubicBezTo>
                <a:cubicBezTo>
                  <a:pt x="6298" y="8421"/>
                  <a:pt x="5883" y="8706"/>
                  <a:pt x="6124" y="8564"/>
                </a:cubicBezTo>
                <a:cubicBezTo>
                  <a:pt x="6364" y="8422"/>
                  <a:pt x="7069" y="8310"/>
                  <a:pt x="7455" y="7709"/>
                </a:cubicBezTo>
                <a:cubicBezTo>
                  <a:pt x="7841" y="7109"/>
                  <a:pt x="8111" y="5875"/>
                  <a:pt x="8438" y="4958"/>
                </a:cubicBezTo>
                <a:cubicBezTo>
                  <a:pt x="8929" y="3812"/>
                  <a:pt x="9701" y="2324"/>
                  <a:pt x="9913" y="1519"/>
                </a:cubicBezTo>
                <a:cubicBezTo>
                  <a:pt x="10125" y="713"/>
                  <a:pt x="9778" y="589"/>
                  <a:pt x="9710" y="125"/>
                </a:cubicBezTo>
                <a:lnTo>
                  <a:pt x="9128" y="332"/>
                </a:lnTo>
                <a:lnTo>
                  <a:pt x="733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2" name="Freeform 355"/>
          <p:cNvSpPr>
            <a:spLocks/>
          </p:cNvSpPr>
          <p:nvPr/>
        </p:nvSpPr>
        <p:spPr bwMode="auto">
          <a:xfrm>
            <a:off x="4854163" y="2890370"/>
            <a:ext cx="107981" cy="54551"/>
          </a:xfrm>
          <a:custGeom>
            <a:avLst/>
            <a:gdLst>
              <a:gd name="T0" fmla="*/ 14753551 w 10000"/>
              <a:gd name="T1" fmla="*/ 221096 h 9595"/>
              <a:gd name="T2" fmla="*/ 11909822 w 10000"/>
              <a:gd name="T3" fmla="*/ 35191 h 9595"/>
              <a:gd name="T4" fmla="*/ 9391507 w 10000"/>
              <a:gd name="T5" fmla="*/ 37469 h 9595"/>
              <a:gd name="T6" fmla="*/ 6706745 w 10000"/>
              <a:gd name="T7" fmla="*/ 221096 h 9595"/>
              <a:gd name="T8" fmla="*/ 5366857 w 10000"/>
              <a:gd name="T9" fmla="*/ 1062251 h 9595"/>
              <a:gd name="T10" fmla="*/ 0 w 10000"/>
              <a:gd name="T11" fmla="*/ 1903829 h 9595"/>
              <a:gd name="T12" fmla="*/ 1342381 w 10000"/>
              <a:gd name="T13" fmla="*/ 2744978 h 9595"/>
              <a:gd name="T14" fmla="*/ 2325917 w 10000"/>
              <a:gd name="T15" fmla="*/ 3250351 h 9595"/>
              <a:gd name="T16" fmla="*/ 4794266 w 10000"/>
              <a:gd name="T17" fmla="*/ 3632346 h 9595"/>
              <a:gd name="T18" fmla="*/ 10529383 w 10000"/>
              <a:gd name="T19" fmla="*/ 3127344 h 9595"/>
              <a:gd name="T20" fmla="*/ 14824866 w 10000"/>
              <a:gd name="T21" fmla="*/ 2897184 h 9595"/>
              <a:gd name="T22" fmla="*/ 16939344 w 10000"/>
              <a:gd name="T23" fmla="*/ 2073784 h 9595"/>
              <a:gd name="T24" fmla="*/ 21890456 w 10000"/>
              <a:gd name="T25" fmla="*/ 2243747 h 9595"/>
              <a:gd name="T26" fmla="*/ 23289738 w 10000"/>
              <a:gd name="T27" fmla="*/ 1882630 h 9595"/>
              <a:gd name="T28" fmla="*/ 23370468 w 10000"/>
              <a:gd name="T29" fmla="*/ 1483201 h 9595"/>
              <a:gd name="T30" fmla="*/ 23726819 w 10000"/>
              <a:gd name="T31" fmla="*/ 815451 h 9595"/>
              <a:gd name="T32" fmla="*/ 20379494 w 10000"/>
              <a:gd name="T33" fmla="*/ 459583 h 9595"/>
              <a:gd name="T34" fmla="*/ 20120408 w 10000"/>
              <a:gd name="T35" fmla="*/ 221096 h 9595"/>
              <a:gd name="T36" fmla="*/ 14753551 w 10000"/>
              <a:gd name="T37" fmla="*/ 221096 h 959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000" h="9595">
                <a:moveTo>
                  <a:pt x="6210" y="584"/>
                </a:moveTo>
                <a:cubicBezTo>
                  <a:pt x="5554" y="325"/>
                  <a:pt x="5389" y="258"/>
                  <a:pt x="5013" y="93"/>
                </a:cubicBezTo>
                <a:cubicBezTo>
                  <a:pt x="4637" y="-72"/>
                  <a:pt x="4318" y="17"/>
                  <a:pt x="3953" y="99"/>
                </a:cubicBezTo>
                <a:lnTo>
                  <a:pt x="2823" y="584"/>
                </a:lnTo>
                <a:lnTo>
                  <a:pt x="2259" y="2806"/>
                </a:lnTo>
                <a:lnTo>
                  <a:pt x="0" y="5029"/>
                </a:lnTo>
                <a:lnTo>
                  <a:pt x="565" y="7251"/>
                </a:lnTo>
                <a:lnTo>
                  <a:pt x="979" y="8586"/>
                </a:lnTo>
                <a:lnTo>
                  <a:pt x="2018" y="9595"/>
                </a:lnTo>
                <a:lnTo>
                  <a:pt x="4432" y="8261"/>
                </a:lnTo>
                <a:lnTo>
                  <a:pt x="6240" y="7653"/>
                </a:lnTo>
                <a:lnTo>
                  <a:pt x="7130" y="5478"/>
                </a:lnTo>
                <a:lnTo>
                  <a:pt x="9214" y="5927"/>
                </a:lnTo>
                <a:lnTo>
                  <a:pt x="9803" y="4973"/>
                </a:lnTo>
                <a:cubicBezTo>
                  <a:pt x="9735" y="4622"/>
                  <a:pt x="9905" y="4270"/>
                  <a:pt x="9837" y="3918"/>
                </a:cubicBezTo>
                <a:cubicBezTo>
                  <a:pt x="9758" y="2807"/>
                  <a:pt x="10067" y="3265"/>
                  <a:pt x="9987" y="2154"/>
                </a:cubicBezTo>
                <a:cubicBezTo>
                  <a:pt x="9527" y="1653"/>
                  <a:pt x="9037" y="1714"/>
                  <a:pt x="8578" y="1214"/>
                </a:cubicBezTo>
                <a:cubicBezTo>
                  <a:pt x="8542" y="1004"/>
                  <a:pt x="8505" y="794"/>
                  <a:pt x="8469" y="584"/>
                </a:cubicBezTo>
                <a:lnTo>
                  <a:pt x="6210" y="5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3" name="Freeform 356"/>
          <p:cNvSpPr>
            <a:spLocks/>
          </p:cNvSpPr>
          <p:nvPr/>
        </p:nvSpPr>
        <p:spPr bwMode="auto">
          <a:xfrm>
            <a:off x="4974999" y="3031707"/>
            <a:ext cx="147830" cy="110343"/>
          </a:xfrm>
          <a:custGeom>
            <a:avLst/>
            <a:gdLst>
              <a:gd name="T0" fmla="*/ 22159047 w 10000"/>
              <a:gd name="T1" fmla="*/ 1471825 h 10000"/>
              <a:gd name="T2" fmla="*/ 5539588 w 10000"/>
              <a:gd name="T3" fmla="*/ 1471825 h 10000"/>
              <a:gd name="T4" fmla="*/ 0 w 10000"/>
              <a:gd name="T5" fmla="*/ 0 h 10000"/>
              <a:gd name="T6" fmla="*/ 0 w 10000"/>
              <a:gd name="T7" fmla="*/ 2940641 h 10000"/>
              <a:gd name="T8" fmla="*/ 2772971 w 10000"/>
              <a:gd name="T9" fmla="*/ 7356103 h 10000"/>
              <a:gd name="T10" fmla="*/ 4138115 w 10000"/>
              <a:gd name="T11" fmla="*/ 12109724 h 10000"/>
              <a:gd name="T12" fmla="*/ 2772971 w 10000"/>
              <a:gd name="T13" fmla="*/ 14954558 h 10000"/>
              <a:gd name="T14" fmla="*/ 5539588 w 10000"/>
              <a:gd name="T15" fmla="*/ 17897996 h 10000"/>
              <a:gd name="T16" fmla="*/ 9738697 w 10000"/>
              <a:gd name="T17" fmla="*/ 21659295 h 10000"/>
              <a:gd name="T18" fmla="*/ 25047652 w 10000"/>
              <a:gd name="T19" fmla="*/ 18924256 h 10000"/>
              <a:gd name="T20" fmla="*/ 27107390 w 10000"/>
              <a:gd name="T21" fmla="*/ 19930961 h 10000"/>
              <a:gd name="T22" fmla="*/ 30532582 w 10000"/>
              <a:gd name="T23" fmla="*/ 19950516 h 10000"/>
              <a:gd name="T24" fmla="*/ 30471606 w 10000"/>
              <a:gd name="T25" fmla="*/ 20838638 h 10000"/>
              <a:gd name="T26" fmla="*/ 27698635 w 10000"/>
              <a:gd name="T27" fmla="*/ 22310463 h 10000"/>
              <a:gd name="T28" fmla="*/ 30471606 w 10000"/>
              <a:gd name="T29" fmla="*/ 28194755 h 10000"/>
              <a:gd name="T30" fmla="*/ 41551111 w 10000"/>
              <a:gd name="T31" fmla="*/ 23782288 h 10000"/>
              <a:gd name="T32" fmla="*/ 52630635 w 10000"/>
              <a:gd name="T33" fmla="*/ 23782288 h 10000"/>
              <a:gd name="T34" fmla="*/ 58170241 w 10000"/>
              <a:gd name="T35" fmla="*/ 19369822 h 10000"/>
              <a:gd name="T36" fmla="*/ 60943194 w 10000"/>
              <a:gd name="T37" fmla="*/ 19369822 h 10000"/>
              <a:gd name="T38" fmla="*/ 44324082 w 10000"/>
              <a:gd name="T39" fmla="*/ 16426171 h 10000"/>
              <a:gd name="T40" fmla="*/ 41551111 w 10000"/>
              <a:gd name="T41" fmla="*/ 8824933 h 10000"/>
              <a:gd name="T42" fmla="*/ 52630635 w 10000"/>
              <a:gd name="T43" fmla="*/ 2940641 h 10000"/>
              <a:gd name="T44" fmla="*/ 36011194 w 10000"/>
              <a:gd name="T45" fmla="*/ 0 h 10000"/>
              <a:gd name="T46" fmla="*/ 22159047 w 10000"/>
              <a:gd name="T47" fmla="*/ 1471825 h 100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000" h="10000">
                <a:moveTo>
                  <a:pt x="3636" y="522"/>
                </a:moveTo>
                <a:lnTo>
                  <a:pt x="909" y="522"/>
                </a:lnTo>
                <a:lnTo>
                  <a:pt x="0" y="0"/>
                </a:lnTo>
                <a:lnTo>
                  <a:pt x="0" y="1043"/>
                </a:lnTo>
                <a:lnTo>
                  <a:pt x="455" y="2609"/>
                </a:lnTo>
                <a:cubicBezTo>
                  <a:pt x="530" y="3171"/>
                  <a:pt x="604" y="3733"/>
                  <a:pt x="679" y="4295"/>
                </a:cubicBezTo>
                <a:cubicBezTo>
                  <a:pt x="604" y="4631"/>
                  <a:pt x="530" y="4968"/>
                  <a:pt x="455" y="5304"/>
                </a:cubicBezTo>
                <a:lnTo>
                  <a:pt x="909" y="6348"/>
                </a:lnTo>
                <a:lnTo>
                  <a:pt x="1598" y="7682"/>
                </a:lnTo>
                <a:cubicBezTo>
                  <a:pt x="2779" y="7328"/>
                  <a:pt x="2976" y="7157"/>
                  <a:pt x="4110" y="6712"/>
                </a:cubicBezTo>
                <a:lnTo>
                  <a:pt x="4448" y="7069"/>
                </a:lnTo>
                <a:lnTo>
                  <a:pt x="5010" y="7076"/>
                </a:lnTo>
                <a:cubicBezTo>
                  <a:pt x="5007" y="7181"/>
                  <a:pt x="5003" y="7286"/>
                  <a:pt x="5000" y="7391"/>
                </a:cubicBezTo>
                <a:lnTo>
                  <a:pt x="4545" y="7913"/>
                </a:lnTo>
                <a:lnTo>
                  <a:pt x="5000" y="10000"/>
                </a:lnTo>
                <a:lnTo>
                  <a:pt x="6818" y="8435"/>
                </a:lnTo>
                <a:lnTo>
                  <a:pt x="8636" y="8435"/>
                </a:lnTo>
                <a:lnTo>
                  <a:pt x="9545" y="6870"/>
                </a:lnTo>
                <a:lnTo>
                  <a:pt x="10000" y="6870"/>
                </a:lnTo>
                <a:lnTo>
                  <a:pt x="7273" y="5826"/>
                </a:lnTo>
                <a:cubicBezTo>
                  <a:pt x="7121" y="4927"/>
                  <a:pt x="6970" y="4029"/>
                  <a:pt x="6818" y="3130"/>
                </a:cubicBezTo>
                <a:lnTo>
                  <a:pt x="8636" y="1043"/>
                </a:lnTo>
                <a:lnTo>
                  <a:pt x="5909" y="0"/>
                </a:lnTo>
                <a:lnTo>
                  <a:pt x="3636" y="5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4" name="Freeform 361"/>
          <p:cNvSpPr>
            <a:spLocks/>
          </p:cNvSpPr>
          <p:nvPr/>
        </p:nvSpPr>
        <p:spPr bwMode="auto">
          <a:xfrm>
            <a:off x="4645915" y="2942441"/>
            <a:ext cx="92555" cy="50832"/>
          </a:xfrm>
          <a:custGeom>
            <a:avLst/>
            <a:gdLst>
              <a:gd name="T0" fmla="*/ 11660715 w 10000"/>
              <a:gd name="T1" fmla="*/ 642479 h 11466"/>
              <a:gd name="T2" fmla="*/ 10601051 w 10000"/>
              <a:gd name="T3" fmla="*/ 411497 h 11466"/>
              <a:gd name="T4" fmla="*/ 8480157 w 10000"/>
              <a:gd name="T5" fmla="*/ 180516 h 11466"/>
              <a:gd name="T6" fmla="*/ 5403601 w 10000"/>
              <a:gd name="T7" fmla="*/ 359942 h 11466"/>
              <a:gd name="T8" fmla="*/ 4815962 w 10000"/>
              <a:gd name="T9" fmla="*/ 0 h 11466"/>
              <a:gd name="T10" fmla="*/ 3180420 w 10000"/>
              <a:gd name="T11" fmla="*/ 347017 h 11466"/>
              <a:gd name="T12" fmla="*/ 0 w 10000"/>
              <a:gd name="T13" fmla="*/ 1104441 h 11466"/>
              <a:gd name="T14" fmla="*/ 0 w 10000"/>
              <a:gd name="T15" fmla="*/ 1566369 h 11466"/>
              <a:gd name="T16" fmla="*/ 2120756 w 10000"/>
              <a:gd name="T17" fmla="*/ 1566369 h 11466"/>
              <a:gd name="T18" fmla="*/ 3128551 w 10000"/>
              <a:gd name="T19" fmla="*/ 2118686 h 11466"/>
              <a:gd name="T20" fmla="*/ 4240084 w 10000"/>
              <a:gd name="T21" fmla="*/ 2028332 h 11466"/>
              <a:gd name="T22" fmla="*/ 6583589 w 10000"/>
              <a:gd name="T23" fmla="*/ 1669485 h 11466"/>
              <a:gd name="T24" fmla="*/ 7800541 w 10000"/>
              <a:gd name="T25" fmla="*/ 1874785 h 11466"/>
              <a:gd name="T26" fmla="*/ 11660715 w 10000"/>
              <a:gd name="T27" fmla="*/ 1566369 h 11466"/>
              <a:gd name="T28" fmla="*/ 13781471 w 10000"/>
              <a:gd name="T29" fmla="*/ 1335388 h 11466"/>
              <a:gd name="T30" fmla="*/ 14841135 w 10000"/>
              <a:gd name="T31" fmla="*/ 1335388 h 11466"/>
              <a:gd name="T32" fmla="*/ 13781471 w 10000"/>
              <a:gd name="T33" fmla="*/ 1104441 h 11466"/>
              <a:gd name="T34" fmla="*/ 11660715 w 10000"/>
              <a:gd name="T35" fmla="*/ 642479 h 114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000" h="11466">
                <a:moveTo>
                  <a:pt x="7857" y="3477"/>
                </a:moveTo>
                <a:lnTo>
                  <a:pt x="7143" y="2227"/>
                </a:lnTo>
                <a:lnTo>
                  <a:pt x="5714" y="977"/>
                </a:lnTo>
                <a:lnTo>
                  <a:pt x="3641" y="1948"/>
                </a:lnTo>
                <a:cubicBezTo>
                  <a:pt x="3532" y="1206"/>
                  <a:pt x="3354" y="742"/>
                  <a:pt x="3245" y="0"/>
                </a:cubicBezTo>
                <a:lnTo>
                  <a:pt x="2143" y="1878"/>
                </a:lnTo>
                <a:lnTo>
                  <a:pt x="0" y="5977"/>
                </a:lnTo>
                <a:lnTo>
                  <a:pt x="0" y="8477"/>
                </a:lnTo>
                <a:lnTo>
                  <a:pt x="1429" y="8477"/>
                </a:lnTo>
                <a:lnTo>
                  <a:pt x="2108" y="11466"/>
                </a:lnTo>
                <a:lnTo>
                  <a:pt x="2857" y="10977"/>
                </a:lnTo>
                <a:lnTo>
                  <a:pt x="4436" y="9035"/>
                </a:lnTo>
                <a:lnTo>
                  <a:pt x="5256" y="10146"/>
                </a:lnTo>
                <a:lnTo>
                  <a:pt x="7857" y="8477"/>
                </a:lnTo>
                <a:lnTo>
                  <a:pt x="9286" y="7227"/>
                </a:lnTo>
                <a:lnTo>
                  <a:pt x="10000" y="7227"/>
                </a:lnTo>
                <a:lnTo>
                  <a:pt x="9286" y="5977"/>
                </a:lnTo>
                <a:lnTo>
                  <a:pt x="7857" y="347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" name="Freeform 363"/>
          <p:cNvSpPr>
            <a:spLocks/>
          </p:cNvSpPr>
          <p:nvPr/>
        </p:nvSpPr>
        <p:spPr bwMode="auto">
          <a:xfrm>
            <a:off x="4599638" y="2828379"/>
            <a:ext cx="57846" cy="58271"/>
          </a:xfrm>
          <a:custGeom>
            <a:avLst/>
            <a:gdLst>
              <a:gd name="T0" fmla="*/ 853877 w 10056"/>
              <a:gd name="T1" fmla="*/ 1901050 h 10000"/>
              <a:gd name="T2" fmla="*/ 1199163 w 10056"/>
              <a:gd name="T3" fmla="*/ 2661744 h 10000"/>
              <a:gd name="T4" fmla="*/ 1890040 w 10056"/>
              <a:gd name="T5" fmla="*/ 3041860 h 10000"/>
              <a:gd name="T6" fmla="*/ 2519852 w 10056"/>
              <a:gd name="T7" fmla="*/ 3533440 h 10000"/>
              <a:gd name="T8" fmla="*/ 3168589 w 10056"/>
              <a:gd name="T9" fmla="*/ 4158958 h 10000"/>
              <a:gd name="T10" fmla="*/ 3574230 w 10056"/>
              <a:gd name="T11" fmla="*/ 3130881 h 10000"/>
              <a:gd name="T12" fmla="*/ 3333712 w 10056"/>
              <a:gd name="T13" fmla="*/ 2370194 h 10000"/>
              <a:gd name="T14" fmla="*/ 3594263 w 10056"/>
              <a:gd name="T15" fmla="*/ 1365000 h 10000"/>
              <a:gd name="T16" fmla="*/ 3087789 w 10056"/>
              <a:gd name="T17" fmla="*/ 984817 h 10000"/>
              <a:gd name="T18" fmla="*/ 2580612 w 10056"/>
              <a:gd name="T19" fmla="*/ 760247 h 10000"/>
              <a:gd name="T20" fmla="*/ 1890040 w 10056"/>
              <a:gd name="T21" fmla="*/ 380123 h 10000"/>
              <a:gd name="T22" fmla="*/ 1199163 w 10056"/>
              <a:gd name="T23" fmla="*/ 380123 h 10000"/>
              <a:gd name="T24" fmla="*/ 853877 w 10056"/>
              <a:gd name="T25" fmla="*/ 0 h 10000"/>
              <a:gd name="T26" fmla="*/ 163355 w 10056"/>
              <a:gd name="T27" fmla="*/ 380123 h 10000"/>
              <a:gd name="T28" fmla="*/ 0 w 10056"/>
              <a:gd name="T29" fmla="*/ 403835 h 10000"/>
              <a:gd name="T30" fmla="*/ 325253 w 10056"/>
              <a:gd name="T31" fmla="*/ 1431913 h 10000"/>
              <a:gd name="T32" fmla="*/ 853877 w 10056"/>
              <a:gd name="T33" fmla="*/ 1901050 h 1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56" h="10000">
                <a:moveTo>
                  <a:pt x="2389" y="4571"/>
                </a:moveTo>
                <a:lnTo>
                  <a:pt x="3355" y="6400"/>
                </a:lnTo>
                <a:lnTo>
                  <a:pt x="5288" y="7314"/>
                </a:lnTo>
                <a:lnTo>
                  <a:pt x="7050" y="8496"/>
                </a:lnTo>
                <a:lnTo>
                  <a:pt x="8865" y="10000"/>
                </a:lnTo>
                <a:cubicBezTo>
                  <a:pt x="8961" y="9105"/>
                  <a:pt x="9904" y="8423"/>
                  <a:pt x="10000" y="7528"/>
                </a:cubicBezTo>
                <a:lnTo>
                  <a:pt x="9327" y="5699"/>
                </a:lnTo>
                <a:cubicBezTo>
                  <a:pt x="9382" y="4965"/>
                  <a:pt x="10001" y="4016"/>
                  <a:pt x="10056" y="3282"/>
                </a:cubicBezTo>
                <a:lnTo>
                  <a:pt x="8639" y="2368"/>
                </a:lnTo>
                <a:lnTo>
                  <a:pt x="7220" y="1828"/>
                </a:lnTo>
                <a:lnTo>
                  <a:pt x="5288" y="914"/>
                </a:lnTo>
                <a:lnTo>
                  <a:pt x="3355" y="914"/>
                </a:lnTo>
                <a:lnTo>
                  <a:pt x="2389" y="0"/>
                </a:lnTo>
                <a:lnTo>
                  <a:pt x="457" y="914"/>
                </a:lnTo>
                <a:lnTo>
                  <a:pt x="0" y="971"/>
                </a:lnTo>
                <a:cubicBezTo>
                  <a:pt x="152" y="1866"/>
                  <a:pt x="757" y="2548"/>
                  <a:pt x="910" y="3443"/>
                </a:cubicBezTo>
                <a:lnTo>
                  <a:pt x="2389" y="457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" name="Freeform 252"/>
          <p:cNvSpPr>
            <a:spLocks/>
          </p:cNvSpPr>
          <p:nvPr/>
        </p:nvSpPr>
        <p:spPr bwMode="auto">
          <a:xfrm rot="21133526">
            <a:off x="4787318" y="2965998"/>
            <a:ext cx="71987" cy="37194"/>
          </a:xfrm>
          <a:custGeom>
            <a:avLst/>
            <a:gdLst>
              <a:gd name="T0" fmla="*/ 0 w 1912593"/>
              <a:gd name="T1" fmla="*/ 14 h 1229193"/>
              <a:gd name="T2" fmla="*/ 8 w 1912593"/>
              <a:gd name="T3" fmla="*/ 68 h 1229193"/>
              <a:gd name="T4" fmla="*/ 110 w 1912593"/>
              <a:gd name="T5" fmla="*/ 72 h 1229193"/>
              <a:gd name="T6" fmla="*/ 190 w 1912593"/>
              <a:gd name="T7" fmla="*/ 19 h 1229193"/>
              <a:gd name="T8" fmla="*/ 178 w 1912593"/>
              <a:gd name="T9" fmla="*/ 0 h 1229193"/>
              <a:gd name="T10" fmla="*/ 112 w 1912593"/>
              <a:gd name="T11" fmla="*/ 15 h 1229193"/>
              <a:gd name="T12" fmla="*/ 15 w 1912593"/>
              <a:gd name="T13" fmla="*/ 14 h 1229193"/>
              <a:gd name="T14" fmla="*/ 13 w 1912593"/>
              <a:gd name="T15" fmla="*/ 14 h 1229193"/>
              <a:gd name="T16" fmla="*/ 0 w 1912593"/>
              <a:gd name="T17" fmla="*/ 14 h 1229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12593" h="1229193">
                <a:moveTo>
                  <a:pt x="0" y="233280"/>
                </a:moveTo>
                <a:lnTo>
                  <a:pt x="83793" y="1154242"/>
                </a:lnTo>
                <a:lnTo>
                  <a:pt x="1103124" y="1229193"/>
                </a:lnTo>
                <a:lnTo>
                  <a:pt x="1912593" y="314793"/>
                </a:lnTo>
                <a:lnTo>
                  <a:pt x="1792672" y="0"/>
                </a:lnTo>
                <a:lnTo>
                  <a:pt x="1124055" y="252554"/>
                </a:lnTo>
                <a:cubicBezTo>
                  <a:pt x="892871" y="224853"/>
                  <a:pt x="379360" y="273001"/>
                  <a:pt x="148176" y="245300"/>
                </a:cubicBezTo>
                <a:lnTo>
                  <a:pt x="128763" y="242675"/>
                </a:lnTo>
                <a:lnTo>
                  <a:pt x="0" y="23328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7" name="Freeform 253"/>
          <p:cNvSpPr>
            <a:spLocks/>
          </p:cNvSpPr>
          <p:nvPr/>
        </p:nvSpPr>
        <p:spPr bwMode="auto">
          <a:xfrm>
            <a:off x="4791174" y="2973437"/>
            <a:ext cx="115693" cy="116542"/>
          </a:xfrm>
          <a:custGeom>
            <a:avLst/>
            <a:gdLst>
              <a:gd name="T0" fmla="*/ 121 w 3644175"/>
              <a:gd name="T1" fmla="*/ 0 h 3780713"/>
              <a:gd name="T2" fmla="*/ 68 w 3644175"/>
              <a:gd name="T3" fmla="*/ 59 h 3780713"/>
              <a:gd name="T4" fmla="*/ 6 w 3644175"/>
              <a:gd name="T5" fmla="*/ 61 h 3780713"/>
              <a:gd name="T6" fmla="*/ 0 w 3644175"/>
              <a:gd name="T7" fmla="*/ 79 h 3780713"/>
              <a:gd name="T8" fmla="*/ 15 w 3644175"/>
              <a:gd name="T9" fmla="*/ 112 h 3780713"/>
              <a:gd name="T10" fmla="*/ 29 w 3644175"/>
              <a:gd name="T11" fmla="*/ 93 h 3780713"/>
              <a:gd name="T12" fmla="*/ 38 w 3644175"/>
              <a:gd name="T13" fmla="*/ 83 h 3780713"/>
              <a:gd name="T14" fmla="*/ 54 w 3644175"/>
              <a:gd name="T15" fmla="*/ 99 h 3780713"/>
              <a:gd name="T16" fmla="*/ 68 w 3644175"/>
              <a:gd name="T17" fmla="*/ 147 h 3780713"/>
              <a:gd name="T18" fmla="*/ 97 w 3644175"/>
              <a:gd name="T19" fmla="*/ 180 h 3780713"/>
              <a:gd name="T20" fmla="*/ 193 w 3644175"/>
              <a:gd name="T21" fmla="*/ 231 h 3780713"/>
              <a:gd name="T22" fmla="*/ 87 w 3644175"/>
              <a:gd name="T23" fmla="*/ 102 h 3780713"/>
              <a:gd name="T24" fmla="*/ 93 w 3644175"/>
              <a:gd name="T25" fmla="*/ 83 h 3780713"/>
              <a:gd name="T26" fmla="*/ 105 w 3644175"/>
              <a:gd name="T27" fmla="*/ 93 h 3780713"/>
              <a:gd name="T28" fmla="*/ 219 w 3644175"/>
              <a:gd name="T29" fmla="*/ 99 h 3780713"/>
              <a:gd name="T30" fmla="*/ 204 w 3644175"/>
              <a:gd name="T31" fmla="*/ 37 h 3780713"/>
              <a:gd name="T32" fmla="*/ 190 w 3644175"/>
              <a:gd name="T33" fmla="*/ 46 h 3780713"/>
              <a:gd name="T34" fmla="*/ 149 w 3644175"/>
              <a:gd name="T35" fmla="*/ 39 h 3780713"/>
              <a:gd name="T36" fmla="*/ 125 w 3644175"/>
              <a:gd name="T37" fmla="*/ 8 h 3780713"/>
              <a:gd name="T38" fmla="*/ 121 w 3644175"/>
              <a:gd name="T39" fmla="*/ 0 h 37807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644175" h="3780713">
                <a:moveTo>
                  <a:pt x="2018109" y="0"/>
                </a:moveTo>
                <a:lnTo>
                  <a:pt x="1131347" y="970851"/>
                </a:lnTo>
                <a:lnTo>
                  <a:pt x="106496" y="992543"/>
                </a:lnTo>
                <a:lnTo>
                  <a:pt x="0" y="1285960"/>
                </a:lnTo>
                <a:lnTo>
                  <a:pt x="250657" y="1838746"/>
                </a:lnTo>
                <a:lnTo>
                  <a:pt x="476240" y="1522355"/>
                </a:lnTo>
                <a:lnTo>
                  <a:pt x="637449" y="1360281"/>
                </a:lnTo>
                <a:lnTo>
                  <a:pt x="900975" y="1622129"/>
                </a:lnTo>
                <a:lnTo>
                  <a:pt x="1125827" y="2401618"/>
                </a:lnTo>
                <a:lnTo>
                  <a:pt x="1614428" y="2951232"/>
                </a:lnTo>
                <a:cubicBezTo>
                  <a:pt x="2156362" y="3074631"/>
                  <a:pt x="2677783" y="3504219"/>
                  <a:pt x="3209460" y="3780713"/>
                </a:cubicBezTo>
                <a:lnTo>
                  <a:pt x="1455611" y="1667100"/>
                </a:lnTo>
                <a:lnTo>
                  <a:pt x="1543203" y="1366330"/>
                </a:lnTo>
                <a:lnTo>
                  <a:pt x="1755414" y="1517198"/>
                </a:lnTo>
                <a:lnTo>
                  <a:pt x="3644175" y="1622129"/>
                </a:lnTo>
                <a:lnTo>
                  <a:pt x="3394079" y="610450"/>
                </a:lnTo>
                <a:lnTo>
                  <a:pt x="3170007" y="750786"/>
                </a:lnTo>
                <a:lnTo>
                  <a:pt x="2480463" y="641709"/>
                </a:lnTo>
                <a:lnTo>
                  <a:pt x="2078068" y="137463"/>
                </a:lnTo>
                <a:lnTo>
                  <a:pt x="201810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8" name="Freeform 254"/>
          <p:cNvSpPr>
            <a:spLocks/>
          </p:cNvSpPr>
          <p:nvPr/>
        </p:nvSpPr>
        <p:spPr bwMode="auto">
          <a:xfrm>
            <a:off x="4838738" y="3014350"/>
            <a:ext cx="79700" cy="76868"/>
          </a:xfrm>
          <a:custGeom>
            <a:avLst/>
            <a:gdLst>
              <a:gd name="T0" fmla="*/ 147 w 2398426"/>
              <a:gd name="T1" fmla="*/ 17 h 2488994"/>
              <a:gd name="T2" fmla="*/ 18 w 2398426"/>
              <a:gd name="T3" fmla="*/ 9 h 2488994"/>
              <a:gd name="T4" fmla="*/ 5 w 2398426"/>
              <a:gd name="T5" fmla="*/ 0 h 2488994"/>
              <a:gd name="T6" fmla="*/ 0 w 2398426"/>
              <a:gd name="T7" fmla="*/ 20 h 2488994"/>
              <a:gd name="T8" fmla="*/ 117 w 2398426"/>
              <a:gd name="T9" fmla="*/ 153 h 2488994"/>
              <a:gd name="T10" fmla="*/ 151 w 2398426"/>
              <a:gd name="T11" fmla="*/ 95 h 2488994"/>
              <a:gd name="T12" fmla="*/ 166 w 2398426"/>
              <a:gd name="T13" fmla="*/ 88 h 2488994"/>
              <a:gd name="T14" fmla="*/ 147 w 2398426"/>
              <a:gd name="T15" fmla="*/ 17 h 24889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98426" h="2488994">
                <a:moveTo>
                  <a:pt x="2113613" y="269822"/>
                </a:moveTo>
                <a:lnTo>
                  <a:pt x="254833" y="149901"/>
                </a:lnTo>
                <a:lnTo>
                  <a:pt x="74951" y="0"/>
                </a:lnTo>
                <a:lnTo>
                  <a:pt x="0" y="329783"/>
                </a:lnTo>
                <a:lnTo>
                  <a:pt x="1691048" y="2488994"/>
                </a:lnTo>
                <a:lnTo>
                  <a:pt x="2177788" y="1556144"/>
                </a:lnTo>
                <a:lnTo>
                  <a:pt x="2398426" y="1439055"/>
                </a:lnTo>
                <a:lnTo>
                  <a:pt x="2113613" y="2698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9" name="Freeform 255"/>
          <p:cNvSpPr>
            <a:spLocks/>
          </p:cNvSpPr>
          <p:nvPr/>
        </p:nvSpPr>
        <p:spPr bwMode="auto">
          <a:xfrm rot="286500">
            <a:off x="4896583" y="3061463"/>
            <a:ext cx="35994" cy="45873"/>
          </a:xfrm>
          <a:custGeom>
            <a:avLst/>
            <a:gdLst>
              <a:gd name="T0" fmla="*/ 20 w 1259245"/>
              <a:gd name="T1" fmla="*/ 0 h 1506961"/>
              <a:gd name="T2" fmla="*/ 0 w 1259245"/>
              <a:gd name="T3" fmla="*/ 58 h 1506961"/>
              <a:gd name="T4" fmla="*/ 27 w 1259245"/>
              <a:gd name="T5" fmla="*/ 90 h 1506961"/>
              <a:gd name="T6" fmla="*/ 56 w 1259245"/>
              <a:gd name="T7" fmla="*/ 34 h 1506961"/>
              <a:gd name="T8" fmla="*/ 20 w 1259245"/>
              <a:gd name="T9" fmla="*/ 0 h 1506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9245" h="1506961">
                <a:moveTo>
                  <a:pt x="459998" y="0"/>
                </a:moveTo>
                <a:lnTo>
                  <a:pt x="0" y="967315"/>
                </a:lnTo>
                <a:lnTo>
                  <a:pt x="599606" y="1506961"/>
                </a:lnTo>
                <a:lnTo>
                  <a:pt x="1259243" y="571259"/>
                </a:lnTo>
                <a:lnTo>
                  <a:pt x="45999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0" name="Freeform 256"/>
          <p:cNvSpPr>
            <a:spLocks/>
          </p:cNvSpPr>
          <p:nvPr/>
        </p:nvSpPr>
        <p:spPr bwMode="auto">
          <a:xfrm>
            <a:off x="4897870" y="2982115"/>
            <a:ext cx="57846" cy="44633"/>
          </a:xfrm>
          <a:custGeom>
            <a:avLst/>
            <a:gdLst>
              <a:gd name="T0" fmla="*/ 16 w 1678899"/>
              <a:gd name="T1" fmla="*/ 108 h 1259174"/>
              <a:gd name="T2" fmla="*/ 127 w 1678899"/>
              <a:gd name="T3" fmla="*/ 118 h 1259174"/>
              <a:gd name="T4" fmla="*/ 126 w 1678899"/>
              <a:gd name="T5" fmla="*/ 84 h 1259174"/>
              <a:gd name="T6" fmla="*/ 65 w 1678899"/>
              <a:gd name="T7" fmla="*/ 0 h 1259174"/>
              <a:gd name="T8" fmla="*/ 0 w 1678899"/>
              <a:gd name="T9" fmla="*/ 25 h 1259174"/>
              <a:gd name="T10" fmla="*/ 16 w 1678899"/>
              <a:gd name="T11" fmla="*/ 108 h 12591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78899" h="1259174">
                <a:moveTo>
                  <a:pt x="209862" y="1154242"/>
                </a:moveTo>
                <a:lnTo>
                  <a:pt x="1678899" y="1259174"/>
                </a:lnTo>
                <a:lnTo>
                  <a:pt x="1663908" y="899410"/>
                </a:lnTo>
                <a:lnTo>
                  <a:pt x="854439" y="0"/>
                </a:lnTo>
                <a:lnTo>
                  <a:pt x="0" y="269823"/>
                </a:lnTo>
                <a:lnTo>
                  <a:pt x="209862" y="11542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1" name="Freeform 257"/>
          <p:cNvSpPr>
            <a:spLocks/>
          </p:cNvSpPr>
          <p:nvPr/>
        </p:nvSpPr>
        <p:spPr bwMode="auto">
          <a:xfrm>
            <a:off x="4908154" y="3023029"/>
            <a:ext cx="80985" cy="75628"/>
          </a:xfrm>
          <a:custGeom>
            <a:avLst/>
            <a:gdLst>
              <a:gd name="T0" fmla="*/ 0 w 2578308"/>
              <a:gd name="T1" fmla="*/ 0 h 2368446"/>
              <a:gd name="T2" fmla="*/ 15 w 2578308"/>
              <a:gd name="T3" fmla="*/ 78 h 2368446"/>
              <a:gd name="T4" fmla="*/ 6 w 2578308"/>
              <a:gd name="T5" fmla="*/ 86 h 2368446"/>
              <a:gd name="T6" fmla="*/ 50 w 2578308"/>
              <a:gd name="T7" fmla="*/ 127 h 2368446"/>
              <a:gd name="T8" fmla="*/ 65 w 2578308"/>
              <a:gd name="T9" fmla="*/ 104 h 2368446"/>
              <a:gd name="T10" fmla="*/ 101 w 2578308"/>
              <a:gd name="T11" fmla="*/ 138 h 2368446"/>
              <a:gd name="T12" fmla="*/ 95 w 2578308"/>
              <a:gd name="T13" fmla="*/ 161 h 2368446"/>
              <a:gd name="T14" fmla="*/ 136 w 2578308"/>
              <a:gd name="T15" fmla="*/ 154 h 2368446"/>
              <a:gd name="T16" fmla="*/ 150 w 2578308"/>
              <a:gd name="T17" fmla="*/ 103 h 2368446"/>
              <a:gd name="T18" fmla="*/ 123 w 2578308"/>
              <a:gd name="T19" fmla="*/ 15 h 2368446"/>
              <a:gd name="T20" fmla="*/ 84 w 2578308"/>
              <a:gd name="T21" fmla="*/ 1 h 2368446"/>
              <a:gd name="T22" fmla="*/ 0 w 2578308"/>
              <a:gd name="T23" fmla="*/ 0 h 23684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578308" h="2368446">
                <a:moveTo>
                  <a:pt x="0" y="0"/>
                </a:moveTo>
                <a:lnTo>
                  <a:pt x="254833" y="1154242"/>
                </a:lnTo>
                <a:lnTo>
                  <a:pt x="104931" y="1259173"/>
                </a:lnTo>
                <a:lnTo>
                  <a:pt x="855821" y="1873287"/>
                </a:lnTo>
                <a:lnTo>
                  <a:pt x="1111621" y="1524299"/>
                </a:lnTo>
                <a:lnTo>
                  <a:pt x="1734645" y="2033965"/>
                </a:lnTo>
                <a:lnTo>
                  <a:pt x="1633928" y="2368446"/>
                </a:lnTo>
                <a:lnTo>
                  <a:pt x="2338465" y="2263514"/>
                </a:lnTo>
                <a:lnTo>
                  <a:pt x="2578308" y="1514006"/>
                </a:lnTo>
                <a:lnTo>
                  <a:pt x="2113613" y="224852"/>
                </a:lnTo>
                <a:lnTo>
                  <a:pt x="1439056" y="1499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2" name="Freeform 258"/>
          <p:cNvSpPr>
            <a:spLocks/>
          </p:cNvSpPr>
          <p:nvPr/>
        </p:nvSpPr>
        <p:spPr bwMode="auto">
          <a:xfrm>
            <a:off x="4930006" y="3070142"/>
            <a:ext cx="32137" cy="38434"/>
          </a:xfrm>
          <a:custGeom>
            <a:avLst/>
            <a:gdLst>
              <a:gd name="T0" fmla="*/ 22 w 1097536"/>
              <a:gd name="T1" fmla="*/ 0 h 1184223"/>
              <a:gd name="T2" fmla="*/ 0 w 1097536"/>
              <a:gd name="T3" fmla="*/ 30 h 1184223"/>
              <a:gd name="T4" fmla="*/ 21 w 1097536"/>
              <a:gd name="T5" fmla="*/ 86 h 1184223"/>
              <a:gd name="T6" fmla="*/ 50 w 1097536"/>
              <a:gd name="T7" fmla="*/ 60 h 1184223"/>
              <a:gd name="T8" fmla="*/ 51 w 1097536"/>
              <a:gd name="T9" fmla="*/ 37 h 1184223"/>
              <a:gd name="T10" fmla="*/ 22 w 1097536"/>
              <a:gd name="T11" fmla="*/ 0 h 11842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97536" h="1184223">
                <a:moveTo>
                  <a:pt x="482939" y="0"/>
                </a:moveTo>
                <a:lnTo>
                  <a:pt x="0" y="416160"/>
                </a:lnTo>
                <a:lnTo>
                  <a:pt x="452959" y="1184223"/>
                </a:lnTo>
                <a:lnTo>
                  <a:pt x="1067555" y="824459"/>
                </a:lnTo>
                <a:lnTo>
                  <a:pt x="1097536" y="509666"/>
                </a:lnTo>
                <a:lnTo>
                  <a:pt x="48293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3" name="Freeform 259"/>
          <p:cNvSpPr>
            <a:spLocks/>
          </p:cNvSpPr>
          <p:nvPr/>
        </p:nvSpPr>
        <p:spPr bwMode="auto">
          <a:xfrm>
            <a:off x="4944148" y="3091218"/>
            <a:ext cx="52705" cy="47113"/>
          </a:xfrm>
          <a:custGeom>
            <a:avLst/>
            <a:gdLst>
              <a:gd name="T0" fmla="*/ 0 w 1852882"/>
              <a:gd name="T1" fmla="*/ 31 h 1521018"/>
              <a:gd name="T2" fmla="*/ 0 w 1852882"/>
              <a:gd name="T3" fmla="*/ 75 h 1521018"/>
              <a:gd name="T4" fmla="*/ 19 w 1852882"/>
              <a:gd name="T5" fmla="*/ 94 h 1521018"/>
              <a:gd name="T6" fmla="*/ 37 w 1852882"/>
              <a:gd name="T7" fmla="*/ 86 h 1521018"/>
              <a:gd name="T8" fmla="*/ 77 w 1852882"/>
              <a:gd name="T9" fmla="*/ 59 h 1521018"/>
              <a:gd name="T10" fmla="*/ 81 w 1852882"/>
              <a:gd name="T11" fmla="*/ 46 h 1521018"/>
              <a:gd name="T12" fmla="*/ 77 w 1852882"/>
              <a:gd name="T13" fmla="*/ 23 h 1521018"/>
              <a:gd name="T14" fmla="*/ 68 w 1852882"/>
              <a:gd name="T15" fmla="*/ 19 h 1521018"/>
              <a:gd name="T16" fmla="*/ 60 w 1852882"/>
              <a:gd name="T17" fmla="*/ 0 h 1521018"/>
              <a:gd name="T18" fmla="*/ 28 w 1852882"/>
              <a:gd name="T19" fmla="*/ 11 h 1521018"/>
              <a:gd name="T20" fmla="*/ 0 w 1852882"/>
              <a:gd name="T21" fmla="*/ 31 h 15210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52882" h="1521018">
                <a:moveTo>
                  <a:pt x="0" y="507061"/>
                </a:moveTo>
                <a:lnTo>
                  <a:pt x="0" y="1211599"/>
                </a:lnTo>
                <a:lnTo>
                  <a:pt x="435424" y="1521018"/>
                </a:lnTo>
                <a:lnTo>
                  <a:pt x="839449" y="1391481"/>
                </a:lnTo>
                <a:lnTo>
                  <a:pt x="1763339" y="952692"/>
                </a:lnTo>
                <a:lnTo>
                  <a:pt x="1852882" y="743963"/>
                </a:lnTo>
                <a:lnTo>
                  <a:pt x="1756379" y="372784"/>
                </a:lnTo>
                <a:lnTo>
                  <a:pt x="1563372" y="307281"/>
                </a:lnTo>
                <a:lnTo>
                  <a:pt x="1370668" y="0"/>
                </a:lnTo>
                <a:lnTo>
                  <a:pt x="644577" y="177278"/>
                </a:lnTo>
                <a:lnTo>
                  <a:pt x="0" y="50706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4" name="Freeform 260"/>
          <p:cNvSpPr>
            <a:spLocks/>
          </p:cNvSpPr>
          <p:nvPr/>
        </p:nvSpPr>
        <p:spPr bwMode="auto">
          <a:xfrm>
            <a:off x="4912010" y="3083779"/>
            <a:ext cx="43706" cy="85547"/>
          </a:xfrm>
          <a:custGeom>
            <a:avLst/>
            <a:gdLst>
              <a:gd name="T0" fmla="*/ 0 w 444747"/>
              <a:gd name="T1" fmla="*/ 425 h 900169"/>
              <a:gd name="T2" fmla="*/ 177 w 444747"/>
              <a:gd name="T3" fmla="*/ 533 h 900169"/>
              <a:gd name="T4" fmla="*/ 177 w 444747"/>
              <a:gd name="T5" fmla="*/ 1275 h 900169"/>
              <a:gd name="T6" fmla="*/ 467 w 444747"/>
              <a:gd name="T7" fmla="*/ 1604 h 900169"/>
              <a:gd name="T8" fmla="*/ 580 w 444747"/>
              <a:gd name="T9" fmla="*/ 1490 h 900169"/>
              <a:gd name="T10" fmla="*/ 681 w 444747"/>
              <a:gd name="T11" fmla="*/ 1218 h 900169"/>
              <a:gd name="T12" fmla="*/ 643 w 444747"/>
              <a:gd name="T13" fmla="*/ 1084 h 900169"/>
              <a:gd name="T14" fmla="*/ 788 w 444747"/>
              <a:gd name="T15" fmla="*/ 1027 h 900169"/>
              <a:gd name="T16" fmla="*/ 580 w 444747"/>
              <a:gd name="T17" fmla="*/ 850 h 900169"/>
              <a:gd name="T18" fmla="*/ 580 w 444747"/>
              <a:gd name="T19" fmla="*/ 476 h 900169"/>
              <a:gd name="T20" fmla="*/ 328 w 444747"/>
              <a:gd name="T21" fmla="*/ 0 h 900169"/>
              <a:gd name="T22" fmla="*/ 0 w 444747"/>
              <a:gd name="T23" fmla="*/ 425 h 9001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4747" h="900169">
                <a:moveTo>
                  <a:pt x="0" y="238385"/>
                </a:moveTo>
                <a:lnTo>
                  <a:pt x="99623" y="298870"/>
                </a:lnTo>
                <a:lnTo>
                  <a:pt x="99623" y="715154"/>
                </a:lnTo>
                <a:lnTo>
                  <a:pt x="263290" y="900169"/>
                </a:lnTo>
                <a:lnTo>
                  <a:pt x="327333" y="836125"/>
                </a:lnTo>
                <a:lnTo>
                  <a:pt x="384261" y="683132"/>
                </a:lnTo>
                <a:lnTo>
                  <a:pt x="362913" y="608414"/>
                </a:lnTo>
                <a:lnTo>
                  <a:pt x="444747" y="576393"/>
                </a:lnTo>
                <a:lnTo>
                  <a:pt x="327333" y="476769"/>
                </a:lnTo>
                <a:lnTo>
                  <a:pt x="327333" y="266849"/>
                </a:lnTo>
                <a:lnTo>
                  <a:pt x="185014" y="0"/>
                </a:lnTo>
                <a:lnTo>
                  <a:pt x="0" y="23838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" name="Freeform 257"/>
          <p:cNvSpPr>
            <a:spLocks/>
          </p:cNvSpPr>
          <p:nvPr/>
        </p:nvSpPr>
        <p:spPr bwMode="auto">
          <a:xfrm>
            <a:off x="4291123" y="2704399"/>
            <a:ext cx="88698" cy="127700"/>
          </a:xfrm>
          <a:custGeom>
            <a:avLst/>
            <a:gdLst>
              <a:gd name="T0" fmla="*/ 2147483647 w 84"/>
              <a:gd name="T1" fmla="*/ 2147483647 h 126"/>
              <a:gd name="T2" fmla="*/ 0 w 84"/>
              <a:gd name="T3" fmla="*/ 2147483647 h 126"/>
              <a:gd name="T4" fmla="*/ 0 w 84"/>
              <a:gd name="T5" fmla="*/ 2147483647 h 126"/>
              <a:gd name="T6" fmla="*/ 2147483647 w 84"/>
              <a:gd name="T7" fmla="*/ 2147483647 h 126"/>
              <a:gd name="T8" fmla="*/ 2147483647 w 84"/>
              <a:gd name="T9" fmla="*/ 2147483647 h 126"/>
              <a:gd name="T10" fmla="*/ 2147483647 w 84"/>
              <a:gd name="T11" fmla="*/ 2147483647 h 126"/>
              <a:gd name="T12" fmla="*/ 2147483647 w 84"/>
              <a:gd name="T13" fmla="*/ 2147483647 h 126"/>
              <a:gd name="T14" fmla="*/ 2147483647 w 84"/>
              <a:gd name="T15" fmla="*/ 2147483647 h 126"/>
              <a:gd name="T16" fmla="*/ 2147483647 w 84"/>
              <a:gd name="T17" fmla="*/ 2147483647 h 126"/>
              <a:gd name="T18" fmla="*/ 2147483647 w 84"/>
              <a:gd name="T19" fmla="*/ 2147483647 h 126"/>
              <a:gd name="T20" fmla="*/ 2147483647 w 84"/>
              <a:gd name="T21" fmla="*/ 2147483647 h 126"/>
              <a:gd name="T22" fmla="*/ 2147483647 w 84"/>
              <a:gd name="T23" fmla="*/ 0 h 126"/>
              <a:gd name="T24" fmla="*/ 2147483647 w 84"/>
              <a:gd name="T25" fmla="*/ 2147483647 h 126"/>
              <a:gd name="T26" fmla="*/ 2147483647 w 84"/>
              <a:gd name="T27" fmla="*/ 2147483647 h 126"/>
              <a:gd name="T28" fmla="*/ 2147483647 w 84"/>
              <a:gd name="T29" fmla="*/ 2147483647 h 126"/>
              <a:gd name="T30" fmla="*/ 2147483647 w 84"/>
              <a:gd name="T31" fmla="*/ 2147483647 h 126"/>
              <a:gd name="T32" fmla="*/ 2147483647 w 84"/>
              <a:gd name="T33" fmla="*/ 2147483647 h 126"/>
              <a:gd name="T34" fmla="*/ 2147483647 w 84"/>
              <a:gd name="T35" fmla="*/ 2147483647 h 126"/>
              <a:gd name="T36" fmla="*/ 2147483647 w 84"/>
              <a:gd name="T37" fmla="*/ 2147483647 h 126"/>
              <a:gd name="T38" fmla="*/ 2147483647 w 84"/>
              <a:gd name="T39" fmla="*/ 2147483647 h 126"/>
              <a:gd name="T40" fmla="*/ 2147483647 w 84"/>
              <a:gd name="T41" fmla="*/ 2147483647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126">
                <a:moveTo>
                  <a:pt x="18" y="126"/>
                </a:moveTo>
                <a:lnTo>
                  <a:pt x="0" y="114"/>
                </a:lnTo>
                <a:lnTo>
                  <a:pt x="0" y="102"/>
                </a:lnTo>
                <a:lnTo>
                  <a:pt x="6" y="96"/>
                </a:lnTo>
                <a:lnTo>
                  <a:pt x="12" y="84"/>
                </a:lnTo>
                <a:lnTo>
                  <a:pt x="12" y="66"/>
                </a:lnTo>
                <a:lnTo>
                  <a:pt x="6" y="60"/>
                </a:lnTo>
                <a:lnTo>
                  <a:pt x="12" y="54"/>
                </a:lnTo>
                <a:lnTo>
                  <a:pt x="6" y="36"/>
                </a:lnTo>
                <a:lnTo>
                  <a:pt x="30" y="30"/>
                </a:lnTo>
                <a:lnTo>
                  <a:pt x="30" y="18"/>
                </a:lnTo>
                <a:lnTo>
                  <a:pt x="54" y="0"/>
                </a:lnTo>
                <a:lnTo>
                  <a:pt x="60" y="6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2" y="42"/>
                </a:lnTo>
                <a:lnTo>
                  <a:pt x="78" y="66"/>
                </a:lnTo>
                <a:lnTo>
                  <a:pt x="72" y="96"/>
                </a:lnTo>
                <a:lnTo>
                  <a:pt x="54" y="102"/>
                </a:lnTo>
                <a:lnTo>
                  <a:pt x="18" y="1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" name="Freeform 259"/>
          <p:cNvSpPr>
            <a:spLocks/>
          </p:cNvSpPr>
          <p:nvPr/>
        </p:nvSpPr>
        <p:spPr bwMode="auto">
          <a:xfrm>
            <a:off x="5359357" y="4221921"/>
            <a:ext cx="134976" cy="270278"/>
          </a:xfrm>
          <a:custGeom>
            <a:avLst/>
            <a:gdLst>
              <a:gd name="T0" fmla="*/ 2147483647 w 126"/>
              <a:gd name="T1" fmla="*/ 2147483647 h 265"/>
              <a:gd name="T2" fmla="*/ 0 w 126"/>
              <a:gd name="T3" fmla="*/ 2147483647 h 265"/>
              <a:gd name="T4" fmla="*/ 2147483647 w 126"/>
              <a:gd name="T5" fmla="*/ 2147483647 h 265"/>
              <a:gd name="T6" fmla="*/ 2147483647 w 126"/>
              <a:gd name="T7" fmla="*/ 2147483647 h 265"/>
              <a:gd name="T8" fmla="*/ 2147483647 w 126"/>
              <a:gd name="T9" fmla="*/ 2147483647 h 265"/>
              <a:gd name="T10" fmla="*/ 2147483647 w 126"/>
              <a:gd name="T11" fmla="*/ 2147483647 h 265"/>
              <a:gd name="T12" fmla="*/ 2147483647 w 126"/>
              <a:gd name="T13" fmla="*/ 2147483647 h 265"/>
              <a:gd name="T14" fmla="*/ 2147483647 w 126"/>
              <a:gd name="T15" fmla="*/ 2147483647 h 265"/>
              <a:gd name="T16" fmla="*/ 2147483647 w 126"/>
              <a:gd name="T17" fmla="*/ 0 h 265"/>
              <a:gd name="T18" fmla="*/ 2147483647 w 126"/>
              <a:gd name="T19" fmla="*/ 2147483647 h 265"/>
              <a:gd name="T20" fmla="*/ 2147483647 w 126"/>
              <a:gd name="T21" fmla="*/ 2147483647 h 265"/>
              <a:gd name="T22" fmla="*/ 2147483647 w 126"/>
              <a:gd name="T23" fmla="*/ 2147483647 h 265"/>
              <a:gd name="T24" fmla="*/ 2147483647 w 126"/>
              <a:gd name="T25" fmla="*/ 2147483647 h 265"/>
              <a:gd name="T26" fmla="*/ 2147483647 w 126"/>
              <a:gd name="T27" fmla="*/ 2147483647 h 265"/>
              <a:gd name="T28" fmla="*/ 2147483647 w 126"/>
              <a:gd name="T29" fmla="*/ 2147483647 h 265"/>
              <a:gd name="T30" fmla="*/ 2147483647 w 126"/>
              <a:gd name="T31" fmla="*/ 2147483647 h 265"/>
              <a:gd name="T32" fmla="*/ 2147483647 w 126"/>
              <a:gd name="T33" fmla="*/ 2147483647 h 2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6" h="265">
                <a:moveTo>
                  <a:pt x="6" y="217"/>
                </a:moveTo>
                <a:lnTo>
                  <a:pt x="0" y="193"/>
                </a:lnTo>
                <a:lnTo>
                  <a:pt x="12" y="169"/>
                </a:lnTo>
                <a:lnTo>
                  <a:pt x="24" y="139"/>
                </a:lnTo>
                <a:lnTo>
                  <a:pt x="12" y="91"/>
                </a:lnTo>
                <a:lnTo>
                  <a:pt x="30" y="78"/>
                </a:lnTo>
                <a:lnTo>
                  <a:pt x="54" y="60"/>
                </a:lnTo>
                <a:lnTo>
                  <a:pt x="78" y="24"/>
                </a:lnTo>
                <a:lnTo>
                  <a:pt x="108" y="0"/>
                </a:lnTo>
                <a:lnTo>
                  <a:pt x="126" y="24"/>
                </a:lnTo>
                <a:lnTo>
                  <a:pt x="126" y="66"/>
                </a:lnTo>
                <a:lnTo>
                  <a:pt x="126" y="91"/>
                </a:lnTo>
                <a:lnTo>
                  <a:pt x="78" y="253"/>
                </a:lnTo>
                <a:lnTo>
                  <a:pt x="54" y="259"/>
                </a:lnTo>
                <a:lnTo>
                  <a:pt x="30" y="265"/>
                </a:lnTo>
                <a:lnTo>
                  <a:pt x="6" y="247"/>
                </a:lnTo>
                <a:lnTo>
                  <a:pt x="6" y="21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8" name="Freeform 266"/>
          <p:cNvSpPr>
            <a:spLocks/>
          </p:cNvSpPr>
          <p:nvPr/>
        </p:nvSpPr>
        <p:spPr bwMode="auto">
          <a:xfrm>
            <a:off x="7851906" y="4844304"/>
            <a:ext cx="145258" cy="159935"/>
          </a:xfrm>
          <a:custGeom>
            <a:avLst/>
            <a:gdLst>
              <a:gd name="T0" fmla="*/ 0 w 138"/>
              <a:gd name="T1" fmla="*/ 2147483647 h 157"/>
              <a:gd name="T2" fmla="*/ 2147483647 w 138"/>
              <a:gd name="T3" fmla="*/ 2147483647 h 157"/>
              <a:gd name="T4" fmla="*/ 2147483647 w 138"/>
              <a:gd name="T5" fmla="*/ 2147483647 h 157"/>
              <a:gd name="T6" fmla="*/ 2147483647 w 138"/>
              <a:gd name="T7" fmla="*/ 2147483647 h 157"/>
              <a:gd name="T8" fmla="*/ 2147483647 w 138"/>
              <a:gd name="T9" fmla="*/ 2147483647 h 157"/>
              <a:gd name="T10" fmla="*/ 2147483647 w 138"/>
              <a:gd name="T11" fmla="*/ 2147483647 h 157"/>
              <a:gd name="T12" fmla="*/ 2147483647 w 138"/>
              <a:gd name="T13" fmla="*/ 0 h 157"/>
              <a:gd name="T14" fmla="*/ 2147483647 w 138"/>
              <a:gd name="T15" fmla="*/ 2147483647 h 157"/>
              <a:gd name="T16" fmla="*/ 2147483647 w 138"/>
              <a:gd name="T17" fmla="*/ 2147483647 h 157"/>
              <a:gd name="T18" fmla="*/ 2147483647 w 138"/>
              <a:gd name="T19" fmla="*/ 2147483647 h 157"/>
              <a:gd name="T20" fmla="*/ 2147483647 w 138"/>
              <a:gd name="T21" fmla="*/ 2147483647 h 157"/>
              <a:gd name="T22" fmla="*/ 2147483647 w 138"/>
              <a:gd name="T23" fmla="*/ 2147483647 h 157"/>
              <a:gd name="T24" fmla="*/ 2147483647 w 138"/>
              <a:gd name="T25" fmla="*/ 2147483647 h 157"/>
              <a:gd name="T26" fmla="*/ 2147483647 w 138"/>
              <a:gd name="T27" fmla="*/ 2147483647 h 157"/>
              <a:gd name="T28" fmla="*/ 2147483647 w 138"/>
              <a:gd name="T29" fmla="*/ 2147483647 h 157"/>
              <a:gd name="T30" fmla="*/ 2147483647 w 138"/>
              <a:gd name="T31" fmla="*/ 2147483647 h 157"/>
              <a:gd name="T32" fmla="*/ 2147483647 w 138"/>
              <a:gd name="T33" fmla="*/ 2147483647 h 157"/>
              <a:gd name="T34" fmla="*/ 0 w 138"/>
              <a:gd name="T35" fmla="*/ 2147483647 h 1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8" h="157">
                <a:moveTo>
                  <a:pt x="0" y="133"/>
                </a:moveTo>
                <a:lnTo>
                  <a:pt x="18" y="97"/>
                </a:lnTo>
                <a:lnTo>
                  <a:pt x="30" y="79"/>
                </a:lnTo>
                <a:lnTo>
                  <a:pt x="66" y="60"/>
                </a:lnTo>
                <a:lnTo>
                  <a:pt x="78" y="54"/>
                </a:lnTo>
                <a:lnTo>
                  <a:pt x="90" y="30"/>
                </a:lnTo>
                <a:lnTo>
                  <a:pt x="102" y="0"/>
                </a:lnTo>
                <a:lnTo>
                  <a:pt x="114" y="12"/>
                </a:lnTo>
                <a:lnTo>
                  <a:pt x="138" y="18"/>
                </a:lnTo>
                <a:lnTo>
                  <a:pt x="138" y="36"/>
                </a:lnTo>
                <a:lnTo>
                  <a:pt x="114" y="54"/>
                </a:lnTo>
                <a:lnTo>
                  <a:pt x="102" y="67"/>
                </a:lnTo>
                <a:lnTo>
                  <a:pt x="78" y="91"/>
                </a:lnTo>
                <a:lnTo>
                  <a:pt x="72" y="115"/>
                </a:lnTo>
                <a:lnTo>
                  <a:pt x="66" y="151"/>
                </a:lnTo>
                <a:lnTo>
                  <a:pt x="36" y="157"/>
                </a:lnTo>
                <a:lnTo>
                  <a:pt x="18" y="151"/>
                </a:lnTo>
                <a:lnTo>
                  <a:pt x="0" y="13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" name="Freeform 267"/>
          <p:cNvSpPr>
            <a:spLocks/>
          </p:cNvSpPr>
          <p:nvPr/>
        </p:nvSpPr>
        <p:spPr bwMode="auto">
          <a:xfrm>
            <a:off x="7977883" y="4700486"/>
            <a:ext cx="101552" cy="157456"/>
          </a:xfrm>
          <a:custGeom>
            <a:avLst/>
            <a:gdLst>
              <a:gd name="T0" fmla="*/ 2147483647 w 96"/>
              <a:gd name="T1" fmla="*/ 2147483647 h 156"/>
              <a:gd name="T2" fmla="*/ 2147483647 w 96"/>
              <a:gd name="T3" fmla="*/ 2147483647 h 156"/>
              <a:gd name="T4" fmla="*/ 2147483647 w 96"/>
              <a:gd name="T5" fmla="*/ 2147483647 h 156"/>
              <a:gd name="T6" fmla="*/ 0 w 96"/>
              <a:gd name="T7" fmla="*/ 0 h 156"/>
              <a:gd name="T8" fmla="*/ 2147483647 w 96"/>
              <a:gd name="T9" fmla="*/ 2147483647 h 156"/>
              <a:gd name="T10" fmla="*/ 2147483647 w 96"/>
              <a:gd name="T11" fmla="*/ 2147483647 h 156"/>
              <a:gd name="T12" fmla="*/ 2147483647 w 96"/>
              <a:gd name="T13" fmla="*/ 2147483647 h 156"/>
              <a:gd name="T14" fmla="*/ 2147483647 w 96"/>
              <a:gd name="T15" fmla="*/ 2147483647 h 156"/>
              <a:gd name="T16" fmla="*/ 2147483647 w 96"/>
              <a:gd name="T17" fmla="*/ 2147483647 h 156"/>
              <a:gd name="T18" fmla="*/ 2147483647 w 96"/>
              <a:gd name="T19" fmla="*/ 2147483647 h 156"/>
              <a:gd name="T20" fmla="*/ 2147483647 w 96"/>
              <a:gd name="T21" fmla="*/ 2147483647 h 156"/>
              <a:gd name="T22" fmla="*/ 2147483647 w 96"/>
              <a:gd name="T23" fmla="*/ 2147483647 h 156"/>
              <a:gd name="T24" fmla="*/ 2147483647 w 96"/>
              <a:gd name="T25" fmla="*/ 2147483647 h 156"/>
              <a:gd name="T26" fmla="*/ 2147483647 w 96"/>
              <a:gd name="T27" fmla="*/ 2147483647 h 156"/>
              <a:gd name="T28" fmla="*/ 2147483647 w 96"/>
              <a:gd name="T29" fmla="*/ 2147483647 h 156"/>
              <a:gd name="T30" fmla="*/ 2147483647 w 96"/>
              <a:gd name="T31" fmla="*/ 2147483647 h 156"/>
              <a:gd name="T32" fmla="*/ 2147483647 w 96"/>
              <a:gd name="T33" fmla="*/ 2147483647 h 156"/>
              <a:gd name="T34" fmla="*/ 2147483647 w 96"/>
              <a:gd name="T35" fmla="*/ 2147483647 h 1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6" h="156">
                <a:moveTo>
                  <a:pt x="6" y="108"/>
                </a:moveTo>
                <a:lnTo>
                  <a:pt x="24" y="78"/>
                </a:lnTo>
                <a:lnTo>
                  <a:pt x="24" y="54"/>
                </a:lnTo>
                <a:lnTo>
                  <a:pt x="0" y="0"/>
                </a:lnTo>
                <a:lnTo>
                  <a:pt x="30" y="12"/>
                </a:lnTo>
                <a:lnTo>
                  <a:pt x="30" y="42"/>
                </a:lnTo>
                <a:lnTo>
                  <a:pt x="42" y="60"/>
                </a:lnTo>
                <a:lnTo>
                  <a:pt x="60" y="78"/>
                </a:lnTo>
                <a:lnTo>
                  <a:pt x="84" y="66"/>
                </a:lnTo>
                <a:lnTo>
                  <a:pt x="96" y="78"/>
                </a:lnTo>
                <a:lnTo>
                  <a:pt x="90" y="90"/>
                </a:lnTo>
                <a:lnTo>
                  <a:pt x="78" y="102"/>
                </a:lnTo>
                <a:lnTo>
                  <a:pt x="66" y="114"/>
                </a:lnTo>
                <a:lnTo>
                  <a:pt x="60" y="132"/>
                </a:lnTo>
                <a:lnTo>
                  <a:pt x="42" y="156"/>
                </a:lnTo>
                <a:lnTo>
                  <a:pt x="24" y="144"/>
                </a:lnTo>
                <a:lnTo>
                  <a:pt x="30" y="126"/>
                </a:lnTo>
                <a:lnTo>
                  <a:pt x="6" y="10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0" name="Freeform 268"/>
          <p:cNvSpPr>
            <a:spLocks/>
          </p:cNvSpPr>
          <p:nvPr/>
        </p:nvSpPr>
        <p:spPr bwMode="auto">
          <a:xfrm>
            <a:off x="6777243" y="4210763"/>
            <a:ext cx="800855" cy="586428"/>
          </a:xfrm>
          <a:custGeom>
            <a:avLst/>
            <a:gdLst>
              <a:gd name="T0" fmla="*/ 2147483647 w 757"/>
              <a:gd name="T1" fmla="*/ 2147483647 h 577"/>
              <a:gd name="T2" fmla="*/ 2147483647 w 757"/>
              <a:gd name="T3" fmla="*/ 2147483647 h 577"/>
              <a:gd name="T4" fmla="*/ 0 w 757"/>
              <a:gd name="T5" fmla="*/ 2147483647 h 577"/>
              <a:gd name="T6" fmla="*/ 2147483647 w 757"/>
              <a:gd name="T7" fmla="*/ 2147483647 h 577"/>
              <a:gd name="T8" fmla="*/ 2147483647 w 757"/>
              <a:gd name="T9" fmla="*/ 2147483647 h 577"/>
              <a:gd name="T10" fmla="*/ 2147483647 w 757"/>
              <a:gd name="T11" fmla="*/ 2147483647 h 577"/>
              <a:gd name="T12" fmla="*/ 2147483647 w 757"/>
              <a:gd name="T13" fmla="*/ 2147483647 h 577"/>
              <a:gd name="T14" fmla="*/ 2147483647 w 757"/>
              <a:gd name="T15" fmla="*/ 2147483647 h 577"/>
              <a:gd name="T16" fmla="*/ 2147483647 w 757"/>
              <a:gd name="T17" fmla="*/ 2147483647 h 577"/>
              <a:gd name="T18" fmla="*/ 2147483647 w 757"/>
              <a:gd name="T19" fmla="*/ 2147483647 h 577"/>
              <a:gd name="T20" fmla="*/ 2147483647 w 757"/>
              <a:gd name="T21" fmla="*/ 0 h 577"/>
              <a:gd name="T22" fmla="*/ 2147483647 w 757"/>
              <a:gd name="T23" fmla="*/ 2147483647 h 577"/>
              <a:gd name="T24" fmla="*/ 2147483647 w 757"/>
              <a:gd name="T25" fmla="*/ 2147483647 h 577"/>
              <a:gd name="T26" fmla="*/ 2147483647 w 757"/>
              <a:gd name="T27" fmla="*/ 2147483647 h 577"/>
              <a:gd name="T28" fmla="*/ 2147483647 w 757"/>
              <a:gd name="T29" fmla="*/ 2147483647 h 577"/>
              <a:gd name="T30" fmla="*/ 2147483647 w 757"/>
              <a:gd name="T31" fmla="*/ 2147483647 h 577"/>
              <a:gd name="T32" fmla="*/ 2147483647 w 757"/>
              <a:gd name="T33" fmla="*/ 2147483647 h 577"/>
              <a:gd name="T34" fmla="*/ 2147483647 w 757"/>
              <a:gd name="T35" fmla="*/ 2147483647 h 577"/>
              <a:gd name="T36" fmla="*/ 2147483647 w 757"/>
              <a:gd name="T37" fmla="*/ 2147483647 h 577"/>
              <a:gd name="T38" fmla="*/ 2147483647 w 757"/>
              <a:gd name="T39" fmla="*/ 2147483647 h 577"/>
              <a:gd name="T40" fmla="*/ 2147483647 w 757"/>
              <a:gd name="T41" fmla="*/ 2147483647 h 577"/>
              <a:gd name="T42" fmla="*/ 2147483647 w 757"/>
              <a:gd name="T43" fmla="*/ 2147483647 h 577"/>
              <a:gd name="T44" fmla="*/ 2147483647 w 757"/>
              <a:gd name="T45" fmla="*/ 2147483647 h 577"/>
              <a:gd name="T46" fmla="*/ 2147483647 w 757"/>
              <a:gd name="T47" fmla="*/ 2147483647 h 577"/>
              <a:gd name="T48" fmla="*/ 2147483647 w 757"/>
              <a:gd name="T49" fmla="*/ 2147483647 h 577"/>
              <a:gd name="T50" fmla="*/ 2147483647 w 757"/>
              <a:gd name="T51" fmla="*/ 2147483647 h 577"/>
              <a:gd name="T52" fmla="*/ 2147483647 w 757"/>
              <a:gd name="T53" fmla="*/ 2147483647 h 577"/>
              <a:gd name="T54" fmla="*/ 2147483647 w 757"/>
              <a:gd name="T55" fmla="*/ 2147483647 h 577"/>
              <a:gd name="T56" fmla="*/ 2147483647 w 757"/>
              <a:gd name="T57" fmla="*/ 2147483647 h 577"/>
              <a:gd name="T58" fmla="*/ 2147483647 w 757"/>
              <a:gd name="T59" fmla="*/ 2147483647 h 577"/>
              <a:gd name="T60" fmla="*/ 2147483647 w 757"/>
              <a:gd name="T61" fmla="*/ 2147483647 h 577"/>
              <a:gd name="T62" fmla="*/ 2147483647 w 757"/>
              <a:gd name="T63" fmla="*/ 2147483647 h 577"/>
              <a:gd name="T64" fmla="*/ 2147483647 w 757"/>
              <a:gd name="T65" fmla="*/ 2147483647 h 577"/>
              <a:gd name="T66" fmla="*/ 2147483647 w 757"/>
              <a:gd name="T67" fmla="*/ 2147483647 h 577"/>
              <a:gd name="T68" fmla="*/ 2147483647 w 757"/>
              <a:gd name="T69" fmla="*/ 2147483647 h 577"/>
              <a:gd name="T70" fmla="*/ 2147483647 w 757"/>
              <a:gd name="T71" fmla="*/ 2147483647 h 57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577">
                <a:moveTo>
                  <a:pt x="30" y="463"/>
                </a:moveTo>
                <a:lnTo>
                  <a:pt x="36" y="415"/>
                </a:lnTo>
                <a:lnTo>
                  <a:pt x="30" y="385"/>
                </a:lnTo>
                <a:lnTo>
                  <a:pt x="6" y="307"/>
                </a:lnTo>
                <a:lnTo>
                  <a:pt x="6" y="283"/>
                </a:lnTo>
                <a:lnTo>
                  <a:pt x="0" y="247"/>
                </a:lnTo>
                <a:lnTo>
                  <a:pt x="6" y="217"/>
                </a:lnTo>
                <a:lnTo>
                  <a:pt x="30" y="193"/>
                </a:lnTo>
                <a:lnTo>
                  <a:pt x="78" y="175"/>
                </a:lnTo>
                <a:lnTo>
                  <a:pt x="114" y="151"/>
                </a:lnTo>
                <a:lnTo>
                  <a:pt x="144" y="145"/>
                </a:lnTo>
                <a:lnTo>
                  <a:pt x="156" y="109"/>
                </a:lnTo>
                <a:lnTo>
                  <a:pt x="180" y="97"/>
                </a:lnTo>
                <a:lnTo>
                  <a:pt x="204" y="90"/>
                </a:lnTo>
                <a:lnTo>
                  <a:pt x="240" y="60"/>
                </a:lnTo>
                <a:lnTo>
                  <a:pt x="264" y="48"/>
                </a:lnTo>
                <a:lnTo>
                  <a:pt x="282" y="60"/>
                </a:lnTo>
                <a:lnTo>
                  <a:pt x="300" y="66"/>
                </a:lnTo>
                <a:lnTo>
                  <a:pt x="312" y="42"/>
                </a:lnTo>
                <a:lnTo>
                  <a:pt x="330" y="24"/>
                </a:lnTo>
                <a:lnTo>
                  <a:pt x="360" y="18"/>
                </a:lnTo>
                <a:lnTo>
                  <a:pt x="372" y="0"/>
                </a:lnTo>
                <a:lnTo>
                  <a:pt x="396" y="6"/>
                </a:lnTo>
                <a:lnTo>
                  <a:pt x="438" y="12"/>
                </a:lnTo>
                <a:lnTo>
                  <a:pt x="432" y="36"/>
                </a:lnTo>
                <a:lnTo>
                  <a:pt x="420" y="66"/>
                </a:lnTo>
                <a:lnTo>
                  <a:pt x="438" y="78"/>
                </a:lnTo>
                <a:lnTo>
                  <a:pt x="468" y="78"/>
                </a:lnTo>
                <a:lnTo>
                  <a:pt x="492" y="115"/>
                </a:lnTo>
                <a:lnTo>
                  <a:pt x="510" y="109"/>
                </a:lnTo>
                <a:lnTo>
                  <a:pt x="540" y="90"/>
                </a:lnTo>
                <a:lnTo>
                  <a:pt x="540" y="30"/>
                </a:lnTo>
                <a:lnTo>
                  <a:pt x="564" y="0"/>
                </a:lnTo>
                <a:lnTo>
                  <a:pt x="576" y="42"/>
                </a:lnTo>
                <a:lnTo>
                  <a:pt x="582" y="54"/>
                </a:lnTo>
                <a:lnTo>
                  <a:pt x="594" y="60"/>
                </a:lnTo>
                <a:lnTo>
                  <a:pt x="612" y="121"/>
                </a:lnTo>
                <a:lnTo>
                  <a:pt x="642" y="151"/>
                </a:lnTo>
                <a:lnTo>
                  <a:pt x="678" y="163"/>
                </a:lnTo>
                <a:lnTo>
                  <a:pt x="690" y="199"/>
                </a:lnTo>
                <a:lnTo>
                  <a:pt x="708" y="211"/>
                </a:lnTo>
                <a:lnTo>
                  <a:pt x="714" y="241"/>
                </a:lnTo>
                <a:lnTo>
                  <a:pt x="751" y="265"/>
                </a:lnTo>
                <a:lnTo>
                  <a:pt x="751" y="289"/>
                </a:lnTo>
                <a:lnTo>
                  <a:pt x="757" y="325"/>
                </a:lnTo>
                <a:lnTo>
                  <a:pt x="757" y="379"/>
                </a:lnTo>
                <a:lnTo>
                  <a:pt x="714" y="469"/>
                </a:lnTo>
                <a:lnTo>
                  <a:pt x="696" y="523"/>
                </a:lnTo>
                <a:lnTo>
                  <a:pt x="696" y="547"/>
                </a:lnTo>
                <a:lnTo>
                  <a:pt x="684" y="547"/>
                </a:lnTo>
                <a:lnTo>
                  <a:pt x="660" y="559"/>
                </a:lnTo>
                <a:lnTo>
                  <a:pt x="636" y="577"/>
                </a:lnTo>
                <a:lnTo>
                  <a:pt x="618" y="577"/>
                </a:lnTo>
                <a:lnTo>
                  <a:pt x="594" y="559"/>
                </a:lnTo>
                <a:lnTo>
                  <a:pt x="576" y="571"/>
                </a:lnTo>
                <a:lnTo>
                  <a:pt x="534" y="553"/>
                </a:lnTo>
                <a:lnTo>
                  <a:pt x="498" y="535"/>
                </a:lnTo>
                <a:lnTo>
                  <a:pt x="480" y="505"/>
                </a:lnTo>
                <a:lnTo>
                  <a:pt x="468" y="481"/>
                </a:lnTo>
                <a:lnTo>
                  <a:pt x="444" y="487"/>
                </a:lnTo>
                <a:lnTo>
                  <a:pt x="420" y="463"/>
                </a:lnTo>
                <a:lnTo>
                  <a:pt x="378" y="421"/>
                </a:lnTo>
                <a:lnTo>
                  <a:pt x="312" y="409"/>
                </a:lnTo>
                <a:lnTo>
                  <a:pt x="264" y="415"/>
                </a:lnTo>
                <a:lnTo>
                  <a:pt x="204" y="433"/>
                </a:lnTo>
                <a:lnTo>
                  <a:pt x="198" y="451"/>
                </a:lnTo>
                <a:lnTo>
                  <a:pt x="162" y="457"/>
                </a:lnTo>
                <a:lnTo>
                  <a:pt x="138" y="457"/>
                </a:lnTo>
                <a:lnTo>
                  <a:pt x="120" y="475"/>
                </a:lnTo>
                <a:lnTo>
                  <a:pt x="84" y="487"/>
                </a:lnTo>
                <a:lnTo>
                  <a:pt x="60" y="487"/>
                </a:lnTo>
                <a:lnTo>
                  <a:pt x="30" y="4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1" name="Freeform 269"/>
          <p:cNvSpPr>
            <a:spLocks/>
          </p:cNvSpPr>
          <p:nvPr/>
        </p:nvSpPr>
        <p:spPr bwMode="auto">
          <a:xfrm>
            <a:off x="7405843" y="4831906"/>
            <a:ext cx="70702" cy="92986"/>
          </a:xfrm>
          <a:custGeom>
            <a:avLst/>
            <a:gdLst>
              <a:gd name="T0" fmla="*/ 0 w 66"/>
              <a:gd name="T1" fmla="*/ 2147483647 h 91"/>
              <a:gd name="T2" fmla="*/ 2147483647 w 66"/>
              <a:gd name="T3" fmla="*/ 2147483647 h 91"/>
              <a:gd name="T4" fmla="*/ 2147483647 w 66"/>
              <a:gd name="T5" fmla="*/ 2147483647 h 91"/>
              <a:gd name="T6" fmla="*/ 2147483647 w 66"/>
              <a:gd name="T7" fmla="*/ 2147483647 h 91"/>
              <a:gd name="T8" fmla="*/ 2147483647 w 66"/>
              <a:gd name="T9" fmla="*/ 2147483647 h 91"/>
              <a:gd name="T10" fmla="*/ 2147483647 w 66"/>
              <a:gd name="T11" fmla="*/ 2147483647 h 91"/>
              <a:gd name="T12" fmla="*/ 2147483647 w 66"/>
              <a:gd name="T13" fmla="*/ 0 h 91"/>
              <a:gd name="T14" fmla="*/ 2147483647 w 66"/>
              <a:gd name="T15" fmla="*/ 2147483647 h 91"/>
              <a:gd name="T16" fmla="*/ 0 w 66"/>
              <a:gd name="T17" fmla="*/ 2147483647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91">
                <a:moveTo>
                  <a:pt x="0" y="18"/>
                </a:moveTo>
                <a:lnTo>
                  <a:pt x="12" y="48"/>
                </a:lnTo>
                <a:lnTo>
                  <a:pt x="18" y="72"/>
                </a:lnTo>
                <a:lnTo>
                  <a:pt x="36" y="91"/>
                </a:lnTo>
                <a:lnTo>
                  <a:pt x="48" y="66"/>
                </a:lnTo>
                <a:lnTo>
                  <a:pt x="66" y="30"/>
                </a:lnTo>
                <a:lnTo>
                  <a:pt x="66" y="0"/>
                </a:lnTo>
                <a:lnTo>
                  <a:pt x="42" y="12"/>
                </a:lnTo>
                <a:lnTo>
                  <a:pt x="0" y="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2" name="Freeform 271"/>
          <p:cNvSpPr>
            <a:spLocks/>
          </p:cNvSpPr>
          <p:nvPr/>
        </p:nvSpPr>
        <p:spPr bwMode="auto">
          <a:xfrm>
            <a:off x="6725824" y="3857418"/>
            <a:ext cx="183824" cy="207048"/>
          </a:xfrm>
          <a:custGeom>
            <a:avLst/>
            <a:gdLst>
              <a:gd name="T0" fmla="*/ 2147483647 w 174"/>
              <a:gd name="T1" fmla="*/ 2147483647 h 204"/>
              <a:gd name="T2" fmla="*/ 0 w 174"/>
              <a:gd name="T3" fmla="*/ 2147483647 h 204"/>
              <a:gd name="T4" fmla="*/ 0 w 174"/>
              <a:gd name="T5" fmla="*/ 2147483647 h 204"/>
              <a:gd name="T6" fmla="*/ 2147483647 w 174"/>
              <a:gd name="T7" fmla="*/ 2147483647 h 204"/>
              <a:gd name="T8" fmla="*/ 2147483647 w 174"/>
              <a:gd name="T9" fmla="*/ 2147483647 h 204"/>
              <a:gd name="T10" fmla="*/ 2147483647 w 174"/>
              <a:gd name="T11" fmla="*/ 2147483647 h 204"/>
              <a:gd name="T12" fmla="*/ 2147483647 w 174"/>
              <a:gd name="T13" fmla="*/ 2147483647 h 204"/>
              <a:gd name="T14" fmla="*/ 2147483647 w 174"/>
              <a:gd name="T15" fmla="*/ 0 h 204"/>
              <a:gd name="T16" fmla="*/ 2147483647 w 174"/>
              <a:gd name="T17" fmla="*/ 2147483647 h 204"/>
              <a:gd name="T18" fmla="*/ 2147483647 w 174"/>
              <a:gd name="T19" fmla="*/ 2147483647 h 204"/>
              <a:gd name="T20" fmla="*/ 2147483647 w 174"/>
              <a:gd name="T21" fmla="*/ 2147483647 h 204"/>
              <a:gd name="T22" fmla="*/ 2147483647 w 174"/>
              <a:gd name="T23" fmla="*/ 2147483647 h 204"/>
              <a:gd name="T24" fmla="*/ 2147483647 w 174"/>
              <a:gd name="T25" fmla="*/ 2147483647 h 204"/>
              <a:gd name="T26" fmla="*/ 2147483647 w 174"/>
              <a:gd name="T27" fmla="*/ 2147483647 h 204"/>
              <a:gd name="T28" fmla="*/ 2147483647 w 174"/>
              <a:gd name="T29" fmla="*/ 2147483647 h 204"/>
              <a:gd name="T30" fmla="*/ 2147483647 w 174"/>
              <a:gd name="T31" fmla="*/ 2147483647 h 204"/>
              <a:gd name="T32" fmla="*/ 2147483647 w 174"/>
              <a:gd name="T33" fmla="*/ 2147483647 h 204"/>
              <a:gd name="T34" fmla="*/ 2147483647 w 174"/>
              <a:gd name="T35" fmla="*/ 2147483647 h 204"/>
              <a:gd name="T36" fmla="*/ 2147483647 w 174"/>
              <a:gd name="T37" fmla="*/ 2147483647 h 204"/>
              <a:gd name="T38" fmla="*/ 2147483647 w 174"/>
              <a:gd name="T39" fmla="*/ 2147483647 h 204"/>
              <a:gd name="T40" fmla="*/ 2147483647 w 174"/>
              <a:gd name="T41" fmla="*/ 2147483647 h 204"/>
              <a:gd name="T42" fmla="*/ 2147483647 w 174"/>
              <a:gd name="T43" fmla="*/ 2147483647 h 204"/>
              <a:gd name="T44" fmla="*/ 2147483647 w 174"/>
              <a:gd name="T45" fmla="*/ 2147483647 h 204"/>
              <a:gd name="T46" fmla="*/ 2147483647 w 174"/>
              <a:gd name="T47" fmla="*/ 2147483647 h 2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4" h="204">
                <a:moveTo>
                  <a:pt x="12" y="168"/>
                </a:moveTo>
                <a:lnTo>
                  <a:pt x="0" y="144"/>
                </a:lnTo>
                <a:lnTo>
                  <a:pt x="0" y="108"/>
                </a:lnTo>
                <a:lnTo>
                  <a:pt x="12" y="90"/>
                </a:lnTo>
                <a:lnTo>
                  <a:pt x="36" y="84"/>
                </a:lnTo>
                <a:lnTo>
                  <a:pt x="60" y="66"/>
                </a:lnTo>
                <a:lnTo>
                  <a:pt x="96" y="24"/>
                </a:lnTo>
                <a:lnTo>
                  <a:pt x="138" y="0"/>
                </a:lnTo>
                <a:lnTo>
                  <a:pt x="162" y="12"/>
                </a:lnTo>
                <a:lnTo>
                  <a:pt x="174" y="30"/>
                </a:lnTo>
                <a:lnTo>
                  <a:pt x="156" y="48"/>
                </a:lnTo>
                <a:lnTo>
                  <a:pt x="150" y="66"/>
                </a:lnTo>
                <a:lnTo>
                  <a:pt x="156" y="90"/>
                </a:lnTo>
                <a:lnTo>
                  <a:pt x="174" y="108"/>
                </a:lnTo>
                <a:lnTo>
                  <a:pt x="156" y="120"/>
                </a:lnTo>
                <a:lnTo>
                  <a:pt x="150" y="132"/>
                </a:lnTo>
                <a:lnTo>
                  <a:pt x="138" y="150"/>
                </a:lnTo>
                <a:lnTo>
                  <a:pt x="126" y="168"/>
                </a:lnTo>
                <a:lnTo>
                  <a:pt x="114" y="198"/>
                </a:lnTo>
                <a:lnTo>
                  <a:pt x="90" y="204"/>
                </a:lnTo>
                <a:lnTo>
                  <a:pt x="72" y="192"/>
                </a:lnTo>
                <a:lnTo>
                  <a:pt x="42" y="192"/>
                </a:lnTo>
                <a:lnTo>
                  <a:pt x="24" y="192"/>
                </a:lnTo>
                <a:lnTo>
                  <a:pt x="12" y="16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3" name="Freeform 274"/>
          <p:cNvSpPr>
            <a:spLocks/>
          </p:cNvSpPr>
          <p:nvPr/>
        </p:nvSpPr>
        <p:spPr bwMode="auto">
          <a:xfrm>
            <a:off x="6885224" y="3960323"/>
            <a:ext cx="114407" cy="135138"/>
          </a:xfrm>
          <a:custGeom>
            <a:avLst/>
            <a:gdLst>
              <a:gd name="T0" fmla="*/ 2147483647 w 108"/>
              <a:gd name="T1" fmla="*/ 2147483647 h 132"/>
              <a:gd name="T2" fmla="*/ 2147483647 w 108"/>
              <a:gd name="T3" fmla="*/ 2147483647 h 132"/>
              <a:gd name="T4" fmla="*/ 0 w 108"/>
              <a:gd name="T5" fmla="*/ 2147483647 h 132"/>
              <a:gd name="T6" fmla="*/ 2147483647 w 108"/>
              <a:gd name="T7" fmla="*/ 2147483647 h 132"/>
              <a:gd name="T8" fmla="*/ 2147483647 w 108"/>
              <a:gd name="T9" fmla="*/ 2147483647 h 132"/>
              <a:gd name="T10" fmla="*/ 2147483647 w 108"/>
              <a:gd name="T11" fmla="*/ 2147483647 h 132"/>
              <a:gd name="T12" fmla="*/ 2147483647 w 108"/>
              <a:gd name="T13" fmla="*/ 2147483647 h 132"/>
              <a:gd name="T14" fmla="*/ 2147483647 w 108"/>
              <a:gd name="T15" fmla="*/ 0 h 132"/>
              <a:gd name="T16" fmla="*/ 2147483647 w 108"/>
              <a:gd name="T17" fmla="*/ 2147483647 h 132"/>
              <a:gd name="T18" fmla="*/ 2147483647 w 108"/>
              <a:gd name="T19" fmla="*/ 2147483647 h 132"/>
              <a:gd name="T20" fmla="*/ 2147483647 w 108"/>
              <a:gd name="T21" fmla="*/ 2147483647 h 132"/>
              <a:gd name="T22" fmla="*/ 2147483647 w 108"/>
              <a:gd name="T23" fmla="*/ 2147483647 h 132"/>
              <a:gd name="T24" fmla="*/ 2147483647 w 108"/>
              <a:gd name="T25" fmla="*/ 2147483647 h 132"/>
              <a:gd name="T26" fmla="*/ 2147483647 w 108"/>
              <a:gd name="T27" fmla="*/ 2147483647 h 132"/>
              <a:gd name="T28" fmla="*/ 2147483647 w 108"/>
              <a:gd name="T29" fmla="*/ 2147483647 h 132"/>
              <a:gd name="T30" fmla="*/ 2147483647 w 108"/>
              <a:gd name="T31" fmla="*/ 2147483647 h 132"/>
              <a:gd name="T32" fmla="*/ 2147483647 w 108"/>
              <a:gd name="T33" fmla="*/ 2147483647 h 132"/>
              <a:gd name="T34" fmla="*/ 2147483647 w 108"/>
              <a:gd name="T35" fmla="*/ 2147483647 h 132"/>
              <a:gd name="T36" fmla="*/ 2147483647 w 108"/>
              <a:gd name="T37" fmla="*/ 2147483647 h 132"/>
              <a:gd name="T38" fmla="*/ 2147483647 w 108"/>
              <a:gd name="T39" fmla="*/ 2147483647 h 132"/>
              <a:gd name="T40" fmla="*/ 2147483647 w 108"/>
              <a:gd name="T41" fmla="*/ 2147483647 h 132"/>
              <a:gd name="T42" fmla="*/ 2147483647 w 108"/>
              <a:gd name="T43" fmla="*/ 2147483647 h 132"/>
              <a:gd name="T44" fmla="*/ 2147483647 w 108"/>
              <a:gd name="T45" fmla="*/ 2147483647 h 132"/>
              <a:gd name="T46" fmla="*/ 2147483647 w 108"/>
              <a:gd name="T47" fmla="*/ 2147483647 h 1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8" h="132">
                <a:moveTo>
                  <a:pt x="12" y="126"/>
                </a:moveTo>
                <a:lnTo>
                  <a:pt x="12" y="108"/>
                </a:lnTo>
                <a:lnTo>
                  <a:pt x="0" y="84"/>
                </a:lnTo>
                <a:lnTo>
                  <a:pt x="6" y="66"/>
                </a:lnTo>
                <a:lnTo>
                  <a:pt x="24" y="24"/>
                </a:lnTo>
                <a:lnTo>
                  <a:pt x="36" y="12"/>
                </a:lnTo>
                <a:lnTo>
                  <a:pt x="66" y="6"/>
                </a:lnTo>
                <a:lnTo>
                  <a:pt x="108" y="0"/>
                </a:lnTo>
                <a:lnTo>
                  <a:pt x="108" y="12"/>
                </a:lnTo>
                <a:lnTo>
                  <a:pt x="90" y="12"/>
                </a:lnTo>
                <a:lnTo>
                  <a:pt x="54" y="24"/>
                </a:lnTo>
                <a:lnTo>
                  <a:pt x="42" y="42"/>
                </a:lnTo>
                <a:lnTo>
                  <a:pt x="84" y="42"/>
                </a:lnTo>
                <a:lnTo>
                  <a:pt x="90" y="60"/>
                </a:lnTo>
                <a:lnTo>
                  <a:pt x="78" y="66"/>
                </a:lnTo>
                <a:lnTo>
                  <a:pt x="66" y="78"/>
                </a:lnTo>
                <a:lnTo>
                  <a:pt x="90" y="102"/>
                </a:lnTo>
                <a:lnTo>
                  <a:pt x="96" y="126"/>
                </a:lnTo>
                <a:lnTo>
                  <a:pt x="72" y="126"/>
                </a:lnTo>
                <a:lnTo>
                  <a:pt x="54" y="108"/>
                </a:lnTo>
                <a:lnTo>
                  <a:pt x="36" y="84"/>
                </a:lnTo>
                <a:lnTo>
                  <a:pt x="36" y="114"/>
                </a:lnTo>
                <a:lnTo>
                  <a:pt x="36" y="132"/>
                </a:lnTo>
                <a:lnTo>
                  <a:pt x="12" y="1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4" name="Freeform 275"/>
          <p:cNvSpPr>
            <a:spLocks/>
          </p:cNvSpPr>
          <p:nvPr/>
        </p:nvSpPr>
        <p:spPr bwMode="auto">
          <a:xfrm>
            <a:off x="6625557" y="4114059"/>
            <a:ext cx="214675" cy="47113"/>
          </a:xfrm>
          <a:custGeom>
            <a:avLst/>
            <a:gdLst>
              <a:gd name="T0" fmla="*/ 0 w 34"/>
              <a:gd name="T1" fmla="*/ 2147483647 h 8"/>
              <a:gd name="T2" fmla="*/ 2147483647 w 34"/>
              <a:gd name="T3" fmla="*/ 0 h 8"/>
              <a:gd name="T4" fmla="*/ 2147483647 w 34"/>
              <a:gd name="T5" fmla="*/ 0 h 8"/>
              <a:gd name="T6" fmla="*/ 2147483647 w 34"/>
              <a:gd name="T7" fmla="*/ 2147483647 h 8"/>
              <a:gd name="T8" fmla="*/ 2147483647 w 34"/>
              <a:gd name="T9" fmla="*/ 2147483647 h 8"/>
              <a:gd name="T10" fmla="*/ 2147483647 w 34"/>
              <a:gd name="T11" fmla="*/ 2147483647 h 8"/>
              <a:gd name="T12" fmla="*/ 2147483647 w 34"/>
              <a:gd name="T13" fmla="*/ 2147483647 h 8"/>
              <a:gd name="T14" fmla="*/ 2147483647 w 34"/>
              <a:gd name="T15" fmla="*/ 2147483647 h 8"/>
              <a:gd name="T16" fmla="*/ 2147483647 w 34"/>
              <a:gd name="T17" fmla="*/ 2147483647 h 8"/>
              <a:gd name="T18" fmla="*/ 2147483647 w 34"/>
              <a:gd name="T19" fmla="*/ 2147483647 h 8"/>
              <a:gd name="T20" fmla="*/ 0 w 34"/>
              <a:gd name="T21" fmla="*/ 2147483647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" h="8">
                <a:moveTo>
                  <a:pt x="0" y="1"/>
                </a:moveTo>
                <a:cubicBezTo>
                  <a:pt x="9" y="0"/>
                  <a:pt x="9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1" y="5"/>
                  <a:pt x="31" y="5"/>
                  <a:pt x="31" y="5"/>
                </a:cubicBezTo>
                <a:cubicBezTo>
                  <a:pt x="34" y="8"/>
                  <a:pt x="34" y="8"/>
                  <a:pt x="34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0" y="4"/>
                  <a:pt x="8" y="4"/>
                </a:cubicBezTo>
                <a:cubicBezTo>
                  <a:pt x="7" y="3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5" name="Freeform 276"/>
          <p:cNvSpPr>
            <a:spLocks/>
          </p:cNvSpPr>
          <p:nvPr/>
        </p:nvSpPr>
        <p:spPr bwMode="auto">
          <a:xfrm>
            <a:off x="3219031" y="2835818"/>
            <a:ext cx="128548" cy="140098"/>
          </a:xfrm>
          <a:custGeom>
            <a:avLst/>
            <a:gdLst>
              <a:gd name="T0" fmla="*/ 0 w 120"/>
              <a:gd name="T1" fmla="*/ 2147483647 h 138"/>
              <a:gd name="T2" fmla="*/ 0 w 120"/>
              <a:gd name="T3" fmla="*/ 2147483647 h 138"/>
              <a:gd name="T4" fmla="*/ 2147483647 w 120"/>
              <a:gd name="T5" fmla="*/ 2147483647 h 138"/>
              <a:gd name="T6" fmla="*/ 2147483647 w 120"/>
              <a:gd name="T7" fmla="*/ 2147483647 h 138"/>
              <a:gd name="T8" fmla="*/ 2147483647 w 120"/>
              <a:gd name="T9" fmla="*/ 0 h 138"/>
              <a:gd name="T10" fmla="*/ 2147483647 w 120"/>
              <a:gd name="T11" fmla="*/ 2147483647 h 138"/>
              <a:gd name="T12" fmla="*/ 2147483647 w 120"/>
              <a:gd name="T13" fmla="*/ 2147483647 h 138"/>
              <a:gd name="T14" fmla="*/ 2147483647 w 120"/>
              <a:gd name="T15" fmla="*/ 2147483647 h 138"/>
              <a:gd name="T16" fmla="*/ 2147483647 w 120"/>
              <a:gd name="T17" fmla="*/ 2147483647 h 138"/>
              <a:gd name="T18" fmla="*/ 2147483647 w 120"/>
              <a:gd name="T19" fmla="*/ 2147483647 h 138"/>
              <a:gd name="T20" fmla="*/ 2147483647 w 120"/>
              <a:gd name="T21" fmla="*/ 2147483647 h 138"/>
              <a:gd name="T22" fmla="*/ 2147483647 w 120"/>
              <a:gd name="T23" fmla="*/ 2147483647 h 138"/>
              <a:gd name="T24" fmla="*/ 2147483647 w 120"/>
              <a:gd name="T25" fmla="*/ 2147483647 h 138"/>
              <a:gd name="T26" fmla="*/ 2147483647 w 120"/>
              <a:gd name="T27" fmla="*/ 2147483647 h 138"/>
              <a:gd name="T28" fmla="*/ 2147483647 w 120"/>
              <a:gd name="T29" fmla="*/ 2147483647 h 138"/>
              <a:gd name="T30" fmla="*/ 2147483647 w 120"/>
              <a:gd name="T31" fmla="*/ 2147483647 h 138"/>
              <a:gd name="T32" fmla="*/ 0 w 120"/>
              <a:gd name="T33" fmla="*/ 2147483647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0" h="138">
                <a:moveTo>
                  <a:pt x="0" y="114"/>
                </a:moveTo>
                <a:lnTo>
                  <a:pt x="0" y="90"/>
                </a:lnTo>
                <a:lnTo>
                  <a:pt x="6" y="72"/>
                </a:lnTo>
                <a:lnTo>
                  <a:pt x="36" y="24"/>
                </a:lnTo>
                <a:lnTo>
                  <a:pt x="66" y="0"/>
                </a:lnTo>
                <a:lnTo>
                  <a:pt x="66" y="18"/>
                </a:lnTo>
                <a:lnTo>
                  <a:pt x="54" y="42"/>
                </a:lnTo>
                <a:lnTo>
                  <a:pt x="60" y="54"/>
                </a:lnTo>
                <a:lnTo>
                  <a:pt x="108" y="78"/>
                </a:lnTo>
                <a:lnTo>
                  <a:pt x="120" y="108"/>
                </a:lnTo>
                <a:lnTo>
                  <a:pt x="120" y="132"/>
                </a:lnTo>
                <a:lnTo>
                  <a:pt x="96" y="138"/>
                </a:lnTo>
                <a:lnTo>
                  <a:pt x="84" y="120"/>
                </a:lnTo>
                <a:lnTo>
                  <a:pt x="66" y="126"/>
                </a:lnTo>
                <a:lnTo>
                  <a:pt x="48" y="114"/>
                </a:lnTo>
                <a:lnTo>
                  <a:pt x="18" y="108"/>
                </a:lnTo>
                <a:lnTo>
                  <a:pt x="0" y="1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" name="Freeform 277"/>
          <p:cNvSpPr>
            <a:spLocks/>
          </p:cNvSpPr>
          <p:nvPr/>
        </p:nvSpPr>
        <p:spPr bwMode="auto">
          <a:xfrm>
            <a:off x="2690698" y="3543748"/>
            <a:ext cx="223674" cy="60750"/>
          </a:xfrm>
          <a:custGeom>
            <a:avLst/>
            <a:gdLst>
              <a:gd name="T0" fmla="*/ 2147483647 w 35"/>
              <a:gd name="T1" fmla="*/ 2147483647 h 10"/>
              <a:gd name="T2" fmla="*/ 2147483647 w 35"/>
              <a:gd name="T3" fmla="*/ 0 h 10"/>
              <a:gd name="T4" fmla="*/ 2147483647 w 35"/>
              <a:gd name="T5" fmla="*/ 0 h 10"/>
              <a:gd name="T6" fmla="*/ 2147483647 w 35"/>
              <a:gd name="T7" fmla="*/ 2147483647 h 10"/>
              <a:gd name="T8" fmla="*/ 2147483647 w 35"/>
              <a:gd name="T9" fmla="*/ 2147483647 h 10"/>
              <a:gd name="T10" fmla="*/ 2147483647 w 35"/>
              <a:gd name="T11" fmla="*/ 2147483647 h 10"/>
              <a:gd name="T12" fmla="*/ 2147483647 w 35"/>
              <a:gd name="T13" fmla="*/ 2147483647 h 10"/>
              <a:gd name="T14" fmla="*/ 2147483647 w 35"/>
              <a:gd name="T15" fmla="*/ 2147483647 h 10"/>
              <a:gd name="T16" fmla="*/ 2147483647 w 35"/>
              <a:gd name="T17" fmla="*/ 2147483647 h 10"/>
              <a:gd name="T18" fmla="*/ 2147483647 w 35"/>
              <a:gd name="T19" fmla="*/ 2147483647 h 10"/>
              <a:gd name="T20" fmla="*/ 2147483647 w 35"/>
              <a:gd name="T21" fmla="*/ 2147483647 h 10"/>
              <a:gd name="T22" fmla="*/ 2147483647 w 35"/>
              <a:gd name="T23" fmla="*/ 2147483647 h 10"/>
              <a:gd name="T24" fmla="*/ 2147483647 w 35"/>
              <a:gd name="T25" fmla="*/ 2147483647 h 10"/>
              <a:gd name="T26" fmla="*/ 2147483647 w 35"/>
              <a:gd name="T27" fmla="*/ 2147483647 h 10"/>
              <a:gd name="T28" fmla="*/ 0 w 35"/>
              <a:gd name="T29" fmla="*/ 2147483647 h 10"/>
              <a:gd name="T30" fmla="*/ 2147483647 w 35"/>
              <a:gd name="T31" fmla="*/ 2147483647 h 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" h="10">
                <a:moveTo>
                  <a:pt x="2" y="1"/>
                </a:moveTo>
                <a:cubicBezTo>
                  <a:pt x="8" y="0"/>
                  <a:pt x="8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5"/>
                  <a:pt x="28" y="6"/>
                </a:cubicBezTo>
                <a:cubicBezTo>
                  <a:pt x="30" y="7"/>
                  <a:pt x="33" y="7"/>
                  <a:pt x="33" y="7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10"/>
                  <a:pt x="33" y="10"/>
                </a:cubicBezTo>
                <a:cubicBezTo>
                  <a:pt x="31" y="10"/>
                  <a:pt x="25" y="10"/>
                  <a:pt x="25" y="10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5"/>
                  <a:pt x="21" y="5"/>
                  <a:pt x="21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9" y="4"/>
                  <a:pt x="9" y="4"/>
                  <a:pt x="9" y="4"/>
                </a:cubicBezTo>
                <a:cubicBezTo>
                  <a:pt x="5" y="4"/>
                  <a:pt x="5" y="4"/>
                  <a:pt x="5" y="4"/>
                </a:cubicBezTo>
                <a:cubicBezTo>
                  <a:pt x="0" y="3"/>
                  <a:pt x="0" y="3"/>
                  <a:pt x="0" y="3"/>
                </a:cubicBezTo>
                <a:lnTo>
                  <a:pt x="2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7" name="Freeform 278"/>
          <p:cNvSpPr>
            <a:spLocks/>
          </p:cNvSpPr>
          <p:nvPr/>
        </p:nvSpPr>
        <p:spPr bwMode="auto">
          <a:xfrm>
            <a:off x="2914371" y="3610697"/>
            <a:ext cx="138832" cy="37194"/>
          </a:xfrm>
          <a:custGeom>
            <a:avLst/>
            <a:gdLst>
              <a:gd name="T0" fmla="*/ 2147483647 w 132"/>
              <a:gd name="T1" fmla="*/ 0 h 36"/>
              <a:gd name="T2" fmla="*/ 2147483647 w 132"/>
              <a:gd name="T3" fmla="*/ 2147483647 h 36"/>
              <a:gd name="T4" fmla="*/ 0 w 132"/>
              <a:gd name="T5" fmla="*/ 2147483647 h 36"/>
              <a:gd name="T6" fmla="*/ 2147483647 w 132"/>
              <a:gd name="T7" fmla="*/ 2147483647 h 36"/>
              <a:gd name="T8" fmla="*/ 2147483647 w 132"/>
              <a:gd name="T9" fmla="*/ 2147483647 h 36"/>
              <a:gd name="T10" fmla="*/ 2147483647 w 132"/>
              <a:gd name="T11" fmla="*/ 2147483647 h 36"/>
              <a:gd name="T12" fmla="*/ 2147483647 w 132"/>
              <a:gd name="T13" fmla="*/ 2147483647 h 36"/>
              <a:gd name="T14" fmla="*/ 2147483647 w 132"/>
              <a:gd name="T15" fmla="*/ 2147483647 h 36"/>
              <a:gd name="T16" fmla="*/ 2147483647 w 132"/>
              <a:gd name="T17" fmla="*/ 2147483647 h 36"/>
              <a:gd name="T18" fmla="*/ 2147483647 w 132"/>
              <a:gd name="T19" fmla="*/ 0 h 36"/>
              <a:gd name="T20" fmla="*/ 2147483647 w 132"/>
              <a:gd name="T21" fmla="*/ 0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2" h="36">
                <a:moveTo>
                  <a:pt x="24" y="0"/>
                </a:moveTo>
                <a:lnTo>
                  <a:pt x="24" y="12"/>
                </a:lnTo>
                <a:lnTo>
                  <a:pt x="0" y="18"/>
                </a:lnTo>
                <a:lnTo>
                  <a:pt x="30" y="30"/>
                </a:lnTo>
                <a:lnTo>
                  <a:pt x="42" y="36"/>
                </a:lnTo>
                <a:lnTo>
                  <a:pt x="66" y="36"/>
                </a:lnTo>
                <a:lnTo>
                  <a:pt x="84" y="24"/>
                </a:lnTo>
                <a:lnTo>
                  <a:pt x="132" y="30"/>
                </a:lnTo>
                <a:lnTo>
                  <a:pt x="108" y="18"/>
                </a:lnTo>
                <a:lnTo>
                  <a:pt x="72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8" name="Freeform 279"/>
          <p:cNvSpPr>
            <a:spLocks/>
          </p:cNvSpPr>
          <p:nvPr/>
        </p:nvSpPr>
        <p:spPr bwMode="auto">
          <a:xfrm>
            <a:off x="4746183" y="3199082"/>
            <a:ext cx="62988" cy="35954"/>
          </a:xfrm>
          <a:custGeom>
            <a:avLst/>
            <a:gdLst>
              <a:gd name="T0" fmla="*/ 0 w 60"/>
              <a:gd name="T1" fmla="*/ 2147483647 h 36"/>
              <a:gd name="T2" fmla="*/ 2147483647 w 60"/>
              <a:gd name="T3" fmla="*/ 0 h 36"/>
              <a:gd name="T4" fmla="*/ 2147483647 w 60"/>
              <a:gd name="T5" fmla="*/ 2147483647 h 36"/>
              <a:gd name="T6" fmla="*/ 2147483647 w 60"/>
              <a:gd name="T7" fmla="*/ 2147483647 h 36"/>
              <a:gd name="T8" fmla="*/ 2147483647 w 60"/>
              <a:gd name="T9" fmla="*/ 2147483647 h 36"/>
              <a:gd name="T10" fmla="*/ 2147483647 w 60"/>
              <a:gd name="T11" fmla="*/ 2147483647 h 36"/>
              <a:gd name="T12" fmla="*/ 0 w 60"/>
              <a:gd name="T13" fmla="*/ 2147483647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36">
                <a:moveTo>
                  <a:pt x="0" y="12"/>
                </a:moveTo>
                <a:lnTo>
                  <a:pt x="36" y="0"/>
                </a:lnTo>
                <a:lnTo>
                  <a:pt x="60" y="6"/>
                </a:lnTo>
                <a:lnTo>
                  <a:pt x="60" y="18"/>
                </a:lnTo>
                <a:lnTo>
                  <a:pt x="54" y="36"/>
                </a:lnTo>
                <a:lnTo>
                  <a:pt x="30" y="24"/>
                </a:lnTo>
                <a:lnTo>
                  <a:pt x="0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9" name="Freeform 280"/>
          <p:cNvSpPr>
            <a:spLocks/>
          </p:cNvSpPr>
          <p:nvPr/>
        </p:nvSpPr>
        <p:spPr bwMode="auto">
          <a:xfrm>
            <a:off x="4675481" y="3129652"/>
            <a:ext cx="25710" cy="48352"/>
          </a:xfrm>
          <a:custGeom>
            <a:avLst/>
            <a:gdLst>
              <a:gd name="T0" fmla="*/ 0 w 24"/>
              <a:gd name="T1" fmla="*/ 2147483647 h 48"/>
              <a:gd name="T2" fmla="*/ 2147483647 w 24"/>
              <a:gd name="T3" fmla="*/ 2147483647 h 48"/>
              <a:gd name="T4" fmla="*/ 2147483647 w 24"/>
              <a:gd name="T5" fmla="*/ 0 h 48"/>
              <a:gd name="T6" fmla="*/ 2147483647 w 24"/>
              <a:gd name="T7" fmla="*/ 2147483647 h 48"/>
              <a:gd name="T8" fmla="*/ 2147483647 w 24"/>
              <a:gd name="T9" fmla="*/ 2147483647 h 48"/>
              <a:gd name="T10" fmla="*/ 0 w 24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48">
                <a:moveTo>
                  <a:pt x="0" y="48"/>
                </a:moveTo>
                <a:lnTo>
                  <a:pt x="6" y="6"/>
                </a:lnTo>
                <a:lnTo>
                  <a:pt x="18" y="0"/>
                </a:lnTo>
                <a:lnTo>
                  <a:pt x="24" y="24"/>
                </a:lnTo>
                <a:lnTo>
                  <a:pt x="24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0" name="Freeform 281"/>
          <p:cNvSpPr>
            <a:spLocks/>
          </p:cNvSpPr>
          <p:nvPr/>
        </p:nvSpPr>
        <p:spPr bwMode="auto">
          <a:xfrm>
            <a:off x="4669054" y="3080060"/>
            <a:ext cx="32137" cy="37194"/>
          </a:xfrm>
          <a:custGeom>
            <a:avLst/>
            <a:gdLst>
              <a:gd name="T0" fmla="*/ 0 w 30"/>
              <a:gd name="T1" fmla="*/ 2147483647 h 37"/>
              <a:gd name="T2" fmla="*/ 2147483647 w 30"/>
              <a:gd name="T3" fmla="*/ 0 h 37"/>
              <a:gd name="T4" fmla="*/ 2147483647 w 30"/>
              <a:gd name="T5" fmla="*/ 2147483647 h 37"/>
              <a:gd name="T6" fmla="*/ 2147483647 w 30"/>
              <a:gd name="T7" fmla="*/ 2147483647 h 37"/>
              <a:gd name="T8" fmla="*/ 0 w 30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37">
                <a:moveTo>
                  <a:pt x="0" y="12"/>
                </a:moveTo>
                <a:lnTo>
                  <a:pt x="24" y="0"/>
                </a:lnTo>
                <a:lnTo>
                  <a:pt x="30" y="24"/>
                </a:lnTo>
                <a:lnTo>
                  <a:pt x="24" y="37"/>
                </a:lnTo>
                <a:lnTo>
                  <a:pt x="0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1" name="Freeform 282"/>
          <p:cNvSpPr>
            <a:spLocks/>
          </p:cNvSpPr>
          <p:nvPr/>
        </p:nvSpPr>
        <p:spPr bwMode="auto">
          <a:xfrm>
            <a:off x="5315651" y="3217678"/>
            <a:ext cx="32137" cy="6199"/>
          </a:xfrm>
          <a:custGeom>
            <a:avLst/>
            <a:gdLst>
              <a:gd name="T0" fmla="*/ 2147483647 w 30"/>
              <a:gd name="T1" fmla="*/ 0 h 6"/>
              <a:gd name="T2" fmla="*/ 2147483647 w 30"/>
              <a:gd name="T3" fmla="*/ 0 h 6"/>
              <a:gd name="T4" fmla="*/ 0 w 30"/>
              <a:gd name="T5" fmla="*/ 2147483647 h 6"/>
              <a:gd name="T6" fmla="*/ 2147483647 w 3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" h="6">
                <a:moveTo>
                  <a:pt x="24" y="0"/>
                </a:moveTo>
                <a:lnTo>
                  <a:pt x="30" y="0"/>
                </a:lnTo>
                <a:lnTo>
                  <a:pt x="0" y="6"/>
                </a:lnTo>
                <a:lnTo>
                  <a:pt x="2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2" name="Rectangle 283"/>
          <p:cNvSpPr>
            <a:spLocks noChangeArrowheads="1"/>
          </p:cNvSpPr>
          <p:nvPr/>
        </p:nvSpPr>
        <p:spPr bwMode="auto">
          <a:xfrm>
            <a:off x="5202529" y="3398690"/>
            <a:ext cx="0" cy="248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" name="Freeform 284"/>
          <p:cNvSpPr>
            <a:spLocks/>
          </p:cNvSpPr>
          <p:nvPr/>
        </p:nvSpPr>
        <p:spPr bwMode="auto">
          <a:xfrm>
            <a:off x="4992995" y="3101137"/>
            <a:ext cx="398499" cy="140098"/>
          </a:xfrm>
          <a:custGeom>
            <a:avLst/>
            <a:gdLst>
              <a:gd name="T0" fmla="*/ 635446347 w 10616"/>
              <a:gd name="T1" fmla="*/ 50199597 h 10000"/>
              <a:gd name="T2" fmla="*/ 669215180 w 10616"/>
              <a:gd name="T3" fmla="*/ 52704822 h 10000"/>
              <a:gd name="T4" fmla="*/ 854898495 w 10616"/>
              <a:gd name="T5" fmla="*/ 50199597 h 10000"/>
              <a:gd name="T6" fmla="*/ 939372103 w 10616"/>
              <a:gd name="T7" fmla="*/ 47688273 h 10000"/>
              <a:gd name="T8" fmla="*/ 1023746879 w 10616"/>
              <a:gd name="T9" fmla="*/ 45177253 h 10000"/>
              <a:gd name="T10" fmla="*/ 1057515666 w 10616"/>
              <a:gd name="T11" fmla="*/ 47688273 h 10000"/>
              <a:gd name="T12" fmla="*/ 1040680689 w 10616"/>
              <a:gd name="T13" fmla="*/ 40160704 h 10000"/>
              <a:gd name="T14" fmla="*/ 1040680689 w 10616"/>
              <a:gd name="T15" fmla="*/ 22588788 h 10000"/>
              <a:gd name="T16" fmla="*/ 1057515666 w 10616"/>
              <a:gd name="T17" fmla="*/ 20077464 h 10000"/>
              <a:gd name="T18" fmla="*/ 989975913 w 10616"/>
              <a:gd name="T19" fmla="*/ 7527551 h 10000"/>
              <a:gd name="T20" fmla="*/ 956207080 w 10616"/>
              <a:gd name="T21" fmla="*/ 2511001 h 10000"/>
              <a:gd name="T22" fmla="*/ 905603316 w 10616"/>
              <a:gd name="T23" fmla="*/ 2511001 h 10000"/>
              <a:gd name="T24" fmla="*/ 888667328 w 10616"/>
              <a:gd name="T25" fmla="*/ 0 h 10000"/>
              <a:gd name="T26" fmla="*/ 888667328 w 10616"/>
              <a:gd name="T27" fmla="*/ 0 h 10000"/>
              <a:gd name="T28" fmla="*/ 821129708 w 10616"/>
              <a:gd name="T29" fmla="*/ 7527551 h 10000"/>
              <a:gd name="T30" fmla="*/ 736754932 w 10616"/>
              <a:gd name="T31" fmla="*/ 7527551 h 10000"/>
              <a:gd name="T32" fmla="*/ 719818944 w 10616"/>
              <a:gd name="T33" fmla="*/ 7527551 h 10000"/>
              <a:gd name="T34" fmla="*/ 719818944 w 10616"/>
              <a:gd name="T35" fmla="*/ 7527551 h 10000"/>
              <a:gd name="T36" fmla="*/ 652281324 w 10616"/>
              <a:gd name="T37" fmla="*/ 2511001 h 10000"/>
              <a:gd name="T38" fmla="*/ 601675381 w 10616"/>
              <a:gd name="T39" fmla="*/ 0 h 10000"/>
              <a:gd name="T40" fmla="*/ 466598009 w 10616"/>
              <a:gd name="T41" fmla="*/ 0 h 10000"/>
              <a:gd name="T42" fmla="*/ 432829176 w 10616"/>
              <a:gd name="T43" fmla="*/ 0 h 10000"/>
              <a:gd name="T44" fmla="*/ 382124400 w 10616"/>
              <a:gd name="T45" fmla="*/ 2511001 h 10000"/>
              <a:gd name="T46" fmla="*/ 348355567 w 10616"/>
              <a:gd name="T47" fmla="*/ 7527551 h 10000"/>
              <a:gd name="T48" fmla="*/ 263980838 w 10616"/>
              <a:gd name="T49" fmla="*/ 10038893 h 10000"/>
              <a:gd name="T50" fmla="*/ 247044849 w 10616"/>
              <a:gd name="T51" fmla="*/ 7527551 h 10000"/>
              <a:gd name="T52" fmla="*/ 230209872 w 10616"/>
              <a:gd name="T53" fmla="*/ 7527551 h 10000"/>
              <a:gd name="T54" fmla="*/ 196441039 w 10616"/>
              <a:gd name="T55" fmla="*/ 15060914 h 10000"/>
              <a:gd name="T56" fmla="*/ 128901287 w 10616"/>
              <a:gd name="T57" fmla="*/ 15060914 h 10000"/>
              <a:gd name="T58" fmla="*/ 76702938 w 10616"/>
              <a:gd name="T59" fmla="*/ 14304686 h 10000"/>
              <a:gd name="T60" fmla="*/ 20421611 w 10616"/>
              <a:gd name="T61" fmla="*/ 17993477 h 10000"/>
              <a:gd name="T62" fmla="*/ 0 w 10616"/>
              <a:gd name="T63" fmla="*/ 19667490 h 10000"/>
              <a:gd name="T64" fmla="*/ 69531848 w 10616"/>
              <a:gd name="T65" fmla="*/ 33181506 h 10000"/>
              <a:gd name="T66" fmla="*/ 128901287 w 10616"/>
              <a:gd name="T67" fmla="*/ 42666252 h 10000"/>
              <a:gd name="T68" fmla="*/ 162672253 w 10616"/>
              <a:gd name="T69" fmla="*/ 50199597 h 10000"/>
              <a:gd name="T70" fmla="*/ 314584602 w 10616"/>
              <a:gd name="T71" fmla="*/ 52704822 h 10000"/>
              <a:gd name="T72" fmla="*/ 331520590 w 10616"/>
              <a:gd name="T73" fmla="*/ 52704822 h 10000"/>
              <a:gd name="T74" fmla="*/ 449664153 w 10616"/>
              <a:gd name="T75" fmla="*/ 57727148 h 10000"/>
              <a:gd name="T76" fmla="*/ 517201773 w 10616"/>
              <a:gd name="T77" fmla="*/ 52704822 h 10000"/>
              <a:gd name="T78" fmla="*/ 584741571 w 10616"/>
              <a:gd name="T79" fmla="*/ 57727148 h 10000"/>
              <a:gd name="T80" fmla="*/ 584741571 w 10616"/>
              <a:gd name="T81" fmla="*/ 57727148 h 10000"/>
              <a:gd name="T82" fmla="*/ 584741571 w 10616"/>
              <a:gd name="T83" fmla="*/ 57727148 h 10000"/>
              <a:gd name="T84" fmla="*/ 635446347 w 10616"/>
              <a:gd name="T85" fmla="*/ 50199597 h 1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616" h="10000">
                <a:moveTo>
                  <a:pt x="6379" y="8696"/>
                </a:moveTo>
                <a:lnTo>
                  <a:pt x="6718" y="9130"/>
                </a:lnTo>
                <a:lnTo>
                  <a:pt x="8582" y="8696"/>
                </a:lnTo>
                <a:lnTo>
                  <a:pt x="9430" y="8261"/>
                </a:lnTo>
                <a:lnTo>
                  <a:pt x="10277" y="7826"/>
                </a:lnTo>
                <a:lnTo>
                  <a:pt x="10616" y="8261"/>
                </a:lnTo>
                <a:cubicBezTo>
                  <a:pt x="10560" y="7826"/>
                  <a:pt x="10503" y="7392"/>
                  <a:pt x="10447" y="6957"/>
                </a:cubicBezTo>
                <a:lnTo>
                  <a:pt x="10447" y="3913"/>
                </a:lnTo>
                <a:cubicBezTo>
                  <a:pt x="10503" y="3768"/>
                  <a:pt x="10560" y="3623"/>
                  <a:pt x="10616" y="3478"/>
                </a:cubicBezTo>
                <a:lnTo>
                  <a:pt x="9938" y="1304"/>
                </a:lnTo>
                <a:lnTo>
                  <a:pt x="9599" y="435"/>
                </a:lnTo>
                <a:lnTo>
                  <a:pt x="9091" y="435"/>
                </a:lnTo>
                <a:cubicBezTo>
                  <a:pt x="9034" y="290"/>
                  <a:pt x="8978" y="145"/>
                  <a:pt x="8921" y="0"/>
                </a:cubicBezTo>
                <a:lnTo>
                  <a:pt x="8243" y="1304"/>
                </a:lnTo>
                <a:lnTo>
                  <a:pt x="7396" y="1304"/>
                </a:lnTo>
                <a:lnTo>
                  <a:pt x="7226" y="1304"/>
                </a:lnTo>
                <a:lnTo>
                  <a:pt x="6548" y="435"/>
                </a:lnTo>
                <a:lnTo>
                  <a:pt x="6040" y="0"/>
                </a:lnTo>
                <a:lnTo>
                  <a:pt x="4684" y="0"/>
                </a:lnTo>
                <a:lnTo>
                  <a:pt x="4345" y="0"/>
                </a:lnTo>
                <a:lnTo>
                  <a:pt x="3836" y="435"/>
                </a:lnTo>
                <a:lnTo>
                  <a:pt x="3497" y="1304"/>
                </a:lnTo>
                <a:lnTo>
                  <a:pt x="2650" y="1739"/>
                </a:lnTo>
                <a:cubicBezTo>
                  <a:pt x="2593" y="1594"/>
                  <a:pt x="2537" y="1449"/>
                  <a:pt x="2480" y="1304"/>
                </a:cubicBezTo>
                <a:lnTo>
                  <a:pt x="2311" y="1304"/>
                </a:lnTo>
                <a:lnTo>
                  <a:pt x="1972" y="2609"/>
                </a:lnTo>
                <a:cubicBezTo>
                  <a:pt x="1746" y="2609"/>
                  <a:pt x="1494" y="2631"/>
                  <a:pt x="1294" y="2609"/>
                </a:cubicBezTo>
                <a:cubicBezTo>
                  <a:pt x="1094" y="2587"/>
                  <a:pt x="883" y="2261"/>
                  <a:pt x="770" y="2478"/>
                </a:cubicBezTo>
                <a:cubicBezTo>
                  <a:pt x="657" y="2695"/>
                  <a:pt x="333" y="2962"/>
                  <a:pt x="205" y="3117"/>
                </a:cubicBezTo>
                <a:cubicBezTo>
                  <a:pt x="77" y="3272"/>
                  <a:pt x="0" y="3266"/>
                  <a:pt x="0" y="3407"/>
                </a:cubicBezTo>
                <a:cubicBezTo>
                  <a:pt x="113" y="3701"/>
                  <a:pt x="482" y="5084"/>
                  <a:pt x="698" y="5748"/>
                </a:cubicBezTo>
                <a:cubicBezTo>
                  <a:pt x="914" y="6412"/>
                  <a:pt x="1138" y="6900"/>
                  <a:pt x="1294" y="7391"/>
                </a:cubicBezTo>
                <a:cubicBezTo>
                  <a:pt x="1450" y="7882"/>
                  <a:pt x="1520" y="8261"/>
                  <a:pt x="1633" y="8696"/>
                </a:cubicBezTo>
                <a:lnTo>
                  <a:pt x="3158" y="9130"/>
                </a:lnTo>
                <a:lnTo>
                  <a:pt x="3328" y="9130"/>
                </a:lnTo>
                <a:lnTo>
                  <a:pt x="4514" y="10000"/>
                </a:lnTo>
                <a:lnTo>
                  <a:pt x="5192" y="9130"/>
                </a:lnTo>
                <a:lnTo>
                  <a:pt x="5870" y="10000"/>
                </a:lnTo>
                <a:lnTo>
                  <a:pt x="6379" y="869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4" name="Freeform 285"/>
          <p:cNvSpPr>
            <a:spLocks/>
          </p:cNvSpPr>
          <p:nvPr/>
        </p:nvSpPr>
        <p:spPr bwMode="auto">
          <a:xfrm>
            <a:off x="5193531" y="3217678"/>
            <a:ext cx="146545" cy="114062"/>
          </a:xfrm>
          <a:custGeom>
            <a:avLst/>
            <a:gdLst>
              <a:gd name="T0" fmla="*/ 2147483647 w 139"/>
              <a:gd name="T1" fmla="*/ 2147483647 h 114"/>
              <a:gd name="T2" fmla="*/ 2147483647 w 139"/>
              <a:gd name="T3" fmla="*/ 2147483647 h 114"/>
              <a:gd name="T4" fmla="*/ 2147483647 w 139"/>
              <a:gd name="T5" fmla="*/ 2147483647 h 114"/>
              <a:gd name="T6" fmla="*/ 2147483647 w 139"/>
              <a:gd name="T7" fmla="*/ 2147483647 h 114"/>
              <a:gd name="T8" fmla="*/ 2147483647 w 139"/>
              <a:gd name="T9" fmla="*/ 2147483647 h 114"/>
              <a:gd name="T10" fmla="*/ 2147483647 w 139"/>
              <a:gd name="T11" fmla="*/ 2147483647 h 114"/>
              <a:gd name="T12" fmla="*/ 2147483647 w 139"/>
              <a:gd name="T13" fmla="*/ 0 h 114"/>
              <a:gd name="T14" fmla="*/ 2147483647 w 139"/>
              <a:gd name="T15" fmla="*/ 2147483647 h 114"/>
              <a:gd name="T16" fmla="*/ 2147483647 w 139"/>
              <a:gd name="T17" fmla="*/ 2147483647 h 114"/>
              <a:gd name="T18" fmla="*/ 2147483647 w 139"/>
              <a:gd name="T19" fmla="*/ 2147483647 h 114"/>
              <a:gd name="T20" fmla="*/ 2147483647 w 139"/>
              <a:gd name="T21" fmla="*/ 2147483647 h 114"/>
              <a:gd name="T22" fmla="*/ 2147483647 w 139"/>
              <a:gd name="T23" fmla="*/ 2147483647 h 114"/>
              <a:gd name="T24" fmla="*/ 2147483647 w 139"/>
              <a:gd name="T25" fmla="*/ 2147483647 h 114"/>
              <a:gd name="T26" fmla="*/ 0 w 139"/>
              <a:gd name="T27" fmla="*/ 2147483647 h 114"/>
              <a:gd name="T28" fmla="*/ 2147483647 w 139"/>
              <a:gd name="T29" fmla="*/ 2147483647 h 114"/>
              <a:gd name="T30" fmla="*/ 2147483647 w 139"/>
              <a:gd name="T31" fmla="*/ 2147483647 h 1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9" h="114">
                <a:moveTo>
                  <a:pt x="25" y="114"/>
                </a:moveTo>
                <a:lnTo>
                  <a:pt x="61" y="96"/>
                </a:lnTo>
                <a:lnTo>
                  <a:pt x="73" y="90"/>
                </a:lnTo>
                <a:lnTo>
                  <a:pt x="115" y="66"/>
                </a:lnTo>
                <a:lnTo>
                  <a:pt x="127" y="24"/>
                </a:lnTo>
                <a:lnTo>
                  <a:pt x="139" y="6"/>
                </a:lnTo>
                <a:lnTo>
                  <a:pt x="139" y="0"/>
                </a:lnTo>
                <a:lnTo>
                  <a:pt x="115" y="6"/>
                </a:lnTo>
                <a:lnTo>
                  <a:pt x="49" y="12"/>
                </a:lnTo>
                <a:lnTo>
                  <a:pt x="37" y="6"/>
                </a:lnTo>
                <a:lnTo>
                  <a:pt x="19" y="24"/>
                </a:lnTo>
                <a:lnTo>
                  <a:pt x="25" y="48"/>
                </a:lnTo>
                <a:lnTo>
                  <a:pt x="0" y="102"/>
                </a:lnTo>
                <a:lnTo>
                  <a:pt x="13" y="102"/>
                </a:lnTo>
                <a:lnTo>
                  <a:pt x="25" y="1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5" name="Freeform 286"/>
          <p:cNvSpPr>
            <a:spLocks/>
          </p:cNvSpPr>
          <p:nvPr/>
        </p:nvSpPr>
        <p:spPr bwMode="auto">
          <a:xfrm>
            <a:off x="5174248" y="3308185"/>
            <a:ext cx="102838" cy="90505"/>
          </a:xfrm>
          <a:custGeom>
            <a:avLst/>
            <a:gdLst>
              <a:gd name="T0" fmla="*/ 2147483647 w 97"/>
              <a:gd name="T1" fmla="*/ 2147483647 h 90"/>
              <a:gd name="T2" fmla="*/ 2147483647 w 97"/>
              <a:gd name="T3" fmla="*/ 0 h 90"/>
              <a:gd name="T4" fmla="*/ 2147483647 w 97"/>
              <a:gd name="T5" fmla="*/ 2147483647 h 90"/>
              <a:gd name="T6" fmla="*/ 2147483647 w 97"/>
              <a:gd name="T7" fmla="*/ 2147483647 h 90"/>
              <a:gd name="T8" fmla="*/ 2147483647 w 97"/>
              <a:gd name="T9" fmla="*/ 2147483647 h 90"/>
              <a:gd name="T10" fmla="*/ 2147483647 w 97"/>
              <a:gd name="T11" fmla="*/ 2147483647 h 90"/>
              <a:gd name="T12" fmla="*/ 2147483647 w 97"/>
              <a:gd name="T13" fmla="*/ 2147483647 h 90"/>
              <a:gd name="T14" fmla="*/ 0 w 97"/>
              <a:gd name="T15" fmla="*/ 2147483647 h 90"/>
              <a:gd name="T16" fmla="*/ 2147483647 w 97"/>
              <a:gd name="T17" fmla="*/ 2147483647 h 90"/>
              <a:gd name="T18" fmla="*/ 2147483647 w 97"/>
              <a:gd name="T19" fmla="*/ 2147483647 h 90"/>
              <a:gd name="T20" fmla="*/ 2147483647 w 97"/>
              <a:gd name="T21" fmla="*/ 2147483647 h 90"/>
              <a:gd name="T22" fmla="*/ 2147483647 w 97"/>
              <a:gd name="T23" fmla="*/ 2147483647 h 90"/>
              <a:gd name="T24" fmla="*/ 2147483647 w 97"/>
              <a:gd name="T25" fmla="*/ 2147483647 h 90"/>
              <a:gd name="T26" fmla="*/ 2147483647 w 97"/>
              <a:gd name="T27" fmla="*/ 2147483647 h 90"/>
              <a:gd name="T28" fmla="*/ 2147483647 w 97"/>
              <a:gd name="T29" fmla="*/ 2147483647 h 90"/>
              <a:gd name="T30" fmla="*/ 2147483647 w 97"/>
              <a:gd name="T31" fmla="*/ 2147483647 h 90"/>
              <a:gd name="T32" fmla="*/ 2147483647 w 97"/>
              <a:gd name="T33" fmla="*/ 2147483647 h 90"/>
              <a:gd name="T34" fmla="*/ 2147483647 w 97"/>
              <a:gd name="T35" fmla="*/ 2147483647 h 90"/>
              <a:gd name="T36" fmla="*/ 2147483647 w 97"/>
              <a:gd name="T37" fmla="*/ 2147483647 h 90"/>
              <a:gd name="T38" fmla="*/ 2147483647 w 97"/>
              <a:gd name="T39" fmla="*/ 2147483647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" name="Freeform 287"/>
          <p:cNvSpPr>
            <a:spLocks/>
          </p:cNvSpPr>
          <p:nvPr/>
        </p:nvSpPr>
        <p:spPr bwMode="auto">
          <a:xfrm>
            <a:off x="5174248" y="3308185"/>
            <a:ext cx="102838" cy="90505"/>
          </a:xfrm>
          <a:custGeom>
            <a:avLst/>
            <a:gdLst>
              <a:gd name="T0" fmla="*/ 2147483647 w 97"/>
              <a:gd name="T1" fmla="*/ 2147483647 h 90"/>
              <a:gd name="T2" fmla="*/ 2147483647 w 97"/>
              <a:gd name="T3" fmla="*/ 0 h 90"/>
              <a:gd name="T4" fmla="*/ 2147483647 w 97"/>
              <a:gd name="T5" fmla="*/ 2147483647 h 90"/>
              <a:gd name="T6" fmla="*/ 2147483647 w 97"/>
              <a:gd name="T7" fmla="*/ 2147483647 h 90"/>
              <a:gd name="T8" fmla="*/ 2147483647 w 97"/>
              <a:gd name="T9" fmla="*/ 2147483647 h 90"/>
              <a:gd name="T10" fmla="*/ 2147483647 w 97"/>
              <a:gd name="T11" fmla="*/ 2147483647 h 90"/>
              <a:gd name="T12" fmla="*/ 2147483647 w 97"/>
              <a:gd name="T13" fmla="*/ 2147483647 h 90"/>
              <a:gd name="T14" fmla="*/ 0 w 97"/>
              <a:gd name="T15" fmla="*/ 2147483647 h 90"/>
              <a:gd name="T16" fmla="*/ 2147483647 w 97"/>
              <a:gd name="T17" fmla="*/ 2147483647 h 90"/>
              <a:gd name="T18" fmla="*/ 2147483647 w 97"/>
              <a:gd name="T19" fmla="*/ 2147483647 h 90"/>
              <a:gd name="T20" fmla="*/ 2147483647 w 97"/>
              <a:gd name="T21" fmla="*/ 2147483647 h 90"/>
              <a:gd name="T22" fmla="*/ 2147483647 w 97"/>
              <a:gd name="T23" fmla="*/ 2147483647 h 90"/>
              <a:gd name="T24" fmla="*/ 2147483647 w 97"/>
              <a:gd name="T25" fmla="*/ 2147483647 h 90"/>
              <a:gd name="T26" fmla="*/ 2147483647 w 97"/>
              <a:gd name="T27" fmla="*/ 2147483647 h 90"/>
              <a:gd name="T28" fmla="*/ 2147483647 w 97"/>
              <a:gd name="T29" fmla="*/ 2147483647 h 90"/>
              <a:gd name="T30" fmla="*/ 2147483647 w 97"/>
              <a:gd name="T31" fmla="*/ 2147483647 h 90"/>
              <a:gd name="T32" fmla="*/ 2147483647 w 97"/>
              <a:gd name="T33" fmla="*/ 2147483647 h 90"/>
              <a:gd name="T34" fmla="*/ 2147483647 w 97"/>
              <a:gd name="T35" fmla="*/ 2147483647 h 90"/>
              <a:gd name="T36" fmla="*/ 2147483647 w 97"/>
              <a:gd name="T37" fmla="*/ 2147483647 h 90"/>
              <a:gd name="T38" fmla="*/ 2147483647 w 97"/>
              <a:gd name="T39" fmla="*/ 2147483647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7" name="Freeform 288"/>
          <p:cNvSpPr>
            <a:spLocks/>
          </p:cNvSpPr>
          <p:nvPr/>
        </p:nvSpPr>
        <p:spPr bwMode="auto">
          <a:xfrm>
            <a:off x="5530326" y="3479278"/>
            <a:ext cx="96411" cy="60750"/>
          </a:xfrm>
          <a:custGeom>
            <a:avLst/>
            <a:gdLst>
              <a:gd name="T0" fmla="*/ 2147483647 w 90"/>
              <a:gd name="T1" fmla="*/ 2147483647 h 60"/>
              <a:gd name="T2" fmla="*/ 2147483647 w 90"/>
              <a:gd name="T3" fmla="*/ 2147483647 h 60"/>
              <a:gd name="T4" fmla="*/ 2147483647 w 90"/>
              <a:gd name="T5" fmla="*/ 2147483647 h 60"/>
              <a:gd name="T6" fmla="*/ 2147483647 w 90"/>
              <a:gd name="T7" fmla="*/ 2147483647 h 60"/>
              <a:gd name="T8" fmla="*/ 2147483647 w 90"/>
              <a:gd name="T9" fmla="*/ 0 h 60"/>
              <a:gd name="T10" fmla="*/ 2147483647 w 90"/>
              <a:gd name="T11" fmla="*/ 2147483647 h 60"/>
              <a:gd name="T12" fmla="*/ 2147483647 w 90"/>
              <a:gd name="T13" fmla="*/ 2147483647 h 60"/>
              <a:gd name="T14" fmla="*/ 0 w 90"/>
              <a:gd name="T15" fmla="*/ 2147483647 h 60"/>
              <a:gd name="T16" fmla="*/ 2147483647 w 90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" h="60">
                <a:moveTo>
                  <a:pt x="18" y="48"/>
                </a:moveTo>
                <a:lnTo>
                  <a:pt x="66" y="60"/>
                </a:lnTo>
                <a:lnTo>
                  <a:pt x="78" y="30"/>
                </a:lnTo>
                <a:lnTo>
                  <a:pt x="90" y="24"/>
                </a:lnTo>
                <a:lnTo>
                  <a:pt x="84" y="0"/>
                </a:lnTo>
                <a:lnTo>
                  <a:pt x="30" y="18"/>
                </a:lnTo>
                <a:lnTo>
                  <a:pt x="6" y="6"/>
                </a:lnTo>
                <a:lnTo>
                  <a:pt x="0" y="24"/>
                </a:lnTo>
                <a:lnTo>
                  <a:pt x="18" y="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8" name="Freeform 289"/>
          <p:cNvSpPr>
            <a:spLocks/>
          </p:cNvSpPr>
          <p:nvPr/>
        </p:nvSpPr>
        <p:spPr bwMode="auto">
          <a:xfrm>
            <a:off x="5544467" y="3502834"/>
            <a:ext cx="151687" cy="169854"/>
          </a:xfrm>
          <a:custGeom>
            <a:avLst/>
            <a:gdLst>
              <a:gd name="T0" fmla="*/ 2147483647 w 24"/>
              <a:gd name="T1" fmla="*/ 2147483647 h 28"/>
              <a:gd name="T2" fmla="*/ 2147483647 w 24"/>
              <a:gd name="T3" fmla="*/ 2147483647 h 28"/>
              <a:gd name="T4" fmla="*/ 2147483647 w 24"/>
              <a:gd name="T5" fmla="*/ 2147483647 h 28"/>
              <a:gd name="T6" fmla="*/ 2147483647 w 24"/>
              <a:gd name="T7" fmla="*/ 2147483647 h 28"/>
              <a:gd name="T8" fmla="*/ 0 w 24"/>
              <a:gd name="T9" fmla="*/ 2147483647 h 28"/>
              <a:gd name="T10" fmla="*/ 2147483647 w 24"/>
              <a:gd name="T11" fmla="*/ 2147483647 h 28"/>
              <a:gd name="T12" fmla="*/ 2147483647 w 24"/>
              <a:gd name="T13" fmla="*/ 2147483647 h 28"/>
              <a:gd name="T14" fmla="*/ 2147483647 w 24"/>
              <a:gd name="T15" fmla="*/ 2147483647 h 28"/>
              <a:gd name="T16" fmla="*/ 2147483647 w 24"/>
              <a:gd name="T17" fmla="*/ 2147483647 h 28"/>
              <a:gd name="T18" fmla="*/ 2147483647 w 24"/>
              <a:gd name="T19" fmla="*/ 2147483647 h 28"/>
              <a:gd name="T20" fmla="*/ 2147483647 w 24"/>
              <a:gd name="T21" fmla="*/ 2147483647 h 28"/>
              <a:gd name="T22" fmla="*/ 2147483647 w 24"/>
              <a:gd name="T23" fmla="*/ 2147483647 h 28"/>
              <a:gd name="T24" fmla="*/ 2147483647 w 24"/>
              <a:gd name="T25" fmla="*/ 0 h 28"/>
              <a:gd name="T26" fmla="*/ 2147483647 w 24"/>
              <a:gd name="T27" fmla="*/ 0 h 28"/>
              <a:gd name="T28" fmla="*/ 2147483647 w 24"/>
              <a:gd name="T29" fmla="*/ 2147483647 h 28"/>
              <a:gd name="T30" fmla="*/ 2147483647 w 24"/>
              <a:gd name="T31" fmla="*/ 2147483647 h 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" h="28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13"/>
                  <a:pt x="9" y="13"/>
                  <a:pt x="9" y="13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3" y="18"/>
                  <a:pt x="0" y="18"/>
                </a:cubicBezTo>
                <a:cubicBezTo>
                  <a:pt x="1" y="21"/>
                  <a:pt x="1" y="21"/>
                  <a:pt x="1" y="21"/>
                </a:cubicBezTo>
                <a:cubicBezTo>
                  <a:pt x="4" y="28"/>
                  <a:pt x="4" y="28"/>
                  <a:pt x="4" y="28"/>
                </a:cubicBezTo>
                <a:cubicBezTo>
                  <a:pt x="11" y="23"/>
                  <a:pt x="11" y="23"/>
                  <a:pt x="11" y="23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1"/>
                  <a:pt x="20" y="11"/>
                  <a:pt x="20" y="11"/>
                </a:cubicBezTo>
                <a:cubicBezTo>
                  <a:pt x="24" y="7"/>
                  <a:pt x="24" y="7"/>
                  <a:pt x="24" y="7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1"/>
                  <a:pt x="11" y="1"/>
                  <a:pt x="11" y="1"/>
                </a:cubicBezTo>
                <a:lnTo>
                  <a:pt x="9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9" name="Freeform 290"/>
          <p:cNvSpPr>
            <a:spLocks/>
          </p:cNvSpPr>
          <p:nvPr/>
        </p:nvSpPr>
        <p:spPr bwMode="auto">
          <a:xfrm>
            <a:off x="5354215" y="3611937"/>
            <a:ext cx="214676" cy="128940"/>
          </a:xfrm>
          <a:custGeom>
            <a:avLst/>
            <a:gdLst>
              <a:gd name="T0" fmla="*/ 2147483647 w 34"/>
              <a:gd name="T1" fmla="*/ 0 h 21"/>
              <a:gd name="T2" fmla="*/ 2147483647 w 34"/>
              <a:gd name="T3" fmla="*/ 2147483647 h 21"/>
              <a:gd name="T4" fmla="*/ 2147483647 w 34"/>
              <a:gd name="T5" fmla="*/ 2147483647 h 21"/>
              <a:gd name="T6" fmla="*/ 2147483647 w 34"/>
              <a:gd name="T7" fmla="*/ 2147483647 h 21"/>
              <a:gd name="T8" fmla="*/ 0 w 34"/>
              <a:gd name="T9" fmla="*/ 2147483647 h 21"/>
              <a:gd name="T10" fmla="*/ 2147483647 w 34"/>
              <a:gd name="T11" fmla="*/ 2147483647 h 21"/>
              <a:gd name="T12" fmla="*/ 2147483647 w 34"/>
              <a:gd name="T13" fmla="*/ 2147483647 h 21"/>
              <a:gd name="T14" fmla="*/ 2147483647 w 34"/>
              <a:gd name="T15" fmla="*/ 2147483647 h 21"/>
              <a:gd name="T16" fmla="*/ 2147483647 w 34"/>
              <a:gd name="T17" fmla="*/ 2147483647 h 21"/>
              <a:gd name="T18" fmla="*/ 2147483647 w 34"/>
              <a:gd name="T19" fmla="*/ 2147483647 h 21"/>
              <a:gd name="T20" fmla="*/ 2147483647 w 34"/>
              <a:gd name="T21" fmla="*/ 2147483647 h 21"/>
              <a:gd name="T22" fmla="*/ 2147483647 w 34"/>
              <a:gd name="T23" fmla="*/ 2147483647 h 21"/>
              <a:gd name="T24" fmla="*/ 2147483647 w 34"/>
              <a:gd name="T25" fmla="*/ 2147483647 h 21"/>
              <a:gd name="T26" fmla="*/ 2147483647 w 34"/>
              <a:gd name="T27" fmla="*/ 0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4" h="21">
                <a:moveTo>
                  <a:pt x="30" y="0"/>
                </a:moveTo>
                <a:cubicBezTo>
                  <a:pt x="25" y="2"/>
                  <a:pt x="18" y="3"/>
                  <a:pt x="18" y="4"/>
                </a:cubicBezTo>
                <a:cubicBezTo>
                  <a:pt x="16" y="5"/>
                  <a:pt x="14" y="7"/>
                  <a:pt x="14" y="7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34" y="10"/>
                  <a:pt x="34" y="10"/>
                  <a:pt x="34" y="10"/>
                </a:cubicBezTo>
                <a:cubicBezTo>
                  <a:pt x="31" y="3"/>
                  <a:pt x="31" y="3"/>
                  <a:pt x="31" y="3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0" name="Freeform 291"/>
          <p:cNvSpPr>
            <a:spLocks/>
          </p:cNvSpPr>
          <p:nvPr/>
        </p:nvSpPr>
        <p:spPr bwMode="auto">
          <a:xfrm>
            <a:off x="5202529" y="3331741"/>
            <a:ext cx="398499" cy="329788"/>
          </a:xfrm>
          <a:custGeom>
            <a:avLst/>
            <a:gdLst>
              <a:gd name="T0" fmla="*/ 2147483647 w 63"/>
              <a:gd name="T1" fmla="*/ 2147483647 h 54"/>
              <a:gd name="T2" fmla="*/ 2147483647 w 63"/>
              <a:gd name="T3" fmla="*/ 2147483647 h 54"/>
              <a:gd name="T4" fmla="*/ 2147483647 w 63"/>
              <a:gd name="T5" fmla="*/ 2147483647 h 54"/>
              <a:gd name="T6" fmla="*/ 2147483647 w 63"/>
              <a:gd name="T7" fmla="*/ 2147483647 h 54"/>
              <a:gd name="T8" fmla="*/ 2147483647 w 63"/>
              <a:gd name="T9" fmla="*/ 2147483647 h 54"/>
              <a:gd name="T10" fmla="*/ 2147483647 w 63"/>
              <a:gd name="T11" fmla="*/ 2147483647 h 54"/>
              <a:gd name="T12" fmla="*/ 2147483647 w 63"/>
              <a:gd name="T13" fmla="*/ 2147483647 h 54"/>
              <a:gd name="T14" fmla="*/ 2147483647 w 63"/>
              <a:gd name="T15" fmla="*/ 2147483647 h 54"/>
              <a:gd name="T16" fmla="*/ 2147483647 w 63"/>
              <a:gd name="T17" fmla="*/ 2147483647 h 54"/>
              <a:gd name="T18" fmla="*/ 2147483647 w 63"/>
              <a:gd name="T19" fmla="*/ 2147483647 h 54"/>
              <a:gd name="T20" fmla="*/ 2147483647 w 63"/>
              <a:gd name="T21" fmla="*/ 2147483647 h 54"/>
              <a:gd name="T22" fmla="*/ 2147483647 w 63"/>
              <a:gd name="T23" fmla="*/ 2147483647 h 54"/>
              <a:gd name="T24" fmla="*/ 2147483647 w 63"/>
              <a:gd name="T25" fmla="*/ 2147483647 h 54"/>
              <a:gd name="T26" fmla="*/ 2147483647 w 63"/>
              <a:gd name="T27" fmla="*/ 2147483647 h 54"/>
              <a:gd name="T28" fmla="*/ 2147483647 w 63"/>
              <a:gd name="T29" fmla="*/ 0 h 54"/>
              <a:gd name="T30" fmla="*/ 2147483647 w 63"/>
              <a:gd name="T31" fmla="*/ 0 h 54"/>
              <a:gd name="T32" fmla="*/ 2147483647 w 63"/>
              <a:gd name="T33" fmla="*/ 2147483647 h 54"/>
              <a:gd name="T34" fmla="*/ 2147483647 w 63"/>
              <a:gd name="T35" fmla="*/ 2147483647 h 54"/>
              <a:gd name="T36" fmla="*/ 2147483647 w 63"/>
              <a:gd name="T37" fmla="*/ 2147483647 h 54"/>
              <a:gd name="T38" fmla="*/ 2147483647 w 63"/>
              <a:gd name="T39" fmla="*/ 2147483647 h 54"/>
              <a:gd name="T40" fmla="*/ 2147483647 w 63"/>
              <a:gd name="T41" fmla="*/ 2147483647 h 54"/>
              <a:gd name="T42" fmla="*/ 2147483647 w 63"/>
              <a:gd name="T43" fmla="*/ 2147483647 h 54"/>
              <a:gd name="T44" fmla="*/ 0 w 63"/>
              <a:gd name="T45" fmla="*/ 2147483647 h 54"/>
              <a:gd name="T46" fmla="*/ 2147483647 w 63"/>
              <a:gd name="T47" fmla="*/ 2147483647 h 54"/>
              <a:gd name="T48" fmla="*/ 2147483647 w 63"/>
              <a:gd name="T49" fmla="*/ 2147483647 h 54"/>
              <a:gd name="T50" fmla="*/ 2147483647 w 63"/>
              <a:gd name="T51" fmla="*/ 2147483647 h 54"/>
              <a:gd name="T52" fmla="*/ 2147483647 w 63"/>
              <a:gd name="T53" fmla="*/ 2147483647 h 54"/>
              <a:gd name="T54" fmla="*/ 2147483647 w 63"/>
              <a:gd name="T55" fmla="*/ 2147483647 h 54"/>
              <a:gd name="T56" fmla="*/ 2147483647 w 63"/>
              <a:gd name="T57" fmla="*/ 2147483647 h 54"/>
              <a:gd name="T58" fmla="*/ 2147483647 w 63"/>
              <a:gd name="T59" fmla="*/ 2147483647 h 54"/>
              <a:gd name="T60" fmla="*/ 2147483647 w 63"/>
              <a:gd name="T61" fmla="*/ 2147483647 h 54"/>
              <a:gd name="T62" fmla="*/ 2147483647 w 63"/>
              <a:gd name="T63" fmla="*/ 2147483647 h 54"/>
              <a:gd name="T64" fmla="*/ 2147483647 w 63"/>
              <a:gd name="T65" fmla="*/ 2147483647 h 54"/>
              <a:gd name="T66" fmla="*/ 2147483647 w 63"/>
              <a:gd name="T67" fmla="*/ 2147483647 h 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3" h="54">
                <a:moveTo>
                  <a:pt x="63" y="34"/>
                </a:moveTo>
                <a:cubicBezTo>
                  <a:pt x="55" y="32"/>
                  <a:pt x="55" y="32"/>
                  <a:pt x="55" y="32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5"/>
                  <a:pt x="53" y="25"/>
                  <a:pt x="53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6" y="2"/>
                  <a:pt x="6" y="2"/>
                  <a:pt x="6" y="2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5"/>
                  <a:pt x="2" y="15"/>
                  <a:pt x="2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33"/>
                  <a:pt x="13" y="33"/>
                  <a:pt x="13" y="33"/>
                </a:cubicBezTo>
                <a:cubicBezTo>
                  <a:pt x="15" y="39"/>
                  <a:pt x="15" y="39"/>
                  <a:pt x="15" y="39"/>
                </a:cubicBezTo>
                <a:cubicBezTo>
                  <a:pt x="17" y="46"/>
                  <a:pt x="17" y="46"/>
                  <a:pt x="17" y="46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3"/>
                  <a:pt x="40" y="51"/>
                  <a:pt x="42" y="50"/>
                </a:cubicBezTo>
                <a:cubicBezTo>
                  <a:pt x="42" y="49"/>
                  <a:pt x="49" y="48"/>
                  <a:pt x="54" y="46"/>
                </a:cubicBezTo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1" name="Freeform 292"/>
          <p:cNvSpPr>
            <a:spLocks/>
          </p:cNvSpPr>
          <p:nvPr/>
        </p:nvSpPr>
        <p:spPr bwMode="auto">
          <a:xfrm>
            <a:off x="5544467" y="3540028"/>
            <a:ext cx="62989" cy="71909"/>
          </a:xfrm>
          <a:custGeom>
            <a:avLst/>
            <a:gdLst>
              <a:gd name="T0" fmla="*/ 0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0 h 12"/>
              <a:gd name="T8" fmla="*/ 2147483647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3" y="12"/>
                  <a:pt x="4" y="11"/>
                  <a:pt x="4" y="11"/>
                </a:cubicBezTo>
                <a:cubicBezTo>
                  <a:pt x="9" y="7"/>
                  <a:pt x="9" y="7"/>
                  <a:pt x="9" y="7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2" name="Freeform 293"/>
          <p:cNvSpPr>
            <a:spLocks/>
          </p:cNvSpPr>
          <p:nvPr/>
        </p:nvSpPr>
        <p:spPr bwMode="auto">
          <a:xfrm>
            <a:off x="5270659" y="3210240"/>
            <a:ext cx="201820" cy="195889"/>
          </a:xfrm>
          <a:custGeom>
            <a:avLst/>
            <a:gdLst>
              <a:gd name="T0" fmla="*/ 2147483647 w 192"/>
              <a:gd name="T1" fmla="*/ 2147483647 h 192"/>
              <a:gd name="T2" fmla="*/ 2147483647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2147483647 h 192"/>
              <a:gd name="T10" fmla="*/ 2147483647 w 192"/>
              <a:gd name="T11" fmla="*/ 0 h 192"/>
              <a:gd name="T12" fmla="*/ 2147483647 w 192"/>
              <a:gd name="T13" fmla="*/ 2147483647 h 192"/>
              <a:gd name="T14" fmla="*/ 2147483647 w 192"/>
              <a:gd name="T15" fmla="*/ 2147483647 h 192"/>
              <a:gd name="T16" fmla="*/ 2147483647 w 192"/>
              <a:gd name="T17" fmla="*/ 2147483647 h 192"/>
              <a:gd name="T18" fmla="*/ 2147483647 w 192"/>
              <a:gd name="T19" fmla="*/ 2147483647 h 192"/>
              <a:gd name="T20" fmla="*/ 2147483647 w 192"/>
              <a:gd name="T21" fmla="*/ 2147483647 h 192"/>
              <a:gd name="T22" fmla="*/ 0 w 192"/>
              <a:gd name="T23" fmla="*/ 2147483647 h 192"/>
              <a:gd name="T24" fmla="*/ 0 w 192"/>
              <a:gd name="T25" fmla="*/ 2147483647 h 192"/>
              <a:gd name="T26" fmla="*/ 2147483647 w 192"/>
              <a:gd name="T27" fmla="*/ 2147483647 h 192"/>
              <a:gd name="T28" fmla="*/ 2147483647 w 192"/>
              <a:gd name="T29" fmla="*/ 2147483647 h 192"/>
              <a:gd name="T30" fmla="*/ 2147483647 w 192"/>
              <a:gd name="T31" fmla="*/ 2147483647 h 192"/>
              <a:gd name="T32" fmla="*/ 2147483647 w 192"/>
              <a:gd name="T33" fmla="*/ 2147483647 h 192"/>
              <a:gd name="T34" fmla="*/ 2147483647 w 192"/>
              <a:gd name="T35" fmla="*/ 2147483647 h 192"/>
              <a:gd name="T36" fmla="*/ 2147483647 w 192"/>
              <a:gd name="T37" fmla="*/ 2147483647 h 192"/>
              <a:gd name="T38" fmla="*/ 2147483647 w 192"/>
              <a:gd name="T39" fmla="*/ 2147483647 h 192"/>
              <a:gd name="T40" fmla="*/ 2147483647 w 192"/>
              <a:gd name="T41" fmla="*/ 2147483647 h 192"/>
              <a:gd name="T42" fmla="*/ 2147483647 w 192"/>
              <a:gd name="T43" fmla="*/ 2147483647 h 192"/>
              <a:gd name="T44" fmla="*/ 2147483647 w 192"/>
              <a:gd name="T45" fmla="*/ 2147483647 h 1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2" h="192">
                <a:moveTo>
                  <a:pt x="168" y="120"/>
                </a:moveTo>
                <a:lnTo>
                  <a:pt x="132" y="90"/>
                </a:lnTo>
                <a:lnTo>
                  <a:pt x="132" y="66"/>
                </a:lnTo>
                <a:lnTo>
                  <a:pt x="138" y="42"/>
                </a:lnTo>
                <a:lnTo>
                  <a:pt x="114" y="6"/>
                </a:lnTo>
                <a:lnTo>
                  <a:pt x="102" y="0"/>
                </a:lnTo>
                <a:lnTo>
                  <a:pt x="72" y="6"/>
                </a:lnTo>
                <a:lnTo>
                  <a:pt x="66" y="6"/>
                </a:lnTo>
                <a:lnTo>
                  <a:pt x="66" y="12"/>
                </a:lnTo>
                <a:lnTo>
                  <a:pt x="54" y="30"/>
                </a:lnTo>
                <a:lnTo>
                  <a:pt x="42" y="72"/>
                </a:lnTo>
                <a:lnTo>
                  <a:pt x="0" y="96"/>
                </a:lnTo>
                <a:lnTo>
                  <a:pt x="0" y="120"/>
                </a:lnTo>
                <a:lnTo>
                  <a:pt x="24" y="126"/>
                </a:lnTo>
                <a:lnTo>
                  <a:pt x="84" y="156"/>
                </a:lnTo>
                <a:lnTo>
                  <a:pt x="102" y="174"/>
                </a:lnTo>
                <a:lnTo>
                  <a:pt x="150" y="180"/>
                </a:lnTo>
                <a:lnTo>
                  <a:pt x="168" y="192"/>
                </a:lnTo>
                <a:lnTo>
                  <a:pt x="186" y="192"/>
                </a:lnTo>
                <a:lnTo>
                  <a:pt x="180" y="180"/>
                </a:lnTo>
                <a:lnTo>
                  <a:pt x="192" y="174"/>
                </a:lnTo>
                <a:lnTo>
                  <a:pt x="180" y="150"/>
                </a:lnTo>
                <a:lnTo>
                  <a:pt x="168" y="1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3" name="Freeform 294"/>
          <p:cNvSpPr>
            <a:spLocks/>
          </p:cNvSpPr>
          <p:nvPr/>
        </p:nvSpPr>
        <p:spPr bwMode="auto">
          <a:xfrm>
            <a:off x="5386352" y="3156928"/>
            <a:ext cx="380502" cy="333507"/>
          </a:xfrm>
          <a:custGeom>
            <a:avLst/>
            <a:gdLst>
              <a:gd name="T0" fmla="*/ 2147483647 w 60"/>
              <a:gd name="T1" fmla="*/ 2147483647 h 55"/>
              <a:gd name="T2" fmla="*/ 2147483647 w 60"/>
              <a:gd name="T3" fmla="*/ 2147483647 h 55"/>
              <a:gd name="T4" fmla="*/ 2147483647 w 60"/>
              <a:gd name="T5" fmla="*/ 2147483647 h 55"/>
              <a:gd name="T6" fmla="*/ 2147483647 w 60"/>
              <a:gd name="T7" fmla="*/ 2147483647 h 55"/>
              <a:gd name="T8" fmla="*/ 2147483647 w 60"/>
              <a:gd name="T9" fmla="*/ 2147483647 h 55"/>
              <a:gd name="T10" fmla="*/ 2147483647 w 60"/>
              <a:gd name="T11" fmla="*/ 2147483647 h 55"/>
              <a:gd name="T12" fmla="*/ 2147483647 w 60"/>
              <a:gd name="T13" fmla="*/ 2147483647 h 55"/>
              <a:gd name="T14" fmla="*/ 2147483647 w 60"/>
              <a:gd name="T15" fmla="*/ 2147483647 h 55"/>
              <a:gd name="T16" fmla="*/ 2147483647 w 60"/>
              <a:gd name="T17" fmla="*/ 2147483647 h 55"/>
              <a:gd name="T18" fmla="*/ 2147483647 w 60"/>
              <a:gd name="T19" fmla="*/ 2147483647 h 55"/>
              <a:gd name="T20" fmla="*/ 2147483647 w 60"/>
              <a:gd name="T21" fmla="*/ 2147483647 h 55"/>
              <a:gd name="T22" fmla="*/ 2147483647 w 60"/>
              <a:gd name="T23" fmla="*/ 2147483647 h 55"/>
              <a:gd name="T24" fmla="*/ 2147483647 w 60"/>
              <a:gd name="T25" fmla="*/ 2147483647 h 55"/>
              <a:gd name="T26" fmla="*/ 2147483647 w 60"/>
              <a:gd name="T27" fmla="*/ 2147483647 h 55"/>
              <a:gd name="T28" fmla="*/ 2147483647 w 60"/>
              <a:gd name="T29" fmla="*/ 2147483647 h 55"/>
              <a:gd name="T30" fmla="*/ 2147483647 w 60"/>
              <a:gd name="T31" fmla="*/ 2147483647 h 55"/>
              <a:gd name="T32" fmla="*/ 2147483647 w 60"/>
              <a:gd name="T33" fmla="*/ 2147483647 h 55"/>
              <a:gd name="T34" fmla="*/ 2147483647 w 60"/>
              <a:gd name="T35" fmla="*/ 2147483647 h 55"/>
              <a:gd name="T36" fmla="*/ 2147483647 w 60"/>
              <a:gd name="T37" fmla="*/ 2147483647 h 55"/>
              <a:gd name="T38" fmla="*/ 2147483647 w 60"/>
              <a:gd name="T39" fmla="*/ 2147483647 h 55"/>
              <a:gd name="T40" fmla="*/ 2147483647 w 60"/>
              <a:gd name="T41" fmla="*/ 0 h 55"/>
              <a:gd name="T42" fmla="*/ 2147483647 w 60"/>
              <a:gd name="T43" fmla="*/ 2147483647 h 55"/>
              <a:gd name="T44" fmla="*/ 2147483647 w 60"/>
              <a:gd name="T45" fmla="*/ 2147483647 h 55"/>
              <a:gd name="T46" fmla="*/ 0 w 60"/>
              <a:gd name="T47" fmla="*/ 0 h 55"/>
              <a:gd name="T48" fmla="*/ 0 w 60"/>
              <a:gd name="T49" fmla="*/ 0 h 55"/>
              <a:gd name="T50" fmla="*/ 0 w 60"/>
              <a:gd name="T51" fmla="*/ 2147483647 h 55"/>
              <a:gd name="T52" fmla="*/ 2147483647 w 60"/>
              <a:gd name="T53" fmla="*/ 2147483647 h 55"/>
              <a:gd name="T54" fmla="*/ 2147483647 w 60"/>
              <a:gd name="T55" fmla="*/ 2147483647 h 55"/>
              <a:gd name="T56" fmla="*/ 2147483647 w 60"/>
              <a:gd name="T57" fmla="*/ 2147483647 h 55"/>
              <a:gd name="T58" fmla="*/ 2147483647 w 60"/>
              <a:gd name="T59" fmla="*/ 2147483647 h 55"/>
              <a:gd name="T60" fmla="*/ 2147483647 w 60"/>
              <a:gd name="T61" fmla="*/ 2147483647 h 55"/>
              <a:gd name="T62" fmla="*/ 2147483647 w 60"/>
              <a:gd name="T63" fmla="*/ 2147483647 h 55"/>
              <a:gd name="T64" fmla="*/ 2147483647 w 60"/>
              <a:gd name="T65" fmla="*/ 2147483647 h 55"/>
              <a:gd name="T66" fmla="*/ 2147483647 w 60"/>
              <a:gd name="T67" fmla="*/ 2147483647 h 55"/>
              <a:gd name="T68" fmla="*/ 2147483647 w 60"/>
              <a:gd name="T69" fmla="*/ 2147483647 h 55"/>
              <a:gd name="T70" fmla="*/ 2147483647 w 60"/>
              <a:gd name="T71" fmla="*/ 2147483647 h 55"/>
              <a:gd name="T72" fmla="*/ 2147483647 w 60"/>
              <a:gd name="T73" fmla="*/ 2147483647 h 55"/>
              <a:gd name="T74" fmla="*/ 2147483647 w 60"/>
              <a:gd name="T75" fmla="*/ 2147483647 h 55"/>
              <a:gd name="T76" fmla="*/ 2147483647 w 60"/>
              <a:gd name="T77" fmla="*/ 2147483647 h 55"/>
              <a:gd name="T78" fmla="*/ 2147483647 w 60"/>
              <a:gd name="T79" fmla="*/ 2147483647 h 55"/>
              <a:gd name="T80" fmla="*/ 2147483647 w 60"/>
              <a:gd name="T81" fmla="*/ 2147483647 h 55"/>
              <a:gd name="T82" fmla="*/ 2147483647 w 60"/>
              <a:gd name="T83" fmla="*/ 2147483647 h 55"/>
              <a:gd name="T84" fmla="*/ 2147483647 w 60"/>
              <a:gd name="T85" fmla="*/ 2147483647 h 55"/>
              <a:gd name="T86" fmla="*/ 2147483647 w 60"/>
              <a:gd name="T87" fmla="*/ 2147483647 h 55"/>
              <a:gd name="T88" fmla="*/ 2147483647 w 60"/>
              <a:gd name="T89" fmla="*/ 2147483647 h 55"/>
              <a:gd name="T90" fmla="*/ 2147483647 w 60"/>
              <a:gd name="T91" fmla="*/ 2147483647 h 55"/>
              <a:gd name="T92" fmla="*/ 2147483647 w 60"/>
              <a:gd name="T93" fmla="*/ 2147483647 h 55"/>
              <a:gd name="T94" fmla="*/ 2147483647 w 60"/>
              <a:gd name="T95" fmla="*/ 2147483647 h 55"/>
              <a:gd name="T96" fmla="*/ 2147483647 w 60"/>
              <a:gd name="T97" fmla="*/ 2147483647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0" h="55">
                <a:moveTo>
                  <a:pt x="53" y="38"/>
                </a:moveTo>
                <a:cubicBezTo>
                  <a:pt x="53" y="38"/>
                  <a:pt x="53" y="38"/>
                  <a:pt x="53" y="38"/>
                </a:cubicBezTo>
                <a:cubicBezTo>
                  <a:pt x="55" y="32"/>
                  <a:pt x="55" y="32"/>
                  <a:pt x="55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5"/>
                  <a:pt x="51" y="25"/>
                  <a:pt x="51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5" y="8"/>
                  <a:pt x="45" y="8"/>
                  <a:pt x="45" y="8"/>
                </a:cubicBezTo>
                <a:cubicBezTo>
                  <a:pt x="40" y="5"/>
                  <a:pt x="40" y="5"/>
                  <a:pt x="40" y="5"/>
                </a:cubicBezTo>
                <a:cubicBezTo>
                  <a:pt x="36" y="6"/>
                  <a:pt x="36" y="6"/>
                  <a:pt x="36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9"/>
                  <a:pt x="19" y="9"/>
                  <a:pt x="19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6"/>
                  <a:pt x="15" y="6"/>
                  <a:pt x="15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3"/>
                  <a:pt x="6" y="3"/>
                  <a:pt x="6" y="3"/>
                </a:cubicBezTo>
                <a:cubicBezTo>
                  <a:pt x="3" y="2"/>
                  <a:pt x="3" y="2"/>
                  <a:pt x="3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6"/>
                  <a:pt x="0" y="7"/>
                </a:cubicBezTo>
                <a:cubicBezTo>
                  <a:pt x="0" y="7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34"/>
                  <a:pt x="12" y="34"/>
                  <a:pt x="12" y="34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6"/>
                  <a:pt x="15" y="36"/>
                  <a:pt x="15" y="36"/>
                </a:cubicBezTo>
                <a:cubicBezTo>
                  <a:pt x="19" y="39"/>
                  <a:pt x="19" y="39"/>
                  <a:pt x="19" y="39"/>
                </a:cubicBezTo>
                <a:cubicBezTo>
                  <a:pt x="23" y="44"/>
                  <a:pt x="23" y="44"/>
                  <a:pt x="23" y="44"/>
                </a:cubicBezTo>
                <a:cubicBezTo>
                  <a:pt x="28" y="48"/>
                  <a:pt x="28" y="48"/>
                  <a:pt x="28" y="48"/>
                </a:cubicBezTo>
                <a:cubicBezTo>
                  <a:pt x="34" y="49"/>
                  <a:pt x="34" y="49"/>
                  <a:pt x="34" y="49"/>
                </a:cubicBezTo>
                <a:cubicBezTo>
                  <a:pt x="39" y="48"/>
                  <a:pt x="39" y="48"/>
                  <a:pt x="39" y="48"/>
                </a:cubicBezTo>
                <a:cubicBezTo>
                  <a:pt x="42" y="52"/>
                  <a:pt x="42" y="52"/>
                  <a:pt x="42" y="52"/>
                </a:cubicBezTo>
                <a:cubicBezTo>
                  <a:pt x="53" y="55"/>
                  <a:pt x="53" y="55"/>
                  <a:pt x="53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1"/>
                  <a:pt x="55" y="51"/>
                  <a:pt x="55" y="51"/>
                </a:cubicBezTo>
                <a:cubicBezTo>
                  <a:pt x="60" y="49"/>
                  <a:pt x="60" y="49"/>
                  <a:pt x="60" y="49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4"/>
                  <a:pt x="58" y="44"/>
                  <a:pt x="58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8"/>
                  <a:pt x="53" y="38"/>
                  <a:pt x="53" y="38"/>
                </a:cubicBezTo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4" name="Freeform 299"/>
          <p:cNvSpPr>
            <a:spLocks/>
          </p:cNvSpPr>
          <p:nvPr/>
        </p:nvSpPr>
        <p:spPr bwMode="auto">
          <a:xfrm>
            <a:off x="4906868" y="2668445"/>
            <a:ext cx="128548" cy="84307"/>
          </a:xfrm>
          <a:custGeom>
            <a:avLst/>
            <a:gdLst>
              <a:gd name="T0" fmla="*/ 2147483647 w 20"/>
              <a:gd name="T1" fmla="*/ 2147483647 h 14"/>
              <a:gd name="T2" fmla="*/ 2147483647 w 20"/>
              <a:gd name="T3" fmla="*/ 2147483647 h 14"/>
              <a:gd name="T4" fmla="*/ 2147483647 w 20"/>
              <a:gd name="T5" fmla="*/ 0 h 14"/>
              <a:gd name="T6" fmla="*/ 2147483647 w 20"/>
              <a:gd name="T7" fmla="*/ 2147483647 h 14"/>
              <a:gd name="T8" fmla="*/ 2147483647 w 20"/>
              <a:gd name="T9" fmla="*/ 0 h 14"/>
              <a:gd name="T10" fmla="*/ 2147483647 w 20"/>
              <a:gd name="T11" fmla="*/ 0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0 w 20"/>
              <a:gd name="T17" fmla="*/ 2147483647 h 14"/>
              <a:gd name="T18" fmla="*/ 2147483647 w 20"/>
              <a:gd name="T19" fmla="*/ 2147483647 h 14"/>
              <a:gd name="T20" fmla="*/ 2147483647 w 20"/>
              <a:gd name="T21" fmla="*/ 2147483647 h 14"/>
              <a:gd name="T22" fmla="*/ 2147483647 w 20"/>
              <a:gd name="T23" fmla="*/ 2147483647 h 14"/>
              <a:gd name="T24" fmla="*/ 2147483647 w 20"/>
              <a:gd name="T25" fmla="*/ 2147483647 h 14"/>
              <a:gd name="T26" fmla="*/ 2147483647 w 20"/>
              <a:gd name="T27" fmla="*/ 2147483647 h 14"/>
              <a:gd name="T28" fmla="*/ 2147483647 w 20"/>
              <a:gd name="T29" fmla="*/ 2147483647 h 14"/>
              <a:gd name="T30" fmla="*/ 2147483647 w 20"/>
              <a:gd name="T31" fmla="*/ 2147483647 h 14"/>
              <a:gd name="T32" fmla="*/ 2147483647 w 20"/>
              <a:gd name="T33" fmla="*/ 2147483647 h 14"/>
              <a:gd name="T34" fmla="*/ 2147483647 w 20"/>
              <a:gd name="T35" fmla="*/ 2147483647 h 14"/>
              <a:gd name="T36" fmla="*/ 2147483647 w 20"/>
              <a:gd name="T37" fmla="*/ 2147483647 h 14"/>
              <a:gd name="T38" fmla="*/ 2147483647 w 20"/>
              <a:gd name="T39" fmla="*/ 2147483647 h 14"/>
              <a:gd name="T40" fmla="*/ 2147483647 w 20"/>
              <a:gd name="T41" fmla="*/ 2147483647 h 14"/>
              <a:gd name="T42" fmla="*/ 2147483647 w 20"/>
              <a:gd name="T43" fmla="*/ 2147483647 h 14"/>
              <a:gd name="T44" fmla="*/ 2147483647 w 20"/>
              <a:gd name="T45" fmla="*/ 2147483647 h 1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" h="14">
                <a:moveTo>
                  <a:pt x="19" y="4"/>
                </a:moveTo>
                <a:cubicBezTo>
                  <a:pt x="17" y="2"/>
                  <a:pt x="17" y="2"/>
                  <a:pt x="17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5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7"/>
                  <a:pt x="4" y="7"/>
                  <a:pt x="4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5" y="12"/>
                  <a:pt x="16" y="12"/>
                </a:cubicBezTo>
                <a:cubicBezTo>
                  <a:pt x="17" y="12"/>
                  <a:pt x="16" y="9"/>
                  <a:pt x="16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5" name="Freeform 300"/>
          <p:cNvSpPr>
            <a:spLocks/>
          </p:cNvSpPr>
          <p:nvPr/>
        </p:nvSpPr>
        <p:spPr bwMode="auto">
          <a:xfrm>
            <a:off x="4963429" y="2551903"/>
            <a:ext cx="96412" cy="79348"/>
          </a:xfrm>
          <a:custGeom>
            <a:avLst/>
            <a:gdLst>
              <a:gd name="T0" fmla="*/ 2147483647 w 90"/>
              <a:gd name="T1" fmla="*/ 2147483647 h 78"/>
              <a:gd name="T2" fmla="*/ 2147483647 w 90"/>
              <a:gd name="T3" fmla="*/ 2147483647 h 78"/>
              <a:gd name="T4" fmla="*/ 2147483647 w 90"/>
              <a:gd name="T5" fmla="*/ 2147483647 h 78"/>
              <a:gd name="T6" fmla="*/ 2147483647 w 90"/>
              <a:gd name="T7" fmla="*/ 2147483647 h 78"/>
              <a:gd name="T8" fmla="*/ 2147483647 w 90"/>
              <a:gd name="T9" fmla="*/ 2147483647 h 78"/>
              <a:gd name="T10" fmla="*/ 2147483647 w 90"/>
              <a:gd name="T11" fmla="*/ 0 h 78"/>
              <a:gd name="T12" fmla="*/ 2147483647 w 90"/>
              <a:gd name="T13" fmla="*/ 0 h 78"/>
              <a:gd name="T14" fmla="*/ 2147483647 w 90"/>
              <a:gd name="T15" fmla="*/ 0 h 78"/>
              <a:gd name="T16" fmla="*/ 0 w 90"/>
              <a:gd name="T17" fmla="*/ 2147483647 h 78"/>
              <a:gd name="T18" fmla="*/ 0 w 90"/>
              <a:gd name="T19" fmla="*/ 2147483647 h 78"/>
              <a:gd name="T20" fmla="*/ 2147483647 w 90"/>
              <a:gd name="T21" fmla="*/ 2147483647 h 78"/>
              <a:gd name="T22" fmla="*/ 2147483647 w 90"/>
              <a:gd name="T23" fmla="*/ 2147483647 h 78"/>
              <a:gd name="T24" fmla="*/ 2147483647 w 90"/>
              <a:gd name="T25" fmla="*/ 2147483647 h 78"/>
              <a:gd name="T26" fmla="*/ 2147483647 w 90"/>
              <a:gd name="T27" fmla="*/ 2147483647 h 78"/>
              <a:gd name="T28" fmla="*/ 2147483647 w 90"/>
              <a:gd name="T29" fmla="*/ 2147483647 h 78"/>
              <a:gd name="T30" fmla="*/ 2147483647 w 90"/>
              <a:gd name="T31" fmla="*/ 2147483647 h 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0" h="78">
                <a:moveTo>
                  <a:pt x="54" y="66"/>
                </a:moveTo>
                <a:lnTo>
                  <a:pt x="78" y="78"/>
                </a:lnTo>
                <a:lnTo>
                  <a:pt x="84" y="42"/>
                </a:lnTo>
                <a:lnTo>
                  <a:pt x="84" y="30"/>
                </a:lnTo>
                <a:lnTo>
                  <a:pt x="90" y="6"/>
                </a:lnTo>
                <a:lnTo>
                  <a:pt x="84" y="0"/>
                </a:lnTo>
                <a:lnTo>
                  <a:pt x="72" y="0"/>
                </a:lnTo>
                <a:lnTo>
                  <a:pt x="36" y="0"/>
                </a:lnTo>
                <a:lnTo>
                  <a:pt x="0" y="18"/>
                </a:lnTo>
                <a:lnTo>
                  <a:pt x="0" y="30"/>
                </a:lnTo>
                <a:lnTo>
                  <a:pt x="6" y="42"/>
                </a:lnTo>
                <a:lnTo>
                  <a:pt x="12" y="48"/>
                </a:lnTo>
                <a:lnTo>
                  <a:pt x="18" y="54"/>
                </a:lnTo>
                <a:lnTo>
                  <a:pt x="12" y="60"/>
                </a:lnTo>
                <a:lnTo>
                  <a:pt x="36" y="54"/>
                </a:lnTo>
                <a:lnTo>
                  <a:pt x="54" y="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6" name="Freeform 301"/>
          <p:cNvSpPr>
            <a:spLocks/>
          </p:cNvSpPr>
          <p:nvPr/>
        </p:nvSpPr>
        <p:spPr bwMode="auto">
          <a:xfrm>
            <a:off x="4959573" y="2674643"/>
            <a:ext cx="188966" cy="164895"/>
          </a:xfrm>
          <a:custGeom>
            <a:avLst/>
            <a:gdLst>
              <a:gd name="T0" fmla="*/ 2147483647 w 30"/>
              <a:gd name="T1" fmla="*/ 2147483647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2147483647 h 27"/>
              <a:gd name="T8" fmla="*/ 2147483647 w 30"/>
              <a:gd name="T9" fmla="*/ 0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0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2147483647 h 2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0" h="27">
                <a:moveTo>
                  <a:pt x="30" y="14"/>
                </a:moveTo>
                <a:cubicBezTo>
                  <a:pt x="27" y="11"/>
                  <a:pt x="27" y="11"/>
                  <a:pt x="27" y="11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11"/>
                  <a:pt x="8" y="11"/>
                </a:cubicBezTo>
                <a:cubicBezTo>
                  <a:pt x="7" y="11"/>
                  <a:pt x="5" y="11"/>
                  <a:pt x="5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6"/>
                  <a:pt x="29" y="16"/>
                  <a:pt x="29" y="16"/>
                </a:cubicBezTo>
                <a:lnTo>
                  <a:pt x="30" y="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7" name="Freeform 302"/>
          <p:cNvSpPr>
            <a:spLocks/>
          </p:cNvSpPr>
          <p:nvPr/>
        </p:nvSpPr>
        <p:spPr bwMode="auto">
          <a:xfrm>
            <a:off x="4913295" y="2607694"/>
            <a:ext cx="154258" cy="84307"/>
          </a:xfrm>
          <a:custGeom>
            <a:avLst/>
            <a:gdLst>
              <a:gd name="T0" fmla="*/ 2147483647 w 24"/>
              <a:gd name="T1" fmla="*/ 2147483647 h 14"/>
              <a:gd name="T2" fmla="*/ 2147483647 w 24"/>
              <a:gd name="T3" fmla="*/ 2147483647 h 14"/>
              <a:gd name="T4" fmla="*/ 2147483647 w 24"/>
              <a:gd name="T5" fmla="*/ 2147483647 h 14"/>
              <a:gd name="T6" fmla="*/ 2147483647 w 24"/>
              <a:gd name="T7" fmla="*/ 2147483647 h 14"/>
              <a:gd name="T8" fmla="*/ 2147483647 w 24"/>
              <a:gd name="T9" fmla="*/ 2147483647 h 14"/>
              <a:gd name="T10" fmla="*/ 2147483647 w 24"/>
              <a:gd name="T11" fmla="*/ 2147483647 h 14"/>
              <a:gd name="T12" fmla="*/ 2147483647 w 24"/>
              <a:gd name="T13" fmla="*/ 2147483647 h 14"/>
              <a:gd name="T14" fmla="*/ 2147483647 w 24"/>
              <a:gd name="T15" fmla="*/ 2147483647 h 14"/>
              <a:gd name="T16" fmla="*/ 2147483647 w 24"/>
              <a:gd name="T17" fmla="*/ 2147483647 h 14"/>
              <a:gd name="T18" fmla="*/ 2147483647 w 24"/>
              <a:gd name="T19" fmla="*/ 2147483647 h 14"/>
              <a:gd name="T20" fmla="*/ 2147483647 w 24"/>
              <a:gd name="T21" fmla="*/ 2147483647 h 14"/>
              <a:gd name="T22" fmla="*/ 2147483647 w 24"/>
              <a:gd name="T23" fmla="*/ 0 h 14"/>
              <a:gd name="T24" fmla="*/ 2147483647 w 24"/>
              <a:gd name="T25" fmla="*/ 2147483647 h 14"/>
              <a:gd name="T26" fmla="*/ 2147483647 w 24"/>
              <a:gd name="T27" fmla="*/ 2147483647 h 14"/>
              <a:gd name="T28" fmla="*/ 2147483647 w 24"/>
              <a:gd name="T29" fmla="*/ 2147483647 h 14"/>
              <a:gd name="T30" fmla="*/ 2147483647 w 24"/>
              <a:gd name="T31" fmla="*/ 2147483647 h 14"/>
              <a:gd name="T32" fmla="*/ 2147483647 w 24"/>
              <a:gd name="T33" fmla="*/ 2147483647 h 14"/>
              <a:gd name="T34" fmla="*/ 2147483647 w 24"/>
              <a:gd name="T35" fmla="*/ 2147483647 h 14"/>
              <a:gd name="T36" fmla="*/ 0 w 24"/>
              <a:gd name="T37" fmla="*/ 2147483647 h 14"/>
              <a:gd name="T38" fmla="*/ 2147483647 w 24"/>
              <a:gd name="T39" fmla="*/ 2147483647 h 14"/>
              <a:gd name="T40" fmla="*/ 2147483647 w 24"/>
              <a:gd name="T41" fmla="*/ 2147483647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4" h="14">
                <a:moveTo>
                  <a:pt x="8" y="10"/>
                </a:moveTo>
                <a:cubicBezTo>
                  <a:pt x="12" y="11"/>
                  <a:pt x="12" y="11"/>
                  <a:pt x="12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2"/>
                  <a:pt x="16" y="12"/>
                  <a:pt x="16" y="12"/>
                </a:cubicBezTo>
                <a:cubicBezTo>
                  <a:pt x="18" y="14"/>
                  <a:pt x="18" y="14"/>
                  <a:pt x="18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4" y="11"/>
                  <a:pt x="24" y="11"/>
                  <a:pt x="24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5"/>
                  <a:pt x="9" y="5"/>
                  <a:pt x="9" y="5"/>
                </a:cubicBezTo>
                <a:cubicBezTo>
                  <a:pt x="8" y="6"/>
                  <a:pt x="8" y="6"/>
                  <a:pt x="8" y="6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1" y="7"/>
                  <a:pt x="1" y="8"/>
                </a:cubicBezTo>
                <a:cubicBezTo>
                  <a:pt x="1" y="8"/>
                  <a:pt x="0" y="10"/>
                  <a:pt x="0" y="11"/>
                </a:cubicBezTo>
                <a:cubicBezTo>
                  <a:pt x="4" y="10"/>
                  <a:pt x="4" y="10"/>
                  <a:pt x="4" y="10"/>
                </a:cubicBezTo>
                <a:lnTo>
                  <a:pt x="8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8" name="Freeform 303"/>
          <p:cNvSpPr>
            <a:spLocks/>
          </p:cNvSpPr>
          <p:nvPr/>
        </p:nvSpPr>
        <p:spPr bwMode="auto">
          <a:xfrm>
            <a:off x="4183142" y="3740877"/>
            <a:ext cx="152972" cy="110343"/>
          </a:xfrm>
          <a:custGeom>
            <a:avLst/>
            <a:gdLst>
              <a:gd name="T0" fmla="*/ 2147483647 w 24"/>
              <a:gd name="T1" fmla="*/ 2147483647 h 18"/>
              <a:gd name="T2" fmla="*/ 2147483647 w 24"/>
              <a:gd name="T3" fmla="*/ 2147483647 h 18"/>
              <a:gd name="T4" fmla="*/ 2147483647 w 24"/>
              <a:gd name="T5" fmla="*/ 2147483647 h 18"/>
              <a:gd name="T6" fmla="*/ 2147483647 w 24"/>
              <a:gd name="T7" fmla="*/ 2147483647 h 18"/>
              <a:gd name="T8" fmla="*/ 2147483647 w 24"/>
              <a:gd name="T9" fmla="*/ 2147483647 h 18"/>
              <a:gd name="T10" fmla="*/ 2147483647 w 24"/>
              <a:gd name="T11" fmla="*/ 2147483647 h 18"/>
              <a:gd name="T12" fmla="*/ 2147483647 w 24"/>
              <a:gd name="T13" fmla="*/ 2147483647 h 18"/>
              <a:gd name="T14" fmla="*/ 2147483647 w 24"/>
              <a:gd name="T15" fmla="*/ 2147483647 h 18"/>
              <a:gd name="T16" fmla="*/ 2147483647 w 24"/>
              <a:gd name="T17" fmla="*/ 2147483647 h 18"/>
              <a:gd name="T18" fmla="*/ 2147483647 w 24"/>
              <a:gd name="T19" fmla="*/ 2147483647 h 18"/>
              <a:gd name="T20" fmla="*/ 2147483647 w 24"/>
              <a:gd name="T21" fmla="*/ 2147483647 h 18"/>
              <a:gd name="T22" fmla="*/ 2147483647 w 24"/>
              <a:gd name="T23" fmla="*/ 2147483647 h 18"/>
              <a:gd name="T24" fmla="*/ 2147483647 w 24"/>
              <a:gd name="T25" fmla="*/ 2147483647 h 18"/>
              <a:gd name="T26" fmla="*/ 2147483647 w 24"/>
              <a:gd name="T27" fmla="*/ 2147483647 h 18"/>
              <a:gd name="T28" fmla="*/ 2147483647 w 24"/>
              <a:gd name="T29" fmla="*/ 2147483647 h 18"/>
              <a:gd name="T30" fmla="*/ 2147483647 w 24"/>
              <a:gd name="T31" fmla="*/ 2147483647 h 18"/>
              <a:gd name="T32" fmla="*/ 2147483647 w 24"/>
              <a:gd name="T33" fmla="*/ 0 h 18"/>
              <a:gd name="T34" fmla="*/ 2147483647 w 24"/>
              <a:gd name="T35" fmla="*/ 0 h 18"/>
              <a:gd name="T36" fmla="*/ 2147483647 w 24"/>
              <a:gd name="T37" fmla="*/ 2147483647 h 18"/>
              <a:gd name="T38" fmla="*/ 2147483647 w 24"/>
              <a:gd name="T39" fmla="*/ 2147483647 h 18"/>
              <a:gd name="T40" fmla="*/ 2147483647 w 24"/>
              <a:gd name="T41" fmla="*/ 2147483647 h 18"/>
              <a:gd name="T42" fmla="*/ 0 w 24"/>
              <a:gd name="T43" fmla="*/ 2147483647 h 18"/>
              <a:gd name="T44" fmla="*/ 2147483647 w 24"/>
              <a:gd name="T45" fmla="*/ 2147483647 h 18"/>
              <a:gd name="T46" fmla="*/ 2147483647 w 24"/>
              <a:gd name="T47" fmla="*/ 2147483647 h 18"/>
              <a:gd name="T48" fmla="*/ 2147483647 w 24"/>
              <a:gd name="T49" fmla="*/ 2147483647 h 18"/>
              <a:gd name="T50" fmla="*/ 2147483647 w 24"/>
              <a:gd name="T51" fmla="*/ 2147483647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4" h="18">
                <a:moveTo>
                  <a:pt x="9" y="10"/>
                </a:moveTo>
                <a:cubicBezTo>
                  <a:pt x="13" y="10"/>
                  <a:pt x="13" y="10"/>
                  <a:pt x="13" y="10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9" y="18"/>
                  <a:pt x="20" y="18"/>
                </a:cubicBezTo>
                <a:cubicBezTo>
                  <a:pt x="20" y="18"/>
                  <a:pt x="21" y="17"/>
                  <a:pt x="22" y="17"/>
                </a:cubicBezTo>
                <a:cubicBezTo>
                  <a:pt x="23" y="17"/>
                  <a:pt x="24" y="16"/>
                  <a:pt x="24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1"/>
                  <a:pt x="20" y="1"/>
                </a:cubicBezTo>
                <a:cubicBezTo>
                  <a:pt x="20" y="1"/>
                  <a:pt x="16" y="2"/>
                  <a:pt x="16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3" y="4"/>
                  <a:pt x="3" y="4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12"/>
                  <a:pt x="8" y="12"/>
                  <a:pt x="8" y="12"/>
                </a:cubicBezTo>
                <a:lnTo>
                  <a:pt x="9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9" name="Freeform 304"/>
          <p:cNvSpPr>
            <a:spLocks/>
          </p:cNvSpPr>
          <p:nvPr/>
        </p:nvSpPr>
        <p:spPr bwMode="auto">
          <a:xfrm>
            <a:off x="4145863" y="3661529"/>
            <a:ext cx="119550" cy="86786"/>
          </a:xfrm>
          <a:custGeom>
            <a:avLst/>
            <a:gdLst>
              <a:gd name="T0" fmla="*/ 2147483647 w 114"/>
              <a:gd name="T1" fmla="*/ 2147483647 h 85"/>
              <a:gd name="T2" fmla="*/ 2147483647 w 114"/>
              <a:gd name="T3" fmla="*/ 2147483647 h 85"/>
              <a:gd name="T4" fmla="*/ 2147483647 w 114"/>
              <a:gd name="T5" fmla="*/ 2147483647 h 85"/>
              <a:gd name="T6" fmla="*/ 2147483647 w 114"/>
              <a:gd name="T7" fmla="*/ 2147483647 h 85"/>
              <a:gd name="T8" fmla="*/ 2147483647 w 114"/>
              <a:gd name="T9" fmla="*/ 2147483647 h 85"/>
              <a:gd name="T10" fmla="*/ 2147483647 w 114"/>
              <a:gd name="T11" fmla="*/ 2147483647 h 85"/>
              <a:gd name="T12" fmla="*/ 2147483647 w 114"/>
              <a:gd name="T13" fmla="*/ 2147483647 h 85"/>
              <a:gd name="T14" fmla="*/ 2147483647 w 114"/>
              <a:gd name="T15" fmla="*/ 2147483647 h 85"/>
              <a:gd name="T16" fmla="*/ 2147483647 w 114"/>
              <a:gd name="T17" fmla="*/ 2147483647 h 85"/>
              <a:gd name="T18" fmla="*/ 2147483647 w 114"/>
              <a:gd name="T19" fmla="*/ 2147483647 h 85"/>
              <a:gd name="T20" fmla="*/ 2147483647 w 114"/>
              <a:gd name="T21" fmla="*/ 2147483647 h 85"/>
              <a:gd name="T22" fmla="*/ 2147483647 w 114"/>
              <a:gd name="T23" fmla="*/ 0 h 85"/>
              <a:gd name="T24" fmla="*/ 2147483647 w 114"/>
              <a:gd name="T25" fmla="*/ 2147483647 h 85"/>
              <a:gd name="T26" fmla="*/ 2147483647 w 114"/>
              <a:gd name="T27" fmla="*/ 2147483647 h 85"/>
              <a:gd name="T28" fmla="*/ 0 w 114"/>
              <a:gd name="T29" fmla="*/ 2147483647 h 85"/>
              <a:gd name="T30" fmla="*/ 2147483647 w 114"/>
              <a:gd name="T31" fmla="*/ 2147483647 h 85"/>
              <a:gd name="T32" fmla="*/ 2147483647 w 114"/>
              <a:gd name="T33" fmla="*/ 2147483647 h 85"/>
              <a:gd name="T34" fmla="*/ 2147483647 w 114"/>
              <a:gd name="T35" fmla="*/ 2147483647 h 85"/>
              <a:gd name="T36" fmla="*/ 2147483647 w 114"/>
              <a:gd name="T37" fmla="*/ 2147483647 h 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4" h="85">
                <a:moveTo>
                  <a:pt x="54" y="79"/>
                </a:moveTo>
                <a:lnTo>
                  <a:pt x="66" y="79"/>
                </a:lnTo>
                <a:lnTo>
                  <a:pt x="78" y="79"/>
                </a:lnTo>
                <a:lnTo>
                  <a:pt x="108" y="85"/>
                </a:lnTo>
                <a:lnTo>
                  <a:pt x="114" y="85"/>
                </a:lnTo>
                <a:lnTo>
                  <a:pt x="102" y="61"/>
                </a:lnTo>
                <a:lnTo>
                  <a:pt x="96" y="43"/>
                </a:lnTo>
                <a:lnTo>
                  <a:pt x="96" y="36"/>
                </a:lnTo>
                <a:lnTo>
                  <a:pt x="84" y="30"/>
                </a:lnTo>
                <a:lnTo>
                  <a:pt x="72" y="18"/>
                </a:lnTo>
                <a:lnTo>
                  <a:pt x="42" y="0"/>
                </a:lnTo>
                <a:lnTo>
                  <a:pt x="30" y="6"/>
                </a:lnTo>
                <a:lnTo>
                  <a:pt x="12" y="6"/>
                </a:lnTo>
                <a:lnTo>
                  <a:pt x="0" y="43"/>
                </a:lnTo>
                <a:lnTo>
                  <a:pt x="12" y="85"/>
                </a:lnTo>
                <a:lnTo>
                  <a:pt x="18" y="85"/>
                </a:lnTo>
                <a:lnTo>
                  <a:pt x="24" y="85"/>
                </a:lnTo>
                <a:lnTo>
                  <a:pt x="54" y="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0" name="Freeform 305"/>
          <p:cNvSpPr>
            <a:spLocks/>
          </p:cNvSpPr>
          <p:nvPr/>
        </p:nvSpPr>
        <p:spPr bwMode="auto">
          <a:xfrm>
            <a:off x="4152290" y="3449522"/>
            <a:ext cx="241670" cy="249201"/>
          </a:xfrm>
          <a:custGeom>
            <a:avLst/>
            <a:gdLst>
              <a:gd name="T0" fmla="*/ 2147483647 w 38"/>
              <a:gd name="T1" fmla="*/ 2147483647 h 41"/>
              <a:gd name="T2" fmla="*/ 2147483647 w 38"/>
              <a:gd name="T3" fmla="*/ 2147483647 h 41"/>
              <a:gd name="T4" fmla="*/ 2147483647 w 38"/>
              <a:gd name="T5" fmla="*/ 2147483647 h 41"/>
              <a:gd name="T6" fmla="*/ 2147483647 w 38"/>
              <a:gd name="T7" fmla="*/ 2147483647 h 41"/>
              <a:gd name="T8" fmla="*/ 2147483647 w 38"/>
              <a:gd name="T9" fmla="*/ 2147483647 h 41"/>
              <a:gd name="T10" fmla="*/ 2147483647 w 38"/>
              <a:gd name="T11" fmla="*/ 2147483647 h 41"/>
              <a:gd name="T12" fmla="*/ 2147483647 w 38"/>
              <a:gd name="T13" fmla="*/ 2147483647 h 41"/>
              <a:gd name="T14" fmla="*/ 2147483647 w 38"/>
              <a:gd name="T15" fmla="*/ 2147483647 h 41"/>
              <a:gd name="T16" fmla="*/ 2147483647 w 38"/>
              <a:gd name="T17" fmla="*/ 2147483647 h 41"/>
              <a:gd name="T18" fmla="*/ 2147483647 w 38"/>
              <a:gd name="T19" fmla="*/ 2147483647 h 41"/>
              <a:gd name="T20" fmla="*/ 2147483647 w 38"/>
              <a:gd name="T21" fmla="*/ 2147483647 h 41"/>
              <a:gd name="T22" fmla="*/ 2147483647 w 38"/>
              <a:gd name="T23" fmla="*/ 2147483647 h 41"/>
              <a:gd name="T24" fmla="*/ 2147483647 w 38"/>
              <a:gd name="T25" fmla="*/ 2147483647 h 41"/>
              <a:gd name="T26" fmla="*/ 2147483647 w 38"/>
              <a:gd name="T27" fmla="*/ 0 h 41"/>
              <a:gd name="T28" fmla="*/ 2147483647 w 38"/>
              <a:gd name="T29" fmla="*/ 2147483647 h 41"/>
              <a:gd name="T30" fmla="*/ 2147483647 w 38"/>
              <a:gd name="T31" fmla="*/ 2147483647 h 41"/>
              <a:gd name="T32" fmla="*/ 2147483647 w 38"/>
              <a:gd name="T33" fmla="*/ 2147483647 h 41"/>
              <a:gd name="T34" fmla="*/ 2147483647 w 38"/>
              <a:gd name="T35" fmla="*/ 2147483647 h 41"/>
              <a:gd name="T36" fmla="*/ 2147483647 w 38"/>
              <a:gd name="T37" fmla="*/ 2147483647 h 41"/>
              <a:gd name="T38" fmla="*/ 2147483647 w 38"/>
              <a:gd name="T39" fmla="*/ 2147483647 h 41"/>
              <a:gd name="T40" fmla="*/ 0 w 38"/>
              <a:gd name="T41" fmla="*/ 2147483647 h 41"/>
              <a:gd name="T42" fmla="*/ 2147483647 w 38"/>
              <a:gd name="T43" fmla="*/ 2147483647 h 41"/>
              <a:gd name="T44" fmla="*/ 2147483647 w 38"/>
              <a:gd name="T45" fmla="*/ 2147483647 h 41"/>
              <a:gd name="T46" fmla="*/ 2147483647 w 38"/>
              <a:gd name="T47" fmla="*/ 2147483647 h 41"/>
              <a:gd name="T48" fmla="*/ 2147483647 w 38"/>
              <a:gd name="T49" fmla="*/ 2147483647 h 41"/>
              <a:gd name="T50" fmla="*/ 2147483647 w 38"/>
              <a:gd name="T51" fmla="*/ 2147483647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8" h="41">
                <a:moveTo>
                  <a:pt x="6" y="35"/>
                </a:moveTo>
                <a:cubicBezTo>
                  <a:pt x="11" y="38"/>
                  <a:pt x="11" y="38"/>
                  <a:pt x="11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40"/>
                  <a:pt x="20" y="40"/>
                  <a:pt x="20" y="40"/>
                </a:cubicBezTo>
                <a:cubicBezTo>
                  <a:pt x="21" y="39"/>
                  <a:pt x="21" y="39"/>
                  <a:pt x="21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8" y="37"/>
                  <a:pt x="38" y="37"/>
                  <a:pt x="38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7"/>
                  <a:pt x="33" y="7"/>
                  <a:pt x="33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11"/>
                  <a:pt x="16" y="11"/>
                  <a:pt x="16" y="11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20"/>
                  <a:pt x="13" y="20"/>
                </a:cubicBezTo>
                <a:cubicBezTo>
                  <a:pt x="13" y="20"/>
                  <a:pt x="5" y="19"/>
                  <a:pt x="1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6"/>
                  <a:pt x="1" y="36"/>
                  <a:pt x="1" y="36"/>
                </a:cubicBezTo>
                <a:cubicBezTo>
                  <a:pt x="4" y="36"/>
                  <a:pt x="4" y="36"/>
                  <a:pt x="4" y="36"/>
                </a:cubicBezTo>
                <a:lnTo>
                  <a:pt x="6" y="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1" name="Freeform 306"/>
          <p:cNvSpPr>
            <a:spLocks/>
          </p:cNvSpPr>
          <p:nvPr/>
        </p:nvSpPr>
        <p:spPr bwMode="auto">
          <a:xfrm>
            <a:off x="4983996" y="3345379"/>
            <a:ext cx="228815" cy="213247"/>
          </a:xfrm>
          <a:custGeom>
            <a:avLst/>
            <a:gdLst>
              <a:gd name="T0" fmla="*/ 0 w 36"/>
              <a:gd name="T1" fmla="*/ 2147483647 h 35"/>
              <a:gd name="T2" fmla="*/ 2147483647 w 36"/>
              <a:gd name="T3" fmla="*/ 2147483647 h 35"/>
              <a:gd name="T4" fmla="*/ 2147483647 w 36"/>
              <a:gd name="T5" fmla="*/ 2147483647 h 35"/>
              <a:gd name="T6" fmla="*/ 2147483647 w 36"/>
              <a:gd name="T7" fmla="*/ 2147483647 h 35"/>
              <a:gd name="T8" fmla="*/ 2147483647 w 36"/>
              <a:gd name="T9" fmla="*/ 2147483647 h 35"/>
              <a:gd name="T10" fmla="*/ 2147483647 w 36"/>
              <a:gd name="T11" fmla="*/ 2147483647 h 35"/>
              <a:gd name="T12" fmla="*/ 2147483647 w 36"/>
              <a:gd name="T13" fmla="*/ 2147483647 h 35"/>
              <a:gd name="T14" fmla="*/ 2147483647 w 36"/>
              <a:gd name="T15" fmla="*/ 2147483647 h 35"/>
              <a:gd name="T16" fmla="*/ 2147483647 w 36"/>
              <a:gd name="T17" fmla="*/ 2147483647 h 35"/>
              <a:gd name="T18" fmla="*/ 2147483647 w 36"/>
              <a:gd name="T19" fmla="*/ 2147483647 h 35"/>
              <a:gd name="T20" fmla="*/ 2147483647 w 36"/>
              <a:gd name="T21" fmla="*/ 2147483647 h 35"/>
              <a:gd name="T22" fmla="*/ 2147483647 w 36"/>
              <a:gd name="T23" fmla="*/ 2147483647 h 35"/>
              <a:gd name="T24" fmla="*/ 2147483647 w 36"/>
              <a:gd name="T25" fmla="*/ 2147483647 h 35"/>
              <a:gd name="T26" fmla="*/ 2147483647 w 36"/>
              <a:gd name="T27" fmla="*/ 2147483647 h 35"/>
              <a:gd name="T28" fmla="*/ 2147483647 w 36"/>
              <a:gd name="T29" fmla="*/ 2147483647 h 35"/>
              <a:gd name="T30" fmla="*/ 2147483647 w 36"/>
              <a:gd name="T31" fmla="*/ 2147483647 h 35"/>
              <a:gd name="T32" fmla="*/ 2147483647 w 36"/>
              <a:gd name="T33" fmla="*/ 2147483647 h 35"/>
              <a:gd name="T34" fmla="*/ 2147483647 w 36"/>
              <a:gd name="T35" fmla="*/ 2147483647 h 35"/>
              <a:gd name="T36" fmla="*/ 2147483647 w 36"/>
              <a:gd name="T37" fmla="*/ 2147483647 h 35"/>
              <a:gd name="T38" fmla="*/ 2147483647 w 36"/>
              <a:gd name="T39" fmla="*/ 2147483647 h 35"/>
              <a:gd name="T40" fmla="*/ 2147483647 w 36"/>
              <a:gd name="T41" fmla="*/ 0 h 35"/>
              <a:gd name="T42" fmla="*/ 2147483647 w 36"/>
              <a:gd name="T43" fmla="*/ 0 h 35"/>
              <a:gd name="T44" fmla="*/ 2147483647 w 36"/>
              <a:gd name="T45" fmla="*/ 2147483647 h 35"/>
              <a:gd name="T46" fmla="*/ 0 w 36"/>
              <a:gd name="T47" fmla="*/ 2147483647 h 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6" h="35">
                <a:moveTo>
                  <a:pt x="0" y="5"/>
                </a:moveTo>
                <a:cubicBezTo>
                  <a:pt x="0" y="5"/>
                  <a:pt x="1" y="7"/>
                  <a:pt x="1" y="8"/>
                </a:cubicBezTo>
                <a:cubicBezTo>
                  <a:pt x="1" y="8"/>
                  <a:pt x="2" y="10"/>
                  <a:pt x="2" y="10"/>
                </a:cubicBezTo>
                <a:cubicBezTo>
                  <a:pt x="2" y="10"/>
                  <a:pt x="1" y="35"/>
                  <a:pt x="2" y="35"/>
                </a:cubicBezTo>
                <a:cubicBezTo>
                  <a:pt x="2" y="35"/>
                  <a:pt x="2" y="35"/>
                  <a:pt x="3" y="35"/>
                </a:cubicBezTo>
                <a:cubicBezTo>
                  <a:pt x="7" y="35"/>
                  <a:pt x="29" y="35"/>
                  <a:pt x="29" y="35"/>
                </a:cubicBezTo>
                <a:cubicBezTo>
                  <a:pt x="34" y="32"/>
                  <a:pt x="34" y="32"/>
                  <a:pt x="34" y="3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3" y="23"/>
                  <a:pt x="33" y="23"/>
                  <a:pt x="33" y="23"/>
                </a:cubicBezTo>
                <a:cubicBezTo>
                  <a:pt x="29" y="15"/>
                  <a:pt x="29" y="15"/>
                  <a:pt x="29" y="15"/>
                </a:cubicBezTo>
                <a:cubicBezTo>
                  <a:pt x="24" y="8"/>
                  <a:pt x="24" y="8"/>
                  <a:pt x="24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28" y="3"/>
                  <a:pt x="28" y="3"/>
                  <a:pt x="28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2"/>
                  <a:pt x="1" y="2"/>
                </a:cubicBezTo>
                <a:lnTo>
                  <a:pt x="0" y="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2" name="Freeform 307"/>
          <p:cNvSpPr>
            <a:spLocks/>
          </p:cNvSpPr>
          <p:nvPr/>
        </p:nvSpPr>
        <p:spPr bwMode="auto">
          <a:xfrm>
            <a:off x="4671625" y="3308185"/>
            <a:ext cx="331655" cy="303752"/>
          </a:xfrm>
          <a:custGeom>
            <a:avLst/>
            <a:gdLst>
              <a:gd name="T0" fmla="*/ 2147483647 w 52"/>
              <a:gd name="T1" fmla="*/ 2147483647 h 50"/>
              <a:gd name="T2" fmla="*/ 2147483647 w 52"/>
              <a:gd name="T3" fmla="*/ 2147483647 h 50"/>
              <a:gd name="T4" fmla="*/ 2147483647 w 52"/>
              <a:gd name="T5" fmla="*/ 2147483647 h 50"/>
              <a:gd name="T6" fmla="*/ 0 w 52"/>
              <a:gd name="T7" fmla="*/ 2147483647 h 50"/>
              <a:gd name="T8" fmla="*/ 0 w 52"/>
              <a:gd name="T9" fmla="*/ 2147483647 h 50"/>
              <a:gd name="T10" fmla="*/ 2147483647 w 52"/>
              <a:gd name="T11" fmla="*/ 2147483647 h 50"/>
              <a:gd name="T12" fmla="*/ 2147483647 w 52"/>
              <a:gd name="T13" fmla="*/ 2147483647 h 50"/>
              <a:gd name="T14" fmla="*/ 2147483647 w 52"/>
              <a:gd name="T15" fmla="*/ 2147483647 h 50"/>
              <a:gd name="T16" fmla="*/ 2147483647 w 52"/>
              <a:gd name="T17" fmla="*/ 2147483647 h 50"/>
              <a:gd name="T18" fmla="*/ 2147483647 w 52"/>
              <a:gd name="T19" fmla="*/ 2147483647 h 50"/>
              <a:gd name="T20" fmla="*/ 2147483647 w 52"/>
              <a:gd name="T21" fmla="*/ 2147483647 h 50"/>
              <a:gd name="T22" fmla="*/ 2147483647 w 52"/>
              <a:gd name="T23" fmla="*/ 2147483647 h 50"/>
              <a:gd name="T24" fmla="*/ 2147483647 w 52"/>
              <a:gd name="T25" fmla="*/ 2147483647 h 50"/>
              <a:gd name="T26" fmla="*/ 2147483647 w 52"/>
              <a:gd name="T27" fmla="*/ 2147483647 h 50"/>
              <a:gd name="T28" fmla="*/ 2147483647 w 52"/>
              <a:gd name="T29" fmla="*/ 2147483647 h 50"/>
              <a:gd name="T30" fmla="*/ 2147483647 w 52"/>
              <a:gd name="T31" fmla="*/ 2147483647 h 50"/>
              <a:gd name="T32" fmla="*/ 2147483647 w 52"/>
              <a:gd name="T33" fmla="*/ 2147483647 h 50"/>
              <a:gd name="T34" fmla="*/ 2147483647 w 52"/>
              <a:gd name="T35" fmla="*/ 2147483647 h 50"/>
              <a:gd name="T36" fmla="*/ 2147483647 w 52"/>
              <a:gd name="T37" fmla="*/ 2147483647 h 50"/>
              <a:gd name="T38" fmla="*/ 2147483647 w 52"/>
              <a:gd name="T39" fmla="*/ 2147483647 h 50"/>
              <a:gd name="T40" fmla="*/ 2147483647 w 52"/>
              <a:gd name="T41" fmla="*/ 2147483647 h 50"/>
              <a:gd name="T42" fmla="*/ 2147483647 w 52"/>
              <a:gd name="T43" fmla="*/ 2147483647 h 50"/>
              <a:gd name="T44" fmla="*/ 2147483647 w 52"/>
              <a:gd name="T45" fmla="*/ 2147483647 h 50"/>
              <a:gd name="T46" fmla="*/ 2147483647 w 52"/>
              <a:gd name="T47" fmla="*/ 2147483647 h 50"/>
              <a:gd name="T48" fmla="*/ 2147483647 w 52"/>
              <a:gd name="T49" fmla="*/ 2147483647 h 50"/>
              <a:gd name="T50" fmla="*/ 2147483647 w 52"/>
              <a:gd name="T51" fmla="*/ 2147483647 h 50"/>
              <a:gd name="T52" fmla="*/ 2147483647 w 52"/>
              <a:gd name="T53" fmla="*/ 2147483647 h 50"/>
              <a:gd name="T54" fmla="*/ 2147483647 w 52"/>
              <a:gd name="T55" fmla="*/ 2147483647 h 50"/>
              <a:gd name="T56" fmla="*/ 2147483647 w 52"/>
              <a:gd name="T57" fmla="*/ 2147483647 h 50"/>
              <a:gd name="T58" fmla="*/ 2147483647 w 52"/>
              <a:gd name="T59" fmla="*/ 2147483647 h 50"/>
              <a:gd name="T60" fmla="*/ 2147483647 w 52"/>
              <a:gd name="T61" fmla="*/ 2147483647 h 50"/>
              <a:gd name="T62" fmla="*/ 2147483647 w 52"/>
              <a:gd name="T63" fmla="*/ 2147483647 h 50"/>
              <a:gd name="T64" fmla="*/ 2147483647 w 52"/>
              <a:gd name="T65" fmla="*/ 2147483647 h 50"/>
              <a:gd name="T66" fmla="*/ 2147483647 w 52"/>
              <a:gd name="T67" fmla="*/ 0 h 50"/>
              <a:gd name="T68" fmla="*/ 2147483647 w 52"/>
              <a:gd name="T69" fmla="*/ 2147483647 h 50"/>
              <a:gd name="T70" fmla="*/ 2147483647 w 52"/>
              <a:gd name="T71" fmla="*/ 2147483647 h 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" h="50">
                <a:moveTo>
                  <a:pt x="4" y="6"/>
                </a:move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6" y="34"/>
                  <a:pt x="6" y="34"/>
                  <a:pt x="6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17" y="36"/>
                  <a:pt x="17" y="36"/>
                  <a:pt x="17" y="36"/>
                </a:cubicBezTo>
                <a:cubicBezTo>
                  <a:pt x="19" y="38"/>
                  <a:pt x="19" y="38"/>
                  <a:pt x="19" y="38"/>
                </a:cubicBezTo>
                <a:cubicBezTo>
                  <a:pt x="23" y="36"/>
                  <a:pt x="23" y="36"/>
                  <a:pt x="23" y="36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1"/>
                  <a:pt x="52" y="41"/>
                  <a:pt x="52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51" y="16"/>
                  <a:pt x="51" y="16"/>
                </a:cubicBezTo>
                <a:cubicBezTo>
                  <a:pt x="51" y="16"/>
                  <a:pt x="50" y="14"/>
                  <a:pt x="50" y="14"/>
                </a:cubicBezTo>
                <a:cubicBezTo>
                  <a:pt x="50" y="13"/>
                  <a:pt x="49" y="11"/>
                  <a:pt x="49" y="11"/>
                </a:cubicBezTo>
                <a:cubicBezTo>
                  <a:pt x="50" y="8"/>
                  <a:pt x="50" y="8"/>
                  <a:pt x="50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5" y="3"/>
                  <a:pt x="45" y="3"/>
                  <a:pt x="45" y="3"/>
                </a:cubicBezTo>
                <a:cubicBezTo>
                  <a:pt x="41" y="2"/>
                  <a:pt x="41" y="2"/>
                  <a:pt x="41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8"/>
                  <a:pt x="35" y="8"/>
                  <a:pt x="35" y="8"/>
                </a:cubicBezTo>
                <a:cubicBezTo>
                  <a:pt x="29" y="10"/>
                  <a:pt x="29" y="10"/>
                  <a:pt x="29" y="10"/>
                </a:cubicBezTo>
                <a:cubicBezTo>
                  <a:pt x="25" y="7"/>
                  <a:pt x="25" y="7"/>
                  <a:pt x="25" y="7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8" y="0"/>
                  <a:pt x="8" y="0"/>
                  <a:pt x="8" y="0"/>
                </a:cubicBezTo>
                <a:cubicBezTo>
                  <a:pt x="8" y="2"/>
                  <a:pt x="8" y="2"/>
                  <a:pt x="8" y="2"/>
                </a:cubicBezTo>
                <a:lnTo>
                  <a:pt x="4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3" name="Freeform 308"/>
          <p:cNvSpPr>
            <a:spLocks/>
          </p:cNvSpPr>
          <p:nvPr/>
        </p:nvSpPr>
        <p:spPr bwMode="auto">
          <a:xfrm>
            <a:off x="4639488" y="3217678"/>
            <a:ext cx="83557" cy="151256"/>
          </a:xfrm>
          <a:custGeom>
            <a:avLst/>
            <a:gdLst>
              <a:gd name="T0" fmla="*/ 2147483647 w 78"/>
              <a:gd name="T1" fmla="*/ 2147483647 h 150"/>
              <a:gd name="T2" fmla="*/ 2147483647 w 78"/>
              <a:gd name="T3" fmla="*/ 2147483647 h 150"/>
              <a:gd name="T4" fmla="*/ 2147483647 w 78"/>
              <a:gd name="T5" fmla="*/ 2147483647 h 150"/>
              <a:gd name="T6" fmla="*/ 0 w 78"/>
              <a:gd name="T7" fmla="*/ 2147483647 h 150"/>
              <a:gd name="T8" fmla="*/ 0 w 78"/>
              <a:gd name="T9" fmla="*/ 2147483647 h 150"/>
              <a:gd name="T10" fmla="*/ 2147483647 w 78"/>
              <a:gd name="T11" fmla="*/ 2147483647 h 150"/>
              <a:gd name="T12" fmla="*/ 2147483647 w 78"/>
              <a:gd name="T13" fmla="*/ 2147483647 h 150"/>
              <a:gd name="T14" fmla="*/ 2147483647 w 78"/>
              <a:gd name="T15" fmla="*/ 2147483647 h 150"/>
              <a:gd name="T16" fmla="*/ 2147483647 w 78"/>
              <a:gd name="T17" fmla="*/ 2147483647 h 150"/>
              <a:gd name="T18" fmla="*/ 2147483647 w 78"/>
              <a:gd name="T19" fmla="*/ 2147483647 h 150"/>
              <a:gd name="T20" fmla="*/ 2147483647 w 78"/>
              <a:gd name="T21" fmla="*/ 2147483647 h 150"/>
              <a:gd name="T22" fmla="*/ 2147483647 w 78"/>
              <a:gd name="T23" fmla="*/ 2147483647 h 150"/>
              <a:gd name="T24" fmla="*/ 2147483647 w 78"/>
              <a:gd name="T25" fmla="*/ 2147483647 h 150"/>
              <a:gd name="T26" fmla="*/ 2147483647 w 78"/>
              <a:gd name="T27" fmla="*/ 2147483647 h 150"/>
              <a:gd name="T28" fmla="*/ 2147483647 w 78"/>
              <a:gd name="T29" fmla="*/ 2147483647 h 150"/>
              <a:gd name="T30" fmla="*/ 2147483647 w 78"/>
              <a:gd name="T31" fmla="*/ 2147483647 h 150"/>
              <a:gd name="T32" fmla="*/ 2147483647 w 78"/>
              <a:gd name="T33" fmla="*/ 2147483647 h 150"/>
              <a:gd name="T34" fmla="*/ 2147483647 w 78"/>
              <a:gd name="T35" fmla="*/ 2147483647 h 150"/>
              <a:gd name="T36" fmla="*/ 2147483647 w 78"/>
              <a:gd name="T37" fmla="*/ 0 h 150"/>
              <a:gd name="T38" fmla="*/ 2147483647 w 78"/>
              <a:gd name="T39" fmla="*/ 0 h 150"/>
              <a:gd name="T40" fmla="*/ 2147483647 w 78"/>
              <a:gd name="T41" fmla="*/ 2147483647 h 150"/>
              <a:gd name="T42" fmla="*/ 2147483647 w 78"/>
              <a:gd name="T43" fmla="*/ 2147483647 h 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8" h="150">
                <a:moveTo>
                  <a:pt x="18" y="12"/>
                </a:moveTo>
                <a:lnTo>
                  <a:pt x="18" y="30"/>
                </a:lnTo>
                <a:lnTo>
                  <a:pt x="18" y="54"/>
                </a:lnTo>
                <a:lnTo>
                  <a:pt x="0" y="78"/>
                </a:lnTo>
                <a:lnTo>
                  <a:pt x="0" y="90"/>
                </a:lnTo>
                <a:lnTo>
                  <a:pt x="12" y="102"/>
                </a:lnTo>
                <a:lnTo>
                  <a:pt x="18" y="108"/>
                </a:lnTo>
                <a:lnTo>
                  <a:pt x="36" y="120"/>
                </a:lnTo>
                <a:lnTo>
                  <a:pt x="36" y="144"/>
                </a:lnTo>
                <a:lnTo>
                  <a:pt x="42" y="150"/>
                </a:lnTo>
                <a:lnTo>
                  <a:pt x="48" y="144"/>
                </a:lnTo>
                <a:lnTo>
                  <a:pt x="54" y="126"/>
                </a:lnTo>
                <a:lnTo>
                  <a:pt x="78" y="102"/>
                </a:lnTo>
                <a:lnTo>
                  <a:pt x="78" y="90"/>
                </a:lnTo>
                <a:lnTo>
                  <a:pt x="60" y="84"/>
                </a:lnTo>
                <a:lnTo>
                  <a:pt x="42" y="72"/>
                </a:lnTo>
                <a:lnTo>
                  <a:pt x="66" y="36"/>
                </a:lnTo>
                <a:lnTo>
                  <a:pt x="60" y="12"/>
                </a:lnTo>
                <a:lnTo>
                  <a:pt x="36" y="0"/>
                </a:lnTo>
                <a:lnTo>
                  <a:pt x="24" y="0"/>
                </a:lnTo>
                <a:lnTo>
                  <a:pt x="24" y="6"/>
                </a:lnTo>
                <a:lnTo>
                  <a:pt x="18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4" name="Freeform 309"/>
          <p:cNvSpPr>
            <a:spLocks/>
          </p:cNvSpPr>
          <p:nvPr/>
        </p:nvSpPr>
        <p:spPr bwMode="auto">
          <a:xfrm>
            <a:off x="4229419" y="3253633"/>
            <a:ext cx="240385" cy="177292"/>
          </a:xfrm>
          <a:custGeom>
            <a:avLst/>
            <a:gdLst>
              <a:gd name="T0" fmla="*/ 2147483647 w 228"/>
              <a:gd name="T1" fmla="*/ 2147483647 h 174"/>
              <a:gd name="T2" fmla="*/ 2147483647 w 228"/>
              <a:gd name="T3" fmla="*/ 2147483647 h 174"/>
              <a:gd name="T4" fmla="*/ 2147483647 w 228"/>
              <a:gd name="T5" fmla="*/ 2147483647 h 174"/>
              <a:gd name="T6" fmla="*/ 2147483647 w 228"/>
              <a:gd name="T7" fmla="*/ 2147483647 h 174"/>
              <a:gd name="T8" fmla="*/ 2147483647 w 228"/>
              <a:gd name="T9" fmla="*/ 2147483647 h 174"/>
              <a:gd name="T10" fmla="*/ 2147483647 w 228"/>
              <a:gd name="T11" fmla="*/ 2147483647 h 174"/>
              <a:gd name="T12" fmla="*/ 2147483647 w 228"/>
              <a:gd name="T13" fmla="*/ 2147483647 h 174"/>
              <a:gd name="T14" fmla="*/ 2147483647 w 228"/>
              <a:gd name="T15" fmla="*/ 2147483647 h 174"/>
              <a:gd name="T16" fmla="*/ 2147483647 w 228"/>
              <a:gd name="T17" fmla="*/ 2147483647 h 174"/>
              <a:gd name="T18" fmla="*/ 2147483647 w 228"/>
              <a:gd name="T19" fmla="*/ 2147483647 h 174"/>
              <a:gd name="T20" fmla="*/ 2147483647 w 228"/>
              <a:gd name="T21" fmla="*/ 2147483647 h 174"/>
              <a:gd name="T22" fmla="*/ 2147483647 w 228"/>
              <a:gd name="T23" fmla="*/ 2147483647 h 174"/>
              <a:gd name="T24" fmla="*/ 2147483647 w 228"/>
              <a:gd name="T25" fmla="*/ 2147483647 h 174"/>
              <a:gd name="T26" fmla="*/ 2147483647 w 228"/>
              <a:gd name="T27" fmla="*/ 0 h 174"/>
              <a:gd name="T28" fmla="*/ 2147483647 w 228"/>
              <a:gd name="T29" fmla="*/ 2147483647 h 174"/>
              <a:gd name="T30" fmla="*/ 2147483647 w 228"/>
              <a:gd name="T31" fmla="*/ 2147483647 h 174"/>
              <a:gd name="T32" fmla="*/ 2147483647 w 228"/>
              <a:gd name="T33" fmla="*/ 2147483647 h 174"/>
              <a:gd name="T34" fmla="*/ 2147483647 w 228"/>
              <a:gd name="T35" fmla="*/ 2147483647 h 174"/>
              <a:gd name="T36" fmla="*/ 2147483647 w 228"/>
              <a:gd name="T37" fmla="*/ 2147483647 h 174"/>
              <a:gd name="T38" fmla="*/ 0 w 228"/>
              <a:gd name="T39" fmla="*/ 2147483647 h 174"/>
              <a:gd name="T40" fmla="*/ 2147483647 w 228"/>
              <a:gd name="T41" fmla="*/ 2147483647 h 174"/>
              <a:gd name="T42" fmla="*/ 2147483647 w 228"/>
              <a:gd name="T43" fmla="*/ 2147483647 h 17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28" h="174">
                <a:moveTo>
                  <a:pt x="90" y="156"/>
                </a:moveTo>
                <a:lnTo>
                  <a:pt x="114" y="138"/>
                </a:lnTo>
                <a:lnTo>
                  <a:pt x="144" y="120"/>
                </a:lnTo>
                <a:lnTo>
                  <a:pt x="180" y="108"/>
                </a:lnTo>
                <a:lnTo>
                  <a:pt x="186" y="96"/>
                </a:lnTo>
                <a:lnTo>
                  <a:pt x="192" y="84"/>
                </a:lnTo>
                <a:lnTo>
                  <a:pt x="216" y="78"/>
                </a:lnTo>
                <a:lnTo>
                  <a:pt x="228" y="72"/>
                </a:lnTo>
                <a:lnTo>
                  <a:pt x="222" y="42"/>
                </a:lnTo>
                <a:lnTo>
                  <a:pt x="216" y="12"/>
                </a:lnTo>
                <a:lnTo>
                  <a:pt x="210" y="12"/>
                </a:lnTo>
                <a:lnTo>
                  <a:pt x="186" y="12"/>
                </a:lnTo>
                <a:lnTo>
                  <a:pt x="168" y="12"/>
                </a:lnTo>
                <a:lnTo>
                  <a:pt x="144" y="0"/>
                </a:lnTo>
                <a:lnTo>
                  <a:pt x="120" y="36"/>
                </a:lnTo>
                <a:lnTo>
                  <a:pt x="96" y="60"/>
                </a:lnTo>
                <a:lnTo>
                  <a:pt x="72" y="90"/>
                </a:lnTo>
                <a:lnTo>
                  <a:pt x="66" y="138"/>
                </a:lnTo>
                <a:lnTo>
                  <a:pt x="12" y="162"/>
                </a:lnTo>
                <a:lnTo>
                  <a:pt x="0" y="174"/>
                </a:lnTo>
                <a:lnTo>
                  <a:pt x="84" y="174"/>
                </a:lnTo>
                <a:lnTo>
                  <a:pt x="90" y="15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5" name="Freeform 310"/>
          <p:cNvSpPr>
            <a:spLocks/>
          </p:cNvSpPr>
          <p:nvPr/>
        </p:nvSpPr>
        <p:spPr bwMode="auto">
          <a:xfrm>
            <a:off x="4157432" y="3430925"/>
            <a:ext cx="165826" cy="138858"/>
          </a:xfrm>
          <a:custGeom>
            <a:avLst/>
            <a:gdLst>
              <a:gd name="T0" fmla="*/ 2147483647 w 26"/>
              <a:gd name="T1" fmla="*/ 2147483647 h 23"/>
              <a:gd name="T2" fmla="*/ 2147483647 w 26"/>
              <a:gd name="T3" fmla="*/ 2147483647 h 23"/>
              <a:gd name="T4" fmla="*/ 2147483647 w 26"/>
              <a:gd name="T5" fmla="*/ 2147483647 h 23"/>
              <a:gd name="T6" fmla="*/ 2147483647 w 26"/>
              <a:gd name="T7" fmla="*/ 2147483647 h 23"/>
              <a:gd name="T8" fmla="*/ 2147483647 w 26"/>
              <a:gd name="T9" fmla="*/ 2147483647 h 23"/>
              <a:gd name="T10" fmla="*/ 2147483647 w 26"/>
              <a:gd name="T11" fmla="*/ 2147483647 h 23"/>
              <a:gd name="T12" fmla="*/ 2147483647 w 26"/>
              <a:gd name="T13" fmla="*/ 0 h 23"/>
              <a:gd name="T14" fmla="*/ 2147483647 w 26"/>
              <a:gd name="T15" fmla="*/ 0 h 23"/>
              <a:gd name="T16" fmla="*/ 2147483647 w 26"/>
              <a:gd name="T17" fmla="*/ 2147483647 h 23"/>
              <a:gd name="T18" fmla="*/ 2147483647 w 26"/>
              <a:gd name="T19" fmla="*/ 2147483647 h 23"/>
              <a:gd name="T20" fmla="*/ 0 w 26"/>
              <a:gd name="T21" fmla="*/ 2147483647 h 23"/>
              <a:gd name="T22" fmla="*/ 2147483647 w 26"/>
              <a:gd name="T23" fmla="*/ 2147483647 h 23"/>
              <a:gd name="T24" fmla="*/ 2147483647 w 26"/>
              <a:gd name="T25" fmla="*/ 2147483647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23">
                <a:moveTo>
                  <a:pt x="13" y="16"/>
                </a:moveTo>
                <a:cubicBezTo>
                  <a:pt x="15" y="14"/>
                  <a:pt x="15" y="14"/>
                  <a:pt x="15" y="14"/>
                </a:cubicBezTo>
                <a:cubicBezTo>
                  <a:pt x="16" y="6"/>
                  <a:pt x="16" y="6"/>
                  <a:pt x="1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2"/>
                  <a:pt x="9" y="2"/>
                  <a:pt x="9" y="2"/>
                </a:cubicBezTo>
                <a:cubicBezTo>
                  <a:pt x="4" y="13"/>
                  <a:pt x="4" y="13"/>
                  <a:pt x="4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2"/>
                  <a:pt x="12" y="23"/>
                  <a:pt x="12" y="23"/>
                </a:cubicBezTo>
                <a:cubicBezTo>
                  <a:pt x="13" y="23"/>
                  <a:pt x="13" y="16"/>
                  <a:pt x="13" y="1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" name="Freeform 311"/>
          <p:cNvSpPr>
            <a:spLocks/>
          </p:cNvSpPr>
          <p:nvPr/>
        </p:nvSpPr>
        <p:spPr bwMode="auto">
          <a:xfrm>
            <a:off x="4165145" y="3740877"/>
            <a:ext cx="50133" cy="37194"/>
          </a:xfrm>
          <a:custGeom>
            <a:avLst/>
            <a:gdLst>
              <a:gd name="T0" fmla="*/ 2147483647 w 48"/>
              <a:gd name="T1" fmla="*/ 2147483647 h 36"/>
              <a:gd name="T2" fmla="*/ 2147483647 w 48"/>
              <a:gd name="T3" fmla="*/ 2147483647 h 36"/>
              <a:gd name="T4" fmla="*/ 2147483647 w 48"/>
              <a:gd name="T5" fmla="*/ 0 h 36"/>
              <a:gd name="T6" fmla="*/ 2147483647 w 48"/>
              <a:gd name="T7" fmla="*/ 0 h 36"/>
              <a:gd name="T8" fmla="*/ 2147483647 w 48"/>
              <a:gd name="T9" fmla="*/ 2147483647 h 36"/>
              <a:gd name="T10" fmla="*/ 0 w 48"/>
              <a:gd name="T11" fmla="*/ 2147483647 h 36"/>
              <a:gd name="T12" fmla="*/ 2147483647 w 48"/>
              <a:gd name="T13" fmla="*/ 2147483647 h 36"/>
              <a:gd name="T14" fmla="*/ 2147483647 w 48"/>
              <a:gd name="T15" fmla="*/ 2147483647 h 36"/>
              <a:gd name="T16" fmla="*/ 2147483647 w 48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8" h="36">
                <a:moveTo>
                  <a:pt x="48" y="24"/>
                </a:moveTo>
                <a:lnTo>
                  <a:pt x="48" y="6"/>
                </a:lnTo>
                <a:lnTo>
                  <a:pt x="48" y="0"/>
                </a:lnTo>
                <a:lnTo>
                  <a:pt x="36" y="0"/>
                </a:lnTo>
                <a:lnTo>
                  <a:pt x="6" y="6"/>
                </a:lnTo>
                <a:lnTo>
                  <a:pt x="0" y="6"/>
                </a:lnTo>
                <a:lnTo>
                  <a:pt x="18" y="36"/>
                </a:lnTo>
                <a:lnTo>
                  <a:pt x="36" y="24"/>
                </a:lnTo>
                <a:lnTo>
                  <a:pt x="48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" name="Freeform 312"/>
          <p:cNvSpPr>
            <a:spLocks/>
          </p:cNvSpPr>
          <p:nvPr/>
        </p:nvSpPr>
        <p:spPr bwMode="auto">
          <a:xfrm>
            <a:off x="4933863" y="3528870"/>
            <a:ext cx="329083" cy="389299"/>
          </a:xfrm>
          <a:custGeom>
            <a:avLst/>
            <a:gdLst>
              <a:gd name="T0" fmla="*/ 2147483647 w 52"/>
              <a:gd name="T1" fmla="*/ 2147483647 h 64"/>
              <a:gd name="T2" fmla="*/ 2147483647 w 52"/>
              <a:gd name="T3" fmla="*/ 2147483647 h 64"/>
              <a:gd name="T4" fmla="*/ 2147483647 w 52"/>
              <a:gd name="T5" fmla="*/ 2147483647 h 64"/>
              <a:gd name="T6" fmla="*/ 2147483647 w 52"/>
              <a:gd name="T7" fmla="*/ 2147483647 h 64"/>
              <a:gd name="T8" fmla="*/ 2147483647 w 52"/>
              <a:gd name="T9" fmla="*/ 2147483647 h 64"/>
              <a:gd name="T10" fmla="*/ 2147483647 w 52"/>
              <a:gd name="T11" fmla="*/ 2147483647 h 64"/>
              <a:gd name="T12" fmla="*/ 2147483647 w 52"/>
              <a:gd name="T13" fmla="*/ 2147483647 h 64"/>
              <a:gd name="T14" fmla="*/ 2147483647 w 52"/>
              <a:gd name="T15" fmla="*/ 2147483647 h 64"/>
              <a:gd name="T16" fmla="*/ 2147483647 w 52"/>
              <a:gd name="T17" fmla="*/ 2147483647 h 64"/>
              <a:gd name="T18" fmla="*/ 0 w 52"/>
              <a:gd name="T19" fmla="*/ 2147483647 h 64"/>
              <a:gd name="T20" fmla="*/ 2147483647 w 52"/>
              <a:gd name="T21" fmla="*/ 2147483647 h 64"/>
              <a:gd name="T22" fmla="*/ 2147483647 w 52"/>
              <a:gd name="T23" fmla="*/ 2147483647 h 64"/>
              <a:gd name="T24" fmla="*/ 2147483647 w 52"/>
              <a:gd name="T25" fmla="*/ 2147483647 h 64"/>
              <a:gd name="T26" fmla="*/ 2147483647 w 52"/>
              <a:gd name="T27" fmla="*/ 2147483647 h 64"/>
              <a:gd name="T28" fmla="*/ 2147483647 w 52"/>
              <a:gd name="T29" fmla="*/ 2147483647 h 64"/>
              <a:gd name="T30" fmla="*/ 2147483647 w 52"/>
              <a:gd name="T31" fmla="*/ 2147483647 h 64"/>
              <a:gd name="T32" fmla="*/ 2147483647 w 52"/>
              <a:gd name="T33" fmla="*/ 2147483647 h 64"/>
              <a:gd name="T34" fmla="*/ 2147483647 w 52"/>
              <a:gd name="T35" fmla="*/ 2147483647 h 64"/>
              <a:gd name="T36" fmla="*/ 2147483647 w 52"/>
              <a:gd name="T37" fmla="*/ 2147483647 h 64"/>
              <a:gd name="T38" fmla="*/ 2147483647 w 52"/>
              <a:gd name="T39" fmla="*/ 2147483647 h 64"/>
              <a:gd name="T40" fmla="*/ 2147483647 w 52"/>
              <a:gd name="T41" fmla="*/ 2147483647 h 64"/>
              <a:gd name="T42" fmla="*/ 2147483647 w 52"/>
              <a:gd name="T43" fmla="*/ 2147483647 h 64"/>
              <a:gd name="T44" fmla="*/ 2147483647 w 52"/>
              <a:gd name="T45" fmla="*/ 2147483647 h 64"/>
              <a:gd name="T46" fmla="*/ 2147483647 w 52"/>
              <a:gd name="T47" fmla="*/ 2147483647 h 64"/>
              <a:gd name="T48" fmla="*/ 2147483647 w 52"/>
              <a:gd name="T49" fmla="*/ 2147483647 h 64"/>
              <a:gd name="T50" fmla="*/ 2147483647 w 52"/>
              <a:gd name="T51" fmla="*/ 2147483647 h 64"/>
              <a:gd name="T52" fmla="*/ 2147483647 w 52"/>
              <a:gd name="T53" fmla="*/ 2147483647 h 64"/>
              <a:gd name="T54" fmla="*/ 2147483647 w 52"/>
              <a:gd name="T55" fmla="*/ 2147483647 h 64"/>
              <a:gd name="T56" fmla="*/ 2147483647 w 52"/>
              <a:gd name="T57" fmla="*/ 2147483647 h 64"/>
              <a:gd name="T58" fmla="*/ 2147483647 w 52"/>
              <a:gd name="T59" fmla="*/ 2147483647 h 64"/>
              <a:gd name="T60" fmla="*/ 2147483647 w 52"/>
              <a:gd name="T61" fmla="*/ 2147483647 h 64"/>
              <a:gd name="T62" fmla="*/ 2147483647 w 52"/>
              <a:gd name="T63" fmla="*/ 2147483647 h 64"/>
              <a:gd name="T64" fmla="*/ 2147483647 w 52"/>
              <a:gd name="T65" fmla="*/ 2147483647 h 64"/>
              <a:gd name="T66" fmla="*/ 2147483647 w 52"/>
              <a:gd name="T67" fmla="*/ 2147483647 h 64"/>
              <a:gd name="T68" fmla="*/ 2147483647 w 52"/>
              <a:gd name="T69" fmla="*/ 2147483647 h 64"/>
              <a:gd name="T70" fmla="*/ 2147483647 w 52"/>
              <a:gd name="T71" fmla="*/ 0 h 64"/>
              <a:gd name="T72" fmla="*/ 2147483647 w 52"/>
              <a:gd name="T73" fmla="*/ 2147483647 h 64"/>
              <a:gd name="T74" fmla="*/ 2147483647 w 52"/>
              <a:gd name="T75" fmla="*/ 2147483647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2" h="64">
                <a:moveTo>
                  <a:pt x="37" y="5"/>
                </a:moveTo>
                <a:cubicBezTo>
                  <a:pt x="37" y="5"/>
                  <a:pt x="15" y="5"/>
                  <a:pt x="11" y="5"/>
                </a:cubicBezTo>
                <a:cubicBezTo>
                  <a:pt x="10" y="11"/>
                  <a:pt x="10" y="11"/>
                  <a:pt x="1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25"/>
                  <a:pt x="5" y="25"/>
                  <a:pt x="5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41"/>
                  <a:pt x="3" y="41"/>
                  <a:pt x="3" y="41"/>
                </a:cubicBezTo>
                <a:cubicBezTo>
                  <a:pt x="5" y="45"/>
                  <a:pt x="5" y="45"/>
                  <a:pt x="5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8" y="58"/>
                  <a:pt x="18" y="58"/>
                  <a:pt x="18" y="58"/>
                </a:cubicBezTo>
                <a:cubicBezTo>
                  <a:pt x="20" y="61"/>
                  <a:pt x="20" y="61"/>
                  <a:pt x="20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9" y="64"/>
                  <a:pt x="29" y="64"/>
                  <a:pt x="29" y="64"/>
                </a:cubicBezTo>
                <a:cubicBezTo>
                  <a:pt x="36" y="63"/>
                  <a:pt x="36" y="63"/>
                  <a:pt x="36" y="63"/>
                </a:cubicBezTo>
                <a:cubicBezTo>
                  <a:pt x="41" y="61"/>
                  <a:pt x="41" y="61"/>
                  <a:pt x="41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59"/>
                  <a:pt x="44" y="59"/>
                  <a:pt x="44" y="59"/>
                </a:cubicBezTo>
                <a:cubicBezTo>
                  <a:pt x="42" y="57"/>
                  <a:pt x="42" y="57"/>
                  <a:pt x="42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48"/>
                  <a:pt x="36" y="48"/>
                  <a:pt x="36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2"/>
                  <a:pt x="39" y="42"/>
                  <a:pt x="39" y="42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32"/>
                  <a:pt x="46" y="32"/>
                  <a:pt x="46" y="32"/>
                </a:cubicBezTo>
                <a:cubicBezTo>
                  <a:pt x="47" y="21"/>
                  <a:pt x="47" y="21"/>
                  <a:pt x="47" y="21"/>
                </a:cubicBezTo>
                <a:cubicBezTo>
                  <a:pt x="50" y="19"/>
                  <a:pt x="50" y="19"/>
                  <a:pt x="50" y="19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4"/>
                  <a:pt x="47" y="4"/>
                  <a:pt x="47" y="4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2"/>
                  <a:pt x="42" y="2"/>
                  <a:pt x="42" y="2"/>
                </a:cubicBezTo>
                <a:lnTo>
                  <a:pt x="37" y="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" name="Freeform 313"/>
          <p:cNvSpPr>
            <a:spLocks/>
          </p:cNvSpPr>
          <p:nvPr/>
        </p:nvSpPr>
        <p:spPr bwMode="auto">
          <a:xfrm>
            <a:off x="4323260" y="3784270"/>
            <a:ext cx="120836" cy="115302"/>
          </a:xfrm>
          <a:custGeom>
            <a:avLst/>
            <a:gdLst>
              <a:gd name="T0" fmla="*/ 2147483647 w 19"/>
              <a:gd name="T1" fmla="*/ 2147483647 h 19"/>
              <a:gd name="T2" fmla="*/ 2147483647 w 19"/>
              <a:gd name="T3" fmla="*/ 2147483647 h 19"/>
              <a:gd name="T4" fmla="*/ 2147483647 w 19"/>
              <a:gd name="T5" fmla="*/ 2147483647 h 19"/>
              <a:gd name="T6" fmla="*/ 2147483647 w 19"/>
              <a:gd name="T7" fmla="*/ 2147483647 h 19"/>
              <a:gd name="T8" fmla="*/ 2147483647 w 19"/>
              <a:gd name="T9" fmla="*/ 2147483647 h 19"/>
              <a:gd name="T10" fmla="*/ 2147483647 w 19"/>
              <a:gd name="T11" fmla="*/ 2147483647 h 19"/>
              <a:gd name="T12" fmla="*/ 2147483647 w 19"/>
              <a:gd name="T13" fmla="*/ 0 h 19"/>
              <a:gd name="T14" fmla="*/ 2147483647 w 19"/>
              <a:gd name="T15" fmla="*/ 0 h 19"/>
              <a:gd name="T16" fmla="*/ 2147483647 w 19"/>
              <a:gd name="T17" fmla="*/ 0 h 19"/>
              <a:gd name="T18" fmla="*/ 2147483647 w 19"/>
              <a:gd name="T19" fmla="*/ 2147483647 h 19"/>
              <a:gd name="T20" fmla="*/ 2147483647 w 19"/>
              <a:gd name="T21" fmla="*/ 2147483647 h 19"/>
              <a:gd name="T22" fmla="*/ 2147483647 w 19"/>
              <a:gd name="T23" fmla="*/ 2147483647 h 19"/>
              <a:gd name="T24" fmla="*/ 2147483647 w 19"/>
              <a:gd name="T25" fmla="*/ 2147483647 h 19"/>
              <a:gd name="T26" fmla="*/ 0 w 19"/>
              <a:gd name="T27" fmla="*/ 2147483647 h 19"/>
              <a:gd name="T28" fmla="*/ 2147483647 w 19"/>
              <a:gd name="T29" fmla="*/ 2147483647 h 19"/>
              <a:gd name="T30" fmla="*/ 2147483647 w 19"/>
              <a:gd name="T31" fmla="*/ 2147483647 h 19"/>
              <a:gd name="T32" fmla="*/ 2147483647 w 19"/>
              <a:gd name="T33" fmla="*/ 2147483647 h 19"/>
              <a:gd name="T34" fmla="*/ 2147483647 w 19"/>
              <a:gd name="T35" fmla="*/ 2147483647 h 19"/>
              <a:gd name="T36" fmla="*/ 2147483647 w 19"/>
              <a:gd name="T37" fmla="*/ 2147483647 h 19"/>
              <a:gd name="T38" fmla="*/ 2147483647 w 19"/>
              <a:gd name="T39" fmla="*/ 2147483647 h 19"/>
              <a:gd name="T40" fmla="*/ 2147483647 w 19"/>
              <a:gd name="T41" fmla="*/ 2147483647 h 19"/>
              <a:gd name="T42" fmla="*/ 2147483647 w 19"/>
              <a:gd name="T43" fmla="*/ 2147483647 h 19"/>
              <a:gd name="T44" fmla="*/ 2147483647 w 19"/>
              <a:gd name="T45" fmla="*/ 2147483647 h 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" h="19">
                <a:moveTo>
                  <a:pt x="17" y="10"/>
                </a:move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7" y="2"/>
                  <a:pt x="17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1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4"/>
                  <a:pt x="1" y="14"/>
                </a:cubicBezTo>
                <a:cubicBezTo>
                  <a:pt x="1" y="14"/>
                  <a:pt x="4" y="16"/>
                  <a:pt x="4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5" y="16"/>
                  <a:pt x="15" y="16"/>
                  <a:pt x="15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3"/>
                  <a:pt x="17" y="13"/>
                  <a:pt x="17" y="13"/>
                </a:cubicBezTo>
                <a:lnTo>
                  <a:pt x="17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9" name="Freeform 314"/>
          <p:cNvSpPr>
            <a:spLocks/>
          </p:cNvSpPr>
          <p:nvPr/>
        </p:nvSpPr>
        <p:spPr bwMode="auto">
          <a:xfrm>
            <a:off x="4261556" y="3827663"/>
            <a:ext cx="86127" cy="71909"/>
          </a:xfrm>
          <a:custGeom>
            <a:avLst/>
            <a:gdLst>
              <a:gd name="T0" fmla="*/ 2147483647 w 14"/>
              <a:gd name="T1" fmla="*/ 2147483647 h 12"/>
              <a:gd name="T2" fmla="*/ 2147483647 w 14"/>
              <a:gd name="T3" fmla="*/ 2147483647 h 12"/>
              <a:gd name="T4" fmla="*/ 2147483647 w 14"/>
              <a:gd name="T5" fmla="*/ 2147483647 h 12"/>
              <a:gd name="T6" fmla="*/ 2147483647 w 14"/>
              <a:gd name="T7" fmla="*/ 2147483647 h 12"/>
              <a:gd name="T8" fmla="*/ 2147483647 w 14"/>
              <a:gd name="T9" fmla="*/ 2147483647 h 12"/>
              <a:gd name="T10" fmla="*/ 2147483647 w 14"/>
              <a:gd name="T11" fmla="*/ 0 h 12"/>
              <a:gd name="T12" fmla="*/ 2147483647 w 14"/>
              <a:gd name="T13" fmla="*/ 2147483647 h 12"/>
              <a:gd name="T14" fmla="*/ 2147483647 w 14"/>
              <a:gd name="T15" fmla="*/ 2147483647 h 12"/>
              <a:gd name="T16" fmla="*/ 0 w 14"/>
              <a:gd name="T17" fmla="*/ 2147483647 h 12"/>
              <a:gd name="T18" fmla="*/ 2147483647 w 14"/>
              <a:gd name="T19" fmla="*/ 2147483647 h 12"/>
              <a:gd name="T20" fmla="*/ 2147483647 w 14"/>
              <a:gd name="T21" fmla="*/ 2147483647 h 12"/>
              <a:gd name="T22" fmla="*/ 2147483647 w 14"/>
              <a:gd name="T23" fmla="*/ 2147483647 h 12"/>
              <a:gd name="T24" fmla="*/ 2147483647 w 14"/>
              <a:gd name="T25" fmla="*/ 2147483647 h 12"/>
              <a:gd name="T26" fmla="*/ 2147483647 w 14"/>
              <a:gd name="T27" fmla="*/ 2147483647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" h="12">
                <a:moveTo>
                  <a:pt x="11" y="7"/>
                </a:moveTo>
                <a:cubicBezTo>
                  <a:pt x="10" y="7"/>
                  <a:pt x="11" y="4"/>
                  <a:pt x="11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4"/>
                  <a:pt x="8" y="4"/>
                </a:cubicBezTo>
                <a:cubicBezTo>
                  <a:pt x="7" y="4"/>
                  <a:pt x="6" y="1"/>
                  <a:pt x="6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2"/>
                  <a:pt x="3" y="2"/>
                  <a:pt x="3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6"/>
                  <a:pt x="1" y="6"/>
                </a:cubicBezTo>
                <a:cubicBezTo>
                  <a:pt x="10" y="12"/>
                  <a:pt x="10" y="12"/>
                  <a:pt x="10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1" y="7"/>
                  <a:pt x="11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0" name="Freeform 315"/>
          <p:cNvSpPr>
            <a:spLocks/>
          </p:cNvSpPr>
          <p:nvPr/>
        </p:nvSpPr>
        <p:spPr bwMode="auto">
          <a:xfrm>
            <a:off x="4221707" y="3802867"/>
            <a:ext cx="64274" cy="54551"/>
          </a:xfrm>
          <a:custGeom>
            <a:avLst/>
            <a:gdLst>
              <a:gd name="T0" fmla="*/ 2147483647 w 60"/>
              <a:gd name="T1" fmla="*/ 2147483647 h 54"/>
              <a:gd name="T2" fmla="*/ 2147483647 w 60"/>
              <a:gd name="T3" fmla="*/ 2147483647 h 54"/>
              <a:gd name="T4" fmla="*/ 2147483647 w 60"/>
              <a:gd name="T5" fmla="*/ 2147483647 h 54"/>
              <a:gd name="T6" fmla="*/ 2147483647 w 60"/>
              <a:gd name="T7" fmla="*/ 0 h 54"/>
              <a:gd name="T8" fmla="*/ 2147483647 w 60"/>
              <a:gd name="T9" fmla="*/ 0 h 54"/>
              <a:gd name="T10" fmla="*/ 2147483647 w 60"/>
              <a:gd name="T11" fmla="*/ 2147483647 h 54"/>
              <a:gd name="T12" fmla="*/ 0 w 60"/>
              <a:gd name="T13" fmla="*/ 2147483647 h 54"/>
              <a:gd name="T14" fmla="*/ 2147483647 w 60"/>
              <a:gd name="T15" fmla="*/ 2147483647 h 54"/>
              <a:gd name="T16" fmla="*/ 2147483647 w 60"/>
              <a:gd name="T17" fmla="*/ 2147483647 h 54"/>
              <a:gd name="T18" fmla="*/ 2147483647 w 60"/>
              <a:gd name="T19" fmla="*/ 2147483647 h 54"/>
              <a:gd name="T20" fmla="*/ 2147483647 w 60"/>
              <a:gd name="T21" fmla="*/ 2147483647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" h="54">
                <a:moveTo>
                  <a:pt x="54" y="36"/>
                </a:moveTo>
                <a:lnTo>
                  <a:pt x="60" y="24"/>
                </a:lnTo>
                <a:lnTo>
                  <a:pt x="54" y="18"/>
                </a:lnTo>
                <a:lnTo>
                  <a:pt x="42" y="0"/>
                </a:lnTo>
                <a:lnTo>
                  <a:pt x="18" y="0"/>
                </a:lnTo>
                <a:lnTo>
                  <a:pt x="12" y="12"/>
                </a:lnTo>
                <a:lnTo>
                  <a:pt x="0" y="18"/>
                </a:lnTo>
                <a:lnTo>
                  <a:pt x="12" y="30"/>
                </a:lnTo>
                <a:lnTo>
                  <a:pt x="36" y="54"/>
                </a:lnTo>
                <a:lnTo>
                  <a:pt x="42" y="42"/>
                </a:lnTo>
                <a:lnTo>
                  <a:pt x="54" y="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1" name="Rectangle 316"/>
          <p:cNvSpPr>
            <a:spLocks noChangeArrowheads="1"/>
          </p:cNvSpPr>
          <p:nvPr/>
        </p:nvSpPr>
        <p:spPr bwMode="auto">
          <a:xfrm>
            <a:off x="4315546" y="3430925"/>
            <a:ext cx="7713" cy="18597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2" name="Freeform 317"/>
          <p:cNvSpPr>
            <a:spLocks/>
          </p:cNvSpPr>
          <p:nvPr/>
        </p:nvSpPr>
        <p:spPr bwMode="auto">
          <a:xfrm>
            <a:off x="4315546" y="3217678"/>
            <a:ext cx="415211" cy="394258"/>
          </a:xfrm>
          <a:custGeom>
            <a:avLst/>
            <a:gdLst>
              <a:gd name="T0" fmla="*/ 2147483647 w 390"/>
              <a:gd name="T1" fmla="*/ 2147483647 h 390"/>
              <a:gd name="T2" fmla="*/ 2147483647 w 390"/>
              <a:gd name="T3" fmla="*/ 2147483647 h 390"/>
              <a:gd name="T4" fmla="*/ 2147483647 w 390"/>
              <a:gd name="T5" fmla="*/ 2147483647 h 390"/>
              <a:gd name="T6" fmla="*/ 2147483647 w 390"/>
              <a:gd name="T7" fmla="*/ 2147483647 h 390"/>
              <a:gd name="T8" fmla="*/ 2147483647 w 390"/>
              <a:gd name="T9" fmla="*/ 2147483647 h 390"/>
              <a:gd name="T10" fmla="*/ 2147483647 w 390"/>
              <a:gd name="T11" fmla="*/ 2147483647 h 390"/>
              <a:gd name="T12" fmla="*/ 2147483647 w 390"/>
              <a:gd name="T13" fmla="*/ 2147483647 h 390"/>
              <a:gd name="T14" fmla="*/ 2147483647 w 390"/>
              <a:gd name="T15" fmla="*/ 2147483647 h 390"/>
              <a:gd name="T16" fmla="*/ 2147483647 w 390"/>
              <a:gd name="T17" fmla="*/ 2147483647 h 390"/>
              <a:gd name="T18" fmla="*/ 2147483647 w 390"/>
              <a:gd name="T19" fmla="*/ 2147483647 h 390"/>
              <a:gd name="T20" fmla="*/ 2147483647 w 390"/>
              <a:gd name="T21" fmla="*/ 2147483647 h 390"/>
              <a:gd name="T22" fmla="*/ 2147483647 w 390"/>
              <a:gd name="T23" fmla="*/ 2147483647 h 390"/>
              <a:gd name="T24" fmla="*/ 2147483647 w 390"/>
              <a:gd name="T25" fmla="*/ 2147483647 h 390"/>
              <a:gd name="T26" fmla="*/ 2147483647 w 390"/>
              <a:gd name="T27" fmla="*/ 2147483647 h 390"/>
              <a:gd name="T28" fmla="*/ 2147483647 w 390"/>
              <a:gd name="T29" fmla="*/ 2147483647 h 390"/>
              <a:gd name="T30" fmla="*/ 2147483647 w 390"/>
              <a:gd name="T31" fmla="*/ 2147483647 h 390"/>
              <a:gd name="T32" fmla="*/ 2147483647 w 390"/>
              <a:gd name="T33" fmla="*/ 2147483647 h 390"/>
              <a:gd name="T34" fmla="*/ 2147483647 w 390"/>
              <a:gd name="T35" fmla="*/ 2147483647 h 390"/>
              <a:gd name="T36" fmla="*/ 2147483647 w 390"/>
              <a:gd name="T37" fmla="*/ 2147483647 h 390"/>
              <a:gd name="T38" fmla="*/ 2147483647 w 390"/>
              <a:gd name="T39" fmla="*/ 2147483647 h 390"/>
              <a:gd name="T40" fmla="*/ 2147483647 w 390"/>
              <a:gd name="T41" fmla="*/ 2147483647 h 390"/>
              <a:gd name="T42" fmla="*/ 2147483647 w 390"/>
              <a:gd name="T43" fmla="*/ 2147483647 h 390"/>
              <a:gd name="T44" fmla="*/ 2147483647 w 390"/>
              <a:gd name="T45" fmla="*/ 2147483647 h 390"/>
              <a:gd name="T46" fmla="*/ 2147483647 w 390"/>
              <a:gd name="T47" fmla="*/ 2147483647 h 390"/>
              <a:gd name="T48" fmla="*/ 2147483647 w 390"/>
              <a:gd name="T49" fmla="*/ 0 h 390"/>
              <a:gd name="T50" fmla="*/ 2147483647 w 390"/>
              <a:gd name="T51" fmla="*/ 2147483647 h 390"/>
              <a:gd name="T52" fmla="*/ 2147483647 w 390"/>
              <a:gd name="T53" fmla="*/ 2147483647 h 390"/>
              <a:gd name="T54" fmla="*/ 2147483647 w 390"/>
              <a:gd name="T55" fmla="*/ 2147483647 h 390"/>
              <a:gd name="T56" fmla="*/ 2147483647 w 390"/>
              <a:gd name="T57" fmla="*/ 2147483647 h 390"/>
              <a:gd name="T58" fmla="*/ 2147483647 w 390"/>
              <a:gd name="T59" fmla="*/ 2147483647 h 390"/>
              <a:gd name="T60" fmla="*/ 2147483647 w 390"/>
              <a:gd name="T61" fmla="*/ 2147483647 h 390"/>
              <a:gd name="T62" fmla="*/ 2147483647 w 390"/>
              <a:gd name="T63" fmla="*/ 2147483647 h 390"/>
              <a:gd name="T64" fmla="*/ 2147483647 w 390"/>
              <a:gd name="T65" fmla="*/ 2147483647 h 390"/>
              <a:gd name="T66" fmla="*/ 2147483647 w 390"/>
              <a:gd name="T67" fmla="*/ 2147483647 h 390"/>
              <a:gd name="T68" fmla="*/ 2147483647 w 390"/>
              <a:gd name="T69" fmla="*/ 2147483647 h 390"/>
              <a:gd name="T70" fmla="*/ 2147483647 w 390"/>
              <a:gd name="T71" fmla="*/ 2147483647 h 390"/>
              <a:gd name="T72" fmla="*/ 2147483647 w 390"/>
              <a:gd name="T73" fmla="*/ 2147483647 h 390"/>
              <a:gd name="T74" fmla="*/ 2147483647 w 390"/>
              <a:gd name="T75" fmla="*/ 2147483647 h 390"/>
              <a:gd name="T76" fmla="*/ 2147483647 w 390"/>
              <a:gd name="T77" fmla="*/ 2147483647 h 390"/>
              <a:gd name="T78" fmla="*/ 0 w 390"/>
              <a:gd name="T79" fmla="*/ 2147483647 h 390"/>
              <a:gd name="T80" fmla="*/ 2147483647 w 390"/>
              <a:gd name="T81" fmla="*/ 2147483647 h 390"/>
              <a:gd name="T82" fmla="*/ 2147483647 w 390"/>
              <a:gd name="T83" fmla="*/ 2147483647 h 390"/>
              <a:gd name="T84" fmla="*/ 2147483647 w 390"/>
              <a:gd name="T85" fmla="*/ 2147483647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3" name="Freeform 318"/>
          <p:cNvSpPr>
            <a:spLocks/>
          </p:cNvSpPr>
          <p:nvPr/>
        </p:nvSpPr>
        <p:spPr bwMode="auto">
          <a:xfrm>
            <a:off x="4315546" y="3217678"/>
            <a:ext cx="415211" cy="394258"/>
          </a:xfrm>
          <a:custGeom>
            <a:avLst/>
            <a:gdLst>
              <a:gd name="T0" fmla="*/ 2147483647 w 390"/>
              <a:gd name="T1" fmla="*/ 2147483647 h 390"/>
              <a:gd name="T2" fmla="*/ 2147483647 w 390"/>
              <a:gd name="T3" fmla="*/ 2147483647 h 390"/>
              <a:gd name="T4" fmla="*/ 2147483647 w 390"/>
              <a:gd name="T5" fmla="*/ 2147483647 h 390"/>
              <a:gd name="T6" fmla="*/ 2147483647 w 390"/>
              <a:gd name="T7" fmla="*/ 2147483647 h 390"/>
              <a:gd name="T8" fmla="*/ 2147483647 w 390"/>
              <a:gd name="T9" fmla="*/ 2147483647 h 390"/>
              <a:gd name="T10" fmla="*/ 2147483647 w 390"/>
              <a:gd name="T11" fmla="*/ 2147483647 h 390"/>
              <a:gd name="T12" fmla="*/ 2147483647 w 390"/>
              <a:gd name="T13" fmla="*/ 2147483647 h 390"/>
              <a:gd name="T14" fmla="*/ 2147483647 w 390"/>
              <a:gd name="T15" fmla="*/ 2147483647 h 390"/>
              <a:gd name="T16" fmla="*/ 2147483647 w 390"/>
              <a:gd name="T17" fmla="*/ 2147483647 h 390"/>
              <a:gd name="T18" fmla="*/ 2147483647 w 390"/>
              <a:gd name="T19" fmla="*/ 2147483647 h 390"/>
              <a:gd name="T20" fmla="*/ 2147483647 w 390"/>
              <a:gd name="T21" fmla="*/ 2147483647 h 390"/>
              <a:gd name="T22" fmla="*/ 2147483647 w 390"/>
              <a:gd name="T23" fmla="*/ 2147483647 h 390"/>
              <a:gd name="T24" fmla="*/ 2147483647 w 390"/>
              <a:gd name="T25" fmla="*/ 2147483647 h 390"/>
              <a:gd name="T26" fmla="*/ 2147483647 w 390"/>
              <a:gd name="T27" fmla="*/ 2147483647 h 390"/>
              <a:gd name="T28" fmla="*/ 2147483647 w 390"/>
              <a:gd name="T29" fmla="*/ 2147483647 h 390"/>
              <a:gd name="T30" fmla="*/ 2147483647 w 390"/>
              <a:gd name="T31" fmla="*/ 2147483647 h 390"/>
              <a:gd name="T32" fmla="*/ 2147483647 w 390"/>
              <a:gd name="T33" fmla="*/ 2147483647 h 390"/>
              <a:gd name="T34" fmla="*/ 2147483647 w 390"/>
              <a:gd name="T35" fmla="*/ 2147483647 h 390"/>
              <a:gd name="T36" fmla="*/ 2147483647 w 390"/>
              <a:gd name="T37" fmla="*/ 2147483647 h 390"/>
              <a:gd name="T38" fmla="*/ 2147483647 w 390"/>
              <a:gd name="T39" fmla="*/ 2147483647 h 390"/>
              <a:gd name="T40" fmla="*/ 2147483647 w 390"/>
              <a:gd name="T41" fmla="*/ 2147483647 h 390"/>
              <a:gd name="T42" fmla="*/ 2147483647 w 390"/>
              <a:gd name="T43" fmla="*/ 2147483647 h 390"/>
              <a:gd name="T44" fmla="*/ 2147483647 w 390"/>
              <a:gd name="T45" fmla="*/ 2147483647 h 390"/>
              <a:gd name="T46" fmla="*/ 2147483647 w 390"/>
              <a:gd name="T47" fmla="*/ 2147483647 h 390"/>
              <a:gd name="T48" fmla="*/ 2147483647 w 390"/>
              <a:gd name="T49" fmla="*/ 0 h 390"/>
              <a:gd name="T50" fmla="*/ 2147483647 w 390"/>
              <a:gd name="T51" fmla="*/ 2147483647 h 390"/>
              <a:gd name="T52" fmla="*/ 2147483647 w 390"/>
              <a:gd name="T53" fmla="*/ 2147483647 h 390"/>
              <a:gd name="T54" fmla="*/ 2147483647 w 390"/>
              <a:gd name="T55" fmla="*/ 2147483647 h 390"/>
              <a:gd name="T56" fmla="*/ 2147483647 w 390"/>
              <a:gd name="T57" fmla="*/ 2147483647 h 390"/>
              <a:gd name="T58" fmla="*/ 2147483647 w 390"/>
              <a:gd name="T59" fmla="*/ 2147483647 h 390"/>
              <a:gd name="T60" fmla="*/ 2147483647 w 390"/>
              <a:gd name="T61" fmla="*/ 2147483647 h 390"/>
              <a:gd name="T62" fmla="*/ 2147483647 w 390"/>
              <a:gd name="T63" fmla="*/ 2147483647 h 390"/>
              <a:gd name="T64" fmla="*/ 2147483647 w 390"/>
              <a:gd name="T65" fmla="*/ 2147483647 h 390"/>
              <a:gd name="T66" fmla="*/ 2147483647 w 390"/>
              <a:gd name="T67" fmla="*/ 2147483647 h 390"/>
              <a:gd name="T68" fmla="*/ 2147483647 w 390"/>
              <a:gd name="T69" fmla="*/ 2147483647 h 390"/>
              <a:gd name="T70" fmla="*/ 2147483647 w 390"/>
              <a:gd name="T71" fmla="*/ 2147483647 h 390"/>
              <a:gd name="T72" fmla="*/ 2147483647 w 390"/>
              <a:gd name="T73" fmla="*/ 2147483647 h 390"/>
              <a:gd name="T74" fmla="*/ 2147483647 w 390"/>
              <a:gd name="T75" fmla="*/ 2147483647 h 390"/>
              <a:gd name="T76" fmla="*/ 2147483647 w 390"/>
              <a:gd name="T77" fmla="*/ 2147483647 h 390"/>
              <a:gd name="T78" fmla="*/ 0 w 390"/>
              <a:gd name="T79" fmla="*/ 2147483647 h 390"/>
              <a:gd name="T80" fmla="*/ 2147483647 w 390"/>
              <a:gd name="T81" fmla="*/ 2147483647 h 390"/>
              <a:gd name="T82" fmla="*/ 2147483647 w 390"/>
              <a:gd name="T83" fmla="*/ 2147483647 h 390"/>
              <a:gd name="T84" fmla="*/ 2147483647 w 390"/>
              <a:gd name="T85" fmla="*/ 2147483647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4" name="Freeform 327"/>
          <p:cNvSpPr>
            <a:spLocks/>
          </p:cNvSpPr>
          <p:nvPr/>
        </p:nvSpPr>
        <p:spPr bwMode="auto">
          <a:xfrm>
            <a:off x="5498189" y="3210240"/>
            <a:ext cx="20568" cy="13638"/>
          </a:xfrm>
          <a:custGeom>
            <a:avLst/>
            <a:gdLst>
              <a:gd name="T0" fmla="*/ 0 w 18"/>
              <a:gd name="T1" fmla="*/ 0 h 12"/>
              <a:gd name="T2" fmla="*/ 2147483647 w 18"/>
              <a:gd name="T3" fmla="*/ 2147483647 h 12"/>
              <a:gd name="T4" fmla="*/ 2147483647 w 18"/>
              <a:gd name="T5" fmla="*/ 2147483647 h 12"/>
              <a:gd name="T6" fmla="*/ 2147483647 w 18"/>
              <a:gd name="T7" fmla="*/ 0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18" y="1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5" name="Freeform 328"/>
          <p:cNvSpPr>
            <a:spLocks/>
          </p:cNvSpPr>
          <p:nvPr/>
        </p:nvSpPr>
        <p:spPr bwMode="auto">
          <a:xfrm>
            <a:off x="5468624" y="3180484"/>
            <a:ext cx="11569" cy="18597"/>
          </a:xfrm>
          <a:custGeom>
            <a:avLst/>
            <a:gdLst>
              <a:gd name="T0" fmla="*/ 0 w 12"/>
              <a:gd name="T1" fmla="*/ 0 h 18"/>
              <a:gd name="T2" fmla="*/ 2147483647 w 12"/>
              <a:gd name="T3" fmla="*/ 2147483647 h 18"/>
              <a:gd name="T4" fmla="*/ 2147483647 w 12"/>
              <a:gd name="T5" fmla="*/ 2147483647 h 18"/>
              <a:gd name="T6" fmla="*/ 0 w 1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6" name="Freeform 334"/>
          <p:cNvSpPr>
            <a:spLocks/>
          </p:cNvSpPr>
          <p:nvPr/>
        </p:nvSpPr>
        <p:spPr bwMode="auto">
          <a:xfrm>
            <a:off x="4906868" y="2077057"/>
            <a:ext cx="215961" cy="457489"/>
          </a:xfrm>
          <a:custGeom>
            <a:avLst/>
            <a:gdLst>
              <a:gd name="T0" fmla="*/ 2147483647 w 34"/>
              <a:gd name="T1" fmla="*/ 2147483647 h 75"/>
              <a:gd name="T2" fmla="*/ 2147483647 w 34"/>
              <a:gd name="T3" fmla="*/ 2147483647 h 75"/>
              <a:gd name="T4" fmla="*/ 2147483647 w 34"/>
              <a:gd name="T5" fmla="*/ 2147483647 h 75"/>
              <a:gd name="T6" fmla="*/ 2147483647 w 34"/>
              <a:gd name="T7" fmla="*/ 2147483647 h 75"/>
              <a:gd name="T8" fmla="*/ 2147483647 w 34"/>
              <a:gd name="T9" fmla="*/ 2147483647 h 75"/>
              <a:gd name="T10" fmla="*/ 2147483647 w 34"/>
              <a:gd name="T11" fmla="*/ 2147483647 h 75"/>
              <a:gd name="T12" fmla="*/ 2147483647 w 34"/>
              <a:gd name="T13" fmla="*/ 2147483647 h 75"/>
              <a:gd name="T14" fmla="*/ 2147483647 w 34"/>
              <a:gd name="T15" fmla="*/ 2147483647 h 75"/>
              <a:gd name="T16" fmla="*/ 2147483647 w 34"/>
              <a:gd name="T17" fmla="*/ 2147483647 h 75"/>
              <a:gd name="T18" fmla="*/ 2147483647 w 34"/>
              <a:gd name="T19" fmla="*/ 2147483647 h 75"/>
              <a:gd name="T20" fmla="*/ 2147483647 w 34"/>
              <a:gd name="T21" fmla="*/ 2147483647 h 75"/>
              <a:gd name="T22" fmla="*/ 2147483647 w 34"/>
              <a:gd name="T23" fmla="*/ 2147483647 h 75"/>
              <a:gd name="T24" fmla="*/ 2147483647 w 34"/>
              <a:gd name="T25" fmla="*/ 2147483647 h 75"/>
              <a:gd name="T26" fmla="*/ 2147483647 w 34"/>
              <a:gd name="T27" fmla="*/ 2147483647 h 75"/>
              <a:gd name="T28" fmla="*/ 2147483647 w 34"/>
              <a:gd name="T29" fmla="*/ 2147483647 h 75"/>
              <a:gd name="T30" fmla="*/ 2147483647 w 34"/>
              <a:gd name="T31" fmla="*/ 2147483647 h 75"/>
              <a:gd name="T32" fmla="*/ 2147483647 w 34"/>
              <a:gd name="T33" fmla="*/ 2147483647 h 75"/>
              <a:gd name="T34" fmla="*/ 2147483647 w 34"/>
              <a:gd name="T35" fmla="*/ 2147483647 h 75"/>
              <a:gd name="T36" fmla="*/ 2147483647 w 34"/>
              <a:gd name="T37" fmla="*/ 2147483647 h 75"/>
              <a:gd name="T38" fmla="*/ 2147483647 w 34"/>
              <a:gd name="T39" fmla="*/ 2147483647 h 75"/>
              <a:gd name="T40" fmla="*/ 2147483647 w 34"/>
              <a:gd name="T41" fmla="*/ 2147483647 h 75"/>
              <a:gd name="T42" fmla="*/ 2147483647 w 34"/>
              <a:gd name="T43" fmla="*/ 0 h 75"/>
              <a:gd name="T44" fmla="*/ 2147483647 w 34"/>
              <a:gd name="T45" fmla="*/ 2147483647 h 75"/>
              <a:gd name="T46" fmla="*/ 2147483647 w 34"/>
              <a:gd name="T47" fmla="*/ 2147483647 h 75"/>
              <a:gd name="T48" fmla="*/ 2147483647 w 34"/>
              <a:gd name="T49" fmla="*/ 2147483647 h 75"/>
              <a:gd name="T50" fmla="*/ 2147483647 w 34"/>
              <a:gd name="T51" fmla="*/ 2147483647 h 75"/>
              <a:gd name="T52" fmla="*/ 2147483647 w 34"/>
              <a:gd name="T53" fmla="*/ 2147483647 h 75"/>
              <a:gd name="T54" fmla="*/ 2147483647 w 34"/>
              <a:gd name="T55" fmla="*/ 2147483647 h 75"/>
              <a:gd name="T56" fmla="*/ 2147483647 w 34"/>
              <a:gd name="T57" fmla="*/ 2147483647 h 75"/>
              <a:gd name="T58" fmla="*/ 2147483647 w 34"/>
              <a:gd name="T59" fmla="*/ 2147483647 h 75"/>
              <a:gd name="T60" fmla="*/ 2147483647 w 34"/>
              <a:gd name="T61" fmla="*/ 2147483647 h 75"/>
              <a:gd name="T62" fmla="*/ 2147483647 w 34"/>
              <a:gd name="T63" fmla="*/ 2147483647 h 75"/>
              <a:gd name="T64" fmla="*/ 0 w 34"/>
              <a:gd name="T65" fmla="*/ 2147483647 h 75"/>
              <a:gd name="T66" fmla="*/ 2147483647 w 34"/>
              <a:gd name="T67" fmla="*/ 2147483647 h 75"/>
              <a:gd name="T68" fmla="*/ 2147483647 w 34"/>
              <a:gd name="T69" fmla="*/ 2147483647 h 75"/>
              <a:gd name="T70" fmla="*/ 2147483647 w 34"/>
              <a:gd name="T71" fmla="*/ 2147483647 h 75"/>
              <a:gd name="T72" fmla="*/ 2147483647 w 34"/>
              <a:gd name="T73" fmla="*/ 2147483647 h 75"/>
              <a:gd name="T74" fmla="*/ 2147483647 w 34"/>
              <a:gd name="T75" fmla="*/ 2147483647 h 75"/>
              <a:gd name="T76" fmla="*/ 2147483647 w 34"/>
              <a:gd name="T77" fmla="*/ 2147483647 h 75"/>
              <a:gd name="T78" fmla="*/ 2147483647 w 34"/>
              <a:gd name="T79" fmla="*/ 2147483647 h 75"/>
              <a:gd name="T80" fmla="*/ 2147483647 w 34"/>
              <a:gd name="T81" fmla="*/ 2147483647 h 75"/>
              <a:gd name="T82" fmla="*/ 2147483647 w 34"/>
              <a:gd name="T83" fmla="*/ 2147483647 h 75"/>
              <a:gd name="T84" fmla="*/ 2147483647 w 34"/>
              <a:gd name="T85" fmla="*/ 2147483647 h 75"/>
              <a:gd name="T86" fmla="*/ 2147483647 w 34"/>
              <a:gd name="T87" fmla="*/ 2147483647 h 75"/>
              <a:gd name="T88" fmla="*/ 2147483647 w 34"/>
              <a:gd name="T89" fmla="*/ 2147483647 h 75"/>
              <a:gd name="T90" fmla="*/ 2147483647 w 34"/>
              <a:gd name="T91" fmla="*/ 2147483647 h 75"/>
              <a:gd name="T92" fmla="*/ 2147483647 w 34"/>
              <a:gd name="T93" fmla="*/ 2147483647 h 75"/>
              <a:gd name="T94" fmla="*/ 2147483647 w 34"/>
              <a:gd name="T95" fmla="*/ 2147483647 h 75"/>
              <a:gd name="T96" fmla="*/ 2147483647 w 34"/>
              <a:gd name="T97" fmla="*/ 2147483647 h 75"/>
              <a:gd name="T98" fmla="*/ 2147483647 w 34"/>
              <a:gd name="T99" fmla="*/ 2147483647 h 75"/>
              <a:gd name="T100" fmla="*/ 2147483647 w 34"/>
              <a:gd name="T101" fmla="*/ 2147483647 h 75"/>
              <a:gd name="T102" fmla="*/ 2147483647 w 34"/>
              <a:gd name="T103" fmla="*/ 2147483647 h 75"/>
              <a:gd name="T104" fmla="*/ 2147483647 w 34"/>
              <a:gd name="T105" fmla="*/ 2147483647 h 75"/>
              <a:gd name="T106" fmla="*/ 2147483647 w 34"/>
              <a:gd name="T107" fmla="*/ 2147483647 h 75"/>
              <a:gd name="T108" fmla="*/ 2147483647 w 34"/>
              <a:gd name="T109" fmla="*/ 2147483647 h 75"/>
              <a:gd name="T110" fmla="*/ 2147483647 w 34"/>
              <a:gd name="T111" fmla="*/ 2147483647 h 75"/>
              <a:gd name="T112" fmla="*/ 2147483647 w 34"/>
              <a:gd name="T113" fmla="*/ 2147483647 h 75"/>
              <a:gd name="T114" fmla="*/ 2147483647 w 34"/>
              <a:gd name="T115" fmla="*/ 2147483647 h 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4" h="75">
                <a:moveTo>
                  <a:pt x="34" y="55"/>
                </a:move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0" y="46"/>
                  <a:pt x="30" y="45"/>
                </a:cubicBezTo>
                <a:cubicBezTo>
                  <a:pt x="29" y="45"/>
                  <a:pt x="30" y="43"/>
                  <a:pt x="30" y="4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0"/>
                  <a:pt x="29" y="40"/>
                  <a:pt x="29" y="40"/>
                </a:cubicBezTo>
                <a:cubicBezTo>
                  <a:pt x="28" y="38"/>
                  <a:pt x="28" y="38"/>
                  <a:pt x="28" y="38"/>
                </a:cubicBezTo>
                <a:cubicBezTo>
                  <a:pt x="30" y="36"/>
                  <a:pt x="30" y="36"/>
                  <a:pt x="30" y="36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8"/>
                  <a:pt x="3" y="8"/>
                  <a:pt x="3" y="8"/>
                </a:cubicBezTo>
                <a:cubicBezTo>
                  <a:pt x="2" y="6"/>
                  <a:pt x="2" y="6"/>
                  <a:pt x="2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40"/>
                  <a:pt x="14" y="40"/>
                  <a:pt x="14" y="40"/>
                </a:cubicBezTo>
                <a:cubicBezTo>
                  <a:pt x="9" y="49"/>
                  <a:pt x="9" y="49"/>
                  <a:pt x="9" y="49"/>
                </a:cubicBezTo>
                <a:cubicBezTo>
                  <a:pt x="4" y="53"/>
                  <a:pt x="4" y="53"/>
                  <a:pt x="4" y="53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71"/>
                  <a:pt x="3" y="71"/>
                  <a:pt x="3" y="71"/>
                </a:cubicBezTo>
                <a:cubicBezTo>
                  <a:pt x="5" y="73"/>
                  <a:pt x="5" y="73"/>
                  <a:pt x="5" y="73"/>
                </a:cubicBezTo>
                <a:cubicBezTo>
                  <a:pt x="7" y="75"/>
                  <a:pt x="7" y="75"/>
                  <a:pt x="7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34" y="58"/>
                  <a:pt x="34" y="58"/>
                  <a:pt x="34" y="58"/>
                </a:cubicBezTo>
                <a:lnTo>
                  <a:pt x="34" y="5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7" name="Freeform 335"/>
          <p:cNvSpPr>
            <a:spLocks/>
          </p:cNvSpPr>
          <p:nvPr/>
        </p:nvSpPr>
        <p:spPr bwMode="auto">
          <a:xfrm>
            <a:off x="5129256" y="2802344"/>
            <a:ext cx="12855" cy="6199"/>
          </a:xfrm>
          <a:custGeom>
            <a:avLst/>
            <a:gdLst>
              <a:gd name="T0" fmla="*/ 2147483647 w 12"/>
              <a:gd name="T1" fmla="*/ 2147483647 h 6"/>
              <a:gd name="T2" fmla="*/ 0 w 12"/>
              <a:gd name="T3" fmla="*/ 0 h 6"/>
              <a:gd name="T4" fmla="*/ 0 w 12"/>
              <a:gd name="T5" fmla="*/ 2147483647 h 6"/>
              <a:gd name="T6" fmla="*/ 2147483647 w 12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6">
                <a:moveTo>
                  <a:pt x="12" y="6"/>
                </a:move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9" name="Freeform 337"/>
          <p:cNvSpPr>
            <a:spLocks/>
          </p:cNvSpPr>
          <p:nvPr/>
        </p:nvSpPr>
        <p:spPr bwMode="auto">
          <a:xfrm>
            <a:off x="5518757" y="3217678"/>
            <a:ext cx="57847" cy="6199"/>
          </a:xfrm>
          <a:custGeom>
            <a:avLst/>
            <a:gdLst>
              <a:gd name="T0" fmla="*/ 2147483647 w 54"/>
              <a:gd name="T1" fmla="*/ 2147483647 h 6"/>
              <a:gd name="T2" fmla="*/ 2147483647 w 54"/>
              <a:gd name="T3" fmla="*/ 2147483647 h 6"/>
              <a:gd name="T4" fmla="*/ 2147483647 w 54"/>
              <a:gd name="T5" fmla="*/ 0 h 6"/>
              <a:gd name="T6" fmla="*/ 0 w 54"/>
              <a:gd name="T7" fmla="*/ 2147483647 h 6"/>
              <a:gd name="T8" fmla="*/ 2147483647 w 5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" h="6">
                <a:moveTo>
                  <a:pt x="6" y="6"/>
                </a:moveTo>
                <a:lnTo>
                  <a:pt x="30" y="6"/>
                </a:lnTo>
                <a:lnTo>
                  <a:pt x="54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0" name="Freeform 338"/>
          <p:cNvSpPr>
            <a:spLocks/>
          </p:cNvSpPr>
          <p:nvPr/>
        </p:nvSpPr>
        <p:spPr bwMode="auto">
          <a:xfrm>
            <a:off x="5430059" y="2704399"/>
            <a:ext cx="818851" cy="554194"/>
          </a:xfrm>
          <a:custGeom>
            <a:avLst/>
            <a:gdLst>
              <a:gd name="T0" fmla="*/ 2147483647 w 129"/>
              <a:gd name="T1" fmla="*/ 2147483647 h 91"/>
              <a:gd name="T2" fmla="*/ 2147483647 w 129"/>
              <a:gd name="T3" fmla="*/ 2147483647 h 91"/>
              <a:gd name="T4" fmla="*/ 2147483647 w 129"/>
              <a:gd name="T5" fmla="*/ 2147483647 h 91"/>
              <a:gd name="T6" fmla="*/ 2147483647 w 129"/>
              <a:gd name="T7" fmla="*/ 2147483647 h 91"/>
              <a:gd name="T8" fmla="*/ 2147483647 w 129"/>
              <a:gd name="T9" fmla="*/ 2147483647 h 91"/>
              <a:gd name="T10" fmla="*/ 2147483647 w 129"/>
              <a:gd name="T11" fmla="*/ 2147483647 h 91"/>
              <a:gd name="T12" fmla="*/ 2147483647 w 129"/>
              <a:gd name="T13" fmla="*/ 2147483647 h 91"/>
              <a:gd name="T14" fmla="*/ 2147483647 w 129"/>
              <a:gd name="T15" fmla="*/ 2147483647 h 91"/>
              <a:gd name="T16" fmla="*/ 2147483647 w 129"/>
              <a:gd name="T17" fmla="*/ 2147483647 h 91"/>
              <a:gd name="T18" fmla="*/ 2147483647 w 129"/>
              <a:gd name="T19" fmla="*/ 2147483647 h 91"/>
              <a:gd name="T20" fmla="*/ 2147483647 w 129"/>
              <a:gd name="T21" fmla="*/ 2147483647 h 91"/>
              <a:gd name="T22" fmla="*/ 2147483647 w 129"/>
              <a:gd name="T23" fmla="*/ 2147483647 h 91"/>
              <a:gd name="T24" fmla="*/ 2147483647 w 129"/>
              <a:gd name="T25" fmla="*/ 2147483647 h 91"/>
              <a:gd name="T26" fmla="*/ 2147483647 w 129"/>
              <a:gd name="T27" fmla="*/ 2147483647 h 91"/>
              <a:gd name="T28" fmla="*/ 2147483647 w 129"/>
              <a:gd name="T29" fmla="*/ 2147483647 h 91"/>
              <a:gd name="T30" fmla="*/ 0 w 129"/>
              <a:gd name="T31" fmla="*/ 2147483647 h 91"/>
              <a:gd name="T32" fmla="*/ 2147483647 w 129"/>
              <a:gd name="T33" fmla="*/ 2147483647 h 91"/>
              <a:gd name="T34" fmla="*/ 2147483647 w 129"/>
              <a:gd name="T35" fmla="*/ 2147483647 h 91"/>
              <a:gd name="T36" fmla="*/ 2147483647 w 129"/>
              <a:gd name="T37" fmla="*/ 2147483647 h 91"/>
              <a:gd name="T38" fmla="*/ 2147483647 w 129"/>
              <a:gd name="T39" fmla="*/ 2147483647 h 91"/>
              <a:gd name="T40" fmla="*/ 2147483647 w 129"/>
              <a:gd name="T41" fmla="*/ 2147483647 h 91"/>
              <a:gd name="T42" fmla="*/ 2147483647 w 129"/>
              <a:gd name="T43" fmla="*/ 2147483647 h 91"/>
              <a:gd name="T44" fmla="*/ 2147483647 w 129"/>
              <a:gd name="T45" fmla="*/ 2147483647 h 91"/>
              <a:gd name="T46" fmla="*/ 2147483647 w 129"/>
              <a:gd name="T47" fmla="*/ 2147483647 h 91"/>
              <a:gd name="T48" fmla="*/ 2147483647 w 129"/>
              <a:gd name="T49" fmla="*/ 2147483647 h 91"/>
              <a:gd name="T50" fmla="*/ 2147483647 w 129"/>
              <a:gd name="T51" fmla="*/ 2147483647 h 91"/>
              <a:gd name="T52" fmla="*/ 2147483647 w 129"/>
              <a:gd name="T53" fmla="*/ 2147483647 h 91"/>
              <a:gd name="T54" fmla="*/ 2147483647 w 129"/>
              <a:gd name="T55" fmla="*/ 2147483647 h 91"/>
              <a:gd name="T56" fmla="*/ 2147483647 w 129"/>
              <a:gd name="T57" fmla="*/ 2147483647 h 91"/>
              <a:gd name="T58" fmla="*/ 2147483647 w 129"/>
              <a:gd name="T59" fmla="*/ 2147483647 h 91"/>
              <a:gd name="T60" fmla="*/ 2147483647 w 129"/>
              <a:gd name="T61" fmla="*/ 2147483647 h 91"/>
              <a:gd name="T62" fmla="*/ 2147483647 w 129"/>
              <a:gd name="T63" fmla="*/ 2147483647 h 91"/>
              <a:gd name="T64" fmla="*/ 2147483647 w 129"/>
              <a:gd name="T65" fmla="*/ 2147483647 h 91"/>
              <a:gd name="T66" fmla="*/ 2147483647 w 129"/>
              <a:gd name="T67" fmla="*/ 2147483647 h 91"/>
              <a:gd name="T68" fmla="*/ 2147483647 w 129"/>
              <a:gd name="T69" fmla="*/ 2147483647 h 9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29" h="91">
                <a:moveTo>
                  <a:pt x="89" y="79"/>
                </a:moveTo>
                <a:cubicBezTo>
                  <a:pt x="87" y="77"/>
                  <a:pt x="87" y="77"/>
                  <a:pt x="87" y="77"/>
                </a:cubicBezTo>
                <a:cubicBezTo>
                  <a:pt x="88" y="73"/>
                  <a:pt x="88" y="73"/>
                  <a:pt x="88" y="73"/>
                </a:cubicBezTo>
                <a:cubicBezTo>
                  <a:pt x="96" y="71"/>
                  <a:pt x="96" y="71"/>
                  <a:pt x="96" y="7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6" y="6"/>
                  <a:pt x="96" y="6"/>
                  <a:pt x="96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82" y="9"/>
                  <a:pt x="82" y="9"/>
                  <a:pt x="82" y="9"/>
                </a:cubicBezTo>
                <a:cubicBezTo>
                  <a:pt x="74" y="0"/>
                  <a:pt x="74" y="0"/>
                  <a:pt x="74" y="0"/>
                </a:cubicBezTo>
                <a:cubicBezTo>
                  <a:pt x="62" y="3"/>
                  <a:pt x="62" y="3"/>
                  <a:pt x="62" y="3"/>
                </a:cubicBezTo>
                <a:cubicBezTo>
                  <a:pt x="49" y="7"/>
                  <a:pt x="49" y="7"/>
                  <a:pt x="49" y="7"/>
                </a:cubicBezTo>
                <a:cubicBezTo>
                  <a:pt x="45" y="16"/>
                  <a:pt x="45" y="16"/>
                  <a:pt x="45" y="16"/>
                </a:cubicBezTo>
                <a:cubicBezTo>
                  <a:pt x="47" y="23"/>
                  <a:pt x="47" y="23"/>
                  <a:pt x="47" y="23"/>
                </a:cubicBezTo>
                <a:cubicBezTo>
                  <a:pt x="40" y="24"/>
                  <a:pt x="40" y="24"/>
                  <a:pt x="40" y="24"/>
                </a:cubicBezTo>
                <a:cubicBezTo>
                  <a:pt x="33" y="23"/>
                  <a:pt x="33" y="23"/>
                  <a:pt x="33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41"/>
                  <a:pt x="13" y="41"/>
                  <a:pt x="13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6" y="49"/>
                  <a:pt x="26" y="49"/>
                  <a:pt x="26" y="49"/>
                </a:cubicBezTo>
                <a:cubicBezTo>
                  <a:pt x="20" y="50"/>
                  <a:pt x="20" y="50"/>
                  <a:pt x="2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20" y="62"/>
                  <a:pt x="20" y="63"/>
                </a:cubicBezTo>
                <a:cubicBezTo>
                  <a:pt x="20" y="64"/>
                  <a:pt x="20" y="72"/>
                  <a:pt x="20" y="72"/>
                </a:cubicBezTo>
                <a:cubicBezTo>
                  <a:pt x="24" y="76"/>
                  <a:pt x="24" y="76"/>
                  <a:pt x="24" y="76"/>
                </a:cubicBezTo>
                <a:cubicBezTo>
                  <a:pt x="23" y="84"/>
                  <a:pt x="23" y="84"/>
                  <a:pt x="23" y="84"/>
                </a:cubicBezTo>
                <a:cubicBezTo>
                  <a:pt x="24" y="82"/>
                  <a:pt x="24" y="82"/>
                  <a:pt x="24" y="82"/>
                </a:cubicBezTo>
                <a:cubicBezTo>
                  <a:pt x="29" y="80"/>
                  <a:pt x="29" y="80"/>
                  <a:pt x="29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8" y="82"/>
                  <a:pt x="38" y="82"/>
                  <a:pt x="38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8" y="90"/>
                  <a:pt x="48" y="90"/>
                  <a:pt x="48" y="90"/>
                </a:cubicBezTo>
                <a:cubicBezTo>
                  <a:pt x="51" y="91"/>
                  <a:pt x="51" y="91"/>
                  <a:pt x="51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2"/>
                  <a:pt x="59" y="82"/>
                  <a:pt x="59" y="82"/>
                </a:cubicBezTo>
                <a:cubicBezTo>
                  <a:pt x="63" y="83"/>
                  <a:pt x="63" y="83"/>
                  <a:pt x="63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8" y="85"/>
                  <a:pt x="68" y="85"/>
                  <a:pt x="68" y="85"/>
                </a:cubicBezTo>
                <a:cubicBezTo>
                  <a:pt x="72" y="84"/>
                  <a:pt x="72" y="84"/>
                  <a:pt x="72" y="84"/>
                </a:cubicBezTo>
                <a:cubicBezTo>
                  <a:pt x="74" y="82"/>
                  <a:pt x="74" y="82"/>
                  <a:pt x="74" y="82"/>
                </a:cubicBezTo>
                <a:cubicBezTo>
                  <a:pt x="77" y="79"/>
                  <a:pt x="77" y="79"/>
                  <a:pt x="77" y="79"/>
                </a:cubicBezTo>
                <a:cubicBezTo>
                  <a:pt x="78" y="80"/>
                  <a:pt x="78" y="80"/>
                  <a:pt x="78" y="80"/>
                </a:cubicBezTo>
                <a:cubicBezTo>
                  <a:pt x="79" y="83"/>
                  <a:pt x="79" y="83"/>
                  <a:pt x="79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3"/>
                  <a:pt x="88" y="83"/>
                  <a:pt x="88" y="83"/>
                </a:cubicBezTo>
                <a:cubicBezTo>
                  <a:pt x="90" y="82"/>
                  <a:pt x="90" y="82"/>
                  <a:pt x="90" y="82"/>
                </a:cubicBezTo>
                <a:lnTo>
                  <a:pt x="89" y="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1" name="Freeform 339"/>
          <p:cNvSpPr>
            <a:spLocks/>
          </p:cNvSpPr>
          <p:nvPr/>
        </p:nvSpPr>
        <p:spPr bwMode="auto">
          <a:xfrm>
            <a:off x="5480193" y="3199082"/>
            <a:ext cx="17996" cy="11158"/>
          </a:xfrm>
          <a:custGeom>
            <a:avLst/>
            <a:gdLst>
              <a:gd name="T0" fmla="*/ 0 w 18"/>
              <a:gd name="T1" fmla="*/ 0 h 12"/>
              <a:gd name="T2" fmla="*/ 0 w 18"/>
              <a:gd name="T3" fmla="*/ 2147483647 h 12"/>
              <a:gd name="T4" fmla="*/ 2147483647 w 18"/>
              <a:gd name="T5" fmla="*/ 2147483647 h 12"/>
              <a:gd name="T6" fmla="*/ 2147483647 w 18"/>
              <a:gd name="T7" fmla="*/ 2147483647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0" y="12"/>
                </a:lnTo>
                <a:lnTo>
                  <a:pt x="18" y="12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2" name="Rectangle 340"/>
          <p:cNvSpPr>
            <a:spLocks noChangeArrowheads="1"/>
          </p:cNvSpPr>
          <p:nvPr/>
        </p:nvSpPr>
        <p:spPr bwMode="auto">
          <a:xfrm>
            <a:off x="4818170" y="2911447"/>
            <a:ext cx="7713" cy="1239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3" name="Freeform 347"/>
          <p:cNvSpPr>
            <a:spLocks/>
          </p:cNvSpPr>
          <p:nvPr/>
        </p:nvSpPr>
        <p:spPr bwMode="auto">
          <a:xfrm>
            <a:off x="4585498" y="2008868"/>
            <a:ext cx="525762" cy="598826"/>
          </a:xfrm>
          <a:custGeom>
            <a:avLst/>
            <a:gdLst>
              <a:gd name="T0" fmla="*/ 2147483647 w 83"/>
              <a:gd name="T1" fmla="*/ 2147483647 h 98"/>
              <a:gd name="T2" fmla="*/ 2147483647 w 83"/>
              <a:gd name="T3" fmla="*/ 2147483647 h 98"/>
              <a:gd name="T4" fmla="*/ 2147483647 w 83"/>
              <a:gd name="T5" fmla="*/ 2147483647 h 98"/>
              <a:gd name="T6" fmla="*/ 2147483647 w 83"/>
              <a:gd name="T7" fmla="*/ 2147483647 h 98"/>
              <a:gd name="T8" fmla="*/ 2147483647 w 83"/>
              <a:gd name="T9" fmla="*/ 2147483647 h 98"/>
              <a:gd name="T10" fmla="*/ 2147483647 w 83"/>
              <a:gd name="T11" fmla="*/ 2147483647 h 98"/>
              <a:gd name="T12" fmla="*/ 2147483647 w 83"/>
              <a:gd name="T13" fmla="*/ 2147483647 h 98"/>
              <a:gd name="T14" fmla="*/ 2147483647 w 83"/>
              <a:gd name="T15" fmla="*/ 2147483647 h 98"/>
              <a:gd name="T16" fmla="*/ 2147483647 w 83"/>
              <a:gd name="T17" fmla="*/ 2147483647 h 98"/>
              <a:gd name="T18" fmla="*/ 2147483647 w 83"/>
              <a:gd name="T19" fmla="*/ 2147483647 h 98"/>
              <a:gd name="T20" fmla="*/ 2147483647 w 83"/>
              <a:gd name="T21" fmla="*/ 2147483647 h 98"/>
              <a:gd name="T22" fmla="*/ 2147483647 w 83"/>
              <a:gd name="T23" fmla="*/ 2147483647 h 98"/>
              <a:gd name="T24" fmla="*/ 2147483647 w 83"/>
              <a:gd name="T25" fmla="*/ 2147483647 h 98"/>
              <a:gd name="T26" fmla="*/ 2147483647 w 83"/>
              <a:gd name="T27" fmla="*/ 2147483647 h 98"/>
              <a:gd name="T28" fmla="*/ 2147483647 w 83"/>
              <a:gd name="T29" fmla="*/ 2147483647 h 98"/>
              <a:gd name="T30" fmla="*/ 2147483647 w 83"/>
              <a:gd name="T31" fmla="*/ 2147483647 h 98"/>
              <a:gd name="T32" fmla="*/ 2147483647 w 83"/>
              <a:gd name="T33" fmla="*/ 2147483647 h 98"/>
              <a:gd name="T34" fmla="*/ 2147483647 w 83"/>
              <a:gd name="T35" fmla="*/ 2147483647 h 98"/>
              <a:gd name="T36" fmla="*/ 2147483647 w 83"/>
              <a:gd name="T37" fmla="*/ 2147483647 h 98"/>
              <a:gd name="T38" fmla="*/ 2147483647 w 83"/>
              <a:gd name="T39" fmla="*/ 2147483647 h 98"/>
              <a:gd name="T40" fmla="*/ 2147483647 w 83"/>
              <a:gd name="T41" fmla="*/ 2147483647 h 98"/>
              <a:gd name="T42" fmla="*/ 2147483647 w 83"/>
              <a:gd name="T43" fmla="*/ 2147483647 h 98"/>
              <a:gd name="T44" fmla="*/ 2147483647 w 83"/>
              <a:gd name="T45" fmla="*/ 2147483647 h 98"/>
              <a:gd name="T46" fmla="*/ 2147483647 w 83"/>
              <a:gd name="T47" fmla="*/ 2147483647 h 98"/>
              <a:gd name="T48" fmla="*/ 2147483647 w 83"/>
              <a:gd name="T49" fmla="*/ 2147483647 h 98"/>
              <a:gd name="T50" fmla="*/ 2147483647 w 83"/>
              <a:gd name="T51" fmla="*/ 0 h 98"/>
              <a:gd name="T52" fmla="*/ 2147483647 w 83"/>
              <a:gd name="T53" fmla="*/ 2147483647 h 98"/>
              <a:gd name="T54" fmla="*/ 2147483647 w 83"/>
              <a:gd name="T55" fmla="*/ 2147483647 h 98"/>
              <a:gd name="T56" fmla="*/ 2147483647 w 83"/>
              <a:gd name="T57" fmla="*/ 2147483647 h 98"/>
              <a:gd name="T58" fmla="*/ 2147483647 w 83"/>
              <a:gd name="T59" fmla="*/ 2147483647 h 98"/>
              <a:gd name="T60" fmla="*/ 2147483647 w 83"/>
              <a:gd name="T61" fmla="*/ 2147483647 h 98"/>
              <a:gd name="T62" fmla="*/ 2147483647 w 83"/>
              <a:gd name="T63" fmla="*/ 2147483647 h 98"/>
              <a:gd name="T64" fmla="*/ 2147483647 w 83"/>
              <a:gd name="T65" fmla="*/ 2147483647 h 98"/>
              <a:gd name="T66" fmla="*/ 2147483647 w 83"/>
              <a:gd name="T67" fmla="*/ 2147483647 h 98"/>
              <a:gd name="T68" fmla="*/ 2147483647 w 83"/>
              <a:gd name="T69" fmla="*/ 2147483647 h 98"/>
              <a:gd name="T70" fmla="*/ 2147483647 w 83"/>
              <a:gd name="T71" fmla="*/ 2147483647 h 98"/>
              <a:gd name="T72" fmla="*/ 2147483647 w 83"/>
              <a:gd name="T73" fmla="*/ 2147483647 h 98"/>
              <a:gd name="T74" fmla="*/ 2147483647 w 83"/>
              <a:gd name="T75" fmla="*/ 2147483647 h 98"/>
              <a:gd name="T76" fmla="*/ 2147483647 w 83"/>
              <a:gd name="T77" fmla="*/ 2147483647 h 98"/>
              <a:gd name="T78" fmla="*/ 2147483647 w 83"/>
              <a:gd name="T79" fmla="*/ 2147483647 h 98"/>
              <a:gd name="T80" fmla="*/ 2147483647 w 83"/>
              <a:gd name="T81" fmla="*/ 2147483647 h 98"/>
              <a:gd name="T82" fmla="*/ 2147483647 w 83"/>
              <a:gd name="T83" fmla="*/ 2147483647 h 98"/>
              <a:gd name="T84" fmla="*/ 2147483647 w 83"/>
              <a:gd name="T85" fmla="*/ 2147483647 h 98"/>
              <a:gd name="T86" fmla="*/ 2147483647 w 83"/>
              <a:gd name="T87" fmla="*/ 2147483647 h 98"/>
              <a:gd name="T88" fmla="*/ 2147483647 w 83"/>
              <a:gd name="T89" fmla="*/ 2147483647 h 98"/>
              <a:gd name="T90" fmla="*/ 2147483647 w 83"/>
              <a:gd name="T91" fmla="*/ 2147483647 h 9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83" h="98">
                <a:moveTo>
                  <a:pt x="23" y="87"/>
                </a:moveTo>
                <a:cubicBezTo>
                  <a:pt x="23" y="87"/>
                  <a:pt x="24" y="87"/>
                  <a:pt x="24" y="86"/>
                </a:cubicBezTo>
                <a:cubicBezTo>
                  <a:pt x="24" y="86"/>
                  <a:pt x="24" y="82"/>
                  <a:pt x="24" y="82"/>
                </a:cubicBezTo>
                <a:cubicBezTo>
                  <a:pt x="24" y="80"/>
                  <a:pt x="24" y="80"/>
                  <a:pt x="24" y="80"/>
                </a:cubicBezTo>
                <a:cubicBezTo>
                  <a:pt x="26" y="78"/>
                  <a:pt x="26" y="78"/>
                  <a:pt x="26" y="7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3" y="70"/>
                  <a:pt x="23" y="70"/>
                </a:cubicBezTo>
                <a:cubicBezTo>
                  <a:pt x="23" y="69"/>
                  <a:pt x="24" y="65"/>
                  <a:pt x="24" y="65"/>
                </a:cubicBezTo>
                <a:cubicBezTo>
                  <a:pt x="24" y="65"/>
                  <a:pt x="24" y="62"/>
                  <a:pt x="24" y="62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4"/>
                  <a:pt x="29" y="54"/>
                  <a:pt x="29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0"/>
                  <a:pt x="38" y="30"/>
                  <a:pt x="38" y="30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4" y="24"/>
                  <a:pt x="44" y="24"/>
                  <a:pt x="44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1"/>
                  <a:pt x="62" y="21"/>
                  <a:pt x="62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6" y="19"/>
                  <a:pt x="66" y="19"/>
                  <a:pt x="66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75" y="11"/>
                  <a:pt x="75" y="11"/>
                  <a:pt x="75" y="11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7"/>
                  <a:pt x="78" y="17"/>
                  <a:pt x="78" y="17"/>
                </a:cubicBezTo>
                <a:cubicBezTo>
                  <a:pt x="77" y="19"/>
                  <a:pt x="77" y="19"/>
                  <a:pt x="77" y="19"/>
                </a:cubicBezTo>
                <a:cubicBezTo>
                  <a:pt x="78" y="18"/>
                  <a:pt x="78" y="18"/>
                  <a:pt x="78" y="18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81" y="15"/>
                  <a:pt x="81" y="15"/>
                  <a:pt x="81" y="15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9"/>
                  <a:pt x="80" y="9"/>
                  <a:pt x="80" y="9"/>
                </a:cubicBezTo>
                <a:cubicBezTo>
                  <a:pt x="83" y="6"/>
                  <a:pt x="83" y="6"/>
                  <a:pt x="83" y="6"/>
                </a:cubicBezTo>
                <a:cubicBezTo>
                  <a:pt x="80" y="4"/>
                  <a:pt x="80" y="4"/>
                  <a:pt x="80" y="4"/>
                </a:cubicBezTo>
                <a:cubicBezTo>
                  <a:pt x="76" y="0"/>
                  <a:pt x="76" y="0"/>
                  <a:pt x="76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48" y="13"/>
                  <a:pt x="48" y="13"/>
                  <a:pt x="48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8"/>
                  <a:pt x="28" y="38"/>
                  <a:pt x="28" y="38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17" y="60"/>
                  <a:pt x="17" y="60"/>
                  <a:pt x="17" y="60"/>
                </a:cubicBezTo>
                <a:cubicBezTo>
                  <a:pt x="13" y="63"/>
                  <a:pt x="13" y="63"/>
                  <a:pt x="13" y="63"/>
                </a:cubicBezTo>
                <a:cubicBezTo>
                  <a:pt x="8" y="65"/>
                  <a:pt x="8" y="65"/>
                  <a:pt x="8" y="65"/>
                </a:cubicBezTo>
                <a:cubicBezTo>
                  <a:pt x="6" y="69"/>
                  <a:pt x="6" y="69"/>
                  <a:pt x="6" y="69"/>
                </a:cubicBezTo>
                <a:cubicBezTo>
                  <a:pt x="4" y="71"/>
                  <a:pt x="4" y="71"/>
                  <a:pt x="4" y="71"/>
                </a:cubicBezTo>
                <a:cubicBezTo>
                  <a:pt x="3" y="73"/>
                  <a:pt x="3" y="73"/>
                  <a:pt x="3" y="73"/>
                </a:cubicBezTo>
                <a:cubicBezTo>
                  <a:pt x="2" y="76"/>
                  <a:pt x="2" y="76"/>
                  <a:pt x="2" y="76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4"/>
                  <a:pt x="1" y="84"/>
                  <a:pt x="1" y="84"/>
                </a:cubicBezTo>
                <a:cubicBezTo>
                  <a:pt x="2" y="87"/>
                  <a:pt x="2" y="87"/>
                  <a:pt x="2" y="87"/>
                </a:cubicBezTo>
                <a:cubicBezTo>
                  <a:pt x="3" y="91"/>
                  <a:pt x="3" y="91"/>
                  <a:pt x="3" y="91"/>
                </a:cubicBezTo>
                <a:cubicBezTo>
                  <a:pt x="3" y="95"/>
                  <a:pt x="3" y="95"/>
                  <a:pt x="3" y="95"/>
                </a:cubicBezTo>
                <a:cubicBezTo>
                  <a:pt x="7" y="98"/>
                  <a:pt x="7" y="98"/>
                  <a:pt x="7" y="98"/>
                </a:cubicBezTo>
                <a:cubicBezTo>
                  <a:pt x="11" y="97"/>
                  <a:pt x="11" y="97"/>
                  <a:pt x="11" y="97"/>
                </a:cubicBezTo>
                <a:cubicBezTo>
                  <a:pt x="16" y="93"/>
                  <a:pt x="16" y="93"/>
                  <a:pt x="16" y="93"/>
                </a:cubicBezTo>
                <a:cubicBezTo>
                  <a:pt x="19" y="91"/>
                  <a:pt x="19" y="91"/>
                  <a:pt x="19" y="91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2"/>
                  <a:pt x="21" y="92"/>
                  <a:pt x="21" y="92"/>
                </a:cubicBezTo>
                <a:lnTo>
                  <a:pt x="23" y="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4" name="Freeform 348"/>
          <p:cNvSpPr>
            <a:spLocks/>
          </p:cNvSpPr>
          <p:nvPr/>
        </p:nvSpPr>
        <p:spPr bwMode="auto">
          <a:xfrm>
            <a:off x="4711475" y="2125410"/>
            <a:ext cx="259667" cy="572790"/>
          </a:xfrm>
          <a:custGeom>
            <a:avLst/>
            <a:gdLst>
              <a:gd name="T0" fmla="*/ 320675 w 10000"/>
              <a:gd name="T1" fmla="*/ 163881 h 9895"/>
              <a:gd name="T2" fmla="*/ 312851 w 10000"/>
              <a:gd name="T3" fmla="*/ 117037 h 9895"/>
              <a:gd name="T4" fmla="*/ 297202 w 10000"/>
              <a:gd name="T5" fmla="*/ 46844 h 9895"/>
              <a:gd name="T6" fmla="*/ 273760 w 10000"/>
              <a:gd name="T7" fmla="*/ 38988 h 9895"/>
              <a:gd name="T8" fmla="*/ 242462 w 10000"/>
              <a:gd name="T9" fmla="*/ 0 h 9895"/>
              <a:gd name="T10" fmla="*/ 226813 w 10000"/>
              <a:gd name="T11" fmla="*/ 23422 h 9895"/>
              <a:gd name="T12" fmla="*/ 211164 w 10000"/>
              <a:gd name="T13" fmla="*/ 38988 h 9895"/>
              <a:gd name="T14" fmla="*/ 172074 w 10000"/>
              <a:gd name="T15" fmla="*/ 70192 h 9895"/>
              <a:gd name="T16" fmla="*/ 140776 w 10000"/>
              <a:gd name="T17" fmla="*/ 85832 h 9895"/>
              <a:gd name="T18" fmla="*/ 140776 w 10000"/>
              <a:gd name="T19" fmla="*/ 124819 h 9895"/>
              <a:gd name="T20" fmla="*/ 109511 w 10000"/>
              <a:gd name="T21" fmla="*/ 187229 h 9895"/>
              <a:gd name="T22" fmla="*/ 86037 w 10000"/>
              <a:gd name="T23" fmla="*/ 241856 h 9895"/>
              <a:gd name="T24" fmla="*/ 78213 w 10000"/>
              <a:gd name="T25" fmla="*/ 288700 h 9895"/>
              <a:gd name="T26" fmla="*/ 46915 w 10000"/>
              <a:gd name="T27" fmla="*/ 319905 h 9895"/>
              <a:gd name="T28" fmla="*/ 31298 w 10000"/>
              <a:gd name="T29" fmla="*/ 358893 h 9895"/>
              <a:gd name="T30" fmla="*/ 31298 w 10000"/>
              <a:gd name="T31" fmla="*/ 436942 h 9895"/>
              <a:gd name="T32" fmla="*/ 31298 w 10000"/>
              <a:gd name="T33" fmla="*/ 475929 h 9895"/>
              <a:gd name="T34" fmla="*/ 31298 w 10000"/>
              <a:gd name="T35" fmla="*/ 522774 h 9895"/>
              <a:gd name="T36" fmla="*/ 7824 w 10000"/>
              <a:gd name="T37" fmla="*/ 569544 h 9895"/>
              <a:gd name="T38" fmla="*/ 15649 w 10000"/>
              <a:gd name="T39" fmla="*/ 616388 h 9895"/>
              <a:gd name="T40" fmla="*/ 55797 w 10000"/>
              <a:gd name="T41" fmla="*/ 669904 h 9895"/>
              <a:gd name="T42" fmla="*/ 61217 w 10000"/>
              <a:gd name="T43" fmla="*/ 718453 h 9895"/>
              <a:gd name="T44" fmla="*/ 78213 w 10000"/>
              <a:gd name="T45" fmla="*/ 733425 h 9895"/>
              <a:gd name="T46" fmla="*/ 101686 w 10000"/>
              <a:gd name="T47" fmla="*/ 702220 h 9895"/>
              <a:gd name="T48" fmla="*/ 140776 w 10000"/>
              <a:gd name="T49" fmla="*/ 671015 h 9895"/>
              <a:gd name="T50" fmla="*/ 148601 w 10000"/>
              <a:gd name="T51" fmla="*/ 585183 h 9895"/>
              <a:gd name="T52" fmla="*/ 187723 w 10000"/>
              <a:gd name="T53" fmla="*/ 569544 h 9895"/>
              <a:gd name="T54" fmla="*/ 179899 w 10000"/>
              <a:gd name="T55" fmla="*/ 507134 h 9895"/>
              <a:gd name="T56" fmla="*/ 164250 w 10000"/>
              <a:gd name="T57" fmla="*/ 436942 h 9895"/>
              <a:gd name="T58" fmla="*/ 187723 w 10000"/>
              <a:gd name="T59" fmla="*/ 358893 h 9895"/>
              <a:gd name="T60" fmla="*/ 258111 w 10000"/>
              <a:gd name="T61" fmla="*/ 312123 h 9895"/>
              <a:gd name="T62" fmla="*/ 258111 w 10000"/>
              <a:gd name="T63" fmla="*/ 265278 h 9895"/>
              <a:gd name="T64" fmla="*/ 297202 w 10000"/>
              <a:gd name="T65" fmla="*/ 210651 h 9895"/>
              <a:gd name="T66" fmla="*/ 320675 w 10000"/>
              <a:gd name="T67" fmla="*/ 210651 h 98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000" h="9895">
                <a:moveTo>
                  <a:pt x="10000" y="2316"/>
                </a:moveTo>
                <a:lnTo>
                  <a:pt x="10000" y="2211"/>
                </a:lnTo>
                <a:lnTo>
                  <a:pt x="9756" y="1895"/>
                </a:lnTo>
                <a:lnTo>
                  <a:pt x="9756" y="1579"/>
                </a:lnTo>
                <a:lnTo>
                  <a:pt x="9756" y="1158"/>
                </a:lnTo>
                <a:lnTo>
                  <a:pt x="9268" y="632"/>
                </a:lnTo>
                <a:lnTo>
                  <a:pt x="9024" y="632"/>
                </a:lnTo>
                <a:lnTo>
                  <a:pt x="8537" y="526"/>
                </a:lnTo>
                <a:lnTo>
                  <a:pt x="7805" y="211"/>
                </a:lnTo>
                <a:lnTo>
                  <a:pt x="7561" y="0"/>
                </a:lnTo>
                <a:lnTo>
                  <a:pt x="7317" y="0"/>
                </a:lnTo>
                <a:lnTo>
                  <a:pt x="7073" y="316"/>
                </a:lnTo>
                <a:lnTo>
                  <a:pt x="7073" y="526"/>
                </a:lnTo>
                <a:lnTo>
                  <a:pt x="6585" y="526"/>
                </a:lnTo>
                <a:lnTo>
                  <a:pt x="5854" y="526"/>
                </a:lnTo>
                <a:lnTo>
                  <a:pt x="5366" y="947"/>
                </a:lnTo>
                <a:lnTo>
                  <a:pt x="5122" y="947"/>
                </a:lnTo>
                <a:lnTo>
                  <a:pt x="4390" y="1158"/>
                </a:lnTo>
                <a:lnTo>
                  <a:pt x="4146" y="1368"/>
                </a:lnTo>
                <a:lnTo>
                  <a:pt x="4390" y="1684"/>
                </a:lnTo>
                <a:lnTo>
                  <a:pt x="3902" y="2000"/>
                </a:lnTo>
                <a:lnTo>
                  <a:pt x="3415" y="2526"/>
                </a:lnTo>
                <a:lnTo>
                  <a:pt x="2927" y="2632"/>
                </a:lnTo>
                <a:lnTo>
                  <a:pt x="2683" y="3263"/>
                </a:lnTo>
                <a:lnTo>
                  <a:pt x="2195" y="3684"/>
                </a:lnTo>
                <a:lnTo>
                  <a:pt x="2439" y="3895"/>
                </a:lnTo>
                <a:lnTo>
                  <a:pt x="2439" y="4211"/>
                </a:lnTo>
                <a:lnTo>
                  <a:pt x="1463" y="4316"/>
                </a:lnTo>
                <a:lnTo>
                  <a:pt x="976" y="4526"/>
                </a:lnTo>
                <a:lnTo>
                  <a:pt x="976" y="4842"/>
                </a:lnTo>
                <a:cubicBezTo>
                  <a:pt x="976" y="4842"/>
                  <a:pt x="732" y="5263"/>
                  <a:pt x="732" y="5368"/>
                </a:cubicBezTo>
                <a:cubicBezTo>
                  <a:pt x="813" y="5544"/>
                  <a:pt x="895" y="5719"/>
                  <a:pt x="976" y="5895"/>
                </a:cubicBezTo>
                <a:lnTo>
                  <a:pt x="1463" y="6211"/>
                </a:lnTo>
                <a:lnTo>
                  <a:pt x="976" y="6421"/>
                </a:lnTo>
                <a:lnTo>
                  <a:pt x="976" y="6632"/>
                </a:lnTo>
                <a:lnTo>
                  <a:pt x="976" y="7053"/>
                </a:lnTo>
                <a:cubicBezTo>
                  <a:pt x="976" y="7158"/>
                  <a:pt x="732" y="7158"/>
                  <a:pt x="732" y="7158"/>
                </a:cubicBezTo>
                <a:lnTo>
                  <a:pt x="244" y="7684"/>
                </a:lnTo>
                <a:lnTo>
                  <a:pt x="0" y="7789"/>
                </a:lnTo>
                <a:cubicBezTo>
                  <a:pt x="488" y="8316"/>
                  <a:pt x="329" y="8217"/>
                  <a:pt x="488" y="8316"/>
                </a:cubicBezTo>
                <a:cubicBezTo>
                  <a:pt x="647" y="8415"/>
                  <a:pt x="746" y="8264"/>
                  <a:pt x="955" y="8384"/>
                </a:cubicBezTo>
                <a:cubicBezTo>
                  <a:pt x="1164" y="8504"/>
                  <a:pt x="1597" y="8867"/>
                  <a:pt x="1740" y="9038"/>
                </a:cubicBezTo>
                <a:cubicBezTo>
                  <a:pt x="1883" y="9209"/>
                  <a:pt x="1786" y="9301"/>
                  <a:pt x="1814" y="9410"/>
                </a:cubicBezTo>
                <a:cubicBezTo>
                  <a:pt x="1842" y="9519"/>
                  <a:pt x="1865" y="9637"/>
                  <a:pt x="1909" y="9693"/>
                </a:cubicBezTo>
                <a:cubicBezTo>
                  <a:pt x="1953" y="9749"/>
                  <a:pt x="1990" y="9709"/>
                  <a:pt x="2078" y="9743"/>
                </a:cubicBezTo>
                <a:cubicBezTo>
                  <a:pt x="2166" y="9777"/>
                  <a:pt x="2338" y="9905"/>
                  <a:pt x="2439" y="9895"/>
                </a:cubicBezTo>
                <a:cubicBezTo>
                  <a:pt x="2540" y="9885"/>
                  <a:pt x="2602" y="9754"/>
                  <a:pt x="2683" y="9684"/>
                </a:cubicBezTo>
                <a:lnTo>
                  <a:pt x="3171" y="9474"/>
                </a:lnTo>
                <a:lnTo>
                  <a:pt x="3902" y="9474"/>
                </a:lnTo>
                <a:lnTo>
                  <a:pt x="4390" y="9053"/>
                </a:lnTo>
                <a:cubicBezTo>
                  <a:pt x="4471" y="8807"/>
                  <a:pt x="4553" y="8562"/>
                  <a:pt x="4634" y="8316"/>
                </a:cubicBezTo>
                <a:lnTo>
                  <a:pt x="4634" y="7895"/>
                </a:lnTo>
                <a:lnTo>
                  <a:pt x="5122" y="7789"/>
                </a:lnTo>
                <a:lnTo>
                  <a:pt x="5854" y="7684"/>
                </a:lnTo>
                <a:lnTo>
                  <a:pt x="5854" y="7158"/>
                </a:lnTo>
                <a:lnTo>
                  <a:pt x="5610" y="6842"/>
                </a:lnTo>
                <a:lnTo>
                  <a:pt x="4878" y="6632"/>
                </a:lnTo>
                <a:cubicBezTo>
                  <a:pt x="4959" y="6386"/>
                  <a:pt x="5041" y="6141"/>
                  <a:pt x="5122" y="5895"/>
                </a:cubicBezTo>
                <a:lnTo>
                  <a:pt x="5122" y="5368"/>
                </a:lnTo>
                <a:lnTo>
                  <a:pt x="5854" y="4842"/>
                </a:lnTo>
                <a:lnTo>
                  <a:pt x="6585" y="4632"/>
                </a:lnTo>
                <a:lnTo>
                  <a:pt x="8049" y="4211"/>
                </a:lnTo>
                <a:lnTo>
                  <a:pt x="8293" y="3895"/>
                </a:lnTo>
                <a:lnTo>
                  <a:pt x="8049" y="3579"/>
                </a:lnTo>
                <a:lnTo>
                  <a:pt x="8537" y="3263"/>
                </a:lnTo>
                <a:lnTo>
                  <a:pt x="9268" y="2842"/>
                </a:lnTo>
                <a:lnTo>
                  <a:pt x="10000" y="2947"/>
                </a:lnTo>
                <a:lnTo>
                  <a:pt x="10000" y="2842"/>
                </a:lnTo>
                <a:lnTo>
                  <a:pt x="10000" y="23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5" name="Freeform 349"/>
          <p:cNvSpPr>
            <a:spLocks/>
          </p:cNvSpPr>
          <p:nvPr/>
        </p:nvSpPr>
        <p:spPr bwMode="auto">
          <a:xfrm>
            <a:off x="4933863" y="2802344"/>
            <a:ext cx="361220" cy="224405"/>
          </a:xfrm>
          <a:custGeom>
            <a:avLst/>
            <a:gdLst>
              <a:gd name="T0" fmla="*/ 2147483647 w 57"/>
              <a:gd name="T1" fmla="*/ 2147483647 h 37"/>
              <a:gd name="T2" fmla="*/ 2147483647 w 57"/>
              <a:gd name="T3" fmla="*/ 2147483647 h 37"/>
              <a:gd name="T4" fmla="*/ 2147483647 w 57"/>
              <a:gd name="T5" fmla="*/ 2147483647 h 37"/>
              <a:gd name="T6" fmla="*/ 2147483647 w 57"/>
              <a:gd name="T7" fmla="*/ 2147483647 h 37"/>
              <a:gd name="T8" fmla="*/ 2147483647 w 57"/>
              <a:gd name="T9" fmla="*/ 2147483647 h 37"/>
              <a:gd name="T10" fmla="*/ 2147483647 w 57"/>
              <a:gd name="T11" fmla="*/ 2147483647 h 37"/>
              <a:gd name="T12" fmla="*/ 2147483647 w 57"/>
              <a:gd name="T13" fmla="*/ 2147483647 h 37"/>
              <a:gd name="T14" fmla="*/ 2147483647 w 57"/>
              <a:gd name="T15" fmla="*/ 2147483647 h 37"/>
              <a:gd name="T16" fmla="*/ 2147483647 w 57"/>
              <a:gd name="T17" fmla="*/ 2147483647 h 37"/>
              <a:gd name="T18" fmla="*/ 2147483647 w 57"/>
              <a:gd name="T19" fmla="*/ 2147483647 h 37"/>
              <a:gd name="T20" fmla="*/ 2147483647 w 57"/>
              <a:gd name="T21" fmla="*/ 2147483647 h 37"/>
              <a:gd name="T22" fmla="*/ 2147483647 w 57"/>
              <a:gd name="T23" fmla="*/ 0 h 37"/>
              <a:gd name="T24" fmla="*/ 2147483647 w 57"/>
              <a:gd name="T25" fmla="*/ 0 h 37"/>
              <a:gd name="T26" fmla="*/ 2147483647 w 57"/>
              <a:gd name="T27" fmla="*/ 2147483647 h 37"/>
              <a:gd name="T28" fmla="*/ 2147483647 w 57"/>
              <a:gd name="T29" fmla="*/ 2147483647 h 37"/>
              <a:gd name="T30" fmla="*/ 2147483647 w 57"/>
              <a:gd name="T31" fmla="*/ 2147483647 h 37"/>
              <a:gd name="T32" fmla="*/ 2147483647 w 57"/>
              <a:gd name="T33" fmla="*/ 2147483647 h 37"/>
              <a:gd name="T34" fmla="*/ 2147483647 w 57"/>
              <a:gd name="T35" fmla="*/ 2147483647 h 37"/>
              <a:gd name="T36" fmla="*/ 2147483647 w 57"/>
              <a:gd name="T37" fmla="*/ 2147483647 h 37"/>
              <a:gd name="T38" fmla="*/ 2147483647 w 57"/>
              <a:gd name="T39" fmla="*/ 2147483647 h 37"/>
              <a:gd name="T40" fmla="*/ 2147483647 w 57"/>
              <a:gd name="T41" fmla="*/ 2147483647 h 37"/>
              <a:gd name="T42" fmla="*/ 2147483647 w 57"/>
              <a:gd name="T43" fmla="*/ 2147483647 h 37"/>
              <a:gd name="T44" fmla="*/ 0 w 57"/>
              <a:gd name="T45" fmla="*/ 2147483647 h 37"/>
              <a:gd name="T46" fmla="*/ 0 w 57"/>
              <a:gd name="T47" fmla="*/ 2147483647 h 37"/>
              <a:gd name="T48" fmla="*/ 2147483647 w 57"/>
              <a:gd name="T49" fmla="*/ 2147483647 h 37"/>
              <a:gd name="T50" fmla="*/ 2147483647 w 57"/>
              <a:gd name="T51" fmla="*/ 2147483647 h 37"/>
              <a:gd name="T52" fmla="*/ 2147483647 w 57"/>
              <a:gd name="T53" fmla="*/ 2147483647 h 37"/>
              <a:gd name="T54" fmla="*/ 2147483647 w 57"/>
              <a:gd name="T55" fmla="*/ 2147483647 h 37"/>
              <a:gd name="T56" fmla="*/ 2147483647 w 57"/>
              <a:gd name="T57" fmla="*/ 2147483647 h 37"/>
              <a:gd name="T58" fmla="*/ 2147483647 w 57"/>
              <a:gd name="T59" fmla="*/ 2147483647 h 37"/>
              <a:gd name="T60" fmla="*/ 2147483647 w 57"/>
              <a:gd name="T61" fmla="*/ 2147483647 h 37"/>
              <a:gd name="T62" fmla="*/ 2147483647 w 57"/>
              <a:gd name="T63" fmla="*/ 2147483647 h 37"/>
              <a:gd name="T64" fmla="*/ 2147483647 w 57"/>
              <a:gd name="T65" fmla="*/ 2147483647 h 37"/>
              <a:gd name="T66" fmla="*/ 2147483647 w 57"/>
              <a:gd name="T67" fmla="*/ 2147483647 h 37"/>
              <a:gd name="T68" fmla="*/ 2147483647 w 57"/>
              <a:gd name="T69" fmla="*/ 2147483647 h 37"/>
              <a:gd name="T70" fmla="*/ 2147483647 w 57"/>
              <a:gd name="T71" fmla="*/ 2147483647 h 37"/>
              <a:gd name="T72" fmla="*/ 2147483647 w 57"/>
              <a:gd name="T73" fmla="*/ 2147483647 h 37"/>
              <a:gd name="T74" fmla="*/ 2147483647 w 57"/>
              <a:gd name="T75" fmla="*/ 2147483647 h 37"/>
              <a:gd name="T76" fmla="*/ 2147483647 w 57"/>
              <a:gd name="T77" fmla="*/ 2147483647 h 37"/>
              <a:gd name="T78" fmla="*/ 2147483647 w 57"/>
              <a:gd name="T79" fmla="*/ 2147483647 h 37"/>
              <a:gd name="T80" fmla="*/ 2147483647 w 57"/>
              <a:gd name="T81" fmla="*/ 2147483647 h 37"/>
              <a:gd name="T82" fmla="*/ 2147483647 w 57"/>
              <a:gd name="T83" fmla="*/ 2147483647 h 37"/>
              <a:gd name="T84" fmla="*/ 2147483647 w 57"/>
              <a:gd name="T85" fmla="*/ 2147483647 h 37"/>
              <a:gd name="T86" fmla="*/ 2147483647 w 57"/>
              <a:gd name="T87" fmla="*/ 2147483647 h 37"/>
              <a:gd name="T88" fmla="*/ 2147483647 w 57"/>
              <a:gd name="T89" fmla="*/ 2147483647 h 37"/>
              <a:gd name="T90" fmla="*/ 2147483647 w 57"/>
              <a:gd name="T91" fmla="*/ 2147483647 h 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7" h="37">
                <a:moveTo>
                  <a:pt x="54" y="22"/>
                </a:moveTo>
                <a:cubicBezTo>
                  <a:pt x="56" y="21"/>
                  <a:pt x="56" y="21"/>
                  <a:pt x="56" y="21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2"/>
                  <a:pt x="52" y="12"/>
                  <a:pt x="52" y="12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4"/>
                  <a:pt x="40" y="4"/>
                  <a:pt x="40" y="4"/>
                </a:cubicBezTo>
                <a:cubicBezTo>
                  <a:pt x="33" y="1"/>
                  <a:pt x="33" y="1"/>
                  <a:pt x="33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5"/>
                  <a:pt x="24" y="5"/>
                  <a:pt x="2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8"/>
                  <a:pt x="6" y="8"/>
                  <a:pt x="6" y="8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6" y="26"/>
                  <a:pt x="25" y="28"/>
                </a:cubicBezTo>
                <a:cubicBezTo>
                  <a:pt x="25" y="29"/>
                  <a:pt x="22" y="30"/>
                  <a:pt x="22" y="30"/>
                </a:cubicBezTo>
                <a:cubicBezTo>
                  <a:pt x="21" y="33"/>
                  <a:pt x="21" y="33"/>
                  <a:pt x="21" y="33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2"/>
                  <a:pt x="25" y="32"/>
                  <a:pt x="25" y="32"/>
                </a:cubicBezTo>
                <a:cubicBezTo>
                  <a:pt x="30" y="29"/>
                  <a:pt x="30" y="29"/>
                  <a:pt x="30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6" y="32"/>
                  <a:pt x="36" y="32"/>
                  <a:pt x="36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7"/>
                  <a:pt x="37" y="37"/>
                  <a:pt x="37" y="37"/>
                </a:cubicBezTo>
                <a:cubicBezTo>
                  <a:pt x="45" y="34"/>
                  <a:pt x="45" y="34"/>
                  <a:pt x="45" y="34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5"/>
                  <a:pt x="51" y="25"/>
                </a:cubicBezTo>
                <a:lnTo>
                  <a:pt x="54" y="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6" name="Freeform 350"/>
          <p:cNvSpPr>
            <a:spLocks/>
          </p:cNvSpPr>
          <p:nvPr/>
        </p:nvSpPr>
        <p:spPr bwMode="auto">
          <a:xfrm>
            <a:off x="5142111" y="2802344"/>
            <a:ext cx="44992" cy="23556"/>
          </a:xfrm>
          <a:custGeom>
            <a:avLst/>
            <a:gdLst>
              <a:gd name="T0" fmla="*/ 2147483647 w 42"/>
              <a:gd name="T1" fmla="*/ 2147483647 h 24"/>
              <a:gd name="T2" fmla="*/ 2147483647 w 42"/>
              <a:gd name="T3" fmla="*/ 0 h 24"/>
              <a:gd name="T4" fmla="*/ 0 w 42"/>
              <a:gd name="T5" fmla="*/ 2147483647 h 24"/>
              <a:gd name="T6" fmla="*/ 2147483647 w 42"/>
              <a:gd name="T7" fmla="*/ 2147483647 h 24"/>
              <a:gd name="T8" fmla="*/ 2147483647 w 42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24">
                <a:moveTo>
                  <a:pt x="36" y="24"/>
                </a:moveTo>
                <a:lnTo>
                  <a:pt x="18" y="0"/>
                </a:lnTo>
                <a:lnTo>
                  <a:pt x="0" y="6"/>
                </a:lnTo>
                <a:lnTo>
                  <a:pt x="42" y="24"/>
                </a:lnTo>
                <a:lnTo>
                  <a:pt x="36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" name="Freeform 359"/>
          <p:cNvSpPr>
            <a:spLocks/>
          </p:cNvSpPr>
          <p:nvPr/>
        </p:nvSpPr>
        <p:spPr bwMode="auto">
          <a:xfrm>
            <a:off x="4888871" y="2704399"/>
            <a:ext cx="62989" cy="37194"/>
          </a:xfrm>
          <a:custGeom>
            <a:avLst/>
            <a:gdLst>
              <a:gd name="T0" fmla="*/ 2147483647 w 60"/>
              <a:gd name="T1" fmla="*/ 2147483647 h 36"/>
              <a:gd name="T2" fmla="*/ 2147483647 w 60"/>
              <a:gd name="T3" fmla="*/ 2147483647 h 36"/>
              <a:gd name="T4" fmla="*/ 2147483647 w 60"/>
              <a:gd name="T5" fmla="*/ 2147483647 h 36"/>
              <a:gd name="T6" fmla="*/ 2147483647 w 60"/>
              <a:gd name="T7" fmla="*/ 2147483647 h 36"/>
              <a:gd name="T8" fmla="*/ 2147483647 w 60"/>
              <a:gd name="T9" fmla="*/ 0 h 36"/>
              <a:gd name="T10" fmla="*/ 2147483647 w 60"/>
              <a:gd name="T11" fmla="*/ 0 h 36"/>
              <a:gd name="T12" fmla="*/ 2147483647 w 60"/>
              <a:gd name="T13" fmla="*/ 2147483647 h 36"/>
              <a:gd name="T14" fmla="*/ 0 w 60"/>
              <a:gd name="T15" fmla="*/ 2147483647 h 36"/>
              <a:gd name="T16" fmla="*/ 2147483647 w 60"/>
              <a:gd name="T17" fmla="*/ 2147483647 h 36"/>
              <a:gd name="T18" fmla="*/ 2147483647 w 60"/>
              <a:gd name="T19" fmla="*/ 2147483647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0" h="36">
                <a:moveTo>
                  <a:pt x="54" y="36"/>
                </a:moveTo>
                <a:lnTo>
                  <a:pt x="60" y="24"/>
                </a:lnTo>
                <a:lnTo>
                  <a:pt x="54" y="12"/>
                </a:lnTo>
                <a:lnTo>
                  <a:pt x="42" y="6"/>
                </a:lnTo>
                <a:lnTo>
                  <a:pt x="30" y="0"/>
                </a:lnTo>
                <a:lnTo>
                  <a:pt x="18" y="0"/>
                </a:lnTo>
                <a:lnTo>
                  <a:pt x="6" y="12"/>
                </a:lnTo>
                <a:lnTo>
                  <a:pt x="0" y="18"/>
                </a:lnTo>
                <a:lnTo>
                  <a:pt x="12" y="30"/>
                </a:lnTo>
                <a:lnTo>
                  <a:pt x="54" y="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8" name="Freeform 360"/>
          <p:cNvSpPr>
            <a:spLocks/>
          </p:cNvSpPr>
          <p:nvPr/>
        </p:nvSpPr>
        <p:spPr bwMode="auto">
          <a:xfrm>
            <a:off x="4774463" y="2722996"/>
            <a:ext cx="196679" cy="169853"/>
          </a:xfrm>
          <a:custGeom>
            <a:avLst/>
            <a:gdLst>
              <a:gd name="T0" fmla="*/ 2147483647 w 31"/>
              <a:gd name="T1" fmla="*/ 2147483647 h 28"/>
              <a:gd name="T2" fmla="*/ 2147483647 w 31"/>
              <a:gd name="T3" fmla="*/ 2147483647 h 28"/>
              <a:gd name="T4" fmla="*/ 2147483647 w 31"/>
              <a:gd name="T5" fmla="*/ 2147483647 h 28"/>
              <a:gd name="T6" fmla="*/ 2147483647 w 31"/>
              <a:gd name="T7" fmla="*/ 2147483647 h 28"/>
              <a:gd name="T8" fmla="*/ 2147483647 w 31"/>
              <a:gd name="T9" fmla="*/ 2147483647 h 28"/>
              <a:gd name="T10" fmla="*/ 2147483647 w 31"/>
              <a:gd name="T11" fmla="*/ 2147483647 h 28"/>
              <a:gd name="T12" fmla="*/ 2147483647 w 31"/>
              <a:gd name="T13" fmla="*/ 2147483647 h 28"/>
              <a:gd name="T14" fmla="*/ 2147483647 w 31"/>
              <a:gd name="T15" fmla="*/ 2147483647 h 28"/>
              <a:gd name="T16" fmla="*/ 2147483647 w 31"/>
              <a:gd name="T17" fmla="*/ 2147483647 h 28"/>
              <a:gd name="T18" fmla="*/ 2147483647 w 31"/>
              <a:gd name="T19" fmla="*/ 2147483647 h 28"/>
              <a:gd name="T20" fmla="*/ 2147483647 w 31"/>
              <a:gd name="T21" fmla="*/ 2147483647 h 28"/>
              <a:gd name="T22" fmla="*/ 2147483647 w 31"/>
              <a:gd name="T23" fmla="*/ 2147483647 h 28"/>
              <a:gd name="T24" fmla="*/ 2147483647 w 31"/>
              <a:gd name="T25" fmla="*/ 2147483647 h 28"/>
              <a:gd name="T26" fmla="*/ 2147483647 w 31"/>
              <a:gd name="T27" fmla="*/ 2147483647 h 28"/>
              <a:gd name="T28" fmla="*/ 2147483647 w 31"/>
              <a:gd name="T29" fmla="*/ 2147483647 h 28"/>
              <a:gd name="T30" fmla="*/ 2147483647 w 31"/>
              <a:gd name="T31" fmla="*/ 2147483647 h 28"/>
              <a:gd name="T32" fmla="*/ 2147483647 w 31"/>
              <a:gd name="T33" fmla="*/ 2147483647 h 28"/>
              <a:gd name="T34" fmla="*/ 2147483647 w 31"/>
              <a:gd name="T35" fmla="*/ 2147483647 h 28"/>
              <a:gd name="T36" fmla="*/ 2147483647 w 31"/>
              <a:gd name="T37" fmla="*/ 2147483647 h 28"/>
              <a:gd name="T38" fmla="*/ 2147483647 w 31"/>
              <a:gd name="T39" fmla="*/ 2147483647 h 28"/>
              <a:gd name="T40" fmla="*/ 2147483647 w 31"/>
              <a:gd name="T41" fmla="*/ 2147483647 h 28"/>
              <a:gd name="T42" fmla="*/ 2147483647 w 31"/>
              <a:gd name="T43" fmla="*/ 2147483647 h 28"/>
              <a:gd name="T44" fmla="*/ 2147483647 w 31"/>
              <a:gd name="T45" fmla="*/ 2147483647 h 28"/>
              <a:gd name="T46" fmla="*/ 2147483647 w 31"/>
              <a:gd name="T47" fmla="*/ 0 h 28"/>
              <a:gd name="T48" fmla="*/ 2147483647 w 31"/>
              <a:gd name="T49" fmla="*/ 2147483647 h 28"/>
              <a:gd name="T50" fmla="*/ 2147483647 w 31"/>
              <a:gd name="T51" fmla="*/ 2147483647 h 28"/>
              <a:gd name="T52" fmla="*/ 2147483647 w 31"/>
              <a:gd name="T53" fmla="*/ 0 h 28"/>
              <a:gd name="T54" fmla="*/ 2147483647 w 31"/>
              <a:gd name="T55" fmla="*/ 0 h 28"/>
              <a:gd name="T56" fmla="*/ 2147483647 w 31"/>
              <a:gd name="T57" fmla="*/ 2147483647 h 28"/>
              <a:gd name="T58" fmla="*/ 2147483647 w 31"/>
              <a:gd name="T59" fmla="*/ 2147483647 h 28"/>
              <a:gd name="T60" fmla="*/ 0 w 31"/>
              <a:gd name="T61" fmla="*/ 2147483647 h 28"/>
              <a:gd name="T62" fmla="*/ 0 w 31"/>
              <a:gd name="T63" fmla="*/ 2147483647 h 28"/>
              <a:gd name="T64" fmla="*/ 2147483647 w 31"/>
              <a:gd name="T65" fmla="*/ 2147483647 h 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1" h="28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7"/>
                  <a:pt x="2" y="17"/>
                </a:cubicBezTo>
                <a:cubicBezTo>
                  <a:pt x="2" y="17"/>
                  <a:pt x="2" y="19"/>
                  <a:pt x="2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10" y="24"/>
                  <a:pt x="10" y="24"/>
                  <a:pt x="10" y="24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8"/>
                  <a:pt x="19" y="28"/>
                  <a:pt x="19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2"/>
                  <a:pt x="29" y="12"/>
                  <a:pt x="29" y="12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5" y="1"/>
                  <a:pt x="15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lnTo>
                  <a:pt x="1" y="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9" name="Freeform 364"/>
          <p:cNvSpPr>
            <a:spLocks/>
          </p:cNvSpPr>
          <p:nvPr/>
        </p:nvSpPr>
        <p:spPr bwMode="auto">
          <a:xfrm>
            <a:off x="4494229" y="3521431"/>
            <a:ext cx="318799" cy="226884"/>
          </a:xfrm>
          <a:custGeom>
            <a:avLst/>
            <a:gdLst>
              <a:gd name="T0" fmla="*/ 2147483647 w 300"/>
              <a:gd name="T1" fmla="*/ 2147483647 h 223"/>
              <a:gd name="T2" fmla="*/ 2147483647 w 300"/>
              <a:gd name="T3" fmla="*/ 2147483647 h 223"/>
              <a:gd name="T4" fmla="*/ 2147483647 w 300"/>
              <a:gd name="T5" fmla="*/ 2147483647 h 223"/>
              <a:gd name="T6" fmla="*/ 2147483647 w 300"/>
              <a:gd name="T7" fmla="*/ 2147483647 h 223"/>
              <a:gd name="T8" fmla="*/ 2147483647 w 300"/>
              <a:gd name="T9" fmla="*/ 2147483647 h 223"/>
              <a:gd name="T10" fmla="*/ 2147483647 w 300"/>
              <a:gd name="T11" fmla="*/ 2147483647 h 223"/>
              <a:gd name="T12" fmla="*/ 2147483647 w 300"/>
              <a:gd name="T13" fmla="*/ 2147483647 h 223"/>
              <a:gd name="T14" fmla="*/ 2147483647 w 300"/>
              <a:gd name="T15" fmla="*/ 2147483647 h 223"/>
              <a:gd name="T16" fmla="*/ 2147483647 w 300"/>
              <a:gd name="T17" fmla="*/ 2147483647 h 223"/>
              <a:gd name="T18" fmla="*/ 2147483647 w 300"/>
              <a:gd name="T19" fmla="*/ 2147483647 h 223"/>
              <a:gd name="T20" fmla="*/ 2147483647 w 300"/>
              <a:gd name="T21" fmla="*/ 2147483647 h 223"/>
              <a:gd name="T22" fmla="*/ 2147483647 w 300"/>
              <a:gd name="T23" fmla="*/ 2147483647 h 223"/>
              <a:gd name="T24" fmla="*/ 2147483647 w 300"/>
              <a:gd name="T25" fmla="*/ 2147483647 h 223"/>
              <a:gd name="T26" fmla="*/ 2147483647 w 300"/>
              <a:gd name="T27" fmla="*/ 2147483647 h 223"/>
              <a:gd name="T28" fmla="*/ 2147483647 w 300"/>
              <a:gd name="T29" fmla="*/ 2147483647 h 223"/>
              <a:gd name="T30" fmla="*/ 2147483647 w 300"/>
              <a:gd name="T31" fmla="*/ 0 h 223"/>
              <a:gd name="T32" fmla="*/ 2147483647 w 300"/>
              <a:gd name="T33" fmla="*/ 2147483647 h 223"/>
              <a:gd name="T34" fmla="*/ 2147483647 w 300"/>
              <a:gd name="T35" fmla="*/ 2147483647 h 223"/>
              <a:gd name="T36" fmla="*/ 2147483647 w 300"/>
              <a:gd name="T37" fmla="*/ 2147483647 h 223"/>
              <a:gd name="T38" fmla="*/ 2147483647 w 300"/>
              <a:gd name="T39" fmla="*/ 2147483647 h 223"/>
              <a:gd name="T40" fmla="*/ 2147483647 w 300"/>
              <a:gd name="T41" fmla="*/ 2147483647 h 223"/>
              <a:gd name="T42" fmla="*/ 2147483647 w 300"/>
              <a:gd name="T43" fmla="*/ 2147483647 h 223"/>
              <a:gd name="T44" fmla="*/ 0 w 300"/>
              <a:gd name="T45" fmla="*/ 2147483647 h 223"/>
              <a:gd name="T46" fmla="*/ 2147483647 w 300"/>
              <a:gd name="T47" fmla="*/ 2147483647 h 223"/>
              <a:gd name="T48" fmla="*/ 2147483647 w 300"/>
              <a:gd name="T49" fmla="*/ 2147483647 h 223"/>
              <a:gd name="T50" fmla="*/ 2147483647 w 300"/>
              <a:gd name="T51" fmla="*/ 2147483647 h 223"/>
              <a:gd name="T52" fmla="*/ 2147483647 w 300"/>
              <a:gd name="T53" fmla="*/ 2147483647 h 223"/>
              <a:gd name="T54" fmla="*/ 2147483647 w 300"/>
              <a:gd name="T55" fmla="*/ 2147483647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0" name="Freeform 365"/>
          <p:cNvSpPr>
            <a:spLocks/>
          </p:cNvSpPr>
          <p:nvPr/>
        </p:nvSpPr>
        <p:spPr bwMode="auto">
          <a:xfrm>
            <a:off x="4494229" y="3521431"/>
            <a:ext cx="318799" cy="226884"/>
          </a:xfrm>
          <a:custGeom>
            <a:avLst/>
            <a:gdLst>
              <a:gd name="T0" fmla="*/ 2147483647 w 300"/>
              <a:gd name="T1" fmla="*/ 2147483647 h 223"/>
              <a:gd name="T2" fmla="*/ 2147483647 w 300"/>
              <a:gd name="T3" fmla="*/ 2147483647 h 223"/>
              <a:gd name="T4" fmla="*/ 2147483647 w 300"/>
              <a:gd name="T5" fmla="*/ 2147483647 h 223"/>
              <a:gd name="T6" fmla="*/ 2147483647 w 300"/>
              <a:gd name="T7" fmla="*/ 2147483647 h 223"/>
              <a:gd name="T8" fmla="*/ 2147483647 w 300"/>
              <a:gd name="T9" fmla="*/ 2147483647 h 223"/>
              <a:gd name="T10" fmla="*/ 2147483647 w 300"/>
              <a:gd name="T11" fmla="*/ 2147483647 h 223"/>
              <a:gd name="T12" fmla="*/ 2147483647 w 300"/>
              <a:gd name="T13" fmla="*/ 2147483647 h 223"/>
              <a:gd name="T14" fmla="*/ 2147483647 w 300"/>
              <a:gd name="T15" fmla="*/ 2147483647 h 223"/>
              <a:gd name="T16" fmla="*/ 2147483647 w 300"/>
              <a:gd name="T17" fmla="*/ 2147483647 h 223"/>
              <a:gd name="T18" fmla="*/ 2147483647 w 300"/>
              <a:gd name="T19" fmla="*/ 2147483647 h 223"/>
              <a:gd name="T20" fmla="*/ 2147483647 w 300"/>
              <a:gd name="T21" fmla="*/ 2147483647 h 223"/>
              <a:gd name="T22" fmla="*/ 2147483647 w 300"/>
              <a:gd name="T23" fmla="*/ 2147483647 h 223"/>
              <a:gd name="T24" fmla="*/ 2147483647 w 300"/>
              <a:gd name="T25" fmla="*/ 2147483647 h 223"/>
              <a:gd name="T26" fmla="*/ 2147483647 w 300"/>
              <a:gd name="T27" fmla="*/ 2147483647 h 223"/>
              <a:gd name="T28" fmla="*/ 2147483647 w 300"/>
              <a:gd name="T29" fmla="*/ 2147483647 h 223"/>
              <a:gd name="T30" fmla="*/ 2147483647 w 300"/>
              <a:gd name="T31" fmla="*/ 0 h 223"/>
              <a:gd name="T32" fmla="*/ 2147483647 w 300"/>
              <a:gd name="T33" fmla="*/ 2147483647 h 223"/>
              <a:gd name="T34" fmla="*/ 2147483647 w 300"/>
              <a:gd name="T35" fmla="*/ 2147483647 h 223"/>
              <a:gd name="T36" fmla="*/ 2147483647 w 300"/>
              <a:gd name="T37" fmla="*/ 2147483647 h 223"/>
              <a:gd name="T38" fmla="*/ 2147483647 w 300"/>
              <a:gd name="T39" fmla="*/ 2147483647 h 223"/>
              <a:gd name="T40" fmla="*/ 2147483647 w 300"/>
              <a:gd name="T41" fmla="*/ 2147483647 h 223"/>
              <a:gd name="T42" fmla="*/ 2147483647 w 300"/>
              <a:gd name="T43" fmla="*/ 2147483647 h 223"/>
              <a:gd name="T44" fmla="*/ 0 w 300"/>
              <a:gd name="T45" fmla="*/ 2147483647 h 223"/>
              <a:gd name="T46" fmla="*/ 2147483647 w 300"/>
              <a:gd name="T47" fmla="*/ 2147483647 h 223"/>
              <a:gd name="T48" fmla="*/ 2147483647 w 300"/>
              <a:gd name="T49" fmla="*/ 2147483647 h 223"/>
              <a:gd name="T50" fmla="*/ 2147483647 w 300"/>
              <a:gd name="T51" fmla="*/ 2147483647 h 223"/>
              <a:gd name="T52" fmla="*/ 2147483647 w 300"/>
              <a:gd name="T53" fmla="*/ 2147483647 h 223"/>
              <a:gd name="T54" fmla="*/ 2147483647 w 300"/>
              <a:gd name="T55" fmla="*/ 2147483647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1" name="Freeform 366"/>
          <p:cNvSpPr>
            <a:spLocks/>
          </p:cNvSpPr>
          <p:nvPr/>
        </p:nvSpPr>
        <p:spPr bwMode="auto">
          <a:xfrm>
            <a:off x="4247417" y="3490436"/>
            <a:ext cx="330368" cy="300033"/>
          </a:xfrm>
          <a:custGeom>
            <a:avLst/>
            <a:gdLst>
              <a:gd name="T0" fmla="*/ 2147483647 w 52"/>
              <a:gd name="T1" fmla="*/ 2147483647 h 49"/>
              <a:gd name="T2" fmla="*/ 2147483647 w 52"/>
              <a:gd name="T3" fmla="*/ 2147483647 h 49"/>
              <a:gd name="T4" fmla="*/ 2147483647 w 52"/>
              <a:gd name="T5" fmla="*/ 2147483647 h 49"/>
              <a:gd name="T6" fmla="*/ 2147483647 w 52"/>
              <a:gd name="T7" fmla="*/ 2147483647 h 49"/>
              <a:gd name="T8" fmla="*/ 2147483647 w 52"/>
              <a:gd name="T9" fmla="*/ 2147483647 h 49"/>
              <a:gd name="T10" fmla="*/ 2147483647 w 52"/>
              <a:gd name="T11" fmla="*/ 2147483647 h 49"/>
              <a:gd name="T12" fmla="*/ 2147483647 w 52"/>
              <a:gd name="T13" fmla="*/ 2147483647 h 49"/>
              <a:gd name="T14" fmla="*/ 2147483647 w 52"/>
              <a:gd name="T15" fmla="*/ 2147483647 h 49"/>
              <a:gd name="T16" fmla="*/ 2147483647 w 52"/>
              <a:gd name="T17" fmla="*/ 2147483647 h 49"/>
              <a:gd name="T18" fmla="*/ 2147483647 w 52"/>
              <a:gd name="T19" fmla="*/ 2147483647 h 49"/>
              <a:gd name="T20" fmla="*/ 2147483647 w 52"/>
              <a:gd name="T21" fmla="*/ 2147483647 h 49"/>
              <a:gd name="T22" fmla="*/ 2147483647 w 52"/>
              <a:gd name="T23" fmla="*/ 0 h 49"/>
              <a:gd name="T24" fmla="*/ 2147483647 w 52"/>
              <a:gd name="T25" fmla="*/ 0 h 49"/>
              <a:gd name="T26" fmla="*/ 2147483647 w 52"/>
              <a:gd name="T27" fmla="*/ 2147483647 h 49"/>
              <a:gd name="T28" fmla="*/ 2147483647 w 52"/>
              <a:gd name="T29" fmla="*/ 2147483647 h 49"/>
              <a:gd name="T30" fmla="*/ 2147483647 w 52"/>
              <a:gd name="T31" fmla="*/ 2147483647 h 49"/>
              <a:gd name="T32" fmla="*/ 2147483647 w 52"/>
              <a:gd name="T33" fmla="*/ 2147483647 h 49"/>
              <a:gd name="T34" fmla="*/ 2147483647 w 52"/>
              <a:gd name="T35" fmla="*/ 2147483647 h 49"/>
              <a:gd name="T36" fmla="*/ 2147483647 w 52"/>
              <a:gd name="T37" fmla="*/ 2147483647 h 49"/>
              <a:gd name="T38" fmla="*/ 0 w 52"/>
              <a:gd name="T39" fmla="*/ 2147483647 h 49"/>
              <a:gd name="T40" fmla="*/ 0 w 52"/>
              <a:gd name="T41" fmla="*/ 2147483647 h 49"/>
              <a:gd name="T42" fmla="*/ 2147483647 w 52"/>
              <a:gd name="T43" fmla="*/ 2147483647 h 49"/>
              <a:gd name="T44" fmla="*/ 2147483647 w 52"/>
              <a:gd name="T45" fmla="*/ 2147483647 h 49"/>
              <a:gd name="T46" fmla="*/ 2147483647 w 52"/>
              <a:gd name="T47" fmla="*/ 2147483647 h 49"/>
              <a:gd name="T48" fmla="*/ 2147483647 w 52"/>
              <a:gd name="T49" fmla="*/ 2147483647 h 49"/>
              <a:gd name="T50" fmla="*/ 2147483647 w 52"/>
              <a:gd name="T51" fmla="*/ 2147483647 h 49"/>
              <a:gd name="T52" fmla="*/ 2147483647 w 52"/>
              <a:gd name="T53" fmla="*/ 2147483647 h 49"/>
              <a:gd name="T54" fmla="*/ 2147483647 w 52"/>
              <a:gd name="T55" fmla="*/ 2147483647 h 49"/>
              <a:gd name="T56" fmla="*/ 2147483647 w 52"/>
              <a:gd name="T57" fmla="*/ 2147483647 h 49"/>
              <a:gd name="T58" fmla="*/ 2147483647 w 52"/>
              <a:gd name="T59" fmla="*/ 2147483647 h 49"/>
              <a:gd name="T60" fmla="*/ 2147483647 w 52"/>
              <a:gd name="T61" fmla="*/ 2147483647 h 49"/>
              <a:gd name="T62" fmla="*/ 2147483647 w 52"/>
              <a:gd name="T63" fmla="*/ 2147483647 h 49"/>
              <a:gd name="T64" fmla="*/ 2147483647 w 52"/>
              <a:gd name="T65" fmla="*/ 2147483647 h 49"/>
              <a:gd name="T66" fmla="*/ 2147483647 w 52"/>
              <a:gd name="T67" fmla="*/ 2147483647 h 49"/>
              <a:gd name="T68" fmla="*/ 2147483647 w 52"/>
              <a:gd name="T69" fmla="*/ 2147483647 h 49"/>
              <a:gd name="T70" fmla="*/ 2147483647 w 52"/>
              <a:gd name="T71" fmla="*/ 2147483647 h 49"/>
              <a:gd name="T72" fmla="*/ 2147483647 w 52"/>
              <a:gd name="T73" fmla="*/ 2147483647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2" h="49">
                <a:moveTo>
                  <a:pt x="24" y="44"/>
                </a:moveTo>
                <a:cubicBezTo>
                  <a:pt x="27" y="40"/>
                  <a:pt x="27" y="40"/>
                  <a:pt x="27" y="40"/>
                </a:cubicBezTo>
                <a:cubicBezTo>
                  <a:pt x="32" y="36"/>
                  <a:pt x="32" y="36"/>
                  <a:pt x="32" y="36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0"/>
                  <a:pt x="52" y="20"/>
                  <a:pt x="52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7" y="18"/>
                  <a:pt x="47" y="18"/>
                  <a:pt x="47" y="18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42"/>
                  <a:pt x="3" y="42"/>
                  <a:pt x="3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10" y="42"/>
                  <a:pt x="10" y="42"/>
                </a:cubicBezTo>
                <a:cubicBezTo>
                  <a:pt x="11" y="42"/>
                  <a:pt x="11" y="44"/>
                  <a:pt x="11" y="4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8"/>
                  <a:pt x="15" y="48"/>
                  <a:pt x="15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7"/>
                  <a:pt x="23" y="47"/>
                  <a:pt x="23" y="47"/>
                </a:cubicBezTo>
                <a:lnTo>
                  <a:pt x="24" y="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2" name="Freeform 367"/>
          <p:cNvSpPr>
            <a:spLocks/>
          </p:cNvSpPr>
          <p:nvPr/>
        </p:nvSpPr>
        <p:spPr bwMode="auto">
          <a:xfrm>
            <a:off x="5322079" y="3766913"/>
            <a:ext cx="190251" cy="247961"/>
          </a:xfrm>
          <a:custGeom>
            <a:avLst/>
            <a:gdLst>
              <a:gd name="T0" fmla="*/ 2147483647 w 180"/>
              <a:gd name="T1" fmla="*/ 2147483647 h 246"/>
              <a:gd name="T2" fmla="*/ 2147483647 w 180"/>
              <a:gd name="T3" fmla="*/ 2147483647 h 246"/>
              <a:gd name="T4" fmla="*/ 2147483647 w 180"/>
              <a:gd name="T5" fmla="*/ 2147483647 h 246"/>
              <a:gd name="T6" fmla="*/ 2147483647 w 180"/>
              <a:gd name="T7" fmla="*/ 2147483647 h 246"/>
              <a:gd name="T8" fmla="*/ 2147483647 w 180"/>
              <a:gd name="T9" fmla="*/ 2147483647 h 246"/>
              <a:gd name="T10" fmla="*/ 2147483647 w 180"/>
              <a:gd name="T11" fmla="*/ 2147483647 h 246"/>
              <a:gd name="T12" fmla="*/ 2147483647 w 180"/>
              <a:gd name="T13" fmla="*/ 2147483647 h 246"/>
              <a:gd name="T14" fmla="*/ 2147483647 w 180"/>
              <a:gd name="T15" fmla="*/ 2147483647 h 246"/>
              <a:gd name="T16" fmla="*/ 2147483647 w 180"/>
              <a:gd name="T17" fmla="*/ 2147483647 h 246"/>
              <a:gd name="T18" fmla="*/ 2147483647 w 180"/>
              <a:gd name="T19" fmla="*/ 2147483647 h 246"/>
              <a:gd name="T20" fmla="*/ 2147483647 w 180"/>
              <a:gd name="T21" fmla="*/ 2147483647 h 246"/>
              <a:gd name="T22" fmla="*/ 2147483647 w 180"/>
              <a:gd name="T23" fmla="*/ 2147483647 h 246"/>
              <a:gd name="T24" fmla="*/ 2147483647 w 180"/>
              <a:gd name="T25" fmla="*/ 2147483647 h 246"/>
              <a:gd name="T26" fmla="*/ 0 w 180"/>
              <a:gd name="T27" fmla="*/ 2147483647 h 246"/>
              <a:gd name="T28" fmla="*/ 0 w 180"/>
              <a:gd name="T29" fmla="*/ 2147483647 h 246"/>
              <a:gd name="T30" fmla="*/ 2147483647 w 180"/>
              <a:gd name="T31" fmla="*/ 2147483647 h 246"/>
              <a:gd name="T32" fmla="*/ 2147483647 w 180"/>
              <a:gd name="T33" fmla="*/ 2147483647 h 246"/>
              <a:gd name="T34" fmla="*/ 2147483647 w 180"/>
              <a:gd name="T35" fmla="*/ 2147483647 h 246"/>
              <a:gd name="T36" fmla="*/ 2147483647 w 180"/>
              <a:gd name="T37" fmla="*/ 2147483647 h 246"/>
              <a:gd name="T38" fmla="*/ 2147483647 w 180"/>
              <a:gd name="T39" fmla="*/ 2147483647 h 246"/>
              <a:gd name="T40" fmla="*/ 2147483647 w 180"/>
              <a:gd name="T41" fmla="*/ 0 h 246"/>
              <a:gd name="T42" fmla="*/ 2147483647 w 180"/>
              <a:gd name="T43" fmla="*/ 2147483647 h 24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0" h="246">
                <a:moveTo>
                  <a:pt x="72" y="18"/>
                </a:moveTo>
                <a:lnTo>
                  <a:pt x="48" y="12"/>
                </a:lnTo>
                <a:lnTo>
                  <a:pt x="48" y="6"/>
                </a:lnTo>
                <a:lnTo>
                  <a:pt x="30" y="18"/>
                </a:lnTo>
                <a:lnTo>
                  <a:pt x="42" y="36"/>
                </a:lnTo>
                <a:lnTo>
                  <a:pt x="84" y="60"/>
                </a:lnTo>
                <a:lnTo>
                  <a:pt x="126" y="66"/>
                </a:lnTo>
                <a:lnTo>
                  <a:pt x="78" y="120"/>
                </a:lnTo>
                <a:lnTo>
                  <a:pt x="36" y="132"/>
                </a:lnTo>
                <a:lnTo>
                  <a:pt x="18" y="144"/>
                </a:lnTo>
                <a:lnTo>
                  <a:pt x="24" y="150"/>
                </a:lnTo>
                <a:lnTo>
                  <a:pt x="18" y="144"/>
                </a:lnTo>
                <a:lnTo>
                  <a:pt x="18" y="150"/>
                </a:lnTo>
                <a:lnTo>
                  <a:pt x="0" y="168"/>
                </a:lnTo>
                <a:lnTo>
                  <a:pt x="0" y="228"/>
                </a:lnTo>
                <a:lnTo>
                  <a:pt x="12" y="246"/>
                </a:lnTo>
                <a:lnTo>
                  <a:pt x="42" y="204"/>
                </a:lnTo>
                <a:lnTo>
                  <a:pt x="90" y="180"/>
                </a:lnTo>
                <a:lnTo>
                  <a:pt x="132" y="132"/>
                </a:lnTo>
                <a:lnTo>
                  <a:pt x="168" y="48"/>
                </a:lnTo>
                <a:lnTo>
                  <a:pt x="180" y="0"/>
                </a:lnTo>
                <a:lnTo>
                  <a:pt x="72" y="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3" name="Freeform 368"/>
          <p:cNvSpPr>
            <a:spLocks/>
          </p:cNvSpPr>
          <p:nvPr/>
        </p:nvSpPr>
        <p:spPr bwMode="auto">
          <a:xfrm>
            <a:off x="4774463" y="3748315"/>
            <a:ext cx="25710" cy="96705"/>
          </a:xfrm>
          <a:custGeom>
            <a:avLst/>
            <a:gdLst>
              <a:gd name="T0" fmla="*/ 2147483647 w 24"/>
              <a:gd name="T1" fmla="*/ 0 h 96"/>
              <a:gd name="T2" fmla="*/ 2147483647 w 24"/>
              <a:gd name="T3" fmla="*/ 0 h 96"/>
              <a:gd name="T4" fmla="*/ 2147483647 w 24"/>
              <a:gd name="T5" fmla="*/ 2147483647 h 96"/>
              <a:gd name="T6" fmla="*/ 0 w 24"/>
              <a:gd name="T7" fmla="*/ 2147483647 h 96"/>
              <a:gd name="T8" fmla="*/ 0 w 24"/>
              <a:gd name="T9" fmla="*/ 2147483647 h 96"/>
              <a:gd name="T10" fmla="*/ 2147483647 w 24"/>
              <a:gd name="T11" fmla="*/ 2147483647 h 96"/>
              <a:gd name="T12" fmla="*/ 2147483647 w 24"/>
              <a:gd name="T13" fmla="*/ 2147483647 h 96"/>
              <a:gd name="T14" fmla="*/ 2147483647 w 24"/>
              <a:gd name="T15" fmla="*/ 0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  <a:lnTo>
                  <a:pt x="1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4" name="Freeform 369"/>
          <p:cNvSpPr>
            <a:spLocks/>
          </p:cNvSpPr>
          <p:nvPr/>
        </p:nvSpPr>
        <p:spPr bwMode="auto">
          <a:xfrm>
            <a:off x="4774463" y="3748315"/>
            <a:ext cx="25710" cy="96705"/>
          </a:xfrm>
          <a:custGeom>
            <a:avLst/>
            <a:gdLst>
              <a:gd name="T0" fmla="*/ 2147483647 w 24"/>
              <a:gd name="T1" fmla="*/ 0 h 96"/>
              <a:gd name="T2" fmla="*/ 2147483647 w 24"/>
              <a:gd name="T3" fmla="*/ 0 h 96"/>
              <a:gd name="T4" fmla="*/ 2147483647 w 24"/>
              <a:gd name="T5" fmla="*/ 2147483647 h 96"/>
              <a:gd name="T6" fmla="*/ 0 w 24"/>
              <a:gd name="T7" fmla="*/ 2147483647 h 96"/>
              <a:gd name="T8" fmla="*/ 0 w 24"/>
              <a:gd name="T9" fmla="*/ 2147483647 h 96"/>
              <a:gd name="T10" fmla="*/ 2147483647 w 24"/>
              <a:gd name="T11" fmla="*/ 2147483647 h 96"/>
              <a:gd name="T12" fmla="*/ 2147483647 w 24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5" name="Freeform 370"/>
          <p:cNvSpPr>
            <a:spLocks/>
          </p:cNvSpPr>
          <p:nvPr/>
        </p:nvSpPr>
        <p:spPr bwMode="auto">
          <a:xfrm>
            <a:off x="4761608" y="3528870"/>
            <a:ext cx="209533" cy="316150"/>
          </a:xfrm>
          <a:custGeom>
            <a:avLst/>
            <a:gdLst>
              <a:gd name="T0" fmla="*/ 2147483647 w 198"/>
              <a:gd name="T1" fmla="*/ 2147483647 h 313"/>
              <a:gd name="T2" fmla="*/ 2147483647 w 198"/>
              <a:gd name="T3" fmla="*/ 2147483647 h 313"/>
              <a:gd name="T4" fmla="*/ 2147483647 w 198"/>
              <a:gd name="T5" fmla="*/ 2147483647 h 313"/>
              <a:gd name="T6" fmla="*/ 2147483647 w 198"/>
              <a:gd name="T7" fmla="*/ 2147483647 h 313"/>
              <a:gd name="T8" fmla="*/ 2147483647 w 198"/>
              <a:gd name="T9" fmla="*/ 2147483647 h 313"/>
              <a:gd name="T10" fmla="*/ 2147483647 w 198"/>
              <a:gd name="T11" fmla="*/ 2147483647 h 313"/>
              <a:gd name="T12" fmla="*/ 2147483647 w 198"/>
              <a:gd name="T13" fmla="*/ 2147483647 h 313"/>
              <a:gd name="T14" fmla="*/ 2147483647 w 198"/>
              <a:gd name="T15" fmla="*/ 2147483647 h 313"/>
              <a:gd name="T16" fmla="*/ 2147483647 w 198"/>
              <a:gd name="T17" fmla="*/ 2147483647 h 313"/>
              <a:gd name="T18" fmla="*/ 2147483647 w 198"/>
              <a:gd name="T19" fmla="*/ 2147483647 h 313"/>
              <a:gd name="T20" fmla="*/ 2147483647 w 198"/>
              <a:gd name="T21" fmla="*/ 2147483647 h 313"/>
              <a:gd name="T22" fmla="*/ 2147483647 w 198"/>
              <a:gd name="T23" fmla="*/ 2147483647 h 313"/>
              <a:gd name="T24" fmla="*/ 2147483647 w 198"/>
              <a:gd name="T25" fmla="*/ 0 h 313"/>
              <a:gd name="T26" fmla="*/ 2147483647 w 198"/>
              <a:gd name="T27" fmla="*/ 2147483647 h 313"/>
              <a:gd name="T28" fmla="*/ 2147483647 w 198"/>
              <a:gd name="T29" fmla="*/ 2147483647 h 313"/>
              <a:gd name="T30" fmla="*/ 2147483647 w 198"/>
              <a:gd name="T31" fmla="*/ 2147483647 h 313"/>
              <a:gd name="T32" fmla="*/ 2147483647 w 198"/>
              <a:gd name="T33" fmla="*/ 2147483647 h 313"/>
              <a:gd name="T34" fmla="*/ 2147483647 w 198"/>
              <a:gd name="T35" fmla="*/ 2147483647 h 313"/>
              <a:gd name="T36" fmla="*/ 2147483647 w 198"/>
              <a:gd name="T37" fmla="*/ 2147483647 h 313"/>
              <a:gd name="T38" fmla="*/ 2147483647 w 198"/>
              <a:gd name="T39" fmla="*/ 2147483647 h 313"/>
              <a:gd name="T40" fmla="*/ 2147483647 w 198"/>
              <a:gd name="T41" fmla="*/ 2147483647 h 313"/>
              <a:gd name="T42" fmla="*/ 0 w 198"/>
              <a:gd name="T43" fmla="*/ 2147483647 h 313"/>
              <a:gd name="T44" fmla="*/ 2147483647 w 198"/>
              <a:gd name="T45" fmla="*/ 2147483647 h 313"/>
              <a:gd name="T46" fmla="*/ 2147483647 w 198"/>
              <a:gd name="T47" fmla="*/ 2147483647 h 313"/>
              <a:gd name="T48" fmla="*/ 2147483647 w 198"/>
              <a:gd name="T49" fmla="*/ 2147483647 h 313"/>
              <a:gd name="T50" fmla="*/ 2147483647 w 198"/>
              <a:gd name="T51" fmla="*/ 2147483647 h 3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  <a:lnTo>
                  <a:pt x="36" y="3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6" name="Freeform 371"/>
          <p:cNvSpPr>
            <a:spLocks/>
          </p:cNvSpPr>
          <p:nvPr/>
        </p:nvSpPr>
        <p:spPr bwMode="auto">
          <a:xfrm>
            <a:off x="4761608" y="3528870"/>
            <a:ext cx="209533" cy="316150"/>
          </a:xfrm>
          <a:custGeom>
            <a:avLst/>
            <a:gdLst>
              <a:gd name="T0" fmla="*/ 2147483647 w 198"/>
              <a:gd name="T1" fmla="*/ 2147483647 h 313"/>
              <a:gd name="T2" fmla="*/ 2147483647 w 198"/>
              <a:gd name="T3" fmla="*/ 2147483647 h 313"/>
              <a:gd name="T4" fmla="*/ 2147483647 w 198"/>
              <a:gd name="T5" fmla="*/ 2147483647 h 313"/>
              <a:gd name="T6" fmla="*/ 2147483647 w 198"/>
              <a:gd name="T7" fmla="*/ 2147483647 h 313"/>
              <a:gd name="T8" fmla="*/ 2147483647 w 198"/>
              <a:gd name="T9" fmla="*/ 2147483647 h 313"/>
              <a:gd name="T10" fmla="*/ 2147483647 w 198"/>
              <a:gd name="T11" fmla="*/ 2147483647 h 313"/>
              <a:gd name="T12" fmla="*/ 2147483647 w 198"/>
              <a:gd name="T13" fmla="*/ 2147483647 h 313"/>
              <a:gd name="T14" fmla="*/ 2147483647 w 198"/>
              <a:gd name="T15" fmla="*/ 2147483647 h 313"/>
              <a:gd name="T16" fmla="*/ 2147483647 w 198"/>
              <a:gd name="T17" fmla="*/ 2147483647 h 313"/>
              <a:gd name="T18" fmla="*/ 2147483647 w 198"/>
              <a:gd name="T19" fmla="*/ 2147483647 h 313"/>
              <a:gd name="T20" fmla="*/ 2147483647 w 198"/>
              <a:gd name="T21" fmla="*/ 2147483647 h 313"/>
              <a:gd name="T22" fmla="*/ 2147483647 w 198"/>
              <a:gd name="T23" fmla="*/ 2147483647 h 313"/>
              <a:gd name="T24" fmla="*/ 2147483647 w 198"/>
              <a:gd name="T25" fmla="*/ 0 h 313"/>
              <a:gd name="T26" fmla="*/ 2147483647 w 198"/>
              <a:gd name="T27" fmla="*/ 2147483647 h 313"/>
              <a:gd name="T28" fmla="*/ 2147483647 w 198"/>
              <a:gd name="T29" fmla="*/ 2147483647 h 313"/>
              <a:gd name="T30" fmla="*/ 2147483647 w 198"/>
              <a:gd name="T31" fmla="*/ 2147483647 h 313"/>
              <a:gd name="T32" fmla="*/ 2147483647 w 198"/>
              <a:gd name="T33" fmla="*/ 2147483647 h 313"/>
              <a:gd name="T34" fmla="*/ 2147483647 w 198"/>
              <a:gd name="T35" fmla="*/ 2147483647 h 313"/>
              <a:gd name="T36" fmla="*/ 2147483647 w 198"/>
              <a:gd name="T37" fmla="*/ 2147483647 h 313"/>
              <a:gd name="T38" fmla="*/ 2147483647 w 198"/>
              <a:gd name="T39" fmla="*/ 2147483647 h 313"/>
              <a:gd name="T40" fmla="*/ 2147483647 w 198"/>
              <a:gd name="T41" fmla="*/ 2147483647 h 313"/>
              <a:gd name="T42" fmla="*/ 0 w 198"/>
              <a:gd name="T43" fmla="*/ 2147483647 h 313"/>
              <a:gd name="T44" fmla="*/ 2147483647 w 198"/>
              <a:gd name="T45" fmla="*/ 2147483647 h 313"/>
              <a:gd name="T46" fmla="*/ 2147483647 w 198"/>
              <a:gd name="T47" fmla="*/ 2147483647 h 313"/>
              <a:gd name="T48" fmla="*/ 2147483647 w 198"/>
              <a:gd name="T49" fmla="*/ 2147483647 h 3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" name="Freeform 372"/>
          <p:cNvSpPr>
            <a:spLocks/>
          </p:cNvSpPr>
          <p:nvPr/>
        </p:nvSpPr>
        <p:spPr bwMode="auto">
          <a:xfrm>
            <a:off x="4825883" y="4424010"/>
            <a:ext cx="322655" cy="276476"/>
          </a:xfrm>
          <a:custGeom>
            <a:avLst/>
            <a:gdLst>
              <a:gd name="T0" fmla="*/ 2147483647 w 51"/>
              <a:gd name="T1" fmla="*/ 2147483647 h 45"/>
              <a:gd name="T2" fmla="*/ 2147483647 w 51"/>
              <a:gd name="T3" fmla="*/ 2147483647 h 45"/>
              <a:gd name="T4" fmla="*/ 2147483647 w 51"/>
              <a:gd name="T5" fmla="*/ 2147483647 h 45"/>
              <a:gd name="T6" fmla="*/ 2147483647 w 51"/>
              <a:gd name="T7" fmla="*/ 2147483647 h 45"/>
              <a:gd name="T8" fmla="*/ 2147483647 w 51"/>
              <a:gd name="T9" fmla="*/ 0 h 45"/>
              <a:gd name="T10" fmla="*/ 2147483647 w 51"/>
              <a:gd name="T11" fmla="*/ 2147483647 h 45"/>
              <a:gd name="T12" fmla="*/ 2147483647 w 51"/>
              <a:gd name="T13" fmla="*/ 2147483647 h 45"/>
              <a:gd name="T14" fmla="*/ 2147483647 w 51"/>
              <a:gd name="T15" fmla="*/ 2147483647 h 45"/>
              <a:gd name="T16" fmla="*/ 2147483647 w 51"/>
              <a:gd name="T17" fmla="*/ 2147483647 h 45"/>
              <a:gd name="T18" fmla="*/ 2147483647 w 51"/>
              <a:gd name="T19" fmla="*/ 2147483647 h 45"/>
              <a:gd name="T20" fmla="*/ 2147483647 w 51"/>
              <a:gd name="T21" fmla="*/ 2147483647 h 45"/>
              <a:gd name="T22" fmla="*/ 2147483647 w 51"/>
              <a:gd name="T23" fmla="*/ 2147483647 h 45"/>
              <a:gd name="T24" fmla="*/ 2147483647 w 51"/>
              <a:gd name="T25" fmla="*/ 2147483647 h 45"/>
              <a:gd name="T26" fmla="*/ 2147483647 w 51"/>
              <a:gd name="T27" fmla="*/ 2147483647 h 45"/>
              <a:gd name="T28" fmla="*/ 2147483647 w 51"/>
              <a:gd name="T29" fmla="*/ 2147483647 h 45"/>
              <a:gd name="T30" fmla="*/ 2147483647 w 51"/>
              <a:gd name="T31" fmla="*/ 2147483647 h 45"/>
              <a:gd name="T32" fmla="*/ 2147483647 w 51"/>
              <a:gd name="T33" fmla="*/ 2147483647 h 45"/>
              <a:gd name="T34" fmla="*/ 0 w 51"/>
              <a:gd name="T35" fmla="*/ 2147483647 h 45"/>
              <a:gd name="T36" fmla="*/ 2147483647 w 51"/>
              <a:gd name="T37" fmla="*/ 2147483647 h 45"/>
              <a:gd name="T38" fmla="*/ 2147483647 w 51"/>
              <a:gd name="T39" fmla="*/ 2147483647 h 45"/>
              <a:gd name="T40" fmla="*/ 2147483647 w 51"/>
              <a:gd name="T41" fmla="*/ 2147483647 h 45"/>
              <a:gd name="T42" fmla="*/ 2147483647 w 51"/>
              <a:gd name="T43" fmla="*/ 2147483647 h 45"/>
              <a:gd name="T44" fmla="*/ 2147483647 w 51"/>
              <a:gd name="T45" fmla="*/ 2147483647 h 45"/>
              <a:gd name="T46" fmla="*/ 2147483647 w 51"/>
              <a:gd name="T47" fmla="*/ 2147483647 h 45"/>
              <a:gd name="T48" fmla="*/ 2147483647 w 51"/>
              <a:gd name="T49" fmla="*/ 2147483647 h 45"/>
              <a:gd name="T50" fmla="*/ 2147483647 w 51"/>
              <a:gd name="T51" fmla="*/ 2147483647 h 45"/>
              <a:gd name="T52" fmla="*/ 2147483647 w 51"/>
              <a:gd name="T53" fmla="*/ 2147483647 h 45"/>
              <a:gd name="T54" fmla="*/ 2147483647 w 51"/>
              <a:gd name="T55" fmla="*/ 2147483647 h 45"/>
              <a:gd name="T56" fmla="*/ 2147483647 w 51"/>
              <a:gd name="T57" fmla="*/ 2147483647 h 45"/>
              <a:gd name="T58" fmla="*/ 2147483647 w 51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1" h="45">
                <a:moveTo>
                  <a:pt x="48" y="1"/>
                </a:moveTo>
                <a:cubicBezTo>
                  <a:pt x="47" y="1"/>
                  <a:pt x="47" y="1"/>
                  <a:pt x="47" y="1"/>
                </a:cubicBezTo>
                <a:cubicBezTo>
                  <a:pt x="46" y="2"/>
                  <a:pt x="46" y="2"/>
                  <a:pt x="46" y="2"/>
                </a:cubicBezTo>
                <a:cubicBezTo>
                  <a:pt x="47" y="1"/>
                  <a:pt x="47" y="1"/>
                  <a:pt x="47" y="1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15"/>
                  <a:pt x="17" y="15"/>
                  <a:pt x="17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23"/>
                  <a:pt x="9" y="23"/>
                  <a:pt x="9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9"/>
                  <a:pt x="5" y="39"/>
                  <a:pt x="5" y="39"/>
                </a:cubicBezTo>
                <a:cubicBezTo>
                  <a:pt x="9" y="45"/>
                  <a:pt x="9" y="45"/>
                  <a:pt x="9" y="45"/>
                </a:cubicBezTo>
                <a:cubicBezTo>
                  <a:pt x="17" y="43"/>
                  <a:pt x="17" y="43"/>
                  <a:pt x="17" y="43"/>
                </a:cubicBezTo>
                <a:cubicBezTo>
                  <a:pt x="25" y="42"/>
                  <a:pt x="25" y="42"/>
                  <a:pt x="25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50" y="19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6"/>
                  <a:pt x="49" y="16"/>
                  <a:pt x="49" y="16"/>
                </a:cubicBezTo>
                <a:lnTo>
                  <a:pt x="48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8" name="Freeform 373"/>
          <p:cNvSpPr>
            <a:spLocks/>
          </p:cNvSpPr>
          <p:nvPr/>
        </p:nvSpPr>
        <p:spPr bwMode="auto">
          <a:xfrm>
            <a:off x="4895299" y="4333504"/>
            <a:ext cx="191536" cy="183491"/>
          </a:xfrm>
          <a:custGeom>
            <a:avLst/>
            <a:gdLst>
              <a:gd name="T0" fmla="*/ 2147483647 w 180"/>
              <a:gd name="T1" fmla="*/ 2147483647 h 180"/>
              <a:gd name="T2" fmla="*/ 2147483647 w 180"/>
              <a:gd name="T3" fmla="*/ 2147483647 h 180"/>
              <a:gd name="T4" fmla="*/ 2147483647 w 180"/>
              <a:gd name="T5" fmla="*/ 2147483647 h 180"/>
              <a:gd name="T6" fmla="*/ 2147483647 w 180"/>
              <a:gd name="T7" fmla="*/ 2147483647 h 180"/>
              <a:gd name="T8" fmla="*/ 2147483647 w 180"/>
              <a:gd name="T9" fmla="*/ 2147483647 h 180"/>
              <a:gd name="T10" fmla="*/ 2147483647 w 180"/>
              <a:gd name="T11" fmla="*/ 2147483647 h 180"/>
              <a:gd name="T12" fmla="*/ 2147483647 w 180"/>
              <a:gd name="T13" fmla="*/ 2147483647 h 180"/>
              <a:gd name="T14" fmla="*/ 2147483647 w 180"/>
              <a:gd name="T15" fmla="*/ 0 h 180"/>
              <a:gd name="T16" fmla="*/ 2147483647 w 180"/>
              <a:gd name="T17" fmla="*/ 2147483647 h 180"/>
              <a:gd name="T18" fmla="*/ 2147483647 w 180"/>
              <a:gd name="T19" fmla="*/ 2147483647 h 180"/>
              <a:gd name="T20" fmla="*/ 2147483647 w 180"/>
              <a:gd name="T21" fmla="*/ 2147483647 h 180"/>
              <a:gd name="T22" fmla="*/ 0 w 180"/>
              <a:gd name="T23" fmla="*/ 2147483647 h 180"/>
              <a:gd name="T24" fmla="*/ 0 w 180"/>
              <a:gd name="T25" fmla="*/ 2147483647 h 180"/>
              <a:gd name="T26" fmla="*/ 2147483647 w 180"/>
              <a:gd name="T27" fmla="*/ 2147483647 h 180"/>
              <a:gd name="T28" fmla="*/ 2147483647 w 180"/>
              <a:gd name="T29" fmla="*/ 2147483647 h 180"/>
              <a:gd name="T30" fmla="*/ 2147483647 w 180"/>
              <a:gd name="T31" fmla="*/ 2147483647 h 180"/>
              <a:gd name="T32" fmla="*/ 2147483647 w 180"/>
              <a:gd name="T33" fmla="*/ 2147483647 h 180"/>
              <a:gd name="T34" fmla="*/ 2147483647 w 180"/>
              <a:gd name="T35" fmla="*/ 2147483647 h 180"/>
              <a:gd name="T36" fmla="*/ 2147483647 w 180"/>
              <a:gd name="T37" fmla="*/ 2147483647 h 180"/>
              <a:gd name="T38" fmla="*/ 2147483647 w 180"/>
              <a:gd name="T39" fmla="*/ 2147483647 h 180"/>
              <a:gd name="T40" fmla="*/ 2147483647 w 180"/>
              <a:gd name="T41" fmla="*/ 2147483647 h 180"/>
              <a:gd name="T42" fmla="*/ 2147483647 w 180"/>
              <a:gd name="T43" fmla="*/ 214748364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0" h="180">
                <a:moveTo>
                  <a:pt x="144" y="54"/>
                </a:moveTo>
                <a:lnTo>
                  <a:pt x="132" y="54"/>
                </a:lnTo>
                <a:lnTo>
                  <a:pt x="114" y="30"/>
                </a:lnTo>
                <a:lnTo>
                  <a:pt x="102" y="6"/>
                </a:lnTo>
                <a:lnTo>
                  <a:pt x="96" y="6"/>
                </a:lnTo>
                <a:lnTo>
                  <a:pt x="84" y="12"/>
                </a:lnTo>
                <a:lnTo>
                  <a:pt x="96" y="6"/>
                </a:lnTo>
                <a:lnTo>
                  <a:pt x="84" y="0"/>
                </a:lnTo>
                <a:lnTo>
                  <a:pt x="66" y="6"/>
                </a:lnTo>
                <a:lnTo>
                  <a:pt x="18" y="18"/>
                </a:lnTo>
                <a:lnTo>
                  <a:pt x="12" y="84"/>
                </a:lnTo>
                <a:lnTo>
                  <a:pt x="0" y="90"/>
                </a:lnTo>
                <a:lnTo>
                  <a:pt x="0" y="144"/>
                </a:lnTo>
                <a:lnTo>
                  <a:pt x="12" y="168"/>
                </a:lnTo>
                <a:lnTo>
                  <a:pt x="18" y="180"/>
                </a:lnTo>
                <a:lnTo>
                  <a:pt x="36" y="180"/>
                </a:lnTo>
                <a:lnTo>
                  <a:pt x="66" y="162"/>
                </a:lnTo>
                <a:lnTo>
                  <a:pt x="90" y="162"/>
                </a:lnTo>
                <a:lnTo>
                  <a:pt x="138" y="120"/>
                </a:lnTo>
                <a:lnTo>
                  <a:pt x="180" y="90"/>
                </a:lnTo>
                <a:lnTo>
                  <a:pt x="150" y="78"/>
                </a:lnTo>
                <a:lnTo>
                  <a:pt x="144" y="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9" name="Freeform 374"/>
          <p:cNvSpPr>
            <a:spLocks/>
          </p:cNvSpPr>
          <p:nvPr/>
        </p:nvSpPr>
        <p:spPr bwMode="auto">
          <a:xfrm>
            <a:off x="5091977" y="4192166"/>
            <a:ext cx="217246" cy="329788"/>
          </a:xfrm>
          <a:custGeom>
            <a:avLst/>
            <a:gdLst>
              <a:gd name="T0" fmla="*/ 2147483647 w 34"/>
              <a:gd name="T1" fmla="*/ 2147483647 h 54"/>
              <a:gd name="T2" fmla="*/ 2147483647 w 34"/>
              <a:gd name="T3" fmla="*/ 2147483647 h 54"/>
              <a:gd name="T4" fmla="*/ 2147483647 w 34"/>
              <a:gd name="T5" fmla="*/ 2147483647 h 54"/>
              <a:gd name="T6" fmla="*/ 2147483647 w 34"/>
              <a:gd name="T7" fmla="*/ 2147483647 h 54"/>
              <a:gd name="T8" fmla="*/ 2147483647 w 34"/>
              <a:gd name="T9" fmla="*/ 2147483647 h 54"/>
              <a:gd name="T10" fmla="*/ 2147483647 w 34"/>
              <a:gd name="T11" fmla="*/ 2147483647 h 54"/>
              <a:gd name="T12" fmla="*/ 2147483647 w 34"/>
              <a:gd name="T13" fmla="*/ 2147483647 h 54"/>
              <a:gd name="T14" fmla="*/ 2147483647 w 34"/>
              <a:gd name="T15" fmla="*/ 2147483647 h 54"/>
              <a:gd name="T16" fmla="*/ 2147483647 w 34"/>
              <a:gd name="T17" fmla="*/ 2147483647 h 54"/>
              <a:gd name="T18" fmla="*/ 2147483647 w 34"/>
              <a:gd name="T19" fmla="*/ 2147483647 h 54"/>
              <a:gd name="T20" fmla="*/ 2147483647 w 34"/>
              <a:gd name="T21" fmla="*/ 2147483647 h 54"/>
              <a:gd name="T22" fmla="*/ 2147483647 w 34"/>
              <a:gd name="T23" fmla="*/ 2147483647 h 54"/>
              <a:gd name="T24" fmla="*/ 0 w 34"/>
              <a:gd name="T25" fmla="*/ 2147483647 h 54"/>
              <a:gd name="T26" fmla="*/ 0 w 34"/>
              <a:gd name="T27" fmla="*/ 2147483647 h 54"/>
              <a:gd name="T28" fmla="*/ 2147483647 w 34"/>
              <a:gd name="T29" fmla="*/ 2147483647 h 54"/>
              <a:gd name="T30" fmla="*/ 2147483647 w 34"/>
              <a:gd name="T31" fmla="*/ 2147483647 h 54"/>
              <a:gd name="T32" fmla="*/ 2147483647 w 34"/>
              <a:gd name="T33" fmla="*/ 2147483647 h 54"/>
              <a:gd name="T34" fmla="*/ 2147483647 w 34"/>
              <a:gd name="T35" fmla="*/ 2147483647 h 54"/>
              <a:gd name="T36" fmla="*/ 2147483647 w 34"/>
              <a:gd name="T37" fmla="*/ 2147483647 h 54"/>
              <a:gd name="T38" fmla="*/ 2147483647 w 34"/>
              <a:gd name="T39" fmla="*/ 2147483647 h 54"/>
              <a:gd name="T40" fmla="*/ 2147483647 w 34"/>
              <a:gd name="T41" fmla="*/ 2147483647 h 54"/>
              <a:gd name="T42" fmla="*/ 2147483647 w 34"/>
              <a:gd name="T43" fmla="*/ 2147483647 h 54"/>
              <a:gd name="T44" fmla="*/ 2147483647 w 34"/>
              <a:gd name="T45" fmla="*/ 2147483647 h 54"/>
              <a:gd name="T46" fmla="*/ 2147483647 w 34"/>
              <a:gd name="T47" fmla="*/ 2147483647 h 54"/>
              <a:gd name="T48" fmla="*/ 2147483647 w 34"/>
              <a:gd name="T49" fmla="*/ 2147483647 h 54"/>
              <a:gd name="T50" fmla="*/ 2147483647 w 34"/>
              <a:gd name="T51" fmla="*/ 2147483647 h 54"/>
              <a:gd name="T52" fmla="*/ 2147483647 w 34"/>
              <a:gd name="T53" fmla="*/ 2147483647 h 54"/>
              <a:gd name="T54" fmla="*/ 2147483647 w 34"/>
              <a:gd name="T55" fmla="*/ 2147483647 h 54"/>
              <a:gd name="T56" fmla="*/ 2147483647 w 34"/>
              <a:gd name="T57" fmla="*/ 2147483647 h 54"/>
              <a:gd name="T58" fmla="*/ 2147483647 w 34"/>
              <a:gd name="T59" fmla="*/ 2147483647 h 54"/>
              <a:gd name="T60" fmla="*/ 2147483647 w 34"/>
              <a:gd name="T61" fmla="*/ 2147483647 h 54"/>
              <a:gd name="T62" fmla="*/ 2147483647 w 34"/>
              <a:gd name="T63" fmla="*/ 2147483647 h 54"/>
              <a:gd name="T64" fmla="*/ 2147483647 w 34"/>
              <a:gd name="T65" fmla="*/ 2147483647 h 54"/>
              <a:gd name="T66" fmla="*/ 2147483647 w 34"/>
              <a:gd name="T67" fmla="*/ 2147483647 h 54"/>
              <a:gd name="T68" fmla="*/ 2147483647 w 34"/>
              <a:gd name="T69" fmla="*/ 0 h 54"/>
              <a:gd name="T70" fmla="*/ 2147483647 w 34"/>
              <a:gd name="T71" fmla="*/ 0 h 54"/>
              <a:gd name="T72" fmla="*/ 2147483647 w 34"/>
              <a:gd name="T73" fmla="*/ 2147483647 h 54"/>
              <a:gd name="T74" fmla="*/ 2147483647 w 34"/>
              <a:gd name="T75" fmla="*/ 2147483647 h 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4" h="54">
                <a:moveTo>
                  <a:pt x="22" y="2"/>
                </a:moveTo>
                <a:cubicBezTo>
                  <a:pt x="17" y="3"/>
                  <a:pt x="17" y="3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8"/>
                  <a:pt x="16" y="8"/>
                  <a:pt x="16" y="8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6"/>
                  <a:pt x="19" y="16"/>
                  <a:pt x="19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3"/>
                  <a:pt x="13" y="13"/>
                  <a:pt x="13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36"/>
                  <a:pt x="7" y="36"/>
                  <a:pt x="7" y="36"/>
                </a:cubicBezTo>
                <a:cubicBezTo>
                  <a:pt x="5" y="39"/>
                  <a:pt x="5" y="39"/>
                  <a:pt x="5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54"/>
                  <a:pt x="7" y="54"/>
                  <a:pt x="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10" y="51"/>
                  <a:pt x="9" y="51"/>
                  <a:pt x="9" y="51"/>
                </a:cubicBezTo>
                <a:cubicBezTo>
                  <a:pt x="16" y="45"/>
                  <a:pt x="16" y="45"/>
                  <a:pt x="16" y="45"/>
                </a:cubicBezTo>
                <a:cubicBezTo>
                  <a:pt x="18" y="40"/>
                  <a:pt x="18" y="40"/>
                  <a:pt x="18" y="40"/>
                </a:cubicBezTo>
                <a:cubicBezTo>
                  <a:pt x="16" y="31"/>
                  <a:pt x="16" y="31"/>
                  <a:pt x="16" y="31"/>
                </a:cubicBezTo>
                <a:cubicBezTo>
                  <a:pt x="21" y="25"/>
                  <a:pt x="21" y="25"/>
                  <a:pt x="21" y="25"/>
                </a:cubicBezTo>
                <a:cubicBezTo>
                  <a:pt x="30" y="20"/>
                  <a:pt x="30" y="20"/>
                  <a:pt x="30" y="20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1"/>
                  <a:pt x="30" y="1"/>
                  <a:pt x="30" y="1"/>
                </a:cubicBezTo>
                <a:lnTo>
                  <a:pt x="22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0" name="Freeform 375"/>
          <p:cNvSpPr>
            <a:spLocks/>
          </p:cNvSpPr>
          <p:nvPr/>
        </p:nvSpPr>
        <p:spPr bwMode="auto">
          <a:xfrm>
            <a:off x="5091977" y="4003715"/>
            <a:ext cx="210819" cy="207048"/>
          </a:xfrm>
          <a:custGeom>
            <a:avLst/>
            <a:gdLst>
              <a:gd name="T0" fmla="*/ 2147483647 w 33"/>
              <a:gd name="T1" fmla="*/ 2147483647 h 34"/>
              <a:gd name="T2" fmla="*/ 2147483647 w 33"/>
              <a:gd name="T3" fmla="*/ 2147483647 h 34"/>
              <a:gd name="T4" fmla="*/ 2147483647 w 33"/>
              <a:gd name="T5" fmla="*/ 2147483647 h 34"/>
              <a:gd name="T6" fmla="*/ 2147483647 w 33"/>
              <a:gd name="T7" fmla="*/ 2147483647 h 34"/>
              <a:gd name="T8" fmla="*/ 2147483647 w 33"/>
              <a:gd name="T9" fmla="*/ 0 h 34"/>
              <a:gd name="T10" fmla="*/ 2147483647 w 33"/>
              <a:gd name="T11" fmla="*/ 2147483647 h 34"/>
              <a:gd name="T12" fmla="*/ 2147483647 w 33"/>
              <a:gd name="T13" fmla="*/ 2147483647 h 34"/>
              <a:gd name="T14" fmla="*/ 2147483647 w 33"/>
              <a:gd name="T15" fmla="*/ 2147483647 h 34"/>
              <a:gd name="T16" fmla="*/ 2147483647 w 33"/>
              <a:gd name="T17" fmla="*/ 2147483647 h 34"/>
              <a:gd name="T18" fmla="*/ 2147483647 w 33"/>
              <a:gd name="T19" fmla="*/ 2147483647 h 34"/>
              <a:gd name="T20" fmla="*/ 2147483647 w 33"/>
              <a:gd name="T21" fmla="*/ 2147483647 h 34"/>
              <a:gd name="T22" fmla="*/ 0 w 33"/>
              <a:gd name="T23" fmla="*/ 2147483647 h 34"/>
              <a:gd name="T24" fmla="*/ 2147483647 w 33"/>
              <a:gd name="T25" fmla="*/ 2147483647 h 34"/>
              <a:gd name="T26" fmla="*/ 2147483647 w 33"/>
              <a:gd name="T27" fmla="*/ 2147483647 h 34"/>
              <a:gd name="T28" fmla="*/ 2147483647 w 33"/>
              <a:gd name="T29" fmla="*/ 2147483647 h 34"/>
              <a:gd name="T30" fmla="*/ 2147483647 w 33"/>
              <a:gd name="T31" fmla="*/ 2147483647 h 34"/>
              <a:gd name="T32" fmla="*/ 2147483647 w 33"/>
              <a:gd name="T33" fmla="*/ 2147483647 h 34"/>
              <a:gd name="T34" fmla="*/ 2147483647 w 33"/>
              <a:gd name="T35" fmla="*/ 2147483647 h 34"/>
              <a:gd name="T36" fmla="*/ 2147483647 w 33"/>
              <a:gd name="T37" fmla="*/ 2147483647 h 34"/>
              <a:gd name="T38" fmla="*/ 2147483647 w 33"/>
              <a:gd name="T39" fmla="*/ 2147483647 h 34"/>
              <a:gd name="T40" fmla="*/ 2147483647 w 33"/>
              <a:gd name="T41" fmla="*/ 2147483647 h 34"/>
              <a:gd name="T42" fmla="*/ 2147483647 w 33"/>
              <a:gd name="T43" fmla="*/ 2147483647 h 34"/>
              <a:gd name="T44" fmla="*/ 2147483647 w 33"/>
              <a:gd name="T45" fmla="*/ 2147483647 h 34"/>
              <a:gd name="T46" fmla="*/ 2147483647 w 33"/>
              <a:gd name="T47" fmla="*/ 2147483647 h 34"/>
              <a:gd name="T48" fmla="*/ 2147483647 w 33"/>
              <a:gd name="T49" fmla="*/ 2147483647 h 34"/>
              <a:gd name="T50" fmla="*/ 2147483647 w 33"/>
              <a:gd name="T51" fmla="*/ 2147483647 h 34"/>
              <a:gd name="T52" fmla="*/ 2147483647 w 33"/>
              <a:gd name="T53" fmla="*/ 2147483647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3" h="34">
                <a:moveTo>
                  <a:pt x="25" y="6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1"/>
                  <a:pt x="6" y="1"/>
                  <a:pt x="6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8"/>
                  <a:pt x="2" y="8"/>
                  <a:pt x="2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8" y="26"/>
                  <a:pt x="9" y="26"/>
                </a:cubicBezTo>
                <a:cubicBezTo>
                  <a:pt x="9" y="26"/>
                  <a:pt x="14" y="27"/>
                  <a:pt x="14" y="27"/>
                </a:cubicBezTo>
                <a:cubicBezTo>
                  <a:pt x="15" y="29"/>
                  <a:pt x="15" y="29"/>
                  <a:pt x="15" y="29"/>
                </a:cubicBezTo>
                <a:cubicBezTo>
                  <a:pt x="17" y="34"/>
                  <a:pt x="17" y="34"/>
                  <a:pt x="17" y="34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2"/>
                  <a:pt x="30" y="32"/>
                  <a:pt x="30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28" y="15"/>
                  <a:pt x="28" y="14"/>
                </a:cubicBezTo>
                <a:cubicBezTo>
                  <a:pt x="28" y="13"/>
                  <a:pt x="29" y="12"/>
                  <a:pt x="30" y="12"/>
                </a:cubicBezTo>
                <a:cubicBezTo>
                  <a:pt x="25" y="9"/>
                  <a:pt x="25" y="9"/>
                  <a:pt x="25" y="9"/>
                </a:cubicBezTo>
                <a:lnTo>
                  <a:pt x="25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" name="Freeform 376"/>
          <p:cNvSpPr>
            <a:spLocks/>
          </p:cNvSpPr>
          <p:nvPr/>
        </p:nvSpPr>
        <p:spPr bwMode="auto">
          <a:xfrm>
            <a:off x="4735899" y="4100420"/>
            <a:ext cx="241670" cy="233084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2147483647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2147483647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0 h 38"/>
              <a:gd name="T34" fmla="*/ 2147483647 w 38"/>
              <a:gd name="T35" fmla="*/ 0 h 38"/>
              <a:gd name="T36" fmla="*/ 2147483647 w 38"/>
              <a:gd name="T37" fmla="*/ 2147483647 h 38"/>
              <a:gd name="T38" fmla="*/ 2147483647 w 38"/>
              <a:gd name="T39" fmla="*/ 2147483647 h 38"/>
              <a:gd name="T40" fmla="*/ 2147483647 w 38"/>
              <a:gd name="T41" fmla="*/ 2147483647 h 38"/>
              <a:gd name="T42" fmla="*/ 0 w 38"/>
              <a:gd name="T43" fmla="*/ 2147483647 h 38"/>
              <a:gd name="T44" fmla="*/ 0 w 38"/>
              <a:gd name="T45" fmla="*/ 2147483647 h 38"/>
              <a:gd name="T46" fmla="*/ 2147483647 w 38"/>
              <a:gd name="T47" fmla="*/ 2147483647 h 38"/>
              <a:gd name="T48" fmla="*/ 2147483647 w 38"/>
              <a:gd name="T49" fmla="*/ 2147483647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8" h="38">
                <a:moveTo>
                  <a:pt x="4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20" y="38"/>
                  <a:pt x="20" y="38"/>
                  <a:pt x="20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22"/>
                  <a:pt x="32" y="22"/>
                  <a:pt x="32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17"/>
                  <a:pt x="38" y="17"/>
                  <a:pt x="38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25" y="4"/>
                  <a:pt x="24" y="4"/>
                </a:cubicBezTo>
                <a:cubicBezTo>
                  <a:pt x="24" y="4"/>
                  <a:pt x="22" y="6"/>
                  <a:pt x="21" y="6"/>
                </a:cubicBezTo>
                <a:cubicBezTo>
                  <a:pt x="20" y="7"/>
                  <a:pt x="19" y="6"/>
                  <a:pt x="18" y="6"/>
                </a:cubicBezTo>
                <a:cubicBezTo>
                  <a:pt x="17" y="6"/>
                  <a:pt x="13" y="0"/>
                  <a:pt x="12" y="0"/>
                </a:cubicBezTo>
                <a:cubicBezTo>
                  <a:pt x="11" y="0"/>
                  <a:pt x="4" y="0"/>
                  <a:pt x="4" y="0"/>
                </a:cubicBezTo>
                <a:cubicBezTo>
                  <a:pt x="1" y="2"/>
                  <a:pt x="1" y="2"/>
                  <a:pt x="1" y="2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1"/>
                  <a:pt x="4" y="21"/>
                  <a:pt x="4" y="2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2" y="35"/>
                  <a:pt x="2" y="35"/>
                  <a:pt x="2" y="35"/>
                </a:cubicBezTo>
                <a:lnTo>
                  <a:pt x="4" y="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2" name="Freeform 377"/>
          <p:cNvSpPr>
            <a:spLocks/>
          </p:cNvSpPr>
          <p:nvPr/>
        </p:nvSpPr>
        <p:spPr bwMode="auto">
          <a:xfrm>
            <a:off x="4735899" y="3880975"/>
            <a:ext cx="375361" cy="359544"/>
          </a:xfrm>
          <a:custGeom>
            <a:avLst/>
            <a:gdLst>
              <a:gd name="T0" fmla="*/ 2147483647 w 59"/>
              <a:gd name="T1" fmla="*/ 2147483647 h 59"/>
              <a:gd name="T2" fmla="*/ 2147483647 w 59"/>
              <a:gd name="T3" fmla="*/ 2147483647 h 59"/>
              <a:gd name="T4" fmla="*/ 2147483647 w 59"/>
              <a:gd name="T5" fmla="*/ 2147483647 h 59"/>
              <a:gd name="T6" fmla="*/ 2147483647 w 59"/>
              <a:gd name="T7" fmla="*/ 2147483647 h 59"/>
              <a:gd name="T8" fmla="*/ 2147483647 w 59"/>
              <a:gd name="T9" fmla="*/ 2147483647 h 59"/>
              <a:gd name="T10" fmla="*/ 2147483647 w 59"/>
              <a:gd name="T11" fmla="*/ 2147483647 h 59"/>
              <a:gd name="T12" fmla="*/ 0 w 59"/>
              <a:gd name="T13" fmla="*/ 2147483647 h 59"/>
              <a:gd name="T14" fmla="*/ 2147483647 w 59"/>
              <a:gd name="T15" fmla="*/ 2147483647 h 59"/>
              <a:gd name="T16" fmla="*/ 2147483647 w 59"/>
              <a:gd name="T17" fmla="*/ 2147483647 h 59"/>
              <a:gd name="T18" fmla="*/ 2147483647 w 59"/>
              <a:gd name="T19" fmla="*/ 2147483647 h 59"/>
              <a:gd name="T20" fmla="*/ 2147483647 w 59"/>
              <a:gd name="T21" fmla="*/ 2147483647 h 59"/>
              <a:gd name="T22" fmla="*/ 2147483647 w 59"/>
              <a:gd name="T23" fmla="*/ 2147483647 h 59"/>
              <a:gd name="T24" fmla="*/ 2147483647 w 59"/>
              <a:gd name="T25" fmla="*/ 2147483647 h 59"/>
              <a:gd name="T26" fmla="*/ 2147483647 w 59"/>
              <a:gd name="T27" fmla="*/ 2147483647 h 59"/>
              <a:gd name="T28" fmla="*/ 2147483647 w 59"/>
              <a:gd name="T29" fmla="*/ 2147483647 h 59"/>
              <a:gd name="T30" fmla="*/ 2147483647 w 59"/>
              <a:gd name="T31" fmla="*/ 2147483647 h 59"/>
              <a:gd name="T32" fmla="*/ 2147483647 w 59"/>
              <a:gd name="T33" fmla="*/ 2147483647 h 59"/>
              <a:gd name="T34" fmla="*/ 2147483647 w 59"/>
              <a:gd name="T35" fmla="*/ 2147483647 h 59"/>
              <a:gd name="T36" fmla="*/ 2147483647 w 59"/>
              <a:gd name="T37" fmla="*/ 2147483647 h 59"/>
              <a:gd name="T38" fmla="*/ 2147483647 w 59"/>
              <a:gd name="T39" fmla="*/ 2147483647 h 59"/>
              <a:gd name="T40" fmla="*/ 2147483647 w 59"/>
              <a:gd name="T41" fmla="*/ 2147483647 h 59"/>
              <a:gd name="T42" fmla="*/ 2147483647 w 59"/>
              <a:gd name="T43" fmla="*/ 2147483647 h 59"/>
              <a:gd name="T44" fmla="*/ 2147483647 w 59"/>
              <a:gd name="T45" fmla="*/ 2147483647 h 59"/>
              <a:gd name="T46" fmla="*/ 2147483647 w 59"/>
              <a:gd name="T47" fmla="*/ 2147483647 h 59"/>
              <a:gd name="T48" fmla="*/ 2147483647 w 59"/>
              <a:gd name="T49" fmla="*/ 2147483647 h 59"/>
              <a:gd name="T50" fmla="*/ 2147483647 w 59"/>
              <a:gd name="T51" fmla="*/ 2147483647 h 59"/>
              <a:gd name="T52" fmla="*/ 2147483647 w 59"/>
              <a:gd name="T53" fmla="*/ 2147483647 h 59"/>
              <a:gd name="T54" fmla="*/ 2147483647 w 59"/>
              <a:gd name="T55" fmla="*/ 2147483647 h 59"/>
              <a:gd name="T56" fmla="*/ 2147483647 w 59"/>
              <a:gd name="T57" fmla="*/ 2147483647 h 59"/>
              <a:gd name="T58" fmla="*/ 2147483647 w 59"/>
              <a:gd name="T59" fmla="*/ 2147483647 h 59"/>
              <a:gd name="T60" fmla="*/ 2147483647 w 59"/>
              <a:gd name="T61" fmla="*/ 2147483647 h 59"/>
              <a:gd name="T62" fmla="*/ 2147483647 w 59"/>
              <a:gd name="T63" fmla="*/ 2147483647 h 59"/>
              <a:gd name="T64" fmla="*/ 2147483647 w 59"/>
              <a:gd name="T65" fmla="*/ 2147483647 h 59"/>
              <a:gd name="T66" fmla="*/ 2147483647 w 59"/>
              <a:gd name="T67" fmla="*/ 2147483647 h 59"/>
              <a:gd name="T68" fmla="*/ 2147483647 w 59"/>
              <a:gd name="T69" fmla="*/ 0 h 59"/>
              <a:gd name="T70" fmla="*/ 2147483647 w 59"/>
              <a:gd name="T71" fmla="*/ 2147483647 h 59"/>
              <a:gd name="T72" fmla="*/ 2147483647 w 59"/>
              <a:gd name="T73" fmla="*/ 2147483647 h 59"/>
              <a:gd name="T74" fmla="*/ 2147483647 w 59"/>
              <a:gd name="T75" fmla="*/ 2147483647 h 59"/>
              <a:gd name="T76" fmla="*/ 2147483647 w 59"/>
              <a:gd name="T77" fmla="*/ 2147483647 h 59"/>
              <a:gd name="T78" fmla="*/ 2147483647 w 59"/>
              <a:gd name="T79" fmla="*/ 2147483647 h 5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9" h="59">
                <a:moveTo>
                  <a:pt x="21" y="6"/>
                </a:moveTo>
                <a:cubicBezTo>
                  <a:pt x="18" y="18"/>
                  <a:pt x="18" y="18"/>
                  <a:pt x="18" y="18"/>
                </a:cubicBezTo>
                <a:cubicBezTo>
                  <a:pt x="15" y="21"/>
                  <a:pt x="15" y="21"/>
                  <a:pt x="15" y="21"/>
                </a:cubicBezTo>
                <a:cubicBezTo>
                  <a:pt x="11" y="29"/>
                  <a:pt x="11" y="29"/>
                  <a:pt x="11" y="29"/>
                </a:cubicBezTo>
                <a:cubicBezTo>
                  <a:pt x="7" y="32"/>
                  <a:pt x="7" y="32"/>
                  <a:pt x="7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11" y="36"/>
                  <a:pt x="12" y="36"/>
                </a:cubicBezTo>
                <a:cubicBezTo>
                  <a:pt x="13" y="36"/>
                  <a:pt x="17" y="42"/>
                  <a:pt x="18" y="42"/>
                </a:cubicBezTo>
                <a:cubicBezTo>
                  <a:pt x="19" y="42"/>
                  <a:pt x="20" y="43"/>
                  <a:pt x="21" y="42"/>
                </a:cubicBezTo>
                <a:cubicBezTo>
                  <a:pt x="22" y="42"/>
                  <a:pt x="24" y="40"/>
                  <a:pt x="24" y="40"/>
                </a:cubicBezTo>
                <a:cubicBezTo>
                  <a:pt x="25" y="40"/>
                  <a:pt x="30" y="40"/>
                  <a:pt x="30" y="40"/>
                </a:cubicBezTo>
                <a:cubicBezTo>
                  <a:pt x="32" y="52"/>
                  <a:pt x="32" y="52"/>
                  <a:pt x="32" y="52"/>
                </a:cubicBezTo>
                <a:cubicBezTo>
                  <a:pt x="38" y="53"/>
                  <a:pt x="38" y="53"/>
                  <a:pt x="38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9" y="56"/>
                  <a:pt x="49" y="56"/>
                  <a:pt x="49" y="56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7"/>
                  <a:pt x="55" y="57"/>
                  <a:pt x="55" y="57"/>
                </a:cubicBezTo>
                <a:cubicBezTo>
                  <a:pt x="52" y="53"/>
                  <a:pt x="52" y="53"/>
                  <a:pt x="52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4"/>
                  <a:pt x="54" y="44"/>
                  <a:pt x="54" y="44"/>
                </a:cubicBezTo>
                <a:cubicBezTo>
                  <a:pt x="57" y="43"/>
                  <a:pt x="57" y="43"/>
                  <a:pt x="57" y="43"/>
                </a:cubicBezTo>
                <a:cubicBezTo>
                  <a:pt x="55" y="37"/>
                  <a:pt x="55" y="37"/>
                  <a:pt x="55" y="37"/>
                </a:cubicBezTo>
                <a:cubicBezTo>
                  <a:pt x="54" y="31"/>
                  <a:pt x="54" y="31"/>
                  <a:pt x="54" y="31"/>
                </a:cubicBezTo>
                <a:cubicBezTo>
                  <a:pt x="53" y="25"/>
                  <a:pt x="53" y="25"/>
                  <a:pt x="53" y="25"/>
                </a:cubicBezTo>
                <a:cubicBezTo>
                  <a:pt x="55" y="18"/>
                  <a:pt x="55" y="18"/>
                  <a:pt x="55" y="18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27" y="1"/>
                  <a:pt x="27" y="1"/>
                  <a:pt x="27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6"/>
                  <a:pt x="21" y="6"/>
                  <a:pt x="21" y="6"/>
                </a:cubicBezTo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3" name="Freeform 378"/>
          <p:cNvSpPr>
            <a:spLocks/>
          </p:cNvSpPr>
          <p:nvPr/>
        </p:nvSpPr>
        <p:spPr bwMode="auto">
          <a:xfrm>
            <a:off x="5154966" y="3636733"/>
            <a:ext cx="299517" cy="276477"/>
          </a:xfrm>
          <a:custGeom>
            <a:avLst/>
            <a:gdLst>
              <a:gd name="T0" fmla="*/ 2147483647 w 47"/>
              <a:gd name="T1" fmla="*/ 2147483647 h 45"/>
              <a:gd name="T2" fmla="*/ 2147483647 w 47"/>
              <a:gd name="T3" fmla="*/ 2147483647 h 45"/>
              <a:gd name="T4" fmla="*/ 2147483647 w 47"/>
              <a:gd name="T5" fmla="*/ 2147483647 h 45"/>
              <a:gd name="T6" fmla="*/ 2147483647 w 47"/>
              <a:gd name="T7" fmla="*/ 2147483647 h 45"/>
              <a:gd name="T8" fmla="*/ 2147483647 w 47"/>
              <a:gd name="T9" fmla="*/ 2147483647 h 45"/>
              <a:gd name="T10" fmla="*/ 2147483647 w 47"/>
              <a:gd name="T11" fmla="*/ 2147483647 h 45"/>
              <a:gd name="T12" fmla="*/ 2147483647 w 47"/>
              <a:gd name="T13" fmla="*/ 2147483647 h 45"/>
              <a:gd name="T14" fmla="*/ 2147483647 w 47"/>
              <a:gd name="T15" fmla="*/ 2147483647 h 45"/>
              <a:gd name="T16" fmla="*/ 2147483647 w 47"/>
              <a:gd name="T17" fmla="*/ 2147483647 h 45"/>
              <a:gd name="T18" fmla="*/ 2147483647 w 47"/>
              <a:gd name="T19" fmla="*/ 2147483647 h 45"/>
              <a:gd name="T20" fmla="*/ 2147483647 w 47"/>
              <a:gd name="T21" fmla="*/ 2147483647 h 45"/>
              <a:gd name="T22" fmla="*/ 2147483647 w 47"/>
              <a:gd name="T23" fmla="*/ 2147483647 h 45"/>
              <a:gd name="T24" fmla="*/ 2147483647 w 47"/>
              <a:gd name="T25" fmla="*/ 2147483647 h 45"/>
              <a:gd name="T26" fmla="*/ 2147483647 w 47"/>
              <a:gd name="T27" fmla="*/ 2147483647 h 45"/>
              <a:gd name="T28" fmla="*/ 2147483647 w 47"/>
              <a:gd name="T29" fmla="*/ 0 h 45"/>
              <a:gd name="T30" fmla="*/ 2147483647 w 47"/>
              <a:gd name="T31" fmla="*/ 0 h 45"/>
              <a:gd name="T32" fmla="*/ 2147483647 w 47"/>
              <a:gd name="T33" fmla="*/ 2147483647 h 45"/>
              <a:gd name="T34" fmla="*/ 2147483647 w 47"/>
              <a:gd name="T35" fmla="*/ 2147483647 h 45"/>
              <a:gd name="T36" fmla="*/ 2147483647 w 47"/>
              <a:gd name="T37" fmla="*/ 2147483647 h 45"/>
              <a:gd name="T38" fmla="*/ 2147483647 w 47"/>
              <a:gd name="T39" fmla="*/ 2147483647 h 45"/>
              <a:gd name="T40" fmla="*/ 2147483647 w 47"/>
              <a:gd name="T41" fmla="*/ 2147483647 h 45"/>
              <a:gd name="T42" fmla="*/ 2147483647 w 47"/>
              <a:gd name="T43" fmla="*/ 2147483647 h 45"/>
              <a:gd name="T44" fmla="*/ 2147483647 w 47"/>
              <a:gd name="T45" fmla="*/ 2147483647 h 45"/>
              <a:gd name="T46" fmla="*/ 0 w 47"/>
              <a:gd name="T47" fmla="*/ 2147483647 h 45"/>
              <a:gd name="T48" fmla="*/ 2147483647 w 47"/>
              <a:gd name="T49" fmla="*/ 2147483647 h 45"/>
              <a:gd name="T50" fmla="*/ 2147483647 w 47"/>
              <a:gd name="T51" fmla="*/ 2147483647 h 45"/>
              <a:gd name="T52" fmla="*/ 2147483647 w 47"/>
              <a:gd name="T53" fmla="*/ 2147483647 h 45"/>
              <a:gd name="T54" fmla="*/ 2147483647 w 47"/>
              <a:gd name="T55" fmla="*/ 2147483647 h 45"/>
              <a:gd name="T56" fmla="*/ 2147483647 w 47"/>
              <a:gd name="T57" fmla="*/ 2147483647 h 45"/>
              <a:gd name="T58" fmla="*/ 2147483647 w 47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7" h="45">
                <a:moveTo>
                  <a:pt x="22" y="45"/>
                </a:moveTo>
                <a:cubicBezTo>
                  <a:pt x="23" y="45"/>
                  <a:pt x="24" y="44"/>
                  <a:pt x="24" y="44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2" y="43"/>
                  <a:pt x="32" y="43"/>
                  <a:pt x="32" y="43"/>
                </a:cubicBezTo>
                <a:cubicBezTo>
                  <a:pt x="39" y="41"/>
                  <a:pt x="39" y="41"/>
                  <a:pt x="39" y="41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0"/>
                  <a:pt x="33" y="20"/>
                  <a:pt x="33" y="20"/>
                </a:cubicBezTo>
                <a:cubicBezTo>
                  <a:pt x="25" y="8"/>
                  <a:pt x="25" y="8"/>
                  <a:pt x="25" y="8"/>
                </a:cubicBezTo>
                <a:cubicBezTo>
                  <a:pt x="20" y="6"/>
                  <a:pt x="20" y="6"/>
                  <a:pt x="20" y="6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6"/>
                  <a:pt x="4" y="36"/>
                  <a:pt x="4" y="36"/>
                </a:cubicBezTo>
                <a:cubicBezTo>
                  <a:pt x="7" y="39"/>
                  <a:pt x="7" y="39"/>
                  <a:pt x="7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21" y="45"/>
                  <a:pt x="22" y="4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4" name="Freeform 379"/>
          <p:cNvSpPr>
            <a:spLocks/>
          </p:cNvSpPr>
          <p:nvPr/>
        </p:nvSpPr>
        <p:spPr bwMode="auto">
          <a:xfrm>
            <a:off x="5174248" y="3893373"/>
            <a:ext cx="165827" cy="183491"/>
          </a:xfrm>
          <a:custGeom>
            <a:avLst/>
            <a:gdLst>
              <a:gd name="T0" fmla="*/ 2147483647 w 26"/>
              <a:gd name="T1" fmla="*/ 2147483647 h 30"/>
              <a:gd name="T2" fmla="*/ 2147483647 w 26"/>
              <a:gd name="T3" fmla="*/ 2147483647 h 30"/>
              <a:gd name="T4" fmla="*/ 2147483647 w 26"/>
              <a:gd name="T5" fmla="*/ 2147483647 h 30"/>
              <a:gd name="T6" fmla="*/ 2147483647 w 26"/>
              <a:gd name="T7" fmla="*/ 2147483647 h 30"/>
              <a:gd name="T8" fmla="*/ 2147483647 w 26"/>
              <a:gd name="T9" fmla="*/ 2147483647 h 30"/>
              <a:gd name="T10" fmla="*/ 2147483647 w 26"/>
              <a:gd name="T11" fmla="*/ 2147483647 h 30"/>
              <a:gd name="T12" fmla="*/ 2147483647 w 26"/>
              <a:gd name="T13" fmla="*/ 2147483647 h 30"/>
              <a:gd name="T14" fmla="*/ 2147483647 w 26"/>
              <a:gd name="T15" fmla="*/ 0 h 30"/>
              <a:gd name="T16" fmla="*/ 2147483647 w 26"/>
              <a:gd name="T17" fmla="*/ 2147483647 h 30"/>
              <a:gd name="T18" fmla="*/ 2147483647 w 26"/>
              <a:gd name="T19" fmla="*/ 2147483647 h 30"/>
              <a:gd name="T20" fmla="*/ 0 w 26"/>
              <a:gd name="T21" fmla="*/ 2147483647 h 30"/>
              <a:gd name="T22" fmla="*/ 2147483647 w 26"/>
              <a:gd name="T23" fmla="*/ 2147483647 h 30"/>
              <a:gd name="T24" fmla="*/ 2147483647 w 26"/>
              <a:gd name="T25" fmla="*/ 2147483647 h 30"/>
              <a:gd name="T26" fmla="*/ 0 w 26"/>
              <a:gd name="T27" fmla="*/ 2147483647 h 30"/>
              <a:gd name="T28" fmla="*/ 2147483647 w 26"/>
              <a:gd name="T29" fmla="*/ 2147483647 h 30"/>
              <a:gd name="T30" fmla="*/ 2147483647 w 26"/>
              <a:gd name="T31" fmla="*/ 2147483647 h 30"/>
              <a:gd name="T32" fmla="*/ 2147483647 w 26"/>
              <a:gd name="T33" fmla="*/ 2147483647 h 30"/>
              <a:gd name="T34" fmla="*/ 2147483647 w 26"/>
              <a:gd name="T35" fmla="*/ 2147483647 h 30"/>
              <a:gd name="T36" fmla="*/ 2147483647 w 26"/>
              <a:gd name="T37" fmla="*/ 2147483647 h 30"/>
              <a:gd name="T38" fmla="*/ 2147483647 w 26"/>
              <a:gd name="T39" fmla="*/ 2147483647 h 30"/>
              <a:gd name="T40" fmla="*/ 2147483647 w 26"/>
              <a:gd name="T41" fmla="*/ 2147483647 h 30"/>
              <a:gd name="T42" fmla="*/ 2147483647 w 26"/>
              <a:gd name="T43" fmla="*/ 2147483647 h 30"/>
              <a:gd name="T44" fmla="*/ 2147483647 w 26"/>
              <a:gd name="T45" fmla="*/ 2147483647 h 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6" h="30">
                <a:moveTo>
                  <a:pt x="23" y="7"/>
                </a:move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0" y="3"/>
                  <a:pt x="19" y="3"/>
                </a:cubicBezTo>
                <a:cubicBezTo>
                  <a:pt x="18" y="3"/>
                  <a:pt x="9" y="1"/>
                  <a:pt x="9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3"/>
                  <a:pt x="0" y="3"/>
                  <a:pt x="0" y="3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9"/>
                  <a:pt x="1" y="19"/>
                  <a:pt x="1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7"/>
                  <a:pt x="12" y="27"/>
                  <a:pt x="12" y="27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8" y="29"/>
                  <a:pt x="18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17"/>
                  <a:pt x="23" y="17"/>
                  <a:pt x="23" y="17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5" name="Freeform 380"/>
          <p:cNvSpPr>
            <a:spLocks/>
          </p:cNvSpPr>
          <p:nvPr/>
        </p:nvSpPr>
        <p:spPr bwMode="auto">
          <a:xfrm>
            <a:off x="4995567" y="4290111"/>
            <a:ext cx="152972" cy="140098"/>
          </a:xfrm>
          <a:custGeom>
            <a:avLst/>
            <a:gdLst>
              <a:gd name="T0" fmla="*/ 2147483647 w 24"/>
              <a:gd name="T1" fmla="*/ 2147483647 h 23"/>
              <a:gd name="T2" fmla="*/ 2147483647 w 24"/>
              <a:gd name="T3" fmla="*/ 2147483647 h 23"/>
              <a:gd name="T4" fmla="*/ 2147483647 w 24"/>
              <a:gd name="T5" fmla="*/ 2147483647 h 23"/>
              <a:gd name="T6" fmla="*/ 0 w 24"/>
              <a:gd name="T7" fmla="*/ 2147483647 h 23"/>
              <a:gd name="T8" fmla="*/ 2147483647 w 24"/>
              <a:gd name="T9" fmla="*/ 2147483647 h 23"/>
              <a:gd name="T10" fmla="*/ 2147483647 w 24"/>
              <a:gd name="T11" fmla="*/ 2147483647 h 23"/>
              <a:gd name="T12" fmla="*/ 2147483647 w 24"/>
              <a:gd name="T13" fmla="*/ 2147483647 h 23"/>
              <a:gd name="T14" fmla="*/ 2147483647 w 24"/>
              <a:gd name="T15" fmla="*/ 2147483647 h 23"/>
              <a:gd name="T16" fmla="*/ 2147483647 w 24"/>
              <a:gd name="T17" fmla="*/ 2147483647 h 23"/>
              <a:gd name="T18" fmla="*/ 2147483647 w 24"/>
              <a:gd name="T19" fmla="*/ 2147483647 h 23"/>
              <a:gd name="T20" fmla="*/ 2147483647 w 24"/>
              <a:gd name="T21" fmla="*/ 2147483647 h 23"/>
              <a:gd name="T22" fmla="*/ 2147483647 w 24"/>
              <a:gd name="T23" fmla="*/ 2147483647 h 23"/>
              <a:gd name="T24" fmla="*/ 2147483647 w 24"/>
              <a:gd name="T25" fmla="*/ 2147483647 h 23"/>
              <a:gd name="T26" fmla="*/ 2147483647 w 24"/>
              <a:gd name="T27" fmla="*/ 2147483647 h 23"/>
              <a:gd name="T28" fmla="*/ 2147483647 w 24"/>
              <a:gd name="T29" fmla="*/ 2147483647 h 23"/>
              <a:gd name="T30" fmla="*/ 2147483647 w 24"/>
              <a:gd name="T31" fmla="*/ 0 h 23"/>
              <a:gd name="T32" fmla="*/ 2147483647 w 24"/>
              <a:gd name="T33" fmla="*/ 2147483647 h 23"/>
              <a:gd name="T34" fmla="*/ 2147483647 w 24"/>
              <a:gd name="T35" fmla="*/ 2147483647 h 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" h="23">
                <a:moveTo>
                  <a:pt x="9" y="5"/>
                </a:moveTo>
                <a:cubicBezTo>
                  <a:pt x="9" y="5"/>
                  <a:pt x="6" y="8"/>
                  <a:pt x="6" y="8"/>
                </a:cubicBezTo>
                <a:cubicBezTo>
                  <a:pt x="5" y="8"/>
                  <a:pt x="2" y="7"/>
                  <a:pt x="2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20"/>
                  <a:pt x="9" y="20"/>
                  <a:pt x="9" y="20"/>
                </a:cubicBezTo>
                <a:cubicBezTo>
                  <a:pt x="14" y="22"/>
                  <a:pt x="14" y="22"/>
                  <a:pt x="14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1"/>
                  <a:pt x="13" y="1"/>
                  <a:pt x="13" y="1"/>
                </a:cubicBezTo>
                <a:lnTo>
                  <a:pt x="9" y="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6" name="Freeform 381"/>
          <p:cNvSpPr>
            <a:spLocks/>
          </p:cNvSpPr>
          <p:nvPr/>
        </p:nvSpPr>
        <p:spPr bwMode="auto">
          <a:xfrm>
            <a:off x="4939005" y="3913210"/>
            <a:ext cx="273807" cy="425253"/>
          </a:xfrm>
          <a:custGeom>
            <a:avLst/>
            <a:gdLst>
              <a:gd name="T0" fmla="*/ 2147483647 w 43"/>
              <a:gd name="T1" fmla="*/ 2147483647 h 70"/>
              <a:gd name="T2" fmla="*/ 2147483647 w 43"/>
              <a:gd name="T3" fmla="*/ 2147483647 h 70"/>
              <a:gd name="T4" fmla="*/ 2147483647 w 43"/>
              <a:gd name="T5" fmla="*/ 2147483647 h 70"/>
              <a:gd name="T6" fmla="*/ 2147483647 w 43"/>
              <a:gd name="T7" fmla="*/ 2147483647 h 70"/>
              <a:gd name="T8" fmla="*/ 2147483647 w 43"/>
              <a:gd name="T9" fmla="*/ 2147483647 h 70"/>
              <a:gd name="T10" fmla="*/ 2147483647 w 43"/>
              <a:gd name="T11" fmla="*/ 2147483647 h 70"/>
              <a:gd name="T12" fmla="*/ 2147483647 w 43"/>
              <a:gd name="T13" fmla="*/ 2147483647 h 70"/>
              <a:gd name="T14" fmla="*/ 2147483647 w 43"/>
              <a:gd name="T15" fmla="*/ 2147483647 h 70"/>
              <a:gd name="T16" fmla="*/ 2147483647 w 43"/>
              <a:gd name="T17" fmla="*/ 2147483647 h 70"/>
              <a:gd name="T18" fmla="*/ 2147483647 w 43"/>
              <a:gd name="T19" fmla="*/ 2147483647 h 70"/>
              <a:gd name="T20" fmla="*/ 2147483647 w 43"/>
              <a:gd name="T21" fmla="*/ 2147483647 h 70"/>
              <a:gd name="T22" fmla="*/ 2147483647 w 43"/>
              <a:gd name="T23" fmla="*/ 2147483647 h 70"/>
              <a:gd name="T24" fmla="*/ 2147483647 w 43"/>
              <a:gd name="T25" fmla="*/ 2147483647 h 70"/>
              <a:gd name="T26" fmla="*/ 2147483647 w 43"/>
              <a:gd name="T27" fmla="*/ 2147483647 h 70"/>
              <a:gd name="T28" fmla="*/ 2147483647 w 43"/>
              <a:gd name="T29" fmla="*/ 2147483647 h 70"/>
              <a:gd name="T30" fmla="*/ 0 w 43"/>
              <a:gd name="T31" fmla="*/ 2147483647 h 70"/>
              <a:gd name="T32" fmla="*/ 0 w 43"/>
              <a:gd name="T33" fmla="*/ 2147483647 h 70"/>
              <a:gd name="T34" fmla="*/ 2147483647 w 43"/>
              <a:gd name="T35" fmla="*/ 2147483647 h 70"/>
              <a:gd name="T36" fmla="*/ 2147483647 w 43"/>
              <a:gd name="T37" fmla="*/ 2147483647 h 70"/>
              <a:gd name="T38" fmla="*/ 2147483647 w 43"/>
              <a:gd name="T39" fmla="*/ 2147483647 h 70"/>
              <a:gd name="T40" fmla="*/ 2147483647 w 43"/>
              <a:gd name="T41" fmla="*/ 2147483647 h 70"/>
              <a:gd name="T42" fmla="*/ 2147483647 w 43"/>
              <a:gd name="T43" fmla="*/ 2147483647 h 70"/>
              <a:gd name="T44" fmla="*/ 2147483647 w 43"/>
              <a:gd name="T45" fmla="*/ 2147483647 h 70"/>
              <a:gd name="T46" fmla="*/ 2147483647 w 43"/>
              <a:gd name="T47" fmla="*/ 2147483647 h 70"/>
              <a:gd name="T48" fmla="*/ 2147483647 w 43"/>
              <a:gd name="T49" fmla="*/ 2147483647 h 70"/>
              <a:gd name="T50" fmla="*/ 2147483647 w 43"/>
              <a:gd name="T51" fmla="*/ 2147483647 h 70"/>
              <a:gd name="T52" fmla="*/ 2147483647 w 43"/>
              <a:gd name="T53" fmla="*/ 2147483647 h 70"/>
              <a:gd name="T54" fmla="*/ 2147483647 w 43"/>
              <a:gd name="T55" fmla="*/ 2147483647 h 70"/>
              <a:gd name="T56" fmla="*/ 2147483647 w 43"/>
              <a:gd name="T57" fmla="*/ 2147483647 h 70"/>
              <a:gd name="T58" fmla="*/ 2147483647 w 43"/>
              <a:gd name="T59" fmla="*/ 2147483647 h 70"/>
              <a:gd name="T60" fmla="*/ 2147483647 w 43"/>
              <a:gd name="T61" fmla="*/ 2147483647 h 70"/>
              <a:gd name="T62" fmla="*/ 2147483647 w 43"/>
              <a:gd name="T63" fmla="*/ 2147483647 h 70"/>
              <a:gd name="T64" fmla="*/ 2147483647 w 43"/>
              <a:gd name="T65" fmla="*/ 2147483647 h 70"/>
              <a:gd name="T66" fmla="*/ 2147483647 w 43"/>
              <a:gd name="T67" fmla="*/ 2147483647 h 70"/>
              <a:gd name="T68" fmla="*/ 2147483647 w 43"/>
              <a:gd name="T69" fmla="*/ 2147483647 h 70"/>
              <a:gd name="T70" fmla="*/ 2147483647 w 43"/>
              <a:gd name="T71" fmla="*/ 2147483647 h 70"/>
              <a:gd name="T72" fmla="*/ 2147483647 w 43"/>
              <a:gd name="T73" fmla="*/ 2147483647 h 70"/>
              <a:gd name="T74" fmla="*/ 2147483647 w 43"/>
              <a:gd name="T75" fmla="*/ 2147483647 h 70"/>
              <a:gd name="T76" fmla="*/ 2147483647 w 43"/>
              <a:gd name="T77" fmla="*/ 2147483647 h 70"/>
              <a:gd name="T78" fmla="*/ 2147483647 w 43"/>
              <a:gd name="T79" fmla="*/ 2147483647 h 70"/>
              <a:gd name="T80" fmla="*/ 2147483647 w 43"/>
              <a:gd name="T81" fmla="*/ 2147483647 h 70"/>
              <a:gd name="T82" fmla="*/ 2147483647 w 43"/>
              <a:gd name="T83" fmla="*/ 2147483647 h 70"/>
              <a:gd name="T84" fmla="*/ 2147483647 w 43"/>
              <a:gd name="T85" fmla="*/ 2147483647 h 70"/>
              <a:gd name="T86" fmla="*/ 2147483647 w 43"/>
              <a:gd name="T87" fmla="*/ 2147483647 h 70"/>
              <a:gd name="T88" fmla="*/ 2147483647 w 43"/>
              <a:gd name="T89" fmla="*/ 2147483647 h 70"/>
              <a:gd name="T90" fmla="*/ 2147483647 w 43"/>
              <a:gd name="T91" fmla="*/ 2147483647 h 70"/>
              <a:gd name="T92" fmla="*/ 2147483647 w 43"/>
              <a:gd name="T93" fmla="*/ 2147483647 h 70"/>
              <a:gd name="T94" fmla="*/ 2147483647 w 43"/>
              <a:gd name="T95" fmla="*/ 2147483647 h 70"/>
              <a:gd name="T96" fmla="*/ 2147483647 w 43"/>
              <a:gd name="T97" fmla="*/ 2147483647 h 70"/>
              <a:gd name="T98" fmla="*/ 2147483647 w 43"/>
              <a:gd name="T99" fmla="*/ 2147483647 h 70"/>
              <a:gd name="T100" fmla="*/ 2147483647 w 43"/>
              <a:gd name="T101" fmla="*/ 2147483647 h 70"/>
              <a:gd name="T102" fmla="*/ 2147483647 w 43"/>
              <a:gd name="T103" fmla="*/ 2147483647 h 70"/>
              <a:gd name="T104" fmla="*/ 2147483647 w 43"/>
              <a:gd name="T105" fmla="*/ 2147483647 h 70"/>
              <a:gd name="T106" fmla="*/ 2147483647 w 43"/>
              <a:gd name="T107" fmla="*/ 2147483647 h 70"/>
              <a:gd name="T108" fmla="*/ 2147483647 w 43"/>
              <a:gd name="T109" fmla="*/ 2147483647 h 70"/>
              <a:gd name="T110" fmla="*/ 2147483647 w 43"/>
              <a:gd name="T111" fmla="*/ 0 h 70"/>
              <a:gd name="T112" fmla="*/ 2147483647 w 43"/>
              <a:gd name="T113" fmla="*/ 0 h 70"/>
              <a:gd name="T114" fmla="*/ 2147483647 w 43"/>
              <a:gd name="T115" fmla="*/ 2147483647 h 70"/>
              <a:gd name="T116" fmla="*/ 2147483647 w 43"/>
              <a:gd name="T117" fmla="*/ 0 h 70"/>
              <a:gd name="T118" fmla="*/ 2147483647 w 43"/>
              <a:gd name="T119" fmla="*/ 2147483647 h 70"/>
              <a:gd name="T120" fmla="*/ 2147483647 w 43"/>
              <a:gd name="T121" fmla="*/ 2147483647 h 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3" h="70">
                <a:moveTo>
                  <a:pt x="27" y="6"/>
                </a:moveTo>
                <a:cubicBezTo>
                  <a:pt x="23" y="13"/>
                  <a:pt x="23" y="13"/>
                  <a:pt x="23" y="13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32"/>
                  <a:pt x="23" y="32"/>
                  <a:pt x="23" y="32"/>
                </a:cubicBezTo>
                <a:cubicBezTo>
                  <a:pt x="25" y="38"/>
                  <a:pt x="25" y="38"/>
                  <a:pt x="25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45"/>
                  <a:pt x="21" y="45"/>
                  <a:pt x="21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4"/>
                  <a:pt x="23" y="54"/>
                  <a:pt x="23" y="54"/>
                </a:cubicBezTo>
                <a:cubicBezTo>
                  <a:pt x="17" y="51"/>
                  <a:pt x="17" y="51"/>
                  <a:pt x="17" y="51"/>
                </a:cubicBezTo>
                <a:cubicBezTo>
                  <a:pt x="11" y="48"/>
                  <a:pt x="11" y="48"/>
                  <a:pt x="11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52"/>
                  <a:pt x="6" y="52"/>
                  <a:pt x="6" y="5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68"/>
                  <a:pt x="2" y="68"/>
                  <a:pt x="2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9" y="70"/>
                  <a:pt x="9" y="70"/>
                  <a:pt x="9" y="70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69"/>
                  <a:pt x="14" y="70"/>
                  <a:pt x="15" y="70"/>
                </a:cubicBezTo>
                <a:cubicBezTo>
                  <a:pt x="15" y="70"/>
                  <a:pt x="18" y="67"/>
                  <a:pt x="18" y="67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2"/>
                  <a:pt x="25" y="62"/>
                  <a:pt x="25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1"/>
                  <a:pt x="24" y="61"/>
                  <a:pt x="24" y="61"/>
                </a:cubicBezTo>
                <a:cubicBezTo>
                  <a:pt x="33" y="57"/>
                  <a:pt x="33" y="57"/>
                  <a:pt x="33" y="57"/>
                </a:cubicBezTo>
                <a:cubicBezTo>
                  <a:pt x="37" y="59"/>
                  <a:pt x="37" y="59"/>
                  <a:pt x="37" y="59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4"/>
                  <a:pt x="40" y="64"/>
                  <a:pt x="40" y="64"/>
                </a:cubicBezTo>
                <a:cubicBezTo>
                  <a:pt x="43" y="62"/>
                  <a:pt x="43" y="62"/>
                  <a:pt x="43" y="62"/>
                </a:cubicBezTo>
                <a:cubicBezTo>
                  <a:pt x="43" y="59"/>
                  <a:pt x="43" y="59"/>
                  <a:pt x="43" y="59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39" y="44"/>
                  <a:pt x="39" y="44"/>
                  <a:pt x="39" y="44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3" y="41"/>
                  <a:pt x="33" y="41"/>
                </a:cubicBezTo>
                <a:cubicBezTo>
                  <a:pt x="32" y="41"/>
                  <a:pt x="28" y="39"/>
                  <a:pt x="28" y="39"/>
                </a:cubicBezTo>
                <a:cubicBezTo>
                  <a:pt x="26" y="34"/>
                  <a:pt x="26" y="34"/>
                  <a:pt x="26" y="34"/>
                </a:cubicBezTo>
                <a:cubicBezTo>
                  <a:pt x="24" y="26"/>
                  <a:pt x="24" y="26"/>
                  <a:pt x="24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25" y="16"/>
                  <a:pt x="25" y="16"/>
                  <a:pt x="25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0"/>
                  <a:pt x="37" y="10"/>
                  <a:pt x="37" y="10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2"/>
                  <a:pt x="39" y="2"/>
                  <a:pt x="39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5"/>
                  <a:pt x="27" y="5"/>
                  <a:pt x="27" y="5"/>
                </a:cubicBezTo>
                <a:lnTo>
                  <a:pt x="27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7" name="Freeform 382"/>
          <p:cNvSpPr>
            <a:spLocks/>
          </p:cNvSpPr>
          <p:nvPr/>
        </p:nvSpPr>
        <p:spPr bwMode="auto">
          <a:xfrm>
            <a:off x="4393961" y="3692524"/>
            <a:ext cx="151687" cy="110342"/>
          </a:xfrm>
          <a:custGeom>
            <a:avLst/>
            <a:gdLst>
              <a:gd name="T0" fmla="*/ 2147483647 w 144"/>
              <a:gd name="T1" fmla="*/ 2147483647 h 109"/>
              <a:gd name="T2" fmla="*/ 2147483647 w 144"/>
              <a:gd name="T3" fmla="*/ 2147483647 h 109"/>
              <a:gd name="T4" fmla="*/ 2147483647 w 144"/>
              <a:gd name="T5" fmla="*/ 2147483647 h 109"/>
              <a:gd name="T6" fmla="*/ 2147483647 w 144"/>
              <a:gd name="T7" fmla="*/ 2147483647 h 109"/>
              <a:gd name="T8" fmla="*/ 2147483647 w 144"/>
              <a:gd name="T9" fmla="*/ 2147483647 h 109"/>
              <a:gd name="T10" fmla="*/ 2147483647 w 144"/>
              <a:gd name="T11" fmla="*/ 2147483647 h 109"/>
              <a:gd name="T12" fmla="*/ 2147483647 w 144"/>
              <a:gd name="T13" fmla="*/ 0 h 109"/>
              <a:gd name="T14" fmla="*/ 2147483647 w 144"/>
              <a:gd name="T15" fmla="*/ 0 h 109"/>
              <a:gd name="T16" fmla="*/ 2147483647 w 144"/>
              <a:gd name="T17" fmla="*/ 2147483647 h 109"/>
              <a:gd name="T18" fmla="*/ 2147483647 w 144"/>
              <a:gd name="T19" fmla="*/ 2147483647 h 109"/>
              <a:gd name="T20" fmla="*/ 2147483647 w 144"/>
              <a:gd name="T21" fmla="*/ 2147483647 h 109"/>
              <a:gd name="T22" fmla="*/ 0 w 144"/>
              <a:gd name="T23" fmla="*/ 2147483647 h 109"/>
              <a:gd name="T24" fmla="*/ 0 w 144"/>
              <a:gd name="T25" fmla="*/ 2147483647 h 109"/>
              <a:gd name="T26" fmla="*/ 2147483647 w 144"/>
              <a:gd name="T27" fmla="*/ 2147483647 h 109"/>
              <a:gd name="T28" fmla="*/ 2147483647 w 144"/>
              <a:gd name="T29" fmla="*/ 2147483647 h 109"/>
              <a:gd name="T30" fmla="*/ 2147483647 w 144"/>
              <a:gd name="T31" fmla="*/ 2147483647 h 109"/>
              <a:gd name="T32" fmla="*/ 2147483647 w 144"/>
              <a:gd name="T33" fmla="*/ 2147483647 h 109"/>
              <a:gd name="T34" fmla="*/ 2147483647 w 144"/>
              <a:gd name="T35" fmla="*/ 2147483647 h 109"/>
              <a:gd name="T36" fmla="*/ 2147483647 w 144"/>
              <a:gd name="T37" fmla="*/ 2147483647 h 109"/>
              <a:gd name="T38" fmla="*/ 2147483647 w 144"/>
              <a:gd name="T39" fmla="*/ 2147483647 h 1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  <a:lnTo>
                  <a:pt x="114" y="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8" name="Freeform 383"/>
          <p:cNvSpPr>
            <a:spLocks/>
          </p:cNvSpPr>
          <p:nvPr/>
        </p:nvSpPr>
        <p:spPr bwMode="auto">
          <a:xfrm>
            <a:off x="4393961" y="3692524"/>
            <a:ext cx="151687" cy="110342"/>
          </a:xfrm>
          <a:custGeom>
            <a:avLst/>
            <a:gdLst>
              <a:gd name="T0" fmla="*/ 2147483647 w 144"/>
              <a:gd name="T1" fmla="*/ 2147483647 h 109"/>
              <a:gd name="T2" fmla="*/ 2147483647 w 144"/>
              <a:gd name="T3" fmla="*/ 2147483647 h 109"/>
              <a:gd name="T4" fmla="*/ 2147483647 w 144"/>
              <a:gd name="T5" fmla="*/ 2147483647 h 109"/>
              <a:gd name="T6" fmla="*/ 2147483647 w 144"/>
              <a:gd name="T7" fmla="*/ 2147483647 h 109"/>
              <a:gd name="T8" fmla="*/ 2147483647 w 144"/>
              <a:gd name="T9" fmla="*/ 2147483647 h 109"/>
              <a:gd name="T10" fmla="*/ 2147483647 w 144"/>
              <a:gd name="T11" fmla="*/ 2147483647 h 109"/>
              <a:gd name="T12" fmla="*/ 2147483647 w 144"/>
              <a:gd name="T13" fmla="*/ 0 h 109"/>
              <a:gd name="T14" fmla="*/ 2147483647 w 144"/>
              <a:gd name="T15" fmla="*/ 0 h 109"/>
              <a:gd name="T16" fmla="*/ 2147483647 w 144"/>
              <a:gd name="T17" fmla="*/ 2147483647 h 109"/>
              <a:gd name="T18" fmla="*/ 2147483647 w 144"/>
              <a:gd name="T19" fmla="*/ 2147483647 h 109"/>
              <a:gd name="T20" fmla="*/ 2147483647 w 144"/>
              <a:gd name="T21" fmla="*/ 2147483647 h 109"/>
              <a:gd name="T22" fmla="*/ 0 w 144"/>
              <a:gd name="T23" fmla="*/ 2147483647 h 109"/>
              <a:gd name="T24" fmla="*/ 0 w 144"/>
              <a:gd name="T25" fmla="*/ 2147483647 h 109"/>
              <a:gd name="T26" fmla="*/ 2147483647 w 144"/>
              <a:gd name="T27" fmla="*/ 2147483647 h 109"/>
              <a:gd name="T28" fmla="*/ 2147483647 w 144"/>
              <a:gd name="T29" fmla="*/ 2147483647 h 109"/>
              <a:gd name="T30" fmla="*/ 2147483647 w 144"/>
              <a:gd name="T31" fmla="*/ 2147483647 h 109"/>
              <a:gd name="T32" fmla="*/ 2147483647 w 144"/>
              <a:gd name="T33" fmla="*/ 2147483647 h 109"/>
              <a:gd name="T34" fmla="*/ 2147483647 w 144"/>
              <a:gd name="T35" fmla="*/ 2147483647 h 109"/>
              <a:gd name="T36" fmla="*/ 2147483647 w 144"/>
              <a:gd name="T37" fmla="*/ 2147483647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9" name="Freeform 384"/>
          <p:cNvSpPr>
            <a:spLocks/>
          </p:cNvSpPr>
          <p:nvPr/>
        </p:nvSpPr>
        <p:spPr bwMode="auto">
          <a:xfrm>
            <a:off x="4494229" y="3773111"/>
            <a:ext cx="19282" cy="4959"/>
          </a:xfrm>
          <a:custGeom>
            <a:avLst/>
            <a:gdLst>
              <a:gd name="T0" fmla="*/ 0 w 18"/>
              <a:gd name="T1" fmla="*/ 2147483647 h 6"/>
              <a:gd name="T2" fmla="*/ 2147483647 w 18"/>
              <a:gd name="T3" fmla="*/ 2147483647 h 6"/>
              <a:gd name="T4" fmla="*/ 2147483647 w 18"/>
              <a:gd name="T5" fmla="*/ 0 h 6"/>
              <a:gd name="T6" fmla="*/ 0 w 18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0" name="Freeform 385"/>
          <p:cNvSpPr>
            <a:spLocks/>
          </p:cNvSpPr>
          <p:nvPr/>
        </p:nvSpPr>
        <p:spPr bwMode="auto">
          <a:xfrm>
            <a:off x="4494229" y="3773111"/>
            <a:ext cx="19282" cy="4959"/>
          </a:xfrm>
          <a:custGeom>
            <a:avLst/>
            <a:gdLst>
              <a:gd name="T0" fmla="*/ 0 w 18"/>
              <a:gd name="T1" fmla="*/ 2147483647 h 6"/>
              <a:gd name="T2" fmla="*/ 2147483647 w 18"/>
              <a:gd name="T3" fmla="*/ 2147483647 h 6"/>
              <a:gd name="T4" fmla="*/ 2147483647 w 1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1" name="Freeform 386"/>
          <p:cNvSpPr>
            <a:spLocks/>
          </p:cNvSpPr>
          <p:nvPr/>
        </p:nvSpPr>
        <p:spPr bwMode="auto">
          <a:xfrm>
            <a:off x="4431239" y="3778071"/>
            <a:ext cx="82270" cy="102904"/>
          </a:xfrm>
          <a:custGeom>
            <a:avLst/>
            <a:gdLst>
              <a:gd name="T0" fmla="*/ 2147483647 w 78"/>
              <a:gd name="T1" fmla="*/ 2147483647 h 102"/>
              <a:gd name="T2" fmla="*/ 2147483647 w 78"/>
              <a:gd name="T3" fmla="*/ 0 h 102"/>
              <a:gd name="T4" fmla="*/ 2147483647 w 78"/>
              <a:gd name="T5" fmla="*/ 0 h 102"/>
              <a:gd name="T6" fmla="*/ 2147483647 w 78"/>
              <a:gd name="T7" fmla="*/ 0 h 102"/>
              <a:gd name="T8" fmla="*/ 0 w 78"/>
              <a:gd name="T9" fmla="*/ 2147483647 h 102"/>
              <a:gd name="T10" fmla="*/ 2147483647 w 78"/>
              <a:gd name="T11" fmla="*/ 2147483647 h 102"/>
              <a:gd name="T12" fmla="*/ 0 w 78"/>
              <a:gd name="T13" fmla="*/ 2147483647 h 102"/>
              <a:gd name="T14" fmla="*/ 0 w 78"/>
              <a:gd name="T15" fmla="*/ 2147483647 h 102"/>
              <a:gd name="T16" fmla="*/ 2147483647 w 78"/>
              <a:gd name="T17" fmla="*/ 2147483647 h 102"/>
              <a:gd name="T18" fmla="*/ 2147483647 w 78"/>
              <a:gd name="T19" fmla="*/ 2147483647 h 102"/>
              <a:gd name="T20" fmla="*/ 2147483647 w 78"/>
              <a:gd name="T21" fmla="*/ 2147483647 h 102"/>
              <a:gd name="T22" fmla="*/ 2147483647 w 78"/>
              <a:gd name="T23" fmla="*/ 2147483647 h 102"/>
              <a:gd name="T24" fmla="*/ 2147483647 w 78"/>
              <a:gd name="T25" fmla="*/ 2147483647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8" h="102">
                <a:moveTo>
                  <a:pt x="60" y="6"/>
                </a:moveTo>
                <a:lnTo>
                  <a:pt x="60" y="0"/>
                </a:lnTo>
                <a:lnTo>
                  <a:pt x="36" y="0"/>
                </a:lnTo>
                <a:lnTo>
                  <a:pt x="6" y="0"/>
                </a:lnTo>
                <a:lnTo>
                  <a:pt x="0" y="24"/>
                </a:lnTo>
                <a:lnTo>
                  <a:pt x="12" y="42"/>
                </a:lnTo>
                <a:lnTo>
                  <a:pt x="0" y="66"/>
                </a:lnTo>
                <a:lnTo>
                  <a:pt x="0" y="84"/>
                </a:lnTo>
                <a:lnTo>
                  <a:pt x="6" y="102"/>
                </a:lnTo>
                <a:lnTo>
                  <a:pt x="36" y="102"/>
                </a:lnTo>
                <a:lnTo>
                  <a:pt x="78" y="90"/>
                </a:lnTo>
                <a:lnTo>
                  <a:pt x="60" y="36"/>
                </a:lnTo>
                <a:lnTo>
                  <a:pt x="60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2" name="Freeform 387"/>
          <p:cNvSpPr>
            <a:spLocks/>
          </p:cNvSpPr>
          <p:nvPr/>
        </p:nvSpPr>
        <p:spPr bwMode="auto">
          <a:xfrm>
            <a:off x="4553361" y="3698723"/>
            <a:ext cx="240385" cy="208287"/>
          </a:xfrm>
          <a:custGeom>
            <a:avLst/>
            <a:gdLst>
              <a:gd name="T0" fmla="*/ 2147483647 w 228"/>
              <a:gd name="T1" fmla="*/ 2147483647 h 205"/>
              <a:gd name="T2" fmla="*/ 2147483647 w 228"/>
              <a:gd name="T3" fmla="*/ 2147483647 h 205"/>
              <a:gd name="T4" fmla="*/ 2147483647 w 228"/>
              <a:gd name="T5" fmla="*/ 2147483647 h 205"/>
              <a:gd name="T6" fmla="*/ 2147483647 w 228"/>
              <a:gd name="T7" fmla="*/ 2147483647 h 205"/>
              <a:gd name="T8" fmla="*/ 2147483647 w 228"/>
              <a:gd name="T9" fmla="*/ 2147483647 h 205"/>
              <a:gd name="T10" fmla="*/ 2147483647 w 228"/>
              <a:gd name="T11" fmla="*/ 2147483647 h 205"/>
              <a:gd name="T12" fmla="*/ 2147483647 w 228"/>
              <a:gd name="T13" fmla="*/ 2147483647 h 205"/>
              <a:gd name="T14" fmla="*/ 2147483647 w 228"/>
              <a:gd name="T15" fmla="*/ 2147483647 h 205"/>
              <a:gd name="T16" fmla="*/ 2147483647 w 228"/>
              <a:gd name="T17" fmla="*/ 2147483647 h 205"/>
              <a:gd name="T18" fmla="*/ 2147483647 w 228"/>
              <a:gd name="T19" fmla="*/ 0 h 205"/>
              <a:gd name="T20" fmla="*/ 2147483647 w 228"/>
              <a:gd name="T21" fmla="*/ 2147483647 h 205"/>
              <a:gd name="T22" fmla="*/ 2147483647 w 228"/>
              <a:gd name="T23" fmla="*/ 2147483647 h 205"/>
              <a:gd name="T24" fmla="*/ 2147483647 w 228"/>
              <a:gd name="T25" fmla="*/ 2147483647 h 205"/>
              <a:gd name="T26" fmla="*/ 2147483647 w 228"/>
              <a:gd name="T27" fmla="*/ 2147483647 h 205"/>
              <a:gd name="T28" fmla="*/ 2147483647 w 228"/>
              <a:gd name="T29" fmla="*/ 2147483647 h 205"/>
              <a:gd name="T30" fmla="*/ 2147483647 w 228"/>
              <a:gd name="T31" fmla="*/ 2147483647 h 205"/>
              <a:gd name="T32" fmla="*/ 2147483647 w 228"/>
              <a:gd name="T33" fmla="*/ 2147483647 h 205"/>
              <a:gd name="T34" fmla="*/ 2147483647 w 228"/>
              <a:gd name="T35" fmla="*/ 2147483647 h 205"/>
              <a:gd name="T36" fmla="*/ 2147483647 w 228"/>
              <a:gd name="T37" fmla="*/ 2147483647 h 205"/>
              <a:gd name="T38" fmla="*/ 0 w 228"/>
              <a:gd name="T39" fmla="*/ 2147483647 h 205"/>
              <a:gd name="T40" fmla="*/ 0 w 228"/>
              <a:gd name="T41" fmla="*/ 2147483647 h 205"/>
              <a:gd name="T42" fmla="*/ 2147483647 w 228"/>
              <a:gd name="T43" fmla="*/ 2147483647 h 205"/>
              <a:gd name="T44" fmla="*/ 2147483647 w 228"/>
              <a:gd name="T45" fmla="*/ 2147483647 h 205"/>
              <a:gd name="T46" fmla="*/ 2147483647 w 228"/>
              <a:gd name="T47" fmla="*/ 2147483647 h 205"/>
              <a:gd name="T48" fmla="*/ 2147483647 w 228"/>
              <a:gd name="T49" fmla="*/ 2147483647 h 205"/>
              <a:gd name="T50" fmla="*/ 2147483647 w 228"/>
              <a:gd name="T51" fmla="*/ 2147483647 h 205"/>
              <a:gd name="T52" fmla="*/ 2147483647 w 228"/>
              <a:gd name="T53" fmla="*/ 2147483647 h 2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28" h="205">
                <a:moveTo>
                  <a:pt x="120" y="151"/>
                </a:moveTo>
                <a:lnTo>
                  <a:pt x="150" y="163"/>
                </a:lnTo>
                <a:lnTo>
                  <a:pt x="180" y="121"/>
                </a:lnTo>
                <a:lnTo>
                  <a:pt x="198" y="73"/>
                </a:lnTo>
                <a:lnTo>
                  <a:pt x="204" y="55"/>
                </a:lnTo>
                <a:lnTo>
                  <a:pt x="222" y="49"/>
                </a:lnTo>
                <a:lnTo>
                  <a:pt x="228" y="31"/>
                </a:lnTo>
                <a:lnTo>
                  <a:pt x="210" y="25"/>
                </a:lnTo>
                <a:lnTo>
                  <a:pt x="198" y="7"/>
                </a:lnTo>
                <a:lnTo>
                  <a:pt x="204" y="0"/>
                </a:lnTo>
                <a:lnTo>
                  <a:pt x="174" y="25"/>
                </a:lnTo>
                <a:lnTo>
                  <a:pt x="144" y="31"/>
                </a:lnTo>
                <a:lnTo>
                  <a:pt x="108" y="31"/>
                </a:lnTo>
                <a:lnTo>
                  <a:pt x="84" y="43"/>
                </a:lnTo>
                <a:lnTo>
                  <a:pt x="48" y="31"/>
                </a:lnTo>
                <a:lnTo>
                  <a:pt x="24" y="31"/>
                </a:lnTo>
                <a:lnTo>
                  <a:pt x="12" y="49"/>
                </a:lnTo>
                <a:lnTo>
                  <a:pt x="12" y="67"/>
                </a:lnTo>
                <a:lnTo>
                  <a:pt x="12" y="91"/>
                </a:lnTo>
                <a:lnTo>
                  <a:pt x="0" y="133"/>
                </a:lnTo>
                <a:lnTo>
                  <a:pt x="0" y="163"/>
                </a:lnTo>
                <a:lnTo>
                  <a:pt x="24" y="163"/>
                </a:lnTo>
                <a:lnTo>
                  <a:pt x="48" y="193"/>
                </a:lnTo>
                <a:lnTo>
                  <a:pt x="72" y="199"/>
                </a:lnTo>
                <a:lnTo>
                  <a:pt x="96" y="205"/>
                </a:lnTo>
                <a:lnTo>
                  <a:pt x="102" y="175"/>
                </a:lnTo>
                <a:lnTo>
                  <a:pt x="120" y="15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3" name="Freeform 388"/>
          <p:cNvSpPr>
            <a:spLocks/>
          </p:cNvSpPr>
          <p:nvPr/>
        </p:nvSpPr>
        <p:spPr bwMode="auto">
          <a:xfrm>
            <a:off x="4787318" y="3778071"/>
            <a:ext cx="259667" cy="146297"/>
          </a:xfrm>
          <a:custGeom>
            <a:avLst/>
            <a:gdLst>
              <a:gd name="T0" fmla="*/ 2147483647 w 246"/>
              <a:gd name="T1" fmla="*/ 2147483647 h 144"/>
              <a:gd name="T2" fmla="*/ 2147483647 w 246"/>
              <a:gd name="T3" fmla="*/ 2147483647 h 144"/>
              <a:gd name="T4" fmla="*/ 2147483647 w 246"/>
              <a:gd name="T5" fmla="*/ 2147483647 h 144"/>
              <a:gd name="T6" fmla="*/ 2147483647 w 246"/>
              <a:gd name="T7" fmla="*/ 2147483647 h 144"/>
              <a:gd name="T8" fmla="*/ 0 w 246"/>
              <a:gd name="T9" fmla="*/ 2147483647 h 144"/>
              <a:gd name="T10" fmla="*/ 2147483647 w 246"/>
              <a:gd name="T11" fmla="*/ 2147483647 h 144"/>
              <a:gd name="T12" fmla="*/ 2147483647 w 246"/>
              <a:gd name="T13" fmla="*/ 2147483647 h 144"/>
              <a:gd name="T14" fmla="*/ 2147483647 w 246"/>
              <a:gd name="T15" fmla="*/ 2147483647 h 144"/>
              <a:gd name="T16" fmla="*/ 2147483647 w 246"/>
              <a:gd name="T17" fmla="*/ 2147483647 h 144"/>
              <a:gd name="T18" fmla="*/ 2147483647 w 246"/>
              <a:gd name="T19" fmla="*/ 2147483647 h 144"/>
              <a:gd name="T20" fmla="*/ 2147483647 w 246"/>
              <a:gd name="T21" fmla="*/ 2147483647 h 144"/>
              <a:gd name="T22" fmla="*/ 2147483647 w 246"/>
              <a:gd name="T23" fmla="*/ 2147483647 h 144"/>
              <a:gd name="T24" fmla="*/ 2147483647 w 246"/>
              <a:gd name="T25" fmla="*/ 2147483647 h 144"/>
              <a:gd name="T26" fmla="*/ 2147483647 w 246"/>
              <a:gd name="T27" fmla="*/ 2147483647 h 144"/>
              <a:gd name="T28" fmla="*/ 2147483647 w 246"/>
              <a:gd name="T29" fmla="*/ 2147483647 h 144"/>
              <a:gd name="T30" fmla="*/ 2147483647 w 246"/>
              <a:gd name="T31" fmla="*/ 2147483647 h 144"/>
              <a:gd name="T32" fmla="*/ 2147483647 w 246"/>
              <a:gd name="T33" fmla="*/ 2147483647 h 144"/>
              <a:gd name="T34" fmla="*/ 2147483647 w 246"/>
              <a:gd name="T35" fmla="*/ 2147483647 h 144"/>
              <a:gd name="T36" fmla="*/ 2147483647 w 246"/>
              <a:gd name="T37" fmla="*/ 2147483647 h 144"/>
              <a:gd name="T38" fmla="*/ 2147483647 w 246"/>
              <a:gd name="T39" fmla="*/ 0 h 144"/>
              <a:gd name="T40" fmla="*/ 2147483647 w 246"/>
              <a:gd name="T41" fmla="*/ 2147483647 h 144"/>
              <a:gd name="T42" fmla="*/ 2147483647 w 246"/>
              <a:gd name="T43" fmla="*/ 2147483647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" h="144">
                <a:moveTo>
                  <a:pt x="78" y="36"/>
                </a:moveTo>
                <a:lnTo>
                  <a:pt x="72" y="48"/>
                </a:lnTo>
                <a:lnTo>
                  <a:pt x="36" y="60"/>
                </a:lnTo>
                <a:lnTo>
                  <a:pt x="12" y="66"/>
                </a:lnTo>
                <a:lnTo>
                  <a:pt x="0" y="102"/>
                </a:lnTo>
                <a:lnTo>
                  <a:pt x="12" y="132"/>
                </a:lnTo>
                <a:lnTo>
                  <a:pt x="18" y="144"/>
                </a:lnTo>
                <a:lnTo>
                  <a:pt x="42" y="132"/>
                </a:lnTo>
                <a:lnTo>
                  <a:pt x="66" y="132"/>
                </a:lnTo>
                <a:lnTo>
                  <a:pt x="78" y="138"/>
                </a:lnTo>
                <a:lnTo>
                  <a:pt x="78" y="114"/>
                </a:lnTo>
                <a:lnTo>
                  <a:pt x="114" y="108"/>
                </a:lnTo>
                <a:lnTo>
                  <a:pt x="144" y="120"/>
                </a:lnTo>
                <a:lnTo>
                  <a:pt x="198" y="108"/>
                </a:lnTo>
                <a:lnTo>
                  <a:pt x="246" y="102"/>
                </a:lnTo>
                <a:lnTo>
                  <a:pt x="210" y="66"/>
                </a:lnTo>
                <a:lnTo>
                  <a:pt x="186" y="54"/>
                </a:lnTo>
                <a:lnTo>
                  <a:pt x="168" y="24"/>
                </a:lnTo>
                <a:lnTo>
                  <a:pt x="156" y="0"/>
                </a:lnTo>
                <a:lnTo>
                  <a:pt x="108" y="30"/>
                </a:lnTo>
                <a:lnTo>
                  <a:pt x="78" y="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4" name="Freeform 389"/>
          <p:cNvSpPr>
            <a:spLocks/>
          </p:cNvSpPr>
          <p:nvPr/>
        </p:nvSpPr>
        <p:spPr bwMode="auto">
          <a:xfrm>
            <a:off x="4711475" y="3913210"/>
            <a:ext cx="158114" cy="182251"/>
          </a:xfrm>
          <a:custGeom>
            <a:avLst/>
            <a:gdLst>
              <a:gd name="T0" fmla="*/ 2147483647 w 150"/>
              <a:gd name="T1" fmla="*/ 2147483647 h 180"/>
              <a:gd name="T2" fmla="*/ 2147483647 w 150"/>
              <a:gd name="T3" fmla="*/ 2147483647 h 180"/>
              <a:gd name="T4" fmla="*/ 2147483647 w 150"/>
              <a:gd name="T5" fmla="*/ 2147483647 h 180"/>
              <a:gd name="T6" fmla="*/ 2147483647 w 150"/>
              <a:gd name="T7" fmla="*/ 2147483647 h 180"/>
              <a:gd name="T8" fmla="*/ 2147483647 w 150"/>
              <a:gd name="T9" fmla="*/ 2147483647 h 180"/>
              <a:gd name="T10" fmla="*/ 2147483647 w 150"/>
              <a:gd name="T11" fmla="*/ 0 h 180"/>
              <a:gd name="T12" fmla="*/ 2147483647 w 150"/>
              <a:gd name="T13" fmla="*/ 0 h 180"/>
              <a:gd name="T14" fmla="*/ 2147483647 w 150"/>
              <a:gd name="T15" fmla="*/ 2147483647 h 180"/>
              <a:gd name="T16" fmla="*/ 2147483647 w 150"/>
              <a:gd name="T17" fmla="*/ 2147483647 h 180"/>
              <a:gd name="T18" fmla="*/ 2147483647 w 150"/>
              <a:gd name="T19" fmla="*/ 2147483647 h 180"/>
              <a:gd name="T20" fmla="*/ 2147483647 w 150"/>
              <a:gd name="T21" fmla="*/ 2147483647 h 180"/>
              <a:gd name="T22" fmla="*/ 2147483647 w 150"/>
              <a:gd name="T23" fmla="*/ 2147483647 h 180"/>
              <a:gd name="T24" fmla="*/ 2147483647 w 150"/>
              <a:gd name="T25" fmla="*/ 2147483647 h 180"/>
              <a:gd name="T26" fmla="*/ 2147483647 w 150"/>
              <a:gd name="T27" fmla="*/ 2147483647 h 180"/>
              <a:gd name="T28" fmla="*/ 2147483647 w 150"/>
              <a:gd name="T29" fmla="*/ 2147483647 h 180"/>
              <a:gd name="T30" fmla="*/ 2147483647 w 150"/>
              <a:gd name="T31" fmla="*/ 2147483647 h 180"/>
              <a:gd name="T32" fmla="*/ 2147483647 w 150"/>
              <a:gd name="T33" fmla="*/ 2147483647 h 180"/>
              <a:gd name="T34" fmla="*/ 0 w 150"/>
              <a:gd name="T35" fmla="*/ 2147483647 h 180"/>
              <a:gd name="T36" fmla="*/ 2147483647 w 150"/>
              <a:gd name="T37" fmla="*/ 2147483647 h 180"/>
              <a:gd name="T38" fmla="*/ 2147483647 w 150"/>
              <a:gd name="T39" fmla="*/ 2147483647 h 180"/>
              <a:gd name="T40" fmla="*/ 2147483647 w 150"/>
              <a:gd name="T41" fmla="*/ 2147483647 h 180"/>
              <a:gd name="T42" fmla="*/ 2147483647 w 150"/>
              <a:gd name="T43" fmla="*/ 214748364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50" h="180">
                <a:moveTo>
                  <a:pt x="66" y="162"/>
                </a:moveTo>
                <a:lnTo>
                  <a:pt x="90" y="144"/>
                </a:lnTo>
                <a:lnTo>
                  <a:pt x="114" y="96"/>
                </a:lnTo>
                <a:lnTo>
                  <a:pt x="132" y="78"/>
                </a:lnTo>
                <a:lnTo>
                  <a:pt x="150" y="6"/>
                </a:lnTo>
                <a:lnTo>
                  <a:pt x="138" y="0"/>
                </a:lnTo>
                <a:lnTo>
                  <a:pt x="114" y="0"/>
                </a:lnTo>
                <a:lnTo>
                  <a:pt x="90" y="12"/>
                </a:lnTo>
                <a:lnTo>
                  <a:pt x="72" y="18"/>
                </a:lnTo>
                <a:lnTo>
                  <a:pt x="60" y="30"/>
                </a:lnTo>
                <a:lnTo>
                  <a:pt x="48" y="36"/>
                </a:lnTo>
                <a:lnTo>
                  <a:pt x="48" y="48"/>
                </a:lnTo>
                <a:lnTo>
                  <a:pt x="60" y="54"/>
                </a:lnTo>
                <a:lnTo>
                  <a:pt x="54" y="84"/>
                </a:lnTo>
                <a:lnTo>
                  <a:pt x="48" y="114"/>
                </a:lnTo>
                <a:lnTo>
                  <a:pt x="30" y="114"/>
                </a:lnTo>
                <a:lnTo>
                  <a:pt x="12" y="126"/>
                </a:lnTo>
                <a:lnTo>
                  <a:pt x="0" y="138"/>
                </a:lnTo>
                <a:lnTo>
                  <a:pt x="18" y="156"/>
                </a:lnTo>
                <a:lnTo>
                  <a:pt x="24" y="180"/>
                </a:lnTo>
                <a:lnTo>
                  <a:pt x="42" y="162"/>
                </a:lnTo>
                <a:lnTo>
                  <a:pt x="66" y="16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5" name="Freeform 390"/>
          <p:cNvSpPr>
            <a:spLocks/>
          </p:cNvSpPr>
          <p:nvPr/>
        </p:nvSpPr>
        <p:spPr bwMode="auto">
          <a:xfrm>
            <a:off x="4679338" y="3950404"/>
            <a:ext cx="95126" cy="101664"/>
          </a:xfrm>
          <a:custGeom>
            <a:avLst/>
            <a:gdLst>
              <a:gd name="T0" fmla="*/ 2147483647 w 90"/>
              <a:gd name="T1" fmla="*/ 2147483647 h 102"/>
              <a:gd name="T2" fmla="*/ 2147483647 w 90"/>
              <a:gd name="T3" fmla="*/ 2147483647 h 102"/>
              <a:gd name="T4" fmla="*/ 2147483647 w 90"/>
              <a:gd name="T5" fmla="*/ 2147483647 h 102"/>
              <a:gd name="T6" fmla="*/ 2147483647 w 90"/>
              <a:gd name="T7" fmla="*/ 2147483647 h 102"/>
              <a:gd name="T8" fmla="*/ 2147483647 w 90"/>
              <a:gd name="T9" fmla="*/ 2147483647 h 102"/>
              <a:gd name="T10" fmla="*/ 2147483647 w 90"/>
              <a:gd name="T11" fmla="*/ 0 h 102"/>
              <a:gd name="T12" fmla="*/ 2147483647 w 90"/>
              <a:gd name="T13" fmla="*/ 0 h 102"/>
              <a:gd name="T14" fmla="*/ 0 w 90"/>
              <a:gd name="T15" fmla="*/ 0 h 102"/>
              <a:gd name="T16" fmla="*/ 0 w 90"/>
              <a:gd name="T17" fmla="*/ 2147483647 h 102"/>
              <a:gd name="T18" fmla="*/ 0 w 90"/>
              <a:gd name="T19" fmla="*/ 2147483647 h 102"/>
              <a:gd name="T20" fmla="*/ 2147483647 w 90"/>
              <a:gd name="T21" fmla="*/ 2147483647 h 102"/>
              <a:gd name="T22" fmla="*/ 2147483647 w 90"/>
              <a:gd name="T23" fmla="*/ 2147483647 h 102"/>
              <a:gd name="T24" fmla="*/ 2147483647 w 90"/>
              <a:gd name="T25" fmla="*/ 2147483647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0" h="102">
                <a:moveTo>
                  <a:pt x="60" y="78"/>
                </a:moveTo>
                <a:lnTo>
                  <a:pt x="78" y="78"/>
                </a:lnTo>
                <a:lnTo>
                  <a:pt x="84" y="48"/>
                </a:lnTo>
                <a:lnTo>
                  <a:pt x="90" y="18"/>
                </a:lnTo>
                <a:lnTo>
                  <a:pt x="78" y="12"/>
                </a:lnTo>
                <a:lnTo>
                  <a:pt x="78" y="0"/>
                </a:lnTo>
                <a:lnTo>
                  <a:pt x="48" y="0"/>
                </a:lnTo>
                <a:lnTo>
                  <a:pt x="0" y="0"/>
                </a:lnTo>
                <a:lnTo>
                  <a:pt x="0" y="18"/>
                </a:lnTo>
                <a:lnTo>
                  <a:pt x="0" y="54"/>
                </a:lnTo>
                <a:lnTo>
                  <a:pt x="30" y="102"/>
                </a:lnTo>
                <a:lnTo>
                  <a:pt x="42" y="90"/>
                </a:lnTo>
                <a:lnTo>
                  <a:pt x="60" y="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6" name="Freeform 391"/>
          <p:cNvSpPr>
            <a:spLocks/>
          </p:cNvSpPr>
          <p:nvPr/>
        </p:nvSpPr>
        <p:spPr bwMode="auto">
          <a:xfrm>
            <a:off x="4653629" y="3748315"/>
            <a:ext cx="151687" cy="202089"/>
          </a:xfrm>
          <a:custGeom>
            <a:avLst/>
            <a:gdLst>
              <a:gd name="T0" fmla="*/ 2147483647 w 144"/>
              <a:gd name="T1" fmla="*/ 2147483647 h 198"/>
              <a:gd name="T2" fmla="*/ 2147483647 w 144"/>
              <a:gd name="T3" fmla="*/ 2147483647 h 198"/>
              <a:gd name="T4" fmla="*/ 2147483647 w 144"/>
              <a:gd name="T5" fmla="*/ 2147483647 h 198"/>
              <a:gd name="T6" fmla="*/ 2147483647 w 144"/>
              <a:gd name="T7" fmla="*/ 2147483647 h 198"/>
              <a:gd name="T8" fmla="*/ 2147483647 w 144"/>
              <a:gd name="T9" fmla="*/ 2147483647 h 198"/>
              <a:gd name="T10" fmla="*/ 2147483647 w 144"/>
              <a:gd name="T11" fmla="*/ 2147483647 h 198"/>
              <a:gd name="T12" fmla="*/ 2147483647 w 144"/>
              <a:gd name="T13" fmla="*/ 2147483647 h 198"/>
              <a:gd name="T14" fmla="*/ 2147483647 w 144"/>
              <a:gd name="T15" fmla="*/ 2147483647 h 198"/>
              <a:gd name="T16" fmla="*/ 2147483647 w 144"/>
              <a:gd name="T17" fmla="*/ 0 h 198"/>
              <a:gd name="T18" fmla="*/ 2147483647 w 144"/>
              <a:gd name="T19" fmla="*/ 0 h 198"/>
              <a:gd name="T20" fmla="*/ 2147483647 w 144"/>
              <a:gd name="T21" fmla="*/ 2147483647 h 198"/>
              <a:gd name="T22" fmla="*/ 2147483647 w 144"/>
              <a:gd name="T23" fmla="*/ 2147483647 h 198"/>
              <a:gd name="T24" fmla="*/ 2147483647 w 144"/>
              <a:gd name="T25" fmla="*/ 2147483647 h 198"/>
              <a:gd name="T26" fmla="*/ 2147483647 w 144"/>
              <a:gd name="T27" fmla="*/ 2147483647 h 198"/>
              <a:gd name="T28" fmla="*/ 2147483647 w 144"/>
              <a:gd name="T29" fmla="*/ 2147483647 h 198"/>
              <a:gd name="T30" fmla="*/ 2147483647 w 144"/>
              <a:gd name="T31" fmla="*/ 2147483647 h 198"/>
              <a:gd name="T32" fmla="*/ 0 w 144"/>
              <a:gd name="T33" fmla="*/ 2147483647 h 198"/>
              <a:gd name="T34" fmla="*/ 2147483647 w 144"/>
              <a:gd name="T35" fmla="*/ 2147483647 h 198"/>
              <a:gd name="T36" fmla="*/ 2147483647 w 144"/>
              <a:gd name="T37" fmla="*/ 2147483647 h 198"/>
              <a:gd name="T38" fmla="*/ 2147483647 w 144"/>
              <a:gd name="T39" fmla="*/ 2147483647 h 198"/>
              <a:gd name="T40" fmla="*/ 2147483647 w 144"/>
              <a:gd name="T41" fmla="*/ 2147483647 h 198"/>
              <a:gd name="T42" fmla="*/ 2147483647 w 144"/>
              <a:gd name="T43" fmla="*/ 2147483647 h 1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  <a:lnTo>
                  <a:pt x="144" y="17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7" name="Freeform 392"/>
          <p:cNvSpPr>
            <a:spLocks/>
          </p:cNvSpPr>
          <p:nvPr/>
        </p:nvSpPr>
        <p:spPr bwMode="auto">
          <a:xfrm>
            <a:off x="4653629" y="3748315"/>
            <a:ext cx="151687" cy="202089"/>
          </a:xfrm>
          <a:custGeom>
            <a:avLst/>
            <a:gdLst>
              <a:gd name="T0" fmla="*/ 2147483647 w 144"/>
              <a:gd name="T1" fmla="*/ 2147483647 h 198"/>
              <a:gd name="T2" fmla="*/ 2147483647 w 144"/>
              <a:gd name="T3" fmla="*/ 2147483647 h 198"/>
              <a:gd name="T4" fmla="*/ 2147483647 w 144"/>
              <a:gd name="T5" fmla="*/ 2147483647 h 198"/>
              <a:gd name="T6" fmla="*/ 2147483647 w 144"/>
              <a:gd name="T7" fmla="*/ 2147483647 h 198"/>
              <a:gd name="T8" fmla="*/ 2147483647 w 144"/>
              <a:gd name="T9" fmla="*/ 2147483647 h 198"/>
              <a:gd name="T10" fmla="*/ 2147483647 w 144"/>
              <a:gd name="T11" fmla="*/ 2147483647 h 198"/>
              <a:gd name="T12" fmla="*/ 2147483647 w 144"/>
              <a:gd name="T13" fmla="*/ 2147483647 h 198"/>
              <a:gd name="T14" fmla="*/ 2147483647 w 144"/>
              <a:gd name="T15" fmla="*/ 2147483647 h 198"/>
              <a:gd name="T16" fmla="*/ 2147483647 w 144"/>
              <a:gd name="T17" fmla="*/ 0 h 198"/>
              <a:gd name="T18" fmla="*/ 2147483647 w 144"/>
              <a:gd name="T19" fmla="*/ 0 h 198"/>
              <a:gd name="T20" fmla="*/ 2147483647 w 144"/>
              <a:gd name="T21" fmla="*/ 2147483647 h 198"/>
              <a:gd name="T22" fmla="*/ 2147483647 w 144"/>
              <a:gd name="T23" fmla="*/ 2147483647 h 198"/>
              <a:gd name="T24" fmla="*/ 2147483647 w 144"/>
              <a:gd name="T25" fmla="*/ 2147483647 h 198"/>
              <a:gd name="T26" fmla="*/ 2147483647 w 144"/>
              <a:gd name="T27" fmla="*/ 2147483647 h 198"/>
              <a:gd name="T28" fmla="*/ 2147483647 w 144"/>
              <a:gd name="T29" fmla="*/ 2147483647 h 198"/>
              <a:gd name="T30" fmla="*/ 2147483647 w 144"/>
              <a:gd name="T31" fmla="*/ 2147483647 h 198"/>
              <a:gd name="T32" fmla="*/ 0 w 144"/>
              <a:gd name="T33" fmla="*/ 2147483647 h 198"/>
              <a:gd name="T34" fmla="*/ 2147483647 w 144"/>
              <a:gd name="T35" fmla="*/ 2147483647 h 198"/>
              <a:gd name="T36" fmla="*/ 2147483647 w 144"/>
              <a:gd name="T37" fmla="*/ 2147483647 h 198"/>
              <a:gd name="T38" fmla="*/ 2147483647 w 144"/>
              <a:gd name="T39" fmla="*/ 2147483647 h 198"/>
              <a:gd name="T40" fmla="*/ 2147483647 w 144"/>
              <a:gd name="T41" fmla="*/ 2147483647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8" name="Freeform 393"/>
          <p:cNvSpPr>
            <a:spLocks/>
          </p:cNvSpPr>
          <p:nvPr/>
        </p:nvSpPr>
        <p:spPr bwMode="auto">
          <a:xfrm>
            <a:off x="4513511" y="3740877"/>
            <a:ext cx="51419" cy="122741"/>
          </a:xfrm>
          <a:custGeom>
            <a:avLst/>
            <a:gdLst>
              <a:gd name="T0" fmla="*/ 2147483647 w 48"/>
              <a:gd name="T1" fmla="*/ 2147483647 h 120"/>
              <a:gd name="T2" fmla="*/ 2147483647 w 48"/>
              <a:gd name="T3" fmla="*/ 2147483647 h 120"/>
              <a:gd name="T4" fmla="*/ 2147483647 w 48"/>
              <a:gd name="T5" fmla="*/ 2147483647 h 120"/>
              <a:gd name="T6" fmla="*/ 2147483647 w 48"/>
              <a:gd name="T7" fmla="*/ 2147483647 h 120"/>
              <a:gd name="T8" fmla="*/ 2147483647 w 48"/>
              <a:gd name="T9" fmla="*/ 0 h 120"/>
              <a:gd name="T10" fmla="*/ 2147483647 w 48"/>
              <a:gd name="T11" fmla="*/ 2147483647 h 120"/>
              <a:gd name="T12" fmla="*/ 2147483647 w 48"/>
              <a:gd name="T13" fmla="*/ 2147483647 h 120"/>
              <a:gd name="T14" fmla="*/ 0 w 48"/>
              <a:gd name="T15" fmla="*/ 2147483647 h 120"/>
              <a:gd name="T16" fmla="*/ 0 w 48"/>
              <a:gd name="T17" fmla="*/ 2147483647 h 120"/>
              <a:gd name="T18" fmla="*/ 2147483647 w 48"/>
              <a:gd name="T19" fmla="*/ 2147483647 h 120"/>
              <a:gd name="T20" fmla="*/ 2147483647 w 48"/>
              <a:gd name="T21" fmla="*/ 2147483647 h 120"/>
              <a:gd name="T22" fmla="*/ 2147483647 w 48"/>
              <a:gd name="T23" fmla="*/ 2147483647 h 120"/>
              <a:gd name="T24" fmla="*/ 2147483647 w 48"/>
              <a:gd name="T25" fmla="*/ 2147483647 h 120"/>
              <a:gd name="T26" fmla="*/ 2147483647 w 48"/>
              <a:gd name="T27" fmla="*/ 2147483647 h 120"/>
              <a:gd name="T28" fmla="*/ 2147483647 w 48"/>
              <a:gd name="T29" fmla="*/ 2147483647 h 1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8" h="120">
                <a:moveTo>
                  <a:pt x="48" y="48"/>
                </a:moveTo>
                <a:lnTo>
                  <a:pt x="48" y="24"/>
                </a:lnTo>
                <a:lnTo>
                  <a:pt x="48" y="6"/>
                </a:lnTo>
                <a:lnTo>
                  <a:pt x="42" y="6"/>
                </a:lnTo>
                <a:lnTo>
                  <a:pt x="30" y="0"/>
                </a:lnTo>
                <a:lnTo>
                  <a:pt x="24" y="6"/>
                </a:lnTo>
                <a:lnTo>
                  <a:pt x="6" y="30"/>
                </a:lnTo>
                <a:lnTo>
                  <a:pt x="0" y="30"/>
                </a:lnTo>
                <a:lnTo>
                  <a:pt x="0" y="48"/>
                </a:lnTo>
                <a:lnTo>
                  <a:pt x="6" y="90"/>
                </a:lnTo>
                <a:lnTo>
                  <a:pt x="24" y="120"/>
                </a:lnTo>
                <a:lnTo>
                  <a:pt x="36" y="120"/>
                </a:lnTo>
                <a:lnTo>
                  <a:pt x="36" y="90"/>
                </a:lnTo>
                <a:lnTo>
                  <a:pt x="48" y="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9" name="Freeform 394"/>
          <p:cNvSpPr>
            <a:spLocks/>
          </p:cNvSpPr>
          <p:nvPr/>
        </p:nvSpPr>
        <p:spPr bwMode="auto">
          <a:xfrm>
            <a:off x="4494229" y="3773111"/>
            <a:ext cx="44992" cy="96705"/>
          </a:xfrm>
          <a:custGeom>
            <a:avLst/>
            <a:gdLst>
              <a:gd name="T0" fmla="*/ 2147483647 w 42"/>
              <a:gd name="T1" fmla="*/ 2147483647 h 96"/>
              <a:gd name="T2" fmla="*/ 2147483647 w 42"/>
              <a:gd name="T3" fmla="*/ 0 h 96"/>
              <a:gd name="T4" fmla="*/ 2147483647 w 42"/>
              <a:gd name="T5" fmla="*/ 2147483647 h 96"/>
              <a:gd name="T6" fmla="*/ 0 w 42"/>
              <a:gd name="T7" fmla="*/ 2147483647 h 96"/>
              <a:gd name="T8" fmla="*/ 0 w 42"/>
              <a:gd name="T9" fmla="*/ 2147483647 h 96"/>
              <a:gd name="T10" fmla="*/ 0 w 42"/>
              <a:gd name="T11" fmla="*/ 2147483647 h 96"/>
              <a:gd name="T12" fmla="*/ 2147483647 w 42"/>
              <a:gd name="T13" fmla="*/ 2147483647 h 96"/>
              <a:gd name="T14" fmla="*/ 2147483647 w 42"/>
              <a:gd name="T15" fmla="*/ 2147483647 h 96"/>
              <a:gd name="T16" fmla="*/ 2147483647 w 42"/>
              <a:gd name="T17" fmla="*/ 2147483647 h 96"/>
              <a:gd name="T18" fmla="*/ 2147483647 w 42"/>
              <a:gd name="T19" fmla="*/ 2147483647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" h="96">
                <a:moveTo>
                  <a:pt x="18" y="18"/>
                </a:moveTo>
                <a:lnTo>
                  <a:pt x="18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0" y="42"/>
                </a:lnTo>
                <a:lnTo>
                  <a:pt x="18" y="96"/>
                </a:lnTo>
                <a:lnTo>
                  <a:pt x="42" y="90"/>
                </a:lnTo>
                <a:lnTo>
                  <a:pt x="24" y="60"/>
                </a:lnTo>
                <a:lnTo>
                  <a:pt x="18" y="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0" name="Freeform 395"/>
          <p:cNvSpPr>
            <a:spLocks/>
          </p:cNvSpPr>
          <p:nvPr/>
        </p:nvSpPr>
        <p:spPr bwMode="auto">
          <a:xfrm>
            <a:off x="4730757" y="4316147"/>
            <a:ext cx="259667" cy="254161"/>
          </a:xfrm>
          <a:custGeom>
            <a:avLst/>
            <a:gdLst>
              <a:gd name="T0" fmla="*/ 2147483647 w 246"/>
              <a:gd name="T1" fmla="*/ 2147483647 h 252"/>
              <a:gd name="T2" fmla="*/ 2147483647 w 246"/>
              <a:gd name="T3" fmla="*/ 2147483647 h 252"/>
              <a:gd name="T4" fmla="*/ 2147483647 w 246"/>
              <a:gd name="T5" fmla="*/ 2147483647 h 252"/>
              <a:gd name="T6" fmla="*/ 2147483647 w 246"/>
              <a:gd name="T7" fmla="*/ 2147483647 h 252"/>
              <a:gd name="T8" fmla="*/ 2147483647 w 246"/>
              <a:gd name="T9" fmla="*/ 2147483647 h 252"/>
              <a:gd name="T10" fmla="*/ 2147483647 w 246"/>
              <a:gd name="T11" fmla="*/ 2147483647 h 252"/>
              <a:gd name="T12" fmla="*/ 2147483647 w 246"/>
              <a:gd name="T13" fmla="*/ 2147483647 h 252"/>
              <a:gd name="T14" fmla="*/ 2147483647 w 246"/>
              <a:gd name="T15" fmla="*/ 2147483647 h 252"/>
              <a:gd name="T16" fmla="*/ 2147483647 w 246"/>
              <a:gd name="T17" fmla="*/ 2147483647 h 252"/>
              <a:gd name="T18" fmla="*/ 2147483647 w 246"/>
              <a:gd name="T19" fmla="*/ 2147483647 h 252"/>
              <a:gd name="T20" fmla="*/ 2147483647 w 246"/>
              <a:gd name="T21" fmla="*/ 2147483647 h 252"/>
              <a:gd name="T22" fmla="*/ 2147483647 w 246"/>
              <a:gd name="T23" fmla="*/ 2147483647 h 252"/>
              <a:gd name="T24" fmla="*/ 2147483647 w 246"/>
              <a:gd name="T25" fmla="*/ 2147483647 h 252"/>
              <a:gd name="T26" fmla="*/ 2147483647 w 246"/>
              <a:gd name="T27" fmla="*/ 2147483647 h 252"/>
              <a:gd name="T28" fmla="*/ 2147483647 w 246"/>
              <a:gd name="T29" fmla="*/ 2147483647 h 252"/>
              <a:gd name="T30" fmla="*/ 2147483647 w 246"/>
              <a:gd name="T31" fmla="*/ 2147483647 h 252"/>
              <a:gd name="T32" fmla="*/ 2147483647 w 246"/>
              <a:gd name="T33" fmla="*/ 2147483647 h 252"/>
              <a:gd name="T34" fmla="*/ 2147483647 w 246"/>
              <a:gd name="T35" fmla="*/ 2147483647 h 252"/>
              <a:gd name="T36" fmla="*/ 2147483647 w 246"/>
              <a:gd name="T37" fmla="*/ 2147483647 h 252"/>
              <a:gd name="T38" fmla="*/ 2147483647 w 246"/>
              <a:gd name="T39" fmla="*/ 0 h 252"/>
              <a:gd name="T40" fmla="*/ 2147483647 w 246"/>
              <a:gd name="T41" fmla="*/ 2147483647 h 252"/>
              <a:gd name="T42" fmla="*/ 0 w 246"/>
              <a:gd name="T43" fmla="*/ 2147483647 h 252"/>
              <a:gd name="T44" fmla="*/ 2147483647 w 246"/>
              <a:gd name="T45" fmla="*/ 2147483647 h 252"/>
              <a:gd name="T46" fmla="*/ 2147483647 w 246"/>
              <a:gd name="T47" fmla="*/ 2147483647 h 252"/>
              <a:gd name="T48" fmla="*/ 2147483647 w 246"/>
              <a:gd name="T49" fmla="*/ 2147483647 h 252"/>
              <a:gd name="T50" fmla="*/ 2147483647 w 246"/>
              <a:gd name="T51" fmla="*/ 2147483647 h 252"/>
              <a:gd name="T52" fmla="*/ 2147483647 w 246"/>
              <a:gd name="T53" fmla="*/ 2147483647 h 252"/>
              <a:gd name="T54" fmla="*/ 2147483647 w 246"/>
              <a:gd name="T55" fmla="*/ 2147483647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46" h="252">
                <a:moveTo>
                  <a:pt x="126" y="252"/>
                </a:moveTo>
                <a:lnTo>
                  <a:pt x="144" y="246"/>
                </a:lnTo>
                <a:lnTo>
                  <a:pt x="156" y="162"/>
                </a:lnTo>
                <a:lnTo>
                  <a:pt x="156" y="108"/>
                </a:lnTo>
                <a:lnTo>
                  <a:pt x="168" y="102"/>
                </a:lnTo>
                <a:lnTo>
                  <a:pt x="174" y="36"/>
                </a:lnTo>
                <a:lnTo>
                  <a:pt x="222" y="24"/>
                </a:lnTo>
                <a:lnTo>
                  <a:pt x="240" y="18"/>
                </a:lnTo>
                <a:lnTo>
                  <a:pt x="246" y="18"/>
                </a:lnTo>
                <a:lnTo>
                  <a:pt x="234" y="12"/>
                </a:lnTo>
                <a:lnTo>
                  <a:pt x="210" y="12"/>
                </a:lnTo>
                <a:lnTo>
                  <a:pt x="216" y="18"/>
                </a:lnTo>
                <a:lnTo>
                  <a:pt x="210" y="12"/>
                </a:lnTo>
                <a:lnTo>
                  <a:pt x="174" y="18"/>
                </a:lnTo>
                <a:lnTo>
                  <a:pt x="126" y="18"/>
                </a:lnTo>
                <a:lnTo>
                  <a:pt x="114" y="12"/>
                </a:lnTo>
                <a:lnTo>
                  <a:pt x="30" y="12"/>
                </a:lnTo>
                <a:lnTo>
                  <a:pt x="18" y="0"/>
                </a:lnTo>
                <a:lnTo>
                  <a:pt x="6" y="6"/>
                </a:lnTo>
                <a:lnTo>
                  <a:pt x="0" y="42"/>
                </a:lnTo>
                <a:lnTo>
                  <a:pt x="42" y="126"/>
                </a:lnTo>
                <a:lnTo>
                  <a:pt x="48" y="144"/>
                </a:lnTo>
                <a:lnTo>
                  <a:pt x="60" y="222"/>
                </a:lnTo>
                <a:lnTo>
                  <a:pt x="90" y="252"/>
                </a:lnTo>
                <a:lnTo>
                  <a:pt x="96" y="240"/>
                </a:lnTo>
                <a:lnTo>
                  <a:pt x="126" y="2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1" name="Freeform 396"/>
          <p:cNvSpPr>
            <a:spLocks/>
          </p:cNvSpPr>
          <p:nvPr/>
        </p:nvSpPr>
        <p:spPr bwMode="auto">
          <a:xfrm>
            <a:off x="4513511" y="3619376"/>
            <a:ext cx="64274" cy="73149"/>
          </a:xfrm>
          <a:custGeom>
            <a:avLst/>
            <a:gdLst>
              <a:gd name="T0" fmla="*/ 0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2147483647 h 12"/>
              <a:gd name="T8" fmla="*/ 2147483647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2" name="Freeform 397"/>
          <p:cNvSpPr>
            <a:spLocks/>
          </p:cNvSpPr>
          <p:nvPr/>
        </p:nvSpPr>
        <p:spPr bwMode="auto">
          <a:xfrm>
            <a:off x="1026000" y="2000189"/>
            <a:ext cx="547615" cy="720328"/>
          </a:xfrm>
          <a:custGeom>
            <a:avLst/>
            <a:gdLst>
              <a:gd name="T0" fmla="*/ 2147483647 w 516"/>
              <a:gd name="T1" fmla="*/ 2147483647 h 709"/>
              <a:gd name="T2" fmla="*/ 2147483647 w 516"/>
              <a:gd name="T3" fmla="*/ 2147483647 h 709"/>
              <a:gd name="T4" fmla="*/ 2147483647 w 516"/>
              <a:gd name="T5" fmla="*/ 2147483647 h 709"/>
              <a:gd name="T6" fmla="*/ 2147483647 w 516"/>
              <a:gd name="T7" fmla="*/ 2147483647 h 709"/>
              <a:gd name="T8" fmla="*/ 2147483647 w 516"/>
              <a:gd name="T9" fmla="*/ 2147483647 h 709"/>
              <a:gd name="T10" fmla="*/ 2147483647 w 516"/>
              <a:gd name="T11" fmla="*/ 2147483647 h 709"/>
              <a:gd name="T12" fmla="*/ 2147483647 w 516"/>
              <a:gd name="T13" fmla="*/ 2147483647 h 709"/>
              <a:gd name="T14" fmla="*/ 2147483647 w 516"/>
              <a:gd name="T15" fmla="*/ 0 h 709"/>
              <a:gd name="T16" fmla="*/ 2147483647 w 516"/>
              <a:gd name="T17" fmla="*/ 2147483647 h 709"/>
              <a:gd name="T18" fmla="*/ 2147483647 w 516"/>
              <a:gd name="T19" fmla="*/ 2147483647 h 709"/>
              <a:gd name="T20" fmla="*/ 2147483647 w 516"/>
              <a:gd name="T21" fmla="*/ 2147483647 h 709"/>
              <a:gd name="T22" fmla="*/ 2147483647 w 516"/>
              <a:gd name="T23" fmla="*/ 2147483647 h 709"/>
              <a:gd name="T24" fmla="*/ 2147483647 w 516"/>
              <a:gd name="T25" fmla="*/ 2147483647 h 709"/>
              <a:gd name="T26" fmla="*/ 2147483647 w 516"/>
              <a:gd name="T27" fmla="*/ 2147483647 h 709"/>
              <a:gd name="T28" fmla="*/ 2147483647 w 516"/>
              <a:gd name="T29" fmla="*/ 2147483647 h 709"/>
              <a:gd name="T30" fmla="*/ 2147483647 w 516"/>
              <a:gd name="T31" fmla="*/ 2147483647 h 709"/>
              <a:gd name="T32" fmla="*/ 2147483647 w 516"/>
              <a:gd name="T33" fmla="*/ 2147483647 h 709"/>
              <a:gd name="T34" fmla="*/ 2147483647 w 516"/>
              <a:gd name="T35" fmla="*/ 2147483647 h 709"/>
              <a:gd name="T36" fmla="*/ 2147483647 w 516"/>
              <a:gd name="T37" fmla="*/ 2147483647 h 709"/>
              <a:gd name="T38" fmla="*/ 0 w 516"/>
              <a:gd name="T39" fmla="*/ 2147483647 h 709"/>
              <a:gd name="T40" fmla="*/ 2147483647 w 516"/>
              <a:gd name="T41" fmla="*/ 2147483647 h 709"/>
              <a:gd name="T42" fmla="*/ 2147483647 w 516"/>
              <a:gd name="T43" fmla="*/ 2147483647 h 709"/>
              <a:gd name="T44" fmla="*/ 2147483647 w 516"/>
              <a:gd name="T45" fmla="*/ 2147483647 h 709"/>
              <a:gd name="T46" fmla="*/ 2147483647 w 516"/>
              <a:gd name="T47" fmla="*/ 2147483647 h 709"/>
              <a:gd name="T48" fmla="*/ 2147483647 w 516"/>
              <a:gd name="T49" fmla="*/ 2147483647 h 709"/>
              <a:gd name="T50" fmla="*/ 2147483647 w 516"/>
              <a:gd name="T51" fmla="*/ 2147483647 h 709"/>
              <a:gd name="T52" fmla="*/ 2147483647 w 516"/>
              <a:gd name="T53" fmla="*/ 2147483647 h 709"/>
              <a:gd name="T54" fmla="*/ 2147483647 w 516"/>
              <a:gd name="T55" fmla="*/ 2147483647 h 709"/>
              <a:gd name="T56" fmla="*/ 2147483647 w 516"/>
              <a:gd name="T57" fmla="*/ 2147483647 h 709"/>
              <a:gd name="T58" fmla="*/ 2147483647 w 516"/>
              <a:gd name="T59" fmla="*/ 2147483647 h 709"/>
              <a:gd name="T60" fmla="*/ 2147483647 w 516"/>
              <a:gd name="T61" fmla="*/ 2147483647 h 709"/>
              <a:gd name="T62" fmla="*/ 2147483647 w 516"/>
              <a:gd name="T63" fmla="*/ 2147483647 h 709"/>
              <a:gd name="T64" fmla="*/ 2147483647 w 516"/>
              <a:gd name="T65" fmla="*/ 2147483647 h 709"/>
              <a:gd name="T66" fmla="*/ 2147483647 w 516"/>
              <a:gd name="T67" fmla="*/ 2147483647 h 709"/>
              <a:gd name="T68" fmla="*/ 2147483647 w 516"/>
              <a:gd name="T69" fmla="*/ 2147483647 h 709"/>
              <a:gd name="T70" fmla="*/ 2147483647 w 516"/>
              <a:gd name="T71" fmla="*/ 2147483647 h 709"/>
              <a:gd name="T72" fmla="*/ 2147483647 w 516"/>
              <a:gd name="T73" fmla="*/ 2147483647 h 709"/>
              <a:gd name="T74" fmla="*/ 2147483647 w 516"/>
              <a:gd name="T75" fmla="*/ 2147483647 h 709"/>
              <a:gd name="T76" fmla="*/ 2147483647 w 516"/>
              <a:gd name="T77" fmla="*/ 2147483647 h 709"/>
              <a:gd name="T78" fmla="*/ 2147483647 w 516"/>
              <a:gd name="T79" fmla="*/ 2147483647 h 709"/>
              <a:gd name="T80" fmla="*/ 2147483647 w 516"/>
              <a:gd name="T81" fmla="*/ 2147483647 h 709"/>
              <a:gd name="T82" fmla="*/ 2147483647 w 516"/>
              <a:gd name="T83" fmla="*/ 2147483647 h 709"/>
              <a:gd name="T84" fmla="*/ 2147483647 w 516"/>
              <a:gd name="T85" fmla="*/ 2147483647 h 709"/>
              <a:gd name="T86" fmla="*/ 2147483647 w 516"/>
              <a:gd name="T87" fmla="*/ 2147483647 h 709"/>
              <a:gd name="T88" fmla="*/ 2147483647 w 516"/>
              <a:gd name="T89" fmla="*/ 2147483647 h 709"/>
              <a:gd name="T90" fmla="*/ 2147483647 w 516"/>
              <a:gd name="T91" fmla="*/ 2147483647 h 709"/>
              <a:gd name="T92" fmla="*/ 2147483647 w 516"/>
              <a:gd name="T93" fmla="*/ 2147483647 h 709"/>
              <a:gd name="T94" fmla="*/ 2147483647 w 516"/>
              <a:gd name="T95" fmla="*/ 2147483647 h 7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6" h="709">
                <a:moveTo>
                  <a:pt x="504" y="96"/>
                </a:moveTo>
                <a:lnTo>
                  <a:pt x="486" y="78"/>
                </a:lnTo>
                <a:lnTo>
                  <a:pt x="432" y="84"/>
                </a:lnTo>
                <a:lnTo>
                  <a:pt x="354" y="48"/>
                </a:lnTo>
                <a:lnTo>
                  <a:pt x="318" y="54"/>
                </a:lnTo>
                <a:lnTo>
                  <a:pt x="288" y="36"/>
                </a:lnTo>
                <a:lnTo>
                  <a:pt x="282" y="18"/>
                </a:lnTo>
                <a:lnTo>
                  <a:pt x="228" y="0"/>
                </a:lnTo>
                <a:lnTo>
                  <a:pt x="198" y="24"/>
                </a:lnTo>
                <a:lnTo>
                  <a:pt x="150" y="42"/>
                </a:lnTo>
                <a:lnTo>
                  <a:pt x="114" y="66"/>
                </a:lnTo>
                <a:lnTo>
                  <a:pt x="90" y="126"/>
                </a:lnTo>
                <a:lnTo>
                  <a:pt x="42" y="138"/>
                </a:lnTo>
                <a:lnTo>
                  <a:pt x="42" y="174"/>
                </a:lnTo>
                <a:lnTo>
                  <a:pt x="78" y="222"/>
                </a:lnTo>
                <a:lnTo>
                  <a:pt x="114" y="240"/>
                </a:lnTo>
                <a:lnTo>
                  <a:pt x="114" y="264"/>
                </a:lnTo>
                <a:lnTo>
                  <a:pt x="90" y="276"/>
                </a:lnTo>
                <a:lnTo>
                  <a:pt x="60" y="264"/>
                </a:lnTo>
                <a:lnTo>
                  <a:pt x="0" y="306"/>
                </a:lnTo>
                <a:lnTo>
                  <a:pt x="18" y="324"/>
                </a:lnTo>
                <a:lnTo>
                  <a:pt x="42" y="348"/>
                </a:lnTo>
                <a:lnTo>
                  <a:pt x="96" y="348"/>
                </a:lnTo>
                <a:lnTo>
                  <a:pt x="138" y="354"/>
                </a:lnTo>
                <a:lnTo>
                  <a:pt x="120" y="396"/>
                </a:lnTo>
                <a:lnTo>
                  <a:pt x="72" y="414"/>
                </a:lnTo>
                <a:lnTo>
                  <a:pt x="36" y="438"/>
                </a:lnTo>
                <a:lnTo>
                  <a:pt x="30" y="468"/>
                </a:lnTo>
                <a:lnTo>
                  <a:pt x="72" y="498"/>
                </a:lnTo>
                <a:lnTo>
                  <a:pt x="78" y="529"/>
                </a:lnTo>
                <a:lnTo>
                  <a:pt x="108" y="541"/>
                </a:lnTo>
                <a:lnTo>
                  <a:pt x="114" y="583"/>
                </a:lnTo>
                <a:lnTo>
                  <a:pt x="156" y="577"/>
                </a:lnTo>
                <a:lnTo>
                  <a:pt x="210" y="577"/>
                </a:lnTo>
                <a:lnTo>
                  <a:pt x="180" y="631"/>
                </a:lnTo>
                <a:lnTo>
                  <a:pt x="90" y="709"/>
                </a:lnTo>
                <a:lnTo>
                  <a:pt x="192" y="655"/>
                </a:lnTo>
                <a:lnTo>
                  <a:pt x="270" y="571"/>
                </a:lnTo>
                <a:lnTo>
                  <a:pt x="264" y="553"/>
                </a:lnTo>
                <a:lnTo>
                  <a:pt x="312" y="492"/>
                </a:lnTo>
                <a:lnTo>
                  <a:pt x="324" y="517"/>
                </a:lnTo>
                <a:lnTo>
                  <a:pt x="330" y="547"/>
                </a:lnTo>
                <a:lnTo>
                  <a:pt x="366" y="517"/>
                </a:lnTo>
                <a:lnTo>
                  <a:pt x="408" y="492"/>
                </a:lnTo>
                <a:lnTo>
                  <a:pt x="426" y="505"/>
                </a:lnTo>
                <a:lnTo>
                  <a:pt x="516" y="523"/>
                </a:lnTo>
                <a:lnTo>
                  <a:pt x="516" y="96"/>
                </a:lnTo>
                <a:lnTo>
                  <a:pt x="504" y="9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3" name="Freeform 398"/>
          <p:cNvSpPr>
            <a:spLocks/>
          </p:cNvSpPr>
          <p:nvPr/>
        </p:nvSpPr>
        <p:spPr bwMode="auto">
          <a:xfrm>
            <a:off x="1573615" y="1970433"/>
            <a:ext cx="1716117" cy="1134423"/>
          </a:xfrm>
          <a:custGeom>
            <a:avLst/>
            <a:gdLst>
              <a:gd name="T0" fmla="*/ 2147483647 w 1622"/>
              <a:gd name="T1" fmla="*/ 2147483647 h 1117"/>
              <a:gd name="T2" fmla="*/ 2147483647 w 1622"/>
              <a:gd name="T3" fmla="*/ 2147483647 h 1117"/>
              <a:gd name="T4" fmla="*/ 2147483647 w 1622"/>
              <a:gd name="T5" fmla="*/ 2147483647 h 1117"/>
              <a:gd name="T6" fmla="*/ 2147483647 w 1622"/>
              <a:gd name="T7" fmla="*/ 2147483647 h 1117"/>
              <a:gd name="T8" fmla="*/ 2147483647 w 1622"/>
              <a:gd name="T9" fmla="*/ 2147483647 h 1117"/>
              <a:gd name="T10" fmla="*/ 2147483647 w 1622"/>
              <a:gd name="T11" fmla="*/ 2147483647 h 1117"/>
              <a:gd name="T12" fmla="*/ 2147483647 w 1622"/>
              <a:gd name="T13" fmla="*/ 2147483647 h 1117"/>
              <a:gd name="T14" fmla="*/ 2147483647 w 1622"/>
              <a:gd name="T15" fmla="*/ 2147483647 h 1117"/>
              <a:gd name="T16" fmla="*/ 2147483647 w 1622"/>
              <a:gd name="T17" fmla="*/ 2147483647 h 1117"/>
              <a:gd name="T18" fmla="*/ 2147483647 w 1622"/>
              <a:gd name="T19" fmla="*/ 2147483647 h 1117"/>
              <a:gd name="T20" fmla="*/ 2147483647 w 1622"/>
              <a:gd name="T21" fmla="*/ 2147483647 h 1117"/>
              <a:gd name="T22" fmla="*/ 2147483647 w 1622"/>
              <a:gd name="T23" fmla="*/ 2147483647 h 1117"/>
              <a:gd name="T24" fmla="*/ 2147483647 w 1622"/>
              <a:gd name="T25" fmla="*/ 2147483647 h 1117"/>
              <a:gd name="T26" fmla="*/ 2147483647 w 1622"/>
              <a:gd name="T27" fmla="*/ 2147483647 h 1117"/>
              <a:gd name="T28" fmla="*/ 2147483647 w 1622"/>
              <a:gd name="T29" fmla="*/ 2147483647 h 1117"/>
              <a:gd name="T30" fmla="*/ 2147483647 w 1622"/>
              <a:gd name="T31" fmla="*/ 2147483647 h 1117"/>
              <a:gd name="T32" fmla="*/ 2147483647 w 1622"/>
              <a:gd name="T33" fmla="*/ 2147483647 h 1117"/>
              <a:gd name="T34" fmla="*/ 2147483647 w 1622"/>
              <a:gd name="T35" fmla="*/ 2147483647 h 1117"/>
              <a:gd name="T36" fmla="*/ 2147483647 w 1622"/>
              <a:gd name="T37" fmla="*/ 2147483647 h 1117"/>
              <a:gd name="T38" fmla="*/ 2147483647 w 1622"/>
              <a:gd name="T39" fmla="*/ 2147483647 h 1117"/>
              <a:gd name="T40" fmla="*/ 2147483647 w 1622"/>
              <a:gd name="T41" fmla="*/ 2147483647 h 1117"/>
              <a:gd name="T42" fmla="*/ 2147483647 w 1622"/>
              <a:gd name="T43" fmla="*/ 2147483647 h 1117"/>
              <a:gd name="T44" fmla="*/ 2147483647 w 1622"/>
              <a:gd name="T45" fmla="*/ 2147483647 h 1117"/>
              <a:gd name="T46" fmla="*/ 2147483647 w 1622"/>
              <a:gd name="T47" fmla="*/ 2147483647 h 1117"/>
              <a:gd name="T48" fmla="*/ 2147483647 w 1622"/>
              <a:gd name="T49" fmla="*/ 2147483647 h 1117"/>
              <a:gd name="T50" fmla="*/ 2147483647 w 1622"/>
              <a:gd name="T51" fmla="*/ 2147483647 h 1117"/>
              <a:gd name="T52" fmla="*/ 2147483647 w 1622"/>
              <a:gd name="T53" fmla="*/ 2147483647 h 1117"/>
              <a:gd name="T54" fmla="*/ 2147483647 w 1622"/>
              <a:gd name="T55" fmla="*/ 2147483647 h 1117"/>
              <a:gd name="T56" fmla="*/ 2147483647 w 1622"/>
              <a:gd name="T57" fmla="*/ 2147483647 h 1117"/>
              <a:gd name="T58" fmla="*/ 2147483647 w 1622"/>
              <a:gd name="T59" fmla="*/ 2147483647 h 1117"/>
              <a:gd name="T60" fmla="*/ 2147483647 w 1622"/>
              <a:gd name="T61" fmla="*/ 2147483647 h 1117"/>
              <a:gd name="T62" fmla="*/ 2147483647 w 1622"/>
              <a:gd name="T63" fmla="*/ 2147483647 h 1117"/>
              <a:gd name="T64" fmla="*/ 2147483647 w 1622"/>
              <a:gd name="T65" fmla="*/ 2147483647 h 1117"/>
              <a:gd name="T66" fmla="*/ 2147483647 w 1622"/>
              <a:gd name="T67" fmla="*/ 2147483647 h 1117"/>
              <a:gd name="T68" fmla="*/ 2147483647 w 1622"/>
              <a:gd name="T69" fmla="*/ 2147483647 h 1117"/>
              <a:gd name="T70" fmla="*/ 2147483647 w 1622"/>
              <a:gd name="T71" fmla="*/ 2147483647 h 1117"/>
              <a:gd name="T72" fmla="*/ 2147483647 w 1622"/>
              <a:gd name="T73" fmla="*/ 2147483647 h 1117"/>
              <a:gd name="T74" fmla="*/ 2147483647 w 1622"/>
              <a:gd name="T75" fmla="*/ 2147483647 h 1117"/>
              <a:gd name="T76" fmla="*/ 2147483647 w 1622"/>
              <a:gd name="T77" fmla="*/ 2147483647 h 1117"/>
              <a:gd name="T78" fmla="*/ 2147483647 w 1622"/>
              <a:gd name="T79" fmla="*/ 2147483647 h 1117"/>
              <a:gd name="T80" fmla="*/ 2147483647 w 1622"/>
              <a:gd name="T81" fmla="*/ 0 h 1117"/>
              <a:gd name="T82" fmla="*/ 2147483647 w 1622"/>
              <a:gd name="T83" fmla="*/ 2147483647 h 1117"/>
              <a:gd name="T84" fmla="*/ 2147483647 w 1622"/>
              <a:gd name="T85" fmla="*/ 2147483647 h 1117"/>
              <a:gd name="T86" fmla="*/ 2147483647 w 1622"/>
              <a:gd name="T87" fmla="*/ 2147483647 h 1117"/>
              <a:gd name="T88" fmla="*/ 2147483647 w 1622"/>
              <a:gd name="T89" fmla="*/ 2147483647 h 1117"/>
              <a:gd name="T90" fmla="*/ 2147483647 w 1622"/>
              <a:gd name="T91" fmla="*/ 2147483647 h 1117"/>
              <a:gd name="T92" fmla="*/ 2147483647 w 1622"/>
              <a:gd name="T93" fmla="*/ 2147483647 h 1117"/>
              <a:gd name="T94" fmla="*/ 2147483647 w 1622"/>
              <a:gd name="T95" fmla="*/ 2147483647 h 1117"/>
              <a:gd name="T96" fmla="*/ 2147483647 w 1622"/>
              <a:gd name="T97" fmla="*/ 2147483647 h 1117"/>
              <a:gd name="T98" fmla="*/ 2147483647 w 1622"/>
              <a:gd name="T99" fmla="*/ 2147483647 h 1117"/>
              <a:gd name="T100" fmla="*/ 2147483647 w 1622"/>
              <a:gd name="T101" fmla="*/ 2147483647 h 1117"/>
              <a:gd name="T102" fmla="*/ 2147483647 w 1622"/>
              <a:gd name="T103" fmla="*/ 2147483647 h 1117"/>
              <a:gd name="T104" fmla="*/ 2147483647 w 1622"/>
              <a:gd name="T105" fmla="*/ 2147483647 h 1117"/>
              <a:gd name="T106" fmla="*/ 2147483647 w 1622"/>
              <a:gd name="T107" fmla="*/ 2147483647 h 1117"/>
              <a:gd name="T108" fmla="*/ 2147483647 w 1622"/>
              <a:gd name="T109" fmla="*/ 2147483647 h 1117"/>
              <a:gd name="T110" fmla="*/ 0 w 1622"/>
              <a:gd name="T111" fmla="*/ 2147483647 h 1117"/>
              <a:gd name="T112" fmla="*/ 2147483647 w 1622"/>
              <a:gd name="T113" fmla="*/ 2147483647 h 1117"/>
              <a:gd name="T114" fmla="*/ 2147483647 w 1622"/>
              <a:gd name="T115" fmla="*/ 2147483647 h 1117"/>
              <a:gd name="T116" fmla="*/ 2147483647 w 1622"/>
              <a:gd name="T117" fmla="*/ 2147483647 h 1117"/>
              <a:gd name="T118" fmla="*/ 2147483647 w 1622"/>
              <a:gd name="T119" fmla="*/ 2147483647 h 1117"/>
              <a:gd name="T120" fmla="*/ 2147483647 w 1622"/>
              <a:gd name="T121" fmla="*/ 2147483647 h 1117"/>
              <a:gd name="T122" fmla="*/ 2147483647 w 1622"/>
              <a:gd name="T123" fmla="*/ 2147483647 h 11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622" h="1117">
                <a:moveTo>
                  <a:pt x="931" y="943"/>
                </a:moveTo>
                <a:lnTo>
                  <a:pt x="973" y="955"/>
                </a:lnTo>
                <a:lnTo>
                  <a:pt x="1075" y="1003"/>
                </a:lnTo>
                <a:lnTo>
                  <a:pt x="1111" y="1081"/>
                </a:lnTo>
                <a:lnTo>
                  <a:pt x="1111" y="1117"/>
                </a:lnTo>
                <a:lnTo>
                  <a:pt x="1190" y="1093"/>
                </a:lnTo>
                <a:lnTo>
                  <a:pt x="1232" y="1057"/>
                </a:lnTo>
                <a:lnTo>
                  <a:pt x="1262" y="1051"/>
                </a:lnTo>
                <a:lnTo>
                  <a:pt x="1322" y="1039"/>
                </a:lnTo>
                <a:lnTo>
                  <a:pt x="1370" y="979"/>
                </a:lnTo>
                <a:lnTo>
                  <a:pt x="1394" y="985"/>
                </a:lnTo>
                <a:lnTo>
                  <a:pt x="1406" y="1045"/>
                </a:lnTo>
                <a:lnTo>
                  <a:pt x="1430" y="1027"/>
                </a:lnTo>
                <a:lnTo>
                  <a:pt x="1448" y="1033"/>
                </a:lnTo>
                <a:lnTo>
                  <a:pt x="1436" y="1051"/>
                </a:lnTo>
                <a:lnTo>
                  <a:pt x="1448" y="1075"/>
                </a:lnTo>
                <a:lnTo>
                  <a:pt x="1502" y="1033"/>
                </a:lnTo>
                <a:lnTo>
                  <a:pt x="1520" y="1009"/>
                </a:lnTo>
                <a:lnTo>
                  <a:pt x="1466" y="1003"/>
                </a:lnTo>
                <a:lnTo>
                  <a:pt x="1442" y="967"/>
                </a:lnTo>
                <a:lnTo>
                  <a:pt x="1460" y="949"/>
                </a:lnTo>
                <a:lnTo>
                  <a:pt x="1466" y="925"/>
                </a:lnTo>
                <a:lnTo>
                  <a:pt x="1382" y="943"/>
                </a:lnTo>
                <a:lnTo>
                  <a:pt x="1340" y="979"/>
                </a:lnTo>
                <a:lnTo>
                  <a:pt x="1358" y="937"/>
                </a:lnTo>
                <a:lnTo>
                  <a:pt x="1400" y="913"/>
                </a:lnTo>
                <a:lnTo>
                  <a:pt x="1424" y="889"/>
                </a:lnTo>
                <a:lnTo>
                  <a:pt x="1496" y="895"/>
                </a:lnTo>
                <a:lnTo>
                  <a:pt x="1550" y="889"/>
                </a:lnTo>
                <a:lnTo>
                  <a:pt x="1592" y="859"/>
                </a:lnTo>
                <a:lnTo>
                  <a:pt x="1622" y="835"/>
                </a:lnTo>
                <a:lnTo>
                  <a:pt x="1598" y="775"/>
                </a:lnTo>
                <a:lnTo>
                  <a:pt x="1592" y="745"/>
                </a:lnTo>
                <a:lnTo>
                  <a:pt x="1514" y="703"/>
                </a:lnTo>
                <a:lnTo>
                  <a:pt x="1514" y="679"/>
                </a:lnTo>
                <a:lnTo>
                  <a:pt x="1448" y="553"/>
                </a:lnTo>
                <a:lnTo>
                  <a:pt x="1430" y="607"/>
                </a:lnTo>
                <a:lnTo>
                  <a:pt x="1388" y="619"/>
                </a:lnTo>
                <a:lnTo>
                  <a:pt x="1376" y="607"/>
                </a:lnTo>
                <a:lnTo>
                  <a:pt x="1358" y="607"/>
                </a:lnTo>
                <a:lnTo>
                  <a:pt x="1358" y="522"/>
                </a:lnTo>
                <a:lnTo>
                  <a:pt x="1322" y="516"/>
                </a:lnTo>
                <a:lnTo>
                  <a:pt x="1292" y="474"/>
                </a:lnTo>
                <a:lnTo>
                  <a:pt x="1262" y="480"/>
                </a:lnTo>
                <a:lnTo>
                  <a:pt x="1226" y="468"/>
                </a:lnTo>
                <a:lnTo>
                  <a:pt x="1202" y="474"/>
                </a:lnTo>
                <a:lnTo>
                  <a:pt x="1202" y="504"/>
                </a:lnTo>
                <a:lnTo>
                  <a:pt x="1202" y="535"/>
                </a:lnTo>
                <a:lnTo>
                  <a:pt x="1196" y="601"/>
                </a:lnTo>
                <a:lnTo>
                  <a:pt x="1190" y="625"/>
                </a:lnTo>
                <a:lnTo>
                  <a:pt x="1226" y="697"/>
                </a:lnTo>
                <a:lnTo>
                  <a:pt x="1166" y="751"/>
                </a:lnTo>
                <a:lnTo>
                  <a:pt x="1178" y="841"/>
                </a:lnTo>
                <a:lnTo>
                  <a:pt x="1154" y="859"/>
                </a:lnTo>
                <a:lnTo>
                  <a:pt x="1130" y="847"/>
                </a:lnTo>
                <a:lnTo>
                  <a:pt x="1117" y="739"/>
                </a:lnTo>
                <a:lnTo>
                  <a:pt x="1057" y="733"/>
                </a:lnTo>
                <a:lnTo>
                  <a:pt x="943" y="667"/>
                </a:lnTo>
                <a:lnTo>
                  <a:pt x="919" y="667"/>
                </a:lnTo>
                <a:lnTo>
                  <a:pt x="901" y="613"/>
                </a:lnTo>
                <a:lnTo>
                  <a:pt x="883" y="595"/>
                </a:lnTo>
                <a:lnTo>
                  <a:pt x="931" y="450"/>
                </a:lnTo>
                <a:lnTo>
                  <a:pt x="961" y="420"/>
                </a:lnTo>
                <a:lnTo>
                  <a:pt x="991" y="402"/>
                </a:lnTo>
                <a:lnTo>
                  <a:pt x="1009" y="402"/>
                </a:lnTo>
                <a:lnTo>
                  <a:pt x="1027" y="342"/>
                </a:lnTo>
                <a:lnTo>
                  <a:pt x="1039" y="294"/>
                </a:lnTo>
                <a:lnTo>
                  <a:pt x="1099" y="282"/>
                </a:lnTo>
                <a:lnTo>
                  <a:pt x="1130" y="258"/>
                </a:lnTo>
                <a:lnTo>
                  <a:pt x="1111" y="204"/>
                </a:lnTo>
                <a:lnTo>
                  <a:pt x="1124" y="168"/>
                </a:lnTo>
                <a:lnTo>
                  <a:pt x="1099" y="138"/>
                </a:lnTo>
                <a:lnTo>
                  <a:pt x="1063" y="132"/>
                </a:lnTo>
                <a:lnTo>
                  <a:pt x="1051" y="192"/>
                </a:lnTo>
                <a:lnTo>
                  <a:pt x="1015" y="246"/>
                </a:lnTo>
                <a:lnTo>
                  <a:pt x="1003" y="180"/>
                </a:lnTo>
                <a:lnTo>
                  <a:pt x="985" y="156"/>
                </a:lnTo>
                <a:lnTo>
                  <a:pt x="961" y="186"/>
                </a:lnTo>
                <a:lnTo>
                  <a:pt x="949" y="156"/>
                </a:lnTo>
                <a:lnTo>
                  <a:pt x="925" y="114"/>
                </a:lnTo>
                <a:lnTo>
                  <a:pt x="913" y="60"/>
                </a:lnTo>
                <a:lnTo>
                  <a:pt x="877" y="0"/>
                </a:lnTo>
                <a:lnTo>
                  <a:pt x="847" y="84"/>
                </a:lnTo>
                <a:lnTo>
                  <a:pt x="847" y="114"/>
                </a:lnTo>
                <a:lnTo>
                  <a:pt x="889" y="150"/>
                </a:lnTo>
                <a:lnTo>
                  <a:pt x="895" y="186"/>
                </a:lnTo>
                <a:lnTo>
                  <a:pt x="865" y="216"/>
                </a:lnTo>
                <a:lnTo>
                  <a:pt x="847" y="204"/>
                </a:lnTo>
                <a:lnTo>
                  <a:pt x="823" y="204"/>
                </a:lnTo>
                <a:lnTo>
                  <a:pt x="811" y="234"/>
                </a:lnTo>
                <a:lnTo>
                  <a:pt x="769" y="222"/>
                </a:lnTo>
                <a:lnTo>
                  <a:pt x="709" y="222"/>
                </a:lnTo>
                <a:lnTo>
                  <a:pt x="673" y="198"/>
                </a:lnTo>
                <a:lnTo>
                  <a:pt x="619" y="210"/>
                </a:lnTo>
                <a:lnTo>
                  <a:pt x="625" y="228"/>
                </a:lnTo>
                <a:lnTo>
                  <a:pt x="631" y="264"/>
                </a:lnTo>
                <a:lnTo>
                  <a:pt x="613" y="258"/>
                </a:lnTo>
                <a:lnTo>
                  <a:pt x="583" y="222"/>
                </a:lnTo>
                <a:lnTo>
                  <a:pt x="517" y="234"/>
                </a:lnTo>
                <a:lnTo>
                  <a:pt x="487" y="210"/>
                </a:lnTo>
                <a:lnTo>
                  <a:pt x="499" y="186"/>
                </a:lnTo>
                <a:lnTo>
                  <a:pt x="457" y="174"/>
                </a:lnTo>
                <a:lnTo>
                  <a:pt x="409" y="150"/>
                </a:lnTo>
                <a:lnTo>
                  <a:pt x="343" y="132"/>
                </a:lnTo>
                <a:lnTo>
                  <a:pt x="301" y="144"/>
                </a:lnTo>
                <a:lnTo>
                  <a:pt x="259" y="96"/>
                </a:lnTo>
                <a:lnTo>
                  <a:pt x="145" y="150"/>
                </a:lnTo>
                <a:lnTo>
                  <a:pt x="115" y="180"/>
                </a:lnTo>
                <a:lnTo>
                  <a:pt x="67" y="168"/>
                </a:lnTo>
                <a:lnTo>
                  <a:pt x="37" y="138"/>
                </a:lnTo>
                <a:lnTo>
                  <a:pt x="0" y="126"/>
                </a:lnTo>
                <a:lnTo>
                  <a:pt x="0" y="553"/>
                </a:lnTo>
                <a:lnTo>
                  <a:pt x="61" y="583"/>
                </a:lnTo>
                <a:lnTo>
                  <a:pt x="109" y="559"/>
                </a:lnTo>
                <a:lnTo>
                  <a:pt x="175" y="679"/>
                </a:lnTo>
                <a:lnTo>
                  <a:pt x="217" y="709"/>
                </a:lnTo>
                <a:lnTo>
                  <a:pt x="211" y="757"/>
                </a:lnTo>
                <a:lnTo>
                  <a:pt x="229" y="793"/>
                </a:lnTo>
                <a:lnTo>
                  <a:pt x="277" y="859"/>
                </a:lnTo>
                <a:lnTo>
                  <a:pt x="343" y="901"/>
                </a:lnTo>
                <a:lnTo>
                  <a:pt x="349" y="931"/>
                </a:lnTo>
                <a:lnTo>
                  <a:pt x="871" y="931"/>
                </a:lnTo>
                <a:lnTo>
                  <a:pt x="931" y="9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4" name="Freeform 399"/>
          <p:cNvSpPr>
            <a:spLocks/>
          </p:cNvSpPr>
          <p:nvPr/>
        </p:nvSpPr>
        <p:spPr bwMode="auto">
          <a:xfrm>
            <a:off x="1897556" y="2915166"/>
            <a:ext cx="1162075" cy="578990"/>
          </a:xfrm>
          <a:custGeom>
            <a:avLst/>
            <a:gdLst>
              <a:gd name="T0" fmla="*/ 2147483647 w 1099"/>
              <a:gd name="T1" fmla="*/ 2147483647 h 571"/>
              <a:gd name="T2" fmla="*/ 2147483647 w 1099"/>
              <a:gd name="T3" fmla="*/ 2147483647 h 571"/>
              <a:gd name="T4" fmla="*/ 2147483647 w 1099"/>
              <a:gd name="T5" fmla="*/ 2147483647 h 571"/>
              <a:gd name="T6" fmla="*/ 2147483647 w 1099"/>
              <a:gd name="T7" fmla="*/ 2147483647 h 571"/>
              <a:gd name="T8" fmla="*/ 2147483647 w 1099"/>
              <a:gd name="T9" fmla="*/ 2147483647 h 571"/>
              <a:gd name="T10" fmla="*/ 2147483647 w 1099"/>
              <a:gd name="T11" fmla="*/ 2147483647 h 571"/>
              <a:gd name="T12" fmla="*/ 2147483647 w 1099"/>
              <a:gd name="T13" fmla="*/ 2147483647 h 571"/>
              <a:gd name="T14" fmla="*/ 2147483647 w 1099"/>
              <a:gd name="T15" fmla="*/ 2147483647 h 571"/>
              <a:gd name="T16" fmla="*/ 2147483647 w 1099"/>
              <a:gd name="T17" fmla="*/ 2147483647 h 571"/>
              <a:gd name="T18" fmla="*/ 2147483647 w 1099"/>
              <a:gd name="T19" fmla="*/ 2147483647 h 571"/>
              <a:gd name="T20" fmla="*/ 2147483647 w 1099"/>
              <a:gd name="T21" fmla="*/ 2147483647 h 571"/>
              <a:gd name="T22" fmla="*/ 2147483647 w 1099"/>
              <a:gd name="T23" fmla="*/ 2147483647 h 571"/>
              <a:gd name="T24" fmla="*/ 2147483647 w 1099"/>
              <a:gd name="T25" fmla="*/ 2147483647 h 571"/>
              <a:gd name="T26" fmla="*/ 2147483647 w 1099"/>
              <a:gd name="T27" fmla="*/ 2147483647 h 571"/>
              <a:gd name="T28" fmla="*/ 2147483647 w 1099"/>
              <a:gd name="T29" fmla="*/ 2147483647 h 571"/>
              <a:gd name="T30" fmla="*/ 2147483647 w 1099"/>
              <a:gd name="T31" fmla="*/ 2147483647 h 571"/>
              <a:gd name="T32" fmla="*/ 2147483647 w 1099"/>
              <a:gd name="T33" fmla="*/ 2147483647 h 571"/>
              <a:gd name="T34" fmla="*/ 2147483647 w 1099"/>
              <a:gd name="T35" fmla="*/ 2147483647 h 571"/>
              <a:gd name="T36" fmla="*/ 2147483647 w 1099"/>
              <a:gd name="T37" fmla="*/ 2147483647 h 571"/>
              <a:gd name="T38" fmla="*/ 2147483647 w 1099"/>
              <a:gd name="T39" fmla="*/ 2147483647 h 571"/>
              <a:gd name="T40" fmla="*/ 2147483647 w 1099"/>
              <a:gd name="T41" fmla="*/ 2147483647 h 571"/>
              <a:gd name="T42" fmla="*/ 2147483647 w 1099"/>
              <a:gd name="T43" fmla="*/ 2147483647 h 571"/>
              <a:gd name="T44" fmla="*/ 2147483647 w 1099"/>
              <a:gd name="T45" fmla="*/ 2147483647 h 571"/>
              <a:gd name="T46" fmla="*/ 2147483647 w 1099"/>
              <a:gd name="T47" fmla="*/ 2147483647 h 571"/>
              <a:gd name="T48" fmla="*/ 2147483647 w 1099"/>
              <a:gd name="T49" fmla="*/ 2147483647 h 571"/>
              <a:gd name="T50" fmla="*/ 2147483647 w 1099"/>
              <a:gd name="T51" fmla="*/ 0 h 571"/>
              <a:gd name="T52" fmla="*/ 2147483647 w 1099"/>
              <a:gd name="T53" fmla="*/ 2147483647 h 571"/>
              <a:gd name="T54" fmla="*/ 2147483647 w 1099"/>
              <a:gd name="T55" fmla="*/ 2147483647 h 571"/>
              <a:gd name="T56" fmla="*/ 2147483647 w 1099"/>
              <a:gd name="T57" fmla="*/ 2147483647 h 571"/>
              <a:gd name="T58" fmla="*/ 0 w 1099"/>
              <a:gd name="T59" fmla="*/ 2147483647 h 571"/>
              <a:gd name="T60" fmla="*/ 2147483647 w 1099"/>
              <a:gd name="T61" fmla="*/ 2147483647 h 571"/>
              <a:gd name="T62" fmla="*/ 2147483647 w 1099"/>
              <a:gd name="T63" fmla="*/ 2147483647 h 571"/>
              <a:gd name="T64" fmla="*/ 2147483647 w 1099"/>
              <a:gd name="T65" fmla="*/ 2147483647 h 571"/>
              <a:gd name="T66" fmla="*/ 2147483647 w 1099"/>
              <a:gd name="T67" fmla="*/ 2147483647 h 5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5" name="Freeform 400"/>
          <p:cNvSpPr>
            <a:spLocks/>
          </p:cNvSpPr>
          <p:nvPr/>
        </p:nvSpPr>
        <p:spPr bwMode="auto">
          <a:xfrm>
            <a:off x="2639279" y="3701203"/>
            <a:ext cx="89983" cy="88027"/>
          </a:xfrm>
          <a:custGeom>
            <a:avLst/>
            <a:gdLst>
              <a:gd name="T0" fmla="*/ 2147483647 w 14"/>
              <a:gd name="T1" fmla="*/ 2147483647 h 14"/>
              <a:gd name="T2" fmla="*/ 2147483647 w 14"/>
              <a:gd name="T3" fmla="*/ 2147483647 h 14"/>
              <a:gd name="T4" fmla="*/ 2147483647 w 14"/>
              <a:gd name="T5" fmla="*/ 0 h 14"/>
              <a:gd name="T6" fmla="*/ 2147483647 w 14"/>
              <a:gd name="T7" fmla="*/ 2147483647 h 14"/>
              <a:gd name="T8" fmla="*/ 0 w 14"/>
              <a:gd name="T9" fmla="*/ 2147483647 h 14"/>
              <a:gd name="T10" fmla="*/ 2147483647 w 14"/>
              <a:gd name="T11" fmla="*/ 2147483647 h 14"/>
              <a:gd name="T12" fmla="*/ 2147483647 w 14"/>
              <a:gd name="T13" fmla="*/ 2147483647 h 14"/>
              <a:gd name="T14" fmla="*/ 2147483647 w 14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14">
                <a:moveTo>
                  <a:pt x="14" y="14"/>
                </a:moveTo>
                <a:cubicBezTo>
                  <a:pt x="14" y="12"/>
                  <a:pt x="13" y="11"/>
                  <a:pt x="13" y="11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3"/>
                  <a:pt x="7" y="3"/>
                  <a:pt x="7" y="3"/>
                </a:cubicBezTo>
                <a:cubicBezTo>
                  <a:pt x="0" y="6"/>
                  <a:pt x="0" y="6"/>
                  <a:pt x="0" y="6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3"/>
                  <a:pt x="9" y="13"/>
                  <a:pt x="9" y="13"/>
                </a:cubicBezTo>
                <a:lnTo>
                  <a:pt x="14" y="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6" name="Freeform 401"/>
          <p:cNvSpPr>
            <a:spLocks/>
          </p:cNvSpPr>
          <p:nvPr/>
        </p:nvSpPr>
        <p:spPr bwMode="auto">
          <a:xfrm>
            <a:off x="2671417" y="3781791"/>
            <a:ext cx="77129" cy="54551"/>
          </a:xfrm>
          <a:custGeom>
            <a:avLst/>
            <a:gdLst>
              <a:gd name="T0" fmla="*/ 2147483647 w 12"/>
              <a:gd name="T1" fmla="*/ 2147483647 h 9"/>
              <a:gd name="T2" fmla="*/ 2147483647 w 12"/>
              <a:gd name="T3" fmla="*/ 0 h 9"/>
              <a:gd name="T4" fmla="*/ 0 w 12"/>
              <a:gd name="T5" fmla="*/ 2147483647 h 9"/>
              <a:gd name="T6" fmla="*/ 2147483647 w 12"/>
              <a:gd name="T7" fmla="*/ 2147483647 h 9"/>
              <a:gd name="T8" fmla="*/ 2147483647 w 12"/>
              <a:gd name="T9" fmla="*/ 2147483647 h 9"/>
              <a:gd name="T10" fmla="*/ 2147483647 w 12"/>
              <a:gd name="T11" fmla="*/ 2147483647 h 9"/>
              <a:gd name="T12" fmla="*/ 2147483647 w 12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9">
                <a:moveTo>
                  <a:pt x="9" y="1"/>
                </a:moveTo>
                <a:cubicBezTo>
                  <a:pt x="4" y="0"/>
                  <a:pt x="4" y="0"/>
                  <a:pt x="4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3"/>
                  <a:pt x="2" y="3"/>
                  <a:pt x="2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0" y="2"/>
                  <a:pt x="9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7" name="Freeform 402"/>
          <p:cNvSpPr>
            <a:spLocks/>
          </p:cNvSpPr>
          <p:nvPr/>
        </p:nvSpPr>
        <p:spPr bwMode="auto">
          <a:xfrm>
            <a:off x="2742117" y="3812785"/>
            <a:ext cx="114408" cy="47113"/>
          </a:xfrm>
          <a:custGeom>
            <a:avLst/>
            <a:gdLst>
              <a:gd name="T0" fmla="*/ 2147483647 w 18"/>
              <a:gd name="T1" fmla="*/ 2147483647 h 8"/>
              <a:gd name="T2" fmla="*/ 2147483647 w 18"/>
              <a:gd name="T3" fmla="*/ 2147483647 h 8"/>
              <a:gd name="T4" fmla="*/ 2147483647 w 18"/>
              <a:gd name="T5" fmla="*/ 2147483647 h 8"/>
              <a:gd name="T6" fmla="*/ 2147483647 w 18"/>
              <a:gd name="T7" fmla="*/ 0 h 8"/>
              <a:gd name="T8" fmla="*/ 0 w 18"/>
              <a:gd name="T9" fmla="*/ 2147483647 h 8"/>
              <a:gd name="T10" fmla="*/ 2147483647 w 18"/>
              <a:gd name="T11" fmla="*/ 2147483647 h 8"/>
              <a:gd name="T12" fmla="*/ 2147483647 w 18"/>
              <a:gd name="T13" fmla="*/ 2147483647 h 8"/>
              <a:gd name="T14" fmla="*/ 2147483647 w 18"/>
              <a:gd name="T15" fmla="*/ 2147483647 h 8"/>
              <a:gd name="T16" fmla="*/ 2147483647 w 18"/>
              <a:gd name="T17" fmla="*/ 2147483647 h 8"/>
              <a:gd name="T18" fmla="*/ 2147483647 w 18"/>
              <a:gd name="T19" fmla="*/ 2147483647 h 8"/>
              <a:gd name="T20" fmla="*/ 2147483647 w 18"/>
              <a:gd name="T21" fmla="*/ 2147483647 h 8"/>
              <a:gd name="T22" fmla="*/ 2147483647 w 18"/>
              <a:gd name="T23" fmla="*/ 2147483647 h 8"/>
              <a:gd name="T24" fmla="*/ 2147483647 w 18"/>
              <a:gd name="T25" fmla="*/ 2147483647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" h="8">
                <a:moveTo>
                  <a:pt x="14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3" y="2"/>
                  <a:pt x="2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3" y="7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4"/>
                  <a:pt x="18" y="4"/>
                  <a:pt x="18" y="4"/>
                </a:cubicBezTo>
                <a:lnTo>
                  <a:pt x="14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" name="Freeform 403"/>
          <p:cNvSpPr>
            <a:spLocks/>
          </p:cNvSpPr>
          <p:nvPr/>
        </p:nvSpPr>
        <p:spPr bwMode="auto">
          <a:xfrm>
            <a:off x="2817961" y="3758234"/>
            <a:ext cx="235243" cy="249201"/>
          </a:xfrm>
          <a:custGeom>
            <a:avLst/>
            <a:gdLst>
              <a:gd name="T0" fmla="*/ 2147483647 w 37"/>
              <a:gd name="T1" fmla="*/ 2147483647 h 41"/>
              <a:gd name="T2" fmla="*/ 2147483647 w 37"/>
              <a:gd name="T3" fmla="*/ 2147483647 h 41"/>
              <a:gd name="T4" fmla="*/ 2147483647 w 37"/>
              <a:gd name="T5" fmla="*/ 2147483647 h 41"/>
              <a:gd name="T6" fmla="*/ 2147483647 w 37"/>
              <a:gd name="T7" fmla="*/ 2147483647 h 41"/>
              <a:gd name="T8" fmla="*/ 2147483647 w 37"/>
              <a:gd name="T9" fmla="*/ 2147483647 h 41"/>
              <a:gd name="T10" fmla="*/ 2147483647 w 37"/>
              <a:gd name="T11" fmla="*/ 2147483647 h 41"/>
              <a:gd name="T12" fmla="*/ 2147483647 w 37"/>
              <a:gd name="T13" fmla="*/ 2147483647 h 41"/>
              <a:gd name="T14" fmla="*/ 2147483647 w 37"/>
              <a:gd name="T15" fmla="*/ 2147483647 h 41"/>
              <a:gd name="T16" fmla="*/ 2147483647 w 37"/>
              <a:gd name="T17" fmla="*/ 2147483647 h 41"/>
              <a:gd name="T18" fmla="*/ 2147483647 w 37"/>
              <a:gd name="T19" fmla="*/ 2147483647 h 41"/>
              <a:gd name="T20" fmla="*/ 2147483647 w 37"/>
              <a:gd name="T21" fmla="*/ 0 h 41"/>
              <a:gd name="T22" fmla="*/ 2147483647 w 37"/>
              <a:gd name="T23" fmla="*/ 2147483647 h 41"/>
              <a:gd name="T24" fmla="*/ 2147483647 w 37"/>
              <a:gd name="T25" fmla="*/ 2147483647 h 41"/>
              <a:gd name="T26" fmla="*/ 2147483647 w 37"/>
              <a:gd name="T27" fmla="*/ 2147483647 h 41"/>
              <a:gd name="T28" fmla="*/ 2147483647 w 37"/>
              <a:gd name="T29" fmla="*/ 2147483647 h 41"/>
              <a:gd name="T30" fmla="*/ 2147483647 w 37"/>
              <a:gd name="T31" fmla="*/ 2147483647 h 41"/>
              <a:gd name="T32" fmla="*/ 2147483647 w 37"/>
              <a:gd name="T33" fmla="*/ 2147483647 h 41"/>
              <a:gd name="T34" fmla="*/ 2147483647 w 37"/>
              <a:gd name="T35" fmla="*/ 2147483647 h 41"/>
              <a:gd name="T36" fmla="*/ 2147483647 w 37"/>
              <a:gd name="T37" fmla="*/ 2147483647 h 41"/>
              <a:gd name="T38" fmla="*/ 2147483647 w 37"/>
              <a:gd name="T39" fmla="*/ 2147483647 h 41"/>
              <a:gd name="T40" fmla="*/ 2147483647 w 37"/>
              <a:gd name="T41" fmla="*/ 2147483647 h 41"/>
              <a:gd name="T42" fmla="*/ 2147483647 w 37"/>
              <a:gd name="T43" fmla="*/ 2147483647 h 41"/>
              <a:gd name="T44" fmla="*/ 0 w 37"/>
              <a:gd name="T45" fmla="*/ 2147483647 h 41"/>
              <a:gd name="T46" fmla="*/ 2147483647 w 37"/>
              <a:gd name="T47" fmla="*/ 2147483647 h 41"/>
              <a:gd name="T48" fmla="*/ 2147483647 w 37"/>
              <a:gd name="T49" fmla="*/ 2147483647 h 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7" h="41"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37" y="27"/>
                  <a:pt x="37" y="27"/>
                  <a:pt x="37" y="27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1"/>
                  <a:pt x="36" y="21"/>
                  <a:pt x="36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21" y="16"/>
                  <a:pt x="21" y="16"/>
                  <a:pt x="21" y="16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3"/>
                  <a:pt x="20" y="3"/>
                  <a:pt x="20" y="3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17" y="2"/>
                  <a:pt x="17" y="2"/>
                  <a:pt x="17" y="2"/>
                </a:cubicBezTo>
                <a:cubicBezTo>
                  <a:pt x="13" y="4"/>
                  <a:pt x="13" y="4"/>
                  <a:pt x="13" y="4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6" y="13"/>
                  <a:pt x="6" y="13"/>
                  <a:pt x="6" y="13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30"/>
                  <a:pt x="6" y="30"/>
                  <a:pt x="6" y="30"/>
                </a:cubicBezTo>
                <a:cubicBezTo>
                  <a:pt x="2" y="33"/>
                  <a:pt x="2" y="33"/>
                  <a:pt x="2" y="33"/>
                </a:cubicBezTo>
                <a:cubicBezTo>
                  <a:pt x="0" y="35"/>
                  <a:pt x="0" y="35"/>
                  <a:pt x="0" y="35"/>
                </a:cubicBezTo>
                <a:cubicBezTo>
                  <a:pt x="8" y="38"/>
                  <a:pt x="8" y="38"/>
                  <a:pt x="8" y="38"/>
                </a:cubicBezTo>
                <a:cubicBezTo>
                  <a:pt x="12" y="41"/>
                  <a:pt x="12" y="41"/>
                  <a:pt x="12" y="41"/>
                </a:cubicBezTo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9" name="Freeform 422"/>
          <p:cNvSpPr>
            <a:spLocks/>
          </p:cNvSpPr>
          <p:nvPr/>
        </p:nvSpPr>
        <p:spPr bwMode="auto">
          <a:xfrm>
            <a:off x="2607142" y="3683845"/>
            <a:ext cx="122120" cy="54551"/>
          </a:xfrm>
          <a:custGeom>
            <a:avLst/>
            <a:gdLst>
              <a:gd name="T0" fmla="*/ 2147483647 w 19"/>
              <a:gd name="T1" fmla="*/ 2147483647 h 9"/>
              <a:gd name="T2" fmla="*/ 2147483647 w 19"/>
              <a:gd name="T3" fmla="*/ 2147483647 h 9"/>
              <a:gd name="T4" fmla="*/ 2147483647 w 19"/>
              <a:gd name="T5" fmla="*/ 0 h 9"/>
              <a:gd name="T6" fmla="*/ 2147483647 w 19"/>
              <a:gd name="T7" fmla="*/ 2147483647 h 9"/>
              <a:gd name="T8" fmla="*/ 0 w 19"/>
              <a:gd name="T9" fmla="*/ 2147483647 h 9"/>
              <a:gd name="T10" fmla="*/ 0 w 19"/>
              <a:gd name="T11" fmla="*/ 2147483647 h 9"/>
              <a:gd name="T12" fmla="*/ 2147483647 w 19"/>
              <a:gd name="T13" fmla="*/ 2147483647 h 9"/>
              <a:gd name="T14" fmla="*/ 2147483647 w 19"/>
              <a:gd name="T15" fmla="*/ 2147483647 h 9"/>
              <a:gd name="T16" fmla="*/ 2147483647 w 19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" h="9">
                <a:moveTo>
                  <a:pt x="19" y="3"/>
                </a:moveTo>
                <a:cubicBezTo>
                  <a:pt x="19" y="3"/>
                  <a:pt x="10" y="1"/>
                  <a:pt x="8" y="1"/>
                </a:cubicBezTo>
                <a:cubicBezTo>
                  <a:pt x="7" y="1"/>
                  <a:pt x="6" y="0"/>
                  <a:pt x="5" y="0"/>
                </a:cubicBezTo>
                <a:cubicBezTo>
                  <a:pt x="1" y="3"/>
                  <a:pt x="1" y="3"/>
                  <a:pt x="1" y="3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5" y="9"/>
                  <a:pt x="5" y="9"/>
                  <a:pt x="5" y="9"/>
                </a:cubicBezTo>
                <a:cubicBezTo>
                  <a:pt x="12" y="6"/>
                  <a:pt x="12" y="6"/>
                  <a:pt x="12" y="6"/>
                </a:cubicBezTo>
                <a:lnTo>
                  <a:pt x="19" y="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0" name="Freeform 423"/>
          <p:cNvSpPr>
            <a:spLocks/>
          </p:cNvSpPr>
          <p:nvPr/>
        </p:nvSpPr>
        <p:spPr bwMode="auto">
          <a:xfrm>
            <a:off x="2542868" y="3651610"/>
            <a:ext cx="96411" cy="76868"/>
          </a:xfrm>
          <a:custGeom>
            <a:avLst/>
            <a:gdLst>
              <a:gd name="T0" fmla="*/ 2147483647 w 15"/>
              <a:gd name="T1" fmla="*/ 2147483647 h 12"/>
              <a:gd name="T2" fmla="*/ 2147483647 w 15"/>
              <a:gd name="T3" fmla="*/ 2147483647 h 12"/>
              <a:gd name="T4" fmla="*/ 2147483647 w 15"/>
              <a:gd name="T5" fmla="*/ 0 h 12"/>
              <a:gd name="T6" fmla="*/ 2147483647 w 15"/>
              <a:gd name="T7" fmla="*/ 0 h 12"/>
              <a:gd name="T8" fmla="*/ 2147483647 w 15"/>
              <a:gd name="T9" fmla="*/ 2147483647 h 12"/>
              <a:gd name="T10" fmla="*/ 2147483647 w 15"/>
              <a:gd name="T11" fmla="*/ 2147483647 h 12"/>
              <a:gd name="T12" fmla="*/ 2147483647 w 15"/>
              <a:gd name="T13" fmla="*/ 2147483647 h 12"/>
              <a:gd name="T14" fmla="*/ 2147483647 w 15"/>
              <a:gd name="T15" fmla="*/ 2147483647 h 12"/>
              <a:gd name="T16" fmla="*/ 0 w 15"/>
              <a:gd name="T17" fmla="*/ 2147483647 h 12"/>
              <a:gd name="T18" fmla="*/ 2147483647 w 15"/>
              <a:gd name="T19" fmla="*/ 2147483647 h 12"/>
              <a:gd name="T20" fmla="*/ 2147483647 w 15"/>
              <a:gd name="T21" fmla="*/ 2147483647 h 12"/>
              <a:gd name="T22" fmla="*/ 2147483647 w 15"/>
              <a:gd name="T23" fmla="*/ 2147483647 h 12"/>
              <a:gd name="T24" fmla="*/ 2147483647 w 15"/>
              <a:gd name="T25" fmla="*/ 2147483647 h 12"/>
              <a:gd name="T26" fmla="*/ 2147483647 w 15"/>
              <a:gd name="T27" fmla="*/ 2147483647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" h="12">
                <a:moveTo>
                  <a:pt x="15" y="5"/>
                </a:moveTo>
                <a:cubicBezTo>
                  <a:pt x="13" y="5"/>
                  <a:pt x="11" y="4"/>
                  <a:pt x="11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4" y="1"/>
                  <a:pt x="4" y="1"/>
                </a:cubicBezTo>
                <a:cubicBezTo>
                  <a:pt x="6" y="5"/>
                  <a:pt x="6" y="5"/>
                  <a:pt x="6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8"/>
                  <a:pt x="11" y="8"/>
                  <a:pt x="11" y="8"/>
                </a:cubicBezTo>
                <a:lnTo>
                  <a:pt x="15" y="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1" name="Freeform 424"/>
          <p:cNvSpPr>
            <a:spLocks/>
          </p:cNvSpPr>
          <p:nvPr/>
        </p:nvSpPr>
        <p:spPr bwMode="auto">
          <a:xfrm>
            <a:off x="2049243" y="3329261"/>
            <a:ext cx="610604" cy="385580"/>
          </a:xfrm>
          <a:custGeom>
            <a:avLst/>
            <a:gdLst>
              <a:gd name="T0" fmla="*/ 2147483647 w 576"/>
              <a:gd name="T1" fmla="*/ 2147483647 h 379"/>
              <a:gd name="T2" fmla="*/ 2147483647 w 576"/>
              <a:gd name="T3" fmla="*/ 2147483647 h 379"/>
              <a:gd name="T4" fmla="*/ 2147483647 w 576"/>
              <a:gd name="T5" fmla="*/ 2147483647 h 379"/>
              <a:gd name="T6" fmla="*/ 2147483647 w 576"/>
              <a:gd name="T7" fmla="*/ 2147483647 h 379"/>
              <a:gd name="T8" fmla="*/ 2147483647 w 576"/>
              <a:gd name="T9" fmla="*/ 2147483647 h 379"/>
              <a:gd name="T10" fmla="*/ 2147483647 w 576"/>
              <a:gd name="T11" fmla="*/ 2147483647 h 379"/>
              <a:gd name="T12" fmla="*/ 2147483647 w 576"/>
              <a:gd name="T13" fmla="*/ 2147483647 h 379"/>
              <a:gd name="T14" fmla="*/ 2147483647 w 576"/>
              <a:gd name="T15" fmla="*/ 2147483647 h 379"/>
              <a:gd name="T16" fmla="*/ 2147483647 w 576"/>
              <a:gd name="T17" fmla="*/ 2147483647 h 379"/>
              <a:gd name="T18" fmla="*/ 2147483647 w 576"/>
              <a:gd name="T19" fmla="*/ 2147483647 h 379"/>
              <a:gd name="T20" fmla="*/ 2147483647 w 576"/>
              <a:gd name="T21" fmla="*/ 2147483647 h 379"/>
              <a:gd name="T22" fmla="*/ 2147483647 w 576"/>
              <a:gd name="T23" fmla="*/ 2147483647 h 379"/>
              <a:gd name="T24" fmla="*/ 2147483647 w 576"/>
              <a:gd name="T25" fmla="*/ 2147483647 h 379"/>
              <a:gd name="T26" fmla="*/ 2147483647 w 576"/>
              <a:gd name="T27" fmla="*/ 2147483647 h 379"/>
              <a:gd name="T28" fmla="*/ 2147483647 w 576"/>
              <a:gd name="T29" fmla="*/ 2147483647 h 379"/>
              <a:gd name="T30" fmla="*/ 2147483647 w 576"/>
              <a:gd name="T31" fmla="*/ 2147483647 h 379"/>
              <a:gd name="T32" fmla="*/ 2147483647 w 576"/>
              <a:gd name="T33" fmla="*/ 2147483647 h 379"/>
              <a:gd name="T34" fmla="*/ 2147483647 w 576"/>
              <a:gd name="T35" fmla="*/ 2147483647 h 379"/>
              <a:gd name="T36" fmla="*/ 2147483647 w 576"/>
              <a:gd name="T37" fmla="*/ 2147483647 h 379"/>
              <a:gd name="T38" fmla="*/ 2147483647 w 576"/>
              <a:gd name="T39" fmla="*/ 2147483647 h 379"/>
              <a:gd name="T40" fmla="*/ 2147483647 w 576"/>
              <a:gd name="T41" fmla="*/ 2147483647 h 379"/>
              <a:gd name="T42" fmla="*/ 2147483647 w 576"/>
              <a:gd name="T43" fmla="*/ 2147483647 h 379"/>
              <a:gd name="T44" fmla="*/ 2147483647 w 576"/>
              <a:gd name="T45" fmla="*/ 2147483647 h 379"/>
              <a:gd name="T46" fmla="*/ 2147483647 w 576"/>
              <a:gd name="T47" fmla="*/ 2147483647 h 379"/>
              <a:gd name="T48" fmla="*/ 2147483647 w 576"/>
              <a:gd name="T49" fmla="*/ 0 h 379"/>
              <a:gd name="T50" fmla="*/ 0 w 576"/>
              <a:gd name="T51" fmla="*/ 2147483647 h 379"/>
              <a:gd name="T52" fmla="*/ 2147483647 w 576"/>
              <a:gd name="T53" fmla="*/ 2147483647 h 379"/>
              <a:gd name="T54" fmla="*/ 2147483647 w 576"/>
              <a:gd name="T55" fmla="*/ 2147483647 h 379"/>
              <a:gd name="T56" fmla="*/ 2147483647 w 576"/>
              <a:gd name="T57" fmla="*/ 2147483647 h 379"/>
              <a:gd name="T58" fmla="*/ 2147483647 w 576"/>
              <a:gd name="T59" fmla="*/ 2147483647 h 379"/>
              <a:gd name="T60" fmla="*/ 2147483647 w 576"/>
              <a:gd name="T61" fmla="*/ 2147483647 h 379"/>
              <a:gd name="T62" fmla="*/ 2147483647 w 576"/>
              <a:gd name="T63" fmla="*/ 2147483647 h 379"/>
              <a:gd name="T64" fmla="*/ 2147483647 w 576"/>
              <a:gd name="T65" fmla="*/ 2147483647 h 379"/>
              <a:gd name="T66" fmla="*/ 2147483647 w 576"/>
              <a:gd name="T67" fmla="*/ 2147483647 h 379"/>
              <a:gd name="T68" fmla="*/ 2147483647 w 576"/>
              <a:gd name="T69" fmla="*/ 2147483647 h 379"/>
              <a:gd name="T70" fmla="*/ 2147483647 w 576"/>
              <a:gd name="T71" fmla="*/ 2147483647 h 379"/>
              <a:gd name="T72" fmla="*/ 2147483647 w 576"/>
              <a:gd name="T73" fmla="*/ 2147483647 h 379"/>
              <a:gd name="T74" fmla="*/ 2147483647 w 576"/>
              <a:gd name="T75" fmla="*/ 2147483647 h 379"/>
              <a:gd name="T76" fmla="*/ 2147483647 w 576"/>
              <a:gd name="T77" fmla="*/ 2147483647 h 379"/>
              <a:gd name="T78" fmla="*/ 2147483647 w 576"/>
              <a:gd name="T79" fmla="*/ 2147483647 h 379"/>
              <a:gd name="T80" fmla="*/ 2147483647 w 576"/>
              <a:gd name="T81" fmla="*/ 2147483647 h 379"/>
              <a:gd name="T82" fmla="*/ 2147483647 w 576"/>
              <a:gd name="T83" fmla="*/ 2147483647 h 379"/>
              <a:gd name="T84" fmla="*/ 2147483647 w 576"/>
              <a:gd name="T85" fmla="*/ 2147483647 h 379"/>
              <a:gd name="T86" fmla="*/ 2147483647 w 576"/>
              <a:gd name="T87" fmla="*/ 2147483647 h 379"/>
              <a:gd name="T88" fmla="*/ 2147483647 w 576"/>
              <a:gd name="T89" fmla="*/ 2147483647 h 379"/>
              <a:gd name="T90" fmla="*/ 2147483647 w 576"/>
              <a:gd name="T91" fmla="*/ 2147483647 h 379"/>
              <a:gd name="T92" fmla="*/ 2147483647 w 576"/>
              <a:gd name="T93" fmla="*/ 2147483647 h 379"/>
              <a:gd name="T94" fmla="*/ 2147483647 w 576"/>
              <a:gd name="T95" fmla="*/ 2147483647 h 379"/>
              <a:gd name="T96" fmla="*/ 2147483647 w 576"/>
              <a:gd name="T97" fmla="*/ 2147483647 h 379"/>
              <a:gd name="T98" fmla="*/ 2147483647 w 576"/>
              <a:gd name="T99" fmla="*/ 2147483647 h 379"/>
              <a:gd name="T100" fmla="*/ 2147483647 w 576"/>
              <a:gd name="T101" fmla="*/ 2147483647 h 379"/>
              <a:gd name="T102" fmla="*/ 2147483647 w 576"/>
              <a:gd name="T103" fmla="*/ 2147483647 h 379"/>
              <a:gd name="T104" fmla="*/ 2147483647 w 576"/>
              <a:gd name="T105" fmla="*/ 2147483647 h 379"/>
              <a:gd name="T106" fmla="*/ 2147483647 w 576"/>
              <a:gd name="T107" fmla="*/ 2147483647 h 379"/>
              <a:gd name="T108" fmla="*/ 2147483647 w 576"/>
              <a:gd name="T109" fmla="*/ 2147483647 h 379"/>
              <a:gd name="T110" fmla="*/ 2147483647 w 576"/>
              <a:gd name="T111" fmla="*/ 2147483647 h 3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76" h="379">
                <a:moveTo>
                  <a:pt x="486" y="348"/>
                </a:moveTo>
                <a:lnTo>
                  <a:pt x="504" y="348"/>
                </a:lnTo>
                <a:lnTo>
                  <a:pt x="492" y="324"/>
                </a:lnTo>
                <a:lnTo>
                  <a:pt x="504" y="318"/>
                </a:lnTo>
                <a:lnTo>
                  <a:pt x="534" y="318"/>
                </a:lnTo>
                <a:lnTo>
                  <a:pt x="528" y="312"/>
                </a:lnTo>
                <a:lnTo>
                  <a:pt x="546" y="300"/>
                </a:lnTo>
                <a:lnTo>
                  <a:pt x="564" y="288"/>
                </a:lnTo>
                <a:lnTo>
                  <a:pt x="576" y="240"/>
                </a:lnTo>
                <a:lnTo>
                  <a:pt x="504" y="252"/>
                </a:lnTo>
                <a:lnTo>
                  <a:pt x="474" y="294"/>
                </a:lnTo>
                <a:lnTo>
                  <a:pt x="426" y="300"/>
                </a:lnTo>
                <a:lnTo>
                  <a:pt x="378" y="240"/>
                </a:lnTo>
                <a:lnTo>
                  <a:pt x="372" y="162"/>
                </a:lnTo>
                <a:lnTo>
                  <a:pt x="384" y="144"/>
                </a:lnTo>
                <a:lnTo>
                  <a:pt x="354" y="138"/>
                </a:lnTo>
                <a:lnTo>
                  <a:pt x="330" y="114"/>
                </a:lnTo>
                <a:lnTo>
                  <a:pt x="312" y="84"/>
                </a:lnTo>
                <a:lnTo>
                  <a:pt x="288" y="66"/>
                </a:lnTo>
                <a:lnTo>
                  <a:pt x="252" y="78"/>
                </a:lnTo>
                <a:lnTo>
                  <a:pt x="204" y="24"/>
                </a:lnTo>
                <a:lnTo>
                  <a:pt x="174" y="18"/>
                </a:lnTo>
                <a:lnTo>
                  <a:pt x="156" y="30"/>
                </a:lnTo>
                <a:lnTo>
                  <a:pt x="108" y="30"/>
                </a:lnTo>
                <a:lnTo>
                  <a:pt x="48" y="0"/>
                </a:lnTo>
                <a:lnTo>
                  <a:pt x="0" y="6"/>
                </a:lnTo>
                <a:lnTo>
                  <a:pt x="36" y="72"/>
                </a:lnTo>
                <a:lnTo>
                  <a:pt x="60" y="108"/>
                </a:lnTo>
                <a:lnTo>
                  <a:pt x="54" y="120"/>
                </a:lnTo>
                <a:lnTo>
                  <a:pt x="96" y="150"/>
                </a:lnTo>
                <a:lnTo>
                  <a:pt x="102" y="180"/>
                </a:lnTo>
                <a:lnTo>
                  <a:pt x="120" y="192"/>
                </a:lnTo>
                <a:lnTo>
                  <a:pt x="144" y="216"/>
                </a:lnTo>
                <a:lnTo>
                  <a:pt x="150" y="198"/>
                </a:lnTo>
                <a:lnTo>
                  <a:pt x="126" y="180"/>
                </a:lnTo>
                <a:lnTo>
                  <a:pt x="102" y="126"/>
                </a:lnTo>
                <a:lnTo>
                  <a:pt x="60" y="66"/>
                </a:lnTo>
                <a:lnTo>
                  <a:pt x="48" y="30"/>
                </a:lnTo>
                <a:lnTo>
                  <a:pt x="78" y="42"/>
                </a:lnTo>
                <a:lnTo>
                  <a:pt x="108" y="102"/>
                </a:lnTo>
                <a:lnTo>
                  <a:pt x="120" y="120"/>
                </a:lnTo>
                <a:lnTo>
                  <a:pt x="150" y="138"/>
                </a:lnTo>
                <a:lnTo>
                  <a:pt x="150" y="156"/>
                </a:lnTo>
                <a:lnTo>
                  <a:pt x="174" y="168"/>
                </a:lnTo>
                <a:lnTo>
                  <a:pt x="186" y="186"/>
                </a:lnTo>
                <a:lnTo>
                  <a:pt x="216" y="216"/>
                </a:lnTo>
                <a:lnTo>
                  <a:pt x="222" y="258"/>
                </a:lnTo>
                <a:lnTo>
                  <a:pt x="222" y="276"/>
                </a:lnTo>
                <a:lnTo>
                  <a:pt x="300" y="324"/>
                </a:lnTo>
                <a:lnTo>
                  <a:pt x="336" y="342"/>
                </a:lnTo>
                <a:lnTo>
                  <a:pt x="402" y="360"/>
                </a:lnTo>
                <a:lnTo>
                  <a:pt x="420" y="354"/>
                </a:lnTo>
                <a:lnTo>
                  <a:pt x="438" y="354"/>
                </a:lnTo>
                <a:lnTo>
                  <a:pt x="468" y="379"/>
                </a:lnTo>
                <a:lnTo>
                  <a:pt x="474" y="366"/>
                </a:lnTo>
                <a:lnTo>
                  <a:pt x="486" y="3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2" name="Freeform 425"/>
          <p:cNvSpPr>
            <a:spLocks/>
          </p:cNvSpPr>
          <p:nvPr/>
        </p:nvSpPr>
        <p:spPr bwMode="auto">
          <a:xfrm rot="20747712">
            <a:off x="3048062" y="1784462"/>
            <a:ext cx="658167" cy="700491"/>
          </a:xfrm>
          <a:custGeom>
            <a:avLst/>
            <a:gdLst>
              <a:gd name="T0" fmla="*/ 2147483647 w 1125"/>
              <a:gd name="T1" fmla="*/ 2147483647 h 2047"/>
              <a:gd name="T2" fmla="*/ 2147483647 w 1125"/>
              <a:gd name="T3" fmla="*/ 2147483647 h 2047"/>
              <a:gd name="T4" fmla="*/ 2147483647 w 1125"/>
              <a:gd name="T5" fmla="*/ 2147483647 h 2047"/>
              <a:gd name="T6" fmla="*/ 2147483647 w 1125"/>
              <a:gd name="T7" fmla="*/ 2147483647 h 2047"/>
              <a:gd name="T8" fmla="*/ 2147483647 w 1125"/>
              <a:gd name="T9" fmla="*/ 2147483647 h 2047"/>
              <a:gd name="T10" fmla="*/ 2147483647 w 1125"/>
              <a:gd name="T11" fmla="*/ 2147483647 h 2047"/>
              <a:gd name="T12" fmla="*/ 2147483647 w 1125"/>
              <a:gd name="T13" fmla="*/ 2147483647 h 2047"/>
              <a:gd name="T14" fmla="*/ 2147483647 w 1125"/>
              <a:gd name="T15" fmla="*/ 2147483647 h 2047"/>
              <a:gd name="T16" fmla="*/ 2147483647 w 1125"/>
              <a:gd name="T17" fmla="*/ 2147483647 h 2047"/>
              <a:gd name="T18" fmla="*/ 2147483647 w 1125"/>
              <a:gd name="T19" fmla="*/ 2147483647 h 2047"/>
              <a:gd name="T20" fmla="*/ 2147483647 w 1125"/>
              <a:gd name="T21" fmla="*/ 2147483647 h 2047"/>
              <a:gd name="T22" fmla="*/ 2147483647 w 1125"/>
              <a:gd name="T23" fmla="*/ 2147483647 h 2047"/>
              <a:gd name="T24" fmla="*/ 2147483647 w 1125"/>
              <a:gd name="T25" fmla="*/ 2147483647 h 2047"/>
              <a:gd name="T26" fmla="*/ 2147483647 w 1125"/>
              <a:gd name="T27" fmla="*/ 2147483647 h 2047"/>
              <a:gd name="T28" fmla="*/ 2147483647 w 1125"/>
              <a:gd name="T29" fmla="*/ 2147483647 h 2047"/>
              <a:gd name="T30" fmla="*/ 2147483647 w 1125"/>
              <a:gd name="T31" fmla="*/ 2147483647 h 2047"/>
              <a:gd name="T32" fmla="*/ 2147483647 w 1125"/>
              <a:gd name="T33" fmla="*/ 2147483647 h 2047"/>
              <a:gd name="T34" fmla="*/ 2147483647 w 1125"/>
              <a:gd name="T35" fmla="*/ 2147483647 h 2047"/>
              <a:gd name="T36" fmla="*/ 2147483647 w 1125"/>
              <a:gd name="T37" fmla="*/ 2147483647 h 2047"/>
              <a:gd name="T38" fmla="*/ 2147483647 w 1125"/>
              <a:gd name="T39" fmla="*/ 2147483647 h 2047"/>
              <a:gd name="T40" fmla="*/ 2147483647 w 1125"/>
              <a:gd name="T41" fmla="*/ 2147483647 h 2047"/>
              <a:gd name="T42" fmla="*/ 2147483647 w 1125"/>
              <a:gd name="T43" fmla="*/ 2147483647 h 2047"/>
              <a:gd name="T44" fmla="*/ 2147483647 w 1125"/>
              <a:gd name="T45" fmla="*/ 2147483647 h 2047"/>
              <a:gd name="T46" fmla="*/ 2147483647 w 1125"/>
              <a:gd name="T47" fmla="*/ 2147483647 h 2047"/>
              <a:gd name="T48" fmla="*/ 2147483647 w 1125"/>
              <a:gd name="T49" fmla="*/ 2147483647 h 2047"/>
              <a:gd name="T50" fmla="*/ 2147483647 w 1125"/>
              <a:gd name="T51" fmla="*/ 2147483647 h 2047"/>
              <a:gd name="T52" fmla="*/ 2147483647 w 1125"/>
              <a:gd name="T53" fmla="*/ 2147483647 h 2047"/>
              <a:gd name="T54" fmla="*/ 2147483647 w 1125"/>
              <a:gd name="T55" fmla="*/ 2147483647 h 2047"/>
              <a:gd name="T56" fmla="*/ 2147483647 w 1125"/>
              <a:gd name="T57" fmla="*/ 2147483647 h 2047"/>
              <a:gd name="T58" fmla="*/ 2147483647 w 1125"/>
              <a:gd name="T59" fmla="*/ 2147483647 h 2047"/>
              <a:gd name="T60" fmla="*/ 2147483647 w 1125"/>
              <a:gd name="T61" fmla="*/ 2147483647 h 2047"/>
              <a:gd name="T62" fmla="*/ 2147483647 w 1125"/>
              <a:gd name="T63" fmla="*/ 2147483647 h 2047"/>
              <a:gd name="T64" fmla="*/ 2147483647 w 1125"/>
              <a:gd name="T65" fmla="*/ 2147483647 h 2047"/>
              <a:gd name="T66" fmla="*/ 2147483647 w 1125"/>
              <a:gd name="T67" fmla="*/ 2147483647 h 2047"/>
              <a:gd name="T68" fmla="*/ 2147483647 w 1125"/>
              <a:gd name="T69" fmla="*/ 2147483647 h 2047"/>
              <a:gd name="T70" fmla="*/ 2147483647 w 1125"/>
              <a:gd name="T71" fmla="*/ 2147483647 h 2047"/>
              <a:gd name="T72" fmla="*/ 2147483647 w 1125"/>
              <a:gd name="T73" fmla="*/ 2147483647 h 2047"/>
              <a:gd name="T74" fmla="*/ 2147483647 w 1125"/>
              <a:gd name="T75" fmla="*/ 2147483647 h 2047"/>
              <a:gd name="T76" fmla="*/ 2147483647 w 1125"/>
              <a:gd name="T77" fmla="*/ 2147483647 h 2047"/>
              <a:gd name="T78" fmla="*/ 2147483647 w 1125"/>
              <a:gd name="T79" fmla="*/ 2147483647 h 2047"/>
              <a:gd name="T80" fmla="*/ 2147483647 w 1125"/>
              <a:gd name="T81" fmla="*/ 2147483647 h 2047"/>
              <a:gd name="T82" fmla="*/ 2147483647 w 1125"/>
              <a:gd name="T83" fmla="*/ 2147483647 h 2047"/>
              <a:gd name="T84" fmla="*/ 2147483647 w 1125"/>
              <a:gd name="T85" fmla="*/ 2147483647 h 2047"/>
              <a:gd name="T86" fmla="*/ 2147483647 w 1125"/>
              <a:gd name="T87" fmla="*/ 2147483647 h 2047"/>
              <a:gd name="T88" fmla="*/ 2147483647 w 1125"/>
              <a:gd name="T89" fmla="*/ 2147483647 h 2047"/>
              <a:gd name="T90" fmla="*/ 2147483647 w 1125"/>
              <a:gd name="T91" fmla="*/ 2147483647 h 2047"/>
              <a:gd name="T92" fmla="*/ 2147483647 w 1125"/>
              <a:gd name="T93" fmla="*/ 2147483647 h 2047"/>
              <a:gd name="T94" fmla="*/ 2147483647 w 1125"/>
              <a:gd name="T95" fmla="*/ 2147483647 h 2047"/>
              <a:gd name="T96" fmla="*/ 2147483647 w 1125"/>
              <a:gd name="T97" fmla="*/ 2147483647 h 2047"/>
              <a:gd name="T98" fmla="*/ 2147483647 w 1125"/>
              <a:gd name="T99" fmla="*/ 2147483647 h 2047"/>
              <a:gd name="T100" fmla="*/ 2147483647 w 1125"/>
              <a:gd name="T101" fmla="*/ 2147483647 h 2047"/>
              <a:gd name="T102" fmla="*/ 2147483647 w 1125"/>
              <a:gd name="T103" fmla="*/ 2147483647 h 2047"/>
              <a:gd name="T104" fmla="*/ 2147483647 w 1125"/>
              <a:gd name="T105" fmla="*/ 2147483647 h 2047"/>
              <a:gd name="T106" fmla="*/ 2147483647 w 1125"/>
              <a:gd name="T107" fmla="*/ 2147483647 h 2047"/>
              <a:gd name="T108" fmla="*/ 2147483647 w 1125"/>
              <a:gd name="T109" fmla="*/ 2147483647 h 2047"/>
              <a:gd name="T110" fmla="*/ 2147483647 w 1125"/>
              <a:gd name="T111" fmla="*/ 2147483647 h 2047"/>
              <a:gd name="T112" fmla="*/ 2147483647 w 1125"/>
              <a:gd name="T113" fmla="*/ 2147483647 h 2047"/>
              <a:gd name="T114" fmla="*/ 2147483647 w 1125"/>
              <a:gd name="T115" fmla="*/ 2147483647 h 2047"/>
              <a:gd name="T116" fmla="*/ 2147483647 w 1125"/>
              <a:gd name="T117" fmla="*/ 2147483647 h 2047"/>
              <a:gd name="T118" fmla="*/ 2147483647 w 1125"/>
              <a:gd name="T119" fmla="*/ 2147483647 h 2047"/>
              <a:gd name="T120" fmla="*/ 2147483647 w 1125"/>
              <a:gd name="T121" fmla="*/ 2147483647 h 2047"/>
              <a:gd name="T122" fmla="*/ 2147483647 w 1125"/>
              <a:gd name="T123" fmla="*/ 2147483647 h 2047"/>
              <a:gd name="T124" fmla="*/ 2147483647 w 1125"/>
              <a:gd name="T125" fmla="*/ 2147483647 h 20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25" h="2047">
                <a:moveTo>
                  <a:pt x="718" y="105"/>
                </a:moveTo>
                <a:lnTo>
                  <a:pt x="722" y="102"/>
                </a:lnTo>
                <a:lnTo>
                  <a:pt x="730" y="95"/>
                </a:lnTo>
                <a:lnTo>
                  <a:pt x="740" y="83"/>
                </a:lnTo>
                <a:lnTo>
                  <a:pt x="751" y="70"/>
                </a:lnTo>
                <a:lnTo>
                  <a:pt x="760" y="58"/>
                </a:lnTo>
                <a:lnTo>
                  <a:pt x="764" y="46"/>
                </a:lnTo>
                <a:lnTo>
                  <a:pt x="761" y="37"/>
                </a:lnTo>
                <a:lnTo>
                  <a:pt x="748" y="32"/>
                </a:lnTo>
                <a:lnTo>
                  <a:pt x="735" y="30"/>
                </a:lnTo>
                <a:lnTo>
                  <a:pt x="725" y="27"/>
                </a:lnTo>
                <a:lnTo>
                  <a:pt x="716" y="22"/>
                </a:lnTo>
                <a:lnTo>
                  <a:pt x="708" y="17"/>
                </a:lnTo>
                <a:lnTo>
                  <a:pt x="700" y="13"/>
                </a:lnTo>
                <a:lnTo>
                  <a:pt x="693" y="8"/>
                </a:lnTo>
                <a:lnTo>
                  <a:pt x="686" y="4"/>
                </a:lnTo>
                <a:lnTo>
                  <a:pt x="678" y="1"/>
                </a:lnTo>
                <a:lnTo>
                  <a:pt x="672" y="0"/>
                </a:lnTo>
                <a:lnTo>
                  <a:pt x="665" y="0"/>
                </a:lnTo>
                <a:lnTo>
                  <a:pt x="658" y="0"/>
                </a:lnTo>
                <a:lnTo>
                  <a:pt x="651" y="2"/>
                </a:lnTo>
                <a:lnTo>
                  <a:pt x="633" y="7"/>
                </a:lnTo>
                <a:lnTo>
                  <a:pt x="610" y="13"/>
                </a:lnTo>
                <a:lnTo>
                  <a:pt x="583" y="19"/>
                </a:lnTo>
                <a:lnTo>
                  <a:pt x="558" y="25"/>
                </a:lnTo>
                <a:lnTo>
                  <a:pt x="534" y="34"/>
                </a:lnTo>
                <a:lnTo>
                  <a:pt x="512" y="42"/>
                </a:lnTo>
                <a:lnTo>
                  <a:pt x="496" y="52"/>
                </a:lnTo>
                <a:lnTo>
                  <a:pt x="487" y="62"/>
                </a:lnTo>
                <a:lnTo>
                  <a:pt x="483" y="74"/>
                </a:lnTo>
                <a:lnTo>
                  <a:pt x="478" y="84"/>
                </a:lnTo>
                <a:lnTo>
                  <a:pt x="474" y="93"/>
                </a:lnTo>
                <a:lnTo>
                  <a:pt x="468" y="102"/>
                </a:lnTo>
                <a:lnTo>
                  <a:pt x="461" y="107"/>
                </a:lnTo>
                <a:lnTo>
                  <a:pt x="452" y="110"/>
                </a:lnTo>
                <a:lnTo>
                  <a:pt x="440" y="110"/>
                </a:lnTo>
                <a:lnTo>
                  <a:pt x="426" y="105"/>
                </a:lnTo>
                <a:lnTo>
                  <a:pt x="409" y="100"/>
                </a:lnTo>
                <a:lnTo>
                  <a:pt x="391" y="98"/>
                </a:lnTo>
                <a:lnTo>
                  <a:pt x="371" y="100"/>
                </a:lnTo>
                <a:lnTo>
                  <a:pt x="351" y="105"/>
                </a:lnTo>
                <a:lnTo>
                  <a:pt x="334" y="112"/>
                </a:lnTo>
                <a:lnTo>
                  <a:pt x="319" y="120"/>
                </a:lnTo>
                <a:lnTo>
                  <a:pt x="306" y="130"/>
                </a:lnTo>
                <a:lnTo>
                  <a:pt x="300" y="141"/>
                </a:lnTo>
                <a:lnTo>
                  <a:pt x="291" y="151"/>
                </a:lnTo>
                <a:lnTo>
                  <a:pt x="278" y="161"/>
                </a:lnTo>
                <a:lnTo>
                  <a:pt x="260" y="172"/>
                </a:lnTo>
                <a:lnTo>
                  <a:pt x="241" y="182"/>
                </a:lnTo>
                <a:lnTo>
                  <a:pt x="221" y="194"/>
                </a:lnTo>
                <a:lnTo>
                  <a:pt x="204" y="208"/>
                </a:lnTo>
                <a:lnTo>
                  <a:pt x="191" y="224"/>
                </a:lnTo>
                <a:lnTo>
                  <a:pt x="184" y="242"/>
                </a:lnTo>
                <a:lnTo>
                  <a:pt x="180" y="261"/>
                </a:lnTo>
                <a:lnTo>
                  <a:pt x="172" y="277"/>
                </a:lnTo>
                <a:lnTo>
                  <a:pt x="160" y="289"/>
                </a:lnTo>
                <a:lnTo>
                  <a:pt x="146" y="299"/>
                </a:lnTo>
                <a:lnTo>
                  <a:pt x="130" y="305"/>
                </a:lnTo>
                <a:lnTo>
                  <a:pt x="113" y="311"/>
                </a:lnTo>
                <a:lnTo>
                  <a:pt x="94" y="314"/>
                </a:lnTo>
                <a:lnTo>
                  <a:pt x="76" y="315"/>
                </a:lnTo>
                <a:lnTo>
                  <a:pt x="59" y="316"/>
                </a:lnTo>
                <a:lnTo>
                  <a:pt x="44" y="319"/>
                </a:lnTo>
                <a:lnTo>
                  <a:pt x="31" y="325"/>
                </a:lnTo>
                <a:lnTo>
                  <a:pt x="22" y="332"/>
                </a:lnTo>
                <a:lnTo>
                  <a:pt x="16" y="342"/>
                </a:lnTo>
                <a:lnTo>
                  <a:pt x="13" y="355"/>
                </a:lnTo>
                <a:lnTo>
                  <a:pt x="11" y="369"/>
                </a:lnTo>
                <a:lnTo>
                  <a:pt x="15" y="386"/>
                </a:lnTo>
                <a:lnTo>
                  <a:pt x="17" y="402"/>
                </a:lnTo>
                <a:lnTo>
                  <a:pt x="16" y="415"/>
                </a:lnTo>
                <a:lnTo>
                  <a:pt x="13" y="425"/>
                </a:lnTo>
                <a:lnTo>
                  <a:pt x="9" y="434"/>
                </a:lnTo>
                <a:lnTo>
                  <a:pt x="4" y="444"/>
                </a:lnTo>
                <a:lnTo>
                  <a:pt x="1" y="454"/>
                </a:lnTo>
                <a:lnTo>
                  <a:pt x="0" y="466"/>
                </a:lnTo>
                <a:lnTo>
                  <a:pt x="2" y="482"/>
                </a:lnTo>
                <a:lnTo>
                  <a:pt x="7" y="499"/>
                </a:lnTo>
                <a:lnTo>
                  <a:pt x="13" y="515"/>
                </a:lnTo>
                <a:lnTo>
                  <a:pt x="18" y="530"/>
                </a:lnTo>
                <a:lnTo>
                  <a:pt x="25" y="543"/>
                </a:lnTo>
                <a:lnTo>
                  <a:pt x="34" y="553"/>
                </a:lnTo>
                <a:lnTo>
                  <a:pt x="45" y="562"/>
                </a:lnTo>
                <a:lnTo>
                  <a:pt x="59" y="568"/>
                </a:lnTo>
                <a:lnTo>
                  <a:pt x="76" y="572"/>
                </a:lnTo>
                <a:lnTo>
                  <a:pt x="94" y="575"/>
                </a:lnTo>
                <a:lnTo>
                  <a:pt x="113" y="579"/>
                </a:lnTo>
                <a:lnTo>
                  <a:pt x="130" y="584"/>
                </a:lnTo>
                <a:lnTo>
                  <a:pt x="145" y="593"/>
                </a:lnTo>
                <a:lnTo>
                  <a:pt x="159" y="605"/>
                </a:lnTo>
                <a:lnTo>
                  <a:pt x="169" y="621"/>
                </a:lnTo>
                <a:lnTo>
                  <a:pt x="176" y="642"/>
                </a:lnTo>
                <a:lnTo>
                  <a:pt x="179" y="668"/>
                </a:lnTo>
                <a:lnTo>
                  <a:pt x="181" y="695"/>
                </a:lnTo>
                <a:lnTo>
                  <a:pt x="185" y="718"/>
                </a:lnTo>
                <a:lnTo>
                  <a:pt x="191" y="740"/>
                </a:lnTo>
                <a:lnTo>
                  <a:pt x="198" y="762"/>
                </a:lnTo>
                <a:lnTo>
                  <a:pt x="203" y="785"/>
                </a:lnTo>
                <a:lnTo>
                  <a:pt x="206" y="810"/>
                </a:lnTo>
                <a:lnTo>
                  <a:pt x="207" y="841"/>
                </a:lnTo>
                <a:lnTo>
                  <a:pt x="203" y="878"/>
                </a:lnTo>
                <a:lnTo>
                  <a:pt x="196" y="915"/>
                </a:lnTo>
                <a:lnTo>
                  <a:pt x="190" y="945"/>
                </a:lnTo>
                <a:lnTo>
                  <a:pt x="184" y="968"/>
                </a:lnTo>
                <a:lnTo>
                  <a:pt x="181" y="986"/>
                </a:lnTo>
                <a:lnTo>
                  <a:pt x="180" y="999"/>
                </a:lnTo>
                <a:lnTo>
                  <a:pt x="180" y="1009"/>
                </a:lnTo>
                <a:lnTo>
                  <a:pt x="184" y="1016"/>
                </a:lnTo>
                <a:lnTo>
                  <a:pt x="191" y="1022"/>
                </a:lnTo>
                <a:lnTo>
                  <a:pt x="200" y="1028"/>
                </a:lnTo>
                <a:lnTo>
                  <a:pt x="210" y="1034"/>
                </a:lnTo>
                <a:lnTo>
                  <a:pt x="218" y="1042"/>
                </a:lnTo>
                <a:lnTo>
                  <a:pt x="225" y="1050"/>
                </a:lnTo>
                <a:lnTo>
                  <a:pt x="227" y="1057"/>
                </a:lnTo>
                <a:lnTo>
                  <a:pt x="225" y="1062"/>
                </a:lnTo>
                <a:lnTo>
                  <a:pt x="217" y="1067"/>
                </a:lnTo>
                <a:lnTo>
                  <a:pt x="203" y="1068"/>
                </a:lnTo>
                <a:lnTo>
                  <a:pt x="189" y="1070"/>
                </a:lnTo>
                <a:lnTo>
                  <a:pt x="183" y="1075"/>
                </a:lnTo>
                <a:lnTo>
                  <a:pt x="183" y="1082"/>
                </a:lnTo>
                <a:lnTo>
                  <a:pt x="188" y="1089"/>
                </a:lnTo>
                <a:lnTo>
                  <a:pt x="194" y="1097"/>
                </a:lnTo>
                <a:lnTo>
                  <a:pt x="200" y="1104"/>
                </a:lnTo>
                <a:lnTo>
                  <a:pt x="206" y="1108"/>
                </a:lnTo>
                <a:lnTo>
                  <a:pt x="208" y="1111"/>
                </a:lnTo>
                <a:lnTo>
                  <a:pt x="206" y="1111"/>
                </a:lnTo>
                <a:lnTo>
                  <a:pt x="200" y="1110"/>
                </a:lnTo>
                <a:lnTo>
                  <a:pt x="191" y="1108"/>
                </a:lnTo>
                <a:lnTo>
                  <a:pt x="182" y="1108"/>
                </a:lnTo>
                <a:lnTo>
                  <a:pt x="172" y="1111"/>
                </a:lnTo>
                <a:lnTo>
                  <a:pt x="162" y="1115"/>
                </a:lnTo>
                <a:lnTo>
                  <a:pt x="157" y="1123"/>
                </a:lnTo>
                <a:lnTo>
                  <a:pt x="154" y="1135"/>
                </a:lnTo>
                <a:lnTo>
                  <a:pt x="157" y="1149"/>
                </a:lnTo>
                <a:lnTo>
                  <a:pt x="164" y="1163"/>
                </a:lnTo>
                <a:lnTo>
                  <a:pt x="173" y="1176"/>
                </a:lnTo>
                <a:lnTo>
                  <a:pt x="184" y="1187"/>
                </a:lnTo>
                <a:lnTo>
                  <a:pt x="196" y="1196"/>
                </a:lnTo>
                <a:lnTo>
                  <a:pt x="207" y="1201"/>
                </a:lnTo>
                <a:lnTo>
                  <a:pt x="219" y="1201"/>
                </a:lnTo>
                <a:lnTo>
                  <a:pt x="227" y="1195"/>
                </a:lnTo>
                <a:lnTo>
                  <a:pt x="234" y="1186"/>
                </a:lnTo>
                <a:lnTo>
                  <a:pt x="238" y="1178"/>
                </a:lnTo>
                <a:lnTo>
                  <a:pt x="244" y="1171"/>
                </a:lnTo>
                <a:lnTo>
                  <a:pt x="249" y="1165"/>
                </a:lnTo>
                <a:lnTo>
                  <a:pt x="252" y="1161"/>
                </a:lnTo>
                <a:lnTo>
                  <a:pt x="258" y="1158"/>
                </a:lnTo>
                <a:lnTo>
                  <a:pt x="263" y="1158"/>
                </a:lnTo>
                <a:lnTo>
                  <a:pt x="270" y="1159"/>
                </a:lnTo>
                <a:lnTo>
                  <a:pt x="278" y="1174"/>
                </a:lnTo>
                <a:lnTo>
                  <a:pt x="275" y="1202"/>
                </a:lnTo>
                <a:lnTo>
                  <a:pt x="267" y="1233"/>
                </a:lnTo>
                <a:lnTo>
                  <a:pt x="258" y="1255"/>
                </a:lnTo>
                <a:lnTo>
                  <a:pt x="252" y="1261"/>
                </a:lnTo>
                <a:lnTo>
                  <a:pt x="244" y="1265"/>
                </a:lnTo>
                <a:lnTo>
                  <a:pt x="234" y="1270"/>
                </a:lnTo>
                <a:lnTo>
                  <a:pt x="223" y="1273"/>
                </a:lnTo>
                <a:lnTo>
                  <a:pt x="212" y="1279"/>
                </a:lnTo>
                <a:lnTo>
                  <a:pt x="202" y="1285"/>
                </a:lnTo>
                <a:lnTo>
                  <a:pt x="192" y="1292"/>
                </a:lnTo>
                <a:lnTo>
                  <a:pt x="184" y="1302"/>
                </a:lnTo>
                <a:lnTo>
                  <a:pt x="177" y="1318"/>
                </a:lnTo>
                <a:lnTo>
                  <a:pt x="169" y="1340"/>
                </a:lnTo>
                <a:lnTo>
                  <a:pt x="161" y="1369"/>
                </a:lnTo>
                <a:lnTo>
                  <a:pt x="154" y="1399"/>
                </a:lnTo>
                <a:lnTo>
                  <a:pt x="149" y="1430"/>
                </a:lnTo>
                <a:lnTo>
                  <a:pt x="144" y="1459"/>
                </a:lnTo>
                <a:lnTo>
                  <a:pt x="142" y="1483"/>
                </a:lnTo>
                <a:lnTo>
                  <a:pt x="143" y="1500"/>
                </a:lnTo>
                <a:lnTo>
                  <a:pt x="146" y="1514"/>
                </a:lnTo>
                <a:lnTo>
                  <a:pt x="153" y="1530"/>
                </a:lnTo>
                <a:lnTo>
                  <a:pt x="160" y="1547"/>
                </a:lnTo>
                <a:lnTo>
                  <a:pt x="168" y="1566"/>
                </a:lnTo>
                <a:lnTo>
                  <a:pt x="174" y="1585"/>
                </a:lnTo>
                <a:lnTo>
                  <a:pt x="180" y="1606"/>
                </a:lnTo>
                <a:lnTo>
                  <a:pt x="181" y="1628"/>
                </a:lnTo>
                <a:lnTo>
                  <a:pt x="179" y="1650"/>
                </a:lnTo>
                <a:lnTo>
                  <a:pt x="176" y="1672"/>
                </a:lnTo>
                <a:lnTo>
                  <a:pt x="179" y="1694"/>
                </a:lnTo>
                <a:lnTo>
                  <a:pt x="184" y="1714"/>
                </a:lnTo>
                <a:lnTo>
                  <a:pt x="191" y="1735"/>
                </a:lnTo>
                <a:lnTo>
                  <a:pt x="200" y="1754"/>
                </a:lnTo>
                <a:lnTo>
                  <a:pt x="210" y="1772"/>
                </a:lnTo>
                <a:lnTo>
                  <a:pt x="219" y="1791"/>
                </a:lnTo>
                <a:lnTo>
                  <a:pt x="227" y="1807"/>
                </a:lnTo>
                <a:lnTo>
                  <a:pt x="235" y="1825"/>
                </a:lnTo>
                <a:lnTo>
                  <a:pt x="245" y="1847"/>
                </a:lnTo>
                <a:lnTo>
                  <a:pt x="257" y="1872"/>
                </a:lnTo>
                <a:lnTo>
                  <a:pt x="270" y="1897"/>
                </a:lnTo>
                <a:lnTo>
                  <a:pt x="283" y="1918"/>
                </a:lnTo>
                <a:lnTo>
                  <a:pt x="300" y="1937"/>
                </a:lnTo>
                <a:lnTo>
                  <a:pt x="315" y="1948"/>
                </a:lnTo>
                <a:lnTo>
                  <a:pt x="331" y="1951"/>
                </a:lnTo>
                <a:lnTo>
                  <a:pt x="346" y="1950"/>
                </a:lnTo>
                <a:lnTo>
                  <a:pt x="358" y="1953"/>
                </a:lnTo>
                <a:lnTo>
                  <a:pt x="370" y="1959"/>
                </a:lnTo>
                <a:lnTo>
                  <a:pt x="379" y="1967"/>
                </a:lnTo>
                <a:lnTo>
                  <a:pt x="386" y="1977"/>
                </a:lnTo>
                <a:lnTo>
                  <a:pt x="392" y="1988"/>
                </a:lnTo>
                <a:lnTo>
                  <a:pt x="395" y="1999"/>
                </a:lnTo>
                <a:lnTo>
                  <a:pt x="396" y="2011"/>
                </a:lnTo>
                <a:lnTo>
                  <a:pt x="398" y="2016"/>
                </a:lnTo>
                <a:lnTo>
                  <a:pt x="401" y="2022"/>
                </a:lnTo>
                <a:lnTo>
                  <a:pt x="406" y="2028"/>
                </a:lnTo>
                <a:lnTo>
                  <a:pt x="413" y="2032"/>
                </a:lnTo>
                <a:lnTo>
                  <a:pt x="421" y="2037"/>
                </a:lnTo>
                <a:lnTo>
                  <a:pt x="430" y="2042"/>
                </a:lnTo>
                <a:lnTo>
                  <a:pt x="439" y="2044"/>
                </a:lnTo>
                <a:lnTo>
                  <a:pt x="449" y="2046"/>
                </a:lnTo>
                <a:lnTo>
                  <a:pt x="460" y="2047"/>
                </a:lnTo>
                <a:lnTo>
                  <a:pt x="470" y="2046"/>
                </a:lnTo>
                <a:lnTo>
                  <a:pt x="479" y="2044"/>
                </a:lnTo>
                <a:lnTo>
                  <a:pt x="489" y="2039"/>
                </a:lnTo>
                <a:lnTo>
                  <a:pt x="497" y="2034"/>
                </a:lnTo>
                <a:lnTo>
                  <a:pt x="504" y="2024"/>
                </a:lnTo>
                <a:lnTo>
                  <a:pt x="508" y="2013"/>
                </a:lnTo>
                <a:lnTo>
                  <a:pt x="512" y="1998"/>
                </a:lnTo>
                <a:lnTo>
                  <a:pt x="515" y="1969"/>
                </a:lnTo>
                <a:lnTo>
                  <a:pt x="519" y="1947"/>
                </a:lnTo>
                <a:lnTo>
                  <a:pt x="522" y="1930"/>
                </a:lnTo>
                <a:lnTo>
                  <a:pt x="524" y="1916"/>
                </a:lnTo>
                <a:lnTo>
                  <a:pt x="529" y="1906"/>
                </a:lnTo>
                <a:lnTo>
                  <a:pt x="534" y="1898"/>
                </a:lnTo>
                <a:lnTo>
                  <a:pt x="539" y="1891"/>
                </a:lnTo>
                <a:lnTo>
                  <a:pt x="547" y="1884"/>
                </a:lnTo>
                <a:lnTo>
                  <a:pt x="557" y="1865"/>
                </a:lnTo>
                <a:lnTo>
                  <a:pt x="555" y="1840"/>
                </a:lnTo>
                <a:lnTo>
                  <a:pt x="551" y="1816"/>
                </a:lnTo>
                <a:lnTo>
                  <a:pt x="554" y="1800"/>
                </a:lnTo>
                <a:lnTo>
                  <a:pt x="561" y="1792"/>
                </a:lnTo>
                <a:lnTo>
                  <a:pt x="570" y="1779"/>
                </a:lnTo>
                <a:lnTo>
                  <a:pt x="582" y="1762"/>
                </a:lnTo>
                <a:lnTo>
                  <a:pt x="595" y="1741"/>
                </a:lnTo>
                <a:lnTo>
                  <a:pt x="605" y="1718"/>
                </a:lnTo>
                <a:lnTo>
                  <a:pt x="614" y="1695"/>
                </a:lnTo>
                <a:lnTo>
                  <a:pt x="620" y="1672"/>
                </a:lnTo>
                <a:lnTo>
                  <a:pt x="621" y="1650"/>
                </a:lnTo>
                <a:lnTo>
                  <a:pt x="622" y="1629"/>
                </a:lnTo>
                <a:lnTo>
                  <a:pt x="630" y="1607"/>
                </a:lnTo>
                <a:lnTo>
                  <a:pt x="642" y="1587"/>
                </a:lnTo>
                <a:lnTo>
                  <a:pt x="658" y="1567"/>
                </a:lnTo>
                <a:lnTo>
                  <a:pt x="675" y="1550"/>
                </a:lnTo>
                <a:lnTo>
                  <a:pt x="692" y="1536"/>
                </a:lnTo>
                <a:lnTo>
                  <a:pt x="707" y="1528"/>
                </a:lnTo>
                <a:lnTo>
                  <a:pt x="718" y="1524"/>
                </a:lnTo>
                <a:lnTo>
                  <a:pt x="728" y="1523"/>
                </a:lnTo>
                <a:lnTo>
                  <a:pt x="743" y="1519"/>
                </a:lnTo>
                <a:lnTo>
                  <a:pt x="760" y="1511"/>
                </a:lnTo>
                <a:lnTo>
                  <a:pt x="777" y="1498"/>
                </a:lnTo>
                <a:lnTo>
                  <a:pt x="795" y="1482"/>
                </a:lnTo>
                <a:lnTo>
                  <a:pt x="814" y="1461"/>
                </a:lnTo>
                <a:lnTo>
                  <a:pt x="831" y="1436"/>
                </a:lnTo>
                <a:lnTo>
                  <a:pt x="846" y="1405"/>
                </a:lnTo>
                <a:lnTo>
                  <a:pt x="858" y="1375"/>
                </a:lnTo>
                <a:lnTo>
                  <a:pt x="867" y="1354"/>
                </a:lnTo>
                <a:lnTo>
                  <a:pt x="875" y="1338"/>
                </a:lnTo>
                <a:lnTo>
                  <a:pt x="881" y="1327"/>
                </a:lnTo>
                <a:lnTo>
                  <a:pt x="888" y="1320"/>
                </a:lnTo>
                <a:lnTo>
                  <a:pt x="893" y="1316"/>
                </a:lnTo>
                <a:lnTo>
                  <a:pt x="901" y="1312"/>
                </a:lnTo>
                <a:lnTo>
                  <a:pt x="912" y="1309"/>
                </a:lnTo>
                <a:lnTo>
                  <a:pt x="919" y="1305"/>
                </a:lnTo>
                <a:lnTo>
                  <a:pt x="929" y="1299"/>
                </a:lnTo>
                <a:lnTo>
                  <a:pt x="943" y="1289"/>
                </a:lnTo>
                <a:lnTo>
                  <a:pt x="958" y="1279"/>
                </a:lnTo>
                <a:lnTo>
                  <a:pt x="974" y="1265"/>
                </a:lnTo>
                <a:lnTo>
                  <a:pt x="991" y="1251"/>
                </a:lnTo>
                <a:lnTo>
                  <a:pt x="1009" y="1236"/>
                </a:lnTo>
                <a:lnTo>
                  <a:pt x="1027" y="1220"/>
                </a:lnTo>
                <a:lnTo>
                  <a:pt x="1045" y="1204"/>
                </a:lnTo>
                <a:lnTo>
                  <a:pt x="1062" y="1188"/>
                </a:lnTo>
                <a:lnTo>
                  <a:pt x="1078" y="1173"/>
                </a:lnTo>
                <a:lnTo>
                  <a:pt x="1092" y="1158"/>
                </a:lnTo>
                <a:lnTo>
                  <a:pt x="1103" y="1143"/>
                </a:lnTo>
                <a:lnTo>
                  <a:pt x="1111" y="1130"/>
                </a:lnTo>
                <a:lnTo>
                  <a:pt x="1117" y="1120"/>
                </a:lnTo>
                <a:lnTo>
                  <a:pt x="1119" y="1111"/>
                </a:lnTo>
                <a:lnTo>
                  <a:pt x="1116" y="1097"/>
                </a:lnTo>
                <a:lnTo>
                  <a:pt x="1104" y="1087"/>
                </a:lnTo>
                <a:lnTo>
                  <a:pt x="1088" y="1080"/>
                </a:lnTo>
                <a:lnTo>
                  <a:pt x="1070" y="1077"/>
                </a:lnTo>
                <a:lnTo>
                  <a:pt x="1048" y="1077"/>
                </a:lnTo>
                <a:lnTo>
                  <a:pt x="1027" y="1082"/>
                </a:lnTo>
                <a:lnTo>
                  <a:pt x="1007" y="1088"/>
                </a:lnTo>
                <a:lnTo>
                  <a:pt x="991" y="1098"/>
                </a:lnTo>
                <a:lnTo>
                  <a:pt x="983" y="1105"/>
                </a:lnTo>
                <a:lnTo>
                  <a:pt x="983" y="1102"/>
                </a:lnTo>
                <a:lnTo>
                  <a:pt x="988" y="1093"/>
                </a:lnTo>
                <a:lnTo>
                  <a:pt x="995" y="1081"/>
                </a:lnTo>
                <a:lnTo>
                  <a:pt x="999" y="1066"/>
                </a:lnTo>
                <a:lnTo>
                  <a:pt x="998" y="1053"/>
                </a:lnTo>
                <a:lnTo>
                  <a:pt x="989" y="1043"/>
                </a:lnTo>
                <a:lnTo>
                  <a:pt x="967" y="1039"/>
                </a:lnTo>
                <a:lnTo>
                  <a:pt x="958" y="1038"/>
                </a:lnTo>
                <a:lnTo>
                  <a:pt x="961" y="1034"/>
                </a:lnTo>
                <a:lnTo>
                  <a:pt x="975" y="1028"/>
                </a:lnTo>
                <a:lnTo>
                  <a:pt x="994" y="1022"/>
                </a:lnTo>
                <a:lnTo>
                  <a:pt x="1015" y="1019"/>
                </a:lnTo>
                <a:lnTo>
                  <a:pt x="1035" y="1017"/>
                </a:lnTo>
                <a:lnTo>
                  <a:pt x="1051" y="1020"/>
                </a:lnTo>
                <a:lnTo>
                  <a:pt x="1058" y="1028"/>
                </a:lnTo>
                <a:lnTo>
                  <a:pt x="1063" y="1037"/>
                </a:lnTo>
                <a:lnTo>
                  <a:pt x="1071" y="1043"/>
                </a:lnTo>
                <a:lnTo>
                  <a:pt x="1082" y="1045"/>
                </a:lnTo>
                <a:lnTo>
                  <a:pt x="1094" y="1043"/>
                </a:lnTo>
                <a:lnTo>
                  <a:pt x="1105" y="1038"/>
                </a:lnTo>
                <a:lnTo>
                  <a:pt x="1116" y="1030"/>
                </a:lnTo>
                <a:lnTo>
                  <a:pt x="1123" y="1019"/>
                </a:lnTo>
                <a:lnTo>
                  <a:pt x="1125" y="1004"/>
                </a:lnTo>
                <a:lnTo>
                  <a:pt x="1124" y="989"/>
                </a:lnTo>
                <a:lnTo>
                  <a:pt x="1120" y="976"/>
                </a:lnTo>
                <a:lnTo>
                  <a:pt x="1115" y="966"/>
                </a:lnTo>
                <a:lnTo>
                  <a:pt x="1107" y="955"/>
                </a:lnTo>
                <a:lnTo>
                  <a:pt x="1096" y="946"/>
                </a:lnTo>
                <a:lnTo>
                  <a:pt x="1085" y="937"/>
                </a:lnTo>
                <a:lnTo>
                  <a:pt x="1070" y="929"/>
                </a:lnTo>
                <a:lnTo>
                  <a:pt x="1052" y="920"/>
                </a:lnTo>
                <a:lnTo>
                  <a:pt x="1036" y="913"/>
                </a:lnTo>
                <a:lnTo>
                  <a:pt x="1022" y="909"/>
                </a:lnTo>
                <a:lnTo>
                  <a:pt x="1013" y="908"/>
                </a:lnTo>
                <a:lnTo>
                  <a:pt x="1007" y="908"/>
                </a:lnTo>
                <a:lnTo>
                  <a:pt x="1003" y="908"/>
                </a:lnTo>
                <a:lnTo>
                  <a:pt x="1002" y="907"/>
                </a:lnTo>
                <a:lnTo>
                  <a:pt x="1002" y="903"/>
                </a:lnTo>
                <a:lnTo>
                  <a:pt x="1003" y="896"/>
                </a:lnTo>
                <a:lnTo>
                  <a:pt x="1009" y="891"/>
                </a:lnTo>
                <a:lnTo>
                  <a:pt x="1018" y="891"/>
                </a:lnTo>
                <a:lnTo>
                  <a:pt x="1029" y="893"/>
                </a:lnTo>
                <a:lnTo>
                  <a:pt x="1042" y="896"/>
                </a:lnTo>
                <a:lnTo>
                  <a:pt x="1051" y="899"/>
                </a:lnTo>
                <a:lnTo>
                  <a:pt x="1058" y="898"/>
                </a:lnTo>
                <a:lnTo>
                  <a:pt x="1059" y="892"/>
                </a:lnTo>
                <a:lnTo>
                  <a:pt x="1052" y="878"/>
                </a:lnTo>
                <a:lnTo>
                  <a:pt x="1041" y="862"/>
                </a:lnTo>
                <a:lnTo>
                  <a:pt x="1030" y="848"/>
                </a:lnTo>
                <a:lnTo>
                  <a:pt x="1021" y="838"/>
                </a:lnTo>
                <a:lnTo>
                  <a:pt x="1014" y="830"/>
                </a:lnTo>
                <a:lnTo>
                  <a:pt x="1010" y="823"/>
                </a:lnTo>
                <a:lnTo>
                  <a:pt x="1009" y="818"/>
                </a:lnTo>
                <a:lnTo>
                  <a:pt x="1013" y="815"/>
                </a:lnTo>
                <a:lnTo>
                  <a:pt x="1021" y="812"/>
                </a:lnTo>
                <a:lnTo>
                  <a:pt x="1033" y="808"/>
                </a:lnTo>
                <a:lnTo>
                  <a:pt x="1043" y="801"/>
                </a:lnTo>
                <a:lnTo>
                  <a:pt x="1051" y="790"/>
                </a:lnTo>
                <a:lnTo>
                  <a:pt x="1059" y="780"/>
                </a:lnTo>
                <a:lnTo>
                  <a:pt x="1064" y="767"/>
                </a:lnTo>
                <a:lnTo>
                  <a:pt x="1067" y="756"/>
                </a:lnTo>
                <a:lnTo>
                  <a:pt x="1067" y="744"/>
                </a:lnTo>
                <a:lnTo>
                  <a:pt x="1064" y="734"/>
                </a:lnTo>
                <a:lnTo>
                  <a:pt x="1062" y="725"/>
                </a:lnTo>
                <a:lnTo>
                  <a:pt x="1063" y="716"/>
                </a:lnTo>
                <a:lnTo>
                  <a:pt x="1066" y="706"/>
                </a:lnTo>
                <a:lnTo>
                  <a:pt x="1071" y="698"/>
                </a:lnTo>
                <a:lnTo>
                  <a:pt x="1074" y="689"/>
                </a:lnTo>
                <a:lnTo>
                  <a:pt x="1075" y="680"/>
                </a:lnTo>
                <a:lnTo>
                  <a:pt x="1072" y="672"/>
                </a:lnTo>
                <a:lnTo>
                  <a:pt x="1064" y="663"/>
                </a:lnTo>
                <a:lnTo>
                  <a:pt x="1056" y="655"/>
                </a:lnTo>
                <a:lnTo>
                  <a:pt x="1051" y="646"/>
                </a:lnTo>
                <a:lnTo>
                  <a:pt x="1051" y="640"/>
                </a:lnTo>
                <a:lnTo>
                  <a:pt x="1052" y="632"/>
                </a:lnTo>
                <a:lnTo>
                  <a:pt x="1054" y="625"/>
                </a:lnTo>
                <a:lnTo>
                  <a:pt x="1055" y="618"/>
                </a:lnTo>
                <a:lnTo>
                  <a:pt x="1052" y="610"/>
                </a:lnTo>
                <a:lnTo>
                  <a:pt x="1045" y="602"/>
                </a:lnTo>
                <a:lnTo>
                  <a:pt x="1034" y="592"/>
                </a:lnTo>
                <a:lnTo>
                  <a:pt x="1020" y="582"/>
                </a:lnTo>
                <a:lnTo>
                  <a:pt x="1005" y="570"/>
                </a:lnTo>
                <a:lnTo>
                  <a:pt x="990" y="559"/>
                </a:lnTo>
                <a:lnTo>
                  <a:pt x="980" y="547"/>
                </a:lnTo>
                <a:lnTo>
                  <a:pt x="974" y="535"/>
                </a:lnTo>
                <a:lnTo>
                  <a:pt x="975" y="523"/>
                </a:lnTo>
                <a:lnTo>
                  <a:pt x="986" y="512"/>
                </a:lnTo>
                <a:lnTo>
                  <a:pt x="998" y="501"/>
                </a:lnTo>
                <a:lnTo>
                  <a:pt x="1006" y="491"/>
                </a:lnTo>
                <a:lnTo>
                  <a:pt x="1010" y="482"/>
                </a:lnTo>
                <a:lnTo>
                  <a:pt x="1010" y="474"/>
                </a:lnTo>
                <a:lnTo>
                  <a:pt x="1006" y="468"/>
                </a:lnTo>
                <a:lnTo>
                  <a:pt x="999" y="463"/>
                </a:lnTo>
                <a:lnTo>
                  <a:pt x="990" y="460"/>
                </a:lnTo>
                <a:lnTo>
                  <a:pt x="979" y="459"/>
                </a:lnTo>
                <a:lnTo>
                  <a:pt x="969" y="456"/>
                </a:lnTo>
                <a:lnTo>
                  <a:pt x="964" y="452"/>
                </a:lnTo>
                <a:lnTo>
                  <a:pt x="960" y="444"/>
                </a:lnTo>
                <a:lnTo>
                  <a:pt x="958" y="436"/>
                </a:lnTo>
                <a:lnTo>
                  <a:pt x="956" y="428"/>
                </a:lnTo>
                <a:lnTo>
                  <a:pt x="952" y="421"/>
                </a:lnTo>
                <a:lnTo>
                  <a:pt x="946" y="416"/>
                </a:lnTo>
                <a:lnTo>
                  <a:pt x="937" y="416"/>
                </a:lnTo>
                <a:lnTo>
                  <a:pt x="920" y="405"/>
                </a:lnTo>
                <a:lnTo>
                  <a:pt x="913" y="371"/>
                </a:lnTo>
                <a:lnTo>
                  <a:pt x="912" y="328"/>
                </a:lnTo>
                <a:lnTo>
                  <a:pt x="912" y="290"/>
                </a:lnTo>
                <a:lnTo>
                  <a:pt x="914" y="263"/>
                </a:lnTo>
                <a:lnTo>
                  <a:pt x="920" y="240"/>
                </a:lnTo>
                <a:lnTo>
                  <a:pt x="922" y="219"/>
                </a:lnTo>
                <a:lnTo>
                  <a:pt x="919" y="195"/>
                </a:lnTo>
                <a:lnTo>
                  <a:pt x="917" y="173"/>
                </a:lnTo>
                <a:lnTo>
                  <a:pt x="924" y="146"/>
                </a:lnTo>
                <a:lnTo>
                  <a:pt x="934" y="120"/>
                </a:lnTo>
                <a:lnTo>
                  <a:pt x="939" y="95"/>
                </a:lnTo>
                <a:lnTo>
                  <a:pt x="939" y="84"/>
                </a:lnTo>
                <a:lnTo>
                  <a:pt x="937" y="75"/>
                </a:lnTo>
                <a:lnTo>
                  <a:pt x="932" y="68"/>
                </a:lnTo>
                <a:lnTo>
                  <a:pt x="924" y="62"/>
                </a:lnTo>
                <a:lnTo>
                  <a:pt x="917" y="60"/>
                </a:lnTo>
                <a:lnTo>
                  <a:pt x="911" y="59"/>
                </a:lnTo>
                <a:lnTo>
                  <a:pt x="904" y="59"/>
                </a:lnTo>
                <a:lnTo>
                  <a:pt x="898" y="59"/>
                </a:lnTo>
                <a:lnTo>
                  <a:pt x="889" y="62"/>
                </a:lnTo>
                <a:lnTo>
                  <a:pt x="879" y="68"/>
                </a:lnTo>
                <a:lnTo>
                  <a:pt x="871" y="76"/>
                </a:lnTo>
                <a:lnTo>
                  <a:pt x="863" y="84"/>
                </a:lnTo>
                <a:lnTo>
                  <a:pt x="856" y="93"/>
                </a:lnTo>
                <a:lnTo>
                  <a:pt x="851" y="104"/>
                </a:lnTo>
                <a:lnTo>
                  <a:pt x="845" y="113"/>
                </a:lnTo>
                <a:lnTo>
                  <a:pt x="839" y="122"/>
                </a:lnTo>
                <a:lnTo>
                  <a:pt x="832" y="133"/>
                </a:lnTo>
                <a:lnTo>
                  <a:pt x="826" y="140"/>
                </a:lnTo>
                <a:lnTo>
                  <a:pt x="821" y="143"/>
                </a:lnTo>
                <a:lnTo>
                  <a:pt x="816" y="144"/>
                </a:lnTo>
                <a:lnTo>
                  <a:pt x="813" y="143"/>
                </a:lnTo>
                <a:lnTo>
                  <a:pt x="809" y="140"/>
                </a:lnTo>
                <a:lnTo>
                  <a:pt x="806" y="133"/>
                </a:lnTo>
                <a:lnTo>
                  <a:pt x="803" y="122"/>
                </a:lnTo>
                <a:lnTo>
                  <a:pt x="800" y="114"/>
                </a:lnTo>
                <a:lnTo>
                  <a:pt x="795" y="110"/>
                </a:lnTo>
                <a:lnTo>
                  <a:pt x="790" y="111"/>
                </a:lnTo>
                <a:lnTo>
                  <a:pt x="783" y="114"/>
                </a:lnTo>
                <a:lnTo>
                  <a:pt x="776" y="120"/>
                </a:lnTo>
                <a:lnTo>
                  <a:pt x="769" y="128"/>
                </a:lnTo>
                <a:lnTo>
                  <a:pt x="761" y="137"/>
                </a:lnTo>
                <a:lnTo>
                  <a:pt x="754" y="146"/>
                </a:lnTo>
                <a:lnTo>
                  <a:pt x="750" y="151"/>
                </a:lnTo>
                <a:lnTo>
                  <a:pt x="750" y="149"/>
                </a:lnTo>
                <a:lnTo>
                  <a:pt x="753" y="142"/>
                </a:lnTo>
                <a:lnTo>
                  <a:pt x="755" y="133"/>
                </a:lnTo>
                <a:lnTo>
                  <a:pt x="754" y="121"/>
                </a:lnTo>
                <a:lnTo>
                  <a:pt x="749" y="112"/>
                </a:lnTo>
                <a:lnTo>
                  <a:pt x="738" y="106"/>
                </a:lnTo>
                <a:lnTo>
                  <a:pt x="718" y="10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3" name="Freeform 426"/>
          <p:cNvSpPr>
            <a:spLocks/>
          </p:cNvSpPr>
          <p:nvPr/>
        </p:nvSpPr>
        <p:spPr bwMode="auto">
          <a:xfrm>
            <a:off x="2265204" y="1972913"/>
            <a:ext cx="33423" cy="28516"/>
          </a:xfrm>
          <a:custGeom>
            <a:avLst/>
            <a:gdLst>
              <a:gd name="T0" fmla="*/ 2147483647 w 40"/>
              <a:gd name="T1" fmla="*/ 2147483647 h 36"/>
              <a:gd name="T2" fmla="*/ 2147483647 w 40"/>
              <a:gd name="T3" fmla="*/ 2147483647 h 36"/>
              <a:gd name="T4" fmla="*/ 2147483647 w 40"/>
              <a:gd name="T5" fmla="*/ 2147483647 h 36"/>
              <a:gd name="T6" fmla="*/ 2147483647 w 40"/>
              <a:gd name="T7" fmla="*/ 2147483647 h 36"/>
              <a:gd name="T8" fmla="*/ 2147483647 w 40"/>
              <a:gd name="T9" fmla="*/ 2147483647 h 36"/>
              <a:gd name="T10" fmla="*/ 2147483647 w 40"/>
              <a:gd name="T11" fmla="*/ 2147483647 h 36"/>
              <a:gd name="T12" fmla="*/ 2147483647 w 40"/>
              <a:gd name="T13" fmla="*/ 2147483647 h 36"/>
              <a:gd name="T14" fmla="*/ 2147483647 w 40"/>
              <a:gd name="T15" fmla="*/ 2147483647 h 36"/>
              <a:gd name="T16" fmla="*/ 2147483647 w 40"/>
              <a:gd name="T17" fmla="*/ 2147483647 h 36"/>
              <a:gd name="T18" fmla="*/ 2147483647 w 40"/>
              <a:gd name="T19" fmla="*/ 2147483647 h 36"/>
              <a:gd name="T20" fmla="*/ 2147483647 w 40"/>
              <a:gd name="T21" fmla="*/ 2147483647 h 36"/>
              <a:gd name="T22" fmla="*/ 2147483647 w 40"/>
              <a:gd name="T23" fmla="*/ 2147483647 h 36"/>
              <a:gd name="T24" fmla="*/ 2147483647 w 40"/>
              <a:gd name="T25" fmla="*/ 2147483647 h 36"/>
              <a:gd name="T26" fmla="*/ 2147483647 w 40"/>
              <a:gd name="T27" fmla="*/ 2147483647 h 36"/>
              <a:gd name="T28" fmla="*/ 0 w 40"/>
              <a:gd name="T29" fmla="*/ 2147483647 h 36"/>
              <a:gd name="T30" fmla="*/ 2147483647 w 40"/>
              <a:gd name="T31" fmla="*/ 2147483647 h 36"/>
              <a:gd name="T32" fmla="*/ 2147483647 w 40"/>
              <a:gd name="T33" fmla="*/ 2147483647 h 36"/>
              <a:gd name="T34" fmla="*/ 2147483647 w 40"/>
              <a:gd name="T35" fmla="*/ 2147483647 h 36"/>
              <a:gd name="T36" fmla="*/ 2147483647 w 40"/>
              <a:gd name="T37" fmla="*/ 2147483647 h 36"/>
              <a:gd name="T38" fmla="*/ 2147483647 w 40"/>
              <a:gd name="T39" fmla="*/ 0 h 36"/>
              <a:gd name="T40" fmla="*/ 2147483647 w 40"/>
              <a:gd name="T41" fmla="*/ 2147483647 h 36"/>
              <a:gd name="T42" fmla="*/ 2147483647 w 40"/>
              <a:gd name="T43" fmla="*/ 2147483647 h 36"/>
              <a:gd name="T44" fmla="*/ 2147483647 w 40"/>
              <a:gd name="T45" fmla="*/ 2147483647 h 36"/>
              <a:gd name="T46" fmla="*/ 2147483647 w 40"/>
              <a:gd name="T47" fmla="*/ 2147483647 h 36"/>
              <a:gd name="T48" fmla="*/ 2147483647 w 40"/>
              <a:gd name="T49" fmla="*/ 2147483647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6">
                <a:moveTo>
                  <a:pt x="39" y="19"/>
                </a:moveTo>
                <a:lnTo>
                  <a:pt x="38" y="21"/>
                </a:lnTo>
                <a:lnTo>
                  <a:pt x="35" y="25"/>
                </a:lnTo>
                <a:lnTo>
                  <a:pt x="31" y="29"/>
                </a:lnTo>
                <a:lnTo>
                  <a:pt x="27" y="33"/>
                </a:lnTo>
                <a:lnTo>
                  <a:pt x="23" y="35"/>
                </a:lnTo>
                <a:lnTo>
                  <a:pt x="18" y="36"/>
                </a:lnTo>
                <a:lnTo>
                  <a:pt x="13" y="36"/>
                </a:lnTo>
                <a:lnTo>
                  <a:pt x="12" y="36"/>
                </a:lnTo>
                <a:lnTo>
                  <a:pt x="11" y="35"/>
                </a:lnTo>
                <a:lnTo>
                  <a:pt x="10" y="33"/>
                </a:lnTo>
                <a:lnTo>
                  <a:pt x="8" y="31"/>
                </a:lnTo>
                <a:lnTo>
                  <a:pt x="4" y="27"/>
                </a:lnTo>
                <a:lnTo>
                  <a:pt x="1" y="24"/>
                </a:lnTo>
                <a:lnTo>
                  <a:pt x="0" y="19"/>
                </a:lnTo>
                <a:lnTo>
                  <a:pt x="1" y="16"/>
                </a:lnTo>
                <a:lnTo>
                  <a:pt x="7" y="11"/>
                </a:lnTo>
                <a:lnTo>
                  <a:pt x="12" y="6"/>
                </a:lnTo>
                <a:lnTo>
                  <a:pt x="16" y="2"/>
                </a:lnTo>
                <a:lnTo>
                  <a:pt x="19" y="0"/>
                </a:lnTo>
                <a:lnTo>
                  <a:pt x="24" y="1"/>
                </a:lnTo>
                <a:lnTo>
                  <a:pt x="31" y="3"/>
                </a:lnTo>
                <a:lnTo>
                  <a:pt x="37" y="6"/>
                </a:lnTo>
                <a:lnTo>
                  <a:pt x="40" y="11"/>
                </a:lnTo>
                <a:lnTo>
                  <a:pt x="39" y="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4" name="Freeform 427"/>
          <p:cNvSpPr>
            <a:spLocks/>
          </p:cNvSpPr>
          <p:nvPr/>
        </p:nvSpPr>
        <p:spPr bwMode="auto">
          <a:xfrm>
            <a:off x="2550581" y="2203517"/>
            <a:ext cx="0" cy="3720"/>
          </a:xfrm>
          <a:custGeom>
            <a:avLst/>
            <a:gdLst>
              <a:gd name="T0" fmla="*/ 1 w 1"/>
              <a:gd name="T1" fmla="*/ 2147483647 h 4"/>
              <a:gd name="T2" fmla="*/ 1 w 1"/>
              <a:gd name="T3" fmla="*/ 2147483647 h 4"/>
              <a:gd name="T4" fmla="*/ 1 w 1"/>
              <a:gd name="T5" fmla="*/ 2147483647 h 4"/>
              <a:gd name="T6" fmla="*/ 0 w 1"/>
              <a:gd name="T7" fmla="*/ 0 h 4"/>
              <a:gd name="T8" fmla="*/ 0 w 1"/>
              <a:gd name="T9" fmla="*/ 0 h 4"/>
              <a:gd name="T10" fmla="*/ 1 w 1"/>
              <a:gd name="T11" fmla="*/ 2147483647 h 4"/>
              <a:gd name="T12" fmla="*/ 1 w 1"/>
              <a:gd name="T13" fmla="*/ 2147483647 h 4"/>
              <a:gd name="T14" fmla="*/ 1 w 1"/>
              <a:gd name="T15" fmla="*/ 2147483647 h 4"/>
              <a:gd name="T16" fmla="*/ 1 w 1"/>
              <a:gd name="T17" fmla="*/ 2147483647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" h="4">
                <a:moveTo>
                  <a:pt x="1" y="2"/>
                </a:moveTo>
                <a:lnTo>
                  <a:pt x="1" y="1"/>
                </a:lnTo>
                <a:lnTo>
                  <a:pt x="0" y="0"/>
                </a:lnTo>
                <a:lnTo>
                  <a:pt x="1" y="2"/>
                </a:lnTo>
                <a:lnTo>
                  <a:pt x="1" y="4"/>
                </a:lnTo>
                <a:lnTo>
                  <a:pt x="1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5" name="Freeform 428"/>
          <p:cNvSpPr>
            <a:spLocks/>
          </p:cNvSpPr>
          <p:nvPr/>
        </p:nvSpPr>
        <p:spPr bwMode="auto">
          <a:xfrm>
            <a:off x="2839813" y="2229553"/>
            <a:ext cx="2571" cy="4959"/>
          </a:xfrm>
          <a:custGeom>
            <a:avLst/>
            <a:gdLst>
              <a:gd name="T0" fmla="*/ 2147483647 w 5"/>
              <a:gd name="T1" fmla="*/ 2147483647 h 8"/>
              <a:gd name="T2" fmla="*/ 2147483647 w 5"/>
              <a:gd name="T3" fmla="*/ 2147483647 h 8"/>
              <a:gd name="T4" fmla="*/ 2147483647 w 5"/>
              <a:gd name="T5" fmla="*/ 2147483647 h 8"/>
              <a:gd name="T6" fmla="*/ 2147483647 w 5"/>
              <a:gd name="T7" fmla="*/ 2147483647 h 8"/>
              <a:gd name="T8" fmla="*/ 2147483647 w 5"/>
              <a:gd name="T9" fmla="*/ 0 h 8"/>
              <a:gd name="T10" fmla="*/ 0 w 5"/>
              <a:gd name="T11" fmla="*/ 0 h 8"/>
              <a:gd name="T12" fmla="*/ 0 w 5"/>
              <a:gd name="T13" fmla="*/ 2147483647 h 8"/>
              <a:gd name="T14" fmla="*/ 2147483647 w 5"/>
              <a:gd name="T15" fmla="*/ 2147483647 h 8"/>
              <a:gd name="T16" fmla="*/ 2147483647 w 5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8">
                <a:moveTo>
                  <a:pt x="5" y="8"/>
                </a:moveTo>
                <a:lnTo>
                  <a:pt x="5" y="6"/>
                </a:lnTo>
                <a:lnTo>
                  <a:pt x="5" y="5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2" y="5"/>
                </a:lnTo>
                <a:lnTo>
                  <a:pt x="5" y="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6" name="Freeform 429"/>
          <p:cNvSpPr>
            <a:spLocks/>
          </p:cNvSpPr>
          <p:nvPr/>
        </p:nvSpPr>
        <p:spPr bwMode="auto">
          <a:xfrm>
            <a:off x="2555723" y="1903484"/>
            <a:ext cx="11569" cy="11159"/>
          </a:xfrm>
          <a:custGeom>
            <a:avLst/>
            <a:gdLst>
              <a:gd name="T0" fmla="*/ 2147483647 w 14"/>
              <a:gd name="T1" fmla="*/ 2147483647 h 15"/>
              <a:gd name="T2" fmla="*/ 2147483647 w 14"/>
              <a:gd name="T3" fmla="*/ 2147483647 h 15"/>
              <a:gd name="T4" fmla="*/ 2147483647 w 14"/>
              <a:gd name="T5" fmla="*/ 2147483647 h 15"/>
              <a:gd name="T6" fmla="*/ 2147483647 w 14"/>
              <a:gd name="T7" fmla="*/ 2147483647 h 15"/>
              <a:gd name="T8" fmla="*/ 2147483647 w 14"/>
              <a:gd name="T9" fmla="*/ 2147483647 h 15"/>
              <a:gd name="T10" fmla="*/ 2147483647 w 14"/>
              <a:gd name="T11" fmla="*/ 2147483647 h 15"/>
              <a:gd name="T12" fmla="*/ 2147483647 w 14"/>
              <a:gd name="T13" fmla="*/ 2147483647 h 15"/>
              <a:gd name="T14" fmla="*/ 2147483647 w 14"/>
              <a:gd name="T15" fmla="*/ 2147483647 h 15"/>
              <a:gd name="T16" fmla="*/ 2147483647 w 14"/>
              <a:gd name="T17" fmla="*/ 0 h 15"/>
              <a:gd name="T18" fmla="*/ 2147483647 w 14"/>
              <a:gd name="T19" fmla="*/ 2147483647 h 15"/>
              <a:gd name="T20" fmla="*/ 2147483647 w 14"/>
              <a:gd name="T21" fmla="*/ 2147483647 h 15"/>
              <a:gd name="T22" fmla="*/ 2147483647 w 14"/>
              <a:gd name="T23" fmla="*/ 2147483647 h 15"/>
              <a:gd name="T24" fmla="*/ 0 w 14"/>
              <a:gd name="T25" fmla="*/ 2147483647 h 15"/>
              <a:gd name="T26" fmla="*/ 2147483647 w 14"/>
              <a:gd name="T27" fmla="*/ 2147483647 h 15"/>
              <a:gd name="T28" fmla="*/ 2147483647 w 14"/>
              <a:gd name="T29" fmla="*/ 2147483647 h 15"/>
              <a:gd name="T30" fmla="*/ 2147483647 w 14"/>
              <a:gd name="T31" fmla="*/ 2147483647 h 15"/>
              <a:gd name="T32" fmla="*/ 2147483647 w 14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" h="15">
                <a:moveTo>
                  <a:pt x="2" y="7"/>
                </a:moveTo>
                <a:lnTo>
                  <a:pt x="9" y="13"/>
                </a:lnTo>
                <a:lnTo>
                  <a:pt x="14" y="15"/>
                </a:lnTo>
                <a:lnTo>
                  <a:pt x="14" y="14"/>
                </a:lnTo>
                <a:lnTo>
                  <a:pt x="10" y="7"/>
                </a:lnTo>
                <a:lnTo>
                  <a:pt x="9" y="5"/>
                </a:ln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6" y="1"/>
                </a:lnTo>
                <a:lnTo>
                  <a:pt x="3" y="2"/>
                </a:lnTo>
                <a:lnTo>
                  <a:pt x="2" y="3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7" name="Freeform 430"/>
          <p:cNvSpPr>
            <a:spLocks/>
          </p:cNvSpPr>
          <p:nvPr/>
        </p:nvSpPr>
        <p:spPr bwMode="auto">
          <a:xfrm>
            <a:off x="2707410" y="2269227"/>
            <a:ext cx="116979" cy="94225"/>
          </a:xfrm>
          <a:custGeom>
            <a:avLst/>
            <a:gdLst>
              <a:gd name="T0" fmla="*/ 2147483647 w 135"/>
              <a:gd name="T1" fmla="*/ 2147483647 h 119"/>
              <a:gd name="T2" fmla="*/ 2147483647 w 135"/>
              <a:gd name="T3" fmla="*/ 2147483647 h 119"/>
              <a:gd name="T4" fmla="*/ 2147483647 w 135"/>
              <a:gd name="T5" fmla="*/ 2147483647 h 119"/>
              <a:gd name="T6" fmla="*/ 2147483647 w 135"/>
              <a:gd name="T7" fmla="*/ 2147483647 h 119"/>
              <a:gd name="T8" fmla="*/ 2147483647 w 135"/>
              <a:gd name="T9" fmla="*/ 2147483647 h 119"/>
              <a:gd name="T10" fmla="*/ 2147483647 w 135"/>
              <a:gd name="T11" fmla="*/ 2147483647 h 119"/>
              <a:gd name="T12" fmla="*/ 2147483647 w 135"/>
              <a:gd name="T13" fmla="*/ 2147483647 h 119"/>
              <a:gd name="T14" fmla="*/ 2147483647 w 135"/>
              <a:gd name="T15" fmla="*/ 2147483647 h 119"/>
              <a:gd name="T16" fmla="*/ 2147483647 w 135"/>
              <a:gd name="T17" fmla="*/ 2147483647 h 119"/>
              <a:gd name="T18" fmla="*/ 2147483647 w 135"/>
              <a:gd name="T19" fmla="*/ 2147483647 h 119"/>
              <a:gd name="T20" fmla="*/ 2147483647 w 135"/>
              <a:gd name="T21" fmla="*/ 2147483647 h 119"/>
              <a:gd name="T22" fmla="*/ 2147483647 w 135"/>
              <a:gd name="T23" fmla="*/ 2147483647 h 119"/>
              <a:gd name="T24" fmla="*/ 2147483647 w 135"/>
              <a:gd name="T25" fmla="*/ 2147483647 h 119"/>
              <a:gd name="T26" fmla="*/ 2147483647 w 135"/>
              <a:gd name="T27" fmla="*/ 2147483647 h 119"/>
              <a:gd name="T28" fmla="*/ 2147483647 w 135"/>
              <a:gd name="T29" fmla="*/ 2147483647 h 119"/>
              <a:gd name="T30" fmla="*/ 2147483647 w 135"/>
              <a:gd name="T31" fmla="*/ 2147483647 h 119"/>
              <a:gd name="T32" fmla="*/ 2147483647 w 135"/>
              <a:gd name="T33" fmla="*/ 2147483647 h 119"/>
              <a:gd name="T34" fmla="*/ 2147483647 w 135"/>
              <a:gd name="T35" fmla="*/ 2147483647 h 119"/>
              <a:gd name="T36" fmla="*/ 2147483647 w 135"/>
              <a:gd name="T37" fmla="*/ 2147483647 h 119"/>
              <a:gd name="T38" fmla="*/ 2147483647 w 135"/>
              <a:gd name="T39" fmla="*/ 2147483647 h 119"/>
              <a:gd name="T40" fmla="*/ 2147483647 w 135"/>
              <a:gd name="T41" fmla="*/ 2147483647 h 119"/>
              <a:gd name="T42" fmla="*/ 2147483647 w 135"/>
              <a:gd name="T43" fmla="*/ 2147483647 h 119"/>
              <a:gd name="T44" fmla="*/ 2147483647 w 135"/>
              <a:gd name="T45" fmla="*/ 2147483647 h 119"/>
              <a:gd name="T46" fmla="*/ 2147483647 w 135"/>
              <a:gd name="T47" fmla="*/ 2147483647 h 119"/>
              <a:gd name="T48" fmla="*/ 2147483647 w 135"/>
              <a:gd name="T49" fmla="*/ 2147483647 h 119"/>
              <a:gd name="T50" fmla="*/ 2147483647 w 135"/>
              <a:gd name="T51" fmla="*/ 2147483647 h 119"/>
              <a:gd name="T52" fmla="*/ 2147483647 w 135"/>
              <a:gd name="T53" fmla="*/ 2147483647 h 119"/>
              <a:gd name="T54" fmla="*/ 2147483647 w 135"/>
              <a:gd name="T55" fmla="*/ 2147483647 h 119"/>
              <a:gd name="T56" fmla="*/ 2147483647 w 135"/>
              <a:gd name="T57" fmla="*/ 2147483647 h 119"/>
              <a:gd name="T58" fmla="*/ 2147483647 w 135"/>
              <a:gd name="T59" fmla="*/ 2147483647 h 119"/>
              <a:gd name="T60" fmla="*/ 2147483647 w 135"/>
              <a:gd name="T61" fmla="*/ 2147483647 h 119"/>
              <a:gd name="T62" fmla="*/ 2147483647 w 135"/>
              <a:gd name="T63" fmla="*/ 2147483647 h 119"/>
              <a:gd name="T64" fmla="*/ 2147483647 w 135"/>
              <a:gd name="T65" fmla="*/ 2147483647 h 119"/>
              <a:gd name="T66" fmla="*/ 2147483647 w 135"/>
              <a:gd name="T67" fmla="*/ 2147483647 h 119"/>
              <a:gd name="T68" fmla="*/ 2147483647 w 135"/>
              <a:gd name="T69" fmla="*/ 2147483647 h 119"/>
              <a:gd name="T70" fmla="*/ 2147483647 w 135"/>
              <a:gd name="T71" fmla="*/ 2147483647 h 119"/>
              <a:gd name="T72" fmla="*/ 2147483647 w 135"/>
              <a:gd name="T73" fmla="*/ 2147483647 h 119"/>
              <a:gd name="T74" fmla="*/ 2147483647 w 135"/>
              <a:gd name="T75" fmla="*/ 2147483647 h 119"/>
              <a:gd name="T76" fmla="*/ 2147483647 w 135"/>
              <a:gd name="T77" fmla="*/ 2147483647 h 119"/>
              <a:gd name="T78" fmla="*/ 2147483647 w 135"/>
              <a:gd name="T79" fmla="*/ 2147483647 h 119"/>
              <a:gd name="T80" fmla="*/ 2147483647 w 135"/>
              <a:gd name="T81" fmla="*/ 2147483647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119">
                <a:moveTo>
                  <a:pt x="122" y="59"/>
                </a:moveTo>
                <a:lnTo>
                  <a:pt x="124" y="60"/>
                </a:lnTo>
                <a:lnTo>
                  <a:pt x="130" y="62"/>
                </a:lnTo>
                <a:lnTo>
                  <a:pt x="135" y="67"/>
                </a:lnTo>
                <a:lnTo>
                  <a:pt x="133" y="71"/>
                </a:lnTo>
                <a:lnTo>
                  <a:pt x="129" y="76"/>
                </a:lnTo>
                <a:lnTo>
                  <a:pt x="126" y="78"/>
                </a:lnTo>
                <a:lnTo>
                  <a:pt x="124" y="81"/>
                </a:lnTo>
                <a:lnTo>
                  <a:pt x="121" y="83"/>
                </a:lnTo>
                <a:lnTo>
                  <a:pt x="118" y="83"/>
                </a:lnTo>
                <a:lnTo>
                  <a:pt x="116" y="83"/>
                </a:lnTo>
                <a:lnTo>
                  <a:pt x="114" y="82"/>
                </a:lnTo>
                <a:lnTo>
                  <a:pt x="108" y="79"/>
                </a:lnTo>
                <a:lnTo>
                  <a:pt x="101" y="77"/>
                </a:lnTo>
                <a:lnTo>
                  <a:pt x="95" y="75"/>
                </a:lnTo>
                <a:lnTo>
                  <a:pt x="91" y="74"/>
                </a:lnTo>
                <a:lnTo>
                  <a:pt x="86" y="71"/>
                </a:lnTo>
                <a:lnTo>
                  <a:pt x="82" y="68"/>
                </a:lnTo>
                <a:lnTo>
                  <a:pt x="77" y="66"/>
                </a:lnTo>
                <a:lnTo>
                  <a:pt x="72" y="66"/>
                </a:lnTo>
                <a:lnTo>
                  <a:pt x="70" y="70"/>
                </a:lnTo>
                <a:lnTo>
                  <a:pt x="71" y="78"/>
                </a:lnTo>
                <a:lnTo>
                  <a:pt x="72" y="85"/>
                </a:lnTo>
                <a:lnTo>
                  <a:pt x="72" y="92"/>
                </a:lnTo>
                <a:lnTo>
                  <a:pt x="68" y="96"/>
                </a:lnTo>
                <a:lnTo>
                  <a:pt x="61" y="99"/>
                </a:lnTo>
                <a:lnTo>
                  <a:pt x="58" y="102"/>
                </a:lnTo>
                <a:lnTo>
                  <a:pt x="57" y="107"/>
                </a:lnTo>
                <a:lnTo>
                  <a:pt x="56" y="111"/>
                </a:lnTo>
                <a:lnTo>
                  <a:pt x="53" y="114"/>
                </a:lnTo>
                <a:lnTo>
                  <a:pt x="48" y="117"/>
                </a:lnTo>
                <a:lnTo>
                  <a:pt x="44" y="119"/>
                </a:lnTo>
                <a:lnTo>
                  <a:pt x="40" y="116"/>
                </a:lnTo>
                <a:lnTo>
                  <a:pt x="39" y="111"/>
                </a:lnTo>
                <a:lnTo>
                  <a:pt x="38" y="105"/>
                </a:lnTo>
                <a:lnTo>
                  <a:pt x="34" y="100"/>
                </a:lnTo>
                <a:lnTo>
                  <a:pt x="29" y="99"/>
                </a:lnTo>
                <a:lnTo>
                  <a:pt x="23" y="99"/>
                </a:lnTo>
                <a:lnTo>
                  <a:pt x="20" y="100"/>
                </a:lnTo>
                <a:lnTo>
                  <a:pt x="17" y="101"/>
                </a:lnTo>
                <a:lnTo>
                  <a:pt x="10" y="104"/>
                </a:lnTo>
                <a:lnTo>
                  <a:pt x="3" y="105"/>
                </a:lnTo>
                <a:lnTo>
                  <a:pt x="0" y="101"/>
                </a:lnTo>
                <a:lnTo>
                  <a:pt x="1" y="97"/>
                </a:lnTo>
                <a:lnTo>
                  <a:pt x="4" y="90"/>
                </a:lnTo>
                <a:lnTo>
                  <a:pt x="9" y="84"/>
                </a:lnTo>
                <a:lnTo>
                  <a:pt x="12" y="82"/>
                </a:lnTo>
                <a:lnTo>
                  <a:pt x="16" y="79"/>
                </a:lnTo>
                <a:lnTo>
                  <a:pt x="16" y="75"/>
                </a:lnTo>
                <a:lnTo>
                  <a:pt x="14" y="68"/>
                </a:lnTo>
                <a:lnTo>
                  <a:pt x="12" y="61"/>
                </a:lnTo>
                <a:lnTo>
                  <a:pt x="11" y="55"/>
                </a:lnTo>
                <a:lnTo>
                  <a:pt x="12" y="48"/>
                </a:lnTo>
                <a:lnTo>
                  <a:pt x="12" y="44"/>
                </a:lnTo>
                <a:lnTo>
                  <a:pt x="10" y="39"/>
                </a:lnTo>
                <a:lnTo>
                  <a:pt x="8" y="35"/>
                </a:lnTo>
                <a:lnTo>
                  <a:pt x="8" y="26"/>
                </a:lnTo>
                <a:lnTo>
                  <a:pt x="8" y="16"/>
                </a:lnTo>
                <a:lnTo>
                  <a:pt x="8" y="8"/>
                </a:lnTo>
                <a:lnTo>
                  <a:pt x="9" y="2"/>
                </a:lnTo>
                <a:lnTo>
                  <a:pt x="12" y="0"/>
                </a:lnTo>
                <a:lnTo>
                  <a:pt x="18" y="1"/>
                </a:lnTo>
                <a:lnTo>
                  <a:pt x="24" y="3"/>
                </a:lnTo>
                <a:lnTo>
                  <a:pt x="27" y="9"/>
                </a:lnTo>
                <a:lnTo>
                  <a:pt x="30" y="18"/>
                </a:lnTo>
                <a:lnTo>
                  <a:pt x="32" y="26"/>
                </a:lnTo>
                <a:lnTo>
                  <a:pt x="33" y="30"/>
                </a:lnTo>
                <a:lnTo>
                  <a:pt x="37" y="30"/>
                </a:lnTo>
                <a:lnTo>
                  <a:pt x="40" y="28"/>
                </a:lnTo>
                <a:lnTo>
                  <a:pt x="44" y="25"/>
                </a:lnTo>
                <a:lnTo>
                  <a:pt x="48" y="23"/>
                </a:lnTo>
                <a:lnTo>
                  <a:pt x="54" y="23"/>
                </a:lnTo>
                <a:lnTo>
                  <a:pt x="61" y="24"/>
                </a:lnTo>
                <a:lnTo>
                  <a:pt x="70" y="26"/>
                </a:lnTo>
                <a:lnTo>
                  <a:pt x="78" y="30"/>
                </a:lnTo>
                <a:lnTo>
                  <a:pt x="85" y="33"/>
                </a:lnTo>
                <a:lnTo>
                  <a:pt x="90" y="40"/>
                </a:lnTo>
                <a:lnTo>
                  <a:pt x="93" y="48"/>
                </a:lnTo>
                <a:lnTo>
                  <a:pt x="98" y="54"/>
                </a:lnTo>
                <a:lnTo>
                  <a:pt x="100" y="58"/>
                </a:lnTo>
                <a:lnTo>
                  <a:pt x="101" y="59"/>
                </a:lnTo>
                <a:lnTo>
                  <a:pt x="122" y="5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" name="Freeform 431"/>
          <p:cNvSpPr>
            <a:spLocks/>
          </p:cNvSpPr>
          <p:nvPr/>
        </p:nvSpPr>
        <p:spPr bwMode="auto">
          <a:xfrm>
            <a:off x="2613569" y="1986551"/>
            <a:ext cx="484627" cy="312431"/>
          </a:xfrm>
          <a:custGeom>
            <a:avLst/>
            <a:gdLst>
              <a:gd name="T0" fmla="*/ 2147483647 w 556"/>
              <a:gd name="T1" fmla="*/ 2147483647 h 395"/>
              <a:gd name="T2" fmla="*/ 2147483647 w 556"/>
              <a:gd name="T3" fmla="*/ 2147483647 h 395"/>
              <a:gd name="T4" fmla="*/ 2147483647 w 556"/>
              <a:gd name="T5" fmla="*/ 2147483647 h 395"/>
              <a:gd name="T6" fmla="*/ 2147483647 w 556"/>
              <a:gd name="T7" fmla="*/ 2147483647 h 395"/>
              <a:gd name="T8" fmla="*/ 2147483647 w 556"/>
              <a:gd name="T9" fmla="*/ 2147483647 h 395"/>
              <a:gd name="T10" fmla="*/ 2147483647 w 556"/>
              <a:gd name="T11" fmla="*/ 2147483647 h 395"/>
              <a:gd name="T12" fmla="*/ 2147483647 w 556"/>
              <a:gd name="T13" fmla="*/ 2147483647 h 395"/>
              <a:gd name="T14" fmla="*/ 2147483647 w 556"/>
              <a:gd name="T15" fmla="*/ 2147483647 h 395"/>
              <a:gd name="T16" fmla="*/ 2147483647 w 556"/>
              <a:gd name="T17" fmla="*/ 2147483647 h 395"/>
              <a:gd name="T18" fmla="*/ 2147483647 w 556"/>
              <a:gd name="T19" fmla="*/ 2147483647 h 395"/>
              <a:gd name="T20" fmla="*/ 2147483647 w 556"/>
              <a:gd name="T21" fmla="*/ 2147483647 h 395"/>
              <a:gd name="T22" fmla="*/ 2147483647 w 556"/>
              <a:gd name="T23" fmla="*/ 2147483647 h 395"/>
              <a:gd name="T24" fmla="*/ 2147483647 w 556"/>
              <a:gd name="T25" fmla="*/ 2147483647 h 395"/>
              <a:gd name="T26" fmla="*/ 2147483647 w 556"/>
              <a:gd name="T27" fmla="*/ 2147483647 h 395"/>
              <a:gd name="T28" fmla="*/ 2147483647 w 556"/>
              <a:gd name="T29" fmla="*/ 2147483647 h 395"/>
              <a:gd name="T30" fmla="*/ 2147483647 w 556"/>
              <a:gd name="T31" fmla="*/ 2147483647 h 395"/>
              <a:gd name="T32" fmla="*/ 2147483647 w 556"/>
              <a:gd name="T33" fmla="*/ 2147483647 h 395"/>
              <a:gd name="T34" fmla="*/ 2147483647 w 556"/>
              <a:gd name="T35" fmla="*/ 2147483647 h 395"/>
              <a:gd name="T36" fmla="*/ 2147483647 w 556"/>
              <a:gd name="T37" fmla="*/ 2147483647 h 395"/>
              <a:gd name="T38" fmla="*/ 2147483647 w 556"/>
              <a:gd name="T39" fmla="*/ 2147483647 h 395"/>
              <a:gd name="T40" fmla="*/ 2147483647 w 556"/>
              <a:gd name="T41" fmla="*/ 2147483647 h 395"/>
              <a:gd name="T42" fmla="*/ 2147483647 w 556"/>
              <a:gd name="T43" fmla="*/ 2147483647 h 395"/>
              <a:gd name="T44" fmla="*/ 2147483647 w 556"/>
              <a:gd name="T45" fmla="*/ 2147483647 h 395"/>
              <a:gd name="T46" fmla="*/ 2147483647 w 556"/>
              <a:gd name="T47" fmla="*/ 2147483647 h 395"/>
              <a:gd name="T48" fmla="*/ 2147483647 w 556"/>
              <a:gd name="T49" fmla="*/ 2147483647 h 395"/>
              <a:gd name="T50" fmla="*/ 0 w 556"/>
              <a:gd name="T51" fmla="*/ 2147483647 h 395"/>
              <a:gd name="T52" fmla="*/ 2147483647 w 556"/>
              <a:gd name="T53" fmla="*/ 2147483647 h 395"/>
              <a:gd name="T54" fmla="*/ 2147483647 w 556"/>
              <a:gd name="T55" fmla="*/ 2147483647 h 395"/>
              <a:gd name="T56" fmla="*/ 2147483647 w 556"/>
              <a:gd name="T57" fmla="*/ 2147483647 h 395"/>
              <a:gd name="T58" fmla="*/ 2147483647 w 556"/>
              <a:gd name="T59" fmla="*/ 2147483647 h 395"/>
              <a:gd name="T60" fmla="*/ 2147483647 w 556"/>
              <a:gd name="T61" fmla="*/ 2147483647 h 395"/>
              <a:gd name="T62" fmla="*/ 2147483647 w 556"/>
              <a:gd name="T63" fmla="*/ 2147483647 h 395"/>
              <a:gd name="T64" fmla="*/ 2147483647 w 556"/>
              <a:gd name="T65" fmla="*/ 2147483647 h 395"/>
              <a:gd name="T66" fmla="*/ 2147483647 w 556"/>
              <a:gd name="T67" fmla="*/ 2147483647 h 395"/>
              <a:gd name="T68" fmla="*/ 2147483647 w 556"/>
              <a:gd name="T69" fmla="*/ 2147483647 h 395"/>
              <a:gd name="T70" fmla="*/ 2147483647 w 556"/>
              <a:gd name="T71" fmla="*/ 2147483647 h 395"/>
              <a:gd name="T72" fmla="*/ 2147483647 w 556"/>
              <a:gd name="T73" fmla="*/ 2147483647 h 395"/>
              <a:gd name="T74" fmla="*/ 2147483647 w 556"/>
              <a:gd name="T75" fmla="*/ 2147483647 h 395"/>
              <a:gd name="T76" fmla="*/ 2147483647 w 556"/>
              <a:gd name="T77" fmla="*/ 2147483647 h 395"/>
              <a:gd name="T78" fmla="*/ 2147483647 w 556"/>
              <a:gd name="T79" fmla="*/ 2147483647 h 395"/>
              <a:gd name="T80" fmla="*/ 2147483647 w 556"/>
              <a:gd name="T81" fmla="*/ 2147483647 h 395"/>
              <a:gd name="T82" fmla="*/ 2147483647 w 556"/>
              <a:gd name="T83" fmla="*/ 2147483647 h 395"/>
              <a:gd name="T84" fmla="*/ 2147483647 w 556"/>
              <a:gd name="T85" fmla="*/ 2147483647 h 395"/>
              <a:gd name="T86" fmla="*/ 2147483647 w 556"/>
              <a:gd name="T87" fmla="*/ 2147483647 h 395"/>
              <a:gd name="T88" fmla="*/ 2147483647 w 556"/>
              <a:gd name="T89" fmla="*/ 2147483647 h 395"/>
              <a:gd name="T90" fmla="*/ 2147483647 w 556"/>
              <a:gd name="T91" fmla="*/ 2147483647 h 395"/>
              <a:gd name="T92" fmla="*/ 2147483647 w 556"/>
              <a:gd name="T93" fmla="*/ 2147483647 h 395"/>
              <a:gd name="T94" fmla="*/ 2147483647 w 556"/>
              <a:gd name="T95" fmla="*/ 2147483647 h 395"/>
              <a:gd name="T96" fmla="*/ 2147483647 w 556"/>
              <a:gd name="T97" fmla="*/ 2147483647 h 395"/>
              <a:gd name="T98" fmla="*/ 2147483647 w 556"/>
              <a:gd name="T99" fmla="*/ 2147483647 h 395"/>
              <a:gd name="T100" fmla="*/ 2147483647 w 556"/>
              <a:gd name="T101" fmla="*/ 2147483647 h 395"/>
              <a:gd name="T102" fmla="*/ 2147483647 w 556"/>
              <a:gd name="T103" fmla="*/ 2147483647 h 395"/>
              <a:gd name="T104" fmla="*/ 2147483647 w 556"/>
              <a:gd name="T105" fmla="*/ 2147483647 h 395"/>
              <a:gd name="T106" fmla="*/ 2147483647 w 556"/>
              <a:gd name="T107" fmla="*/ 2147483647 h 395"/>
              <a:gd name="T108" fmla="*/ 2147483647 w 556"/>
              <a:gd name="T109" fmla="*/ 2147483647 h 395"/>
              <a:gd name="T110" fmla="*/ 2147483647 w 556"/>
              <a:gd name="T111" fmla="*/ 2147483647 h 395"/>
              <a:gd name="T112" fmla="*/ 2147483647 w 556"/>
              <a:gd name="T113" fmla="*/ 2147483647 h 395"/>
              <a:gd name="T114" fmla="*/ 2147483647 w 556"/>
              <a:gd name="T115" fmla="*/ 2147483647 h 395"/>
              <a:gd name="T116" fmla="*/ 2147483647 w 556"/>
              <a:gd name="T117" fmla="*/ 2147483647 h 395"/>
              <a:gd name="T118" fmla="*/ 2147483647 w 556"/>
              <a:gd name="T119" fmla="*/ 2147483647 h 395"/>
              <a:gd name="T120" fmla="*/ 2147483647 w 556"/>
              <a:gd name="T121" fmla="*/ 2147483647 h 395"/>
              <a:gd name="T122" fmla="*/ 2147483647 w 556"/>
              <a:gd name="T123" fmla="*/ 2147483647 h 395"/>
              <a:gd name="T124" fmla="*/ 2147483647 w 556"/>
              <a:gd name="T125" fmla="*/ 2147483647 h 3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56" h="395">
                <a:moveTo>
                  <a:pt x="539" y="379"/>
                </a:moveTo>
                <a:lnTo>
                  <a:pt x="540" y="380"/>
                </a:lnTo>
                <a:lnTo>
                  <a:pt x="542" y="383"/>
                </a:lnTo>
                <a:lnTo>
                  <a:pt x="541" y="387"/>
                </a:lnTo>
                <a:lnTo>
                  <a:pt x="533" y="388"/>
                </a:lnTo>
                <a:lnTo>
                  <a:pt x="527" y="388"/>
                </a:lnTo>
                <a:lnTo>
                  <a:pt x="523" y="387"/>
                </a:lnTo>
                <a:lnTo>
                  <a:pt x="518" y="387"/>
                </a:lnTo>
                <a:lnTo>
                  <a:pt x="514" y="388"/>
                </a:lnTo>
                <a:lnTo>
                  <a:pt x="510" y="388"/>
                </a:lnTo>
                <a:lnTo>
                  <a:pt x="506" y="389"/>
                </a:lnTo>
                <a:lnTo>
                  <a:pt x="501" y="390"/>
                </a:lnTo>
                <a:lnTo>
                  <a:pt x="495" y="392"/>
                </a:lnTo>
                <a:lnTo>
                  <a:pt x="488" y="393"/>
                </a:lnTo>
                <a:lnTo>
                  <a:pt x="482" y="394"/>
                </a:lnTo>
                <a:lnTo>
                  <a:pt x="478" y="395"/>
                </a:lnTo>
                <a:lnTo>
                  <a:pt x="473" y="395"/>
                </a:lnTo>
                <a:lnTo>
                  <a:pt x="468" y="395"/>
                </a:lnTo>
                <a:lnTo>
                  <a:pt x="464" y="394"/>
                </a:lnTo>
                <a:lnTo>
                  <a:pt x="459" y="394"/>
                </a:lnTo>
                <a:lnTo>
                  <a:pt x="453" y="393"/>
                </a:lnTo>
                <a:lnTo>
                  <a:pt x="449" y="393"/>
                </a:lnTo>
                <a:lnTo>
                  <a:pt x="444" y="393"/>
                </a:lnTo>
                <a:lnTo>
                  <a:pt x="440" y="394"/>
                </a:lnTo>
                <a:lnTo>
                  <a:pt x="435" y="395"/>
                </a:lnTo>
                <a:lnTo>
                  <a:pt x="430" y="395"/>
                </a:lnTo>
                <a:lnTo>
                  <a:pt x="427" y="395"/>
                </a:lnTo>
                <a:lnTo>
                  <a:pt x="422" y="394"/>
                </a:lnTo>
                <a:lnTo>
                  <a:pt x="419" y="392"/>
                </a:lnTo>
                <a:lnTo>
                  <a:pt x="414" y="386"/>
                </a:lnTo>
                <a:lnTo>
                  <a:pt x="413" y="380"/>
                </a:lnTo>
                <a:lnTo>
                  <a:pt x="409" y="375"/>
                </a:lnTo>
                <a:lnTo>
                  <a:pt x="397" y="372"/>
                </a:lnTo>
                <a:lnTo>
                  <a:pt x="389" y="371"/>
                </a:lnTo>
                <a:lnTo>
                  <a:pt x="382" y="368"/>
                </a:lnTo>
                <a:lnTo>
                  <a:pt x="376" y="366"/>
                </a:lnTo>
                <a:lnTo>
                  <a:pt x="372" y="364"/>
                </a:lnTo>
                <a:lnTo>
                  <a:pt x="368" y="362"/>
                </a:lnTo>
                <a:lnTo>
                  <a:pt x="365" y="359"/>
                </a:lnTo>
                <a:lnTo>
                  <a:pt x="362" y="358"/>
                </a:lnTo>
                <a:lnTo>
                  <a:pt x="359" y="356"/>
                </a:lnTo>
                <a:lnTo>
                  <a:pt x="354" y="352"/>
                </a:lnTo>
                <a:lnTo>
                  <a:pt x="350" y="351"/>
                </a:lnTo>
                <a:lnTo>
                  <a:pt x="344" y="352"/>
                </a:lnTo>
                <a:lnTo>
                  <a:pt x="335" y="357"/>
                </a:lnTo>
                <a:lnTo>
                  <a:pt x="324" y="362"/>
                </a:lnTo>
                <a:lnTo>
                  <a:pt x="316" y="363"/>
                </a:lnTo>
                <a:lnTo>
                  <a:pt x="309" y="365"/>
                </a:lnTo>
                <a:lnTo>
                  <a:pt x="304" y="370"/>
                </a:lnTo>
                <a:lnTo>
                  <a:pt x="297" y="377"/>
                </a:lnTo>
                <a:lnTo>
                  <a:pt x="290" y="381"/>
                </a:lnTo>
                <a:lnTo>
                  <a:pt x="283" y="381"/>
                </a:lnTo>
                <a:lnTo>
                  <a:pt x="276" y="377"/>
                </a:lnTo>
                <a:lnTo>
                  <a:pt x="271" y="373"/>
                </a:lnTo>
                <a:lnTo>
                  <a:pt x="267" y="370"/>
                </a:lnTo>
                <a:lnTo>
                  <a:pt x="262" y="366"/>
                </a:lnTo>
                <a:lnTo>
                  <a:pt x="259" y="363"/>
                </a:lnTo>
                <a:lnTo>
                  <a:pt x="256" y="358"/>
                </a:lnTo>
                <a:lnTo>
                  <a:pt x="256" y="355"/>
                </a:lnTo>
                <a:lnTo>
                  <a:pt x="260" y="350"/>
                </a:lnTo>
                <a:lnTo>
                  <a:pt x="268" y="344"/>
                </a:lnTo>
                <a:lnTo>
                  <a:pt x="277" y="340"/>
                </a:lnTo>
                <a:lnTo>
                  <a:pt x="283" y="337"/>
                </a:lnTo>
                <a:lnTo>
                  <a:pt x="288" y="337"/>
                </a:lnTo>
                <a:lnTo>
                  <a:pt x="291" y="337"/>
                </a:lnTo>
                <a:lnTo>
                  <a:pt x="293" y="337"/>
                </a:lnTo>
                <a:lnTo>
                  <a:pt x="296" y="336"/>
                </a:lnTo>
                <a:lnTo>
                  <a:pt x="300" y="334"/>
                </a:lnTo>
                <a:lnTo>
                  <a:pt x="305" y="329"/>
                </a:lnTo>
                <a:lnTo>
                  <a:pt x="316" y="320"/>
                </a:lnTo>
                <a:lnTo>
                  <a:pt x="326" y="313"/>
                </a:lnTo>
                <a:lnTo>
                  <a:pt x="330" y="307"/>
                </a:lnTo>
                <a:lnTo>
                  <a:pt x="327" y="301"/>
                </a:lnTo>
                <a:lnTo>
                  <a:pt x="318" y="295"/>
                </a:lnTo>
                <a:lnTo>
                  <a:pt x="308" y="292"/>
                </a:lnTo>
                <a:lnTo>
                  <a:pt x="305" y="287"/>
                </a:lnTo>
                <a:lnTo>
                  <a:pt x="309" y="273"/>
                </a:lnTo>
                <a:lnTo>
                  <a:pt x="320" y="258"/>
                </a:lnTo>
                <a:lnTo>
                  <a:pt x="328" y="246"/>
                </a:lnTo>
                <a:lnTo>
                  <a:pt x="327" y="235"/>
                </a:lnTo>
                <a:lnTo>
                  <a:pt x="315" y="218"/>
                </a:lnTo>
                <a:lnTo>
                  <a:pt x="306" y="208"/>
                </a:lnTo>
                <a:lnTo>
                  <a:pt x="297" y="200"/>
                </a:lnTo>
                <a:lnTo>
                  <a:pt x="289" y="193"/>
                </a:lnTo>
                <a:lnTo>
                  <a:pt x="282" y="188"/>
                </a:lnTo>
                <a:lnTo>
                  <a:pt x="274" y="183"/>
                </a:lnTo>
                <a:lnTo>
                  <a:pt x="267" y="180"/>
                </a:lnTo>
                <a:lnTo>
                  <a:pt x="260" y="176"/>
                </a:lnTo>
                <a:lnTo>
                  <a:pt x="252" y="173"/>
                </a:lnTo>
                <a:lnTo>
                  <a:pt x="244" y="169"/>
                </a:lnTo>
                <a:lnTo>
                  <a:pt x="236" y="166"/>
                </a:lnTo>
                <a:lnTo>
                  <a:pt x="228" y="161"/>
                </a:lnTo>
                <a:lnTo>
                  <a:pt x="221" y="156"/>
                </a:lnTo>
                <a:lnTo>
                  <a:pt x="214" y="152"/>
                </a:lnTo>
                <a:lnTo>
                  <a:pt x="208" y="148"/>
                </a:lnTo>
                <a:lnTo>
                  <a:pt x="202" y="145"/>
                </a:lnTo>
                <a:lnTo>
                  <a:pt x="199" y="142"/>
                </a:lnTo>
                <a:lnTo>
                  <a:pt x="191" y="137"/>
                </a:lnTo>
                <a:lnTo>
                  <a:pt x="183" y="132"/>
                </a:lnTo>
                <a:lnTo>
                  <a:pt x="178" y="131"/>
                </a:lnTo>
                <a:lnTo>
                  <a:pt x="179" y="137"/>
                </a:lnTo>
                <a:lnTo>
                  <a:pt x="185" y="146"/>
                </a:lnTo>
                <a:lnTo>
                  <a:pt x="186" y="152"/>
                </a:lnTo>
                <a:lnTo>
                  <a:pt x="183" y="155"/>
                </a:lnTo>
                <a:lnTo>
                  <a:pt x="171" y="155"/>
                </a:lnTo>
                <a:lnTo>
                  <a:pt x="163" y="155"/>
                </a:lnTo>
                <a:lnTo>
                  <a:pt x="159" y="155"/>
                </a:lnTo>
                <a:lnTo>
                  <a:pt x="154" y="156"/>
                </a:lnTo>
                <a:lnTo>
                  <a:pt x="151" y="159"/>
                </a:lnTo>
                <a:lnTo>
                  <a:pt x="147" y="161"/>
                </a:lnTo>
                <a:lnTo>
                  <a:pt x="142" y="162"/>
                </a:lnTo>
                <a:lnTo>
                  <a:pt x="138" y="163"/>
                </a:lnTo>
                <a:lnTo>
                  <a:pt x="131" y="165"/>
                </a:lnTo>
                <a:lnTo>
                  <a:pt x="124" y="166"/>
                </a:lnTo>
                <a:lnTo>
                  <a:pt x="118" y="167"/>
                </a:lnTo>
                <a:lnTo>
                  <a:pt x="114" y="168"/>
                </a:lnTo>
                <a:lnTo>
                  <a:pt x="110" y="169"/>
                </a:lnTo>
                <a:lnTo>
                  <a:pt x="106" y="170"/>
                </a:lnTo>
                <a:lnTo>
                  <a:pt x="101" y="170"/>
                </a:lnTo>
                <a:lnTo>
                  <a:pt x="95" y="170"/>
                </a:lnTo>
                <a:lnTo>
                  <a:pt x="87" y="169"/>
                </a:lnTo>
                <a:lnTo>
                  <a:pt x="74" y="166"/>
                </a:lnTo>
                <a:lnTo>
                  <a:pt x="70" y="162"/>
                </a:lnTo>
                <a:lnTo>
                  <a:pt x="66" y="160"/>
                </a:lnTo>
                <a:lnTo>
                  <a:pt x="60" y="161"/>
                </a:lnTo>
                <a:lnTo>
                  <a:pt x="51" y="166"/>
                </a:lnTo>
                <a:lnTo>
                  <a:pt x="47" y="168"/>
                </a:lnTo>
                <a:lnTo>
                  <a:pt x="43" y="168"/>
                </a:lnTo>
                <a:lnTo>
                  <a:pt x="35" y="163"/>
                </a:lnTo>
                <a:lnTo>
                  <a:pt x="30" y="160"/>
                </a:lnTo>
                <a:lnTo>
                  <a:pt x="24" y="156"/>
                </a:lnTo>
                <a:lnTo>
                  <a:pt x="18" y="153"/>
                </a:lnTo>
                <a:lnTo>
                  <a:pt x="13" y="151"/>
                </a:lnTo>
                <a:lnTo>
                  <a:pt x="10" y="148"/>
                </a:lnTo>
                <a:lnTo>
                  <a:pt x="9" y="145"/>
                </a:lnTo>
                <a:lnTo>
                  <a:pt x="11" y="143"/>
                </a:lnTo>
                <a:lnTo>
                  <a:pt x="16" y="140"/>
                </a:lnTo>
                <a:lnTo>
                  <a:pt x="23" y="138"/>
                </a:lnTo>
                <a:lnTo>
                  <a:pt x="30" y="137"/>
                </a:lnTo>
                <a:lnTo>
                  <a:pt x="36" y="136"/>
                </a:lnTo>
                <a:lnTo>
                  <a:pt x="41" y="135"/>
                </a:lnTo>
                <a:lnTo>
                  <a:pt x="45" y="133"/>
                </a:lnTo>
                <a:lnTo>
                  <a:pt x="45" y="132"/>
                </a:lnTo>
                <a:lnTo>
                  <a:pt x="42" y="130"/>
                </a:lnTo>
                <a:lnTo>
                  <a:pt x="35" y="128"/>
                </a:lnTo>
                <a:lnTo>
                  <a:pt x="27" y="125"/>
                </a:lnTo>
                <a:lnTo>
                  <a:pt x="19" y="123"/>
                </a:lnTo>
                <a:lnTo>
                  <a:pt x="13" y="122"/>
                </a:lnTo>
                <a:lnTo>
                  <a:pt x="9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2"/>
                </a:lnTo>
                <a:lnTo>
                  <a:pt x="0" y="105"/>
                </a:lnTo>
                <a:lnTo>
                  <a:pt x="0" y="93"/>
                </a:lnTo>
                <a:lnTo>
                  <a:pt x="0" y="85"/>
                </a:lnTo>
                <a:lnTo>
                  <a:pt x="0" y="76"/>
                </a:lnTo>
                <a:lnTo>
                  <a:pt x="1" y="60"/>
                </a:lnTo>
                <a:lnTo>
                  <a:pt x="5" y="39"/>
                </a:lnTo>
                <a:lnTo>
                  <a:pt x="12" y="21"/>
                </a:lnTo>
                <a:lnTo>
                  <a:pt x="22" y="9"/>
                </a:lnTo>
                <a:lnTo>
                  <a:pt x="31" y="3"/>
                </a:lnTo>
                <a:lnTo>
                  <a:pt x="39" y="3"/>
                </a:lnTo>
                <a:lnTo>
                  <a:pt x="46" y="6"/>
                </a:lnTo>
                <a:lnTo>
                  <a:pt x="50" y="10"/>
                </a:lnTo>
                <a:lnTo>
                  <a:pt x="49" y="19"/>
                </a:lnTo>
                <a:lnTo>
                  <a:pt x="43" y="40"/>
                </a:lnTo>
                <a:lnTo>
                  <a:pt x="42" y="56"/>
                </a:lnTo>
                <a:lnTo>
                  <a:pt x="45" y="70"/>
                </a:lnTo>
                <a:lnTo>
                  <a:pt x="50" y="80"/>
                </a:lnTo>
                <a:lnTo>
                  <a:pt x="56" y="90"/>
                </a:lnTo>
                <a:lnTo>
                  <a:pt x="62" y="97"/>
                </a:lnTo>
                <a:lnTo>
                  <a:pt x="68" y="102"/>
                </a:lnTo>
                <a:lnTo>
                  <a:pt x="71" y="108"/>
                </a:lnTo>
                <a:lnTo>
                  <a:pt x="70" y="107"/>
                </a:lnTo>
                <a:lnTo>
                  <a:pt x="63" y="87"/>
                </a:lnTo>
                <a:lnTo>
                  <a:pt x="56" y="62"/>
                </a:lnTo>
                <a:lnTo>
                  <a:pt x="55" y="41"/>
                </a:lnTo>
                <a:lnTo>
                  <a:pt x="58" y="26"/>
                </a:lnTo>
                <a:lnTo>
                  <a:pt x="62" y="12"/>
                </a:lnTo>
                <a:lnTo>
                  <a:pt x="69" y="3"/>
                </a:lnTo>
                <a:lnTo>
                  <a:pt x="79" y="0"/>
                </a:lnTo>
                <a:lnTo>
                  <a:pt x="91" y="2"/>
                </a:lnTo>
                <a:lnTo>
                  <a:pt x="100" y="7"/>
                </a:lnTo>
                <a:lnTo>
                  <a:pt x="106" y="14"/>
                </a:lnTo>
                <a:lnTo>
                  <a:pt x="109" y="21"/>
                </a:lnTo>
                <a:lnTo>
                  <a:pt x="111" y="26"/>
                </a:lnTo>
                <a:lnTo>
                  <a:pt x="114" y="32"/>
                </a:lnTo>
                <a:lnTo>
                  <a:pt x="115" y="39"/>
                </a:lnTo>
                <a:lnTo>
                  <a:pt x="116" y="47"/>
                </a:lnTo>
                <a:lnTo>
                  <a:pt x="118" y="53"/>
                </a:lnTo>
                <a:lnTo>
                  <a:pt x="124" y="54"/>
                </a:lnTo>
                <a:lnTo>
                  <a:pt x="132" y="52"/>
                </a:lnTo>
                <a:lnTo>
                  <a:pt x="140" y="47"/>
                </a:lnTo>
                <a:lnTo>
                  <a:pt x="146" y="41"/>
                </a:lnTo>
                <a:lnTo>
                  <a:pt x="147" y="36"/>
                </a:lnTo>
                <a:lnTo>
                  <a:pt x="149" y="31"/>
                </a:lnTo>
                <a:lnTo>
                  <a:pt x="156" y="27"/>
                </a:lnTo>
                <a:lnTo>
                  <a:pt x="164" y="23"/>
                </a:lnTo>
                <a:lnTo>
                  <a:pt x="169" y="19"/>
                </a:lnTo>
                <a:lnTo>
                  <a:pt x="175" y="19"/>
                </a:lnTo>
                <a:lnTo>
                  <a:pt x="185" y="24"/>
                </a:lnTo>
                <a:lnTo>
                  <a:pt x="197" y="32"/>
                </a:lnTo>
                <a:lnTo>
                  <a:pt x="202" y="38"/>
                </a:lnTo>
                <a:lnTo>
                  <a:pt x="206" y="44"/>
                </a:lnTo>
                <a:lnTo>
                  <a:pt x="209" y="49"/>
                </a:lnTo>
                <a:lnTo>
                  <a:pt x="214" y="55"/>
                </a:lnTo>
                <a:lnTo>
                  <a:pt x="221" y="60"/>
                </a:lnTo>
                <a:lnTo>
                  <a:pt x="227" y="61"/>
                </a:lnTo>
                <a:lnTo>
                  <a:pt x="231" y="56"/>
                </a:lnTo>
                <a:lnTo>
                  <a:pt x="237" y="49"/>
                </a:lnTo>
                <a:lnTo>
                  <a:pt x="246" y="46"/>
                </a:lnTo>
                <a:lnTo>
                  <a:pt x="256" y="46"/>
                </a:lnTo>
                <a:lnTo>
                  <a:pt x="263" y="49"/>
                </a:lnTo>
                <a:lnTo>
                  <a:pt x="266" y="54"/>
                </a:lnTo>
                <a:lnTo>
                  <a:pt x="268" y="56"/>
                </a:lnTo>
                <a:lnTo>
                  <a:pt x="271" y="59"/>
                </a:lnTo>
                <a:lnTo>
                  <a:pt x="281" y="61"/>
                </a:lnTo>
                <a:lnTo>
                  <a:pt x="288" y="62"/>
                </a:lnTo>
                <a:lnTo>
                  <a:pt x="296" y="62"/>
                </a:lnTo>
                <a:lnTo>
                  <a:pt x="304" y="63"/>
                </a:lnTo>
                <a:lnTo>
                  <a:pt x="311" y="63"/>
                </a:lnTo>
                <a:lnTo>
                  <a:pt x="318" y="63"/>
                </a:lnTo>
                <a:lnTo>
                  <a:pt x="321" y="64"/>
                </a:lnTo>
                <a:lnTo>
                  <a:pt x="323" y="67"/>
                </a:lnTo>
                <a:lnTo>
                  <a:pt x="321" y="69"/>
                </a:lnTo>
                <a:lnTo>
                  <a:pt x="319" y="72"/>
                </a:lnTo>
                <a:lnTo>
                  <a:pt x="322" y="72"/>
                </a:lnTo>
                <a:lnTo>
                  <a:pt x="329" y="72"/>
                </a:lnTo>
                <a:lnTo>
                  <a:pt x="335" y="74"/>
                </a:lnTo>
                <a:lnTo>
                  <a:pt x="339" y="78"/>
                </a:lnTo>
                <a:lnTo>
                  <a:pt x="345" y="83"/>
                </a:lnTo>
                <a:lnTo>
                  <a:pt x="349" y="86"/>
                </a:lnTo>
                <a:lnTo>
                  <a:pt x="351" y="87"/>
                </a:lnTo>
                <a:lnTo>
                  <a:pt x="350" y="87"/>
                </a:lnTo>
                <a:lnTo>
                  <a:pt x="345" y="89"/>
                </a:lnTo>
                <a:lnTo>
                  <a:pt x="342" y="91"/>
                </a:lnTo>
                <a:lnTo>
                  <a:pt x="339" y="93"/>
                </a:lnTo>
                <a:lnTo>
                  <a:pt x="343" y="97"/>
                </a:lnTo>
                <a:lnTo>
                  <a:pt x="352" y="100"/>
                </a:lnTo>
                <a:lnTo>
                  <a:pt x="361" y="102"/>
                </a:lnTo>
                <a:lnTo>
                  <a:pt x="361" y="105"/>
                </a:lnTo>
                <a:lnTo>
                  <a:pt x="357" y="107"/>
                </a:lnTo>
                <a:lnTo>
                  <a:pt x="353" y="108"/>
                </a:lnTo>
                <a:lnTo>
                  <a:pt x="351" y="110"/>
                </a:lnTo>
                <a:lnTo>
                  <a:pt x="351" y="115"/>
                </a:lnTo>
                <a:lnTo>
                  <a:pt x="350" y="118"/>
                </a:lnTo>
                <a:lnTo>
                  <a:pt x="349" y="123"/>
                </a:lnTo>
                <a:lnTo>
                  <a:pt x="349" y="127"/>
                </a:lnTo>
                <a:lnTo>
                  <a:pt x="353" y="132"/>
                </a:lnTo>
                <a:lnTo>
                  <a:pt x="361" y="135"/>
                </a:lnTo>
                <a:lnTo>
                  <a:pt x="371" y="133"/>
                </a:lnTo>
                <a:lnTo>
                  <a:pt x="377" y="133"/>
                </a:lnTo>
                <a:lnTo>
                  <a:pt x="384" y="136"/>
                </a:lnTo>
                <a:lnTo>
                  <a:pt x="392" y="143"/>
                </a:lnTo>
                <a:lnTo>
                  <a:pt x="400" y="150"/>
                </a:lnTo>
                <a:lnTo>
                  <a:pt x="407" y="152"/>
                </a:lnTo>
                <a:lnTo>
                  <a:pt x="409" y="150"/>
                </a:lnTo>
                <a:lnTo>
                  <a:pt x="406" y="144"/>
                </a:lnTo>
                <a:lnTo>
                  <a:pt x="403" y="139"/>
                </a:lnTo>
                <a:lnTo>
                  <a:pt x="403" y="137"/>
                </a:lnTo>
                <a:lnTo>
                  <a:pt x="409" y="139"/>
                </a:lnTo>
                <a:lnTo>
                  <a:pt x="414" y="140"/>
                </a:lnTo>
                <a:lnTo>
                  <a:pt x="421" y="142"/>
                </a:lnTo>
                <a:lnTo>
                  <a:pt x="429" y="143"/>
                </a:lnTo>
                <a:lnTo>
                  <a:pt x="436" y="143"/>
                </a:lnTo>
                <a:lnTo>
                  <a:pt x="442" y="144"/>
                </a:lnTo>
                <a:lnTo>
                  <a:pt x="447" y="145"/>
                </a:lnTo>
                <a:lnTo>
                  <a:pt x="450" y="146"/>
                </a:lnTo>
                <a:lnTo>
                  <a:pt x="451" y="148"/>
                </a:lnTo>
                <a:lnTo>
                  <a:pt x="450" y="152"/>
                </a:lnTo>
                <a:lnTo>
                  <a:pt x="451" y="154"/>
                </a:lnTo>
                <a:lnTo>
                  <a:pt x="453" y="155"/>
                </a:lnTo>
                <a:lnTo>
                  <a:pt x="457" y="155"/>
                </a:lnTo>
                <a:lnTo>
                  <a:pt x="461" y="155"/>
                </a:lnTo>
                <a:lnTo>
                  <a:pt x="466" y="153"/>
                </a:lnTo>
                <a:lnTo>
                  <a:pt x="472" y="152"/>
                </a:lnTo>
                <a:lnTo>
                  <a:pt x="480" y="152"/>
                </a:lnTo>
                <a:lnTo>
                  <a:pt x="490" y="153"/>
                </a:lnTo>
                <a:lnTo>
                  <a:pt x="501" y="154"/>
                </a:lnTo>
                <a:lnTo>
                  <a:pt x="509" y="158"/>
                </a:lnTo>
                <a:lnTo>
                  <a:pt x="511" y="163"/>
                </a:lnTo>
                <a:lnTo>
                  <a:pt x="508" y="169"/>
                </a:lnTo>
                <a:lnTo>
                  <a:pt x="501" y="173"/>
                </a:lnTo>
                <a:lnTo>
                  <a:pt x="496" y="176"/>
                </a:lnTo>
                <a:lnTo>
                  <a:pt x="496" y="180"/>
                </a:lnTo>
                <a:lnTo>
                  <a:pt x="501" y="183"/>
                </a:lnTo>
                <a:lnTo>
                  <a:pt x="505" y="186"/>
                </a:lnTo>
                <a:lnTo>
                  <a:pt x="510" y="191"/>
                </a:lnTo>
                <a:lnTo>
                  <a:pt x="511" y="196"/>
                </a:lnTo>
                <a:lnTo>
                  <a:pt x="511" y="200"/>
                </a:lnTo>
                <a:lnTo>
                  <a:pt x="509" y="204"/>
                </a:lnTo>
                <a:lnTo>
                  <a:pt x="505" y="207"/>
                </a:lnTo>
                <a:lnTo>
                  <a:pt x="501" y="209"/>
                </a:lnTo>
                <a:lnTo>
                  <a:pt x="497" y="212"/>
                </a:lnTo>
                <a:lnTo>
                  <a:pt x="497" y="214"/>
                </a:lnTo>
                <a:lnTo>
                  <a:pt x="499" y="219"/>
                </a:lnTo>
                <a:lnTo>
                  <a:pt x="505" y="223"/>
                </a:lnTo>
                <a:lnTo>
                  <a:pt x="511" y="228"/>
                </a:lnTo>
                <a:lnTo>
                  <a:pt x="514" y="234"/>
                </a:lnTo>
                <a:lnTo>
                  <a:pt x="514" y="239"/>
                </a:lnTo>
                <a:lnTo>
                  <a:pt x="511" y="244"/>
                </a:lnTo>
                <a:lnTo>
                  <a:pt x="506" y="248"/>
                </a:lnTo>
                <a:lnTo>
                  <a:pt x="503" y="249"/>
                </a:lnTo>
                <a:lnTo>
                  <a:pt x="501" y="249"/>
                </a:lnTo>
                <a:lnTo>
                  <a:pt x="495" y="245"/>
                </a:lnTo>
                <a:lnTo>
                  <a:pt x="487" y="242"/>
                </a:lnTo>
                <a:lnTo>
                  <a:pt x="480" y="238"/>
                </a:lnTo>
                <a:lnTo>
                  <a:pt x="474" y="235"/>
                </a:lnTo>
                <a:lnTo>
                  <a:pt x="468" y="231"/>
                </a:lnTo>
                <a:lnTo>
                  <a:pt x="465" y="229"/>
                </a:lnTo>
                <a:lnTo>
                  <a:pt x="460" y="228"/>
                </a:lnTo>
                <a:lnTo>
                  <a:pt x="456" y="226"/>
                </a:lnTo>
                <a:lnTo>
                  <a:pt x="449" y="223"/>
                </a:lnTo>
                <a:lnTo>
                  <a:pt x="440" y="220"/>
                </a:lnTo>
                <a:lnTo>
                  <a:pt x="432" y="219"/>
                </a:lnTo>
                <a:lnTo>
                  <a:pt x="425" y="220"/>
                </a:lnTo>
                <a:lnTo>
                  <a:pt x="421" y="224"/>
                </a:lnTo>
                <a:lnTo>
                  <a:pt x="421" y="230"/>
                </a:lnTo>
                <a:lnTo>
                  <a:pt x="423" y="236"/>
                </a:lnTo>
                <a:lnTo>
                  <a:pt x="428" y="243"/>
                </a:lnTo>
                <a:lnTo>
                  <a:pt x="435" y="251"/>
                </a:lnTo>
                <a:lnTo>
                  <a:pt x="440" y="254"/>
                </a:lnTo>
                <a:lnTo>
                  <a:pt x="443" y="259"/>
                </a:lnTo>
                <a:lnTo>
                  <a:pt x="449" y="262"/>
                </a:lnTo>
                <a:lnTo>
                  <a:pt x="453" y="265"/>
                </a:lnTo>
                <a:lnTo>
                  <a:pt x="459" y="268"/>
                </a:lnTo>
                <a:lnTo>
                  <a:pt x="465" y="271"/>
                </a:lnTo>
                <a:lnTo>
                  <a:pt x="471" y="272"/>
                </a:lnTo>
                <a:lnTo>
                  <a:pt x="476" y="273"/>
                </a:lnTo>
                <a:lnTo>
                  <a:pt x="487" y="275"/>
                </a:lnTo>
                <a:lnTo>
                  <a:pt x="495" y="277"/>
                </a:lnTo>
                <a:lnTo>
                  <a:pt x="501" y="281"/>
                </a:lnTo>
                <a:lnTo>
                  <a:pt x="505" y="286"/>
                </a:lnTo>
                <a:lnTo>
                  <a:pt x="512" y="289"/>
                </a:lnTo>
                <a:lnTo>
                  <a:pt x="520" y="291"/>
                </a:lnTo>
                <a:lnTo>
                  <a:pt x="528" y="294"/>
                </a:lnTo>
                <a:lnTo>
                  <a:pt x="533" y="301"/>
                </a:lnTo>
                <a:lnTo>
                  <a:pt x="534" y="307"/>
                </a:lnTo>
                <a:lnTo>
                  <a:pt x="533" y="311"/>
                </a:lnTo>
                <a:lnTo>
                  <a:pt x="533" y="315"/>
                </a:lnTo>
                <a:lnTo>
                  <a:pt x="536" y="324"/>
                </a:lnTo>
                <a:lnTo>
                  <a:pt x="541" y="332"/>
                </a:lnTo>
                <a:lnTo>
                  <a:pt x="543" y="337"/>
                </a:lnTo>
                <a:lnTo>
                  <a:pt x="544" y="342"/>
                </a:lnTo>
                <a:lnTo>
                  <a:pt x="548" y="345"/>
                </a:lnTo>
                <a:lnTo>
                  <a:pt x="552" y="350"/>
                </a:lnTo>
                <a:lnTo>
                  <a:pt x="556" y="354"/>
                </a:lnTo>
                <a:lnTo>
                  <a:pt x="555" y="357"/>
                </a:lnTo>
                <a:lnTo>
                  <a:pt x="549" y="356"/>
                </a:lnTo>
                <a:lnTo>
                  <a:pt x="544" y="352"/>
                </a:lnTo>
                <a:lnTo>
                  <a:pt x="541" y="349"/>
                </a:lnTo>
                <a:lnTo>
                  <a:pt x="535" y="345"/>
                </a:lnTo>
                <a:lnTo>
                  <a:pt x="525" y="345"/>
                </a:lnTo>
                <a:lnTo>
                  <a:pt x="513" y="348"/>
                </a:lnTo>
                <a:lnTo>
                  <a:pt x="505" y="349"/>
                </a:lnTo>
                <a:lnTo>
                  <a:pt x="499" y="349"/>
                </a:lnTo>
                <a:lnTo>
                  <a:pt x="493" y="345"/>
                </a:lnTo>
                <a:lnTo>
                  <a:pt x="488" y="343"/>
                </a:lnTo>
                <a:lnTo>
                  <a:pt x="483" y="342"/>
                </a:lnTo>
                <a:lnTo>
                  <a:pt x="478" y="340"/>
                </a:lnTo>
                <a:lnTo>
                  <a:pt x="472" y="339"/>
                </a:lnTo>
                <a:lnTo>
                  <a:pt x="466" y="337"/>
                </a:lnTo>
                <a:lnTo>
                  <a:pt x="461" y="337"/>
                </a:lnTo>
                <a:lnTo>
                  <a:pt x="457" y="337"/>
                </a:lnTo>
                <a:lnTo>
                  <a:pt x="453" y="337"/>
                </a:lnTo>
                <a:lnTo>
                  <a:pt x="451" y="340"/>
                </a:lnTo>
                <a:lnTo>
                  <a:pt x="455" y="343"/>
                </a:lnTo>
                <a:lnTo>
                  <a:pt x="463" y="347"/>
                </a:lnTo>
                <a:lnTo>
                  <a:pt x="476" y="352"/>
                </a:lnTo>
                <a:lnTo>
                  <a:pt x="485" y="355"/>
                </a:lnTo>
                <a:lnTo>
                  <a:pt x="490" y="357"/>
                </a:lnTo>
                <a:lnTo>
                  <a:pt x="496" y="358"/>
                </a:lnTo>
                <a:lnTo>
                  <a:pt x="499" y="358"/>
                </a:lnTo>
                <a:lnTo>
                  <a:pt x="503" y="359"/>
                </a:lnTo>
                <a:lnTo>
                  <a:pt x="506" y="360"/>
                </a:lnTo>
                <a:lnTo>
                  <a:pt x="509" y="362"/>
                </a:lnTo>
                <a:lnTo>
                  <a:pt x="511" y="364"/>
                </a:lnTo>
                <a:lnTo>
                  <a:pt x="517" y="367"/>
                </a:lnTo>
                <a:lnTo>
                  <a:pt x="525" y="371"/>
                </a:lnTo>
                <a:lnTo>
                  <a:pt x="533" y="374"/>
                </a:lnTo>
                <a:lnTo>
                  <a:pt x="539" y="3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9" name="Freeform 432"/>
          <p:cNvSpPr>
            <a:spLocks/>
          </p:cNvSpPr>
          <p:nvPr/>
        </p:nvSpPr>
        <p:spPr bwMode="auto">
          <a:xfrm>
            <a:off x="2194502" y="1934479"/>
            <a:ext cx="128548" cy="114062"/>
          </a:xfrm>
          <a:custGeom>
            <a:avLst/>
            <a:gdLst>
              <a:gd name="T0" fmla="*/ 2147483647 w 148"/>
              <a:gd name="T1" fmla="*/ 2147483647 h 146"/>
              <a:gd name="T2" fmla="*/ 2147483647 w 148"/>
              <a:gd name="T3" fmla="*/ 2147483647 h 146"/>
              <a:gd name="T4" fmla="*/ 2147483647 w 148"/>
              <a:gd name="T5" fmla="*/ 2147483647 h 146"/>
              <a:gd name="T6" fmla="*/ 2147483647 w 148"/>
              <a:gd name="T7" fmla="*/ 2147483647 h 146"/>
              <a:gd name="T8" fmla="*/ 2147483647 w 148"/>
              <a:gd name="T9" fmla="*/ 2147483647 h 146"/>
              <a:gd name="T10" fmla="*/ 2147483647 w 148"/>
              <a:gd name="T11" fmla="*/ 2147483647 h 146"/>
              <a:gd name="T12" fmla="*/ 2147483647 w 148"/>
              <a:gd name="T13" fmla="*/ 2147483647 h 146"/>
              <a:gd name="T14" fmla="*/ 2147483647 w 148"/>
              <a:gd name="T15" fmla="*/ 2147483647 h 146"/>
              <a:gd name="T16" fmla="*/ 2147483647 w 148"/>
              <a:gd name="T17" fmla="*/ 2147483647 h 146"/>
              <a:gd name="T18" fmla="*/ 2147483647 w 148"/>
              <a:gd name="T19" fmla="*/ 0 h 146"/>
              <a:gd name="T20" fmla="*/ 2147483647 w 148"/>
              <a:gd name="T21" fmla="*/ 2147483647 h 146"/>
              <a:gd name="T22" fmla="*/ 2147483647 w 148"/>
              <a:gd name="T23" fmla="*/ 2147483647 h 146"/>
              <a:gd name="T24" fmla="*/ 2147483647 w 148"/>
              <a:gd name="T25" fmla="*/ 2147483647 h 146"/>
              <a:gd name="T26" fmla="*/ 2147483647 w 148"/>
              <a:gd name="T27" fmla="*/ 2147483647 h 146"/>
              <a:gd name="T28" fmla="*/ 2147483647 w 148"/>
              <a:gd name="T29" fmla="*/ 2147483647 h 146"/>
              <a:gd name="T30" fmla="*/ 2147483647 w 148"/>
              <a:gd name="T31" fmla="*/ 2147483647 h 146"/>
              <a:gd name="T32" fmla="*/ 2147483647 w 148"/>
              <a:gd name="T33" fmla="*/ 2147483647 h 146"/>
              <a:gd name="T34" fmla="*/ 2147483647 w 148"/>
              <a:gd name="T35" fmla="*/ 2147483647 h 146"/>
              <a:gd name="T36" fmla="*/ 2147483647 w 148"/>
              <a:gd name="T37" fmla="*/ 2147483647 h 146"/>
              <a:gd name="T38" fmla="*/ 2147483647 w 148"/>
              <a:gd name="T39" fmla="*/ 2147483647 h 146"/>
              <a:gd name="T40" fmla="*/ 2147483647 w 148"/>
              <a:gd name="T41" fmla="*/ 2147483647 h 146"/>
              <a:gd name="T42" fmla="*/ 2147483647 w 148"/>
              <a:gd name="T43" fmla="*/ 2147483647 h 146"/>
              <a:gd name="T44" fmla="*/ 2147483647 w 148"/>
              <a:gd name="T45" fmla="*/ 2147483647 h 146"/>
              <a:gd name="T46" fmla="*/ 2147483647 w 148"/>
              <a:gd name="T47" fmla="*/ 2147483647 h 146"/>
              <a:gd name="T48" fmla="*/ 2147483647 w 148"/>
              <a:gd name="T49" fmla="*/ 2147483647 h 146"/>
              <a:gd name="T50" fmla="*/ 2147483647 w 148"/>
              <a:gd name="T51" fmla="*/ 2147483647 h 146"/>
              <a:gd name="T52" fmla="*/ 2147483647 w 148"/>
              <a:gd name="T53" fmla="*/ 2147483647 h 146"/>
              <a:gd name="T54" fmla="*/ 2147483647 w 148"/>
              <a:gd name="T55" fmla="*/ 2147483647 h 146"/>
              <a:gd name="T56" fmla="*/ 2147483647 w 148"/>
              <a:gd name="T57" fmla="*/ 2147483647 h 146"/>
              <a:gd name="T58" fmla="*/ 2147483647 w 148"/>
              <a:gd name="T59" fmla="*/ 2147483647 h 146"/>
              <a:gd name="T60" fmla="*/ 2147483647 w 148"/>
              <a:gd name="T61" fmla="*/ 2147483647 h 146"/>
              <a:gd name="T62" fmla="*/ 2147483647 w 148"/>
              <a:gd name="T63" fmla="*/ 2147483647 h 1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8" h="146">
                <a:moveTo>
                  <a:pt x="148" y="71"/>
                </a:moveTo>
                <a:lnTo>
                  <a:pt x="146" y="67"/>
                </a:lnTo>
                <a:lnTo>
                  <a:pt x="145" y="56"/>
                </a:lnTo>
                <a:lnTo>
                  <a:pt x="141" y="44"/>
                </a:lnTo>
                <a:lnTo>
                  <a:pt x="135" y="36"/>
                </a:lnTo>
                <a:lnTo>
                  <a:pt x="129" y="33"/>
                </a:lnTo>
                <a:lnTo>
                  <a:pt x="125" y="33"/>
                </a:lnTo>
                <a:lnTo>
                  <a:pt x="120" y="35"/>
                </a:lnTo>
                <a:lnTo>
                  <a:pt x="115" y="32"/>
                </a:lnTo>
                <a:lnTo>
                  <a:pt x="111" y="26"/>
                </a:lnTo>
                <a:lnTo>
                  <a:pt x="108" y="20"/>
                </a:lnTo>
                <a:lnTo>
                  <a:pt x="104" y="14"/>
                </a:lnTo>
                <a:lnTo>
                  <a:pt x="95" y="12"/>
                </a:lnTo>
                <a:lnTo>
                  <a:pt x="88" y="10"/>
                </a:lnTo>
                <a:lnTo>
                  <a:pt x="82" y="9"/>
                </a:lnTo>
                <a:lnTo>
                  <a:pt x="77" y="7"/>
                </a:lnTo>
                <a:lnTo>
                  <a:pt x="73" y="3"/>
                </a:lnTo>
                <a:lnTo>
                  <a:pt x="68" y="1"/>
                </a:lnTo>
                <a:lnTo>
                  <a:pt x="65" y="0"/>
                </a:lnTo>
                <a:lnTo>
                  <a:pt x="62" y="0"/>
                </a:lnTo>
                <a:lnTo>
                  <a:pt x="60" y="2"/>
                </a:lnTo>
                <a:lnTo>
                  <a:pt x="58" y="8"/>
                </a:lnTo>
                <a:lnTo>
                  <a:pt x="58" y="15"/>
                </a:lnTo>
                <a:lnTo>
                  <a:pt x="57" y="20"/>
                </a:lnTo>
                <a:lnTo>
                  <a:pt x="55" y="24"/>
                </a:lnTo>
                <a:lnTo>
                  <a:pt x="50" y="31"/>
                </a:lnTo>
                <a:lnTo>
                  <a:pt x="42" y="40"/>
                </a:lnTo>
                <a:lnTo>
                  <a:pt x="32" y="50"/>
                </a:lnTo>
                <a:lnTo>
                  <a:pt x="27" y="55"/>
                </a:lnTo>
                <a:lnTo>
                  <a:pt x="20" y="62"/>
                </a:lnTo>
                <a:lnTo>
                  <a:pt x="11" y="71"/>
                </a:lnTo>
                <a:lnTo>
                  <a:pt x="3" y="82"/>
                </a:lnTo>
                <a:lnTo>
                  <a:pt x="0" y="90"/>
                </a:lnTo>
                <a:lnTo>
                  <a:pt x="3" y="91"/>
                </a:lnTo>
                <a:lnTo>
                  <a:pt x="4" y="91"/>
                </a:lnTo>
                <a:lnTo>
                  <a:pt x="6" y="94"/>
                </a:lnTo>
                <a:lnTo>
                  <a:pt x="11" y="107"/>
                </a:lnTo>
                <a:lnTo>
                  <a:pt x="14" y="123"/>
                </a:lnTo>
                <a:lnTo>
                  <a:pt x="14" y="136"/>
                </a:lnTo>
                <a:lnTo>
                  <a:pt x="15" y="144"/>
                </a:lnTo>
                <a:lnTo>
                  <a:pt x="20" y="146"/>
                </a:lnTo>
                <a:lnTo>
                  <a:pt x="27" y="143"/>
                </a:lnTo>
                <a:lnTo>
                  <a:pt x="32" y="139"/>
                </a:lnTo>
                <a:lnTo>
                  <a:pt x="36" y="137"/>
                </a:lnTo>
                <a:lnTo>
                  <a:pt x="39" y="138"/>
                </a:lnTo>
                <a:lnTo>
                  <a:pt x="44" y="143"/>
                </a:lnTo>
                <a:lnTo>
                  <a:pt x="50" y="146"/>
                </a:lnTo>
                <a:lnTo>
                  <a:pt x="55" y="145"/>
                </a:lnTo>
                <a:lnTo>
                  <a:pt x="60" y="135"/>
                </a:lnTo>
                <a:lnTo>
                  <a:pt x="66" y="124"/>
                </a:lnTo>
                <a:lnTo>
                  <a:pt x="75" y="119"/>
                </a:lnTo>
                <a:lnTo>
                  <a:pt x="83" y="116"/>
                </a:lnTo>
                <a:lnTo>
                  <a:pt x="87" y="111"/>
                </a:lnTo>
                <a:lnTo>
                  <a:pt x="87" y="104"/>
                </a:lnTo>
                <a:lnTo>
                  <a:pt x="87" y="99"/>
                </a:lnTo>
                <a:lnTo>
                  <a:pt x="91" y="96"/>
                </a:lnTo>
                <a:lnTo>
                  <a:pt x="104" y="92"/>
                </a:lnTo>
                <a:lnTo>
                  <a:pt x="112" y="90"/>
                </a:lnTo>
                <a:lnTo>
                  <a:pt x="120" y="89"/>
                </a:lnTo>
                <a:lnTo>
                  <a:pt x="128" y="86"/>
                </a:lnTo>
                <a:lnTo>
                  <a:pt x="135" y="84"/>
                </a:lnTo>
                <a:lnTo>
                  <a:pt x="140" y="82"/>
                </a:lnTo>
                <a:lnTo>
                  <a:pt x="144" y="78"/>
                </a:lnTo>
                <a:lnTo>
                  <a:pt x="146" y="75"/>
                </a:lnTo>
                <a:lnTo>
                  <a:pt x="148" y="7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0" name="Freeform 433"/>
          <p:cNvSpPr>
            <a:spLocks/>
          </p:cNvSpPr>
          <p:nvPr/>
        </p:nvSpPr>
        <p:spPr bwMode="auto">
          <a:xfrm>
            <a:off x="2330763" y="1892326"/>
            <a:ext cx="116980" cy="73148"/>
          </a:xfrm>
          <a:custGeom>
            <a:avLst/>
            <a:gdLst>
              <a:gd name="T0" fmla="*/ 2147483647 w 133"/>
              <a:gd name="T1" fmla="*/ 2147483647 h 91"/>
              <a:gd name="T2" fmla="*/ 2147483647 w 133"/>
              <a:gd name="T3" fmla="*/ 2147483647 h 91"/>
              <a:gd name="T4" fmla="*/ 2147483647 w 133"/>
              <a:gd name="T5" fmla="*/ 2147483647 h 91"/>
              <a:gd name="T6" fmla="*/ 2147483647 w 133"/>
              <a:gd name="T7" fmla="*/ 2147483647 h 91"/>
              <a:gd name="T8" fmla="*/ 2147483647 w 133"/>
              <a:gd name="T9" fmla="*/ 2147483647 h 91"/>
              <a:gd name="T10" fmla="*/ 2147483647 w 133"/>
              <a:gd name="T11" fmla="*/ 2147483647 h 91"/>
              <a:gd name="T12" fmla="*/ 2147483647 w 133"/>
              <a:gd name="T13" fmla="*/ 2147483647 h 91"/>
              <a:gd name="T14" fmla="*/ 2147483647 w 133"/>
              <a:gd name="T15" fmla="*/ 2147483647 h 91"/>
              <a:gd name="T16" fmla="*/ 2147483647 w 133"/>
              <a:gd name="T17" fmla="*/ 2147483647 h 91"/>
              <a:gd name="T18" fmla="*/ 2147483647 w 133"/>
              <a:gd name="T19" fmla="*/ 2147483647 h 91"/>
              <a:gd name="T20" fmla="*/ 2147483647 w 133"/>
              <a:gd name="T21" fmla="*/ 2147483647 h 91"/>
              <a:gd name="T22" fmla="*/ 2147483647 w 133"/>
              <a:gd name="T23" fmla="*/ 2147483647 h 91"/>
              <a:gd name="T24" fmla="*/ 2147483647 w 133"/>
              <a:gd name="T25" fmla="*/ 2147483647 h 91"/>
              <a:gd name="T26" fmla="*/ 2147483647 w 133"/>
              <a:gd name="T27" fmla="*/ 2147483647 h 91"/>
              <a:gd name="T28" fmla="*/ 2147483647 w 133"/>
              <a:gd name="T29" fmla="*/ 2147483647 h 91"/>
              <a:gd name="T30" fmla="*/ 2147483647 w 133"/>
              <a:gd name="T31" fmla="*/ 2147483647 h 91"/>
              <a:gd name="T32" fmla="*/ 2147483647 w 133"/>
              <a:gd name="T33" fmla="*/ 2147483647 h 91"/>
              <a:gd name="T34" fmla="*/ 2147483647 w 133"/>
              <a:gd name="T35" fmla="*/ 2147483647 h 91"/>
              <a:gd name="T36" fmla="*/ 2147483647 w 133"/>
              <a:gd name="T37" fmla="*/ 2147483647 h 91"/>
              <a:gd name="T38" fmla="*/ 2147483647 w 133"/>
              <a:gd name="T39" fmla="*/ 2147483647 h 91"/>
              <a:gd name="T40" fmla="*/ 2147483647 w 133"/>
              <a:gd name="T41" fmla="*/ 2147483647 h 91"/>
              <a:gd name="T42" fmla="*/ 2147483647 w 133"/>
              <a:gd name="T43" fmla="*/ 2147483647 h 91"/>
              <a:gd name="T44" fmla="*/ 2147483647 w 133"/>
              <a:gd name="T45" fmla="*/ 2147483647 h 91"/>
              <a:gd name="T46" fmla="*/ 2147483647 w 133"/>
              <a:gd name="T47" fmla="*/ 2147483647 h 91"/>
              <a:gd name="T48" fmla="*/ 2147483647 w 133"/>
              <a:gd name="T49" fmla="*/ 2147483647 h 91"/>
              <a:gd name="T50" fmla="*/ 2147483647 w 133"/>
              <a:gd name="T51" fmla="*/ 2147483647 h 91"/>
              <a:gd name="T52" fmla="*/ 2147483647 w 133"/>
              <a:gd name="T53" fmla="*/ 2147483647 h 91"/>
              <a:gd name="T54" fmla="*/ 2147483647 w 133"/>
              <a:gd name="T55" fmla="*/ 2147483647 h 91"/>
              <a:gd name="T56" fmla="*/ 0 w 133"/>
              <a:gd name="T57" fmla="*/ 2147483647 h 91"/>
              <a:gd name="T58" fmla="*/ 2147483647 w 133"/>
              <a:gd name="T59" fmla="*/ 2147483647 h 91"/>
              <a:gd name="T60" fmla="*/ 2147483647 w 133"/>
              <a:gd name="T61" fmla="*/ 2147483647 h 91"/>
              <a:gd name="T62" fmla="*/ 2147483647 w 133"/>
              <a:gd name="T63" fmla="*/ 2147483647 h 91"/>
              <a:gd name="T64" fmla="*/ 2147483647 w 133"/>
              <a:gd name="T65" fmla="*/ 2147483647 h 91"/>
              <a:gd name="T66" fmla="*/ 2147483647 w 133"/>
              <a:gd name="T67" fmla="*/ 2147483647 h 91"/>
              <a:gd name="T68" fmla="*/ 2147483647 w 133"/>
              <a:gd name="T69" fmla="*/ 0 h 91"/>
              <a:gd name="T70" fmla="*/ 2147483647 w 133"/>
              <a:gd name="T71" fmla="*/ 2147483647 h 91"/>
              <a:gd name="T72" fmla="*/ 2147483647 w 133"/>
              <a:gd name="T73" fmla="*/ 2147483647 h 91"/>
              <a:gd name="T74" fmla="*/ 2147483647 w 133"/>
              <a:gd name="T75" fmla="*/ 2147483647 h 91"/>
              <a:gd name="T76" fmla="*/ 2147483647 w 133"/>
              <a:gd name="T77" fmla="*/ 2147483647 h 91"/>
              <a:gd name="T78" fmla="*/ 2147483647 w 133"/>
              <a:gd name="T79" fmla="*/ 2147483647 h 91"/>
              <a:gd name="T80" fmla="*/ 2147483647 w 133"/>
              <a:gd name="T81" fmla="*/ 2147483647 h 91"/>
              <a:gd name="T82" fmla="*/ 2147483647 w 133"/>
              <a:gd name="T83" fmla="*/ 2147483647 h 91"/>
              <a:gd name="T84" fmla="*/ 2147483647 w 133"/>
              <a:gd name="T85" fmla="*/ 2147483647 h 91"/>
              <a:gd name="T86" fmla="*/ 2147483647 w 133"/>
              <a:gd name="T87" fmla="*/ 2147483647 h 91"/>
              <a:gd name="T88" fmla="*/ 2147483647 w 133"/>
              <a:gd name="T89" fmla="*/ 2147483647 h 91"/>
              <a:gd name="T90" fmla="*/ 2147483647 w 133"/>
              <a:gd name="T91" fmla="*/ 2147483647 h 91"/>
              <a:gd name="T92" fmla="*/ 2147483647 w 133"/>
              <a:gd name="T93" fmla="*/ 2147483647 h 91"/>
              <a:gd name="T94" fmla="*/ 2147483647 w 133"/>
              <a:gd name="T95" fmla="*/ 2147483647 h 91"/>
              <a:gd name="T96" fmla="*/ 2147483647 w 133"/>
              <a:gd name="T97" fmla="*/ 2147483647 h 91"/>
              <a:gd name="T98" fmla="*/ 2147483647 w 133"/>
              <a:gd name="T99" fmla="*/ 2147483647 h 91"/>
              <a:gd name="T100" fmla="*/ 2147483647 w 133"/>
              <a:gd name="T101" fmla="*/ 2147483647 h 91"/>
              <a:gd name="T102" fmla="*/ 2147483647 w 133"/>
              <a:gd name="T103" fmla="*/ 2147483647 h 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3" h="91">
                <a:moveTo>
                  <a:pt x="104" y="0"/>
                </a:moveTo>
                <a:lnTo>
                  <a:pt x="104" y="4"/>
                </a:lnTo>
                <a:lnTo>
                  <a:pt x="103" y="13"/>
                </a:lnTo>
                <a:lnTo>
                  <a:pt x="103" y="23"/>
                </a:lnTo>
                <a:lnTo>
                  <a:pt x="102" y="30"/>
                </a:lnTo>
                <a:lnTo>
                  <a:pt x="101" y="35"/>
                </a:lnTo>
                <a:lnTo>
                  <a:pt x="101" y="39"/>
                </a:lnTo>
                <a:lnTo>
                  <a:pt x="102" y="44"/>
                </a:lnTo>
                <a:lnTo>
                  <a:pt x="107" y="46"/>
                </a:lnTo>
                <a:lnTo>
                  <a:pt x="111" y="43"/>
                </a:lnTo>
                <a:lnTo>
                  <a:pt x="113" y="37"/>
                </a:lnTo>
                <a:lnTo>
                  <a:pt x="115" y="34"/>
                </a:lnTo>
                <a:lnTo>
                  <a:pt x="121" y="36"/>
                </a:lnTo>
                <a:lnTo>
                  <a:pt x="128" y="42"/>
                </a:lnTo>
                <a:lnTo>
                  <a:pt x="132" y="45"/>
                </a:lnTo>
                <a:lnTo>
                  <a:pt x="133" y="49"/>
                </a:lnTo>
                <a:lnTo>
                  <a:pt x="132" y="54"/>
                </a:lnTo>
                <a:lnTo>
                  <a:pt x="132" y="60"/>
                </a:lnTo>
                <a:lnTo>
                  <a:pt x="132" y="62"/>
                </a:lnTo>
                <a:lnTo>
                  <a:pt x="131" y="66"/>
                </a:lnTo>
                <a:lnTo>
                  <a:pt x="128" y="72"/>
                </a:lnTo>
                <a:lnTo>
                  <a:pt x="123" y="78"/>
                </a:lnTo>
                <a:lnTo>
                  <a:pt x="121" y="82"/>
                </a:lnTo>
                <a:lnTo>
                  <a:pt x="116" y="84"/>
                </a:lnTo>
                <a:lnTo>
                  <a:pt x="107" y="83"/>
                </a:lnTo>
                <a:lnTo>
                  <a:pt x="96" y="81"/>
                </a:lnTo>
                <a:lnTo>
                  <a:pt x="88" y="78"/>
                </a:lnTo>
                <a:lnTo>
                  <a:pt x="83" y="77"/>
                </a:lnTo>
                <a:lnTo>
                  <a:pt x="79" y="80"/>
                </a:lnTo>
                <a:lnTo>
                  <a:pt x="76" y="83"/>
                </a:lnTo>
                <a:lnTo>
                  <a:pt x="72" y="85"/>
                </a:lnTo>
                <a:lnTo>
                  <a:pt x="68" y="88"/>
                </a:lnTo>
                <a:lnTo>
                  <a:pt x="61" y="90"/>
                </a:lnTo>
                <a:lnTo>
                  <a:pt x="54" y="91"/>
                </a:lnTo>
                <a:lnTo>
                  <a:pt x="49" y="91"/>
                </a:lnTo>
                <a:lnTo>
                  <a:pt x="45" y="91"/>
                </a:lnTo>
                <a:lnTo>
                  <a:pt x="39" y="91"/>
                </a:lnTo>
                <a:lnTo>
                  <a:pt x="32" y="89"/>
                </a:lnTo>
                <a:lnTo>
                  <a:pt x="24" y="85"/>
                </a:lnTo>
                <a:lnTo>
                  <a:pt x="18" y="82"/>
                </a:lnTo>
                <a:lnTo>
                  <a:pt x="19" y="78"/>
                </a:lnTo>
                <a:lnTo>
                  <a:pt x="25" y="77"/>
                </a:lnTo>
                <a:lnTo>
                  <a:pt x="32" y="77"/>
                </a:lnTo>
                <a:lnTo>
                  <a:pt x="38" y="77"/>
                </a:lnTo>
                <a:lnTo>
                  <a:pt x="43" y="75"/>
                </a:lnTo>
                <a:lnTo>
                  <a:pt x="48" y="70"/>
                </a:lnTo>
                <a:lnTo>
                  <a:pt x="49" y="64"/>
                </a:lnTo>
                <a:lnTo>
                  <a:pt x="48" y="60"/>
                </a:lnTo>
                <a:lnTo>
                  <a:pt x="42" y="60"/>
                </a:lnTo>
                <a:lnTo>
                  <a:pt x="35" y="65"/>
                </a:lnTo>
                <a:lnTo>
                  <a:pt x="32" y="67"/>
                </a:lnTo>
                <a:lnTo>
                  <a:pt x="27" y="67"/>
                </a:lnTo>
                <a:lnTo>
                  <a:pt x="20" y="62"/>
                </a:lnTo>
                <a:lnTo>
                  <a:pt x="14" y="57"/>
                </a:lnTo>
                <a:lnTo>
                  <a:pt x="8" y="53"/>
                </a:lnTo>
                <a:lnTo>
                  <a:pt x="4" y="51"/>
                </a:lnTo>
                <a:lnTo>
                  <a:pt x="2" y="46"/>
                </a:lnTo>
                <a:lnTo>
                  <a:pt x="0" y="42"/>
                </a:lnTo>
                <a:lnTo>
                  <a:pt x="0" y="38"/>
                </a:lnTo>
                <a:lnTo>
                  <a:pt x="2" y="35"/>
                </a:lnTo>
                <a:lnTo>
                  <a:pt x="8" y="30"/>
                </a:lnTo>
                <a:lnTo>
                  <a:pt x="12" y="25"/>
                </a:lnTo>
                <a:lnTo>
                  <a:pt x="14" y="22"/>
                </a:lnTo>
                <a:lnTo>
                  <a:pt x="15" y="20"/>
                </a:lnTo>
                <a:lnTo>
                  <a:pt x="18" y="14"/>
                </a:lnTo>
                <a:lnTo>
                  <a:pt x="23" y="7"/>
                </a:lnTo>
                <a:lnTo>
                  <a:pt x="25" y="4"/>
                </a:lnTo>
                <a:lnTo>
                  <a:pt x="28" y="1"/>
                </a:lnTo>
                <a:lnTo>
                  <a:pt x="34" y="0"/>
                </a:lnTo>
                <a:lnTo>
                  <a:pt x="41" y="0"/>
                </a:lnTo>
                <a:lnTo>
                  <a:pt x="45" y="2"/>
                </a:lnTo>
                <a:lnTo>
                  <a:pt x="46" y="5"/>
                </a:lnTo>
                <a:lnTo>
                  <a:pt x="45" y="8"/>
                </a:lnTo>
                <a:lnTo>
                  <a:pt x="46" y="13"/>
                </a:lnTo>
                <a:lnTo>
                  <a:pt x="50" y="15"/>
                </a:lnTo>
                <a:lnTo>
                  <a:pt x="55" y="19"/>
                </a:lnTo>
                <a:lnTo>
                  <a:pt x="56" y="23"/>
                </a:lnTo>
                <a:lnTo>
                  <a:pt x="56" y="28"/>
                </a:lnTo>
                <a:lnTo>
                  <a:pt x="61" y="31"/>
                </a:lnTo>
                <a:lnTo>
                  <a:pt x="65" y="35"/>
                </a:lnTo>
                <a:lnTo>
                  <a:pt x="68" y="39"/>
                </a:lnTo>
                <a:lnTo>
                  <a:pt x="68" y="44"/>
                </a:lnTo>
                <a:lnTo>
                  <a:pt x="68" y="47"/>
                </a:lnTo>
                <a:lnTo>
                  <a:pt x="70" y="50"/>
                </a:lnTo>
                <a:lnTo>
                  <a:pt x="75" y="52"/>
                </a:lnTo>
                <a:lnTo>
                  <a:pt x="80" y="55"/>
                </a:lnTo>
                <a:lnTo>
                  <a:pt x="86" y="59"/>
                </a:lnTo>
                <a:lnTo>
                  <a:pt x="90" y="59"/>
                </a:lnTo>
                <a:lnTo>
                  <a:pt x="91" y="54"/>
                </a:lnTo>
                <a:lnTo>
                  <a:pt x="91" y="47"/>
                </a:lnTo>
                <a:lnTo>
                  <a:pt x="91" y="42"/>
                </a:lnTo>
                <a:lnTo>
                  <a:pt x="91" y="37"/>
                </a:lnTo>
                <a:lnTo>
                  <a:pt x="91" y="32"/>
                </a:lnTo>
                <a:lnTo>
                  <a:pt x="88" y="30"/>
                </a:lnTo>
                <a:lnTo>
                  <a:pt x="86" y="30"/>
                </a:lnTo>
                <a:lnTo>
                  <a:pt x="85" y="29"/>
                </a:lnTo>
                <a:lnTo>
                  <a:pt x="84" y="24"/>
                </a:lnTo>
                <a:lnTo>
                  <a:pt x="84" y="19"/>
                </a:lnTo>
                <a:lnTo>
                  <a:pt x="84" y="14"/>
                </a:lnTo>
                <a:lnTo>
                  <a:pt x="85" y="11"/>
                </a:lnTo>
                <a:lnTo>
                  <a:pt x="88" y="8"/>
                </a:lnTo>
                <a:lnTo>
                  <a:pt x="94" y="6"/>
                </a:lnTo>
                <a:lnTo>
                  <a:pt x="99" y="4"/>
                </a:lnTo>
                <a:lnTo>
                  <a:pt x="103" y="1"/>
                </a:lnTo>
                <a:lnTo>
                  <a:pt x="10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1" name="Freeform 434"/>
          <p:cNvSpPr>
            <a:spLocks/>
          </p:cNvSpPr>
          <p:nvPr/>
        </p:nvSpPr>
        <p:spPr bwMode="auto">
          <a:xfrm>
            <a:off x="2281914" y="1853892"/>
            <a:ext cx="88699" cy="48353"/>
          </a:xfrm>
          <a:custGeom>
            <a:avLst/>
            <a:gdLst>
              <a:gd name="T0" fmla="*/ 2147483647 w 102"/>
              <a:gd name="T1" fmla="*/ 2147483647 h 60"/>
              <a:gd name="T2" fmla="*/ 2147483647 w 102"/>
              <a:gd name="T3" fmla="*/ 2147483647 h 60"/>
              <a:gd name="T4" fmla="*/ 2147483647 w 102"/>
              <a:gd name="T5" fmla="*/ 2147483647 h 60"/>
              <a:gd name="T6" fmla="*/ 2147483647 w 102"/>
              <a:gd name="T7" fmla="*/ 2147483647 h 60"/>
              <a:gd name="T8" fmla="*/ 2147483647 w 102"/>
              <a:gd name="T9" fmla="*/ 2147483647 h 60"/>
              <a:gd name="T10" fmla="*/ 2147483647 w 102"/>
              <a:gd name="T11" fmla="*/ 2147483647 h 60"/>
              <a:gd name="T12" fmla="*/ 2147483647 w 102"/>
              <a:gd name="T13" fmla="*/ 2147483647 h 60"/>
              <a:gd name="T14" fmla="*/ 2147483647 w 102"/>
              <a:gd name="T15" fmla="*/ 2147483647 h 60"/>
              <a:gd name="T16" fmla="*/ 2147483647 w 102"/>
              <a:gd name="T17" fmla="*/ 2147483647 h 60"/>
              <a:gd name="T18" fmla="*/ 2147483647 w 102"/>
              <a:gd name="T19" fmla="*/ 2147483647 h 60"/>
              <a:gd name="T20" fmla="*/ 2147483647 w 102"/>
              <a:gd name="T21" fmla="*/ 2147483647 h 60"/>
              <a:gd name="T22" fmla="*/ 2147483647 w 102"/>
              <a:gd name="T23" fmla="*/ 2147483647 h 60"/>
              <a:gd name="T24" fmla="*/ 2147483647 w 102"/>
              <a:gd name="T25" fmla="*/ 2147483647 h 60"/>
              <a:gd name="T26" fmla="*/ 2147483647 w 102"/>
              <a:gd name="T27" fmla="*/ 2147483647 h 60"/>
              <a:gd name="T28" fmla="*/ 2147483647 w 102"/>
              <a:gd name="T29" fmla="*/ 2147483647 h 60"/>
              <a:gd name="T30" fmla="*/ 2147483647 w 102"/>
              <a:gd name="T31" fmla="*/ 2147483647 h 60"/>
              <a:gd name="T32" fmla="*/ 2147483647 w 102"/>
              <a:gd name="T33" fmla="*/ 2147483647 h 60"/>
              <a:gd name="T34" fmla="*/ 2147483647 w 102"/>
              <a:gd name="T35" fmla="*/ 2147483647 h 60"/>
              <a:gd name="T36" fmla="*/ 2147483647 w 102"/>
              <a:gd name="T37" fmla="*/ 2147483647 h 60"/>
              <a:gd name="T38" fmla="*/ 2147483647 w 102"/>
              <a:gd name="T39" fmla="*/ 2147483647 h 60"/>
              <a:gd name="T40" fmla="*/ 2147483647 w 102"/>
              <a:gd name="T41" fmla="*/ 2147483647 h 60"/>
              <a:gd name="T42" fmla="*/ 2147483647 w 102"/>
              <a:gd name="T43" fmla="*/ 2147483647 h 60"/>
              <a:gd name="T44" fmla="*/ 2147483647 w 102"/>
              <a:gd name="T45" fmla="*/ 2147483647 h 60"/>
              <a:gd name="T46" fmla="*/ 0 w 102"/>
              <a:gd name="T47" fmla="*/ 2147483647 h 60"/>
              <a:gd name="T48" fmla="*/ 2147483647 w 102"/>
              <a:gd name="T49" fmla="*/ 2147483647 h 60"/>
              <a:gd name="T50" fmla="*/ 2147483647 w 102"/>
              <a:gd name="T51" fmla="*/ 2147483647 h 60"/>
              <a:gd name="T52" fmla="*/ 2147483647 w 102"/>
              <a:gd name="T53" fmla="*/ 2147483647 h 60"/>
              <a:gd name="T54" fmla="*/ 2147483647 w 102"/>
              <a:gd name="T55" fmla="*/ 2147483647 h 60"/>
              <a:gd name="T56" fmla="*/ 2147483647 w 102"/>
              <a:gd name="T57" fmla="*/ 2147483647 h 60"/>
              <a:gd name="T58" fmla="*/ 2147483647 w 102"/>
              <a:gd name="T59" fmla="*/ 2147483647 h 60"/>
              <a:gd name="T60" fmla="*/ 2147483647 w 102"/>
              <a:gd name="T61" fmla="*/ 2147483647 h 60"/>
              <a:gd name="T62" fmla="*/ 2147483647 w 102"/>
              <a:gd name="T63" fmla="*/ 2147483647 h 60"/>
              <a:gd name="T64" fmla="*/ 2147483647 w 102"/>
              <a:gd name="T65" fmla="*/ 0 h 60"/>
              <a:gd name="T66" fmla="*/ 2147483647 w 102"/>
              <a:gd name="T67" fmla="*/ 0 h 60"/>
              <a:gd name="T68" fmla="*/ 2147483647 w 102"/>
              <a:gd name="T69" fmla="*/ 0 h 60"/>
              <a:gd name="T70" fmla="*/ 2147483647 w 102"/>
              <a:gd name="T71" fmla="*/ 0 h 60"/>
              <a:gd name="T72" fmla="*/ 2147483647 w 102"/>
              <a:gd name="T73" fmla="*/ 0 h 60"/>
              <a:gd name="T74" fmla="*/ 2147483647 w 102"/>
              <a:gd name="T75" fmla="*/ 0 h 60"/>
              <a:gd name="T76" fmla="*/ 2147483647 w 102"/>
              <a:gd name="T77" fmla="*/ 2147483647 h 60"/>
              <a:gd name="T78" fmla="*/ 2147483647 w 102"/>
              <a:gd name="T79" fmla="*/ 2147483647 h 60"/>
              <a:gd name="T80" fmla="*/ 2147483647 w 102"/>
              <a:gd name="T81" fmla="*/ 2147483647 h 60"/>
              <a:gd name="T82" fmla="*/ 2147483647 w 102"/>
              <a:gd name="T83" fmla="*/ 2147483647 h 60"/>
              <a:gd name="T84" fmla="*/ 2147483647 w 102"/>
              <a:gd name="T85" fmla="*/ 2147483647 h 60"/>
              <a:gd name="T86" fmla="*/ 2147483647 w 102"/>
              <a:gd name="T87" fmla="*/ 2147483647 h 60"/>
              <a:gd name="T88" fmla="*/ 2147483647 w 102"/>
              <a:gd name="T89" fmla="*/ 2147483647 h 60"/>
              <a:gd name="T90" fmla="*/ 2147483647 w 102"/>
              <a:gd name="T91" fmla="*/ 2147483647 h 60"/>
              <a:gd name="T92" fmla="*/ 2147483647 w 102"/>
              <a:gd name="T93" fmla="*/ 2147483647 h 60"/>
              <a:gd name="T94" fmla="*/ 2147483647 w 102"/>
              <a:gd name="T95" fmla="*/ 2147483647 h 60"/>
              <a:gd name="T96" fmla="*/ 2147483647 w 102"/>
              <a:gd name="T97" fmla="*/ 2147483647 h 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2" h="60">
                <a:moveTo>
                  <a:pt x="76" y="40"/>
                </a:moveTo>
                <a:lnTo>
                  <a:pt x="75" y="41"/>
                </a:lnTo>
                <a:lnTo>
                  <a:pt x="72" y="45"/>
                </a:lnTo>
                <a:lnTo>
                  <a:pt x="68" y="46"/>
                </a:lnTo>
                <a:lnTo>
                  <a:pt x="66" y="42"/>
                </a:lnTo>
                <a:lnTo>
                  <a:pt x="64" y="35"/>
                </a:lnTo>
                <a:lnTo>
                  <a:pt x="61" y="30"/>
                </a:lnTo>
                <a:lnTo>
                  <a:pt x="58" y="27"/>
                </a:lnTo>
                <a:lnTo>
                  <a:pt x="56" y="31"/>
                </a:lnTo>
                <a:lnTo>
                  <a:pt x="55" y="38"/>
                </a:lnTo>
                <a:lnTo>
                  <a:pt x="55" y="44"/>
                </a:lnTo>
                <a:lnTo>
                  <a:pt x="53" y="47"/>
                </a:lnTo>
                <a:lnTo>
                  <a:pt x="48" y="47"/>
                </a:lnTo>
                <a:lnTo>
                  <a:pt x="42" y="47"/>
                </a:lnTo>
                <a:lnTo>
                  <a:pt x="38" y="52"/>
                </a:lnTo>
                <a:lnTo>
                  <a:pt x="38" y="57"/>
                </a:lnTo>
                <a:lnTo>
                  <a:pt x="38" y="60"/>
                </a:lnTo>
                <a:lnTo>
                  <a:pt x="37" y="57"/>
                </a:lnTo>
                <a:lnTo>
                  <a:pt x="33" y="54"/>
                </a:lnTo>
                <a:lnTo>
                  <a:pt x="27" y="50"/>
                </a:lnTo>
                <a:lnTo>
                  <a:pt x="22" y="48"/>
                </a:lnTo>
                <a:lnTo>
                  <a:pt x="15" y="48"/>
                </a:lnTo>
                <a:lnTo>
                  <a:pt x="6" y="48"/>
                </a:lnTo>
                <a:lnTo>
                  <a:pt x="0" y="46"/>
                </a:lnTo>
                <a:lnTo>
                  <a:pt x="4" y="40"/>
                </a:lnTo>
                <a:lnTo>
                  <a:pt x="11" y="34"/>
                </a:lnTo>
                <a:lnTo>
                  <a:pt x="17" y="30"/>
                </a:lnTo>
                <a:lnTo>
                  <a:pt x="23" y="25"/>
                </a:lnTo>
                <a:lnTo>
                  <a:pt x="35" y="19"/>
                </a:lnTo>
                <a:lnTo>
                  <a:pt x="46" y="12"/>
                </a:lnTo>
                <a:lnTo>
                  <a:pt x="55" y="7"/>
                </a:lnTo>
                <a:lnTo>
                  <a:pt x="60" y="2"/>
                </a:lnTo>
                <a:lnTo>
                  <a:pt x="68" y="0"/>
                </a:lnTo>
                <a:lnTo>
                  <a:pt x="76" y="0"/>
                </a:lnTo>
                <a:lnTo>
                  <a:pt x="80" y="0"/>
                </a:lnTo>
                <a:lnTo>
                  <a:pt x="83" y="0"/>
                </a:lnTo>
                <a:lnTo>
                  <a:pt x="87" y="0"/>
                </a:lnTo>
                <a:lnTo>
                  <a:pt x="93" y="0"/>
                </a:lnTo>
                <a:lnTo>
                  <a:pt x="98" y="2"/>
                </a:lnTo>
                <a:lnTo>
                  <a:pt x="102" y="6"/>
                </a:lnTo>
                <a:lnTo>
                  <a:pt x="99" y="10"/>
                </a:lnTo>
                <a:lnTo>
                  <a:pt x="95" y="15"/>
                </a:lnTo>
                <a:lnTo>
                  <a:pt x="93" y="17"/>
                </a:lnTo>
                <a:lnTo>
                  <a:pt x="93" y="19"/>
                </a:lnTo>
                <a:lnTo>
                  <a:pt x="91" y="24"/>
                </a:lnTo>
                <a:lnTo>
                  <a:pt x="89" y="31"/>
                </a:lnTo>
                <a:lnTo>
                  <a:pt x="86" y="35"/>
                </a:lnTo>
                <a:lnTo>
                  <a:pt x="81" y="39"/>
                </a:lnTo>
                <a:lnTo>
                  <a:pt x="76" y="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2" name="Freeform 435"/>
          <p:cNvSpPr>
            <a:spLocks/>
          </p:cNvSpPr>
          <p:nvPr/>
        </p:nvSpPr>
        <p:spPr bwMode="auto">
          <a:xfrm>
            <a:off x="2456740" y="1902244"/>
            <a:ext cx="74558" cy="63230"/>
          </a:xfrm>
          <a:custGeom>
            <a:avLst/>
            <a:gdLst>
              <a:gd name="T0" fmla="*/ 2147483647 w 86"/>
              <a:gd name="T1" fmla="*/ 2147483647 h 80"/>
              <a:gd name="T2" fmla="*/ 2147483647 w 86"/>
              <a:gd name="T3" fmla="*/ 0 h 80"/>
              <a:gd name="T4" fmla="*/ 2147483647 w 86"/>
              <a:gd name="T5" fmla="*/ 2147483647 h 80"/>
              <a:gd name="T6" fmla="*/ 2147483647 w 86"/>
              <a:gd name="T7" fmla="*/ 2147483647 h 80"/>
              <a:gd name="T8" fmla="*/ 2147483647 w 86"/>
              <a:gd name="T9" fmla="*/ 2147483647 h 80"/>
              <a:gd name="T10" fmla="*/ 2147483647 w 86"/>
              <a:gd name="T11" fmla="*/ 2147483647 h 80"/>
              <a:gd name="T12" fmla="*/ 2147483647 w 86"/>
              <a:gd name="T13" fmla="*/ 2147483647 h 80"/>
              <a:gd name="T14" fmla="*/ 2147483647 w 86"/>
              <a:gd name="T15" fmla="*/ 2147483647 h 80"/>
              <a:gd name="T16" fmla="*/ 2147483647 w 86"/>
              <a:gd name="T17" fmla="*/ 2147483647 h 80"/>
              <a:gd name="T18" fmla="*/ 2147483647 w 86"/>
              <a:gd name="T19" fmla="*/ 2147483647 h 80"/>
              <a:gd name="T20" fmla="*/ 2147483647 w 86"/>
              <a:gd name="T21" fmla="*/ 2147483647 h 80"/>
              <a:gd name="T22" fmla="*/ 2147483647 w 86"/>
              <a:gd name="T23" fmla="*/ 2147483647 h 80"/>
              <a:gd name="T24" fmla="*/ 2147483647 w 86"/>
              <a:gd name="T25" fmla="*/ 2147483647 h 80"/>
              <a:gd name="T26" fmla="*/ 2147483647 w 86"/>
              <a:gd name="T27" fmla="*/ 2147483647 h 80"/>
              <a:gd name="T28" fmla="*/ 2147483647 w 86"/>
              <a:gd name="T29" fmla="*/ 2147483647 h 80"/>
              <a:gd name="T30" fmla="*/ 2147483647 w 86"/>
              <a:gd name="T31" fmla="*/ 2147483647 h 80"/>
              <a:gd name="T32" fmla="*/ 2147483647 w 86"/>
              <a:gd name="T33" fmla="*/ 2147483647 h 80"/>
              <a:gd name="T34" fmla="*/ 2147483647 w 86"/>
              <a:gd name="T35" fmla="*/ 2147483647 h 80"/>
              <a:gd name="T36" fmla="*/ 2147483647 w 86"/>
              <a:gd name="T37" fmla="*/ 2147483647 h 80"/>
              <a:gd name="T38" fmla="*/ 2147483647 w 86"/>
              <a:gd name="T39" fmla="*/ 2147483647 h 80"/>
              <a:gd name="T40" fmla="*/ 2147483647 w 86"/>
              <a:gd name="T41" fmla="*/ 2147483647 h 80"/>
              <a:gd name="T42" fmla="*/ 2147483647 w 86"/>
              <a:gd name="T43" fmla="*/ 2147483647 h 80"/>
              <a:gd name="T44" fmla="*/ 2147483647 w 86"/>
              <a:gd name="T45" fmla="*/ 2147483647 h 80"/>
              <a:gd name="T46" fmla="*/ 2147483647 w 86"/>
              <a:gd name="T47" fmla="*/ 2147483647 h 80"/>
              <a:gd name="T48" fmla="*/ 2147483647 w 86"/>
              <a:gd name="T49" fmla="*/ 2147483647 h 80"/>
              <a:gd name="T50" fmla="*/ 2147483647 w 86"/>
              <a:gd name="T51" fmla="*/ 2147483647 h 80"/>
              <a:gd name="T52" fmla="*/ 2147483647 w 86"/>
              <a:gd name="T53" fmla="*/ 2147483647 h 80"/>
              <a:gd name="T54" fmla="*/ 2147483647 w 86"/>
              <a:gd name="T55" fmla="*/ 2147483647 h 80"/>
              <a:gd name="T56" fmla="*/ 2147483647 w 86"/>
              <a:gd name="T57" fmla="*/ 2147483647 h 80"/>
              <a:gd name="T58" fmla="*/ 2147483647 w 86"/>
              <a:gd name="T59" fmla="*/ 2147483647 h 80"/>
              <a:gd name="T60" fmla="*/ 2147483647 w 86"/>
              <a:gd name="T61" fmla="*/ 2147483647 h 80"/>
              <a:gd name="T62" fmla="*/ 2147483647 w 86"/>
              <a:gd name="T63" fmla="*/ 2147483647 h 80"/>
              <a:gd name="T64" fmla="*/ 2147483647 w 86"/>
              <a:gd name="T65" fmla="*/ 2147483647 h 80"/>
              <a:gd name="T66" fmla="*/ 2147483647 w 86"/>
              <a:gd name="T67" fmla="*/ 2147483647 h 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6" h="80">
                <a:moveTo>
                  <a:pt x="20" y="16"/>
                </a:moveTo>
                <a:lnTo>
                  <a:pt x="17" y="12"/>
                </a:lnTo>
                <a:lnTo>
                  <a:pt x="10" y="5"/>
                </a:lnTo>
                <a:lnTo>
                  <a:pt x="3" y="0"/>
                </a:lnTo>
                <a:lnTo>
                  <a:pt x="0" y="2"/>
                </a:lnTo>
                <a:lnTo>
                  <a:pt x="1" y="9"/>
                </a:lnTo>
                <a:lnTo>
                  <a:pt x="2" y="15"/>
                </a:lnTo>
                <a:lnTo>
                  <a:pt x="3" y="22"/>
                </a:lnTo>
                <a:lnTo>
                  <a:pt x="4" y="27"/>
                </a:lnTo>
                <a:lnTo>
                  <a:pt x="5" y="33"/>
                </a:lnTo>
                <a:lnTo>
                  <a:pt x="8" y="38"/>
                </a:lnTo>
                <a:lnTo>
                  <a:pt x="11" y="41"/>
                </a:lnTo>
                <a:lnTo>
                  <a:pt x="15" y="42"/>
                </a:lnTo>
                <a:lnTo>
                  <a:pt x="18" y="42"/>
                </a:lnTo>
                <a:lnTo>
                  <a:pt x="22" y="42"/>
                </a:lnTo>
                <a:lnTo>
                  <a:pt x="24" y="43"/>
                </a:lnTo>
                <a:lnTo>
                  <a:pt x="23" y="47"/>
                </a:lnTo>
                <a:lnTo>
                  <a:pt x="20" y="52"/>
                </a:lnTo>
                <a:lnTo>
                  <a:pt x="22" y="54"/>
                </a:lnTo>
                <a:lnTo>
                  <a:pt x="24" y="54"/>
                </a:lnTo>
                <a:lnTo>
                  <a:pt x="31" y="54"/>
                </a:lnTo>
                <a:lnTo>
                  <a:pt x="38" y="53"/>
                </a:lnTo>
                <a:lnTo>
                  <a:pt x="41" y="53"/>
                </a:lnTo>
                <a:lnTo>
                  <a:pt x="42" y="54"/>
                </a:lnTo>
                <a:lnTo>
                  <a:pt x="42" y="58"/>
                </a:lnTo>
                <a:lnTo>
                  <a:pt x="40" y="65"/>
                </a:lnTo>
                <a:lnTo>
                  <a:pt x="38" y="73"/>
                </a:lnTo>
                <a:lnTo>
                  <a:pt x="38" y="79"/>
                </a:lnTo>
                <a:lnTo>
                  <a:pt x="43" y="80"/>
                </a:lnTo>
                <a:lnTo>
                  <a:pt x="54" y="77"/>
                </a:lnTo>
                <a:lnTo>
                  <a:pt x="64" y="72"/>
                </a:lnTo>
                <a:lnTo>
                  <a:pt x="72" y="66"/>
                </a:lnTo>
                <a:lnTo>
                  <a:pt x="76" y="64"/>
                </a:lnTo>
                <a:lnTo>
                  <a:pt x="75" y="62"/>
                </a:lnTo>
                <a:lnTo>
                  <a:pt x="72" y="57"/>
                </a:lnTo>
                <a:lnTo>
                  <a:pt x="72" y="54"/>
                </a:lnTo>
                <a:lnTo>
                  <a:pt x="75" y="54"/>
                </a:lnTo>
                <a:lnTo>
                  <a:pt x="79" y="56"/>
                </a:lnTo>
                <a:lnTo>
                  <a:pt x="84" y="58"/>
                </a:lnTo>
                <a:lnTo>
                  <a:pt x="86" y="57"/>
                </a:lnTo>
                <a:lnTo>
                  <a:pt x="83" y="50"/>
                </a:lnTo>
                <a:lnTo>
                  <a:pt x="77" y="42"/>
                </a:lnTo>
                <a:lnTo>
                  <a:pt x="72" y="39"/>
                </a:lnTo>
                <a:lnTo>
                  <a:pt x="71" y="37"/>
                </a:lnTo>
                <a:lnTo>
                  <a:pt x="72" y="31"/>
                </a:lnTo>
                <a:lnTo>
                  <a:pt x="76" y="22"/>
                </a:lnTo>
                <a:lnTo>
                  <a:pt x="77" y="15"/>
                </a:lnTo>
                <a:lnTo>
                  <a:pt x="76" y="9"/>
                </a:lnTo>
                <a:lnTo>
                  <a:pt x="71" y="7"/>
                </a:lnTo>
                <a:lnTo>
                  <a:pt x="65" y="8"/>
                </a:lnTo>
                <a:lnTo>
                  <a:pt x="64" y="10"/>
                </a:lnTo>
                <a:lnTo>
                  <a:pt x="63" y="12"/>
                </a:lnTo>
                <a:lnTo>
                  <a:pt x="60" y="11"/>
                </a:lnTo>
                <a:lnTo>
                  <a:pt x="55" y="8"/>
                </a:lnTo>
                <a:lnTo>
                  <a:pt x="50" y="3"/>
                </a:lnTo>
                <a:lnTo>
                  <a:pt x="47" y="2"/>
                </a:lnTo>
                <a:lnTo>
                  <a:pt x="45" y="3"/>
                </a:lnTo>
                <a:lnTo>
                  <a:pt x="45" y="7"/>
                </a:lnTo>
                <a:lnTo>
                  <a:pt x="47" y="11"/>
                </a:lnTo>
                <a:lnTo>
                  <a:pt x="48" y="13"/>
                </a:lnTo>
                <a:lnTo>
                  <a:pt x="47" y="16"/>
                </a:lnTo>
                <a:lnTo>
                  <a:pt x="43" y="15"/>
                </a:lnTo>
                <a:lnTo>
                  <a:pt x="39" y="11"/>
                </a:lnTo>
                <a:lnTo>
                  <a:pt x="35" y="9"/>
                </a:lnTo>
                <a:lnTo>
                  <a:pt x="32" y="11"/>
                </a:lnTo>
                <a:lnTo>
                  <a:pt x="28" y="15"/>
                </a:lnTo>
                <a:lnTo>
                  <a:pt x="25" y="16"/>
                </a:lnTo>
                <a:lnTo>
                  <a:pt x="22" y="16"/>
                </a:lnTo>
                <a:lnTo>
                  <a:pt x="20" y="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3" name="Freeform 436"/>
          <p:cNvSpPr>
            <a:spLocks/>
          </p:cNvSpPr>
          <p:nvPr/>
        </p:nvSpPr>
        <p:spPr bwMode="auto">
          <a:xfrm>
            <a:off x="2532584" y="1940678"/>
            <a:ext cx="29566" cy="35955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2147483647 h 46"/>
              <a:gd name="T8" fmla="*/ 2147483647 w 34"/>
              <a:gd name="T9" fmla="*/ 2147483647 h 46"/>
              <a:gd name="T10" fmla="*/ 2147483647 w 34"/>
              <a:gd name="T11" fmla="*/ 2147483647 h 46"/>
              <a:gd name="T12" fmla="*/ 2147483647 w 34"/>
              <a:gd name="T13" fmla="*/ 2147483647 h 46"/>
              <a:gd name="T14" fmla="*/ 0 w 34"/>
              <a:gd name="T15" fmla="*/ 2147483647 h 46"/>
              <a:gd name="T16" fmla="*/ 2147483647 w 34"/>
              <a:gd name="T17" fmla="*/ 2147483647 h 46"/>
              <a:gd name="T18" fmla="*/ 2147483647 w 34"/>
              <a:gd name="T19" fmla="*/ 2147483647 h 46"/>
              <a:gd name="T20" fmla="*/ 2147483647 w 34"/>
              <a:gd name="T21" fmla="*/ 2147483647 h 46"/>
              <a:gd name="T22" fmla="*/ 2147483647 w 34"/>
              <a:gd name="T23" fmla="*/ 2147483647 h 46"/>
              <a:gd name="T24" fmla="*/ 2147483647 w 34"/>
              <a:gd name="T25" fmla="*/ 2147483647 h 46"/>
              <a:gd name="T26" fmla="*/ 2147483647 w 34"/>
              <a:gd name="T27" fmla="*/ 2147483647 h 46"/>
              <a:gd name="T28" fmla="*/ 2147483647 w 34"/>
              <a:gd name="T29" fmla="*/ 2147483647 h 46"/>
              <a:gd name="T30" fmla="*/ 2147483647 w 34"/>
              <a:gd name="T31" fmla="*/ 2147483647 h 46"/>
              <a:gd name="T32" fmla="*/ 2147483647 w 34"/>
              <a:gd name="T33" fmla="*/ 2147483647 h 46"/>
              <a:gd name="T34" fmla="*/ 2147483647 w 34"/>
              <a:gd name="T35" fmla="*/ 2147483647 h 46"/>
              <a:gd name="T36" fmla="*/ 2147483647 w 34"/>
              <a:gd name="T37" fmla="*/ 2147483647 h 46"/>
              <a:gd name="T38" fmla="*/ 2147483647 w 34"/>
              <a:gd name="T39" fmla="*/ 2147483647 h 46"/>
              <a:gd name="T40" fmla="*/ 2147483647 w 34"/>
              <a:gd name="T41" fmla="*/ 2147483647 h 46"/>
              <a:gd name="T42" fmla="*/ 2147483647 w 34"/>
              <a:gd name="T43" fmla="*/ 2147483647 h 46"/>
              <a:gd name="T44" fmla="*/ 2147483647 w 34"/>
              <a:gd name="T45" fmla="*/ 2147483647 h 46"/>
              <a:gd name="T46" fmla="*/ 2147483647 w 34"/>
              <a:gd name="T47" fmla="*/ 2147483647 h 46"/>
              <a:gd name="T48" fmla="*/ 2147483647 w 34"/>
              <a:gd name="T49" fmla="*/ 0 h 46"/>
              <a:gd name="T50" fmla="*/ 2147483647 w 34"/>
              <a:gd name="T51" fmla="*/ 0 h 46"/>
              <a:gd name="T52" fmla="*/ 2147483647 w 34"/>
              <a:gd name="T53" fmla="*/ 0 h 46"/>
              <a:gd name="T54" fmla="*/ 2147483647 w 34"/>
              <a:gd name="T55" fmla="*/ 2147483647 h 46"/>
              <a:gd name="T56" fmla="*/ 2147483647 w 34"/>
              <a:gd name="T57" fmla="*/ 2147483647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4" h="46">
                <a:moveTo>
                  <a:pt x="14" y="4"/>
                </a:moveTo>
                <a:lnTo>
                  <a:pt x="14" y="5"/>
                </a:lnTo>
                <a:lnTo>
                  <a:pt x="13" y="7"/>
                </a:lnTo>
                <a:lnTo>
                  <a:pt x="11" y="12"/>
                </a:lnTo>
                <a:lnTo>
                  <a:pt x="7" y="15"/>
                </a:lnTo>
                <a:lnTo>
                  <a:pt x="4" y="18"/>
                </a:lnTo>
                <a:lnTo>
                  <a:pt x="1" y="23"/>
                </a:lnTo>
                <a:lnTo>
                  <a:pt x="0" y="28"/>
                </a:lnTo>
                <a:lnTo>
                  <a:pt x="3" y="31"/>
                </a:lnTo>
                <a:lnTo>
                  <a:pt x="7" y="35"/>
                </a:lnTo>
                <a:lnTo>
                  <a:pt x="12" y="37"/>
                </a:lnTo>
                <a:lnTo>
                  <a:pt x="16" y="40"/>
                </a:lnTo>
                <a:lnTo>
                  <a:pt x="19" y="44"/>
                </a:lnTo>
                <a:lnTo>
                  <a:pt x="22" y="46"/>
                </a:lnTo>
                <a:lnTo>
                  <a:pt x="27" y="44"/>
                </a:lnTo>
                <a:lnTo>
                  <a:pt x="31" y="40"/>
                </a:lnTo>
                <a:lnTo>
                  <a:pt x="34" y="35"/>
                </a:lnTo>
                <a:lnTo>
                  <a:pt x="34" y="29"/>
                </a:lnTo>
                <a:lnTo>
                  <a:pt x="33" y="24"/>
                </a:lnTo>
                <a:lnTo>
                  <a:pt x="30" y="20"/>
                </a:lnTo>
                <a:lnTo>
                  <a:pt x="30" y="15"/>
                </a:lnTo>
                <a:lnTo>
                  <a:pt x="29" y="9"/>
                </a:lnTo>
                <a:lnTo>
                  <a:pt x="27" y="5"/>
                </a:lnTo>
                <a:lnTo>
                  <a:pt x="23" y="1"/>
                </a:lnTo>
                <a:lnTo>
                  <a:pt x="22" y="0"/>
                </a:lnTo>
                <a:lnTo>
                  <a:pt x="21" y="0"/>
                </a:lnTo>
                <a:lnTo>
                  <a:pt x="19" y="0"/>
                </a:lnTo>
                <a:lnTo>
                  <a:pt x="16" y="1"/>
                </a:lnTo>
                <a:lnTo>
                  <a:pt x="14" y="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4" name="Freeform 437"/>
          <p:cNvSpPr>
            <a:spLocks/>
          </p:cNvSpPr>
          <p:nvPr/>
        </p:nvSpPr>
        <p:spPr bwMode="auto">
          <a:xfrm>
            <a:off x="2524871" y="1891086"/>
            <a:ext cx="174825" cy="80588"/>
          </a:xfrm>
          <a:custGeom>
            <a:avLst/>
            <a:gdLst>
              <a:gd name="T0" fmla="*/ 2147483647 w 202"/>
              <a:gd name="T1" fmla="*/ 2147483647 h 100"/>
              <a:gd name="T2" fmla="*/ 2147483647 w 202"/>
              <a:gd name="T3" fmla="*/ 2147483647 h 100"/>
              <a:gd name="T4" fmla="*/ 2147483647 w 202"/>
              <a:gd name="T5" fmla="*/ 2147483647 h 100"/>
              <a:gd name="T6" fmla="*/ 2147483647 w 202"/>
              <a:gd name="T7" fmla="*/ 2147483647 h 100"/>
              <a:gd name="T8" fmla="*/ 2147483647 w 202"/>
              <a:gd name="T9" fmla="*/ 2147483647 h 100"/>
              <a:gd name="T10" fmla="*/ 2147483647 w 202"/>
              <a:gd name="T11" fmla="*/ 2147483647 h 100"/>
              <a:gd name="T12" fmla="*/ 2147483647 w 202"/>
              <a:gd name="T13" fmla="*/ 2147483647 h 100"/>
              <a:gd name="T14" fmla="*/ 2147483647 w 202"/>
              <a:gd name="T15" fmla="*/ 2147483647 h 100"/>
              <a:gd name="T16" fmla="*/ 2147483647 w 202"/>
              <a:gd name="T17" fmla="*/ 2147483647 h 100"/>
              <a:gd name="T18" fmla="*/ 2147483647 w 202"/>
              <a:gd name="T19" fmla="*/ 2147483647 h 100"/>
              <a:gd name="T20" fmla="*/ 2147483647 w 202"/>
              <a:gd name="T21" fmla="*/ 2147483647 h 100"/>
              <a:gd name="T22" fmla="*/ 2147483647 w 202"/>
              <a:gd name="T23" fmla="*/ 2147483647 h 100"/>
              <a:gd name="T24" fmla="*/ 2147483647 w 202"/>
              <a:gd name="T25" fmla="*/ 2147483647 h 100"/>
              <a:gd name="T26" fmla="*/ 2147483647 w 202"/>
              <a:gd name="T27" fmla="*/ 2147483647 h 100"/>
              <a:gd name="T28" fmla="*/ 2147483647 w 202"/>
              <a:gd name="T29" fmla="*/ 2147483647 h 100"/>
              <a:gd name="T30" fmla="*/ 2147483647 w 202"/>
              <a:gd name="T31" fmla="*/ 2147483647 h 100"/>
              <a:gd name="T32" fmla="*/ 2147483647 w 202"/>
              <a:gd name="T33" fmla="*/ 2147483647 h 100"/>
              <a:gd name="T34" fmla="*/ 2147483647 w 202"/>
              <a:gd name="T35" fmla="*/ 2147483647 h 100"/>
              <a:gd name="T36" fmla="*/ 2147483647 w 202"/>
              <a:gd name="T37" fmla="*/ 2147483647 h 100"/>
              <a:gd name="T38" fmla="*/ 2147483647 w 202"/>
              <a:gd name="T39" fmla="*/ 2147483647 h 100"/>
              <a:gd name="T40" fmla="*/ 2147483647 w 202"/>
              <a:gd name="T41" fmla="*/ 2147483647 h 100"/>
              <a:gd name="T42" fmla="*/ 2147483647 w 202"/>
              <a:gd name="T43" fmla="*/ 2147483647 h 100"/>
              <a:gd name="T44" fmla="*/ 2147483647 w 202"/>
              <a:gd name="T45" fmla="*/ 2147483647 h 100"/>
              <a:gd name="T46" fmla="*/ 2147483647 w 202"/>
              <a:gd name="T47" fmla="*/ 2147483647 h 100"/>
              <a:gd name="T48" fmla="*/ 2147483647 w 202"/>
              <a:gd name="T49" fmla="*/ 2147483647 h 100"/>
              <a:gd name="T50" fmla="*/ 2147483647 w 202"/>
              <a:gd name="T51" fmla="*/ 2147483647 h 100"/>
              <a:gd name="T52" fmla="*/ 2147483647 w 202"/>
              <a:gd name="T53" fmla="*/ 2147483647 h 100"/>
              <a:gd name="T54" fmla="*/ 0 w 202"/>
              <a:gd name="T55" fmla="*/ 2147483647 h 100"/>
              <a:gd name="T56" fmla="*/ 2147483647 w 202"/>
              <a:gd name="T57" fmla="*/ 2147483647 h 100"/>
              <a:gd name="T58" fmla="*/ 2147483647 w 202"/>
              <a:gd name="T59" fmla="*/ 0 h 100"/>
              <a:gd name="T60" fmla="*/ 2147483647 w 202"/>
              <a:gd name="T61" fmla="*/ 2147483647 h 100"/>
              <a:gd name="T62" fmla="*/ 2147483647 w 202"/>
              <a:gd name="T63" fmla="*/ 2147483647 h 100"/>
              <a:gd name="T64" fmla="*/ 2147483647 w 202"/>
              <a:gd name="T65" fmla="*/ 2147483647 h 100"/>
              <a:gd name="T66" fmla="*/ 2147483647 w 202"/>
              <a:gd name="T67" fmla="*/ 2147483647 h 100"/>
              <a:gd name="T68" fmla="*/ 2147483647 w 202"/>
              <a:gd name="T69" fmla="*/ 2147483647 h 100"/>
              <a:gd name="T70" fmla="*/ 2147483647 w 202"/>
              <a:gd name="T71" fmla="*/ 2147483647 h 100"/>
              <a:gd name="T72" fmla="*/ 2147483647 w 202"/>
              <a:gd name="T73" fmla="*/ 2147483647 h 100"/>
              <a:gd name="T74" fmla="*/ 2147483647 w 202"/>
              <a:gd name="T75" fmla="*/ 2147483647 h 100"/>
              <a:gd name="T76" fmla="*/ 2147483647 w 202"/>
              <a:gd name="T77" fmla="*/ 2147483647 h 100"/>
              <a:gd name="T78" fmla="*/ 2147483647 w 202"/>
              <a:gd name="T79" fmla="*/ 2147483647 h 100"/>
              <a:gd name="T80" fmla="*/ 2147483647 w 202"/>
              <a:gd name="T81" fmla="*/ 2147483647 h 100"/>
              <a:gd name="T82" fmla="*/ 2147483647 w 202"/>
              <a:gd name="T83" fmla="*/ 2147483647 h 100"/>
              <a:gd name="T84" fmla="*/ 2147483647 w 202"/>
              <a:gd name="T85" fmla="*/ 2147483647 h 100"/>
              <a:gd name="T86" fmla="*/ 2147483647 w 202"/>
              <a:gd name="T87" fmla="*/ 2147483647 h 1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02" h="100">
                <a:moveTo>
                  <a:pt x="166" y="28"/>
                </a:moveTo>
                <a:lnTo>
                  <a:pt x="169" y="29"/>
                </a:lnTo>
                <a:lnTo>
                  <a:pt x="176" y="30"/>
                </a:lnTo>
                <a:lnTo>
                  <a:pt x="184" y="33"/>
                </a:lnTo>
                <a:lnTo>
                  <a:pt x="191" y="37"/>
                </a:lnTo>
                <a:lnTo>
                  <a:pt x="196" y="41"/>
                </a:lnTo>
                <a:lnTo>
                  <a:pt x="198" y="46"/>
                </a:lnTo>
                <a:lnTo>
                  <a:pt x="201" y="52"/>
                </a:lnTo>
                <a:lnTo>
                  <a:pt x="201" y="60"/>
                </a:lnTo>
                <a:lnTo>
                  <a:pt x="201" y="67"/>
                </a:lnTo>
                <a:lnTo>
                  <a:pt x="202" y="69"/>
                </a:lnTo>
                <a:lnTo>
                  <a:pt x="201" y="73"/>
                </a:lnTo>
                <a:lnTo>
                  <a:pt x="196" y="76"/>
                </a:lnTo>
                <a:lnTo>
                  <a:pt x="190" y="81"/>
                </a:lnTo>
                <a:lnTo>
                  <a:pt x="186" y="84"/>
                </a:lnTo>
                <a:lnTo>
                  <a:pt x="180" y="85"/>
                </a:lnTo>
                <a:lnTo>
                  <a:pt x="172" y="85"/>
                </a:lnTo>
                <a:lnTo>
                  <a:pt x="166" y="84"/>
                </a:lnTo>
                <a:lnTo>
                  <a:pt x="163" y="83"/>
                </a:lnTo>
                <a:lnTo>
                  <a:pt x="160" y="84"/>
                </a:lnTo>
                <a:lnTo>
                  <a:pt x="156" y="88"/>
                </a:lnTo>
                <a:lnTo>
                  <a:pt x="152" y="90"/>
                </a:lnTo>
                <a:lnTo>
                  <a:pt x="148" y="91"/>
                </a:lnTo>
                <a:lnTo>
                  <a:pt x="142" y="92"/>
                </a:lnTo>
                <a:lnTo>
                  <a:pt x="136" y="92"/>
                </a:lnTo>
                <a:lnTo>
                  <a:pt x="130" y="93"/>
                </a:lnTo>
                <a:lnTo>
                  <a:pt x="125" y="93"/>
                </a:lnTo>
                <a:lnTo>
                  <a:pt x="120" y="94"/>
                </a:lnTo>
                <a:lnTo>
                  <a:pt x="116" y="96"/>
                </a:lnTo>
                <a:lnTo>
                  <a:pt x="111" y="98"/>
                </a:lnTo>
                <a:lnTo>
                  <a:pt x="106" y="99"/>
                </a:lnTo>
                <a:lnTo>
                  <a:pt x="100" y="100"/>
                </a:lnTo>
                <a:lnTo>
                  <a:pt x="92" y="100"/>
                </a:lnTo>
                <a:lnTo>
                  <a:pt x="84" y="99"/>
                </a:lnTo>
                <a:lnTo>
                  <a:pt x="77" y="99"/>
                </a:lnTo>
                <a:lnTo>
                  <a:pt x="73" y="97"/>
                </a:lnTo>
                <a:lnTo>
                  <a:pt x="68" y="93"/>
                </a:lnTo>
                <a:lnTo>
                  <a:pt x="63" y="90"/>
                </a:lnTo>
                <a:lnTo>
                  <a:pt x="58" y="85"/>
                </a:lnTo>
                <a:lnTo>
                  <a:pt x="53" y="79"/>
                </a:lnTo>
                <a:lnTo>
                  <a:pt x="52" y="71"/>
                </a:lnTo>
                <a:lnTo>
                  <a:pt x="53" y="61"/>
                </a:lnTo>
                <a:lnTo>
                  <a:pt x="53" y="54"/>
                </a:lnTo>
                <a:lnTo>
                  <a:pt x="53" y="48"/>
                </a:lnTo>
                <a:lnTo>
                  <a:pt x="51" y="44"/>
                </a:lnTo>
                <a:lnTo>
                  <a:pt x="49" y="39"/>
                </a:lnTo>
                <a:lnTo>
                  <a:pt x="46" y="35"/>
                </a:lnTo>
                <a:lnTo>
                  <a:pt x="42" y="32"/>
                </a:lnTo>
                <a:lnTo>
                  <a:pt x="36" y="32"/>
                </a:lnTo>
                <a:lnTo>
                  <a:pt x="30" y="33"/>
                </a:lnTo>
                <a:lnTo>
                  <a:pt x="28" y="35"/>
                </a:lnTo>
                <a:lnTo>
                  <a:pt x="24" y="35"/>
                </a:lnTo>
                <a:lnTo>
                  <a:pt x="20" y="31"/>
                </a:lnTo>
                <a:lnTo>
                  <a:pt x="12" y="25"/>
                </a:lnTo>
                <a:lnTo>
                  <a:pt x="5" y="22"/>
                </a:lnTo>
                <a:lnTo>
                  <a:pt x="0" y="16"/>
                </a:lnTo>
                <a:lnTo>
                  <a:pt x="1" y="9"/>
                </a:lnTo>
                <a:lnTo>
                  <a:pt x="7" y="3"/>
                </a:lnTo>
                <a:lnTo>
                  <a:pt x="13" y="0"/>
                </a:lnTo>
                <a:lnTo>
                  <a:pt x="19" y="0"/>
                </a:lnTo>
                <a:lnTo>
                  <a:pt x="24" y="1"/>
                </a:lnTo>
                <a:lnTo>
                  <a:pt x="30" y="6"/>
                </a:lnTo>
                <a:lnTo>
                  <a:pt x="34" y="12"/>
                </a:lnTo>
                <a:lnTo>
                  <a:pt x="37" y="17"/>
                </a:lnTo>
                <a:lnTo>
                  <a:pt x="43" y="21"/>
                </a:lnTo>
                <a:lnTo>
                  <a:pt x="49" y="20"/>
                </a:lnTo>
                <a:lnTo>
                  <a:pt x="52" y="16"/>
                </a:lnTo>
                <a:lnTo>
                  <a:pt x="54" y="13"/>
                </a:lnTo>
                <a:lnTo>
                  <a:pt x="59" y="12"/>
                </a:lnTo>
                <a:lnTo>
                  <a:pt x="63" y="13"/>
                </a:lnTo>
                <a:lnTo>
                  <a:pt x="67" y="13"/>
                </a:lnTo>
                <a:lnTo>
                  <a:pt x="69" y="16"/>
                </a:lnTo>
                <a:lnTo>
                  <a:pt x="70" y="21"/>
                </a:lnTo>
                <a:lnTo>
                  <a:pt x="73" y="29"/>
                </a:lnTo>
                <a:lnTo>
                  <a:pt x="80" y="36"/>
                </a:lnTo>
                <a:lnTo>
                  <a:pt x="85" y="43"/>
                </a:lnTo>
                <a:lnTo>
                  <a:pt x="88" y="50"/>
                </a:lnTo>
                <a:lnTo>
                  <a:pt x="91" y="53"/>
                </a:lnTo>
                <a:lnTo>
                  <a:pt x="100" y="52"/>
                </a:lnTo>
                <a:lnTo>
                  <a:pt x="111" y="51"/>
                </a:lnTo>
                <a:lnTo>
                  <a:pt x="119" y="52"/>
                </a:lnTo>
                <a:lnTo>
                  <a:pt x="123" y="53"/>
                </a:lnTo>
                <a:lnTo>
                  <a:pt x="128" y="51"/>
                </a:lnTo>
                <a:lnTo>
                  <a:pt x="133" y="46"/>
                </a:lnTo>
                <a:lnTo>
                  <a:pt x="138" y="41"/>
                </a:lnTo>
                <a:lnTo>
                  <a:pt x="143" y="37"/>
                </a:lnTo>
                <a:lnTo>
                  <a:pt x="149" y="32"/>
                </a:lnTo>
                <a:lnTo>
                  <a:pt x="154" y="29"/>
                </a:lnTo>
                <a:lnTo>
                  <a:pt x="166" y="2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5" name="Freeform 438"/>
          <p:cNvSpPr>
            <a:spLocks/>
          </p:cNvSpPr>
          <p:nvPr/>
        </p:nvSpPr>
        <p:spPr bwMode="auto">
          <a:xfrm>
            <a:off x="2387324" y="1840254"/>
            <a:ext cx="35994" cy="29755"/>
          </a:xfrm>
          <a:custGeom>
            <a:avLst/>
            <a:gdLst>
              <a:gd name="T0" fmla="*/ 2147483647 w 40"/>
              <a:gd name="T1" fmla="*/ 2147483647 h 37"/>
              <a:gd name="T2" fmla="*/ 2147483647 w 40"/>
              <a:gd name="T3" fmla="*/ 2147483647 h 37"/>
              <a:gd name="T4" fmla="*/ 2147483647 w 40"/>
              <a:gd name="T5" fmla="*/ 2147483647 h 37"/>
              <a:gd name="T6" fmla="*/ 2147483647 w 40"/>
              <a:gd name="T7" fmla="*/ 2147483647 h 37"/>
              <a:gd name="T8" fmla="*/ 2147483647 w 40"/>
              <a:gd name="T9" fmla="*/ 2147483647 h 37"/>
              <a:gd name="T10" fmla="*/ 2147483647 w 40"/>
              <a:gd name="T11" fmla="*/ 2147483647 h 37"/>
              <a:gd name="T12" fmla="*/ 2147483647 w 40"/>
              <a:gd name="T13" fmla="*/ 2147483647 h 37"/>
              <a:gd name="T14" fmla="*/ 2147483647 w 40"/>
              <a:gd name="T15" fmla="*/ 2147483647 h 37"/>
              <a:gd name="T16" fmla="*/ 2147483647 w 40"/>
              <a:gd name="T17" fmla="*/ 2147483647 h 37"/>
              <a:gd name="T18" fmla="*/ 2147483647 w 40"/>
              <a:gd name="T19" fmla="*/ 2147483647 h 37"/>
              <a:gd name="T20" fmla="*/ 2147483647 w 40"/>
              <a:gd name="T21" fmla="*/ 2147483647 h 37"/>
              <a:gd name="T22" fmla="*/ 2147483647 w 40"/>
              <a:gd name="T23" fmla="*/ 2147483647 h 37"/>
              <a:gd name="T24" fmla="*/ 2147483647 w 40"/>
              <a:gd name="T25" fmla="*/ 2147483647 h 37"/>
              <a:gd name="T26" fmla="*/ 2147483647 w 40"/>
              <a:gd name="T27" fmla="*/ 2147483647 h 37"/>
              <a:gd name="T28" fmla="*/ 0 w 40"/>
              <a:gd name="T29" fmla="*/ 2147483647 h 37"/>
              <a:gd name="T30" fmla="*/ 2147483647 w 40"/>
              <a:gd name="T31" fmla="*/ 2147483647 h 37"/>
              <a:gd name="T32" fmla="*/ 2147483647 w 40"/>
              <a:gd name="T33" fmla="*/ 2147483647 h 37"/>
              <a:gd name="T34" fmla="*/ 2147483647 w 40"/>
              <a:gd name="T35" fmla="*/ 2147483647 h 37"/>
              <a:gd name="T36" fmla="*/ 2147483647 w 40"/>
              <a:gd name="T37" fmla="*/ 2147483647 h 37"/>
              <a:gd name="T38" fmla="*/ 2147483647 w 40"/>
              <a:gd name="T39" fmla="*/ 0 h 37"/>
              <a:gd name="T40" fmla="*/ 2147483647 w 40"/>
              <a:gd name="T41" fmla="*/ 2147483647 h 37"/>
              <a:gd name="T42" fmla="*/ 2147483647 w 40"/>
              <a:gd name="T43" fmla="*/ 2147483647 h 37"/>
              <a:gd name="T44" fmla="*/ 2147483647 w 40"/>
              <a:gd name="T45" fmla="*/ 2147483647 h 37"/>
              <a:gd name="T46" fmla="*/ 2147483647 w 40"/>
              <a:gd name="T47" fmla="*/ 2147483647 h 37"/>
              <a:gd name="T48" fmla="*/ 2147483647 w 40"/>
              <a:gd name="T49" fmla="*/ 2147483647 h 3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7">
                <a:moveTo>
                  <a:pt x="38" y="20"/>
                </a:moveTo>
                <a:lnTo>
                  <a:pt x="37" y="21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7"/>
                </a:lnTo>
                <a:lnTo>
                  <a:pt x="14" y="37"/>
                </a:lnTo>
                <a:lnTo>
                  <a:pt x="13" y="37"/>
                </a:lnTo>
                <a:lnTo>
                  <a:pt x="12" y="36"/>
                </a:lnTo>
                <a:lnTo>
                  <a:pt x="11" y="34"/>
                </a:lnTo>
                <a:lnTo>
                  <a:pt x="9" y="32"/>
                </a:lnTo>
                <a:lnTo>
                  <a:pt x="5" y="28"/>
                </a:lnTo>
                <a:lnTo>
                  <a:pt x="2" y="24"/>
                </a:lnTo>
                <a:lnTo>
                  <a:pt x="0" y="20"/>
                </a:lnTo>
                <a:lnTo>
                  <a:pt x="2" y="17"/>
                </a:lnTo>
                <a:lnTo>
                  <a:pt x="6" y="12"/>
                </a:lnTo>
                <a:lnTo>
                  <a:pt x="12" y="7"/>
                </a:lnTo>
                <a:lnTo>
                  <a:pt x="17" y="3"/>
                </a:lnTo>
                <a:lnTo>
                  <a:pt x="20" y="0"/>
                </a:lnTo>
                <a:lnTo>
                  <a:pt x="25" y="2"/>
                </a:lnTo>
                <a:lnTo>
                  <a:pt x="32" y="4"/>
                </a:lnTo>
                <a:lnTo>
                  <a:pt x="37" y="7"/>
                </a:lnTo>
                <a:lnTo>
                  <a:pt x="40" y="12"/>
                </a:lnTo>
                <a:lnTo>
                  <a:pt x="38" y="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6" name="Freeform 439"/>
          <p:cNvSpPr>
            <a:spLocks/>
          </p:cNvSpPr>
          <p:nvPr/>
        </p:nvSpPr>
        <p:spPr bwMode="auto">
          <a:xfrm flipV="1">
            <a:off x="2524871" y="1651804"/>
            <a:ext cx="174825" cy="252920"/>
          </a:xfrm>
          <a:custGeom>
            <a:avLst/>
            <a:gdLst>
              <a:gd name="T0" fmla="*/ 2147483647 w 201"/>
              <a:gd name="T1" fmla="*/ 2147483647 h 319"/>
              <a:gd name="T2" fmla="*/ 2147483647 w 201"/>
              <a:gd name="T3" fmla="*/ 2147483647 h 319"/>
              <a:gd name="T4" fmla="*/ 2147483647 w 201"/>
              <a:gd name="T5" fmla="*/ 2147483647 h 319"/>
              <a:gd name="T6" fmla="*/ 2147483647 w 201"/>
              <a:gd name="T7" fmla="*/ 2147483647 h 319"/>
              <a:gd name="T8" fmla="*/ 2147483647 w 201"/>
              <a:gd name="T9" fmla="*/ 2147483647 h 319"/>
              <a:gd name="T10" fmla="*/ 2147483647 w 201"/>
              <a:gd name="T11" fmla="*/ 2147483647 h 319"/>
              <a:gd name="T12" fmla="*/ 2147483647 w 201"/>
              <a:gd name="T13" fmla="*/ 2147483647 h 319"/>
              <a:gd name="T14" fmla="*/ 2147483647 w 201"/>
              <a:gd name="T15" fmla="*/ 2147483647 h 319"/>
              <a:gd name="T16" fmla="*/ 2147483647 w 201"/>
              <a:gd name="T17" fmla="*/ 2147483647 h 319"/>
              <a:gd name="T18" fmla="*/ 2147483647 w 201"/>
              <a:gd name="T19" fmla="*/ 2147483647 h 319"/>
              <a:gd name="T20" fmla="*/ 2147483647 w 201"/>
              <a:gd name="T21" fmla="*/ 2147483647 h 319"/>
              <a:gd name="T22" fmla="*/ 2147483647 w 201"/>
              <a:gd name="T23" fmla="*/ 2147483647 h 319"/>
              <a:gd name="T24" fmla="*/ 2147483647 w 201"/>
              <a:gd name="T25" fmla="*/ 2147483647 h 319"/>
              <a:gd name="T26" fmla="*/ 2147483647 w 201"/>
              <a:gd name="T27" fmla="*/ 2147483647 h 319"/>
              <a:gd name="T28" fmla="*/ 2147483647 w 201"/>
              <a:gd name="T29" fmla="*/ 2147483647 h 319"/>
              <a:gd name="T30" fmla="*/ 2147483647 w 201"/>
              <a:gd name="T31" fmla="*/ 2147483647 h 319"/>
              <a:gd name="T32" fmla="*/ 2147483647 w 201"/>
              <a:gd name="T33" fmla="*/ 2147483647 h 319"/>
              <a:gd name="T34" fmla="*/ 2147483647 w 201"/>
              <a:gd name="T35" fmla="*/ 2147483647 h 319"/>
              <a:gd name="T36" fmla="*/ 2147483647 w 201"/>
              <a:gd name="T37" fmla="*/ 2147483647 h 319"/>
              <a:gd name="T38" fmla="*/ 2147483647 w 201"/>
              <a:gd name="T39" fmla="*/ 2147483647 h 319"/>
              <a:gd name="T40" fmla="*/ 2147483647 w 201"/>
              <a:gd name="T41" fmla="*/ 2147483647 h 319"/>
              <a:gd name="T42" fmla="*/ 2147483647 w 201"/>
              <a:gd name="T43" fmla="*/ 2147483647 h 319"/>
              <a:gd name="T44" fmla="*/ 2147483647 w 201"/>
              <a:gd name="T45" fmla="*/ 2147483647 h 319"/>
              <a:gd name="T46" fmla="*/ 2147483647 w 201"/>
              <a:gd name="T47" fmla="*/ 2147483647 h 319"/>
              <a:gd name="T48" fmla="*/ 2147483647 w 201"/>
              <a:gd name="T49" fmla="*/ 2147483647 h 319"/>
              <a:gd name="T50" fmla="*/ 2147483647 w 201"/>
              <a:gd name="T51" fmla="*/ 0 h 319"/>
              <a:gd name="T52" fmla="*/ 2147483647 w 201"/>
              <a:gd name="T53" fmla="*/ 2147483647 h 319"/>
              <a:gd name="T54" fmla="*/ 2147483647 w 201"/>
              <a:gd name="T55" fmla="*/ 2147483647 h 319"/>
              <a:gd name="T56" fmla="*/ 2147483647 w 201"/>
              <a:gd name="T57" fmla="*/ 2147483647 h 319"/>
              <a:gd name="T58" fmla="*/ 2147483647 w 201"/>
              <a:gd name="T59" fmla="*/ 2147483647 h 319"/>
              <a:gd name="T60" fmla="*/ 2147483647 w 201"/>
              <a:gd name="T61" fmla="*/ 2147483647 h 319"/>
              <a:gd name="T62" fmla="*/ 2147483647 w 201"/>
              <a:gd name="T63" fmla="*/ 2147483647 h 319"/>
              <a:gd name="T64" fmla="*/ 2147483647 w 201"/>
              <a:gd name="T65" fmla="*/ 2147483647 h 319"/>
              <a:gd name="T66" fmla="*/ 2147483647 w 201"/>
              <a:gd name="T67" fmla="*/ 2147483647 h 319"/>
              <a:gd name="T68" fmla="*/ 2147483647 w 201"/>
              <a:gd name="T69" fmla="*/ 2147483647 h 319"/>
              <a:gd name="T70" fmla="*/ 2147483647 w 201"/>
              <a:gd name="T71" fmla="*/ 2147483647 h 319"/>
              <a:gd name="T72" fmla="*/ 2147483647 w 201"/>
              <a:gd name="T73" fmla="*/ 2147483647 h 319"/>
              <a:gd name="T74" fmla="*/ 2147483647 w 201"/>
              <a:gd name="T75" fmla="*/ 2147483647 h 319"/>
              <a:gd name="T76" fmla="*/ 2147483647 w 201"/>
              <a:gd name="T77" fmla="*/ 2147483647 h 319"/>
              <a:gd name="T78" fmla="*/ 2147483647 w 201"/>
              <a:gd name="T79" fmla="*/ 2147483647 h 319"/>
              <a:gd name="T80" fmla="*/ 2147483647 w 201"/>
              <a:gd name="T81" fmla="*/ 2147483647 h 319"/>
              <a:gd name="T82" fmla="*/ 2147483647 w 201"/>
              <a:gd name="T83" fmla="*/ 2147483647 h 319"/>
              <a:gd name="T84" fmla="*/ 2147483647 w 201"/>
              <a:gd name="T85" fmla="*/ 2147483647 h 319"/>
              <a:gd name="T86" fmla="*/ 0 w 201"/>
              <a:gd name="T87" fmla="*/ 2147483647 h 319"/>
              <a:gd name="T88" fmla="*/ 2147483647 w 201"/>
              <a:gd name="T89" fmla="*/ 2147483647 h 319"/>
              <a:gd name="T90" fmla="*/ 2147483647 w 201"/>
              <a:gd name="T91" fmla="*/ 2147483647 h 319"/>
              <a:gd name="T92" fmla="*/ 2147483647 w 201"/>
              <a:gd name="T93" fmla="*/ 2147483647 h 319"/>
              <a:gd name="T94" fmla="*/ 2147483647 w 201"/>
              <a:gd name="T95" fmla="*/ 2147483647 h 319"/>
              <a:gd name="T96" fmla="*/ 2147483647 w 201"/>
              <a:gd name="T97" fmla="*/ 2147483647 h 319"/>
              <a:gd name="T98" fmla="*/ 2147483647 w 201"/>
              <a:gd name="T99" fmla="*/ 2147483647 h 319"/>
              <a:gd name="T100" fmla="*/ 2147483647 w 201"/>
              <a:gd name="T101" fmla="*/ 2147483647 h 319"/>
              <a:gd name="T102" fmla="*/ 2147483647 w 201"/>
              <a:gd name="T103" fmla="*/ 2147483647 h 319"/>
              <a:gd name="T104" fmla="*/ 2147483647 w 201"/>
              <a:gd name="T105" fmla="*/ 2147483647 h 319"/>
              <a:gd name="T106" fmla="*/ 2147483647 w 201"/>
              <a:gd name="T107" fmla="*/ 2147483647 h 319"/>
              <a:gd name="T108" fmla="*/ 2147483647 w 201"/>
              <a:gd name="T109" fmla="*/ 2147483647 h 319"/>
              <a:gd name="T110" fmla="*/ 2147483647 w 201"/>
              <a:gd name="T111" fmla="*/ 2147483647 h 3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01" h="319">
                <a:moveTo>
                  <a:pt x="84" y="267"/>
                </a:moveTo>
                <a:lnTo>
                  <a:pt x="88" y="270"/>
                </a:lnTo>
                <a:lnTo>
                  <a:pt x="93" y="277"/>
                </a:lnTo>
                <a:lnTo>
                  <a:pt x="97" y="283"/>
                </a:lnTo>
                <a:lnTo>
                  <a:pt x="95" y="290"/>
                </a:lnTo>
                <a:lnTo>
                  <a:pt x="88" y="294"/>
                </a:lnTo>
                <a:lnTo>
                  <a:pt x="82" y="296"/>
                </a:lnTo>
                <a:lnTo>
                  <a:pt x="78" y="301"/>
                </a:lnTo>
                <a:lnTo>
                  <a:pt x="80" y="308"/>
                </a:lnTo>
                <a:lnTo>
                  <a:pt x="82" y="315"/>
                </a:lnTo>
                <a:lnTo>
                  <a:pt x="85" y="318"/>
                </a:lnTo>
                <a:lnTo>
                  <a:pt x="92" y="319"/>
                </a:lnTo>
                <a:lnTo>
                  <a:pt x="104" y="319"/>
                </a:lnTo>
                <a:lnTo>
                  <a:pt x="116" y="319"/>
                </a:lnTo>
                <a:lnTo>
                  <a:pt x="123" y="318"/>
                </a:lnTo>
                <a:lnTo>
                  <a:pt x="129" y="316"/>
                </a:lnTo>
                <a:lnTo>
                  <a:pt x="136" y="312"/>
                </a:lnTo>
                <a:lnTo>
                  <a:pt x="144" y="309"/>
                </a:lnTo>
                <a:lnTo>
                  <a:pt x="151" y="305"/>
                </a:lnTo>
                <a:lnTo>
                  <a:pt x="158" y="304"/>
                </a:lnTo>
                <a:lnTo>
                  <a:pt x="164" y="304"/>
                </a:lnTo>
                <a:lnTo>
                  <a:pt x="171" y="306"/>
                </a:lnTo>
                <a:lnTo>
                  <a:pt x="176" y="306"/>
                </a:lnTo>
                <a:lnTo>
                  <a:pt x="182" y="305"/>
                </a:lnTo>
                <a:lnTo>
                  <a:pt x="187" y="300"/>
                </a:lnTo>
                <a:lnTo>
                  <a:pt x="191" y="294"/>
                </a:lnTo>
                <a:lnTo>
                  <a:pt x="197" y="289"/>
                </a:lnTo>
                <a:lnTo>
                  <a:pt x="198" y="285"/>
                </a:lnTo>
                <a:lnTo>
                  <a:pt x="191" y="279"/>
                </a:lnTo>
                <a:lnTo>
                  <a:pt x="180" y="273"/>
                </a:lnTo>
                <a:lnTo>
                  <a:pt x="173" y="270"/>
                </a:lnTo>
                <a:lnTo>
                  <a:pt x="169" y="266"/>
                </a:lnTo>
                <a:lnTo>
                  <a:pt x="172" y="263"/>
                </a:lnTo>
                <a:lnTo>
                  <a:pt x="177" y="259"/>
                </a:lnTo>
                <a:lnTo>
                  <a:pt x="181" y="256"/>
                </a:lnTo>
                <a:lnTo>
                  <a:pt x="182" y="251"/>
                </a:lnTo>
                <a:lnTo>
                  <a:pt x="182" y="244"/>
                </a:lnTo>
                <a:lnTo>
                  <a:pt x="180" y="238"/>
                </a:lnTo>
                <a:lnTo>
                  <a:pt x="179" y="235"/>
                </a:lnTo>
                <a:lnTo>
                  <a:pt x="179" y="232"/>
                </a:lnTo>
                <a:lnTo>
                  <a:pt x="182" y="227"/>
                </a:lnTo>
                <a:lnTo>
                  <a:pt x="188" y="219"/>
                </a:lnTo>
                <a:lnTo>
                  <a:pt x="195" y="209"/>
                </a:lnTo>
                <a:lnTo>
                  <a:pt x="197" y="197"/>
                </a:lnTo>
                <a:lnTo>
                  <a:pt x="190" y="187"/>
                </a:lnTo>
                <a:lnTo>
                  <a:pt x="177" y="179"/>
                </a:lnTo>
                <a:lnTo>
                  <a:pt x="168" y="173"/>
                </a:lnTo>
                <a:lnTo>
                  <a:pt x="165" y="168"/>
                </a:lnTo>
                <a:lnTo>
                  <a:pt x="168" y="162"/>
                </a:lnTo>
                <a:lnTo>
                  <a:pt x="177" y="156"/>
                </a:lnTo>
                <a:lnTo>
                  <a:pt x="188" y="149"/>
                </a:lnTo>
                <a:lnTo>
                  <a:pt x="195" y="139"/>
                </a:lnTo>
                <a:lnTo>
                  <a:pt x="195" y="130"/>
                </a:lnTo>
                <a:lnTo>
                  <a:pt x="192" y="120"/>
                </a:lnTo>
                <a:lnTo>
                  <a:pt x="194" y="109"/>
                </a:lnTo>
                <a:lnTo>
                  <a:pt x="195" y="100"/>
                </a:lnTo>
                <a:lnTo>
                  <a:pt x="196" y="90"/>
                </a:lnTo>
                <a:lnTo>
                  <a:pt x="197" y="77"/>
                </a:lnTo>
                <a:lnTo>
                  <a:pt x="199" y="65"/>
                </a:lnTo>
                <a:lnTo>
                  <a:pt x="201" y="55"/>
                </a:lnTo>
                <a:lnTo>
                  <a:pt x="196" y="52"/>
                </a:lnTo>
                <a:lnTo>
                  <a:pt x="189" y="54"/>
                </a:lnTo>
                <a:lnTo>
                  <a:pt x="183" y="54"/>
                </a:lnTo>
                <a:lnTo>
                  <a:pt x="183" y="51"/>
                </a:lnTo>
                <a:lnTo>
                  <a:pt x="190" y="40"/>
                </a:lnTo>
                <a:lnTo>
                  <a:pt x="197" y="29"/>
                </a:lnTo>
                <a:lnTo>
                  <a:pt x="199" y="18"/>
                </a:lnTo>
                <a:lnTo>
                  <a:pt x="198" y="10"/>
                </a:lnTo>
                <a:lnTo>
                  <a:pt x="194" y="6"/>
                </a:lnTo>
                <a:lnTo>
                  <a:pt x="192" y="5"/>
                </a:lnTo>
                <a:lnTo>
                  <a:pt x="190" y="5"/>
                </a:lnTo>
                <a:lnTo>
                  <a:pt x="189" y="5"/>
                </a:lnTo>
                <a:lnTo>
                  <a:pt x="187" y="5"/>
                </a:lnTo>
                <a:lnTo>
                  <a:pt x="179" y="6"/>
                </a:lnTo>
                <a:lnTo>
                  <a:pt x="173" y="3"/>
                </a:lnTo>
                <a:lnTo>
                  <a:pt x="168" y="1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9" y="2"/>
                </a:lnTo>
                <a:lnTo>
                  <a:pt x="156" y="5"/>
                </a:lnTo>
                <a:lnTo>
                  <a:pt x="151" y="6"/>
                </a:lnTo>
                <a:lnTo>
                  <a:pt x="145" y="6"/>
                </a:lnTo>
                <a:lnTo>
                  <a:pt x="139" y="7"/>
                </a:lnTo>
                <a:lnTo>
                  <a:pt x="135" y="8"/>
                </a:lnTo>
                <a:lnTo>
                  <a:pt x="129" y="9"/>
                </a:lnTo>
                <a:lnTo>
                  <a:pt x="126" y="10"/>
                </a:lnTo>
                <a:lnTo>
                  <a:pt x="123" y="14"/>
                </a:lnTo>
                <a:lnTo>
                  <a:pt x="121" y="17"/>
                </a:lnTo>
                <a:lnTo>
                  <a:pt x="119" y="18"/>
                </a:lnTo>
                <a:lnTo>
                  <a:pt x="115" y="18"/>
                </a:lnTo>
                <a:lnTo>
                  <a:pt x="108" y="20"/>
                </a:lnTo>
                <a:lnTo>
                  <a:pt x="100" y="23"/>
                </a:lnTo>
                <a:lnTo>
                  <a:pt x="93" y="26"/>
                </a:lnTo>
                <a:lnTo>
                  <a:pt x="87" y="31"/>
                </a:lnTo>
                <a:lnTo>
                  <a:pt x="82" y="39"/>
                </a:lnTo>
                <a:lnTo>
                  <a:pt x="80" y="47"/>
                </a:lnTo>
                <a:lnTo>
                  <a:pt x="81" y="54"/>
                </a:lnTo>
                <a:lnTo>
                  <a:pt x="81" y="59"/>
                </a:lnTo>
                <a:lnTo>
                  <a:pt x="80" y="60"/>
                </a:lnTo>
                <a:lnTo>
                  <a:pt x="74" y="61"/>
                </a:lnTo>
                <a:lnTo>
                  <a:pt x="67" y="62"/>
                </a:lnTo>
                <a:lnTo>
                  <a:pt x="60" y="66"/>
                </a:lnTo>
                <a:lnTo>
                  <a:pt x="59" y="70"/>
                </a:lnTo>
                <a:lnTo>
                  <a:pt x="57" y="74"/>
                </a:lnTo>
                <a:lnTo>
                  <a:pt x="52" y="77"/>
                </a:lnTo>
                <a:lnTo>
                  <a:pt x="46" y="81"/>
                </a:lnTo>
                <a:lnTo>
                  <a:pt x="43" y="84"/>
                </a:lnTo>
                <a:lnTo>
                  <a:pt x="40" y="89"/>
                </a:lnTo>
                <a:lnTo>
                  <a:pt x="37" y="93"/>
                </a:lnTo>
                <a:lnTo>
                  <a:pt x="35" y="99"/>
                </a:lnTo>
                <a:lnTo>
                  <a:pt x="38" y="107"/>
                </a:lnTo>
                <a:lnTo>
                  <a:pt x="44" y="115"/>
                </a:lnTo>
                <a:lnTo>
                  <a:pt x="47" y="122"/>
                </a:lnTo>
                <a:lnTo>
                  <a:pt x="49" y="128"/>
                </a:lnTo>
                <a:lnTo>
                  <a:pt x="47" y="132"/>
                </a:lnTo>
                <a:lnTo>
                  <a:pt x="45" y="138"/>
                </a:lnTo>
                <a:lnTo>
                  <a:pt x="44" y="143"/>
                </a:lnTo>
                <a:lnTo>
                  <a:pt x="43" y="143"/>
                </a:lnTo>
                <a:lnTo>
                  <a:pt x="38" y="136"/>
                </a:lnTo>
                <a:lnTo>
                  <a:pt x="34" y="126"/>
                </a:lnTo>
                <a:lnTo>
                  <a:pt x="31" y="118"/>
                </a:lnTo>
                <a:lnTo>
                  <a:pt x="28" y="113"/>
                </a:lnTo>
                <a:lnTo>
                  <a:pt x="24" y="114"/>
                </a:lnTo>
                <a:lnTo>
                  <a:pt x="21" y="118"/>
                </a:lnTo>
                <a:lnTo>
                  <a:pt x="16" y="123"/>
                </a:lnTo>
                <a:lnTo>
                  <a:pt x="12" y="128"/>
                </a:lnTo>
                <a:lnTo>
                  <a:pt x="9" y="132"/>
                </a:lnTo>
                <a:lnTo>
                  <a:pt x="7" y="141"/>
                </a:lnTo>
                <a:lnTo>
                  <a:pt x="4" y="153"/>
                </a:lnTo>
                <a:lnTo>
                  <a:pt x="0" y="166"/>
                </a:lnTo>
                <a:lnTo>
                  <a:pt x="0" y="176"/>
                </a:lnTo>
                <a:lnTo>
                  <a:pt x="1" y="184"/>
                </a:lnTo>
                <a:lnTo>
                  <a:pt x="2" y="190"/>
                </a:lnTo>
                <a:lnTo>
                  <a:pt x="6" y="195"/>
                </a:lnTo>
                <a:lnTo>
                  <a:pt x="12" y="198"/>
                </a:lnTo>
                <a:lnTo>
                  <a:pt x="19" y="199"/>
                </a:lnTo>
                <a:lnTo>
                  <a:pt x="23" y="200"/>
                </a:lnTo>
                <a:lnTo>
                  <a:pt x="27" y="200"/>
                </a:lnTo>
                <a:lnTo>
                  <a:pt x="30" y="199"/>
                </a:lnTo>
                <a:lnTo>
                  <a:pt x="31" y="200"/>
                </a:lnTo>
                <a:lnTo>
                  <a:pt x="30" y="205"/>
                </a:lnTo>
                <a:lnTo>
                  <a:pt x="28" y="211"/>
                </a:lnTo>
                <a:lnTo>
                  <a:pt x="24" y="215"/>
                </a:lnTo>
                <a:lnTo>
                  <a:pt x="23" y="219"/>
                </a:lnTo>
                <a:lnTo>
                  <a:pt x="24" y="224"/>
                </a:lnTo>
                <a:lnTo>
                  <a:pt x="28" y="229"/>
                </a:lnTo>
                <a:lnTo>
                  <a:pt x="31" y="234"/>
                </a:lnTo>
                <a:lnTo>
                  <a:pt x="36" y="238"/>
                </a:lnTo>
                <a:lnTo>
                  <a:pt x="44" y="245"/>
                </a:lnTo>
                <a:lnTo>
                  <a:pt x="54" y="248"/>
                </a:lnTo>
                <a:lnTo>
                  <a:pt x="63" y="244"/>
                </a:lnTo>
                <a:lnTo>
                  <a:pt x="70" y="237"/>
                </a:lnTo>
                <a:lnTo>
                  <a:pt x="75" y="232"/>
                </a:lnTo>
                <a:lnTo>
                  <a:pt x="77" y="229"/>
                </a:lnTo>
                <a:lnTo>
                  <a:pt x="82" y="230"/>
                </a:lnTo>
                <a:lnTo>
                  <a:pt x="88" y="234"/>
                </a:lnTo>
                <a:lnTo>
                  <a:pt x="96" y="240"/>
                </a:lnTo>
                <a:lnTo>
                  <a:pt x="104" y="247"/>
                </a:lnTo>
                <a:lnTo>
                  <a:pt x="111" y="256"/>
                </a:lnTo>
                <a:lnTo>
                  <a:pt x="113" y="263"/>
                </a:lnTo>
                <a:lnTo>
                  <a:pt x="113" y="264"/>
                </a:lnTo>
                <a:lnTo>
                  <a:pt x="110" y="262"/>
                </a:lnTo>
                <a:lnTo>
                  <a:pt x="103" y="256"/>
                </a:lnTo>
                <a:lnTo>
                  <a:pt x="93" y="252"/>
                </a:lnTo>
                <a:lnTo>
                  <a:pt x="85" y="252"/>
                </a:lnTo>
                <a:lnTo>
                  <a:pt x="82" y="258"/>
                </a:lnTo>
                <a:lnTo>
                  <a:pt x="84" y="2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7" name="Freeform 440"/>
          <p:cNvSpPr>
            <a:spLocks/>
          </p:cNvSpPr>
          <p:nvPr/>
        </p:nvSpPr>
        <p:spPr bwMode="auto">
          <a:xfrm>
            <a:off x="2528727" y="1861330"/>
            <a:ext cx="29567" cy="13638"/>
          </a:xfrm>
          <a:custGeom>
            <a:avLst/>
            <a:gdLst>
              <a:gd name="T0" fmla="*/ 2147483647 w 34"/>
              <a:gd name="T1" fmla="*/ 0 h 18"/>
              <a:gd name="T2" fmla="*/ 2147483647 w 34"/>
              <a:gd name="T3" fmla="*/ 2147483647 h 18"/>
              <a:gd name="T4" fmla="*/ 2147483647 w 34"/>
              <a:gd name="T5" fmla="*/ 2147483647 h 18"/>
              <a:gd name="T6" fmla="*/ 2147483647 w 34"/>
              <a:gd name="T7" fmla="*/ 2147483647 h 18"/>
              <a:gd name="T8" fmla="*/ 2147483647 w 34"/>
              <a:gd name="T9" fmla="*/ 2147483647 h 18"/>
              <a:gd name="T10" fmla="*/ 2147483647 w 34"/>
              <a:gd name="T11" fmla="*/ 2147483647 h 18"/>
              <a:gd name="T12" fmla="*/ 2147483647 w 34"/>
              <a:gd name="T13" fmla="*/ 2147483647 h 18"/>
              <a:gd name="T14" fmla="*/ 2147483647 w 34"/>
              <a:gd name="T15" fmla="*/ 2147483647 h 18"/>
              <a:gd name="T16" fmla="*/ 2147483647 w 34"/>
              <a:gd name="T17" fmla="*/ 2147483647 h 18"/>
              <a:gd name="T18" fmla="*/ 2147483647 w 34"/>
              <a:gd name="T19" fmla="*/ 2147483647 h 18"/>
              <a:gd name="T20" fmla="*/ 0 w 34"/>
              <a:gd name="T21" fmla="*/ 2147483647 h 18"/>
              <a:gd name="T22" fmla="*/ 0 w 34"/>
              <a:gd name="T23" fmla="*/ 2147483647 h 18"/>
              <a:gd name="T24" fmla="*/ 2147483647 w 34"/>
              <a:gd name="T25" fmla="*/ 2147483647 h 18"/>
              <a:gd name="T26" fmla="*/ 2147483647 w 34"/>
              <a:gd name="T27" fmla="*/ 2147483647 h 18"/>
              <a:gd name="T28" fmla="*/ 2147483647 w 34"/>
              <a:gd name="T29" fmla="*/ 2147483647 h 18"/>
              <a:gd name="T30" fmla="*/ 2147483647 w 34"/>
              <a:gd name="T31" fmla="*/ 2147483647 h 18"/>
              <a:gd name="T32" fmla="*/ 2147483647 w 34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" h="18">
                <a:moveTo>
                  <a:pt x="31" y="0"/>
                </a:moveTo>
                <a:lnTo>
                  <a:pt x="32" y="1"/>
                </a:lnTo>
                <a:lnTo>
                  <a:pt x="34" y="3"/>
                </a:lnTo>
                <a:lnTo>
                  <a:pt x="34" y="6"/>
                </a:lnTo>
                <a:lnTo>
                  <a:pt x="30" y="10"/>
                </a:lnTo>
                <a:lnTo>
                  <a:pt x="24" y="14"/>
                </a:lnTo>
                <a:lnTo>
                  <a:pt x="22" y="16"/>
                </a:lnTo>
                <a:lnTo>
                  <a:pt x="19" y="18"/>
                </a:lnTo>
                <a:lnTo>
                  <a:pt x="12" y="18"/>
                </a:lnTo>
                <a:lnTo>
                  <a:pt x="4" y="16"/>
                </a:lnTo>
                <a:lnTo>
                  <a:pt x="0" y="13"/>
                </a:lnTo>
                <a:lnTo>
                  <a:pt x="0" y="9"/>
                </a:lnTo>
                <a:lnTo>
                  <a:pt x="4" y="7"/>
                </a:lnTo>
                <a:lnTo>
                  <a:pt x="14" y="4"/>
                </a:lnTo>
                <a:lnTo>
                  <a:pt x="22" y="2"/>
                </a:lnTo>
                <a:lnTo>
                  <a:pt x="29" y="1"/>
                </a:lnTo>
                <a:lnTo>
                  <a:pt x="3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8" name="Freeform 441"/>
          <p:cNvSpPr>
            <a:spLocks/>
          </p:cNvSpPr>
          <p:nvPr/>
        </p:nvSpPr>
        <p:spPr bwMode="auto">
          <a:xfrm>
            <a:off x="2513301" y="1825376"/>
            <a:ext cx="26995" cy="37194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0 h 46"/>
              <a:gd name="T8" fmla="*/ 2147483647 w 34"/>
              <a:gd name="T9" fmla="*/ 0 h 46"/>
              <a:gd name="T10" fmla="*/ 2147483647 w 34"/>
              <a:gd name="T11" fmla="*/ 2147483647 h 46"/>
              <a:gd name="T12" fmla="*/ 0 w 34"/>
              <a:gd name="T13" fmla="*/ 2147483647 h 46"/>
              <a:gd name="T14" fmla="*/ 2147483647 w 34"/>
              <a:gd name="T15" fmla="*/ 2147483647 h 46"/>
              <a:gd name="T16" fmla="*/ 2147483647 w 34"/>
              <a:gd name="T17" fmla="*/ 2147483647 h 46"/>
              <a:gd name="T18" fmla="*/ 2147483647 w 34"/>
              <a:gd name="T19" fmla="*/ 2147483647 h 46"/>
              <a:gd name="T20" fmla="*/ 2147483647 w 34"/>
              <a:gd name="T21" fmla="*/ 2147483647 h 46"/>
              <a:gd name="T22" fmla="*/ 2147483647 w 34"/>
              <a:gd name="T23" fmla="*/ 2147483647 h 46"/>
              <a:gd name="T24" fmla="*/ 2147483647 w 34"/>
              <a:gd name="T25" fmla="*/ 2147483647 h 46"/>
              <a:gd name="T26" fmla="*/ 2147483647 w 34"/>
              <a:gd name="T27" fmla="*/ 2147483647 h 46"/>
              <a:gd name="T28" fmla="*/ 2147483647 w 34"/>
              <a:gd name="T29" fmla="*/ 2147483647 h 46"/>
              <a:gd name="T30" fmla="*/ 2147483647 w 34"/>
              <a:gd name="T31" fmla="*/ 2147483647 h 46"/>
              <a:gd name="T32" fmla="*/ 2147483647 w 34"/>
              <a:gd name="T33" fmla="*/ 2147483647 h 46"/>
              <a:gd name="T34" fmla="*/ 2147483647 w 34"/>
              <a:gd name="T35" fmla="*/ 2147483647 h 46"/>
              <a:gd name="T36" fmla="*/ 2147483647 w 34"/>
              <a:gd name="T37" fmla="*/ 2147483647 h 46"/>
              <a:gd name="T38" fmla="*/ 2147483647 w 34"/>
              <a:gd name="T39" fmla="*/ 2147483647 h 46"/>
              <a:gd name="T40" fmla="*/ 2147483647 w 34"/>
              <a:gd name="T41" fmla="*/ 2147483647 h 46"/>
              <a:gd name="T42" fmla="*/ 2147483647 w 34"/>
              <a:gd name="T43" fmla="*/ 2147483647 h 46"/>
              <a:gd name="T44" fmla="*/ 2147483647 w 34"/>
              <a:gd name="T45" fmla="*/ 2147483647 h 46"/>
              <a:gd name="T46" fmla="*/ 2147483647 w 34"/>
              <a:gd name="T47" fmla="*/ 2147483647 h 46"/>
              <a:gd name="T48" fmla="*/ 2147483647 w 34"/>
              <a:gd name="T49" fmla="*/ 2147483647 h 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4" h="46">
                <a:moveTo>
                  <a:pt x="22" y="14"/>
                </a:moveTo>
                <a:lnTo>
                  <a:pt x="20" y="10"/>
                </a:lnTo>
                <a:lnTo>
                  <a:pt x="14" y="5"/>
                </a:lnTo>
                <a:lnTo>
                  <a:pt x="7" y="0"/>
                </a:lnTo>
                <a:lnTo>
                  <a:pt x="3" y="0"/>
                </a:lnTo>
                <a:lnTo>
                  <a:pt x="1" y="5"/>
                </a:lnTo>
                <a:lnTo>
                  <a:pt x="0" y="10"/>
                </a:lnTo>
                <a:lnTo>
                  <a:pt x="1" y="15"/>
                </a:lnTo>
                <a:lnTo>
                  <a:pt x="1" y="20"/>
                </a:lnTo>
                <a:lnTo>
                  <a:pt x="3" y="27"/>
                </a:lnTo>
                <a:lnTo>
                  <a:pt x="4" y="36"/>
                </a:lnTo>
                <a:lnTo>
                  <a:pt x="7" y="43"/>
                </a:lnTo>
                <a:lnTo>
                  <a:pt x="11" y="46"/>
                </a:lnTo>
                <a:lnTo>
                  <a:pt x="16" y="46"/>
                </a:lnTo>
                <a:lnTo>
                  <a:pt x="21" y="44"/>
                </a:lnTo>
                <a:lnTo>
                  <a:pt x="26" y="42"/>
                </a:lnTo>
                <a:lnTo>
                  <a:pt x="29" y="38"/>
                </a:lnTo>
                <a:lnTo>
                  <a:pt x="31" y="33"/>
                </a:lnTo>
                <a:lnTo>
                  <a:pt x="34" y="30"/>
                </a:lnTo>
                <a:lnTo>
                  <a:pt x="34" y="27"/>
                </a:lnTo>
                <a:lnTo>
                  <a:pt x="30" y="22"/>
                </a:lnTo>
                <a:lnTo>
                  <a:pt x="26" y="17"/>
                </a:lnTo>
                <a:lnTo>
                  <a:pt x="23" y="15"/>
                </a:lnTo>
                <a:lnTo>
                  <a:pt x="22" y="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9" name="Freeform 442"/>
          <p:cNvSpPr>
            <a:spLocks/>
          </p:cNvSpPr>
          <p:nvPr/>
        </p:nvSpPr>
        <p:spPr bwMode="auto">
          <a:xfrm>
            <a:off x="2459311" y="1808019"/>
            <a:ext cx="48849" cy="53311"/>
          </a:xfrm>
          <a:custGeom>
            <a:avLst/>
            <a:gdLst>
              <a:gd name="T0" fmla="*/ 2147483647 w 58"/>
              <a:gd name="T1" fmla="*/ 2147483647 h 67"/>
              <a:gd name="T2" fmla="*/ 2147483647 w 58"/>
              <a:gd name="T3" fmla="*/ 2147483647 h 67"/>
              <a:gd name="T4" fmla="*/ 2147483647 w 58"/>
              <a:gd name="T5" fmla="*/ 2147483647 h 67"/>
              <a:gd name="T6" fmla="*/ 2147483647 w 58"/>
              <a:gd name="T7" fmla="*/ 2147483647 h 67"/>
              <a:gd name="T8" fmla="*/ 2147483647 w 58"/>
              <a:gd name="T9" fmla="*/ 2147483647 h 67"/>
              <a:gd name="T10" fmla="*/ 2147483647 w 58"/>
              <a:gd name="T11" fmla="*/ 2147483647 h 67"/>
              <a:gd name="T12" fmla="*/ 2147483647 w 58"/>
              <a:gd name="T13" fmla="*/ 2147483647 h 67"/>
              <a:gd name="T14" fmla="*/ 2147483647 w 58"/>
              <a:gd name="T15" fmla="*/ 2147483647 h 67"/>
              <a:gd name="T16" fmla="*/ 2147483647 w 58"/>
              <a:gd name="T17" fmla="*/ 2147483647 h 67"/>
              <a:gd name="T18" fmla="*/ 2147483647 w 58"/>
              <a:gd name="T19" fmla="*/ 2147483647 h 67"/>
              <a:gd name="T20" fmla="*/ 2147483647 w 58"/>
              <a:gd name="T21" fmla="*/ 2147483647 h 67"/>
              <a:gd name="T22" fmla="*/ 2147483647 w 58"/>
              <a:gd name="T23" fmla="*/ 2147483647 h 67"/>
              <a:gd name="T24" fmla="*/ 2147483647 w 58"/>
              <a:gd name="T25" fmla="*/ 2147483647 h 67"/>
              <a:gd name="T26" fmla="*/ 2147483647 w 58"/>
              <a:gd name="T27" fmla="*/ 2147483647 h 67"/>
              <a:gd name="T28" fmla="*/ 2147483647 w 58"/>
              <a:gd name="T29" fmla="*/ 2147483647 h 67"/>
              <a:gd name="T30" fmla="*/ 2147483647 w 58"/>
              <a:gd name="T31" fmla="*/ 2147483647 h 67"/>
              <a:gd name="T32" fmla="*/ 2147483647 w 58"/>
              <a:gd name="T33" fmla="*/ 2147483647 h 67"/>
              <a:gd name="T34" fmla="*/ 2147483647 w 58"/>
              <a:gd name="T35" fmla="*/ 2147483647 h 67"/>
              <a:gd name="T36" fmla="*/ 2147483647 w 58"/>
              <a:gd name="T37" fmla="*/ 2147483647 h 67"/>
              <a:gd name="T38" fmla="*/ 2147483647 w 58"/>
              <a:gd name="T39" fmla="*/ 2147483647 h 67"/>
              <a:gd name="T40" fmla="*/ 2147483647 w 58"/>
              <a:gd name="T41" fmla="*/ 2147483647 h 67"/>
              <a:gd name="T42" fmla="*/ 2147483647 w 58"/>
              <a:gd name="T43" fmla="*/ 2147483647 h 67"/>
              <a:gd name="T44" fmla="*/ 2147483647 w 58"/>
              <a:gd name="T45" fmla="*/ 2147483647 h 67"/>
              <a:gd name="T46" fmla="*/ 0 w 58"/>
              <a:gd name="T47" fmla="*/ 2147483647 h 67"/>
              <a:gd name="T48" fmla="*/ 2147483647 w 58"/>
              <a:gd name="T49" fmla="*/ 0 h 67"/>
              <a:gd name="T50" fmla="*/ 2147483647 w 58"/>
              <a:gd name="T51" fmla="*/ 0 h 67"/>
              <a:gd name="T52" fmla="*/ 2147483647 w 58"/>
              <a:gd name="T53" fmla="*/ 0 h 67"/>
              <a:gd name="T54" fmla="*/ 2147483647 w 58"/>
              <a:gd name="T55" fmla="*/ 2147483647 h 67"/>
              <a:gd name="T56" fmla="*/ 2147483647 w 58"/>
              <a:gd name="T57" fmla="*/ 2147483647 h 67"/>
              <a:gd name="T58" fmla="*/ 2147483647 w 58"/>
              <a:gd name="T59" fmla="*/ 2147483647 h 67"/>
              <a:gd name="T60" fmla="*/ 2147483647 w 58"/>
              <a:gd name="T61" fmla="*/ 2147483647 h 67"/>
              <a:gd name="T62" fmla="*/ 2147483647 w 58"/>
              <a:gd name="T63" fmla="*/ 2147483647 h 67"/>
              <a:gd name="T64" fmla="*/ 2147483647 w 58"/>
              <a:gd name="T65" fmla="*/ 2147483647 h 67"/>
              <a:gd name="T66" fmla="*/ 2147483647 w 58"/>
              <a:gd name="T67" fmla="*/ 2147483647 h 67"/>
              <a:gd name="T68" fmla="*/ 2147483647 w 58"/>
              <a:gd name="T69" fmla="*/ 2147483647 h 67"/>
              <a:gd name="T70" fmla="*/ 2147483647 w 58"/>
              <a:gd name="T71" fmla="*/ 2147483647 h 67"/>
              <a:gd name="T72" fmla="*/ 2147483647 w 58"/>
              <a:gd name="T73" fmla="*/ 2147483647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8" h="67">
                <a:moveTo>
                  <a:pt x="53" y="34"/>
                </a:moveTo>
                <a:lnTo>
                  <a:pt x="54" y="37"/>
                </a:lnTo>
                <a:lnTo>
                  <a:pt x="57" y="44"/>
                </a:lnTo>
                <a:lnTo>
                  <a:pt x="58" y="53"/>
                </a:lnTo>
                <a:lnTo>
                  <a:pt x="57" y="60"/>
                </a:lnTo>
                <a:lnTo>
                  <a:pt x="54" y="64"/>
                </a:lnTo>
                <a:lnTo>
                  <a:pt x="52" y="66"/>
                </a:lnTo>
                <a:lnTo>
                  <a:pt x="48" y="67"/>
                </a:lnTo>
                <a:lnTo>
                  <a:pt x="44" y="65"/>
                </a:lnTo>
                <a:lnTo>
                  <a:pt x="39" y="62"/>
                </a:lnTo>
                <a:lnTo>
                  <a:pt x="35" y="60"/>
                </a:lnTo>
                <a:lnTo>
                  <a:pt x="32" y="58"/>
                </a:lnTo>
                <a:lnTo>
                  <a:pt x="29" y="53"/>
                </a:lnTo>
                <a:lnTo>
                  <a:pt x="24" y="50"/>
                </a:lnTo>
                <a:lnTo>
                  <a:pt x="17" y="49"/>
                </a:lnTo>
                <a:lnTo>
                  <a:pt x="12" y="47"/>
                </a:lnTo>
                <a:lnTo>
                  <a:pt x="8" y="42"/>
                </a:lnTo>
                <a:lnTo>
                  <a:pt x="9" y="37"/>
                </a:lnTo>
                <a:lnTo>
                  <a:pt x="13" y="37"/>
                </a:lnTo>
                <a:lnTo>
                  <a:pt x="15" y="36"/>
                </a:lnTo>
                <a:lnTo>
                  <a:pt x="13" y="30"/>
                </a:lnTo>
                <a:lnTo>
                  <a:pt x="7" y="20"/>
                </a:lnTo>
                <a:lnTo>
                  <a:pt x="2" y="11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3" y="8"/>
                </a:lnTo>
                <a:lnTo>
                  <a:pt x="28" y="13"/>
                </a:lnTo>
                <a:lnTo>
                  <a:pt x="34" y="15"/>
                </a:lnTo>
                <a:lnTo>
                  <a:pt x="38" y="16"/>
                </a:lnTo>
                <a:lnTo>
                  <a:pt x="40" y="19"/>
                </a:lnTo>
                <a:lnTo>
                  <a:pt x="43" y="24"/>
                </a:lnTo>
                <a:lnTo>
                  <a:pt x="47" y="29"/>
                </a:lnTo>
                <a:lnTo>
                  <a:pt x="51" y="32"/>
                </a:lnTo>
                <a:lnTo>
                  <a:pt x="53" y="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0" name="Freeform 443"/>
          <p:cNvSpPr>
            <a:spLocks/>
          </p:cNvSpPr>
          <p:nvPr/>
        </p:nvSpPr>
        <p:spPr bwMode="auto">
          <a:xfrm>
            <a:off x="2262633" y="2001429"/>
            <a:ext cx="218532" cy="183491"/>
          </a:xfrm>
          <a:custGeom>
            <a:avLst/>
            <a:gdLst>
              <a:gd name="T0" fmla="*/ 2147483647 w 249"/>
              <a:gd name="T1" fmla="*/ 2147483647 h 231"/>
              <a:gd name="T2" fmla="*/ 2147483647 w 249"/>
              <a:gd name="T3" fmla="*/ 2147483647 h 231"/>
              <a:gd name="T4" fmla="*/ 2147483647 w 249"/>
              <a:gd name="T5" fmla="*/ 2147483647 h 231"/>
              <a:gd name="T6" fmla="*/ 2147483647 w 249"/>
              <a:gd name="T7" fmla="*/ 2147483647 h 231"/>
              <a:gd name="T8" fmla="*/ 2147483647 w 249"/>
              <a:gd name="T9" fmla="*/ 2147483647 h 231"/>
              <a:gd name="T10" fmla="*/ 2147483647 w 249"/>
              <a:gd name="T11" fmla="*/ 2147483647 h 231"/>
              <a:gd name="T12" fmla="*/ 2147483647 w 249"/>
              <a:gd name="T13" fmla="*/ 2147483647 h 231"/>
              <a:gd name="T14" fmla="*/ 2147483647 w 249"/>
              <a:gd name="T15" fmla="*/ 2147483647 h 231"/>
              <a:gd name="T16" fmla="*/ 2147483647 w 249"/>
              <a:gd name="T17" fmla="*/ 2147483647 h 231"/>
              <a:gd name="T18" fmla="*/ 2147483647 w 249"/>
              <a:gd name="T19" fmla="*/ 2147483647 h 231"/>
              <a:gd name="T20" fmla="*/ 2147483647 w 249"/>
              <a:gd name="T21" fmla="*/ 2147483647 h 231"/>
              <a:gd name="T22" fmla="*/ 2147483647 w 249"/>
              <a:gd name="T23" fmla="*/ 2147483647 h 231"/>
              <a:gd name="T24" fmla="*/ 2147483647 w 249"/>
              <a:gd name="T25" fmla="*/ 2147483647 h 231"/>
              <a:gd name="T26" fmla="*/ 2147483647 w 249"/>
              <a:gd name="T27" fmla="*/ 2147483647 h 231"/>
              <a:gd name="T28" fmla="*/ 2147483647 w 249"/>
              <a:gd name="T29" fmla="*/ 2147483647 h 231"/>
              <a:gd name="T30" fmla="*/ 2147483647 w 249"/>
              <a:gd name="T31" fmla="*/ 2147483647 h 231"/>
              <a:gd name="T32" fmla="*/ 2147483647 w 249"/>
              <a:gd name="T33" fmla="*/ 2147483647 h 231"/>
              <a:gd name="T34" fmla="*/ 2147483647 w 249"/>
              <a:gd name="T35" fmla="*/ 2147483647 h 231"/>
              <a:gd name="T36" fmla="*/ 2147483647 w 249"/>
              <a:gd name="T37" fmla="*/ 2147483647 h 231"/>
              <a:gd name="T38" fmla="*/ 2147483647 w 249"/>
              <a:gd name="T39" fmla="*/ 2147483647 h 231"/>
              <a:gd name="T40" fmla="*/ 2147483647 w 249"/>
              <a:gd name="T41" fmla="*/ 2147483647 h 231"/>
              <a:gd name="T42" fmla="*/ 2147483647 w 249"/>
              <a:gd name="T43" fmla="*/ 2147483647 h 231"/>
              <a:gd name="T44" fmla="*/ 2147483647 w 249"/>
              <a:gd name="T45" fmla="*/ 2147483647 h 231"/>
              <a:gd name="T46" fmla="*/ 2147483647 w 249"/>
              <a:gd name="T47" fmla="*/ 2147483647 h 231"/>
              <a:gd name="T48" fmla="*/ 2147483647 w 249"/>
              <a:gd name="T49" fmla="*/ 2147483647 h 231"/>
              <a:gd name="T50" fmla="*/ 2147483647 w 249"/>
              <a:gd name="T51" fmla="*/ 2147483647 h 231"/>
              <a:gd name="T52" fmla="*/ 2147483647 w 249"/>
              <a:gd name="T53" fmla="*/ 2147483647 h 231"/>
              <a:gd name="T54" fmla="*/ 2147483647 w 249"/>
              <a:gd name="T55" fmla="*/ 2147483647 h 231"/>
              <a:gd name="T56" fmla="*/ 2147483647 w 249"/>
              <a:gd name="T57" fmla="*/ 2147483647 h 231"/>
              <a:gd name="T58" fmla="*/ 2147483647 w 249"/>
              <a:gd name="T59" fmla="*/ 2147483647 h 231"/>
              <a:gd name="T60" fmla="*/ 2147483647 w 249"/>
              <a:gd name="T61" fmla="*/ 2147483647 h 231"/>
              <a:gd name="T62" fmla="*/ 2147483647 w 249"/>
              <a:gd name="T63" fmla="*/ 2147483647 h 231"/>
              <a:gd name="T64" fmla="*/ 2147483647 w 249"/>
              <a:gd name="T65" fmla="*/ 2147483647 h 231"/>
              <a:gd name="T66" fmla="*/ 2147483647 w 249"/>
              <a:gd name="T67" fmla="*/ 2147483647 h 231"/>
              <a:gd name="T68" fmla="*/ 2147483647 w 249"/>
              <a:gd name="T69" fmla="*/ 2147483647 h 231"/>
              <a:gd name="T70" fmla="*/ 2147483647 w 249"/>
              <a:gd name="T71" fmla="*/ 2147483647 h 231"/>
              <a:gd name="T72" fmla="*/ 2147483647 w 249"/>
              <a:gd name="T73" fmla="*/ 2147483647 h 231"/>
              <a:gd name="T74" fmla="*/ 2147483647 w 249"/>
              <a:gd name="T75" fmla="*/ 2147483647 h 231"/>
              <a:gd name="T76" fmla="*/ 2147483647 w 249"/>
              <a:gd name="T77" fmla="*/ 2147483647 h 231"/>
              <a:gd name="T78" fmla="*/ 2147483647 w 249"/>
              <a:gd name="T79" fmla="*/ 2147483647 h 231"/>
              <a:gd name="T80" fmla="*/ 2147483647 w 249"/>
              <a:gd name="T81" fmla="*/ 2147483647 h 231"/>
              <a:gd name="T82" fmla="*/ 2147483647 w 249"/>
              <a:gd name="T83" fmla="*/ 2147483647 h 231"/>
              <a:gd name="T84" fmla="*/ 2147483647 w 249"/>
              <a:gd name="T85" fmla="*/ 2147483647 h 231"/>
              <a:gd name="T86" fmla="*/ 2147483647 w 249"/>
              <a:gd name="T87" fmla="*/ 2147483647 h 231"/>
              <a:gd name="T88" fmla="*/ 2147483647 w 249"/>
              <a:gd name="T89" fmla="*/ 2147483647 h 231"/>
              <a:gd name="T90" fmla="*/ 2147483647 w 249"/>
              <a:gd name="T91" fmla="*/ 2147483647 h 231"/>
              <a:gd name="T92" fmla="*/ 2147483647 w 249"/>
              <a:gd name="T93" fmla="*/ 2147483647 h 231"/>
              <a:gd name="T94" fmla="*/ 2147483647 w 249"/>
              <a:gd name="T95" fmla="*/ 2147483647 h 231"/>
              <a:gd name="T96" fmla="*/ 2147483647 w 249"/>
              <a:gd name="T97" fmla="*/ 2147483647 h 2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49" h="231">
                <a:moveTo>
                  <a:pt x="239" y="162"/>
                </a:moveTo>
                <a:lnTo>
                  <a:pt x="241" y="164"/>
                </a:lnTo>
                <a:lnTo>
                  <a:pt x="246" y="168"/>
                </a:lnTo>
                <a:lnTo>
                  <a:pt x="249" y="175"/>
                </a:lnTo>
                <a:lnTo>
                  <a:pt x="248" y="182"/>
                </a:lnTo>
                <a:lnTo>
                  <a:pt x="244" y="187"/>
                </a:lnTo>
                <a:lnTo>
                  <a:pt x="239" y="188"/>
                </a:lnTo>
                <a:lnTo>
                  <a:pt x="236" y="187"/>
                </a:lnTo>
                <a:lnTo>
                  <a:pt x="232" y="187"/>
                </a:lnTo>
                <a:lnTo>
                  <a:pt x="229" y="187"/>
                </a:lnTo>
                <a:lnTo>
                  <a:pt x="226" y="187"/>
                </a:lnTo>
                <a:lnTo>
                  <a:pt x="226" y="189"/>
                </a:lnTo>
                <a:lnTo>
                  <a:pt x="228" y="195"/>
                </a:lnTo>
                <a:lnTo>
                  <a:pt x="230" y="204"/>
                </a:lnTo>
                <a:lnTo>
                  <a:pt x="232" y="213"/>
                </a:lnTo>
                <a:lnTo>
                  <a:pt x="231" y="220"/>
                </a:lnTo>
                <a:lnTo>
                  <a:pt x="224" y="225"/>
                </a:lnTo>
                <a:lnTo>
                  <a:pt x="216" y="227"/>
                </a:lnTo>
                <a:lnTo>
                  <a:pt x="211" y="230"/>
                </a:lnTo>
                <a:lnTo>
                  <a:pt x="205" y="231"/>
                </a:lnTo>
                <a:lnTo>
                  <a:pt x="195" y="225"/>
                </a:lnTo>
                <a:lnTo>
                  <a:pt x="190" y="220"/>
                </a:lnTo>
                <a:lnTo>
                  <a:pt x="184" y="215"/>
                </a:lnTo>
                <a:lnTo>
                  <a:pt x="178" y="210"/>
                </a:lnTo>
                <a:lnTo>
                  <a:pt x="173" y="205"/>
                </a:lnTo>
                <a:lnTo>
                  <a:pt x="170" y="202"/>
                </a:lnTo>
                <a:lnTo>
                  <a:pt x="165" y="198"/>
                </a:lnTo>
                <a:lnTo>
                  <a:pt x="163" y="196"/>
                </a:lnTo>
                <a:lnTo>
                  <a:pt x="161" y="195"/>
                </a:lnTo>
                <a:lnTo>
                  <a:pt x="158" y="194"/>
                </a:lnTo>
                <a:lnTo>
                  <a:pt x="157" y="194"/>
                </a:lnTo>
                <a:lnTo>
                  <a:pt x="154" y="196"/>
                </a:lnTo>
                <a:lnTo>
                  <a:pt x="146" y="202"/>
                </a:lnTo>
                <a:lnTo>
                  <a:pt x="140" y="206"/>
                </a:lnTo>
                <a:lnTo>
                  <a:pt x="132" y="210"/>
                </a:lnTo>
                <a:lnTo>
                  <a:pt x="123" y="213"/>
                </a:lnTo>
                <a:lnTo>
                  <a:pt x="114" y="216"/>
                </a:lnTo>
                <a:lnTo>
                  <a:pt x="104" y="219"/>
                </a:lnTo>
                <a:lnTo>
                  <a:pt x="95" y="220"/>
                </a:lnTo>
                <a:lnTo>
                  <a:pt x="89" y="221"/>
                </a:lnTo>
                <a:lnTo>
                  <a:pt x="85" y="223"/>
                </a:lnTo>
                <a:lnTo>
                  <a:pt x="81" y="223"/>
                </a:lnTo>
                <a:lnTo>
                  <a:pt x="78" y="223"/>
                </a:lnTo>
                <a:lnTo>
                  <a:pt x="73" y="221"/>
                </a:lnTo>
                <a:lnTo>
                  <a:pt x="67" y="219"/>
                </a:lnTo>
                <a:lnTo>
                  <a:pt x="62" y="218"/>
                </a:lnTo>
                <a:lnTo>
                  <a:pt x="57" y="216"/>
                </a:lnTo>
                <a:lnTo>
                  <a:pt x="52" y="215"/>
                </a:lnTo>
                <a:lnTo>
                  <a:pt x="49" y="215"/>
                </a:lnTo>
                <a:lnTo>
                  <a:pt x="46" y="213"/>
                </a:lnTo>
                <a:lnTo>
                  <a:pt x="44" y="210"/>
                </a:lnTo>
                <a:lnTo>
                  <a:pt x="44" y="204"/>
                </a:lnTo>
                <a:lnTo>
                  <a:pt x="43" y="197"/>
                </a:lnTo>
                <a:lnTo>
                  <a:pt x="40" y="188"/>
                </a:lnTo>
                <a:lnTo>
                  <a:pt x="33" y="180"/>
                </a:lnTo>
                <a:lnTo>
                  <a:pt x="25" y="173"/>
                </a:lnTo>
                <a:lnTo>
                  <a:pt x="16" y="167"/>
                </a:lnTo>
                <a:lnTo>
                  <a:pt x="9" y="164"/>
                </a:lnTo>
                <a:lnTo>
                  <a:pt x="3" y="162"/>
                </a:lnTo>
                <a:lnTo>
                  <a:pt x="1" y="157"/>
                </a:lnTo>
                <a:lnTo>
                  <a:pt x="0" y="151"/>
                </a:lnTo>
                <a:lnTo>
                  <a:pt x="0" y="143"/>
                </a:lnTo>
                <a:lnTo>
                  <a:pt x="0" y="136"/>
                </a:lnTo>
                <a:lnTo>
                  <a:pt x="1" y="130"/>
                </a:lnTo>
                <a:lnTo>
                  <a:pt x="5" y="129"/>
                </a:lnTo>
                <a:lnTo>
                  <a:pt x="12" y="129"/>
                </a:lnTo>
                <a:lnTo>
                  <a:pt x="20" y="128"/>
                </a:lnTo>
                <a:lnTo>
                  <a:pt x="27" y="129"/>
                </a:lnTo>
                <a:lnTo>
                  <a:pt x="36" y="132"/>
                </a:lnTo>
                <a:lnTo>
                  <a:pt x="42" y="135"/>
                </a:lnTo>
                <a:lnTo>
                  <a:pt x="49" y="138"/>
                </a:lnTo>
                <a:lnTo>
                  <a:pt x="57" y="142"/>
                </a:lnTo>
                <a:lnTo>
                  <a:pt x="65" y="147"/>
                </a:lnTo>
                <a:lnTo>
                  <a:pt x="72" y="149"/>
                </a:lnTo>
                <a:lnTo>
                  <a:pt x="79" y="151"/>
                </a:lnTo>
                <a:lnTo>
                  <a:pt x="82" y="151"/>
                </a:lnTo>
                <a:lnTo>
                  <a:pt x="85" y="149"/>
                </a:lnTo>
                <a:lnTo>
                  <a:pt x="86" y="141"/>
                </a:lnTo>
                <a:lnTo>
                  <a:pt x="86" y="133"/>
                </a:lnTo>
                <a:lnTo>
                  <a:pt x="81" y="126"/>
                </a:lnTo>
                <a:lnTo>
                  <a:pt x="69" y="121"/>
                </a:lnTo>
                <a:lnTo>
                  <a:pt x="56" y="118"/>
                </a:lnTo>
                <a:lnTo>
                  <a:pt x="50" y="117"/>
                </a:lnTo>
                <a:lnTo>
                  <a:pt x="44" y="117"/>
                </a:lnTo>
                <a:lnTo>
                  <a:pt x="35" y="115"/>
                </a:lnTo>
                <a:lnTo>
                  <a:pt x="24" y="115"/>
                </a:lnTo>
                <a:lnTo>
                  <a:pt x="17" y="115"/>
                </a:lnTo>
                <a:lnTo>
                  <a:pt x="12" y="114"/>
                </a:lnTo>
                <a:lnTo>
                  <a:pt x="8" y="111"/>
                </a:lnTo>
                <a:lnTo>
                  <a:pt x="3" y="104"/>
                </a:lnTo>
                <a:lnTo>
                  <a:pt x="2" y="96"/>
                </a:lnTo>
                <a:lnTo>
                  <a:pt x="2" y="90"/>
                </a:lnTo>
                <a:lnTo>
                  <a:pt x="4" y="86"/>
                </a:lnTo>
                <a:lnTo>
                  <a:pt x="11" y="84"/>
                </a:lnTo>
                <a:lnTo>
                  <a:pt x="20" y="86"/>
                </a:lnTo>
                <a:lnTo>
                  <a:pt x="28" y="84"/>
                </a:lnTo>
                <a:lnTo>
                  <a:pt x="29" y="79"/>
                </a:lnTo>
                <a:lnTo>
                  <a:pt x="26" y="73"/>
                </a:lnTo>
                <a:lnTo>
                  <a:pt x="23" y="71"/>
                </a:lnTo>
                <a:lnTo>
                  <a:pt x="19" y="68"/>
                </a:lnTo>
                <a:lnTo>
                  <a:pt x="13" y="62"/>
                </a:lnTo>
                <a:lnTo>
                  <a:pt x="8" y="54"/>
                </a:lnTo>
                <a:lnTo>
                  <a:pt x="3" y="49"/>
                </a:lnTo>
                <a:lnTo>
                  <a:pt x="3" y="44"/>
                </a:lnTo>
                <a:lnTo>
                  <a:pt x="8" y="39"/>
                </a:lnTo>
                <a:lnTo>
                  <a:pt x="14" y="37"/>
                </a:lnTo>
                <a:lnTo>
                  <a:pt x="19" y="35"/>
                </a:lnTo>
                <a:lnTo>
                  <a:pt x="21" y="33"/>
                </a:lnTo>
                <a:lnTo>
                  <a:pt x="24" y="27"/>
                </a:lnTo>
                <a:lnTo>
                  <a:pt x="25" y="21"/>
                </a:lnTo>
                <a:lnTo>
                  <a:pt x="25" y="18"/>
                </a:lnTo>
                <a:lnTo>
                  <a:pt x="28" y="15"/>
                </a:lnTo>
                <a:lnTo>
                  <a:pt x="33" y="14"/>
                </a:lnTo>
                <a:lnTo>
                  <a:pt x="40" y="13"/>
                </a:lnTo>
                <a:lnTo>
                  <a:pt x="46" y="9"/>
                </a:lnTo>
                <a:lnTo>
                  <a:pt x="51" y="7"/>
                </a:lnTo>
                <a:lnTo>
                  <a:pt x="61" y="5"/>
                </a:lnTo>
                <a:lnTo>
                  <a:pt x="72" y="3"/>
                </a:lnTo>
                <a:lnTo>
                  <a:pt x="81" y="0"/>
                </a:lnTo>
                <a:lnTo>
                  <a:pt x="88" y="3"/>
                </a:lnTo>
                <a:lnTo>
                  <a:pt x="88" y="9"/>
                </a:lnTo>
                <a:lnTo>
                  <a:pt x="85" y="18"/>
                </a:lnTo>
                <a:lnTo>
                  <a:pt x="81" y="23"/>
                </a:lnTo>
                <a:lnTo>
                  <a:pt x="82" y="27"/>
                </a:lnTo>
                <a:lnTo>
                  <a:pt x="88" y="26"/>
                </a:lnTo>
                <a:lnTo>
                  <a:pt x="95" y="23"/>
                </a:lnTo>
                <a:lnTo>
                  <a:pt x="100" y="24"/>
                </a:lnTo>
                <a:lnTo>
                  <a:pt x="102" y="27"/>
                </a:lnTo>
                <a:lnTo>
                  <a:pt x="104" y="34"/>
                </a:lnTo>
                <a:lnTo>
                  <a:pt x="110" y="41"/>
                </a:lnTo>
                <a:lnTo>
                  <a:pt x="117" y="46"/>
                </a:lnTo>
                <a:lnTo>
                  <a:pt x="124" y="47"/>
                </a:lnTo>
                <a:lnTo>
                  <a:pt x="127" y="45"/>
                </a:lnTo>
                <a:lnTo>
                  <a:pt x="127" y="38"/>
                </a:lnTo>
                <a:lnTo>
                  <a:pt x="126" y="31"/>
                </a:lnTo>
                <a:lnTo>
                  <a:pt x="125" y="27"/>
                </a:lnTo>
                <a:lnTo>
                  <a:pt x="129" y="27"/>
                </a:lnTo>
                <a:lnTo>
                  <a:pt x="134" y="33"/>
                </a:lnTo>
                <a:lnTo>
                  <a:pt x="140" y="39"/>
                </a:lnTo>
                <a:lnTo>
                  <a:pt x="145" y="47"/>
                </a:lnTo>
                <a:lnTo>
                  <a:pt x="146" y="58"/>
                </a:lnTo>
                <a:lnTo>
                  <a:pt x="147" y="69"/>
                </a:lnTo>
                <a:lnTo>
                  <a:pt x="148" y="80"/>
                </a:lnTo>
                <a:lnTo>
                  <a:pt x="152" y="83"/>
                </a:lnTo>
                <a:lnTo>
                  <a:pt x="155" y="75"/>
                </a:lnTo>
                <a:lnTo>
                  <a:pt x="158" y="64"/>
                </a:lnTo>
                <a:lnTo>
                  <a:pt x="161" y="57"/>
                </a:lnTo>
                <a:lnTo>
                  <a:pt x="162" y="51"/>
                </a:lnTo>
                <a:lnTo>
                  <a:pt x="160" y="46"/>
                </a:lnTo>
                <a:lnTo>
                  <a:pt x="157" y="39"/>
                </a:lnTo>
                <a:lnTo>
                  <a:pt x="156" y="33"/>
                </a:lnTo>
                <a:lnTo>
                  <a:pt x="157" y="27"/>
                </a:lnTo>
                <a:lnTo>
                  <a:pt x="160" y="22"/>
                </a:lnTo>
                <a:lnTo>
                  <a:pt x="164" y="20"/>
                </a:lnTo>
                <a:lnTo>
                  <a:pt x="169" y="21"/>
                </a:lnTo>
                <a:lnTo>
                  <a:pt x="173" y="23"/>
                </a:lnTo>
                <a:lnTo>
                  <a:pt x="179" y="26"/>
                </a:lnTo>
                <a:lnTo>
                  <a:pt x="181" y="24"/>
                </a:lnTo>
                <a:lnTo>
                  <a:pt x="183" y="22"/>
                </a:lnTo>
                <a:lnTo>
                  <a:pt x="181" y="19"/>
                </a:lnTo>
                <a:lnTo>
                  <a:pt x="181" y="18"/>
                </a:lnTo>
                <a:lnTo>
                  <a:pt x="179" y="15"/>
                </a:lnTo>
                <a:lnTo>
                  <a:pt x="175" y="11"/>
                </a:lnTo>
                <a:lnTo>
                  <a:pt x="172" y="7"/>
                </a:lnTo>
                <a:lnTo>
                  <a:pt x="179" y="5"/>
                </a:lnTo>
                <a:lnTo>
                  <a:pt x="185" y="5"/>
                </a:lnTo>
                <a:lnTo>
                  <a:pt x="192" y="5"/>
                </a:lnTo>
                <a:lnTo>
                  <a:pt x="198" y="5"/>
                </a:lnTo>
                <a:lnTo>
                  <a:pt x="203" y="6"/>
                </a:lnTo>
                <a:lnTo>
                  <a:pt x="208" y="8"/>
                </a:lnTo>
                <a:lnTo>
                  <a:pt x="211" y="11"/>
                </a:lnTo>
                <a:lnTo>
                  <a:pt x="213" y="15"/>
                </a:lnTo>
                <a:lnTo>
                  <a:pt x="211" y="21"/>
                </a:lnTo>
                <a:lnTo>
                  <a:pt x="207" y="31"/>
                </a:lnTo>
                <a:lnTo>
                  <a:pt x="203" y="37"/>
                </a:lnTo>
                <a:lnTo>
                  <a:pt x="199" y="39"/>
                </a:lnTo>
                <a:lnTo>
                  <a:pt x="195" y="42"/>
                </a:lnTo>
                <a:lnTo>
                  <a:pt x="192" y="45"/>
                </a:lnTo>
                <a:lnTo>
                  <a:pt x="193" y="52"/>
                </a:lnTo>
                <a:lnTo>
                  <a:pt x="195" y="60"/>
                </a:lnTo>
                <a:lnTo>
                  <a:pt x="196" y="69"/>
                </a:lnTo>
                <a:lnTo>
                  <a:pt x="198" y="79"/>
                </a:lnTo>
                <a:lnTo>
                  <a:pt x="199" y="89"/>
                </a:lnTo>
                <a:lnTo>
                  <a:pt x="201" y="98"/>
                </a:lnTo>
                <a:lnTo>
                  <a:pt x="201" y="105"/>
                </a:lnTo>
                <a:lnTo>
                  <a:pt x="200" y="110"/>
                </a:lnTo>
                <a:lnTo>
                  <a:pt x="199" y="112"/>
                </a:lnTo>
                <a:lnTo>
                  <a:pt x="198" y="115"/>
                </a:lnTo>
                <a:lnTo>
                  <a:pt x="198" y="122"/>
                </a:lnTo>
                <a:lnTo>
                  <a:pt x="201" y="130"/>
                </a:lnTo>
                <a:lnTo>
                  <a:pt x="205" y="136"/>
                </a:lnTo>
                <a:lnTo>
                  <a:pt x="209" y="141"/>
                </a:lnTo>
                <a:lnTo>
                  <a:pt x="216" y="147"/>
                </a:lnTo>
                <a:lnTo>
                  <a:pt x="224" y="153"/>
                </a:lnTo>
                <a:lnTo>
                  <a:pt x="231" y="158"/>
                </a:lnTo>
                <a:lnTo>
                  <a:pt x="237" y="160"/>
                </a:lnTo>
                <a:lnTo>
                  <a:pt x="239" y="16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1" name="Freeform 445"/>
          <p:cNvSpPr>
            <a:spLocks/>
          </p:cNvSpPr>
          <p:nvPr/>
        </p:nvSpPr>
        <p:spPr bwMode="auto">
          <a:xfrm>
            <a:off x="3095625" y="3668968"/>
            <a:ext cx="29566" cy="14878"/>
          </a:xfrm>
          <a:custGeom>
            <a:avLst/>
            <a:gdLst>
              <a:gd name="T0" fmla="*/ 2147483647 w 23"/>
              <a:gd name="T1" fmla="*/ 0 h 18"/>
              <a:gd name="T2" fmla="*/ 2147483647 w 23"/>
              <a:gd name="T3" fmla="*/ 2147483647 h 18"/>
              <a:gd name="T4" fmla="*/ 2147483647 w 23"/>
              <a:gd name="T5" fmla="*/ 2147483647 h 18"/>
              <a:gd name="T6" fmla="*/ 0 w 23"/>
              <a:gd name="T7" fmla="*/ 2147483647 h 18"/>
              <a:gd name="T8" fmla="*/ 2147483647 w 23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18">
                <a:moveTo>
                  <a:pt x="2" y="0"/>
                </a:moveTo>
                <a:lnTo>
                  <a:pt x="23" y="1"/>
                </a:lnTo>
                <a:lnTo>
                  <a:pt x="21" y="18"/>
                </a:lnTo>
                <a:lnTo>
                  <a:pt x="0" y="13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2" name="Freeform 450"/>
          <p:cNvSpPr>
            <a:spLocks/>
          </p:cNvSpPr>
          <p:nvPr/>
        </p:nvSpPr>
        <p:spPr bwMode="auto">
          <a:xfrm>
            <a:off x="3940186" y="2284105"/>
            <a:ext cx="106695" cy="39674"/>
          </a:xfrm>
          <a:custGeom>
            <a:avLst/>
            <a:gdLst>
              <a:gd name="T0" fmla="*/ 2147483647 w 114"/>
              <a:gd name="T1" fmla="*/ 0 h 54"/>
              <a:gd name="T2" fmla="*/ 2147483647 w 114"/>
              <a:gd name="T3" fmla="*/ 2147483647 h 54"/>
              <a:gd name="T4" fmla="*/ 2147483647 w 114"/>
              <a:gd name="T5" fmla="*/ 2147483647 h 54"/>
              <a:gd name="T6" fmla="*/ 2147483647 w 114"/>
              <a:gd name="T7" fmla="*/ 0 h 54"/>
              <a:gd name="T8" fmla="*/ 2147483647 w 114"/>
              <a:gd name="T9" fmla="*/ 2147483647 h 54"/>
              <a:gd name="T10" fmla="*/ 2147483647 w 114"/>
              <a:gd name="T11" fmla="*/ 2147483647 h 54"/>
              <a:gd name="T12" fmla="*/ 2147483647 w 114"/>
              <a:gd name="T13" fmla="*/ 2147483647 h 54"/>
              <a:gd name="T14" fmla="*/ 2147483647 w 114"/>
              <a:gd name="T15" fmla="*/ 2147483647 h 54"/>
              <a:gd name="T16" fmla="*/ 2147483647 w 114"/>
              <a:gd name="T17" fmla="*/ 2147483647 h 54"/>
              <a:gd name="T18" fmla="*/ 2147483647 w 114"/>
              <a:gd name="T19" fmla="*/ 2147483647 h 54"/>
              <a:gd name="T20" fmla="*/ 2147483647 w 114"/>
              <a:gd name="T21" fmla="*/ 2147483647 h 54"/>
              <a:gd name="T22" fmla="*/ 0 w 114"/>
              <a:gd name="T23" fmla="*/ 2147483647 h 54"/>
              <a:gd name="T24" fmla="*/ 2147483647 w 114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4" h="54">
                <a:moveTo>
                  <a:pt x="14" y="0"/>
                </a:moveTo>
                <a:lnTo>
                  <a:pt x="26" y="14"/>
                </a:lnTo>
                <a:lnTo>
                  <a:pt x="54" y="4"/>
                </a:lnTo>
                <a:lnTo>
                  <a:pt x="88" y="0"/>
                </a:lnTo>
                <a:lnTo>
                  <a:pt x="114" y="18"/>
                </a:lnTo>
                <a:lnTo>
                  <a:pt x="96" y="38"/>
                </a:lnTo>
                <a:lnTo>
                  <a:pt x="68" y="54"/>
                </a:lnTo>
                <a:lnTo>
                  <a:pt x="30" y="42"/>
                </a:lnTo>
                <a:lnTo>
                  <a:pt x="10" y="44"/>
                </a:lnTo>
                <a:lnTo>
                  <a:pt x="26" y="36"/>
                </a:lnTo>
                <a:lnTo>
                  <a:pt x="16" y="22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 anchor="ctr"/>
          <a:lstStyle/>
          <a:p>
            <a:endParaRPr lang="en-GB"/>
          </a:p>
        </p:txBody>
      </p:sp>
      <p:sp>
        <p:nvSpPr>
          <p:cNvPr id="373" name="Freeform 451"/>
          <p:cNvSpPr>
            <a:spLocks/>
          </p:cNvSpPr>
          <p:nvPr/>
        </p:nvSpPr>
        <p:spPr bwMode="auto">
          <a:xfrm>
            <a:off x="7175743" y="3950404"/>
            <a:ext cx="174825" cy="145057"/>
          </a:xfrm>
          <a:custGeom>
            <a:avLst/>
            <a:gdLst>
              <a:gd name="T0" fmla="*/ 2147483647 w 575"/>
              <a:gd name="T1" fmla="*/ 2147483647 h 488"/>
              <a:gd name="T2" fmla="*/ 2147483647 w 575"/>
              <a:gd name="T3" fmla="*/ 2147483647 h 488"/>
              <a:gd name="T4" fmla="*/ 2147483647 w 575"/>
              <a:gd name="T5" fmla="*/ 2147483647 h 488"/>
              <a:gd name="T6" fmla="*/ 2147483647 w 575"/>
              <a:gd name="T7" fmla="*/ 2147483647 h 488"/>
              <a:gd name="T8" fmla="*/ 2147483647 w 575"/>
              <a:gd name="T9" fmla="*/ 0 h 488"/>
              <a:gd name="T10" fmla="*/ 2147483647 w 575"/>
              <a:gd name="T11" fmla="*/ 2147483647 h 488"/>
              <a:gd name="T12" fmla="*/ 0 w 575"/>
              <a:gd name="T13" fmla="*/ 2147483647 h 488"/>
              <a:gd name="T14" fmla="*/ 2147483647 w 575"/>
              <a:gd name="T15" fmla="*/ 2147483647 h 488"/>
              <a:gd name="T16" fmla="*/ 2147483647 w 575"/>
              <a:gd name="T17" fmla="*/ 2147483647 h 488"/>
              <a:gd name="T18" fmla="*/ 2147483647 w 575"/>
              <a:gd name="T19" fmla="*/ 2147483647 h 488"/>
              <a:gd name="T20" fmla="*/ 2147483647 w 575"/>
              <a:gd name="T21" fmla="*/ 2147483647 h 488"/>
              <a:gd name="T22" fmla="*/ 2147483647 w 575"/>
              <a:gd name="T23" fmla="*/ 2147483647 h 488"/>
              <a:gd name="T24" fmla="*/ 2147483647 w 575"/>
              <a:gd name="T25" fmla="*/ 2147483647 h 488"/>
              <a:gd name="T26" fmla="*/ 2147483647 w 575"/>
              <a:gd name="T27" fmla="*/ 2147483647 h 488"/>
              <a:gd name="T28" fmla="*/ 2147483647 w 575"/>
              <a:gd name="T29" fmla="*/ 2147483647 h 488"/>
              <a:gd name="T30" fmla="*/ 2147483647 w 575"/>
              <a:gd name="T31" fmla="*/ 2147483647 h 488"/>
              <a:gd name="T32" fmla="*/ 2147483647 w 575"/>
              <a:gd name="T33" fmla="*/ 2147483647 h 488"/>
              <a:gd name="T34" fmla="*/ 2147483647 w 575"/>
              <a:gd name="T35" fmla="*/ 2147483647 h 488"/>
              <a:gd name="T36" fmla="*/ 2147483647 w 575"/>
              <a:gd name="T37" fmla="*/ 2147483647 h 488"/>
              <a:gd name="T38" fmla="*/ 2147483647 w 575"/>
              <a:gd name="T39" fmla="*/ 2147483647 h 488"/>
              <a:gd name="T40" fmla="*/ 2147483647 w 575"/>
              <a:gd name="T41" fmla="*/ 2147483647 h 4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75" h="488">
                <a:moveTo>
                  <a:pt x="410" y="71"/>
                </a:moveTo>
                <a:lnTo>
                  <a:pt x="321" y="142"/>
                </a:lnTo>
                <a:lnTo>
                  <a:pt x="233" y="142"/>
                </a:lnTo>
                <a:lnTo>
                  <a:pt x="178" y="71"/>
                </a:lnTo>
                <a:lnTo>
                  <a:pt x="107" y="0"/>
                </a:lnTo>
                <a:lnTo>
                  <a:pt x="36" y="19"/>
                </a:lnTo>
                <a:lnTo>
                  <a:pt x="0" y="90"/>
                </a:lnTo>
                <a:lnTo>
                  <a:pt x="72" y="124"/>
                </a:lnTo>
                <a:lnTo>
                  <a:pt x="89" y="159"/>
                </a:lnTo>
                <a:lnTo>
                  <a:pt x="107" y="213"/>
                </a:lnTo>
                <a:lnTo>
                  <a:pt x="160" y="213"/>
                </a:lnTo>
                <a:lnTo>
                  <a:pt x="197" y="230"/>
                </a:lnTo>
                <a:lnTo>
                  <a:pt x="321" y="283"/>
                </a:lnTo>
                <a:lnTo>
                  <a:pt x="446" y="353"/>
                </a:lnTo>
                <a:lnTo>
                  <a:pt x="465" y="389"/>
                </a:lnTo>
                <a:lnTo>
                  <a:pt x="393" y="424"/>
                </a:lnTo>
                <a:lnTo>
                  <a:pt x="465" y="442"/>
                </a:lnTo>
                <a:lnTo>
                  <a:pt x="518" y="459"/>
                </a:lnTo>
                <a:lnTo>
                  <a:pt x="575" y="488"/>
                </a:lnTo>
                <a:lnTo>
                  <a:pt x="575" y="122"/>
                </a:lnTo>
                <a:lnTo>
                  <a:pt x="410" y="7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4" name="Freeform 452"/>
          <p:cNvSpPr>
            <a:spLocks/>
          </p:cNvSpPr>
          <p:nvPr/>
        </p:nvSpPr>
        <p:spPr bwMode="auto">
          <a:xfrm>
            <a:off x="7350568" y="3985119"/>
            <a:ext cx="141402" cy="132659"/>
          </a:xfrm>
          <a:custGeom>
            <a:avLst/>
            <a:gdLst>
              <a:gd name="T0" fmla="*/ 2147483647 w 460"/>
              <a:gd name="T1" fmla="*/ 2147483647 h 443"/>
              <a:gd name="T2" fmla="*/ 2147483647 w 460"/>
              <a:gd name="T3" fmla="*/ 2147483647 h 443"/>
              <a:gd name="T4" fmla="*/ 2147483647 w 460"/>
              <a:gd name="T5" fmla="*/ 2147483647 h 443"/>
              <a:gd name="T6" fmla="*/ 2147483647 w 460"/>
              <a:gd name="T7" fmla="*/ 2147483647 h 443"/>
              <a:gd name="T8" fmla="*/ 2147483647 w 460"/>
              <a:gd name="T9" fmla="*/ 2147483647 h 443"/>
              <a:gd name="T10" fmla="*/ 2147483647 w 460"/>
              <a:gd name="T11" fmla="*/ 2147483647 h 443"/>
              <a:gd name="T12" fmla="*/ 0 w 460"/>
              <a:gd name="T13" fmla="*/ 0 h 443"/>
              <a:gd name="T14" fmla="*/ 0 w 460"/>
              <a:gd name="T15" fmla="*/ 2147483647 h 443"/>
              <a:gd name="T16" fmla="*/ 2147483647 w 460"/>
              <a:gd name="T17" fmla="*/ 2147483647 h 443"/>
              <a:gd name="T18" fmla="*/ 2147483647 w 460"/>
              <a:gd name="T19" fmla="*/ 2147483647 h 443"/>
              <a:gd name="T20" fmla="*/ 2147483647 w 460"/>
              <a:gd name="T21" fmla="*/ 2147483647 h 443"/>
              <a:gd name="T22" fmla="*/ 2147483647 w 460"/>
              <a:gd name="T23" fmla="*/ 2147483647 h 443"/>
              <a:gd name="T24" fmla="*/ 2147483647 w 460"/>
              <a:gd name="T25" fmla="*/ 2147483647 h 443"/>
              <a:gd name="T26" fmla="*/ 2147483647 w 460"/>
              <a:gd name="T27" fmla="*/ 2147483647 h 443"/>
              <a:gd name="T28" fmla="*/ 2147483647 w 460"/>
              <a:gd name="T29" fmla="*/ 2147483647 h 443"/>
              <a:gd name="T30" fmla="*/ 2147483647 w 460"/>
              <a:gd name="T31" fmla="*/ 2147483647 h 443"/>
              <a:gd name="T32" fmla="*/ 2147483647 w 460"/>
              <a:gd name="T33" fmla="*/ 2147483647 h 4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0" h="443">
                <a:moveTo>
                  <a:pt x="353" y="302"/>
                </a:moveTo>
                <a:lnTo>
                  <a:pt x="336" y="249"/>
                </a:lnTo>
                <a:lnTo>
                  <a:pt x="372" y="214"/>
                </a:lnTo>
                <a:lnTo>
                  <a:pt x="283" y="161"/>
                </a:lnTo>
                <a:lnTo>
                  <a:pt x="247" y="108"/>
                </a:lnTo>
                <a:lnTo>
                  <a:pt x="122" y="37"/>
                </a:lnTo>
                <a:lnTo>
                  <a:pt x="0" y="0"/>
                </a:lnTo>
                <a:lnTo>
                  <a:pt x="0" y="366"/>
                </a:lnTo>
                <a:lnTo>
                  <a:pt x="14" y="373"/>
                </a:lnTo>
                <a:lnTo>
                  <a:pt x="67" y="373"/>
                </a:lnTo>
                <a:lnTo>
                  <a:pt x="122" y="320"/>
                </a:lnTo>
                <a:lnTo>
                  <a:pt x="211" y="284"/>
                </a:lnTo>
                <a:lnTo>
                  <a:pt x="264" y="320"/>
                </a:lnTo>
                <a:lnTo>
                  <a:pt x="389" y="408"/>
                </a:lnTo>
                <a:lnTo>
                  <a:pt x="460" y="443"/>
                </a:lnTo>
                <a:lnTo>
                  <a:pt x="460" y="337"/>
                </a:lnTo>
                <a:lnTo>
                  <a:pt x="353" y="3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375" name="Group 453"/>
          <p:cNvGrpSpPr>
            <a:grpSpLocks/>
          </p:cNvGrpSpPr>
          <p:nvPr/>
        </p:nvGrpSpPr>
        <p:grpSpPr bwMode="auto">
          <a:xfrm>
            <a:off x="4323260" y="2587832"/>
            <a:ext cx="203106" cy="287631"/>
            <a:chOff x="2201" y="1250"/>
            <a:chExt cx="133" cy="193"/>
          </a:xfrm>
          <a:solidFill>
            <a:schemeClr val="bg1">
              <a:lumMod val="75000"/>
            </a:schemeClr>
          </a:solidFill>
        </p:grpSpPr>
        <p:sp>
          <p:nvSpPr>
            <p:cNvPr id="416" name="Freeform 454"/>
            <p:cNvSpPr>
              <a:spLocks/>
            </p:cNvSpPr>
            <p:nvPr/>
          </p:nvSpPr>
          <p:spPr bwMode="auto">
            <a:xfrm>
              <a:off x="2234" y="1250"/>
              <a:ext cx="100" cy="193"/>
            </a:xfrm>
            <a:custGeom>
              <a:avLst/>
              <a:gdLst>
                <a:gd name="T0" fmla="*/ 31321 w 24"/>
                <a:gd name="T1" fmla="*/ 168050 h 47"/>
                <a:gd name="T2" fmla="*/ 21408 w 24"/>
                <a:gd name="T3" fmla="*/ 158642 h 47"/>
                <a:gd name="T4" fmla="*/ 52742 w 24"/>
                <a:gd name="T5" fmla="*/ 139046 h 47"/>
                <a:gd name="T6" fmla="*/ 47604 w 24"/>
                <a:gd name="T7" fmla="*/ 120280 h 47"/>
                <a:gd name="T8" fmla="*/ 41596 w 24"/>
                <a:gd name="T9" fmla="*/ 105189 h 47"/>
                <a:gd name="T10" fmla="*/ 16283 w 24"/>
                <a:gd name="T11" fmla="*/ 105189 h 47"/>
                <a:gd name="T12" fmla="*/ 21408 w 24"/>
                <a:gd name="T13" fmla="*/ 77060 h 47"/>
                <a:gd name="T14" fmla="*/ 5138 w 24"/>
                <a:gd name="T15" fmla="*/ 86419 h 47"/>
                <a:gd name="T16" fmla="*/ 0 w 24"/>
                <a:gd name="T17" fmla="*/ 61969 h 47"/>
                <a:gd name="T18" fmla="*/ 0 w 24"/>
                <a:gd name="T19" fmla="*/ 38633 h 47"/>
                <a:gd name="T20" fmla="*/ 5138 w 24"/>
                <a:gd name="T21" fmla="*/ 18766 h 47"/>
                <a:gd name="T22" fmla="*/ 26546 w 24"/>
                <a:gd name="T23" fmla="*/ 0 h 47"/>
                <a:gd name="T24" fmla="*/ 41596 w 24"/>
                <a:gd name="T25" fmla="*/ 4570 h 47"/>
                <a:gd name="T26" fmla="*/ 36458 w 24"/>
                <a:gd name="T27" fmla="*/ 29291 h 47"/>
                <a:gd name="T28" fmla="*/ 67846 w 24"/>
                <a:gd name="T29" fmla="*/ 29291 h 47"/>
                <a:gd name="T30" fmla="*/ 57867 w 24"/>
                <a:gd name="T31" fmla="*/ 52627 h 47"/>
                <a:gd name="T32" fmla="*/ 47604 w 24"/>
                <a:gd name="T33" fmla="*/ 72490 h 47"/>
                <a:gd name="T34" fmla="*/ 67846 w 24"/>
                <a:gd name="T35" fmla="*/ 81631 h 47"/>
                <a:gd name="T36" fmla="*/ 89200 w 24"/>
                <a:gd name="T37" fmla="*/ 115710 h 47"/>
                <a:gd name="T38" fmla="*/ 99183 w 24"/>
                <a:gd name="T39" fmla="*/ 139046 h 47"/>
                <a:gd name="T40" fmla="*/ 99183 w 24"/>
                <a:gd name="T41" fmla="*/ 152959 h 47"/>
                <a:gd name="T42" fmla="*/ 120592 w 24"/>
                <a:gd name="T43" fmla="*/ 152959 h 47"/>
                <a:gd name="T44" fmla="*/ 115450 w 24"/>
                <a:gd name="T45" fmla="*/ 186820 h 47"/>
                <a:gd name="T46" fmla="*/ 125729 w 24"/>
                <a:gd name="T47" fmla="*/ 191386 h 47"/>
                <a:gd name="T48" fmla="*/ 89200 w 24"/>
                <a:gd name="T49" fmla="*/ 206699 h 47"/>
                <a:gd name="T50" fmla="*/ 57867 w 24"/>
                <a:gd name="T51" fmla="*/ 211269 h 47"/>
                <a:gd name="T52" fmla="*/ 41596 w 24"/>
                <a:gd name="T53" fmla="*/ 216107 h 47"/>
                <a:gd name="T54" fmla="*/ 21408 w 24"/>
                <a:gd name="T55" fmla="*/ 216107 h 47"/>
                <a:gd name="T56" fmla="*/ 5138 w 24"/>
                <a:gd name="T57" fmla="*/ 220677 h 47"/>
                <a:gd name="T58" fmla="*/ 26546 w 24"/>
                <a:gd name="T59" fmla="*/ 200728 h 47"/>
                <a:gd name="T60" fmla="*/ 31321 w 24"/>
                <a:gd name="T61" fmla="*/ 182249 h 47"/>
                <a:gd name="T62" fmla="*/ 16283 w 24"/>
                <a:gd name="T63" fmla="*/ 177408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7" name="Freeform 455"/>
            <p:cNvSpPr>
              <a:spLocks/>
            </p:cNvSpPr>
            <p:nvPr/>
          </p:nvSpPr>
          <p:spPr bwMode="auto">
            <a:xfrm>
              <a:off x="2201" y="1331"/>
              <a:ext cx="34" cy="22"/>
            </a:xfrm>
            <a:custGeom>
              <a:avLst/>
              <a:gdLst>
                <a:gd name="T0" fmla="*/ 24 w 34"/>
                <a:gd name="T1" fmla="*/ 22 h 22"/>
                <a:gd name="T2" fmla="*/ 0 w 34"/>
                <a:gd name="T3" fmla="*/ 18 h 22"/>
                <a:gd name="T4" fmla="*/ 13 w 34"/>
                <a:gd name="T5" fmla="*/ 0 h 22"/>
                <a:gd name="T6" fmla="*/ 27 w 34"/>
                <a:gd name="T7" fmla="*/ 3 h 22"/>
                <a:gd name="T8" fmla="*/ 34 w 34"/>
                <a:gd name="T9" fmla="*/ 15 h 22"/>
                <a:gd name="T10" fmla="*/ 24 w 34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76" name="Freeform 458"/>
          <p:cNvSpPr>
            <a:spLocks/>
          </p:cNvSpPr>
          <p:nvPr/>
        </p:nvSpPr>
        <p:spPr bwMode="auto">
          <a:xfrm>
            <a:off x="5118973" y="3251153"/>
            <a:ext cx="59132" cy="34715"/>
          </a:xfrm>
          <a:custGeom>
            <a:avLst/>
            <a:gdLst>
              <a:gd name="T0" fmla="*/ 0 w 46"/>
              <a:gd name="T1" fmla="*/ 2147483647 h 28"/>
              <a:gd name="T2" fmla="*/ 2147483647 w 46"/>
              <a:gd name="T3" fmla="*/ 2147483647 h 28"/>
              <a:gd name="T4" fmla="*/ 2147483647 w 46"/>
              <a:gd name="T5" fmla="*/ 2147483647 h 28"/>
              <a:gd name="T6" fmla="*/ 2147483647 w 46"/>
              <a:gd name="T7" fmla="*/ 2147483647 h 28"/>
              <a:gd name="T8" fmla="*/ 2147483647 w 46"/>
              <a:gd name="T9" fmla="*/ 2147483647 h 28"/>
              <a:gd name="T10" fmla="*/ 2147483647 w 46"/>
              <a:gd name="T11" fmla="*/ 0 h 28"/>
              <a:gd name="T12" fmla="*/ 2147483647 w 46"/>
              <a:gd name="T13" fmla="*/ 2147483647 h 28"/>
              <a:gd name="T14" fmla="*/ 2147483647 w 46"/>
              <a:gd name="T15" fmla="*/ 2147483647 h 28"/>
              <a:gd name="T16" fmla="*/ 2147483647 w 46"/>
              <a:gd name="T17" fmla="*/ 2147483647 h 28"/>
              <a:gd name="T18" fmla="*/ 2147483647 w 46"/>
              <a:gd name="T19" fmla="*/ 2147483647 h 28"/>
              <a:gd name="T20" fmla="*/ 2147483647 w 46"/>
              <a:gd name="T21" fmla="*/ 2147483647 h 28"/>
              <a:gd name="T22" fmla="*/ 2147483647 w 46"/>
              <a:gd name="T23" fmla="*/ 2147483647 h 28"/>
              <a:gd name="T24" fmla="*/ 2147483647 w 46"/>
              <a:gd name="T25" fmla="*/ 2147483647 h 28"/>
              <a:gd name="T26" fmla="*/ 2147483647 w 46"/>
              <a:gd name="T27" fmla="*/ 2147483647 h 28"/>
              <a:gd name="T28" fmla="*/ 0 w 46"/>
              <a:gd name="T29" fmla="*/ 2147483647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28">
                <a:moveTo>
                  <a:pt x="0" y="15"/>
                </a:moveTo>
                <a:lnTo>
                  <a:pt x="3" y="17"/>
                </a:lnTo>
                <a:lnTo>
                  <a:pt x="12" y="14"/>
                </a:lnTo>
                <a:lnTo>
                  <a:pt x="13" y="8"/>
                </a:lnTo>
                <a:lnTo>
                  <a:pt x="27" y="9"/>
                </a:lnTo>
                <a:lnTo>
                  <a:pt x="46" y="0"/>
                </a:lnTo>
                <a:lnTo>
                  <a:pt x="46" y="1"/>
                </a:lnTo>
                <a:lnTo>
                  <a:pt x="33" y="11"/>
                </a:lnTo>
                <a:lnTo>
                  <a:pt x="36" y="18"/>
                </a:lnTo>
                <a:lnTo>
                  <a:pt x="27" y="21"/>
                </a:lnTo>
                <a:lnTo>
                  <a:pt x="15" y="28"/>
                </a:lnTo>
                <a:lnTo>
                  <a:pt x="13" y="28"/>
                </a:lnTo>
                <a:lnTo>
                  <a:pt x="8" y="26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7" name="Freeform 507"/>
          <p:cNvSpPr>
            <a:spLocks/>
          </p:cNvSpPr>
          <p:nvPr/>
        </p:nvSpPr>
        <p:spPr bwMode="auto">
          <a:xfrm>
            <a:off x="5982815" y="2771348"/>
            <a:ext cx="1221207" cy="818272"/>
          </a:xfrm>
          <a:custGeom>
            <a:avLst/>
            <a:gdLst>
              <a:gd name="T0" fmla="*/ 2147483647 w 950"/>
              <a:gd name="T1" fmla="*/ 2147483647 h 660"/>
              <a:gd name="T2" fmla="*/ 2147483647 w 950"/>
              <a:gd name="T3" fmla="*/ 2147483647 h 660"/>
              <a:gd name="T4" fmla="*/ 2147483647 w 950"/>
              <a:gd name="T5" fmla="*/ 2147483647 h 660"/>
              <a:gd name="T6" fmla="*/ 2147483647 w 950"/>
              <a:gd name="T7" fmla="*/ 2147483647 h 660"/>
              <a:gd name="T8" fmla="*/ 2147483647 w 950"/>
              <a:gd name="T9" fmla="*/ 2147483647 h 660"/>
              <a:gd name="T10" fmla="*/ 2147483647 w 950"/>
              <a:gd name="T11" fmla="*/ 2147483647 h 660"/>
              <a:gd name="T12" fmla="*/ 2147483647 w 950"/>
              <a:gd name="T13" fmla="*/ 2147483647 h 660"/>
              <a:gd name="T14" fmla="*/ 2147483647 w 950"/>
              <a:gd name="T15" fmla="*/ 2147483647 h 660"/>
              <a:gd name="T16" fmla="*/ 2147483647 w 950"/>
              <a:gd name="T17" fmla="*/ 2147483647 h 660"/>
              <a:gd name="T18" fmla="*/ 2147483647 w 950"/>
              <a:gd name="T19" fmla="*/ 2147483647 h 660"/>
              <a:gd name="T20" fmla="*/ 2147483647 w 950"/>
              <a:gd name="T21" fmla="*/ 2147483647 h 660"/>
              <a:gd name="T22" fmla="*/ 2147483647 w 950"/>
              <a:gd name="T23" fmla="*/ 2147483647 h 660"/>
              <a:gd name="T24" fmla="*/ 2147483647 w 950"/>
              <a:gd name="T25" fmla="*/ 2147483647 h 660"/>
              <a:gd name="T26" fmla="*/ 2147483647 w 950"/>
              <a:gd name="T27" fmla="*/ 2147483647 h 660"/>
              <a:gd name="T28" fmla="*/ 2147483647 w 950"/>
              <a:gd name="T29" fmla="*/ 2147483647 h 660"/>
              <a:gd name="T30" fmla="*/ 2147483647 w 950"/>
              <a:gd name="T31" fmla="*/ 2147483647 h 660"/>
              <a:gd name="T32" fmla="*/ 2147483647 w 950"/>
              <a:gd name="T33" fmla="*/ 2147483647 h 660"/>
              <a:gd name="T34" fmla="*/ 2147483647 w 950"/>
              <a:gd name="T35" fmla="*/ 2147483647 h 660"/>
              <a:gd name="T36" fmla="*/ 2147483647 w 950"/>
              <a:gd name="T37" fmla="*/ 2147483647 h 660"/>
              <a:gd name="T38" fmla="*/ 2147483647 w 950"/>
              <a:gd name="T39" fmla="*/ 2147483647 h 660"/>
              <a:gd name="T40" fmla="*/ 2147483647 w 950"/>
              <a:gd name="T41" fmla="*/ 2147483647 h 660"/>
              <a:gd name="T42" fmla="*/ 2147483647 w 950"/>
              <a:gd name="T43" fmla="*/ 2147483647 h 660"/>
              <a:gd name="T44" fmla="*/ 2147483647 w 950"/>
              <a:gd name="T45" fmla="*/ 2147483647 h 660"/>
              <a:gd name="T46" fmla="*/ 2147483647 w 950"/>
              <a:gd name="T47" fmla="*/ 2147483647 h 660"/>
              <a:gd name="T48" fmla="*/ 2147483647 w 950"/>
              <a:gd name="T49" fmla="*/ 2147483647 h 660"/>
              <a:gd name="T50" fmla="*/ 2147483647 w 950"/>
              <a:gd name="T51" fmla="*/ 2147483647 h 660"/>
              <a:gd name="T52" fmla="*/ 2147483647 w 950"/>
              <a:gd name="T53" fmla="*/ 2147483647 h 660"/>
              <a:gd name="T54" fmla="*/ 2147483647 w 950"/>
              <a:gd name="T55" fmla="*/ 2147483647 h 660"/>
              <a:gd name="T56" fmla="*/ 2147483647 w 950"/>
              <a:gd name="T57" fmla="*/ 2147483647 h 660"/>
              <a:gd name="T58" fmla="*/ 2147483647 w 950"/>
              <a:gd name="T59" fmla="*/ 2147483647 h 660"/>
              <a:gd name="T60" fmla="*/ 2147483647 w 950"/>
              <a:gd name="T61" fmla="*/ 2147483647 h 660"/>
              <a:gd name="T62" fmla="*/ 2147483647 w 950"/>
              <a:gd name="T63" fmla="*/ 2147483647 h 660"/>
              <a:gd name="T64" fmla="*/ 2147483647 w 950"/>
              <a:gd name="T65" fmla="*/ 2147483647 h 660"/>
              <a:gd name="T66" fmla="*/ 2147483647 w 950"/>
              <a:gd name="T67" fmla="*/ 2147483647 h 660"/>
              <a:gd name="T68" fmla="*/ 2147483647 w 950"/>
              <a:gd name="T69" fmla="*/ 2147483647 h 660"/>
              <a:gd name="T70" fmla="*/ 2147483647 w 950"/>
              <a:gd name="T71" fmla="*/ 2147483647 h 660"/>
              <a:gd name="T72" fmla="*/ 2147483647 w 950"/>
              <a:gd name="T73" fmla="*/ 2147483647 h 660"/>
              <a:gd name="T74" fmla="*/ 2147483647 w 950"/>
              <a:gd name="T75" fmla="*/ 2147483647 h 660"/>
              <a:gd name="T76" fmla="*/ 2147483647 w 950"/>
              <a:gd name="T77" fmla="*/ 2147483647 h 660"/>
              <a:gd name="T78" fmla="*/ 2147483647 w 950"/>
              <a:gd name="T79" fmla="*/ 2147483647 h 660"/>
              <a:gd name="T80" fmla="*/ 2147483647 w 950"/>
              <a:gd name="T81" fmla="*/ 2147483647 h 660"/>
              <a:gd name="T82" fmla="*/ 2147483647 w 950"/>
              <a:gd name="T83" fmla="*/ 2147483647 h 660"/>
              <a:gd name="T84" fmla="*/ 2147483647 w 950"/>
              <a:gd name="T85" fmla="*/ 2147483647 h 660"/>
              <a:gd name="T86" fmla="*/ 2147483647 w 950"/>
              <a:gd name="T87" fmla="*/ 2147483647 h 660"/>
              <a:gd name="T88" fmla="*/ 2147483647 w 950"/>
              <a:gd name="T89" fmla="*/ 2147483647 h 660"/>
              <a:gd name="T90" fmla="*/ 2147483647 w 950"/>
              <a:gd name="T91" fmla="*/ 2147483647 h 660"/>
              <a:gd name="T92" fmla="*/ 2147483647 w 950"/>
              <a:gd name="T93" fmla="*/ 2147483647 h 660"/>
              <a:gd name="T94" fmla="*/ 2147483647 w 950"/>
              <a:gd name="T95" fmla="*/ 2147483647 h 660"/>
              <a:gd name="T96" fmla="*/ 2147483647 w 950"/>
              <a:gd name="T97" fmla="*/ 2147483647 h 660"/>
              <a:gd name="T98" fmla="*/ 2147483647 w 950"/>
              <a:gd name="T99" fmla="*/ 2147483647 h 660"/>
              <a:gd name="T100" fmla="*/ 2147483647 w 950"/>
              <a:gd name="T101" fmla="*/ 2147483647 h 660"/>
              <a:gd name="T102" fmla="*/ 2147483647 w 950"/>
              <a:gd name="T103" fmla="*/ 2147483647 h 660"/>
              <a:gd name="T104" fmla="*/ 2147483647 w 950"/>
              <a:gd name="T105" fmla="*/ 2147483647 h 660"/>
              <a:gd name="T106" fmla="*/ 2147483647 w 950"/>
              <a:gd name="T107" fmla="*/ 2147483647 h 660"/>
              <a:gd name="T108" fmla="*/ 2147483647 w 950"/>
              <a:gd name="T109" fmla="*/ 2147483647 h 660"/>
              <a:gd name="T110" fmla="*/ 2147483647 w 950"/>
              <a:gd name="T111" fmla="*/ 2147483647 h 660"/>
              <a:gd name="T112" fmla="*/ 2147483647 w 950"/>
              <a:gd name="T113" fmla="*/ 2147483647 h 660"/>
              <a:gd name="T114" fmla="*/ 2147483647 w 950"/>
              <a:gd name="T115" fmla="*/ 2147483647 h 660"/>
              <a:gd name="T116" fmla="*/ 2147483647 w 950"/>
              <a:gd name="T117" fmla="*/ 2147483647 h 660"/>
              <a:gd name="T118" fmla="*/ 2147483647 w 950"/>
              <a:gd name="T119" fmla="*/ 2147483647 h 660"/>
              <a:gd name="T120" fmla="*/ 2147483647 w 950"/>
              <a:gd name="T121" fmla="*/ 2147483647 h 6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50" h="660">
                <a:moveTo>
                  <a:pt x="890" y="118"/>
                </a:moveTo>
                <a:lnTo>
                  <a:pt x="890" y="118"/>
                </a:lnTo>
                <a:lnTo>
                  <a:pt x="880" y="98"/>
                </a:lnTo>
                <a:lnTo>
                  <a:pt x="840" y="88"/>
                </a:lnTo>
                <a:lnTo>
                  <a:pt x="792" y="0"/>
                </a:lnTo>
                <a:lnTo>
                  <a:pt x="746" y="0"/>
                </a:lnTo>
                <a:lnTo>
                  <a:pt x="732" y="24"/>
                </a:lnTo>
                <a:lnTo>
                  <a:pt x="702" y="78"/>
                </a:lnTo>
                <a:lnTo>
                  <a:pt x="672" y="78"/>
                </a:lnTo>
                <a:lnTo>
                  <a:pt x="668" y="88"/>
                </a:lnTo>
                <a:lnTo>
                  <a:pt x="668" y="90"/>
                </a:lnTo>
                <a:lnTo>
                  <a:pt x="670" y="90"/>
                </a:lnTo>
                <a:lnTo>
                  <a:pt x="672" y="90"/>
                </a:lnTo>
                <a:lnTo>
                  <a:pt x="672" y="92"/>
                </a:lnTo>
                <a:lnTo>
                  <a:pt x="674" y="92"/>
                </a:lnTo>
                <a:lnTo>
                  <a:pt x="676" y="92"/>
                </a:lnTo>
                <a:lnTo>
                  <a:pt x="676" y="94"/>
                </a:lnTo>
                <a:lnTo>
                  <a:pt x="678" y="94"/>
                </a:lnTo>
                <a:lnTo>
                  <a:pt x="676" y="94"/>
                </a:lnTo>
                <a:lnTo>
                  <a:pt x="676" y="92"/>
                </a:lnTo>
                <a:lnTo>
                  <a:pt x="674" y="92"/>
                </a:lnTo>
                <a:lnTo>
                  <a:pt x="672" y="92"/>
                </a:lnTo>
                <a:lnTo>
                  <a:pt x="672" y="90"/>
                </a:lnTo>
                <a:lnTo>
                  <a:pt x="670" y="90"/>
                </a:lnTo>
                <a:lnTo>
                  <a:pt x="668" y="90"/>
                </a:lnTo>
                <a:lnTo>
                  <a:pt x="668" y="88"/>
                </a:lnTo>
                <a:lnTo>
                  <a:pt x="658" y="108"/>
                </a:lnTo>
                <a:lnTo>
                  <a:pt x="658" y="132"/>
                </a:lnTo>
                <a:lnTo>
                  <a:pt x="702" y="138"/>
                </a:lnTo>
                <a:lnTo>
                  <a:pt x="712" y="158"/>
                </a:lnTo>
                <a:lnTo>
                  <a:pt x="668" y="172"/>
                </a:lnTo>
                <a:lnTo>
                  <a:pt x="632" y="188"/>
                </a:lnTo>
                <a:lnTo>
                  <a:pt x="598" y="202"/>
                </a:lnTo>
                <a:lnTo>
                  <a:pt x="588" y="236"/>
                </a:lnTo>
                <a:lnTo>
                  <a:pt x="534" y="242"/>
                </a:lnTo>
                <a:lnTo>
                  <a:pt x="480" y="276"/>
                </a:lnTo>
                <a:lnTo>
                  <a:pt x="430" y="252"/>
                </a:lnTo>
                <a:lnTo>
                  <a:pt x="370" y="246"/>
                </a:lnTo>
                <a:lnTo>
                  <a:pt x="326" y="202"/>
                </a:lnTo>
                <a:lnTo>
                  <a:pt x="262" y="182"/>
                </a:lnTo>
                <a:lnTo>
                  <a:pt x="256" y="132"/>
                </a:lnTo>
                <a:lnTo>
                  <a:pt x="226" y="118"/>
                </a:lnTo>
                <a:lnTo>
                  <a:pt x="222" y="114"/>
                </a:lnTo>
                <a:lnTo>
                  <a:pt x="220" y="116"/>
                </a:lnTo>
                <a:lnTo>
                  <a:pt x="218" y="120"/>
                </a:lnTo>
                <a:lnTo>
                  <a:pt x="218" y="122"/>
                </a:lnTo>
                <a:lnTo>
                  <a:pt x="218" y="124"/>
                </a:lnTo>
                <a:lnTo>
                  <a:pt x="218" y="122"/>
                </a:lnTo>
                <a:lnTo>
                  <a:pt x="218" y="120"/>
                </a:lnTo>
                <a:lnTo>
                  <a:pt x="222" y="114"/>
                </a:lnTo>
                <a:lnTo>
                  <a:pt x="218" y="108"/>
                </a:lnTo>
                <a:lnTo>
                  <a:pt x="208" y="114"/>
                </a:lnTo>
                <a:lnTo>
                  <a:pt x="208" y="124"/>
                </a:lnTo>
                <a:lnTo>
                  <a:pt x="208" y="114"/>
                </a:lnTo>
                <a:lnTo>
                  <a:pt x="192" y="118"/>
                </a:lnTo>
                <a:lnTo>
                  <a:pt x="182" y="148"/>
                </a:lnTo>
                <a:lnTo>
                  <a:pt x="142" y="142"/>
                </a:lnTo>
                <a:lnTo>
                  <a:pt x="132" y="192"/>
                </a:lnTo>
                <a:lnTo>
                  <a:pt x="98" y="198"/>
                </a:lnTo>
                <a:lnTo>
                  <a:pt x="88" y="256"/>
                </a:lnTo>
                <a:lnTo>
                  <a:pt x="68" y="276"/>
                </a:lnTo>
                <a:lnTo>
                  <a:pt x="44" y="296"/>
                </a:lnTo>
                <a:lnTo>
                  <a:pt x="4" y="306"/>
                </a:lnTo>
                <a:lnTo>
                  <a:pt x="0" y="326"/>
                </a:lnTo>
                <a:lnTo>
                  <a:pt x="10" y="334"/>
                </a:lnTo>
                <a:lnTo>
                  <a:pt x="14" y="350"/>
                </a:lnTo>
                <a:lnTo>
                  <a:pt x="4" y="354"/>
                </a:lnTo>
                <a:lnTo>
                  <a:pt x="14" y="364"/>
                </a:lnTo>
                <a:lnTo>
                  <a:pt x="30" y="370"/>
                </a:lnTo>
                <a:lnTo>
                  <a:pt x="44" y="390"/>
                </a:lnTo>
                <a:lnTo>
                  <a:pt x="64" y="390"/>
                </a:lnTo>
                <a:lnTo>
                  <a:pt x="94" y="390"/>
                </a:lnTo>
                <a:lnTo>
                  <a:pt x="98" y="398"/>
                </a:lnTo>
                <a:lnTo>
                  <a:pt x="78" y="428"/>
                </a:lnTo>
                <a:lnTo>
                  <a:pt x="84" y="444"/>
                </a:lnTo>
                <a:lnTo>
                  <a:pt x="74" y="458"/>
                </a:lnTo>
                <a:lnTo>
                  <a:pt x="84" y="478"/>
                </a:lnTo>
                <a:lnTo>
                  <a:pt x="108" y="488"/>
                </a:lnTo>
                <a:lnTo>
                  <a:pt x="104" y="492"/>
                </a:lnTo>
                <a:lnTo>
                  <a:pt x="114" y="492"/>
                </a:lnTo>
                <a:lnTo>
                  <a:pt x="148" y="508"/>
                </a:lnTo>
                <a:lnTo>
                  <a:pt x="178" y="522"/>
                </a:lnTo>
                <a:lnTo>
                  <a:pt x="208" y="528"/>
                </a:lnTo>
                <a:lnTo>
                  <a:pt x="218" y="536"/>
                </a:lnTo>
                <a:lnTo>
                  <a:pt x="226" y="536"/>
                </a:lnTo>
                <a:lnTo>
                  <a:pt x="242" y="546"/>
                </a:lnTo>
                <a:lnTo>
                  <a:pt x="262" y="546"/>
                </a:lnTo>
                <a:lnTo>
                  <a:pt x="282" y="546"/>
                </a:lnTo>
                <a:lnTo>
                  <a:pt x="296" y="528"/>
                </a:lnTo>
                <a:lnTo>
                  <a:pt x="316" y="512"/>
                </a:lnTo>
                <a:lnTo>
                  <a:pt x="340" y="512"/>
                </a:lnTo>
                <a:lnTo>
                  <a:pt x="360" y="528"/>
                </a:lnTo>
                <a:lnTo>
                  <a:pt x="370" y="528"/>
                </a:lnTo>
                <a:lnTo>
                  <a:pt x="380" y="532"/>
                </a:lnTo>
                <a:lnTo>
                  <a:pt x="386" y="556"/>
                </a:lnTo>
                <a:lnTo>
                  <a:pt x="376" y="586"/>
                </a:lnTo>
                <a:lnTo>
                  <a:pt x="376" y="596"/>
                </a:lnTo>
                <a:lnTo>
                  <a:pt x="390" y="600"/>
                </a:lnTo>
                <a:lnTo>
                  <a:pt x="400" y="616"/>
                </a:lnTo>
                <a:lnTo>
                  <a:pt x="400" y="626"/>
                </a:lnTo>
                <a:lnTo>
                  <a:pt x="424" y="636"/>
                </a:lnTo>
                <a:lnTo>
                  <a:pt x="420" y="640"/>
                </a:lnTo>
                <a:lnTo>
                  <a:pt x="444" y="636"/>
                </a:lnTo>
                <a:lnTo>
                  <a:pt x="450" y="616"/>
                </a:lnTo>
                <a:lnTo>
                  <a:pt x="500" y="616"/>
                </a:lnTo>
                <a:lnTo>
                  <a:pt x="518" y="630"/>
                </a:lnTo>
                <a:lnTo>
                  <a:pt x="524" y="646"/>
                </a:lnTo>
                <a:lnTo>
                  <a:pt x="534" y="640"/>
                </a:lnTo>
                <a:lnTo>
                  <a:pt x="568" y="660"/>
                </a:lnTo>
                <a:lnTo>
                  <a:pt x="568" y="646"/>
                </a:lnTo>
                <a:lnTo>
                  <a:pt x="608" y="630"/>
                </a:lnTo>
                <a:lnTo>
                  <a:pt x="612" y="626"/>
                </a:lnTo>
                <a:lnTo>
                  <a:pt x="622" y="620"/>
                </a:lnTo>
                <a:lnTo>
                  <a:pt x="632" y="626"/>
                </a:lnTo>
                <a:lnTo>
                  <a:pt x="652" y="616"/>
                </a:lnTo>
                <a:lnTo>
                  <a:pt x="678" y="600"/>
                </a:lnTo>
                <a:lnTo>
                  <a:pt x="702" y="582"/>
                </a:lnTo>
                <a:lnTo>
                  <a:pt x="712" y="562"/>
                </a:lnTo>
                <a:lnTo>
                  <a:pt x="726" y="542"/>
                </a:lnTo>
                <a:lnTo>
                  <a:pt x="742" y="512"/>
                </a:lnTo>
                <a:lnTo>
                  <a:pt x="742" y="498"/>
                </a:lnTo>
                <a:lnTo>
                  <a:pt x="736" y="488"/>
                </a:lnTo>
                <a:lnTo>
                  <a:pt x="742" y="472"/>
                </a:lnTo>
                <a:lnTo>
                  <a:pt x="736" y="454"/>
                </a:lnTo>
                <a:lnTo>
                  <a:pt x="712" y="404"/>
                </a:lnTo>
                <a:lnTo>
                  <a:pt x="716" y="398"/>
                </a:lnTo>
                <a:lnTo>
                  <a:pt x="736" y="374"/>
                </a:lnTo>
                <a:lnTo>
                  <a:pt x="752" y="370"/>
                </a:lnTo>
                <a:lnTo>
                  <a:pt x="754" y="368"/>
                </a:lnTo>
                <a:lnTo>
                  <a:pt x="754" y="364"/>
                </a:lnTo>
                <a:lnTo>
                  <a:pt x="752" y="360"/>
                </a:lnTo>
                <a:lnTo>
                  <a:pt x="726" y="354"/>
                </a:lnTo>
                <a:lnTo>
                  <a:pt x="712" y="360"/>
                </a:lnTo>
                <a:lnTo>
                  <a:pt x="702" y="354"/>
                </a:lnTo>
                <a:lnTo>
                  <a:pt x="692" y="340"/>
                </a:lnTo>
                <a:lnTo>
                  <a:pt x="682" y="330"/>
                </a:lnTo>
                <a:lnTo>
                  <a:pt x="706" y="320"/>
                </a:lnTo>
                <a:lnTo>
                  <a:pt x="722" y="306"/>
                </a:lnTo>
                <a:lnTo>
                  <a:pt x="746" y="290"/>
                </a:lnTo>
                <a:lnTo>
                  <a:pt x="756" y="290"/>
                </a:lnTo>
                <a:lnTo>
                  <a:pt x="742" y="310"/>
                </a:lnTo>
                <a:lnTo>
                  <a:pt x="752" y="320"/>
                </a:lnTo>
                <a:lnTo>
                  <a:pt x="762" y="316"/>
                </a:lnTo>
                <a:lnTo>
                  <a:pt x="786" y="306"/>
                </a:lnTo>
                <a:lnTo>
                  <a:pt x="792" y="284"/>
                </a:lnTo>
                <a:lnTo>
                  <a:pt x="806" y="272"/>
                </a:lnTo>
                <a:lnTo>
                  <a:pt x="820" y="282"/>
                </a:lnTo>
                <a:lnTo>
                  <a:pt x="818" y="262"/>
                </a:lnTo>
                <a:lnTo>
                  <a:pt x="838" y="250"/>
                </a:lnTo>
                <a:lnTo>
                  <a:pt x="864" y="254"/>
                </a:lnTo>
                <a:lnTo>
                  <a:pt x="876" y="246"/>
                </a:lnTo>
                <a:lnTo>
                  <a:pt x="890" y="252"/>
                </a:lnTo>
                <a:lnTo>
                  <a:pt x="900" y="198"/>
                </a:lnTo>
                <a:lnTo>
                  <a:pt x="924" y="192"/>
                </a:lnTo>
                <a:lnTo>
                  <a:pt x="950" y="118"/>
                </a:lnTo>
                <a:lnTo>
                  <a:pt x="890" y="1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8" name="Freeform 260"/>
          <p:cNvSpPr>
            <a:spLocks/>
          </p:cNvSpPr>
          <p:nvPr/>
        </p:nvSpPr>
        <p:spPr bwMode="auto">
          <a:xfrm>
            <a:off x="6018809" y="3996277"/>
            <a:ext cx="46277" cy="53312"/>
          </a:xfrm>
          <a:custGeom>
            <a:avLst/>
            <a:gdLst>
              <a:gd name="T0" fmla="*/ 2147483647 w 42"/>
              <a:gd name="T1" fmla="*/ 0 h 54"/>
              <a:gd name="T2" fmla="*/ 0 w 42"/>
              <a:gd name="T3" fmla="*/ 2147483647 h 54"/>
              <a:gd name="T4" fmla="*/ 2147483647 w 42"/>
              <a:gd name="T5" fmla="*/ 2147483647 h 54"/>
              <a:gd name="T6" fmla="*/ 2147483647 w 42"/>
              <a:gd name="T7" fmla="*/ 2147483647 h 54"/>
              <a:gd name="T8" fmla="*/ 2147483647 w 42"/>
              <a:gd name="T9" fmla="*/ 2147483647 h 54"/>
              <a:gd name="T10" fmla="*/ 2147483647 w 42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" h="54">
                <a:moveTo>
                  <a:pt x="6" y="0"/>
                </a:moveTo>
                <a:lnTo>
                  <a:pt x="0" y="24"/>
                </a:lnTo>
                <a:lnTo>
                  <a:pt x="6" y="54"/>
                </a:lnTo>
                <a:lnTo>
                  <a:pt x="30" y="54"/>
                </a:lnTo>
                <a:lnTo>
                  <a:pt x="42" y="30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" name="Freeform 261"/>
          <p:cNvSpPr>
            <a:spLocks/>
          </p:cNvSpPr>
          <p:nvPr/>
        </p:nvSpPr>
        <p:spPr bwMode="auto">
          <a:xfrm>
            <a:off x="6682118" y="3589620"/>
            <a:ext cx="43706" cy="42153"/>
          </a:xfrm>
          <a:custGeom>
            <a:avLst/>
            <a:gdLst>
              <a:gd name="T0" fmla="*/ 0 w 42"/>
              <a:gd name="T1" fmla="*/ 2147483647 h 42"/>
              <a:gd name="T2" fmla="*/ 2147483647 w 42"/>
              <a:gd name="T3" fmla="*/ 2147483647 h 42"/>
              <a:gd name="T4" fmla="*/ 2147483647 w 42"/>
              <a:gd name="T5" fmla="*/ 0 h 42"/>
              <a:gd name="T6" fmla="*/ 2147483647 w 42"/>
              <a:gd name="T7" fmla="*/ 2147483647 h 42"/>
              <a:gd name="T8" fmla="*/ 2147483647 w 42"/>
              <a:gd name="T9" fmla="*/ 2147483647 h 42"/>
              <a:gd name="T10" fmla="*/ 2147483647 w 42"/>
              <a:gd name="T11" fmla="*/ 2147483647 h 42"/>
              <a:gd name="T12" fmla="*/ 0 w 42"/>
              <a:gd name="T13" fmla="*/ 2147483647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42">
                <a:moveTo>
                  <a:pt x="0" y="30"/>
                </a:moveTo>
                <a:lnTo>
                  <a:pt x="12" y="12"/>
                </a:lnTo>
                <a:lnTo>
                  <a:pt x="30" y="0"/>
                </a:lnTo>
                <a:lnTo>
                  <a:pt x="42" y="12"/>
                </a:lnTo>
                <a:lnTo>
                  <a:pt x="30" y="30"/>
                </a:lnTo>
                <a:lnTo>
                  <a:pt x="12" y="42"/>
                </a:lnTo>
                <a:lnTo>
                  <a:pt x="0" y="3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0" name="Freeform 262"/>
          <p:cNvSpPr>
            <a:spLocks/>
          </p:cNvSpPr>
          <p:nvPr/>
        </p:nvSpPr>
        <p:spPr bwMode="auto">
          <a:xfrm>
            <a:off x="6917361" y="3485476"/>
            <a:ext cx="25710" cy="73149"/>
          </a:xfrm>
          <a:custGeom>
            <a:avLst/>
            <a:gdLst>
              <a:gd name="T0" fmla="*/ 0 w 24"/>
              <a:gd name="T1" fmla="*/ 2147483647 h 72"/>
              <a:gd name="T2" fmla="*/ 0 w 24"/>
              <a:gd name="T3" fmla="*/ 2147483647 h 72"/>
              <a:gd name="T4" fmla="*/ 2147483647 w 24"/>
              <a:gd name="T5" fmla="*/ 0 h 72"/>
              <a:gd name="T6" fmla="*/ 2147483647 w 24"/>
              <a:gd name="T7" fmla="*/ 2147483647 h 72"/>
              <a:gd name="T8" fmla="*/ 2147483647 w 24"/>
              <a:gd name="T9" fmla="*/ 2147483647 h 72"/>
              <a:gd name="T10" fmla="*/ 0 w 24"/>
              <a:gd name="T11" fmla="*/ 2147483647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72">
                <a:moveTo>
                  <a:pt x="0" y="42"/>
                </a:moveTo>
                <a:lnTo>
                  <a:pt x="0" y="18"/>
                </a:lnTo>
                <a:lnTo>
                  <a:pt x="24" y="0"/>
                </a:lnTo>
                <a:lnTo>
                  <a:pt x="24" y="24"/>
                </a:lnTo>
                <a:lnTo>
                  <a:pt x="6" y="72"/>
                </a:lnTo>
                <a:lnTo>
                  <a:pt x="0" y="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1" name="Freeform 263"/>
          <p:cNvSpPr>
            <a:spLocks/>
          </p:cNvSpPr>
          <p:nvPr/>
        </p:nvSpPr>
        <p:spPr bwMode="auto">
          <a:xfrm>
            <a:off x="7107612" y="3295787"/>
            <a:ext cx="37280" cy="54551"/>
          </a:xfrm>
          <a:custGeom>
            <a:avLst/>
            <a:gdLst>
              <a:gd name="T0" fmla="*/ 0 w 36"/>
              <a:gd name="T1" fmla="*/ 2147483647 h 54"/>
              <a:gd name="T2" fmla="*/ 2147483647 w 36"/>
              <a:gd name="T3" fmla="*/ 2147483647 h 54"/>
              <a:gd name="T4" fmla="*/ 2147483647 w 36"/>
              <a:gd name="T5" fmla="*/ 2147483647 h 54"/>
              <a:gd name="T6" fmla="*/ 2147483647 w 36"/>
              <a:gd name="T7" fmla="*/ 2147483647 h 54"/>
              <a:gd name="T8" fmla="*/ 2147483647 w 36"/>
              <a:gd name="T9" fmla="*/ 2147483647 h 54"/>
              <a:gd name="T10" fmla="*/ 2147483647 w 36"/>
              <a:gd name="T11" fmla="*/ 0 h 54"/>
              <a:gd name="T12" fmla="*/ 0 w 36"/>
              <a:gd name="T13" fmla="*/ 2147483647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" h="54">
                <a:moveTo>
                  <a:pt x="0" y="18"/>
                </a:moveTo>
                <a:lnTo>
                  <a:pt x="6" y="36"/>
                </a:lnTo>
                <a:lnTo>
                  <a:pt x="12" y="54"/>
                </a:lnTo>
                <a:lnTo>
                  <a:pt x="30" y="42"/>
                </a:lnTo>
                <a:lnTo>
                  <a:pt x="36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2" name="Freeform 264"/>
          <p:cNvSpPr>
            <a:spLocks/>
          </p:cNvSpPr>
          <p:nvPr/>
        </p:nvSpPr>
        <p:spPr bwMode="auto">
          <a:xfrm>
            <a:off x="7152604" y="3015590"/>
            <a:ext cx="278949" cy="292594"/>
          </a:xfrm>
          <a:custGeom>
            <a:avLst/>
            <a:gdLst>
              <a:gd name="T0" fmla="*/ 2147483647 w 264"/>
              <a:gd name="T1" fmla="*/ 2147483647 h 289"/>
              <a:gd name="T2" fmla="*/ 2147483647 w 264"/>
              <a:gd name="T3" fmla="*/ 2147483647 h 289"/>
              <a:gd name="T4" fmla="*/ 2147483647 w 264"/>
              <a:gd name="T5" fmla="*/ 2147483647 h 289"/>
              <a:gd name="T6" fmla="*/ 2147483647 w 264"/>
              <a:gd name="T7" fmla="*/ 2147483647 h 289"/>
              <a:gd name="T8" fmla="*/ 2147483647 w 264"/>
              <a:gd name="T9" fmla="*/ 2147483647 h 289"/>
              <a:gd name="T10" fmla="*/ 2147483647 w 264"/>
              <a:gd name="T11" fmla="*/ 2147483647 h 289"/>
              <a:gd name="T12" fmla="*/ 2147483647 w 264"/>
              <a:gd name="T13" fmla="*/ 2147483647 h 289"/>
              <a:gd name="T14" fmla="*/ 2147483647 w 264"/>
              <a:gd name="T15" fmla="*/ 2147483647 h 289"/>
              <a:gd name="T16" fmla="*/ 2147483647 w 264"/>
              <a:gd name="T17" fmla="*/ 2147483647 h 289"/>
              <a:gd name="T18" fmla="*/ 2147483647 w 264"/>
              <a:gd name="T19" fmla="*/ 2147483647 h 289"/>
              <a:gd name="T20" fmla="*/ 2147483647 w 264"/>
              <a:gd name="T21" fmla="*/ 0 h 289"/>
              <a:gd name="T22" fmla="*/ 2147483647 w 264"/>
              <a:gd name="T23" fmla="*/ 2147483647 h 289"/>
              <a:gd name="T24" fmla="*/ 2147483647 w 264"/>
              <a:gd name="T25" fmla="*/ 2147483647 h 289"/>
              <a:gd name="T26" fmla="*/ 2147483647 w 264"/>
              <a:gd name="T27" fmla="*/ 2147483647 h 289"/>
              <a:gd name="T28" fmla="*/ 2147483647 w 264"/>
              <a:gd name="T29" fmla="*/ 2147483647 h 289"/>
              <a:gd name="T30" fmla="*/ 2147483647 w 264"/>
              <a:gd name="T31" fmla="*/ 2147483647 h 289"/>
              <a:gd name="T32" fmla="*/ 2147483647 w 264"/>
              <a:gd name="T33" fmla="*/ 2147483647 h 289"/>
              <a:gd name="T34" fmla="*/ 2147483647 w 264"/>
              <a:gd name="T35" fmla="*/ 2147483647 h 289"/>
              <a:gd name="T36" fmla="*/ 2147483647 w 264"/>
              <a:gd name="T37" fmla="*/ 2147483647 h 289"/>
              <a:gd name="T38" fmla="*/ 2147483647 w 264"/>
              <a:gd name="T39" fmla="*/ 2147483647 h 289"/>
              <a:gd name="T40" fmla="*/ 2147483647 w 264"/>
              <a:gd name="T41" fmla="*/ 2147483647 h 289"/>
              <a:gd name="T42" fmla="*/ 2147483647 w 264"/>
              <a:gd name="T43" fmla="*/ 2147483647 h 289"/>
              <a:gd name="T44" fmla="*/ 2147483647 w 264"/>
              <a:gd name="T45" fmla="*/ 2147483647 h 289"/>
              <a:gd name="T46" fmla="*/ 2147483647 w 264"/>
              <a:gd name="T47" fmla="*/ 2147483647 h 289"/>
              <a:gd name="T48" fmla="*/ 2147483647 w 264"/>
              <a:gd name="T49" fmla="*/ 2147483647 h 289"/>
              <a:gd name="T50" fmla="*/ 2147483647 w 264"/>
              <a:gd name="T51" fmla="*/ 2147483647 h 289"/>
              <a:gd name="T52" fmla="*/ 2147483647 w 264"/>
              <a:gd name="T53" fmla="*/ 2147483647 h 289"/>
              <a:gd name="T54" fmla="*/ 2147483647 w 264"/>
              <a:gd name="T55" fmla="*/ 2147483647 h 289"/>
              <a:gd name="T56" fmla="*/ 2147483647 w 264"/>
              <a:gd name="T57" fmla="*/ 2147483647 h 289"/>
              <a:gd name="T58" fmla="*/ 2147483647 w 264"/>
              <a:gd name="T59" fmla="*/ 2147483647 h 289"/>
              <a:gd name="T60" fmla="*/ 2147483647 w 264"/>
              <a:gd name="T61" fmla="*/ 2147483647 h 289"/>
              <a:gd name="T62" fmla="*/ 2147483647 w 264"/>
              <a:gd name="T63" fmla="*/ 2147483647 h 289"/>
              <a:gd name="T64" fmla="*/ 2147483647 w 264"/>
              <a:gd name="T65" fmla="*/ 2147483647 h 289"/>
              <a:gd name="T66" fmla="*/ 0 w 264"/>
              <a:gd name="T67" fmla="*/ 2147483647 h 289"/>
              <a:gd name="T68" fmla="*/ 2147483647 w 264"/>
              <a:gd name="T69" fmla="*/ 2147483647 h 2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64" h="289">
                <a:moveTo>
                  <a:pt x="6" y="247"/>
                </a:moveTo>
                <a:lnTo>
                  <a:pt x="42" y="235"/>
                </a:lnTo>
                <a:lnTo>
                  <a:pt x="66" y="235"/>
                </a:lnTo>
                <a:lnTo>
                  <a:pt x="108" y="199"/>
                </a:lnTo>
                <a:lnTo>
                  <a:pt x="138" y="187"/>
                </a:lnTo>
                <a:lnTo>
                  <a:pt x="144" y="157"/>
                </a:lnTo>
                <a:lnTo>
                  <a:pt x="156" y="109"/>
                </a:lnTo>
                <a:lnTo>
                  <a:pt x="156" y="72"/>
                </a:lnTo>
                <a:lnTo>
                  <a:pt x="174" y="48"/>
                </a:lnTo>
                <a:lnTo>
                  <a:pt x="174" y="18"/>
                </a:lnTo>
                <a:lnTo>
                  <a:pt x="186" y="0"/>
                </a:lnTo>
                <a:lnTo>
                  <a:pt x="210" y="18"/>
                </a:lnTo>
                <a:lnTo>
                  <a:pt x="246" y="30"/>
                </a:lnTo>
                <a:lnTo>
                  <a:pt x="264" y="30"/>
                </a:lnTo>
                <a:lnTo>
                  <a:pt x="240" y="54"/>
                </a:lnTo>
                <a:lnTo>
                  <a:pt x="222" y="66"/>
                </a:lnTo>
                <a:lnTo>
                  <a:pt x="210" y="85"/>
                </a:lnTo>
                <a:lnTo>
                  <a:pt x="180" y="60"/>
                </a:lnTo>
                <a:lnTo>
                  <a:pt x="162" y="97"/>
                </a:lnTo>
                <a:lnTo>
                  <a:pt x="186" y="139"/>
                </a:lnTo>
                <a:lnTo>
                  <a:pt x="168" y="169"/>
                </a:lnTo>
                <a:lnTo>
                  <a:pt x="162" y="193"/>
                </a:lnTo>
                <a:lnTo>
                  <a:pt x="162" y="235"/>
                </a:lnTo>
                <a:lnTo>
                  <a:pt x="150" y="247"/>
                </a:lnTo>
                <a:lnTo>
                  <a:pt x="138" y="241"/>
                </a:lnTo>
                <a:lnTo>
                  <a:pt x="126" y="247"/>
                </a:lnTo>
                <a:lnTo>
                  <a:pt x="102" y="247"/>
                </a:lnTo>
                <a:lnTo>
                  <a:pt x="90" y="247"/>
                </a:lnTo>
                <a:lnTo>
                  <a:pt x="66" y="271"/>
                </a:lnTo>
                <a:lnTo>
                  <a:pt x="60" y="259"/>
                </a:lnTo>
                <a:lnTo>
                  <a:pt x="48" y="265"/>
                </a:lnTo>
                <a:lnTo>
                  <a:pt x="36" y="271"/>
                </a:lnTo>
                <a:lnTo>
                  <a:pt x="12" y="289"/>
                </a:lnTo>
                <a:lnTo>
                  <a:pt x="0" y="259"/>
                </a:lnTo>
                <a:lnTo>
                  <a:pt x="6" y="24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5046986" y="1563777"/>
            <a:ext cx="3071014" cy="1585712"/>
            <a:chOff x="5010523" y="1950901"/>
            <a:chExt cx="2961892" cy="1585712"/>
          </a:xfrm>
          <a:solidFill>
            <a:schemeClr val="bg1">
              <a:lumMod val="75000"/>
            </a:schemeClr>
          </a:solidFill>
        </p:grpSpPr>
        <p:sp>
          <p:nvSpPr>
            <p:cNvPr id="246" name="Freeform 258"/>
            <p:cNvSpPr>
              <a:spLocks/>
            </p:cNvSpPr>
            <p:nvPr/>
          </p:nvSpPr>
          <p:spPr bwMode="auto">
            <a:xfrm>
              <a:off x="5513883" y="2048846"/>
              <a:ext cx="340946" cy="435172"/>
            </a:xfrm>
            <a:custGeom>
              <a:avLst/>
              <a:gdLst>
                <a:gd name="T0" fmla="*/ 2147483647 w 336"/>
                <a:gd name="T1" fmla="*/ 2147483647 h 427"/>
                <a:gd name="T2" fmla="*/ 2147483647 w 336"/>
                <a:gd name="T3" fmla="*/ 2147483647 h 427"/>
                <a:gd name="T4" fmla="*/ 2147483647 w 336"/>
                <a:gd name="T5" fmla="*/ 2147483647 h 427"/>
                <a:gd name="T6" fmla="*/ 2147483647 w 336"/>
                <a:gd name="T7" fmla="*/ 2147483647 h 427"/>
                <a:gd name="T8" fmla="*/ 2147483647 w 336"/>
                <a:gd name="T9" fmla="*/ 2147483647 h 427"/>
                <a:gd name="T10" fmla="*/ 2147483647 w 336"/>
                <a:gd name="T11" fmla="*/ 2147483647 h 427"/>
                <a:gd name="T12" fmla="*/ 2147483647 w 336"/>
                <a:gd name="T13" fmla="*/ 2147483647 h 427"/>
                <a:gd name="T14" fmla="*/ 2147483647 w 336"/>
                <a:gd name="T15" fmla="*/ 2147483647 h 427"/>
                <a:gd name="T16" fmla="*/ 2147483647 w 336"/>
                <a:gd name="T17" fmla="*/ 2147483647 h 427"/>
                <a:gd name="T18" fmla="*/ 2147483647 w 336"/>
                <a:gd name="T19" fmla="*/ 2147483647 h 427"/>
                <a:gd name="T20" fmla="*/ 2147483647 w 336"/>
                <a:gd name="T21" fmla="*/ 2147483647 h 427"/>
                <a:gd name="T22" fmla="*/ 2147483647 w 336"/>
                <a:gd name="T23" fmla="*/ 0 h 427"/>
                <a:gd name="T24" fmla="*/ 2147483647 w 336"/>
                <a:gd name="T25" fmla="*/ 2147483647 h 427"/>
                <a:gd name="T26" fmla="*/ 2147483647 w 336"/>
                <a:gd name="T27" fmla="*/ 2147483647 h 427"/>
                <a:gd name="T28" fmla="*/ 2147483647 w 336"/>
                <a:gd name="T29" fmla="*/ 2147483647 h 427"/>
                <a:gd name="T30" fmla="*/ 2147483647 w 336"/>
                <a:gd name="T31" fmla="*/ 2147483647 h 427"/>
                <a:gd name="T32" fmla="*/ 2147483647 w 336"/>
                <a:gd name="T33" fmla="*/ 2147483647 h 427"/>
                <a:gd name="T34" fmla="*/ 2147483647 w 336"/>
                <a:gd name="T35" fmla="*/ 2147483647 h 427"/>
                <a:gd name="T36" fmla="*/ 2147483647 w 336"/>
                <a:gd name="T37" fmla="*/ 2147483647 h 427"/>
                <a:gd name="T38" fmla="*/ 2147483647 w 336"/>
                <a:gd name="T39" fmla="*/ 2147483647 h 427"/>
                <a:gd name="T40" fmla="*/ 2147483647 w 336"/>
                <a:gd name="T41" fmla="*/ 2147483647 h 427"/>
                <a:gd name="T42" fmla="*/ 2147483647 w 336"/>
                <a:gd name="T43" fmla="*/ 2147483647 h 427"/>
                <a:gd name="T44" fmla="*/ 2147483647 w 336"/>
                <a:gd name="T45" fmla="*/ 2147483647 h 427"/>
                <a:gd name="T46" fmla="*/ 2147483647 w 336"/>
                <a:gd name="T47" fmla="*/ 2147483647 h 427"/>
                <a:gd name="T48" fmla="*/ 2147483647 w 336"/>
                <a:gd name="T49" fmla="*/ 2147483647 h 427"/>
                <a:gd name="T50" fmla="*/ 2147483647 w 336"/>
                <a:gd name="T51" fmla="*/ 2147483647 h 427"/>
                <a:gd name="T52" fmla="*/ 2147483647 w 336"/>
                <a:gd name="T53" fmla="*/ 2147483647 h 427"/>
                <a:gd name="T54" fmla="*/ 0 w 336"/>
                <a:gd name="T55" fmla="*/ 2147483647 h 427"/>
                <a:gd name="T56" fmla="*/ 2147483647 w 336"/>
                <a:gd name="T57" fmla="*/ 2147483647 h 427"/>
                <a:gd name="T58" fmla="*/ 2147483647 w 336"/>
                <a:gd name="T59" fmla="*/ 2147483647 h 427"/>
                <a:gd name="T60" fmla="*/ 2147483647 w 336"/>
                <a:gd name="T61" fmla="*/ 2147483647 h 427"/>
                <a:gd name="T62" fmla="*/ 2147483647 w 336"/>
                <a:gd name="T63" fmla="*/ 2147483647 h 427"/>
                <a:gd name="T64" fmla="*/ 2147483647 w 336"/>
                <a:gd name="T65" fmla="*/ 2147483647 h 4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6" h="427">
                  <a:moveTo>
                    <a:pt x="120" y="427"/>
                  </a:moveTo>
                  <a:lnTo>
                    <a:pt x="96" y="397"/>
                  </a:lnTo>
                  <a:lnTo>
                    <a:pt x="78" y="325"/>
                  </a:lnTo>
                  <a:lnTo>
                    <a:pt x="96" y="282"/>
                  </a:lnTo>
                  <a:lnTo>
                    <a:pt x="144" y="180"/>
                  </a:lnTo>
                  <a:lnTo>
                    <a:pt x="192" y="150"/>
                  </a:lnTo>
                  <a:lnTo>
                    <a:pt x="222" y="114"/>
                  </a:lnTo>
                  <a:lnTo>
                    <a:pt x="252" y="96"/>
                  </a:lnTo>
                  <a:lnTo>
                    <a:pt x="294" y="72"/>
                  </a:lnTo>
                  <a:lnTo>
                    <a:pt x="336" y="30"/>
                  </a:lnTo>
                  <a:lnTo>
                    <a:pt x="330" y="6"/>
                  </a:lnTo>
                  <a:lnTo>
                    <a:pt x="294" y="0"/>
                  </a:lnTo>
                  <a:lnTo>
                    <a:pt x="270" y="24"/>
                  </a:lnTo>
                  <a:lnTo>
                    <a:pt x="252" y="42"/>
                  </a:lnTo>
                  <a:lnTo>
                    <a:pt x="222" y="48"/>
                  </a:lnTo>
                  <a:lnTo>
                    <a:pt x="186" y="48"/>
                  </a:lnTo>
                  <a:lnTo>
                    <a:pt x="174" y="60"/>
                  </a:lnTo>
                  <a:lnTo>
                    <a:pt x="162" y="78"/>
                  </a:lnTo>
                  <a:lnTo>
                    <a:pt x="114" y="126"/>
                  </a:lnTo>
                  <a:lnTo>
                    <a:pt x="90" y="138"/>
                  </a:lnTo>
                  <a:lnTo>
                    <a:pt x="84" y="168"/>
                  </a:lnTo>
                  <a:lnTo>
                    <a:pt x="66" y="186"/>
                  </a:lnTo>
                  <a:lnTo>
                    <a:pt x="42" y="216"/>
                  </a:lnTo>
                  <a:lnTo>
                    <a:pt x="42" y="240"/>
                  </a:lnTo>
                  <a:lnTo>
                    <a:pt x="30" y="270"/>
                  </a:lnTo>
                  <a:lnTo>
                    <a:pt x="12" y="295"/>
                  </a:lnTo>
                  <a:lnTo>
                    <a:pt x="18" y="325"/>
                  </a:lnTo>
                  <a:lnTo>
                    <a:pt x="0" y="349"/>
                  </a:lnTo>
                  <a:lnTo>
                    <a:pt x="18" y="391"/>
                  </a:lnTo>
                  <a:lnTo>
                    <a:pt x="48" y="403"/>
                  </a:lnTo>
                  <a:lnTo>
                    <a:pt x="54" y="415"/>
                  </a:lnTo>
                  <a:lnTo>
                    <a:pt x="72" y="421"/>
                  </a:lnTo>
                  <a:lnTo>
                    <a:pt x="120" y="42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8" name="Freeform 336"/>
            <p:cNvSpPr>
              <a:spLocks/>
            </p:cNvSpPr>
            <p:nvPr/>
          </p:nvSpPr>
          <p:spPr bwMode="auto">
            <a:xfrm>
              <a:off x="5010523" y="1950901"/>
              <a:ext cx="2961892" cy="1585712"/>
            </a:xfrm>
            <a:custGeom>
              <a:avLst/>
              <a:gdLst>
                <a:gd name="T0" fmla="*/ 2147483647 w 483"/>
                <a:gd name="T1" fmla="*/ 2147483647 h 260"/>
                <a:gd name="T2" fmla="*/ 2147483647 w 483"/>
                <a:gd name="T3" fmla="*/ 2147483647 h 260"/>
                <a:gd name="T4" fmla="*/ 2147483647 w 483"/>
                <a:gd name="T5" fmla="*/ 2147483647 h 260"/>
                <a:gd name="T6" fmla="*/ 2147483647 w 483"/>
                <a:gd name="T7" fmla="*/ 2147483647 h 260"/>
                <a:gd name="T8" fmla="*/ 2147483647 w 483"/>
                <a:gd name="T9" fmla="*/ 2147483647 h 260"/>
                <a:gd name="T10" fmla="*/ 2147483647 w 483"/>
                <a:gd name="T11" fmla="*/ 2147483647 h 260"/>
                <a:gd name="T12" fmla="*/ 2147483647 w 483"/>
                <a:gd name="T13" fmla="*/ 2147483647 h 260"/>
                <a:gd name="T14" fmla="*/ 2147483647 w 483"/>
                <a:gd name="T15" fmla="*/ 2147483647 h 260"/>
                <a:gd name="T16" fmla="*/ 2147483647 w 483"/>
                <a:gd name="T17" fmla="*/ 2147483647 h 260"/>
                <a:gd name="T18" fmla="*/ 2147483647 w 483"/>
                <a:gd name="T19" fmla="*/ 2147483647 h 260"/>
                <a:gd name="T20" fmla="*/ 2147483647 w 483"/>
                <a:gd name="T21" fmla="*/ 2147483647 h 260"/>
                <a:gd name="T22" fmla="*/ 2147483647 w 483"/>
                <a:gd name="T23" fmla="*/ 2147483647 h 260"/>
                <a:gd name="T24" fmla="*/ 2147483647 w 483"/>
                <a:gd name="T25" fmla="*/ 2147483647 h 260"/>
                <a:gd name="T26" fmla="*/ 2147483647 w 483"/>
                <a:gd name="T27" fmla="*/ 2147483647 h 260"/>
                <a:gd name="T28" fmla="*/ 2147483647 w 483"/>
                <a:gd name="T29" fmla="*/ 2147483647 h 260"/>
                <a:gd name="T30" fmla="*/ 2147483647 w 483"/>
                <a:gd name="T31" fmla="*/ 2147483647 h 260"/>
                <a:gd name="T32" fmla="*/ 2147483647 w 483"/>
                <a:gd name="T33" fmla="*/ 2147483647 h 260"/>
                <a:gd name="T34" fmla="*/ 2147483647 w 483"/>
                <a:gd name="T35" fmla="*/ 2147483647 h 260"/>
                <a:gd name="T36" fmla="*/ 2147483647 w 483"/>
                <a:gd name="T37" fmla="*/ 2147483647 h 260"/>
                <a:gd name="T38" fmla="*/ 2147483647 w 483"/>
                <a:gd name="T39" fmla="*/ 2147483647 h 260"/>
                <a:gd name="T40" fmla="*/ 2147483647 w 483"/>
                <a:gd name="T41" fmla="*/ 2147483647 h 260"/>
                <a:gd name="T42" fmla="*/ 2147483647 w 483"/>
                <a:gd name="T43" fmla="*/ 2147483647 h 260"/>
                <a:gd name="T44" fmla="*/ 2147483647 w 483"/>
                <a:gd name="T45" fmla="*/ 2147483647 h 260"/>
                <a:gd name="T46" fmla="*/ 2147483647 w 483"/>
                <a:gd name="T47" fmla="*/ 2147483647 h 260"/>
                <a:gd name="T48" fmla="*/ 2147483647 w 483"/>
                <a:gd name="T49" fmla="*/ 2147483647 h 260"/>
                <a:gd name="T50" fmla="*/ 2147483647 w 483"/>
                <a:gd name="T51" fmla="*/ 2147483647 h 260"/>
                <a:gd name="T52" fmla="*/ 2147483647 w 483"/>
                <a:gd name="T53" fmla="*/ 2147483647 h 260"/>
                <a:gd name="T54" fmla="*/ 2147483647 w 483"/>
                <a:gd name="T55" fmla="*/ 2147483647 h 260"/>
                <a:gd name="T56" fmla="*/ 2147483647 w 483"/>
                <a:gd name="T57" fmla="*/ 2147483647 h 260"/>
                <a:gd name="T58" fmla="*/ 2147483647 w 483"/>
                <a:gd name="T59" fmla="*/ 2147483647 h 260"/>
                <a:gd name="T60" fmla="*/ 2147483647 w 483"/>
                <a:gd name="T61" fmla="*/ 2147483647 h 260"/>
                <a:gd name="T62" fmla="*/ 2147483647 w 483"/>
                <a:gd name="T63" fmla="*/ 2147483647 h 260"/>
                <a:gd name="T64" fmla="*/ 2147483647 w 483"/>
                <a:gd name="T65" fmla="*/ 2147483647 h 260"/>
                <a:gd name="T66" fmla="*/ 2147483647 w 483"/>
                <a:gd name="T67" fmla="*/ 2147483647 h 260"/>
                <a:gd name="T68" fmla="*/ 2147483647 w 483"/>
                <a:gd name="T69" fmla="*/ 2147483647 h 260"/>
                <a:gd name="T70" fmla="*/ 2147483647 w 483"/>
                <a:gd name="T71" fmla="*/ 2147483647 h 260"/>
                <a:gd name="T72" fmla="*/ 2147483647 w 483"/>
                <a:gd name="T73" fmla="*/ 2147483647 h 260"/>
                <a:gd name="T74" fmla="*/ 2147483647 w 483"/>
                <a:gd name="T75" fmla="*/ 2147483647 h 260"/>
                <a:gd name="T76" fmla="*/ 2147483647 w 483"/>
                <a:gd name="T77" fmla="*/ 2147483647 h 260"/>
                <a:gd name="T78" fmla="*/ 2147483647 w 483"/>
                <a:gd name="T79" fmla="*/ 2147483647 h 260"/>
                <a:gd name="T80" fmla="*/ 2147483647 w 483"/>
                <a:gd name="T81" fmla="*/ 2147483647 h 260"/>
                <a:gd name="T82" fmla="*/ 2147483647 w 483"/>
                <a:gd name="T83" fmla="*/ 2147483647 h 260"/>
                <a:gd name="T84" fmla="*/ 2147483647 w 483"/>
                <a:gd name="T85" fmla="*/ 2147483647 h 260"/>
                <a:gd name="T86" fmla="*/ 2147483647 w 483"/>
                <a:gd name="T87" fmla="*/ 2147483647 h 260"/>
                <a:gd name="T88" fmla="*/ 2147483647 w 483"/>
                <a:gd name="T89" fmla="*/ 2147483647 h 260"/>
                <a:gd name="T90" fmla="*/ 2147483647 w 483"/>
                <a:gd name="T91" fmla="*/ 2147483647 h 260"/>
                <a:gd name="T92" fmla="*/ 2147483647 w 483"/>
                <a:gd name="T93" fmla="*/ 2147483647 h 260"/>
                <a:gd name="T94" fmla="*/ 2147483647 w 483"/>
                <a:gd name="T95" fmla="*/ 2147483647 h 260"/>
                <a:gd name="T96" fmla="*/ 2147483647 w 483"/>
                <a:gd name="T97" fmla="*/ 2147483647 h 260"/>
                <a:gd name="T98" fmla="*/ 2147483647 w 483"/>
                <a:gd name="T99" fmla="*/ 2147483647 h 260"/>
                <a:gd name="T100" fmla="*/ 2147483647 w 483"/>
                <a:gd name="T101" fmla="*/ 2147483647 h 260"/>
                <a:gd name="T102" fmla="*/ 2147483647 w 483"/>
                <a:gd name="T103" fmla="*/ 2147483647 h 260"/>
                <a:gd name="T104" fmla="*/ 2147483647 w 483"/>
                <a:gd name="T105" fmla="*/ 2147483647 h 260"/>
                <a:gd name="T106" fmla="*/ 2147483647 w 483"/>
                <a:gd name="T107" fmla="*/ 2147483647 h 260"/>
                <a:gd name="T108" fmla="*/ 2147483647 w 483"/>
                <a:gd name="T109" fmla="*/ 2147483647 h 260"/>
                <a:gd name="T110" fmla="*/ 2147483647 w 483"/>
                <a:gd name="T111" fmla="*/ 2147483647 h 260"/>
                <a:gd name="T112" fmla="*/ 2147483647 w 483"/>
                <a:gd name="T113" fmla="*/ 2147483647 h 260"/>
                <a:gd name="T114" fmla="*/ 2147483647 w 483"/>
                <a:gd name="T115" fmla="*/ 2147483647 h 260"/>
                <a:gd name="T116" fmla="*/ 2147483647 w 483"/>
                <a:gd name="T117" fmla="*/ 2147483647 h 260"/>
                <a:gd name="T118" fmla="*/ 2147483647 w 483"/>
                <a:gd name="T119" fmla="*/ 2147483647 h 260"/>
                <a:gd name="T120" fmla="*/ 2147483647 w 483"/>
                <a:gd name="T121" fmla="*/ 2147483647 h 260"/>
                <a:gd name="T122" fmla="*/ 2147483647 w 483"/>
                <a:gd name="T123" fmla="*/ 2147483647 h 2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83" h="260">
                  <a:moveTo>
                    <a:pt x="482" y="127"/>
                  </a:move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4" y="90"/>
                    <a:pt x="474" y="90"/>
                  </a:cubicBezTo>
                  <a:cubicBezTo>
                    <a:pt x="473" y="89"/>
                    <a:pt x="470" y="89"/>
                    <a:pt x="470" y="89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1" y="97"/>
                    <a:pt x="451" y="97"/>
                  </a:cubicBezTo>
                  <a:cubicBezTo>
                    <a:pt x="450" y="97"/>
                    <a:pt x="448" y="94"/>
                    <a:pt x="448" y="94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6" y="89"/>
                    <a:pt x="426" y="89"/>
                    <a:pt x="426" y="89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50"/>
                    <a:pt x="303" y="50"/>
                    <a:pt x="303" y="50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47" y="57"/>
                    <a:pt x="247" y="57"/>
                    <a:pt x="247" y="5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54" y="11"/>
                    <a:pt x="254" y="11"/>
                    <a:pt x="254" y="11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2" y="0"/>
                    <a:pt x="241" y="0"/>
                  </a:cubicBezTo>
                  <a:cubicBezTo>
                    <a:pt x="241" y="1"/>
                    <a:pt x="233" y="9"/>
                    <a:pt x="233" y="9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89" y="46"/>
                    <a:pt x="188" y="46"/>
                  </a:cubicBezTo>
                  <a:cubicBezTo>
                    <a:pt x="187" y="46"/>
                    <a:pt x="172" y="50"/>
                    <a:pt x="172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71" y="63"/>
                    <a:pt x="170" y="64"/>
                  </a:cubicBezTo>
                  <a:cubicBezTo>
                    <a:pt x="170" y="64"/>
                    <a:pt x="167" y="63"/>
                    <a:pt x="167" y="63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0" y="65"/>
                    <a:pt x="158" y="66"/>
                  </a:cubicBezTo>
                  <a:cubicBezTo>
                    <a:pt x="155" y="67"/>
                    <a:pt x="155" y="62"/>
                    <a:pt x="155" y="62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70"/>
                    <a:pt x="148" y="70"/>
                  </a:cubicBezTo>
                  <a:cubicBezTo>
                    <a:pt x="149" y="71"/>
                    <a:pt x="148" y="79"/>
                    <a:pt x="148" y="79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39" y="129"/>
                    <a:pt x="39" y="129"/>
                  </a:cubicBezTo>
                  <a:cubicBezTo>
                    <a:pt x="38" y="128"/>
                    <a:pt x="33" y="128"/>
                    <a:pt x="33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22" y="113"/>
                    <a:pt x="22" y="113"/>
                  </a:cubicBezTo>
                  <a:cubicBezTo>
                    <a:pt x="23" y="113"/>
                    <a:pt x="24" y="116"/>
                    <a:pt x="24" y="116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7" y="131"/>
                    <a:pt x="7" y="131"/>
                  </a:cubicBezTo>
                  <a:cubicBezTo>
                    <a:pt x="8" y="131"/>
                    <a:pt x="9" y="133"/>
                    <a:pt x="9" y="133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7"/>
                    <a:pt x="40" y="247"/>
                    <a:pt x="40" y="247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52" y="259"/>
                    <a:pt x="52" y="259"/>
                    <a:pt x="52" y="259"/>
                  </a:cubicBezTo>
                  <a:cubicBezTo>
                    <a:pt x="56" y="259"/>
                    <a:pt x="56" y="259"/>
                    <a:pt x="56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4" y="244"/>
                    <a:pt x="63" y="244"/>
                  </a:cubicBezTo>
                  <a:cubicBezTo>
                    <a:pt x="62" y="243"/>
                    <a:pt x="56" y="235"/>
                    <a:pt x="56" y="23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7"/>
                    <a:pt x="189" y="217"/>
                    <a:pt x="189" y="217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4" y="219"/>
                    <a:pt x="194" y="219"/>
                    <a:pt x="194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20" y="217"/>
                    <a:pt x="220" y="217"/>
                    <a:pt x="220" y="217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9" y="216"/>
                    <a:pt x="289" y="216"/>
                    <a:pt x="289" y="21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6" y="250"/>
                    <a:pt x="326" y="250"/>
                    <a:pt x="326" y="250"/>
                  </a:cubicBezTo>
                  <a:cubicBezTo>
                    <a:pt x="327" y="250"/>
                    <a:pt x="327" y="250"/>
                    <a:pt x="327" y="250"/>
                  </a:cubicBezTo>
                  <a:cubicBezTo>
                    <a:pt x="329" y="250"/>
                    <a:pt x="329" y="250"/>
                    <a:pt x="329" y="250"/>
                  </a:cubicBezTo>
                  <a:cubicBezTo>
                    <a:pt x="331" y="249"/>
                    <a:pt x="331" y="249"/>
                    <a:pt x="331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5" y="250"/>
                    <a:pt x="335" y="250"/>
                    <a:pt x="335" y="250"/>
                  </a:cubicBezTo>
                  <a:cubicBezTo>
                    <a:pt x="342" y="245"/>
                    <a:pt x="342" y="245"/>
                    <a:pt x="342" y="24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53" y="230"/>
                    <a:pt x="353" y="230"/>
                    <a:pt x="353" y="230"/>
                  </a:cubicBezTo>
                  <a:cubicBezTo>
                    <a:pt x="357" y="223"/>
                    <a:pt x="357" y="223"/>
                    <a:pt x="357" y="223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4"/>
                    <a:pt x="349" y="198"/>
                    <a:pt x="349" y="198"/>
                  </a:cubicBezTo>
                  <a:cubicBezTo>
                    <a:pt x="348" y="198"/>
                    <a:pt x="346" y="196"/>
                    <a:pt x="346" y="196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9" y="185"/>
                    <a:pt x="349" y="185"/>
                    <a:pt x="349" y="185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8"/>
                    <a:pt x="400" y="166"/>
                    <a:pt x="401" y="166"/>
                  </a:cubicBezTo>
                  <a:cubicBezTo>
                    <a:pt x="401" y="167"/>
                    <a:pt x="403" y="166"/>
                    <a:pt x="403" y="166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9" y="150"/>
                    <a:pt x="419" y="150"/>
                    <a:pt x="419" y="150"/>
                  </a:cubicBezTo>
                  <a:cubicBezTo>
                    <a:pt x="421" y="155"/>
                    <a:pt x="421" y="155"/>
                    <a:pt x="421" y="155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52"/>
                    <a:pt x="433" y="152"/>
                    <a:pt x="433" y="152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3" y="160"/>
                    <a:pt x="423" y="160"/>
                    <a:pt x="423" y="160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16" y="171"/>
                    <a:pt x="416" y="171"/>
                    <a:pt x="416" y="171"/>
                  </a:cubicBezTo>
                  <a:cubicBezTo>
                    <a:pt x="416" y="171"/>
                    <a:pt x="411" y="173"/>
                    <a:pt x="411" y="174"/>
                  </a:cubicBezTo>
                  <a:cubicBezTo>
                    <a:pt x="410" y="174"/>
                    <a:pt x="409" y="175"/>
                    <a:pt x="409" y="17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6" y="202"/>
                    <a:pt x="416" y="202"/>
                    <a:pt x="416" y="202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22" y="193"/>
                    <a:pt x="422" y="193"/>
                    <a:pt x="422" y="193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426" y="186"/>
                    <a:pt x="426" y="186"/>
                    <a:pt x="426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2" y="162"/>
                    <a:pt x="432" y="162"/>
                    <a:pt x="432" y="162"/>
                  </a:cubicBezTo>
                  <a:cubicBezTo>
                    <a:pt x="435" y="161"/>
                    <a:pt x="435" y="161"/>
                    <a:pt x="435" y="16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6" y="157"/>
                    <a:pt x="452" y="162"/>
                    <a:pt x="452" y="162"/>
                  </a:cubicBezTo>
                  <a:cubicBezTo>
                    <a:pt x="453" y="162"/>
                    <a:pt x="454" y="157"/>
                    <a:pt x="454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7" y="156"/>
                    <a:pt x="463" y="150"/>
                    <a:pt x="464" y="149"/>
                  </a:cubicBezTo>
                  <a:cubicBezTo>
                    <a:pt x="464" y="149"/>
                    <a:pt x="472" y="145"/>
                    <a:pt x="472" y="145"/>
                  </a:cubicBezTo>
                  <a:cubicBezTo>
                    <a:pt x="473" y="145"/>
                    <a:pt x="476" y="145"/>
                    <a:pt x="476" y="145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0" y="144"/>
                    <a:pt x="480" y="144"/>
                    <a:pt x="480" y="144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7" y="129"/>
                    <a:pt x="477" y="129"/>
                    <a:pt x="477" y="129"/>
                  </a:cubicBezTo>
                  <a:lnTo>
                    <a:pt x="482" y="12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3" name="Freeform 265"/>
            <p:cNvSpPr>
              <a:spLocks/>
            </p:cNvSpPr>
            <p:nvPr/>
          </p:nvSpPr>
          <p:spPr bwMode="auto">
            <a:xfrm>
              <a:off x="7231012" y="3133676"/>
              <a:ext cx="48353" cy="239283"/>
            </a:xfrm>
            <a:custGeom>
              <a:avLst/>
              <a:gdLst>
                <a:gd name="T0" fmla="*/ 2147483647 w 48"/>
                <a:gd name="T1" fmla="*/ 2147483647 h 234"/>
                <a:gd name="T2" fmla="*/ 2147483647 w 48"/>
                <a:gd name="T3" fmla="*/ 2147483647 h 234"/>
                <a:gd name="T4" fmla="*/ 2147483647 w 48"/>
                <a:gd name="T5" fmla="*/ 2147483647 h 234"/>
                <a:gd name="T6" fmla="*/ 0 w 48"/>
                <a:gd name="T7" fmla="*/ 2147483647 h 234"/>
                <a:gd name="T8" fmla="*/ 2147483647 w 48"/>
                <a:gd name="T9" fmla="*/ 2147483647 h 234"/>
                <a:gd name="T10" fmla="*/ 2147483647 w 48"/>
                <a:gd name="T11" fmla="*/ 0 h 234"/>
                <a:gd name="T12" fmla="*/ 2147483647 w 48"/>
                <a:gd name="T13" fmla="*/ 2147483647 h 234"/>
                <a:gd name="T14" fmla="*/ 2147483647 w 48"/>
                <a:gd name="T15" fmla="*/ 2147483647 h 234"/>
                <a:gd name="T16" fmla="*/ 2147483647 w 48"/>
                <a:gd name="T17" fmla="*/ 2147483647 h 234"/>
                <a:gd name="T18" fmla="*/ 2147483647 w 48"/>
                <a:gd name="T19" fmla="*/ 2147483647 h 234"/>
                <a:gd name="T20" fmla="*/ 2147483647 w 48"/>
                <a:gd name="T21" fmla="*/ 2147483647 h 234"/>
                <a:gd name="T22" fmla="*/ 2147483647 w 48"/>
                <a:gd name="T23" fmla="*/ 2147483647 h 234"/>
                <a:gd name="T24" fmla="*/ 2147483647 w 48"/>
                <a:gd name="T25" fmla="*/ 2147483647 h 234"/>
                <a:gd name="T26" fmla="*/ 2147483647 w 48"/>
                <a:gd name="T27" fmla="*/ 2147483647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234">
                  <a:moveTo>
                    <a:pt x="12" y="222"/>
                  </a:moveTo>
                  <a:lnTo>
                    <a:pt x="12" y="180"/>
                  </a:lnTo>
                  <a:lnTo>
                    <a:pt x="6" y="90"/>
                  </a:lnTo>
                  <a:lnTo>
                    <a:pt x="0" y="66"/>
                  </a:lnTo>
                  <a:lnTo>
                    <a:pt x="6" y="30"/>
                  </a:lnTo>
                  <a:lnTo>
                    <a:pt x="12" y="0"/>
                  </a:lnTo>
                  <a:lnTo>
                    <a:pt x="24" y="36"/>
                  </a:lnTo>
                  <a:lnTo>
                    <a:pt x="24" y="60"/>
                  </a:lnTo>
                  <a:lnTo>
                    <a:pt x="48" y="156"/>
                  </a:lnTo>
                  <a:lnTo>
                    <a:pt x="30" y="144"/>
                  </a:lnTo>
                  <a:lnTo>
                    <a:pt x="24" y="168"/>
                  </a:lnTo>
                  <a:lnTo>
                    <a:pt x="24" y="198"/>
                  </a:lnTo>
                  <a:lnTo>
                    <a:pt x="42" y="234"/>
                  </a:lnTo>
                  <a:lnTo>
                    <a:pt x="12" y="2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84" name="Freeform 272"/>
          <p:cNvSpPr>
            <a:spLocks/>
          </p:cNvSpPr>
          <p:nvPr/>
        </p:nvSpPr>
        <p:spPr bwMode="auto">
          <a:xfrm>
            <a:off x="6903220" y="3625575"/>
            <a:ext cx="114407" cy="152496"/>
          </a:xfrm>
          <a:custGeom>
            <a:avLst/>
            <a:gdLst>
              <a:gd name="T0" fmla="*/ 2147483647 w 108"/>
              <a:gd name="T1" fmla="*/ 2147483647 h 151"/>
              <a:gd name="T2" fmla="*/ 0 w 108"/>
              <a:gd name="T3" fmla="*/ 2147483647 h 151"/>
              <a:gd name="T4" fmla="*/ 2147483647 w 108"/>
              <a:gd name="T5" fmla="*/ 2147483647 h 151"/>
              <a:gd name="T6" fmla="*/ 2147483647 w 108"/>
              <a:gd name="T7" fmla="*/ 2147483647 h 151"/>
              <a:gd name="T8" fmla="*/ 2147483647 w 108"/>
              <a:gd name="T9" fmla="*/ 2147483647 h 151"/>
              <a:gd name="T10" fmla="*/ 2147483647 w 108"/>
              <a:gd name="T11" fmla="*/ 2147483647 h 151"/>
              <a:gd name="T12" fmla="*/ 2147483647 w 108"/>
              <a:gd name="T13" fmla="*/ 2147483647 h 151"/>
              <a:gd name="T14" fmla="*/ 2147483647 w 108"/>
              <a:gd name="T15" fmla="*/ 2147483647 h 151"/>
              <a:gd name="T16" fmla="*/ 2147483647 w 108"/>
              <a:gd name="T17" fmla="*/ 2147483647 h 151"/>
              <a:gd name="T18" fmla="*/ 2147483647 w 108"/>
              <a:gd name="T19" fmla="*/ 2147483647 h 151"/>
              <a:gd name="T20" fmla="*/ 2147483647 w 108"/>
              <a:gd name="T21" fmla="*/ 2147483647 h 151"/>
              <a:gd name="T22" fmla="*/ 2147483647 w 108"/>
              <a:gd name="T23" fmla="*/ 2147483647 h 151"/>
              <a:gd name="T24" fmla="*/ 2147483647 w 108"/>
              <a:gd name="T25" fmla="*/ 2147483647 h 151"/>
              <a:gd name="T26" fmla="*/ 2147483647 w 108"/>
              <a:gd name="T27" fmla="*/ 0 h 151"/>
              <a:gd name="T28" fmla="*/ 2147483647 w 108"/>
              <a:gd name="T29" fmla="*/ 2147483647 h 1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8" h="151">
                <a:moveTo>
                  <a:pt x="12" y="18"/>
                </a:moveTo>
                <a:lnTo>
                  <a:pt x="0" y="42"/>
                </a:lnTo>
                <a:lnTo>
                  <a:pt x="6" y="72"/>
                </a:lnTo>
                <a:lnTo>
                  <a:pt x="18" y="85"/>
                </a:lnTo>
                <a:lnTo>
                  <a:pt x="36" y="91"/>
                </a:lnTo>
                <a:lnTo>
                  <a:pt x="72" y="109"/>
                </a:lnTo>
                <a:lnTo>
                  <a:pt x="78" y="139"/>
                </a:lnTo>
                <a:lnTo>
                  <a:pt x="108" y="151"/>
                </a:lnTo>
                <a:lnTo>
                  <a:pt x="102" y="127"/>
                </a:lnTo>
                <a:lnTo>
                  <a:pt x="78" y="91"/>
                </a:lnTo>
                <a:lnTo>
                  <a:pt x="42" y="66"/>
                </a:lnTo>
                <a:lnTo>
                  <a:pt x="48" y="48"/>
                </a:lnTo>
                <a:lnTo>
                  <a:pt x="54" y="12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5" name="Freeform 273"/>
          <p:cNvSpPr>
            <a:spLocks/>
          </p:cNvSpPr>
          <p:nvPr/>
        </p:nvSpPr>
        <p:spPr bwMode="auto">
          <a:xfrm>
            <a:off x="6949498" y="3802867"/>
            <a:ext cx="93839" cy="71909"/>
          </a:xfrm>
          <a:custGeom>
            <a:avLst/>
            <a:gdLst>
              <a:gd name="T0" fmla="*/ 0 w 90"/>
              <a:gd name="T1" fmla="*/ 2147483647 h 72"/>
              <a:gd name="T2" fmla="*/ 2147483647 w 90"/>
              <a:gd name="T3" fmla="*/ 2147483647 h 72"/>
              <a:gd name="T4" fmla="*/ 2147483647 w 90"/>
              <a:gd name="T5" fmla="*/ 2147483647 h 72"/>
              <a:gd name="T6" fmla="*/ 2147483647 w 90"/>
              <a:gd name="T7" fmla="*/ 0 h 72"/>
              <a:gd name="T8" fmla="*/ 2147483647 w 90"/>
              <a:gd name="T9" fmla="*/ 2147483647 h 72"/>
              <a:gd name="T10" fmla="*/ 2147483647 w 90"/>
              <a:gd name="T11" fmla="*/ 2147483647 h 72"/>
              <a:gd name="T12" fmla="*/ 2147483647 w 90"/>
              <a:gd name="T13" fmla="*/ 2147483647 h 72"/>
              <a:gd name="T14" fmla="*/ 2147483647 w 90"/>
              <a:gd name="T15" fmla="*/ 2147483647 h 72"/>
              <a:gd name="T16" fmla="*/ 2147483647 w 90"/>
              <a:gd name="T17" fmla="*/ 2147483647 h 72"/>
              <a:gd name="T18" fmla="*/ 0 w 90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0" h="72">
                <a:moveTo>
                  <a:pt x="0" y="54"/>
                </a:moveTo>
                <a:lnTo>
                  <a:pt x="18" y="24"/>
                </a:lnTo>
                <a:lnTo>
                  <a:pt x="42" y="24"/>
                </a:lnTo>
                <a:lnTo>
                  <a:pt x="60" y="0"/>
                </a:lnTo>
                <a:lnTo>
                  <a:pt x="90" y="24"/>
                </a:lnTo>
                <a:lnTo>
                  <a:pt x="90" y="72"/>
                </a:lnTo>
                <a:lnTo>
                  <a:pt x="60" y="60"/>
                </a:lnTo>
                <a:lnTo>
                  <a:pt x="42" y="60"/>
                </a:lnTo>
                <a:lnTo>
                  <a:pt x="24" y="48"/>
                </a:lnTo>
                <a:lnTo>
                  <a:pt x="0" y="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6" name="Freeform 333"/>
          <p:cNvSpPr>
            <a:spLocks/>
          </p:cNvSpPr>
          <p:nvPr/>
        </p:nvSpPr>
        <p:spPr bwMode="auto">
          <a:xfrm>
            <a:off x="6266907" y="2808542"/>
            <a:ext cx="629886" cy="304992"/>
          </a:xfrm>
          <a:custGeom>
            <a:avLst/>
            <a:gdLst>
              <a:gd name="T0" fmla="*/ 2147483647 w 595"/>
              <a:gd name="T1" fmla="*/ 2147483647 h 301"/>
              <a:gd name="T2" fmla="*/ 2147483647 w 595"/>
              <a:gd name="T3" fmla="*/ 2147483647 h 301"/>
              <a:gd name="T4" fmla="*/ 2147483647 w 595"/>
              <a:gd name="T5" fmla="*/ 2147483647 h 301"/>
              <a:gd name="T6" fmla="*/ 2147483647 w 595"/>
              <a:gd name="T7" fmla="*/ 2147483647 h 301"/>
              <a:gd name="T8" fmla="*/ 2147483647 w 595"/>
              <a:gd name="T9" fmla="*/ 2147483647 h 301"/>
              <a:gd name="T10" fmla="*/ 2147483647 w 595"/>
              <a:gd name="T11" fmla="*/ 2147483647 h 301"/>
              <a:gd name="T12" fmla="*/ 2147483647 w 595"/>
              <a:gd name="T13" fmla="*/ 2147483647 h 301"/>
              <a:gd name="T14" fmla="*/ 2147483647 w 595"/>
              <a:gd name="T15" fmla="*/ 2147483647 h 301"/>
              <a:gd name="T16" fmla="*/ 2147483647 w 595"/>
              <a:gd name="T17" fmla="*/ 2147483647 h 301"/>
              <a:gd name="T18" fmla="*/ 2147483647 w 595"/>
              <a:gd name="T19" fmla="*/ 2147483647 h 301"/>
              <a:gd name="T20" fmla="*/ 2147483647 w 595"/>
              <a:gd name="T21" fmla="*/ 2147483647 h 301"/>
              <a:gd name="T22" fmla="*/ 2147483647 w 595"/>
              <a:gd name="T23" fmla="*/ 2147483647 h 301"/>
              <a:gd name="T24" fmla="*/ 2147483647 w 595"/>
              <a:gd name="T25" fmla="*/ 2147483647 h 301"/>
              <a:gd name="T26" fmla="*/ 2147483647 w 595"/>
              <a:gd name="T27" fmla="*/ 2147483647 h 301"/>
              <a:gd name="T28" fmla="*/ 2147483647 w 595"/>
              <a:gd name="T29" fmla="*/ 2147483647 h 301"/>
              <a:gd name="T30" fmla="*/ 2147483647 w 595"/>
              <a:gd name="T31" fmla="*/ 2147483647 h 301"/>
              <a:gd name="T32" fmla="*/ 2147483647 w 595"/>
              <a:gd name="T33" fmla="*/ 2147483647 h 301"/>
              <a:gd name="T34" fmla="*/ 2147483647 w 595"/>
              <a:gd name="T35" fmla="*/ 2147483647 h 301"/>
              <a:gd name="T36" fmla="*/ 2147483647 w 595"/>
              <a:gd name="T37" fmla="*/ 2147483647 h 301"/>
              <a:gd name="T38" fmla="*/ 2147483647 w 595"/>
              <a:gd name="T39" fmla="*/ 2147483647 h 301"/>
              <a:gd name="T40" fmla="*/ 2147483647 w 595"/>
              <a:gd name="T41" fmla="*/ 2147483647 h 301"/>
              <a:gd name="T42" fmla="*/ 2147483647 w 595"/>
              <a:gd name="T43" fmla="*/ 0 h 301"/>
              <a:gd name="T44" fmla="*/ 2147483647 w 595"/>
              <a:gd name="T45" fmla="*/ 2147483647 h 301"/>
              <a:gd name="T46" fmla="*/ 2147483647 w 595"/>
              <a:gd name="T47" fmla="*/ 2147483647 h 301"/>
              <a:gd name="T48" fmla="*/ 2147483647 w 595"/>
              <a:gd name="T49" fmla="*/ 2147483647 h 301"/>
              <a:gd name="T50" fmla="*/ 2147483647 w 595"/>
              <a:gd name="T51" fmla="*/ 2147483647 h 301"/>
              <a:gd name="T52" fmla="*/ 2147483647 w 595"/>
              <a:gd name="T53" fmla="*/ 2147483647 h 301"/>
              <a:gd name="T54" fmla="*/ 0 w 595"/>
              <a:gd name="T55" fmla="*/ 2147483647 h 301"/>
              <a:gd name="T56" fmla="*/ 2147483647 w 595"/>
              <a:gd name="T57" fmla="*/ 2147483647 h 301"/>
              <a:gd name="T58" fmla="*/ 2147483647 w 595"/>
              <a:gd name="T59" fmla="*/ 2147483647 h 3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95" h="301">
                <a:moveTo>
                  <a:pt x="42" y="126"/>
                </a:moveTo>
                <a:lnTo>
                  <a:pt x="48" y="186"/>
                </a:lnTo>
                <a:lnTo>
                  <a:pt x="127" y="210"/>
                </a:lnTo>
                <a:lnTo>
                  <a:pt x="181" y="264"/>
                </a:lnTo>
                <a:lnTo>
                  <a:pt x="253" y="270"/>
                </a:lnTo>
                <a:lnTo>
                  <a:pt x="313" y="301"/>
                </a:lnTo>
                <a:lnTo>
                  <a:pt x="379" y="258"/>
                </a:lnTo>
                <a:lnTo>
                  <a:pt x="445" y="252"/>
                </a:lnTo>
                <a:lnTo>
                  <a:pt x="457" y="210"/>
                </a:lnTo>
                <a:lnTo>
                  <a:pt x="499" y="192"/>
                </a:lnTo>
                <a:lnTo>
                  <a:pt x="541" y="174"/>
                </a:lnTo>
                <a:lnTo>
                  <a:pt x="595" y="156"/>
                </a:lnTo>
                <a:lnTo>
                  <a:pt x="583" y="132"/>
                </a:lnTo>
                <a:lnTo>
                  <a:pt x="529" y="126"/>
                </a:lnTo>
                <a:lnTo>
                  <a:pt x="529" y="96"/>
                </a:lnTo>
                <a:lnTo>
                  <a:pt x="541" y="72"/>
                </a:lnTo>
                <a:lnTo>
                  <a:pt x="499" y="60"/>
                </a:lnTo>
                <a:lnTo>
                  <a:pt x="403" y="84"/>
                </a:lnTo>
                <a:lnTo>
                  <a:pt x="367" y="54"/>
                </a:lnTo>
                <a:lnTo>
                  <a:pt x="307" y="54"/>
                </a:lnTo>
                <a:lnTo>
                  <a:pt x="289" y="36"/>
                </a:lnTo>
                <a:lnTo>
                  <a:pt x="217" y="0"/>
                </a:lnTo>
                <a:lnTo>
                  <a:pt x="193" y="30"/>
                </a:lnTo>
                <a:lnTo>
                  <a:pt x="169" y="66"/>
                </a:lnTo>
                <a:lnTo>
                  <a:pt x="121" y="48"/>
                </a:lnTo>
                <a:lnTo>
                  <a:pt x="54" y="54"/>
                </a:lnTo>
                <a:lnTo>
                  <a:pt x="12" y="78"/>
                </a:lnTo>
                <a:lnTo>
                  <a:pt x="0" y="102"/>
                </a:lnTo>
                <a:lnTo>
                  <a:pt x="6" y="108"/>
                </a:lnTo>
                <a:lnTo>
                  <a:pt x="42" y="1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7" name="Line 449"/>
          <p:cNvSpPr>
            <a:spLocks noChangeShapeType="1"/>
          </p:cNvSpPr>
          <p:nvPr/>
        </p:nvSpPr>
        <p:spPr bwMode="auto">
          <a:xfrm>
            <a:off x="6872369" y="3639212"/>
            <a:ext cx="0" cy="0"/>
          </a:xfrm>
          <a:prstGeom prst="line">
            <a:avLst/>
          </a:prstGeom>
          <a:noFill/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8" name="Freeform 506"/>
          <p:cNvSpPr>
            <a:spLocks/>
          </p:cNvSpPr>
          <p:nvPr/>
        </p:nvSpPr>
        <p:spPr bwMode="auto">
          <a:xfrm>
            <a:off x="6993205" y="3081300"/>
            <a:ext cx="100268" cy="121501"/>
          </a:xfrm>
          <a:custGeom>
            <a:avLst/>
            <a:gdLst>
              <a:gd name="T0" fmla="*/ 2147483647 w 78"/>
              <a:gd name="T1" fmla="*/ 2147483647 h 98"/>
              <a:gd name="T2" fmla="*/ 2147483647 w 78"/>
              <a:gd name="T3" fmla="*/ 2147483647 h 98"/>
              <a:gd name="T4" fmla="*/ 2147483647 w 78"/>
              <a:gd name="T5" fmla="*/ 2147483647 h 98"/>
              <a:gd name="T6" fmla="*/ 2147483647 w 78"/>
              <a:gd name="T7" fmla="*/ 2147483647 h 98"/>
              <a:gd name="T8" fmla="*/ 0 w 78"/>
              <a:gd name="T9" fmla="*/ 2147483647 h 98"/>
              <a:gd name="T10" fmla="*/ 0 w 78"/>
              <a:gd name="T11" fmla="*/ 2147483647 h 98"/>
              <a:gd name="T12" fmla="*/ 2147483647 w 78"/>
              <a:gd name="T13" fmla="*/ 2147483647 h 98"/>
              <a:gd name="T14" fmla="*/ 2147483647 w 78"/>
              <a:gd name="T15" fmla="*/ 2147483647 h 98"/>
              <a:gd name="T16" fmla="*/ 2147483647 w 78"/>
              <a:gd name="T17" fmla="*/ 2147483647 h 98"/>
              <a:gd name="T18" fmla="*/ 2147483647 w 78"/>
              <a:gd name="T19" fmla="*/ 2147483647 h 98"/>
              <a:gd name="T20" fmla="*/ 2147483647 w 78"/>
              <a:gd name="T21" fmla="*/ 2147483647 h 98"/>
              <a:gd name="T22" fmla="*/ 2147483647 w 78"/>
              <a:gd name="T23" fmla="*/ 2147483647 h 98"/>
              <a:gd name="T24" fmla="*/ 2147483647 w 78"/>
              <a:gd name="T25" fmla="*/ 2147483647 h 98"/>
              <a:gd name="T26" fmla="*/ 2147483647 w 78"/>
              <a:gd name="T27" fmla="*/ 2147483647 h 98"/>
              <a:gd name="T28" fmla="*/ 2147483647 w 78"/>
              <a:gd name="T29" fmla="*/ 2147483647 h 98"/>
              <a:gd name="T30" fmla="*/ 2147483647 w 78"/>
              <a:gd name="T31" fmla="*/ 2147483647 h 98"/>
              <a:gd name="T32" fmla="*/ 2147483647 w 78"/>
              <a:gd name="T33" fmla="*/ 2147483647 h 98"/>
              <a:gd name="T34" fmla="*/ 2147483647 w 78"/>
              <a:gd name="T35" fmla="*/ 2147483647 h 98"/>
              <a:gd name="T36" fmla="*/ 2147483647 w 78"/>
              <a:gd name="T37" fmla="*/ 2147483647 h 98"/>
              <a:gd name="T38" fmla="*/ 2147483647 w 78"/>
              <a:gd name="T39" fmla="*/ 2147483647 h 98"/>
              <a:gd name="T40" fmla="*/ 2147483647 w 78"/>
              <a:gd name="T41" fmla="*/ 2147483647 h 98"/>
              <a:gd name="T42" fmla="*/ 2147483647 w 78"/>
              <a:gd name="T43" fmla="*/ 2147483647 h 98"/>
              <a:gd name="T44" fmla="*/ 2147483647 w 78"/>
              <a:gd name="T45" fmla="*/ 2147483647 h 98"/>
              <a:gd name="T46" fmla="*/ 2147483647 w 78"/>
              <a:gd name="T47" fmla="*/ 2147483647 h 98"/>
              <a:gd name="T48" fmla="*/ 2147483647 w 78"/>
              <a:gd name="T49" fmla="*/ 2147483647 h 98"/>
              <a:gd name="T50" fmla="*/ 2147483647 w 78"/>
              <a:gd name="T51" fmla="*/ 2147483647 h 98"/>
              <a:gd name="T52" fmla="*/ 2147483647 w 78"/>
              <a:gd name="T53" fmla="*/ 2147483647 h 98"/>
              <a:gd name="T54" fmla="*/ 2147483647 w 78"/>
              <a:gd name="T55" fmla="*/ 2147483647 h 98"/>
              <a:gd name="T56" fmla="*/ 2147483647 w 78"/>
              <a:gd name="T57" fmla="*/ 2147483647 h 98"/>
              <a:gd name="T58" fmla="*/ 2147483647 w 78"/>
              <a:gd name="T59" fmla="*/ 2147483647 h 98"/>
              <a:gd name="T60" fmla="*/ 2147483647 w 78"/>
              <a:gd name="T61" fmla="*/ 2147483647 h 98"/>
              <a:gd name="T62" fmla="*/ 2147483647 w 78"/>
              <a:gd name="T63" fmla="*/ 0 h 98"/>
              <a:gd name="T64" fmla="*/ 2147483647 w 78"/>
              <a:gd name="T65" fmla="*/ 2147483647 h 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8" h="98">
                <a:moveTo>
                  <a:pt x="32" y="12"/>
                </a:moveTo>
                <a:lnTo>
                  <a:pt x="34" y="32"/>
                </a:lnTo>
                <a:lnTo>
                  <a:pt x="20" y="22"/>
                </a:lnTo>
                <a:lnTo>
                  <a:pt x="6" y="34"/>
                </a:lnTo>
                <a:lnTo>
                  <a:pt x="0" y="56"/>
                </a:lnTo>
                <a:lnTo>
                  <a:pt x="6" y="56"/>
                </a:lnTo>
                <a:lnTo>
                  <a:pt x="10" y="56"/>
                </a:lnTo>
                <a:lnTo>
                  <a:pt x="30" y="70"/>
                </a:lnTo>
                <a:lnTo>
                  <a:pt x="34" y="84"/>
                </a:lnTo>
                <a:lnTo>
                  <a:pt x="36" y="92"/>
                </a:lnTo>
                <a:lnTo>
                  <a:pt x="40" y="98"/>
                </a:lnTo>
                <a:lnTo>
                  <a:pt x="70" y="88"/>
                </a:lnTo>
                <a:lnTo>
                  <a:pt x="70" y="84"/>
                </a:lnTo>
                <a:lnTo>
                  <a:pt x="68" y="82"/>
                </a:lnTo>
                <a:lnTo>
                  <a:pt x="66" y="78"/>
                </a:lnTo>
                <a:lnTo>
                  <a:pt x="64" y="76"/>
                </a:lnTo>
                <a:lnTo>
                  <a:pt x="64" y="60"/>
                </a:lnTo>
                <a:lnTo>
                  <a:pt x="64" y="46"/>
                </a:lnTo>
                <a:lnTo>
                  <a:pt x="54" y="26"/>
                </a:lnTo>
                <a:lnTo>
                  <a:pt x="64" y="16"/>
                </a:lnTo>
                <a:lnTo>
                  <a:pt x="78" y="4"/>
                </a:lnTo>
                <a:lnTo>
                  <a:pt x="52" y="0"/>
                </a:lnTo>
                <a:lnTo>
                  <a:pt x="32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389" name="Freeform 517"/>
          <p:cNvSpPr>
            <a:spLocks/>
          </p:cNvSpPr>
          <p:nvPr/>
        </p:nvSpPr>
        <p:spPr bwMode="auto">
          <a:xfrm>
            <a:off x="7031769" y="3190403"/>
            <a:ext cx="69416" cy="81827"/>
          </a:xfrm>
          <a:custGeom>
            <a:avLst/>
            <a:gdLst>
              <a:gd name="T0" fmla="*/ 2147483647 w 54"/>
              <a:gd name="T1" fmla="*/ 2147483647 h 66"/>
              <a:gd name="T2" fmla="*/ 2147483647 w 54"/>
              <a:gd name="T3" fmla="*/ 2147483647 h 66"/>
              <a:gd name="T4" fmla="*/ 2147483647 w 54"/>
              <a:gd name="T5" fmla="*/ 2147483647 h 66"/>
              <a:gd name="T6" fmla="*/ 2147483647 w 54"/>
              <a:gd name="T7" fmla="*/ 2147483647 h 66"/>
              <a:gd name="T8" fmla="*/ 0 w 54"/>
              <a:gd name="T9" fmla="*/ 2147483647 h 66"/>
              <a:gd name="T10" fmla="*/ 0 w 54"/>
              <a:gd name="T11" fmla="*/ 2147483647 h 66"/>
              <a:gd name="T12" fmla="*/ 2147483647 w 54"/>
              <a:gd name="T13" fmla="*/ 2147483647 h 66"/>
              <a:gd name="T14" fmla="*/ 2147483647 w 54"/>
              <a:gd name="T15" fmla="*/ 2147483647 h 66"/>
              <a:gd name="T16" fmla="*/ 2147483647 w 54"/>
              <a:gd name="T17" fmla="*/ 2147483647 h 66"/>
              <a:gd name="T18" fmla="*/ 2147483647 w 54"/>
              <a:gd name="T19" fmla="*/ 2147483647 h 66"/>
              <a:gd name="T20" fmla="*/ 2147483647 w 54"/>
              <a:gd name="T21" fmla="*/ 2147483647 h 66"/>
              <a:gd name="T22" fmla="*/ 2147483647 w 54"/>
              <a:gd name="T23" fmla="*/ 2147483647 h 66"/>
              <a:gd name="T24" fmla="*/ 2147483647 w 54"/>
              <a:gd name="T25" fmla="*/ 2147483647 h 66"/>
              <a:gd name="T26" fmla="*/ 2147483647 w 54"/>
              <a:gd name="T27" fmla="*/ 0 h 66"/>
              <a:gd name="T28" fmla="*/ 2147483647 w 54"/>
              <a:gd name="T29" fmla="*/ 2147483647 h 66"/>
              <a:gd name="T30" fmla="*/ 2147483647 w 54"/>
              <a:gd name="T31" fmla="*/ 2147483647 h 66"/>
              <a:gd name="T32" fmla="*/ 2147483647 w 54"/>
              <a:gd name="T33" fmla="*/ 2147483647 h 66"/>
              <a:gd name="T34" fmla="*/ 2147483647 w 54"/>
              <a:gd name="T35" fmla="*/ 2147483647 h 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4" h="66">
                <a:moveTo>
                  <a:pt x="10" y="12"/>
                </a:moveTo>
                <a:lnTo>
                  <a:pt x="10" y="12"/>
                </a:lnTo>
                <a:lnTo>
                  <a:pt x="10" y="36"/>
                </a:lnTo>
                <a:lnTo>
                  <a:pt x="0" y="66"/>
                </a:lnTo>
                <a:lnTo>
                  <a:pt x="20" y="66"/>
                </a:lnTo>
                <a:lnTo>
                  <a:pt x="40" y="60"/>
                </a:lnTo>
                <a:lnTo>
                  <a:pt x="50" y="52"/>
                </a:lnTo>
                <a:lnTo>
                  <a:pt x="54" y="36"/>
                </a:lnTo>
                <a:lnTo>
                  <a:pt x="40" y="0"/>
                </a:lnTo>
                <a:lnTo>
                  <a:pt x="10" y="10"/>
                </a:lnTo>
                <a:lnTo>
                  <a:pt x="10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0" name="Freeform 411"/>
          <p:cNvSpPr>
            <a:spLocks/>
          </p:cNvSpPr>
          <p:nvPr/>
        </p:nvSpPr>
        <p:spPr bwMode="auto">
          <a:xfrm>
            <a:off x="3211318" y="4544271"/>
            <a:ext cx="102838" cy="130180"/>
          </a:xfrm>
          <a:custGeom>
            <a:avLst/>
            <a:gdLst>
              <a:gd name="T0" fmla="*/ 2147483647 w 102"/>
              <a:gd name="T1" fmla="*/ 2147483647 h 114"/>
              <a:gd name="T2" fmla="*/ 2147483647 w 102"/>
              <a:gd name="T3" fmla="*/ 2147483647 h 114"/>
              <a:gd name="T4" fmla="*/ 2147483647 w 102"/>
              <a:gd name="T5" fmla="*/ 0 h 114"/>
              <a:gd name="T6" fmla="*/ 2147483647 w 102"/>
              <a:gd name="T7" fmla="*/ 2147483647 h 114"/>
              <a:gd name="T8" fmla="*/ 0 w 102"/>
              <a:gd name="T9" fmla="*/ 2147483647 h 114"/>
              <a:gd name="T10" fmla="*/ 0 w 102"/>
              <a:gd name="T11" fmla="*/ 2147483647 h 114"/>
              <a:gd name="T12" fmla="*/ 2147483647 w 102"/>
              <a:gd name="T13" fmla="*/ 2147483647 h 114"/>
              <a:gd name="T14" fmla="*/ 2147483647 w 102"/>
              <a:gd name="T15" fmla="*/ 2147483647 h 114"/>
              <a:gd name="T16" fmla="*/ 2147483647 w 102"/>
              <a:gd name="T17" fmla="*/ 2147483647 h 114"/>
              <a:gd name="T18" fmla="*/ 2147483647 w 102"/>
              <a:gd name="T19" fmla="*/ 2147483647 h 114"/>
              <a:gd name="T20" fmla="*/ 2147483647 w 102"/>
              <a:gd name="T21" fmla="*/ 2147483647 h 114"/>
              <a:gd name="T22" fmla="*/ 2147483647 w 102"/>
              <a:gd name="T23" fmla="*/ 2147483647 h 114"/>
              <a:gd name="T24" fmla="*/ 2147483647 w 102"/>
              <a:gd name="T25" fmla="*/ 2147483647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1" name="Freeform 420"/>
          <p:cNvSpPr>
            <a:spLocks/>
          </p:cNvSpPr>
          <p:nvPr/>
        </p:nvSpPr>
        <p:spPr bwMode="auto">
          <a:xfrm>
            <a:off x="2767826" y="4004956"/>
            <a:ext cx="259667" cy="306232"/>
          </a:xfrm>
          <a:custGeom>
            <a:avLst/>
            <a:gdLst>
              <a:gd name="T0" fmla="*/ 2147483647 w 240"/>
              <a:gd name="T1" fmla="*/ 2147483647 h 337"/>
              <a:gd name="T2" fmla="*/ 2147483647 w 240"/>
              <a:gd name="T3" fmla="*/ 2147483647 h 337"/>
              <a:gd name="T4" fmla="*/ 2147483647 w 240"/>
              <a:gd name="T5" fmla="*/ 2147483647 h 337"/>
              <a:gd name="T6" fmla="*/ 2147483647 w 240"/>
              <a:gd name="T7" fmla="*/ 2147483647 h 337"/>
              <a:gd name="T8" fmla="*/ 2147483647 w 240"/>
              <a:gd name="T9" fmla="*/ 2147483647 h 337"/>
              <a:gd name="T10" fmla="*/ 2147483647 w 240"/>
              <a:gd name="T11" fmla="*/ 2147483647 h 337"/>
              <a:gd name="T12" fmla="*/ 2147483647 w 240"/>
              <a:gd name="T13" fmla="*/ 2147483647 h 337"/>
              <a:gd name="T14" fmla="*/ 2147483647 w 240"/>
              <a:gd name="T15" fmla="*/ 2147483647 h 337"/>
              <a:gd name="T16" fmla="*/ 2147483647 w 240"/>
              <a:gd name="T17" fmla="*/ 2147483647 h 337"/>
              <a:gd name="T18" fmla="*/ 2147483647 w 240"/>
              <a:gd name="T19" fmla="*/ 2147483647 h 337"/>
              <a:gd name="T20" fmla="*/ 2147483647 w 240"/>
              <a:gd name="T21" fmla="*/ 2147483647 h 337"/>
              <a:gd name="T22" fmla="*/ 2147483647 w 240"/>
              <a:gd name="T23" fmla="*/ 2147483647 h 337"/>
              <a:gd name="T24" fmla="*/ 2147483647 w 240"/>
              <a:gd name="T25" fmla="*/ 2147483647 h 337"/>
              <a:gd name="T26" fmla="*/ 2147483647 w 240"/>
              <a:gd name="T27" fmla="*/ 0 h 337"/>
              <a:gd name="T28" fmla="*/ 2147483647 w 240"/>
              <a:gd name="T29" fmla="*/ 0 h 337"/>
              <a:gd name="T30" fmla="*/ 2147483647 w 240"/>
              <a:gd name="T31" fmla="*/ 2147483647 h 337"/>
              <a:gd name="T32" fmla="*/ 2147483647 w 240"/>
              <a:gd name="T33" fmla="*/ 2147483647 h 337"/>
              <a:gd name="T34" fmla="*/ 2147483647 w 240"/>
              <a:gd name="T35" fmla="*/ 2147483647 h 337"/>
              <a:gd name="T36" fmla="*/ 2147483647 w 240"/>
              <a:gd name="T37" fmla="*/ 2147483647 h 337"/>
              <a:gd name="T38" fmla="*/ 2147483647 w 240"/>
              <a:gd name="T39" fmla="*/ 2147483647 h 337"/>
              <a:gd name="T40" fmla="*/ 2147483647 w 240"/>
              <a:gd name="T41" fmla="*/ 2147483647 h 337"/>
              <a:gd name="T42" fmla="*/ 0 w 240"/>
              <a:gd name="T43" fmla="*/ 2147483647 h 337"/>
              <a:gd name="T44" fmla="*/ 2147483647 w 240"/>
              <a:gd name="T45" fmla="*/ 2147483647 h 337"/>
              <a:gd name="T46" fmla="*/ 2147483647 w 240"/>
              <a:gd name="T47" fmla="*/ 2147483647 h 337"/>
              <a:gd name="T48" fmla="*/ 2147483647 w 240"/>
              <a:gd name="T49" fmla="*/ 2147483647 h 337"/>
              <a:gd name="T50" fmla="*/ 2147483647 w 240"/>
              <a:gd name="T51" fmla="*/ 2147483647 h 337"/>
              <a:gd name="T52" fmla="*/ 2147483647 w 240"/>
              <a:gd name="T53" fmla="*/ 2147483647 h 337"/>
              <a:gd name="T54" fmla="*/ 2147483647 w 240"/>
              <a:gd name="T55" fmla="*/ 2147483647 h 337"/>
              <a:gd name="T56" fmla="*/ 2147483647 w 240"/>
              <a:gd name="T57" fmla="*/ 2147483647 h 337"/>
              <a:gd name="T58" fmla="*/ 2147483647 w 240"/>
              <a:gd name="T59" fmla="*/ 2147483647 h 337"/>
              <a:gd name="T60" fmla="*/ 2147483647 w 240"/>
              <a:gd name="T61" fmla="*/ 2147483647 h 337"/>
              <a:gd name="T62" fmla="*/ 2147483647 w 240"/>
              <a:gd name="T63" fmla="*/ 2147483647 h 3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2" name="Freeform 413"/>
          <p:cNvSpPr>
            <a:spLocks/>
          </p:cNvSpPr>
          <p:nvPr/>
        </p:nvSpPr>
        <p:spPr bwMode="auto">
          <a:xfrm>
            <a:off x="2933655" y="3908251"/>
            <a:ext cx="716013" cy="711649"/>
          </a:xfrm>
          <a:custGeom>
            <a:avLst/>
            <a:gdLst>
              <a:gd name="T0" fmla="*/ 449369 w 10000"/>
              <a:gd name="T1" fmla="*/ 714947 h 10000"/>
              <a:gd name="T2" fmla="*/ 413116 w 10000"/>
              <a:gd name="T3" fmla="*/ 771079 h 10000"/>
              <a:gd name="T4" fmla="*/ 369611 w 10000"/>
              <a:gd name="T5" fmla="*/ 820103 h 10000"/>
              <a:gd name="T6" fmla="*/ 384113 w 10000"/>
              <a:gd name="T7" fmla="*/ 827119 h 10000"/>
              <a:gd name="T8" fmla="*/ 442119 w 10000"/>
              <a:gd name="T9" fmla="*/ 869126 h 10000"/>
              <a:gd name="T10" fmla="*/ 471121 w 10000"/>
              <a:gd name="T11" fmla="*/ 890176 h 10000"/>
              <a:gd name="T12" fmla="*/ 536378 w 10000"/>
              <a:gd name="T13" fmla="*/ 827119 h 10000"/>
              <a:gd name="T14" fmla="*/ 587045 w 10000"/>
              <a:gd name="T15" fmla="*/ 693898 h 10000"/>
              <a:gd name="T16" fmla="*/ 717558 w 10000"/>
              <a:gd name="T17" fmla="*/ 637858 h 10000"/>
              <a:gd name="T18" fmla="*/ 746561 w 10000"/>
              <a:gd name="T19" fmla="*/ 602775 h 10000"/>
              <a:gd name="T20" fmla="*/ 775476 w 10000"/>
              <a:gd name="T21" fmla="*/ 539719 h 10000"/>
              <a:gd name="T22" fmla="*/ 789977 w 10000"/>
              <a:gd name="T23" fmla="*/ 406589 h 10000"/>
              <a:gd name="T24" fmla="*/ 884237 w 10000"/>
              <a:gd name="T25" fmla="*/ 308450 h 10000"/>
              <a:gd name="T26" fmla="*/ 869736 w 10000"/>
              <a:gd name="T27" fmla="*/ 238285 h 10000"/>
              <a:gd name="T28" fmla="*/ 761063 w 10000"/>
              <a:gd name="T29" fmla="*/ 189261 h 10000"/>
              <a:gd name="T30" fmla="*/ 666803 w 10000"/>
              <a:gd name="T31" fmla="*/ 175229 h 10000"/>
              <a:gd name="T32" fmla="*/ 594296 w 10000"/>
              <a:gd name="T33" fmla="*/ 133221 h 10000"/>
              <a:gd name="T34" fmla="*/ 536378 w 10000"/>
              <a:gd name="T35" fmla="*/ 77090 h 10000"/>
              <a:gd name="T36" fmla="*/ 507375 w 10000"/>
              <a:gd name="T37" fmla="*/ 21049 h 10000"/>
              <a:gd name="T38" fmla="*/ 449369 w 10000"/>
              <a:gd name="T39" fmla="*/ 77090 h 10000"/>
              <a:gd name="T40" fmla="*/ 405865 w 10000"/>
              <a:gd name="T41" fmla="*/ 70073 h 10000"/>
              <a:gd name="T42" fmla="*/ 384113 w 10000"/>
              <a:gd name="T43" fmla="*/ 77090 h 10000"/>
              <a:gd name="T44" fmla="*/ 326195 w 10000"/>
              <a:gd name="T45" fmla="*/ 91123 h 10000"/>
              <a:gd name="T46" fmla="*/ 311694 w 10000"/>
              <a:gd name="T47" fmla="*/ 28066 h 10000"/>
              <a:gd name="T48" fmla="*/ 282691 w 10000"/>
              <a:gd name="T49" fmla="*/ 0 h 10000"/>
              <a:gd name="T50" fmla="*/ 253688 w 10000"/>
              <a:gd name="T51" fmla="*/ 28066 h 10000"/>
              <a:gd name="T52" fmla="*/ 217434 w 10000"/>
              <a:gd name="T53" fmla="*/ 63057 h 10000"/>
              <a:gd name="T54" fmla="*/ 159428 w 10000"/>
              <a:gd name="T55" fmla="*/ 105155 h 10000"/>
              <a:gd name="T56" fmla="*/ 79758 w 10000"/>
              <a:gd name="T57" fmla="*/ 98139 h 10000"/>
              <a:gd name="T58" fmla="*/ 72507 w 10000"/>
              <a:gd name="T59" fmla="*/ 210311 h 10000"/>
              <a:gd name="T60" fmla="*/ 50755 w 10000"/>
              <a:gd name="T61" fmla="*/ 217327 h 10000"/>
              <a:gd name="T62" fmla="*/ 0 w 10000"/>
              <a:gd name="T63" fmla="*/ 273368 h 10000"/>
              <a:gd name="T64" fmla="*/ 29003 w 10000"/>
              <a:gd name="T65" fmla="*/ 336424 h 10000"/>
              <a:gd name="T66" fmla="*/ 72507 w 10000"/>
              <a:gd name="T67" fmla="*/ 364490 h 10000"/>
              <a:gd name="T68" fmla="*/ 87009 w 10000"/>
              <a:gd name="T69" fmla="*/ 371506 h 10000"/>
              <a:gd name="T70" fmla="*/ 124766 w 10000"/>
              <a:gd name="T71" fmla="*/ 375516 h 10000"/>
              <a:gd name="T72" fmla="*/ 165264 w 10000"/>
              <a:gd name="T73" fmla="*/ 354102 h 10000"/>
              <a:gd name="T74" fmla="*/ 195682 w 10000"/>
              <a:gd name="T75" fmla="*/ 392556 h 10000"/>
              <a:gd name="T76" fmla="*/ 289941 w 10000"/>
              <a:gd name="T77" fmla="*/ 434563 h 10000"/>
              <a:gd name="T78" fmla="*/ 304443 w 10000"/>
              <a:gd name="T79" fmla="*/ 483678 h 10000"/>
              <a:gd name="T80" fmla="*/ 347859 w 10000"/>
              <a:gd name="T81" fmla="*/ 518669 h 100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0">
                <a:moveTo>
                  <a:pt x="5000" y="7769"/>
                </a:moveTo>
                <a:cubicBezTo>
                  <a:pt x="5027" y="7795"/>
                  <a:pt x="5055" y="7820"/>
                  <a:pt x="5082" y="7846"/>
                </a:cubicBezTo>
                <a:cubicBezTo>
                  <a:pt x="5027" y="8000"/>
                  <a:pt x="4973" y="8154"/>
                  <a:pt x="4918" y="8308"/>
                </a:cubicBezTo>
                <a:lnTo>
                  <a:pt x="4672" y="8462"/>
                </a:lnTo>
                <a:lnTo>
                  <a:pt x="4098" y="9000"/>
                </a:lnTo>
                <a:lnTo>
                  <a:pt x="4180" y="9000"/>
                </a:lnTo>
                <a:lnTo>
                  <a:pt x="4098" y="9000"/>
                </a:lnTo>
                <a:lnTo>
                  <a:pt x="4344" y="9077"/>
                </a:lnTo>
                <a:lnTo>
                  <a:pt x="4754" y="9308"/>
                </a:lnTo>
                <a:lnTo>
                  <a:pt x="5000" y="9538"/>
                </a:lnTo>
                <a:lnTo>
                  <a:pt x="5246" y="10000"/>
                </a:lnTo>
                <a:cubicBezTo>
                  <a:pt x="5273" y="9923"/>
                  <a:pt x="5301" y="9846"/>
                  <a:pt x="5328" y="9769"/>
                </a:cubicBezTo>
                <a:lnTo>
                  <a:pt x="5656" y="9462"/>
                </a:lnTo>
                <a:lnTo>
                  <a:pt x="6066" y="9077"/>
                </a:lnTo>
                <a:lnTo>
                  <a:pt x="6393" y="8077"/>
                </a:lnTo>
                <a:lnTo>
                  <a:pt x="6639" y="7615"/>
                </a:lnTo>
                <a:lnTo>
                  <a:pt x="7541" y="7077"/>
                </a:lnTo>
                <a:lnTo>
                  <a:pt x="8115" y="7000"/>
                </a:lnTo>
                <a:lnTo>
                  <a:pt x="8279" y="6923"/>
                </a:lnTo>
                <a:lnTo>
                  <a:pt x="8443" y="6615"/>
                </a:lnTo>
                <a:cubicBezTo>
                  <a:pt x="8470" y="6513"/>
                  <a:pt x="8498" y="6410"/>
                  <a:pt x="8525" y="6308"/>
                </a:cubicBezTo>
                <a:cubicBezTo>
                  <a:pt x="8607" y="6180"/>
                  <a:pt x="8688" y="6051"/>
                  <a:pt x="8770" y="5923"/>
                </a:cubicBezTo>
                <a:cubicBezTo>
                  <a:pt x="8797" y="5872"/>
                  <a:pt x="8825" y="5820"/>
                  <a:pt x="8852" y="5769"/>
                </a:cubicBezTo>
                <a:cubicBezTo>
                  <a:pt x="8879" y="5333"/>
                  <a:pt x="8907" y="4898"/>
                  <a:pt x="8934" y="4462"/>
                </a:cubicBezTo>
                <a:lnTo>
                  <a:pt x="9180" y="4385"/>
                </a:lnTo>
                <a:lnTo>
                  <a:pt x="10000" y="3385"/>
                </a:lnTo>
                <a:lnTo>
                  <a:pt x="10000" y="3154"/>
                </a:lnTo>
                <a:cubicBezTo>
                  <a:pt x="9945" y="2974"/>
                  <a:pt x="9891" y="2795"/>
                  <a:pt x="9836" y="2615"/>
                </a:cubicBezTo>
                <a:lnTo>
                  <a:pt x="9344" y="2462"/>
                </a:lnTo>
                <a:lnTo>
                  <a:pt x="8607" y="2077"/>
                </a:lnTo>
                <a:lnTo>
                  <a:pt x="7787" y="2000"/>
                </a:lnTo>
                <a:lnTo>
                  <a:pt x="7541" y="1923"/>
                </a:lnTo>
                <a:lnTo>
                  <a:pt x="7377" y="1692"/>
                </a:lnTo>
                <a:lnTo>
                  <a:pt x="6721" y="1462"/>
                </a:lnTo>
                <a:lnTo>
                  <a:pt x="6148" y="1154"/>
                </a:lnTo>
                <a:cubicBezTo>
                  <a:pt x="6121" y="1051"/>
                  <a:pt x="6093" y="949"/>
                  <a:pt x="6066" y="846"/>
                </a:cubicBezTo>
                <a:lnTo>
                  <a:pt x="5820" y="231"/>
                </a:lnTo>
                <a:lnTo>
                  <a:pt x="5738" y="231"/>
                </a:lnTo>
                <a:lnTo>
                  <a:pt x="5410" y="692"/>
                </a:lnTo>
                <a:lnTo>
                  <a:pt x="5082" y="846"/>
                </a:lnTo>
                <a:cubicBezTo>
                  <a:pt x="5055" y="820"/>
                  <a:pt x="5027" y="795"/>
                  <a:pt x="5000" y="769"/>
                </a:cubicBezTo>
                <a:lnTo>
                  <a:pt x="4590" y="769"/>
                </a:lnTo>
                <a:lnTo>
                  <a:pt x="4426" y="846"/>
                </a:lnTo>
                <a:lnTo>
                  <a:pt x="4344" y="846"/>
                </a:lnTo>
                <a:lnTo>
                  <a:pt x="3934" y="923"/>
                </a:lnTo>
                <a:lnTo>
                  <a:pt x="3689" y="1000"/>
                </a:lnTo>
                <a:lnTo>
                  <a:pt x="3443" y="769"/>
                </a:lnTo>
                <a:cubicBezTo>
                  <a:pt x="3470" y="615"/>
                  <a:pt x="3498" y="462"/>
                  <a:pt x="3525" y="308"/>
                </a:cubicBezTo>
                <a:lnTo>
                  <a:pt x="3361" y="77"/>
                </a:lnTo>
                <a:lnTo>
                  <a:pt x="3197" y="0"/>
                </a:lnTo>
                <a:cubicBezTo>
                  <a:pt x="3224" y="51"/>
                  <a:pt x="3252" y="103"/>
                  <a:pt x="3279" y="154"/>
                </a:cubicBezTo>
                <a:lnTo>
                  <a:pt x="2869" y="308"/>
                </a:lnTo>
                <a:lnTo>
                  <a:pt x="2213" y="308"/>
                </a:lnTo>
                <a:lnTo>
                  <a:pt x="2459" y="692"/>
                </a:lnTo>
                <a:cubicBezTo>
                  <a:pt x="2486" y="769"/>
                  <a:pt x="2514" y="846"/>
                  <a:pt x="2541" y="923"/>
                </a:cubicBezTo>
                <a:lnTo>
                  <a:pt x="1803" y="1154"/>
                </a:lnTo>
                <a:lnTo>
                  <a:pt x="1557" y="923"/>
                </a:lnTo>
                <a:lnTo>
                  <a:pt x="902" y="1077"/>
                </a:lnTo>
                <a:cubicBezTo>
                  <a:pt x="929" y="1205"/>
                  <a:pt x="957" y="1334"/>
                  <a:pt x="984" y="1462"/>
                </a:cubicBezTo>
                <a:cubicBezTo>
                  <a:pt x="929" y="1744"/>
                  <a:pt x="875" y="2026"/>
                  <a:pt x="820" y="2308"/>
                </a:cubicBezTo>
                <a:cubicBezTo>
                  <a:pt x="765" y="2257"/>
                  <a:pt x="711" y="2205"/>
                  <a:pt x="656" y="2154"/>
                </a:cubicBezTo>
                <a:cubicBezTo>
                  <a:pt x="629" y="2231"/>
                  <a:pt x="601" y="2308"/>
                  <a:pt x="574" y="2385"/>
                </a:cubicBezTo>
                <a:lnTo>
                  <a:pt x="328" y="2538"/>
                </a:lnTo>
                <a:lnTo>
                  <a:pt x="0" y="3000"/>
                </a:lnTo>
                <a:lnTo>
                  <a:pt x="0" y="3462"/>
                </a:lnTo>
                <a:lnTo>
                  <a:pt x="328" y="3692"/>
                </a:lnTo>
                <a:lnTo>
                  <a:pt x="738" y="3538"/>
                </a:lnTo>
                <a:cubicBezTo>
                  <a:pt x="765" y="3692"/>
                  <a:pt x="793" y="3846"/>
                  <a:pt x="820" y="4000"/>
                </a:cubicBezTo>
                <a:lnTo>
                  <a:pt x="984" y="4000"/>
                </a:lnTo>
                <a:lnTo>
                  <a:pt x="984" y="4077"/>
                </a:lnTo>
                <a:cubicBezTo>
                  <a:pt x="1311" y="4000"/>
                  <a:pt x="1240" y="3993"/>
                  <a:pt x="1311" y="4000"/>
                </a:cubicBezTo>
                <a:cubicBezTo>
                  <a:pt x="1382" y="4007"/>
                  <a:pt x="1378" y="4124"/>
                  <a:pt x="1411" y="4121"/>
                </a:cubicBezTo>
                <a:cubicBezTo>
                  <a:pt x="1487" y="4047"/>
                  <a:pt x="1644" y="3939"/>
                  <a:pt x="1720" y="3900"/>
                </a:cubicBezTo>
                <a:cubicBezTo>
                  <a:pt x="1796" y="3861"/>
                  <a:pt x="1787" y="3873"/>
                  <a:pt x="1869" y="3886"/>
                </a:cubicBezTo>
                <a:cubicBezTo>
                  <a:pt x="1951" y="3899"/>
                  <a:pt x="2074" y="3776"/>
                  <a:pt x="2131" y="3846"/>
                </a:cubicBezTo>
                <a:cubicBezTo>
                  <a:pt x="2188" y="3916"/>
                  <a:pt x="2186" y="4154"/>
                  <a:pt x="2213" y="4308"/>
                </a:cubicBezTo>
                <a:lnTo>
                  <a:pt x="2705" y="4538"/>
                </a:lnTo>
                <a:lnTo>
                  <a:pt x="3279" y="4769"/>
                </a:lnTo>
                <a:lnTo>
                  <a:pt x="3279" y="5077"/>
                </a:lnTo>
                <a:lnTo>
                  <a:pt x="3443" y="5308"/>
                </a:lnTo>
                <a:cubicBezTo>
                  <a:pt x="3525" y="5308"/>
                  <a:pt x="3934" y="5385"/>
                  <a:pt x="3934" y="5385"/>
                </a:cubicBezTo>
                <a:lnTo>
                  <a:pt x="3934" y="5692"/>
                </a:lnTo>
                <a:lnTo>
                  <a:pt x="3934" y="6231"/>
                </a:lnTo>
              </a:path>
            </a:pathLst>
          </a:custGeom>
          <a:solidFill>
            <a:schemeClr val="bg1">
              <a:lumMod val="75000"/>
            </a:schemeClr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3" name="Freeform 409"/>
          <p:cNvSpPr>
            <a:spLocks/>
          </p:cNvSpPr>
          <p:nvPr/>
        </p:nvSpPr>
        <p:spPr bwMode="auto">
          <a:xfrm>
            <a:off x="2923370" y="4378137"/>
            <a:ext cx="383074" cy="740165"/>
          </a:xfrm>
          <a:custGeom>
            <a:avLst/>
            <a:gdLst>
              <a:gd name="T0" fmla="*/ 16966267 w 10000"/>
              <a:gd name="T1" fmla="*/ 26491840 h 10001"/>
              <a:gd name="T2" fmla="*/ 17326608 w 10000"/>
              <a:gd name="T3" fmla="*/ 22917709 h 10001"/>
              <a:gd name="T4" fmla="*/ 18049467 w 10000"/>
              <a:gd name="T5" fmla="*/ 20762389 h 10001"/>
              <a:gd name="T6" fmla="*/ 20576161 w 10000"/>
              <a:gd name="T7" fmla="*/ 15751442 h 10001"/>
              <a:gd name="T8" fmla="*/ 21657137 w 10000"/>
              <a:gd name="T9" fmla="*/ 14323533 h 10001"/>
              <a:gd name="T10" fmla="*/ 22379996 w 10000"/>
              <a:gd name="T11" fmla="*/ 10021991 h 10001"/>
              <a:gd name="T12" fmla="*/ 22019654 w 10000"/>
              <a:gd name="T13" fmla="*/ 9312585 h 10001"/>
              <a:gd name="T14" fmla="*/ 20936502 w 10000"/>
              <a:gd name="T15" fmla="*/ 10749402 h 10001"/>
              <a:gd name="T16" fmla="*/ 18770102 w 10000"/>
              <a:gd name="T17" fmla="*/ 12886716 h 10001"/>
              <a:gd name="T18" fmla="*/ 16966267 w 10000"/>
              <a:gd name="T19" fmla="*/ 12177216 h 10001"/>
              <a:gd name="T20" fmla="*/ 17326608 w 10000"/>
              <a:gd name="T21" fmla="*/ 7157265 h 10001"/>
              <a:gd name="T22" fmla="*/ 16243409 w 10000"/>
              <a:gd name="T23" fmla="*/ 5729451 h 10001"/>
              <a:gd name="T24" fmla="*/ 14077009 w 10000"/>
              <a:gd name="T25" fmla="*/ 4301542 h 10001"/>
              <a:gd name="T26" fmla="*/ 12993809 w 10000"/>
              <a:gd name="T27" fmla="*/ 2864726 h 10001"/>
              <a:gd name="T28" fmla="*/ 11912880 w 10000"/>
              <a:gd name="T29" fmla="*/ 0 h 10001"/>
              <a:gd name="T30" fmla="*/ 10467116 w 10000"/>
              <a:gd name="T31" fmla="*/ 727411 h 10001"/>
              <a:gd name="T32" fmla="*/ 10106822 w 10000"/>
              <a:gd name="T33" fmla="*/ 1427909 h 10001"/>
              <a:gd name="T34" fmla="*/ 8302987 w 10000"/>
              <a:gd name="T35" fmla="*/ 727411 h 10001"/>
              <a:gd name="T36" fmla="*/ 7580128 w 10000"/>
              <a:gd name="T37" fmla="*/ 727411 h 10001"/>
              <a:gd name="T38" fmla="*/ 7112351 w 10000"/>
              <a:gd name="T39" fmla="*/ 1176404 h 10001"/>
              <a:gd name="T40" fmla="*/ 7219787 w 10000"/>
              <a:gd name="T41" fmla="*/ 2155225 h 10001"/>
              <a:gd name="T42" fmla="*/ 6859446 w 10000"/>
              <a:gd name="T43" fmla="*/ 5010948 h 10001"/>
              <a:gd name="T44" fmla="*/ 5776293 w 10000"/>
              <a:gd name="T45" fmla="*/ 7157265 h 10001"/>
              <a:gd name="T46" fmla="*/ 5776293 w 10000"/>
              <a:gd name="T47" fmla="*/ 11449899 h 10001"/>
              <a:gd name="T48" fmla="*/ 5053387 w 10000"/>
              <a:gd name="T49" fmla="*/ 14323533 h 10001"/>
              <a:gd name="T50" fmla="*/ 3970235 w 10000"/>
              <a:gd name="T51" fmla="*/ 23627115 h 10001"/>
              <a:gd name="T52" fmla="*/ 4330529 w 10000"/>
              <a:gd name="T53" fmla="*/ 30784380 h 10001"/>
              <a:gd name="T54" fmla="*/ 2166400 w 10000"/>
              <a:gd name="T55" fmla="*/ 40105873 h 10001"/>
              <a:gd name="T56" fmla="*/ 1803835 w 10000"/>
              <a:gd name="T57" fmla="*/ 50127863 h 10001"/>
              <a:gd name="T58" fmla="*/ 1803835 w 10000"/>
              <a:gd name="T59" fmla="*/ 55147909 h 10001"/>
              <a:gd name="T60" fmla="*/ 1443494 w 10000"/>
              <a:gd name="T61" fmla="*/ 60158856 h 10001"/>
              <a:gd name="T62" fmla="*/ 2166400 w 10000"/>
              <a:gd name="T63" fmla="*/ 63032585 h 10001"/>
              <a:gd name="T64" fmla="*/ 1083200 w 10000"/>
              <a:gd name="T65" fmla="*/ 74482389 h 10001"/>
              <a:gd name="T66" fmla="*/ 0 w 10000"/>
              <a:gd name="T67" fmla="*/ 79493432 h 10001"/>
              <a:gd name="T68" fmla="*/ 360341 w 10000"/>
              <a:gd name="T69" fmla="*/ 83076566 h 10001"/>
              <a:gd name="T70" fmla="*/ 1533047 w 10000"/>
              <a:gd name="T71" fmla="*/ 88437763 h 10001"/>
              <a:gd name="T72" fmla="*/ 5315234 w 10000"/>
              <a:gd name="T73" fmla="*/ 89802748 h 10001"/>
              <a:gd name="T74" fmla="*/ 4883317 w 10000"/>
              <a:gd name="T75" fmla="*/ 87854014 h 10001"/>
              <a:gd name="T76" fmla="*/ 5053387 w 10000"/>
              <a:gd name="T77" fmla="*/ 84504380 h 10001"/>
              <a:gd name="T78" fmla="*/ 6044858 w 10000"/>
              <a:gd name="T79" fmla="*/ 81558915 h 10001"/>
              <a:gd name="T80" fmla="*/ 7083257 w 10000"/>
              <a:gd name="T81" fmla="*/ 77086702 h 10001"/>
              <a:gd name="T82" fmla="*/ 8208987 w 10000"/>
              <a:gd name="T83" fmla="*/ 74931477 h 10001"/>
              <a:gd name="T84" fmla="*/ 8663281 w 10000"/>
              <a:gd name="T85" fmla="*/ 70899255 h 10001"/>
              <a:gd name="T86" fmla="*/ 7580128 w 10000"/>
              <a:gd name="T87" fmla="*/ 69471441 h 10001"/>
              <a:gd name="T88" fmla="*/ 6859446 w 10000"/>
              <a:gd name="T89" fmla="*/ 66597713 h 10001"/>
              <a:gd name="T90" fmla="*/ 8457398 w 10000"/>
              <a:gd name="T91" fmla="*/ 65196812 h 10001"/>
              <a:gd name="T92" fmla="*/ 8887092 w 10000"/>
              <a:gd name="T93" fmla="*/ 62574589 h 10001"/>
              <a:gd name="T94" fmla="*/ 9746480 w 10000"/>
              <a:gd name="T95" fmla="*/ 59449451 h 10001"/>
              <a:gd name="T96" fmla="*/ 10697645 w 10000"/>
              <a:gd name="T97" fmla="*/ 58281954 h 10001"/>
              <a:gd name="T98" fmla="*/ 10829680 w 10000"/>
              <a:gd name="T99" fmla="*/ 55147909 h 10001"/>
              <a:gd name="T100" fmla="*/ 12168009 w 10000"/>
              <a:gd name="T101" fmla="*/ 53172262 h 10001"/>
              <a:gd name="T102" fmla="*/ 12031480 w 10000"/>
              <a:gd name="T103" fmla="*/ 51744353 h 10001"/>
              <a:gd name="T104" fmla="*/ 12273174 w 10000"/>
              <a:gd name="T105" fmla="*/ 50127863 h 10001"/>
              <a:gd name="T106" fmla="*/ 12993809 w 10000"/>
              <a:gd name="T107" fmla="*/ 47272140 h 10001"/>
              <a:gd name="T108" fmla="*/ 14743950 w 10000"/>
              <a:gd name="T109" fmla="*/ 47173396 h 10001"/>
              <a:gd name="T110" fmla="*/ 17324338 w 10000"/>
              <a:gd name="T111" fmla="*/ 45305496 h 10001"/>
              <a:gd name="T112" fmla="*/ 18409761 w 10000"/>
              <a:gd name="T113" fmla="*/ 40105873 h 10001"/>
              <a:gd name="T114" fmla="*/ 19130443 w 10000"/>
              <a:gd name="T115" fmla="*/ 36513831 h 10001"/>
              <a:gd name="T116" fmla="*/ 18409761 w 10000"/>
              <a:gd name="T117" fmla="*/ 33658108 h 10001"/>
              <a:gd name="T118" fmla="*/ 17326608 w 10000"/>
              <a:gd name="T119" fmla="*/ 31511791 h 10001"/>
              <a:gd name="T120" fmla="*/ 17290797 w 10000"/>
              <a:gd name="T121" fmla="*/ 31053795 h 10001"/>
              <a:gd name="T122" fmla="*/ 16966267 w 10000"/>
              <a:gd name="T123" fmla="*/ 30083882 h 10001"/>
              <a:gd name="T124" fmla="*/ 16966267 w 10000"/>
              <a:gd name="T125" fmla="*/ 26491840 h 100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000" h="10001">
                <a:moveTo>
                  <a:pt x="7581" y="2950"/>
                </a:moveTo>
                <a:cubicBezTo>
                  <a:pt x="7635" y="2818"/>
                  <a:pt x="7688" y="2685"/>
                  <a:pt x="7742" y="2552"/>
                </a:cubicBezTo>
                <a:lnTo>
                  <a:pt x="8065" y="2312"/>
                </a:lnTo>
                <a:lnTo>
                  <a:pt x="9194" y="1754"/>
                </a:lnTo>
                <a:lnTo>
                  <a:pt x="9677" y="1595"/>
                </a:lnTo>
                <a:lnTo>
                  <a:pt x="10000" y="1116"/>
                </a:lnTo>
                <a:lnTo>
                  <a:pt x="9839" y="1037"/>
                </a:lnTo>
                <a:lnTo>
                  <a:pt x="9355" y="1197"/>
                </a:lnTo>
                <a:lnTo>
                  <a:pt x="8387" y="1435"/>
                </a:lnTo>
                <a:lnTo>
                  <a:pt x="7581" y="1356"/>
                </a:lnTo>
                <a:cubicBezTo>
                  <a:pt x="7635" y="1170"/>
                  <a:pt x="7688" y="983"/>
                  <a:pt x="7742" y="797"/>
                </a:cubicBezTo>
                <a:lnTo>
                  <a:pt x="7258" y="638"/>
                </a:lnTo>
                <a:lnTo>
                  <a:pt x="6290" y="479"/>
                </a:lnTo>
                <a:lnTo>
                  <a:pt x="5806" y="319"/>
                </a:lnTo>
                <a:lnTo>
                  <a:pt x="5323" y="0"/>
                </a:lnTo>
                <a:lnTo>
                  <a:pt x="4677" y="81"/>
                </a:lnTo>
                <a:lnTo>
                  <a:pt x="4516" y="159"/>
                </a:lnTo>
                <a:lnTo>
                  <a:pt x="3710" y="81"/>
                </a:lnTo>
                <a:cubicBezTo>
                  <a:pt x="3387" y="81"/>
                  <a:pt x="3476" y="72"/>
                  <a:pt x="3387" y="81"/>
                </a:cubicBezTo>
                <a:cubicBezTo>
                  <a:pt x="3298" y="89"/>
                  <a:pt x="3178" y="131"/>
                  <a:pt x="3178" y="131"/>
                </a:cubicBezTo>
                <a:cubicBezTo>
                  <a:pt x="3339" y="211"/>
                  <a:pt x="3245" y="168"/>
                  <a:pt x="3226" y="240"/>
                </a:cubicBezTo>
                <a:cubicBezTo>
                  <a:pt x="3207" y="310"/>
                  <a:pt x="3065" y="558"/>
                  <a:pt x="3065" y="558"/>
                </a:cubicBezTo>
                <a:lnTo>
                  <a:pt x="2581" y="797"/>
                </a:lnTo>
                <a:lnTo>
                  <a:pt x="2581" y="1275"/>
                </a:lnTo>
                <a:lnTo>
                  <a:pt x="2258" y="1595"/>
                </a:lnTo>
                <a:lnTo>
                  <a:pt x="1774" y="2631"/>
                </a:lnTo>
                <a:cubicBezTo>
                  <a:pt x="1828" y="2896"/>
                  <a:pt x="1881" y="3163"/>
                  <a:pt x="1935" y="3428"/>
                </a:cubicBezTo>
                <a:lnTo>
                  <a:pt x="968" y="4466"/>
                </a:lnTo>
                <a:lnTo>
                  <a:pt x="806" y="5582"/>
                </a:lnTo>
                <a:lnTo>
                  <a:pt x="806" y="6141"/>
                </a:lnTo>
                <a:cubicBezTo>
                  <a:pt x="752" y="6327"/>
                  <a:pt x="699" y="6514"/>
                  <a:pt x="645" y="6699"/>
                </a:cubicBezTo>
                <a:lnTo>
                  <a:pt x="968" y="7019"/>
                </a:lnTo>
                <a:lnTo>
                  <a:pt x="484" y="8294"/>
                </a:lnTo>
                <a:lnTo>
                  <a:pt x="0" y="8852"/>
                </a:lnTo>
                <a:cubicBezTo>
                  <a:pt x="54" y="8985"/>
                  <a:pt x="47" y="9085"/>
                  <a:pt x="161" y="9251"/>
                </a:cubicBezTo>
                <a:cubicBezTo>
                  <a:pt x="275" y="9417"/>
                  <a:pt x="316" y="9724"/>
                  <a:pt x="685" y="9848"/>
                </a:cubicBezTo>
                <a:cubicBezTo>
                  <a:pt x="1054" y="9973"/>
                  <a:pt x="2126" y="10011"/>
                  <a:pt x="2375" y="10000"/>
                </a:cubicBezTo>
                <a:cubicBezTo>
                  <a:pt x="2624" y="9989"/>
                  <a:pt x="2202" y="9881"/>
                  <a:pt x="2182" y="9783"/>
                </a:cubicBezTo>
                <a:cubicBezTo>
                  <a:pt x="2163" y="9685"/>
                  <a:pt x="2172" y="9527"/>
                  <a:pt x="2258" y="9410"/>
                </a:cubicBezTo>
                <a:cubicBezTo>
                  <a:pt x="2345" y="9293"/>
                  <a:pt x="2550" y="9220"/>
                  <a:pt x="2701" y="9082"/>
                </a:cubicBezTo>
                <a:cubicBezTo>
                  <a:pt x="2852" y="8944"/>
                  <a:pt x="3004" y="8707"/>
                  <a:pt x="3165" y="8584"/>
                </a:cubicBezTo>
                <a:cubicBezTo>
                  <a:pt x="3326" y="8461"/>
                  <a:pt x="3550" y="8459"/>
                  <a:pt x="3668" y="8344"/>
                </a:cubicBezTo>
                <a:cubicBezTo>
                  <a:pt x="3786" y="8229"/>
                  <a:pt x="3918" y="7996"/>
                  <a:pt x="3871" y="7895"/>
                </a:cubicBezTo>
                <a:cubicBezTo>
                  <a:pt x="3824" y="7794"/>
                  <a:pt x="3548" y="7789"/>
                  <a:pt x="3387" y="7736"/>
                </a:cubicBezTo>
                <a:cubicBezTo>
                  <a:pt x="3280" y="7629"/>
                  <a:pt x="3000" y="7495"/>
                  <a:pt x="3065" y="7416"/>
                </a:cubicBezTo>
                <a:cubicBezTo>
                  <a:pt x="3130" y="7337"/>
                  <a:pt x="3541" y="7312"/>
                  <a:pt x="3779" y="7260"/>
                </a:cubicBezTo>
                <a:cubicBezTo>
                  <a:pt x="3810" y="7153"/>
                  <a:pt x="3875" y="7075"/>
                  <a:pt x="3971" y="6968"/>
                </a:cubicBezTo>
                <a:cubicBezTo>
                  <a:pt x="4067" y="6861"/>
                  <a:pt x="4220" y="6700"/>
                  <a:pt x="4355" y="6620"/>
                </a:cubicBezTo>
                <a:cubicBezTo>
                  <a:pt x="4490" y="6540"/>
                  <a:pt x="4699" y="6570"/>
                  <a:pt x="4780" y="6490"/>
                </a:cubicBezTo>
                <a:cubicBezTo>
                  <a:pt x="4861" y="6410"/>
                  <a:pt x="4853" y="6226"/>
                  <a:pt x="4839" y="6141"/>
                </a:cubicBezTo>
                <a:cubicBezTo>
                  <a:pt x="5323" y="5822"/>
                  <a:pt x="5348" y="5984"/>
                  <a:pt x="5437" y="5921"/>
                </a:cubicBezTo>
                <a:cubicBezTo>
                  <a:pt x="5526" y="5858"/>
                  <a:pt x="5368" y="5818"/>
                  <a:pt x="5376" y="5762"/>
                </a:cubicBezTo>
                <a:cubicBezTo>
                  <a:pt x="5384" y="5706"/>
                  <a:pt x="5412" y="5665"/>
                  <a:pt x="5484" y="5582"/>
                </a:cubicBezTo>
                <a:cubicBezTo>
                  <a:pt x="5556" y="5499"/>
                  <a:pt x="5622" y="5319"/>
                  <a:pt x="5806" y="5264"/>
                </a:cubicBezTo>
                <a:cubicBezTo>
                  <a:pt x="5990" y="5209"/>
                  <a:pt x="6266" y="5289"/>
                  <a:pt x="6588" y="5253"/>
                </a:cubicBezTo>
                <a:cubicBezTo>
                  <a:pt x="6910" y="5217"/>
                  <a:pt x="7468" y="5176"/>
                  <a:pt x="7741" y="5045"/>
                </a:cubicBezTo>
                <a:cubicBezTo>
                  <a:pt x="8014" y="4914"/>
                  <a:pt x="8092" y="4629"/>
                  <a:pt x="8226" y="4466"/>
                </a:cubicBezTo>
                <a:cubicBezTo>
                  <a:pt x="8361" y="4303"/>
                  <a:pt x="8441" y="4199"/>
                  <a:pt x="8548" y="4066"/>
                </a:cubicBezTo>
                <a:lnTo>
                  <a:pt x="8226" y="3748"/>
                </a:lnTo>
                <a:cubicBezTo>
                  <a:pt x="8065" y="3668"/>
                  <a:pt x="7825" y="3557"/>
                  <a:pt x="7742" y="3509"/>
                </a:cubicBezTo>
                <a:cubicBezTo>
                  <a:pt x="7659" y="3461"/>
                  <a:pt x="7731" y="3475"/>
                  <a:pt x="7726" y="3458"/>
                </a:cubicBezTo>
                <a:lnTo>
                  <a:pt x="7581" y="3350"/>
                </a:lnTo>
                <a:lnTo>
                  <a:pt x="7581" y="2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4" name="Freeform 444"/>
          <p:cNvSpPr>
            <a:spLocks/>
          </p:cNvSpPr>
          <p:nvPr/>
        </p:nvSpPr>
        <p:spPr bwMode="auto">
          <a:xfrm>
            <a:off x="2871951" y="4300029"/>
            <a:ext cx="196679" cy="921176"/>
          </a:xfrm>
          <a:custGeom>
            <a:avLst/>
            <a:gdLst>
              <a:gd name="T0" fmla="*/ 2147483647 w 14463"/>
              <a:gd name="T1" fmla="*/ 2147483647 h 11339"/>
              <a:gd name="T2" fmla="*/ 2147483647 w 14463"/>
              <a:gd name="T3" fmla="*/ 0 h 11339"/>
              <a:gd name="T4" fmla="*/ 2147483647 w 14463"/>
              <a:gd name="T5" fmla="*/ 2147483647 h 11339"/>
              <a:gd name="T6" fmla="*/ 2147483647 w 14463"/>
              <a:gd name="T7" fmla="*/ 2147483647 h 11339"/>
              <a:gd name="T8" fmla="*/ 2147483647 w 14463"/>
              <a:gd name="T9" fmla="*/ 2147483647 h 11339"/>
              <a:gd name="T10" fmla="*/ 2147483647 w 14463"/>
              <a:gd name="T11" fmla="*/ 2147483647 h 11339"/>
              <a:gd name="T12" fmla="*/ 2147483647 w 14463"/>
              <a:gd name="T13" fmla="*/ 2147483647 h 11339"/>
              <a:gd name="T14" fmla="*/ 2147483647 w 14463"/>
              <a:gd name="T15" fmla="*/ 2147483647 h 11339"/>
              <a:gd name="T16" fmla="*/ 2147483647 w 14463"/>
              <a:gd name="T17" fmla="*/ 2147483647 h 11339"/>
              <a:gd name="T18" fmla="*/ 2147483647 w 14463"/>
              <a:gd name="T19" fmla="*/ 2147483647 h 11339"/>
              <a:gd name="T20" fmla="*/ 2147483647 w 14463"/>
              <a:gd name="T21" fmla="*/ 2147483647 h 11339"/>
              <a:gd name="T22" fmla="*/ 2147483647 w 14463"/>
              <a:gd name="T23" fmla="*/ 2147483647 h 11339"/>
              <a:gd name="T24" fmla="*/ 2147483647 w 14463"/>
              <a:gd name="T25" fmla="*/ 2147483647 h 11339"/>
              <a:gd name="T26" fmla="*/ 2147483647 w 14463"/>
              <a:gd name="T27" fmla="*/ 2147483647 h 11339"/>
              <a:gd name="T28" fmla="*/ 2147483647 w 14463"/>
              <a:gd name="T29" fmla="*/ 2147483647 h 11339"/>
              <a:gd name="T30" fmla="*/ 2147483647 w 14463"/>
              <a:gd name="T31" fmla="*/ 2147483647 h 11339"/>
              <a:gd name="T32" fmla="*/ 2147483647 w 14463"/>
              <a:gd name="T33" fmla="*/ 2147483647 h 11339"/>
              <a:gd name="T34" fmla="*/ 2147483647 w 14463"/>
              <a:gd name="T35" fmla="*/ 2147483647 h 11339"/>
              <a:gd name="T36" fmla="*/ 2147483647 w 14463"/>
              <a:gd name="T37" fmla="*/ 2147483647 h 11339"/>
              <a:gd name="T38" fmla="*/ 2147483647 w 14463"/>
              <a:gd name="T39" fmla="*/ 2147483647 h 11339"/>
              <a:gd name="T40" fmla="*/ 2147483647 w 14463"/>
              <a:gd name="T41" fmla="*/ 2147483647 h 11339"/>
              <a:gd name="T42" fmla="*/ 2147483647 w 14463"/>
              <a:gd name="T43" fmla="*/ 2147483647 h 11339"/>
              <a:gd name="T44" fmla="*/ 2147483647 w 14463"/>
              <a:gd name="T45" fmla="*/ 2147483647 h 11339"/>
              <a:gd name="T46" fmla="*/ 1981509999 w 14463"/>
              <a:gd name="T47" fmla="*/ 2147483647 h 11339"/>
              <a:gd name="T48" fmla="*/ 2004313902 w 14463"/>
              <a:gd name="T49" fmla="*/ 2147483647 h 11339"/>
              <a:gd name="T50" fmla="*/ 2084943939 w 14463"/>
              <a:gd name="T51" fmla="*/ 2147483647 h 11339"/>
              <a:gd name="T52" fmla="*/ 2039060011 w 14463"/>
              <a:gd name="T53" fmla="*/ 2147483647 h 11339"/>
              <a:gd name="T54" fmla="*/ 1901151566 w 14463"/>
              <a:gd name="T55" fmla="*/ 2147483647 h 11339"/>
              <a:gd name="T56" fmla="*/ 2147483647 w 14463"/>
              <a:gd name="T57" fmla="*/ 2147483647 h 11339"/>
              <a:gd name="T58" fmla="*/ 2147483647 w 14463"/>
              <a:gd name="T59" fmla="*/ 2147483647 h 11339"/>
              <a:gd name="T60" fmla="*/ 2147483647 w 14463"/>
              <a:gd name="T61" fmla="*/ 2147483647 h 11339"/>
              <a:gd name="T62" fmla="*/ 1000663624 w 14463"/>
              <a:gd name="T63" fmla="*/ 2147483647 h 11339"/>
              <a:gd name="T64" fmla="*/ 0 w 14463"/>
              <a:gd name="T65" fmla="*/ 2147483647 h 11339"/>
              <a:gd name="T66" fmla="*/ 405041421 w 14463"/>
              <a:gd name="T67" fmla="*/ 2147483647 h 11339"/>
              <a:gd name="T68" fmla="*/ 564400887 w 14463"/>
              <a:gd name="T69" fmla="*/ 2147483647 h 11339"/>
              <a:gd name="T70" fmla="*/ 1260736588 w 14463"/>
              <a:gd name="T71" fmla="*/ 2147483647 h 11339"/>
              <a:gd name="T72" fmla="*/ 719682527 w 14463"/>
              <a:gd name="T73" fmla="*/ 2147483647 h 11339"/>
              <a:gd name="T74" fmla="*/ 1112781475 w 14463"/>
              <a:gd name="T75" fmla="*/ 2147483647 h 11339"/>
              <a:gd name="T76" fmla="*/ 1563706825 w 14463"/>
              <a:gd name="T77" fmla="*/ 2147483647 h 11339"/>
              <a:gd name="T78" fmla="*/ 1651120182 w 14463"/>
              <a:gd name="T79" fmla="*/ 2147483647 h 11339"/>
              <a:gd name="T80" fmla="*/ 2142222347 w 14463"/>
              <a:gd name="T81" fmla="*/ 2147483647 h 11339"/>
              <a:gd name="T82" fmla="*/ 2147483647 w 14463"/>
              <a:gd name="T83" fmla="*/ 2147483647 h 11339"/>
              <a:gd name="T84" fmla="*/ 2147483647 w 14463"/>
              <a:gd name="T85" fmla="*/ 2147483647 h 11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463" h="11339">
                <a:moveTo>
                  <a:pt x="8188" y="209"/>
                </a:moveTo>
                <a:lnTo>
                  <a:pt x="8780" y="0"/>
                </a:lnTo>
                <a:lnTo>
                  <a:pt x="10217" y="207"/>
                </a:lnTo>
                <a:cubicBezTo>
                  <a:pt x="10556" y="264"/>
                  <a:pt x="10640" y="126"/>
                  <a:pt x="10761" y="229"/>
                </a:cubicBezTo>
                <a:cubicBezTo>
                  <a:pt x="10936" y="271"/>
                  <a:pt x="11461" y="322"/>
                  <a:pt x="11696" y="417"/>
                </a:cubicBezTo>
                <a:cubicBezTo>
                  <a:pt x="11902" y="494"/>
                  <a:pt x="11642" y="593"/>
                  <a:pt x="11730" y="676"/>
                </a:cubicBezTo>
                <a:cubicBezTo>
                  <a:pt x="11818" y="759"/>
                  <a:pt x="12063" y="841"/>
                  <a:pt x="12227" y="913"/>
                </a:cubicBezTo>
                <a:lnTo>
                  <a:pt x="12983" y="1126"/>
                </a:lnTo>
                <a:lnTo>
                  <a:pt x="12748" y="1307"/>
                </a:lnTo>
                <a:cubicBezTo>
                  <a:pt x="12663" y="1515"/>
                  <a:pt x="11910" y="1697"/>
                  <a:pt x="11825" y="1905"/>
                </a:cubicBezTo>
                <a:lnTo>
                  <a:pt x="10725" y="2530"/>
                </a:lnTo>
                <a:lnTo>
                  <a:pt x="10429" y="2947"/>
                </a:lnTo>
                <a:cubicBezTo>
                  <a:pt x="10471" y="3165"/>
                  <a:pt x="10514" y="3383"/>
                  <a:pt x="10556" y="3601"/>
                </a:cubicBezTo>
                <a:lnTo>
                  <a:pt x="10852" y="3839"/>
                </a:lnTo>
                <a:lnTo>
                  <a:pt x="10345" y="3839"/>
                </a:lnTo>
                <a:lnTo>
                  <a:pt x="11191" y="4197"/>
                </a:lnTo>
                <a:cubicBezTo>
                  <a:pt x="11149" y="4405"/>
                  <a:pt x="11106" y="4613"/>
                  <a:pt x="11064" y="4821"/>
                </a:cubicBezTo>
                <a:lnTo>
                  <a:pt x="10599" y="5030"/>
                </a:lnTo>
                <a:lnTo>
                  <a:pt x="9456" y="5298"/>
                </a:lnTo>
                <a:lnTo>
                  <a:pt x="8822" y="6012"/>
                </a:lnTo>
                <a:lnTo>
                  <a:pt x="8272" y="6161"/>
                </a:lnTo>
                <a:lnTo>
                  <a:pt x="8526" y="6429"/>
                </a:lnTo>
                <a:lnTo>
                  <a:pt x="8145" y="7084"/>
                </a:lnTo>
                <a:lnTo>
                  <a:pt x="7299" y="7768"/>
                </a:lnTo>
                <a:lnTo>
                  <a:pt x="7383" y="8155"/>
                </a:lnTo>
                <a:lnTo>
                  <a:pt x="7680" y="8393"/>
                </a:lnTo>
                <a:cubicBezTo>
                  <a:pt x="7624" y="8571"/>
                  <a:pt x="7567" y="8750"/>
                  <a:pt x="7511" y="8928"/>
                </a:cubicBezTo>
                <a:lnTo>
                  <a:pt x="7003" y="9465"/>
                </a:lnTo>
                <a:lnTo>
                  <a:pt x="10190" y="10380"/>
                </a:lnTo>
                <a:cubicBezTo>
                  <a:pt x="10685" y="10621"/>
                  <a:pt x="15360" y="10855"/>
                  <a:pt x="14311" y="11050"/>
                </a:cubicBezTo>
                <a:cubicBezTo>
                  <a:pt x="11744" y="11422"/>
                  <a:pt x="9928" y="11345"/>
                  <a:pt x="8880" y="11304"/>
                </a:cubicBezTo>
                <a:lnTo>
                  <a:pt x="3686" y="10662"/>
                </a:lnTo>
                <a:lnTo>
                  <a:pt x="0" y="9499"/>
                </a:lnTo>
                <a:lnTo>
                  <a:pt x="1492" y="8492"/>
                </a:lnTo>
                <a:lnTo>
                  <a:pt x="2079" y="7943"/>
                </a:lnTo>
                <a:lnTo>
                  <a:pt x="4644" y="6748"/>
                </a:lnTo>
                <a:cubicBezTo>
                  <a:pt x="4630" y="6430"/>
                  <a:pt x="2665" y="7030"/>
                  <a:pt x="2651" y="6712"/>
                </a:cubicBezTo>
                <a:lnTo>
                  <a:pt x="4099" y="5323"/>
                </a:lnTo>
                <a:lnTo>
                  <a:pt x="5760" y="4554"/>
                </a:lnTo>
                <a:cubicBezTo>
                  <a:pt x="5651" y="3371"/>
                  <a:pt x="6192" y="4301"/>
                  <a:pt x="6082" y="3119"/>
                </a:cubicBezTo>
                <a:lnTo>
                  <a:pt x="7891" y="1548"/>
                </a:lnTo>
                <a:lnTo>
                  <a:pt x="8314" y="982"/>
                </a:lnTo>
                <a:lnTo>
                  <a:pt x="8188" y="20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5" name="Freeform 410"/>
          <p:cNvSpPr>
            <a:spLocks/>
          </p:cNvSpPr>
          <p:nvPr/>
        </p:nvSpPr>
        <p:spPr bwMode="auto">
          <a:xfrm>
            <a:off x="3131618" y="4340943"/>
            <a:ext cx="161970" cy="146297"/>
          </a:xfrm>
          <a:custGeom>
            <a:avLst/>
            <a:gdLst>
              <a:gd name="T0" fmla="*/ 2147483647 w 168"/>
              <a:gd name="T1" fmla="*/ 0 h 156"/>
              <a:gd name="T2" fmla="*/ 0 w 168"/>
              <a:gd name="T3" fmla="*/ 2147483647 h 156"/>
              <a:gd name="T4" fmla="*/ 0 w 168"/>
              <a:gd name="T5" fmla="*/ 2147483647 h 156"/>
              <a:gd name="T6" fmla="*/ 2147483647 w 168"/>
              <a:gd name="T7" fmla="*/ 2147483647 h 156"/>
              <a:gd name="T8" fmla="*/ 2147483647 w 168"/>
              <a:gd name="T9" fmla="*/ 2147483647 h 156"/>
              <a:gd name="T10" fmla="*/ 2147483647 w 168"/>
              <a:gd name="T11" fmla="*/ 2147483647 h 156"/>
              <a:gd name="T12" fmla="*/ 2147483647 w 168"/>
              <a:gd name="T13" fmla="*/ 2147483647 h 156"/>
              <a:gd name="T14" fmla="*/ 2147483647 w 168"/>
              <a:gd name="T15" fmla="*/ 2147483647 h 156"/>
              <a:gd name="T16" fmla="*/ 2147483647 w 168"/>
              <a:gd name="T17" fmla="*/ 2147483647 h 156"/>
              <a:gd name="T18" fmla="*/ 2147483647 w 168"/>
              <a:gd name="T19" fmla="*/ 2147483647 h 156"/>
              <a:gd name="T20" fmla="*/ 2147483647 w 168"/>
              <a:gd name="T21" fmla="*/ 2147483647 h 156"/>
              <a:gd name="T22" fmla="*/ 2147483647 w 168"/>
              <a:gd name="T23" fmla="*/ 2147483647 h 156"/>
              <a:gd name="T24" fmla="*/ 2147483647 w 168"/>
              <a:gd name="T25" fmla="*/ 2147483647 h 156"/>
              <a:gd name="T26" fmla="*/ 2147483647 w 168"/>
              <a:gd name="T27" fmla="*/ 2147483647 h 156"/>
              <a:gd name="T28" fmla="*/ 2147483647 w 168"/>
              <a:gd name="T29" fmla="*/ 2147483647 h 156"/>
              <a:gd name="T30" fmla="*/ 2147483647 w 168"/>
              <a:gd name="T31" fmla="*/ 2147483647 h 156"/>
              <a:gd name="T32" fmla="*/ 2147483647 w 168"/>
              <a:gd name="T33" fmla="*/ 2147483647 h 156"/>
              <a:gd name="T34" fmla="*/ 2147483647 w 168"/>
              <a:gd name="T35" fmla="*/ 2147483647 h 156"/>
              <a:gd name="T36" fmla="*/ 2147483647 w 168"/>
              <a:gd name="T37" fmla="*/ 0 h 156"/>
              <a:gd name="T38" fmla="*/ 2147483647 w 168"/>
              <a:gd name="T39" fmla="*/ 0 h 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68" h="156">
                <a:moveTo>
                  <a:pt x="48" y="0"/>
                </a:moveTo>
                <a:lnTo>
                  <a:pt x="0" y="36"/>
                </a:lnTo>
                <a:lnTo>
                  <a:pt x="0" y="48"/>
                </a:lnTo>
                <a:lnTo>
                  <a:pt x="18" y="72"/>
                </a:lnTo>
                <a:lnTo>
                  <a:pt x="36" y="84"/>
                </a:lnTo>
                <a:lnTo>
                  <a:pt x="72" y="96"/>
                </a:lnTo>
                <a:lnTo>
                  <a:pt x="90" y="108"/>
                </a:lnTo>
                <a:lnTo>
                  <a:pt x="84" y="150"/>
                </a:lnTo>
                <a:lnTo>
                  <a:pt x="114" y="156"/>
                </a:lnTo>
                <a:lnTo>
                  <a:pt x="150" y="138"/>
                </a:lnTo>
                <a:lnTo>
                  <a:pt x="168" y="126"/>
                </a:lnTo>
                <a:lnTo>
                  <a:pt x="162" y="114"/>
                </a:lnTo>
                <a:lnTo>
                  <a:pt x="162" y="90"/>
                </a:lnTo>
                <a:lnTo>
                  <a:pt x="144" y="84"/>
                </a:lnTo>
                <a:lnTo>
                  <a:pt x="120" y="54"/>
                </a:lnTo>
                <a:lnTo>
                  <a:pt x="108" y="42"/>
                </a:lnTo>
                <a:lnTo>
                  <a:pt x="90" y="12"/>
                </a:lnTo>
                <a:lnTo>
                  <a:pt x="90" y="6"/>
                </a:lnTo>
                <a:lnTo>
                  <a:pt x="78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6" name="Freeform 412"/>
          <p:cNvSpPr>
            <a:spLocks/>
          </p:cNvSpPr>
          <p:nvPr/>
        </p:nvSpPr>
        <p:spPr bwMode="auto">
          <a:xfrm>
            <a:off x="3006926" y="4178528"/>
            <a:ext cx="215961" cy="224405"/>
          </a:xfrm>
          <a:custGeom>
            <a:avLst/>
            <a:gdLst>
              <a:gd name="T0" fmla="*/ 2147483647 w 10141"/>
              <a:gd name="T1" fmla="*/ 2147483647 h 10000"/>
              <a:gd name="T2" fmla="*/ 2147483647 w 10141"/>
              <a:gd name="T3" fmla="*/ 2147483647 h 10000"/>
              <a:gd name="T4" fmla="*/ 2147483647 w 10141"/>
              <a:gd name="T5" fmla="*/ 2147483647 h 10000"/>
              <a:gd name="T6" fmla="*/ 2147483647 w 10141"/>
              <a:gd name="T7" fmla="*/ 2147483647 h 10000"/>
              <a:gd name="T8" fmla="*/ 2147483647 w 10141"/>
              <a:gd name="T9" fmla="*/ 2147483647 h 10000"/>
              <a:gd name="T10" fmla="*/ 2147483647 w 10141"/>
              <a:gd name="T11" fmla="*/ 2147483647 h 10000"/>
              <a:gd name="T12" fmla="*/ 2147483647 w 10141"/>
              <a:gd name="T13" fmla="*/ 2147483647 h 10000"/>
              <a:gd name="T14" fmla="*/ 2147483647 w 10141"/>
              <a:gd name="T15" fmla="*/ 2147483647 h 10000"/>
              <a:gd name="T16" fmla="*/ 2147483647 w 10141"/>
              <a:gd name="T17" fmla="*/ 2147483647 h 10000"/>
              <a:gd name="T18" fmla="*/ 2147483647 w 10141"/>
              <a:gd name="T19" fmla="*/ 2147483647 h 10000"/>
              <a:gd name="T20" fmla="*/ 2147483647 w 10141"/>
              <a:gd name="T21" fmla="*/ 2147483647 h 10000"/>
              <a:gd name="T22" fmla="*/ 2147483647 w 10141"/>
              <a:gd name="T23" fmla="*/ 2147483647 h 10000"/>
              <a:gd name="T24" fmla="*/ 2147483647 w 10141"/>
              <a:gd name="T25" fmla="*/ 559694835 h 10000"/>
              <a:gd name="T26" fmla="*/ 2147483647 w 10141"/>
              <a:gd name="T27" fmla="*/ 0 h 10000"/>
              <a:gd name="T28" fmla="*/ 2147483647 w 10141"/>
              <a:gd name="T29" fmla="*/ 1679062236 h 10000"/>
              <a:gd name="T30" fmla="*/ 660320876 w 10141"/>
              <a:gd name="T31" fmla="*/ 2147483647 h 10000"/>
              <a:gd name="T32" fmla="*/ 1529502540 w 10141"/>
              <a:gd name="T33" fmla="*/ 2147483647 h 10000"/>
              <a:gd name="T34" fmla="*/ 928639091 w 10141"/>
              <a:gd name="T35" fmla="*/ 2147483647 h 10000"/>
              <a:gd name="T36" fmla="*/ 437003296 w 10141"/>
              <a:gd name="T37" fmla="*/ 2147483647 h 10000"/>
              <a:gd name="T38" fmla="*/ 3210630 w 10141"/>
              <a:gd name="T39" fmla="*/ 2147483647 h 10000"/>
              <a:gd name="T40" fmla="*/ 716548999 w 10141"/>
              <a:gd name="T41" fmla="*/ 2147483647 h 10000"/>
              <a:gd name="T42" fmla="*/ 1963295205 w 10141"/>
              <a:gd name="T43" fmla="*/ 2147483647 h 10000"/>
              <a:gd name="T44" fmla="*/ 1529502540 w 10141"/>
              <a:gd name="T45" fmla="*/ 2147483647 h 10000"/>
              <a:gd name="T46" fmla="*/ 2147483647 w 10141"/>
              <a:gd name="T47" fmla="*/ 2147483647 h 10000"/>
              <a:gd name="T48" fmla="*/ 2147483647 w 10141"/>
              <a:gd name="T49" fmla="*/ 2147483647 h 10000"/>
              <a:gd name="T50" fmla="*/ 2147483647 w 10141"/>
              <a:gd name="T51" fmla="*/ 2147483647 h 10000"/>
              <a:gd name="T52" fmla="*/ 2147483647 w 10141"/>
              <a:gd name="T53" fmla="*/ 2147483647 h 10000"/>
              <a:gd name="T54" fmla="*/ 2147483647 w 10141"/>
              <a:gd name="T55" fmla="*/ 2147483647 h 10000"/>
              <a:gd name="T56" fmla="*/ 2147483647 w 10141"/>
              <a:gd name="T57" fmla="*/ 2147483647 h 10000"/>
              <a:gd name="T58" fmla="*/ 2147483647 w 10141"/>
              <a:gd name="T59" fmla="*/ 2147483647 h 10000"/>
              <a:gd name="T60" fmla="*/ 2147483647 w 10141"/>
              <a:gd name="T61" fmla="*/ 2147483647 h 100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141" h="10000">
                <a:moveTo>
                  <a:pt x="6087" y="9512"/>
                </a:moveTo>
                <a:lnTo>
                  <a:pt x="6087" y="9024"/>
                </a:lnTo>
                <a:lnTo>
                  <a:pt x="8249" y="7561"/>
                </a:lnTo>
                <a:lnTo>
                  <a:pt x="9600" y="7561"/>
                </a:lnTo>
                <a:lnTo>
                  <a:pt x="10141" y="7805"/>
                </a:lnTo>
                <a:lnTo>
                  <a:pt x="10141" y="6098"/>
                </a:lnTo>
                <a:lnTo>
                  <a:pt x="10141" y="5122"/>
                </a:lnTo>
                <a:cubicBezTo>
                  <a:pt x="10141" y="5122"/>
                  <a:pt x="8790" y="4878"/>
                  <a:pt x="8519" y="4878"/>
                </a:cubicBezTo>
                <a:lnTo>
                  <a:pt x="7979" y="4146"/>
                </a:lnTo>
                <a:lnTo>
                  <a:pt x="7979" y="3171"/>
                </a:lnTo>
                <a:lnTo>
                  <a:pt x="6087" y="2439"/>
                </a:lnTo>
                <a:lnTo>
                  <a:pt x="4465" y="1707"/>
                </a:lnTo>
                <a:lnTo>
                  <a:pt x="4195" y="244"/>
                </a:lnTo>
                <a:lnTo>
                  <a:pt x="2573" y="0"/>
                </a:lnTo>
                <a:lnTo>
                  <a:pt x="1492" y="732"/>
                </a:lnTo>
                <a:lnTo>
                  <a:pt x="411" y="976"/>
                </a:lnTo>
                <a:cubicBezTo>
                  <a:pt x="591" y="1220"/>
                  <a:pt x="924" y="1260"/>
                  <a:pt x="952" y="1707"/>
                </a:cubicBezTo>
                <a:cubicBezTo>
                  <a:pt x="980" y="2154"/>
                  <a:pt x="691" y="3085"/>
                  <a:pt x="578" y="3659"/>
                </a:cubicBezTo>
                <a:cubicBezTo>
                  <a:pt x="465" y="4234"/>
                  <a:pt x="368" y="4765"/>
                  <a:pt x="272" y="5154"/>
                </a:cubicBezTo>
                <a:cubicBezTo>
                  <a:pt x="176" y="5543"/>
                  <a:pt x="-27" y="5787"/>
                  <a:pt x="2" y="5992"/>
                </a:cubicBezTo>
                <a:cubicBezTo>
                  <a:pt x="31" y="6197"/>
                  <a:pt x="243" y="6244"/>
                  <a:pt x="446" y="6383"/>
                </a:cubicBezTo>
                <a:cubicBezTo>
                  <a:pt x="649" y="6522"/>
                  <a:pt x="1138" y="6592"/>
                  <a:pt x="1222" y="6829"/>
                </a:cubicBezTo>
                <a:cubicBezTo>
                  <a:pt x="1306" y="7066"/>
                  <a:pt x="1042" y="7480"/>
                  <a:pt x="952" y="7805"/>
                </a:cubicBezTo>
                <a:lnTo>
                  <a:pt x="2033" y="9512"/>
                </a:lnTo>
                <a:lnTo>
                  <a:pt x="2303" y="10000"/>
                </a:lnTo>
                <a:lnTo>
                  <a:pt x="2844" y="9756"/>
                </a:lnTo>
                <a:lnTo>
                  <a:pt x="3384" y="9756"/>
                </a:lnTo>
                <a:lnTo>
                  <a:pt x="4736" y="10000"/>
                </a:lnTo>
                <a:lnTo>
                  <a:pt x="5006" y="9756"/>
                </a:lnTo>
                <a:lnTo>
                  <a:pt x="6087" y="9512"/>
                </a:lnTo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7" name="Freeform 405"/>
          <p:cNvSpPr>
            <a:spLocks/>
          </p:cNvSpPr>
          <p:nvPr/>
        </p:nvSpPr>
        <p:spPr bwMode="auto">
          <a:xfrm>
            <a:off x="2897661" y="3969001"/>
            <a:ext cx="158114" cy="109103"/>
          </a:xfrm>
          <a:custGeom>
            <a:avLst/>
            <a:gdLst>
              <a:gd name="T0" fmla="*/ 0 w 10000"/>
              <a:gd name="T1" fmla="*/ 10602895 h 10000"/>
              <a:gd name="T2" fmla="*/ 0 w 10000"/>
              <a:gd name="T3" fmla="*/ 10602895 h 10000"/>
              <a:gd name="T4" fmla="*/ 14889450 w 10000"/>
              <a:gd name="T5" fmla="*/ 15147797 h 10000"/>
              <a:gd name="T6" fmla="*/ 23823428 w 10000"/>
              <a:gd name="T7" fmla="*/ 19689975 h 10000"/>
              <a:gd name="T8" fmla="*/ 35735152 w 10000"/>
              <a:gd name="T9" fmla="*/ 19689975 h 10000"/>
              <a:gd name="T10" fmla="*/ 41690995 w 10000"/>
              <a:gd name="T11" fmla="*/ 24234891 h 10000"/>
              <a:gd name="T12" fmla="*/ 39219212 w 10000"/>
              <a:gd name="T13" fmla="*/ 22255565 h 10000"/>
              <a:gd name="T14" fmla="*/ 41690995 w 10000"/>
              <a:gd name="T15" fmla="*/ 24234891 h 10000"/>
              <a:gd name="T16" fmla="*/ 47646857 w 10000"/>
              <a:gd name="T17" fmla="*/ 27263978 h 10000"/>
              <a:gd name="T18" fmla="*/ 53602719 w 10000"/>
              <a:gd name="T19" fmla="*/ 10602895 h 10000"/>
              <a:gd name="T20" fmla="*/ 50624602 w 10000"/>
              <a:gd name="T21" fmla="*/ 3029087 h 10000"/>
              <a:gd name="T22" fmla="*/ 74448031 w 10000"/>
              <a:gd name="T23" fmla="*/ 0 h 1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10000">
                <a:moveTo>
                  <a:pt x="0" y="3889"/>
                </a:moveTo>
                <a:lnTo>
                  <a:pt x="0" y="3889"/>
                </a:lnTo>
                <a:lnTo>
                  <a:pt x="2000" y="5556"/>
                </a:lnTo>
                <a:lnTo>
                  <a:pt x="3200" y="7222"/>
                </a:lnTo>
                <a:lnTo>
                  <a:pt x="4800" y="7222"/>
                </a:lnTo>
                <a:lnTo>
                  <a:pt x="5600" y="8889"/>
                </a:lnTo>
                <a:lnTo>
                  <a:pt x="5268" y="8163"/>
                </a:lnTo>
                <a:lnTo>
                  <a:pt x="5600" y="8889"/>
                </a:lnTo>
                <a:lnTo>
                  <a:pt x="6400" y="10000"/>
                </a:lnTo>
                <a:lnTo>
                  <a:pt x="7200" y="3889"/>
                </a:lnTo>
                <a:cubicBezTo>
                  <a:pt x="7067" y="2963"/>
                  <a:pt x="6933" y="2037"/>
                  <a:pt x="6800" y="1111"/>
                </a:cubicBezTo>
                <a:lnTo>
                  <a:pt x="10000" y="0"/>
                </a:lnTo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8" name="Freeform 407"/>
          <p:cNvSpPr>
            <a:spLocks/>
          </p:cNvSpPr>
          <p:nvPr/>
        </p:nvSpPr>
        <p:spPr bwMode="auto">
          <a:xfrm>
            <a:off x="3158613" y="3838822"/>
            <a:ext cx="95126" cy="140098"/>
          </a:xfrm>
          <a:custGeom>
            <a:avLst/>
            <a:gdLst>
              <a:gd name="T0" fmla="*/ 2147483647 w 90"/>
              <a:gd name="T1" fmla="*/ 2147483647 h 138"/>
              <a:gd name="T2" fmla="*/ 2147483647 w 90"/>
              <a:gd name="T3" fmla="*/ 2147483647 h 138"/>
              <a:gd name="T4" fmla="*/ 2147483647 w 90"/>
              <a:gd name="T5" fmla="*/ 2147483647 h 138"/>
              <a:gd name="T6" fmla="*/ 2147483647 w 90"/>
              <a:gd name="T7" fmla="*/ 2147483647 h 138"/>
              <a:gd name="T8" fmla="*/ 2147483647 w 90"/>
              <a:gd name="T9" fmla="*/ 2147483647 h 138"/>
              <a:gd name="T10" fmla="*/ 2147483647 w 90"/>
              <a:gd name="T11" fmla="*/ 2147483647 h 138"/>
              <a:gd name="T12" fmla="*/ 2147483647 w 90"/>
              <a:gd name="T13" fmla="*/ 2147483647 h 138"/>
              <a:gd name="T14" fmla="*/ 2147483647 w 90"/>
              <a:gd name="T15" fmla="*/ 0 h 138"/>
              <a:gd name="T16" fmla="*/ 2147483647 w 90"/>
              <a:gd name="T17" fmla="*/ 2147483647 h 138"/>
              <a:gd name="T18" fmla="*/ 0 w 90"/>
              <a:gd name="T19" fmla="*/ 2147483647 h 138"/>
              <a:gd name="T20" fmla="*/ 2147483647 w 90"/>
              <a:gd name="T21" fmla="*/ 2147483647 h 138"/>
              <a:gd name="T22" fmla="*/ 2147483647 w 90"/>
              <a:gd name="T23" fmla="*/ 2147483647 h 138"/>
              <a:gd name="T24" fmla="*/ 2147483647 w 90"/>
              <a:gd name="T25" fmla="*/ 2147483647 h 138"/>
              <a:gd name="T26" fmla="*/ 2147483647 w 90"/>
              <a:gd name="T27" fmla="*/ 2147483647 h 138"/>
              <a:gd name="T28" fmla="*/ 2147483647 w 90"/>
              <a:gd name="T29" fmla="*/ 2147483647 h 138"/>
              <a:gd name="T30" fmla="*/ 2147483647 w 90"/>
              <a:gd name="T31" fmla="*/ 2147483647 h 138"/>
              <a:gd name="T32" fmla="*/ 2147483647 w 90"/>
              <a:gd name="T33" fmla="*/ 2147483647 h 138"/>
              <a:gd name="T34" fmla="*/ 2147483647 w 90"/>
              <a:gd name="T35" fmla="*/ 2147483647 h 1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</a:path>
            </a:pathLst>
          </a:custGeom>
          <a:solidFill>
            <a:schemeClr val="bg1">
              <a:lumMod val="75000"/>
            </a:schemeClr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9" name="Freeform 408"/>
          <p:cNvSpPr>
            <a:spLocks/>
          </p:cNvSpPr>
          <p:nvPr/>
        </p:nvSpPr>
        <p:spPr bwMode="auto">
          <a:xfrm>
            <a:off x="3306444" y="3888414"/>
            <a:ext cx="61704" cy="73148"/>
          </a:xfrm>
          <a:custGeom>
            <a:avLst/>
            <a:gdLst>
              <a:gd name="T0" fmla="*/ 2147483647 w 60"/>
              <a:gd name="T1" fmla="*/ 2147483647 h 72"/>
              <a:gd name="T2" fmla="*/ 2147483647 w 60"/>
              <a:gd name="T3" fmla="*/ 2147483647 h 72"/>
              <a:gd name="T4" fmla="*/ 2147483647 w 60"/>
              <a:gd name="T5" fmla="*/ 2147483647 h 72"/>
              <a:gd name="T6" fmla="*/ 2147483647 w 60"/>
              <a:gd name="T7" fmla="*/ 2147483647 h 72"/>
              <a:gd name="T8" fmla="*/ 2147483647 w 60"/>
              <a:gd name="T9" fmla="*/ 2147483647 h 72"/>
              <a:gd name="T10" fmla="*/ 2147483647 w 60"/>
              <a:gd name="T11" fmla="*/ 0 h 72"/>
              <a:gd name="T12" fmla="*/ 2147483647 w 60"/>
              <a:gd name="T13" fmla="*/ 0 h 72"/>
              <a:gd name="T14" fmla="*/ 0 w 60"/>
              <a:gd name="T15" fmla="*/ 2147483647 h 72"/>
              <a:gd name="T16" fmla="*/ 2147483647 w 60"/>
              <a:gd name="T17" fmla="*/ 2147483647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0" h="72">
                <a:moveTo>
                  <a:pt x="6" y="42"/>
                </a:moveTo>
                <a:lnTo>
                  <a:pt x="6" y="66"/>
                </a:lnTo>
                <a:lnTo>
                  <a:pt x="12" y="72"/>
                </a:lnTo>
                <a:lnTo>
                  <a:pt x="36" y="60"/>
                </a:lnTo>
                <a:lnTo>
                  <a:pt x="60" y="24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0" name="Freeform 417"/>
          <p:cNvSpPr>
            <a:spLocks/>
          </p:cNvSpPr>
          <p:nvPr/>
        </p:nvSpPr>
        <p:spPr bwMode="auto">
          <a:xfrm>
            <a:off x="3230600" y="3885934"/>
            <a:ext cx="78414" cy="85546"/>
          </a:xfrm>
          <a:custGeom>
            <a:avLst/>
            <a:gdLst>
              <a:gd name="T0" fmla="*/ 2147483647 w 72"/>
              <a:gd name="T1" fmla="*/ 2147483647 h 84"/>
              <a:gd name="T2" fmla="*/ 2147483647 w 72"/>
              <a:gd name="T3" fmla="*/ 2147483647 h 84"/>
              <a:gd name="T4" fmla="*/ 2147483647 w 72"/>
              <a:gd name="T5" fmla="*/ 2147483647 h 84"/>
              <a:gd name="T6" fmla="*/ 2147483647 w 72"/>
              <a:gd name="T7" fmla="*/ 2147483647 h 84"/>
              <a:gd name="T8" fmla="*/ 2147483647 w 72"/>
              <a:gd name="T9" fmla="*/ 2147483647 h 84"/>
              <a:gd name="T10" fmla="*/ 2147483647 w 72"/>
              <a:gd name="T11" fmla="*/ 0 h 84"/>
              <a:gd name="T12" fmla="*/ 2147483647 w 72"/>
              <a:gd name="T13" fmla="*/ 2147483647 h 84"/>
              <a:gd name="T14" fmla="*/ 0 w 72"/>
              <a:gd name="T15" fmla="*/ 2147483647 h 84"/>
              <a:gd name="T16" fmla="*/ 2147483647 w 72"/>
              <a:gd name="T17" fmla="*/ 2147483647 h 84"/>
              <a:gd name="T18" fmla="*/ 2147483647 w 72"/>
              <a:gd name="T19" fmla="*/ 2147483647 h 84"/>
              <a:gd name="T20" fmla="*/ 2147483647 w 72"/>
              <a:gd name="T21" fmla="*/ 2147483647 h 84"/>
              <a:gd name="T22" fmla="*/ 2147483647 w 72"/>
              <a:gd name="T23" fmla="*/ 2147483647 h 84"/>
              <a:gd name="T24" fmla="*/ 2147483647 w 72"/>
              <a:gd name="T25" fmla="*/ 2147483647 h 84"/>
              <a:gd name="T26" fmla="*/ 2147483647 w 72"/>
              <a:gd name="T27" fmla="*/ 2147483647 h 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</a:path>
            </a:pathLst>
          </a:custGeom>
          <a:solidFill>
            <a:schemeClr val="bg1">
              <a:lumMod val="75000"/>
            </a:schemeClr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1" name="Freeform 418"/>
          <p:cNvSpPr>
            <a:spLocks/>
          </p:cNvSpPr>
          <p:nvPr/>
        </p:nvSpPr>
        <p:spPr bwMode="auto">
          <a:xfrm>
            <a:off x="2936225" y="3773111"/>
            <a:ext cx="269951" cy="219446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0 h 36"/>
              <a:gd name="T28" fmla="*/ 2147483647 w 43"/>
              <a:gd name="T29" fmla="*/ 2147483647 h 36"/>
              <a:gd name="T30" fmla="*/ 0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2147483647 h 36"/>
              <a:gd name="T42" fmla="*/ 2147483647 w 43"/>
              <a:gd name="T43" fmla="*/ 2147483647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2147483647 w 43"/>
              <a:gd name="T57" fmla="*/ 2147483647 h 36"/>
              <a:gd name="T58" fmla="*/ 2147483647 w 43"/>
              <a:gd name="T59" fmla="*/ 2147483647 h 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" h="36">
                <a:moveTo>
                  <a:pt x="38" y="21"/>
                </a:moveTo>
                <a:cubicBezTo>
                  <a:pt x="37" y="18"/>
                  <a:pt x="37" y="18"/>
                  <a:pt x="37" y="18"/>
                </a:cubicBezTo>
                <a:cubicBezTo>
                  <a:pt x="39" y="15"/>
                  <a:pt x="39" y="15"/>
                  <a:pt x="39" y="15"/>
                </a:cubicBezTo>
                <a:cubicBezTo>
                  <a:pt x="43" y="11"/>
                  <a:pt x="43" y="11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9" y="10"/>
                  <a:pt x="39" y="10"/>
                  <a:pt x="39" y="10"/>
                </a:cubicBezTo>
                <a:cubicBezTo>
                  <a:pt x="38" y="8"/>
                  <a:pt x="38" y="8"/>
                  <a:pt x="38" y="8"/>
                </a:cubicBezTo>
                <a:cubicBezTo>
                  <a:pt x="32" y="5"/>
                  <a:pt x="32" y="5"/>
                  <a:pt x="3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3"/>
                  <a:pt x="16" y="3"/>
                  <a:pt x="16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7" y="3"/>
                  <a:pt x="6" y="3"/>
                </a:cubicBezTo>
                <a:cubicBezTo>
                  <a:pt x="5" y="3"/>
                  <a:pt x="5" y="1"/>
                  <a:pt x="5" y="0"/>
                </a:cubicBezTo>
                <a:cubicBezTo>
                  <a:pt x="1" y="2"/>
                  <a:pt x="1" y="2"/>
                  <a:pt x="1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12" y="19"/>
                  <a:pt x="12" y="19"/>
                  <a:pt x="12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6" y="22"/>
                  <a:pt x="16" y="22"/>
                  <a:pt x="16" y="2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21" y="36"/>
                  <a:pt x="21" y="36"/>
                  <a:pt x="21" y="36"/>
                </a:cubicBezTo>
                <a:cubicBezTo>
                  <a:pt x="30" y="33"/>
                  <a:pt x="30" y="33"/>
                  <a:pt x="30" y="33"/>
                </a:cubicBezTo>
                <a:cubicBezTo>
                  <a:pt x="29" y="30"/>
                  <a:pt x="29" y="30"/>
                  <a:pt x="29" y="30"/>
                </a:cubicBezTo>
                <a:cubicBezTo>
                  <a:pt x="26" y="25"/>
                  <a:pt x="26" y="25"/>
                  <a:pt x="26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1"/>
                  <a:pt x="38" y="21"/>
                  <a:pt x="38" y="21"/>
                </a:cubicBezTo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2" name="Freeform 421"/>
          <p:cNvSpPr>
            <a:spLocks/>
          </p:cNvSpPr>
          <p:nvPr/>
        </p:nvSpPr>
        <p:spPr bwMode="auto">
          <a:xfrm>
            <a:off x="2783252" y="3967761"/>
            <a:ext cx="109267" cy="116542"/>
          </a:xfrm>
          <a:custGeom>
            <a:avLst/>
            <a:gdLst>
              <a:gd name="T0" fmla="*/ 2147483647 w 102"/>
              <a:gd name="T1" fmla="*/ 2147483647 h 114"/>
              <a:gd name="T2" fmla="*/ 2147483647 w 102"/>
              <a:gd name="T3" fmla="*/ 2147483647 h 114"/>
              <a:gd name="T4" fmla="*/ 2147483647 w 102"/>
              <a:gd name="T5" fmla="*/ 2147483647 h 114"/>
              <a:gd name="T6" fmla="*/ 2147483647 w 102"/>
              <a:gd name="T7" fmla="*/ 2147483647 h 114"/>
              <a:gd name="T8" fmla="*/ 2147483647 w 102"/>
              <a:gd name="T9" fmla="*/ 2147483647 h 114"/>
              <a:gd name="T10" fmla="*/ 2147483647 w 102"/>
              <a:gd name="T11" fmla="*/ 2147483647 h 114"/>
              <a:gd name="T12" fmla="*/ 2147483647 w 102"/>
              <a:gd name="T13" fmla="*/ 0 h 114"/>
              <a:gd name="T14" fmla="*/ 2147483647 w 102"/>
              <a:gd name="T15" fmla="*/ 2147483647 h 114"/>
              <a:gd name="T16" fmla="*/ 0 w 102"/>
              <a:gd name="T17" fmla="*/ 2147483647 h 114"/>
              <a:gd name="T18" fmla="*/ 2147483647 w 102"/>
              <a:gd name="T19" fmla="*/ 2147483647 h 114"/>
              <a:gd name="T20" fmla="*/ 0 w 102"/>
              <a:gd name="T21" fmla="*/ 2147483647 h 114"/>
              <a:gd name="T22" fmla="*/ 2147483647 w 102"/>
              <a:gd name="T23" fmla="*/ 2147483647 h 114"/>
              <a:gd name="T24" fmla="*/ 2147483647 w 102"/>
              <a:gd name="T25" fmla="*/ 2147483647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24" y="114"/>
                </a:moveTo>
                <a:lnTo>
                  <a:pt x="48" y="90"/>
                </a:lnTo>
                <a:lnTo>
                  <a:pt x="66" y="84"/>
                </a:lnTo>
                <a:lnTo>
                  <a:pt x="90" y="60"/>
                </a:lnTo>
                <a:lnTo>
                  <a:pt x="102" y="36"/>
                </a:lnTo>
                <a:lnTo>
                  <a:pt x="78" y="18"/>
                </a:lnTo>
                <a:lnTo>
                  <a:pt x="30" y="0"/>
                </a:lnTo>
                <a:lnTo>
                  <a:pt x="24" y="12"/>
                </a:lnTo>
                <a:lnTo>
                  <a:pt x="0" y="66"/>
                </a:lnTo>
                <a:lnTo>
                  <a:pt x="12" y="90"/>
                </a:lnTo>
                <a:lnTo>
                  <a:pt x="0" y="96"/>
                </a:lnTo>
                <a:lnTo>
                  <a:pt x="6" y="108"/>
                </a:lnTo>
                <a:lnTo>
                  <a:pt x="24" y="1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3" name="Freeform 263"/>
          <p:cNvSpPr>
            <a:spLocks/>
          </p:cNvSpPr>
          <p:nvPr/>
        </p:nvSpPr>
        <p:spPr bwMode="auto">
          <a:xfrm>
            <a:off x="4699906" y="2670924"/>
            <a:ext cx="39850" cy="75628"/>
          </a:xfrm>
          <a:custGeom>
            <a:avLst/>
            <a:gdLst>
              <a:gd name="T0" fmla="*/ 80 w 429209"/>
              <a:gd name="T1" fmla="*/ 1219 h 839755"/>
              <a:gd name="T2" fmla="*/ 85 w 429209"/>
              <a:gd name="T3" fmla="*/ 856 h 839755"/>
              <a:gd name="T4" fmla="*/ 0 w 429209"/>
              <a:gd name="T5" fmla="*/ 799 h 839755"/>
              <a:gd name="T6" fmla="*/ 169 w 429209"/>
              <a:gd name="T7" fmla="*/ 200 h 839755"/>
              <a:gd name="T8" fmla="*/ 395 w 429209"/>
              <a:gd name="T9" fmla="*/ 200 h 839755"/>
              <a:gd name="T10" fmla="*/ 592 w 429209"/>
              <a:gd name="T11" fmla="*/ 0 h 839755"/>
              <a:gd name="T12" fmla="*/ 621 w 429209"/>
              <a:gd name="T13" fmla="*/ 399 h 839755"/>
              <a:gd name="T14" fmla="*/ 649 w 429209"/>
              <a:gd name="T15" fmla="*/ 628 h 839755"/>
              <a:gd name="T16" fmla="*/ 339 w 429209"/>
              <a:gd name="T17" fmla="*/ 970 h 839755"/>
              <a:gd name="T18" fmla="*/ 339 w 429209"/>
              <a:gd name="T19" fmla="*/ 1284 h 839755"/>
              <a:gd name="T20" fmla="*/ 169 w 429209"/>
              <a:gd name="T21" fmla="*/ 1198 h 839755"/>
              <a:gd name="T22" fmla="*/ 80 w 429209"/>
              <a:gd name="T23" fmla="*/ 1219 h 8397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29209" h="839755">
                <a:moveTo>
                  <a:pt x="53214" y="797282"/>
                </a:moveTo>
                <a:cubicBezTo>
                  <a:pt x="54137" y="718133"/>
                  <a:pt x="55061" y="638985"/>
                  <a:pt x="55984" y="559836"/>
                </a:cubicBezTo>
                <a:lnTo>
                  <a:pt x="0" y="522514"/>
                </a:lnTo>
                <a:lnTo>
                  <a:pt x="111968" y="130628"/>
                </a:lnTo>
                <a:lnTo>
                  <a:pt x="261258" y="130628"/>
                </a:lnTo>
                <a:lnTo>
                  <a:pt x="391886" y="0"/>
                </a:lnTo>
                <a:lnTo>
                  <a:pt x="410547" y="261257"/>
                </a:lnTo>
                <a:lnTo>
                  <a:pt x="429209" y="410547"/>
                </a:lnTo>
                <a:lnTo>
                  <a:pt x="223935" y="634481"/>
                </a:lnTo>
                <a:lnTo>
                  <a:pt x="223935" y="839755"/>
                </a:lnTo>
                <a:lnTo>
                  <a:pt x="111968" y="783771"/>
                </a:lnTo>
                <a:lnTo>
                  <a:pt x="53214" y="7972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4" name="Freeform 295"/>
          <p:cNvSpPr>
            <a:spLocks/>
          </p:cNvSpPr>
          <p:nvPr/>
        </p:nvSpPr>
        <p:spPr bwMode="auto">
          <a:xfrm>
            <a:off x="5721863" y="3206520"/>
            <a:ext cx="354793" cy="326069"/>
          </a:xfrm>
          <a:custGeom>
            <a:avLst/>
            <a:gdLst>
              <a:gd name="T0" fmla="*/ 290980 w 10944"/>
              <a:gd name="T1" fmla="*/ 398324 h 10652"/>
              <a:gd name="T2" fmla="*/ 322773 w 10944"/>
              <a:gd name="T3" fmla="*/ 379365 h 10652"/>
              <a:gd name="T4" fmla="*/ 288578 w 10944"/>
              <a:gd name="T5" fmla="*/ 317672 h 10652"/>
              <a:gd name="T6" fmla="*/ 295144 w 10944"/>
              <a:gd name="T7" fmla="*/ 293778 h 10652"/>
              <a:gd name="T8" fmla="*/ 307477 w 10944"/>
              <a:gd name="T9" fmla="*/ 278736 h 10652"/>
              <a:gd name="T10" fmla="*/ 339310 w 10944"/>
              <a:gd name="T11" fmla="*/ 275720 h 10652"/>
              <a:gd name="T12" fmla="*/ 379111 w 10944"/>
              <a:gd name="T13" fmla="*/ 198907 h 10652"/>
              <a:gd name="T14" fmla="*/ 401094 w 10944"/>
              <a:gd name="T15" fmla="*/ 149474 h 10652"/>
              <a:gd name="T16" fmla="*/ 414628 w 10944"/>
              <a:gd name="T17" fmla="*/ 98984 h 10652"/>
              <a:gd name="T18" fmla="*/ 388921 w 10944"/>
              <a:gd name="T19" fmla="*/ 81279 h 10652"/>
              <a:gd name="T20" fmla="*/ 391964 w 10944"/>
              <a:gd name="T21" fmla="*/ 44223 h 10652"/>
              <a:gd name="T22" fmla="*/ 436330 w 10944"/>
              <a:gd name="T23" fmla="*/ 33177 h 10652"/>
              <a:gd name="T24" fmla="*/ 428122 w 10944"/>
              <a:gd name="T25" fmla="*/ 18293 h 10652"/>
              <a:gd name="T26" fmla="*/ 409783 w 10944"/>
              <a:gd name="T27" fmla="*/ 7011 h 10652"/>
              <a:gd name="T28" fmla="*/ 386238 w 10944"/>
              <a:gd name="T29" fmla="*/ 39 h 10652"/>
              <a:gd name="T30" fmla="*/ 336187 w 10944"/>
              <a:gd name="T31" fmla="*/ 9283 h 10652"/>
              <a:gd name="T32" fmla="*/ 311842 w 10944"/>
              <a:gd name="T33" fmla="*/ 10302 h 10652"/>
              <a:gd name="T34" fmla="*/ 283733 w 10944"/>
              <a:gd name="T35" fmla="*/ 22445 h 10652"/>
              <a:gd name="T36" fmla="*/ 277606 w 10944"/>
              <a:gd name="T37" fmla="*/ 63574 h 10652"/>
              <a:gd name="T38" fmla="*/ 277606 w 10944"/>
              <a:gd name="T39" fmla="*/ 81279 h 10652"/>
              <a:gd name="T40" fmla="*/ 268997 w 10944"/>
              <a:gd name="T41" fmla="*/ 90131 h 10652"/>
              <a:gd name="T42" fmla="*/ 259267 w 10944"/>
              <a:gd name="T43" fmla="*/ 120801 h 10652"/>
              <a:gd name="T44" fmla="*/ 209056 w 10944"/>
              <a:gd name="T45" fmla="*/ 143403 h 10652"/>
              <a:gd name="T46" fmla="*/ 183389 w 10944"/>
              <a:gd name="T47" fmla="*/ 161108 h 10652"/>
              <a:gd name="T48" fmla="*/ 157643 w 10944"/>
              <a:gd name="T49" fmla="*/ 196322 h 10652"/>
              <a:gd name="T50" fmla="*/ 106310 w 10944"/>
              <a:gd name="T51" fmla="*/ 205449 h 10652"/>
              <a:gd name="T52" fmla="*/ 56819 w 10944"/>
              <a:gd name="T53" fmla="*/ 245207 h 10652"/>
              <a:gd name="T54" fmla="*/ 6767 w 10944"/>
              <a:gd name="T55" fmla="*/ 242778 h 10652"/>
              <a:gd name="T56" fmla="*/ 28069 w 10944"/>
              <a:gd name="T57" fmla="*/ 274506 h 10652"/>
              <a:gd name="T58" fmla="*/ 53295 w 10944"/>
              <a:gd name="T59" fmla="*/ 286884 h 10652"/>
              <a:gd name="T60" fmla="*/ 53976 w 10944"/>
              <a:gd name="T61" fmla="*/ 299614 h 10652"/>
              <a:gd name="T62" fmla="*/ 54937 w 10944"/>
              <a:gd name="T63" fmla="*/ 311875 h 10652"/>
              <a:gd name="T64" fmla="*/ 40562 w 10944"/>
              <a:gd name="T65" fmla="*/ 318612 h 10652"/>
              <a:gd name="T66" fmla="*/ 12893 w 10944"/>
              <a:gd name="T67" fmla="*/ 341213 h 10652"/>
              <a:gd name="T68" fmla="*/ 18739 w 10944"/>
              <a:gd name="T69" fmla="*/ 359623 h 10652"/>
              <a:gd name="T70" fmla="*/ 245053 w 10944"/>
              <a:gd name="T71" fmla="*/ 417243 h 10652"/>
              <a:gd name="T72" fmla="*/ 255504 w 10944"/>
              <a:gd name="T73" fmla="*/ 411446 h 10652"/>
              <a:gd name="T74" fmla="*/ 290980 w 10944"/>
              <a:gd name="T75" fmla="*/ 398324 h 106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944" h="10652">
                <a:moveTo>
                  <a:pt x="7267" y="10169"/>
                </a:moveTo>
                <a:cubicBezTo>
                  <a:pt x="7552" y="10018"/>
                  <a:pt x="8071" y="10028"/>
                  <a:pt x="8061" y="9685"/>
                </a:cubicBezTo>
                <a:cubicBezTo>
                  <a:pt x="8051" y="9342"/>
                  <a:pt x="7322" y="8474"/>
                  <a:pt x="7207" y="8110"/>
                </a:cubicBezTo>
                <a:cubicBezTo>
                  <a:pt x="7092" y="7746"/>
                  <a:pt x="7292" y="7666"/>
                  <a:pt x="7371" y="7500"/>
                </a:cubicBezTo>
                <a:cubicBezTo>
                  <a:pt x="7450" y="7334"/>
                  <a:pt x="7495" y="7193"/>
                  <a:pt x="7679" y="7116"/>
                </a:cubicBezTo>
                <a:cubicBezTo>
                  <a:pt x="7863" y="7039"/>
                  <a:pt x="8176" y="7379"/>
                  <a:pt x="8474" y="7039"/>
                </a:cubicBezTo>
                <a:cubicBezTo>
                  <a:pt x="8772" y="6699"/>
                  <a:pt x="9211" y="5615"/>
                  <a:pt x="9468" y="5078"/>
                </a:cubicBezTo>
                <a:cubicBezTo>
                  <a:pt x="9725" y="4541"/>
                  <a:pt x="9869" y="4241"/>
                  <a:pt x="10017" y="3816"/>
                </a:cubicBezTo>
                <a:cubicBezTo>
                  <a:pt x="10165" y="3391"/>
                  <a:pt x="10406" y="2817"/>
                  <a:pt x="10355" y="2527"/>
                </a:cubicBezTo>
                <a:cubicBezTo>
                  <a:pt x="10304" y="2237"/>
                  <a:pt x="9687" y="2325"/>
                  <a:pt x="9713" y="2075"/>
                </a:cubicBezTo>
                <a:cubicBezTo>
                  <a:pt x="9740" y="1811"/>
                  <a:pt x="9649" y="1164"/>
                  <a:pt x="9789" y="1129"/>
                </a:cubicBezTo>
                <a:cubicBezTo>
                  <a:pt x="10290" y="1004"/>
                  <a:pt x="10747" y="957"/>
                  <a:pt x="10897" y="847"/>
                </a:cubicBezTo>
                <a:cubicBezTo>
                  <a:pt x="11047" y="737"/>
                  <a:pt x="10802" y="578"/>
                  <a:pt x="10692" y="467"/>
                </a:cubicBezTo>
                <a:cubicBezTo>
                  <a:pt x="10582" y="356"/>
                  <a:pt x="10409" y="257"/>
                  <a:pt x="10234" y="179"/>
                </a:cubicBezTo>
                <a:cubicBezTo>
                  <a:pt x="10060" y="102"/>
                  <a:pt x="9954" y="-9"/>
                  <a:pt x="9646" y="1"/>
                </a:cubicBezTo>
                <a:cubicBezTo>
                  <a:pt x="9341" y="11"/>
                  <a:pt x="8705" y="193"/>
                  <a:pt x="8396" y="237"/>
                </a:cubicBezTo>
                <a:cubicBezTo>
                  <a:pt x="8087" y="279"/>
                  <a:pt x="8007" y="208"/>
                  <a:pt x="7788" y="263"/>
                </a:cubicBezTo>
                <a:cubicBezTo>
                  <a:pt x="7570" y="320"/>
                  <a:pt x="7301" y="573"/>
                  <a:pt x="7086" y="573"/>
                </a:cubicBezTo>
                <a:cubicBezTo>
                  <a:pt x="7035" y="922"/>
                  <a:pt x="6959" y="1372"/>
                  <a:pt x="6933" y="1623"/>
                </a:cubicBezTo>
                <a:cubicBezTo>
                  <a:pt x="6907" y="1873"/>
                  <a:pt x="6933" y="1924"/>
                  <a:pt x="6933" y="2075"/>
                </a:cubicBezTo>
                <a:cubicBezTo>
                  <a:pt x="6861" y="2150"/>
                  <a:pt x="6794" y="2133"/>
                  <a:pt x="6718" y="2301"/>
                </a:cubicBezTo>
                <a:cubicBezTo>
                  <a:pt x="6642" y="2469"/>
                  <a:pt x="6556" y="2823"/>
                  <a:pt x="6475" y="3084"/>
                </a:cubicBezTo>
                <a:cubicBezTo>
                  <a:pt x="6475" y="3084"/>
                  <a:pt x="5537" y="3490"/>
                  <a:pt x="5221" y="3661"/>
                </a:cubicBezTo>
                <a:cubicBezTo>
                  <a:pt x="4905" y="3832"/>
                  <a:pt x="4793" y="3888"/>
                  <a:pt x="4580" y="4113"/>
                </a:cubicBezTo>
                <a:cubicBezTo>
                  <a:pt x="4366" y="4338"/>
                  <a:pt x="3937" y="5012"/>
                  <a:pt x="3937" y="5012"/>
                </a:cubicBezTo>
                <a:cubicBezTo>
                  <a:pt x="3937" y="5012"/>
                  <a:pt x="3074" y="5037"/>
                  <a:pt x="2655" y="5245"/>
                </a:cubicBezTo>
                <a:cubicBezTo>
                  <a:pt x="2236" y="5453"/>
                  <a:pt x="1833" y="6101"/>
                  <a:pt x="1419" y="6260"/>
                </a:cubicBezTo>
                <a:cubicBezTo>
                  <a:pt x="1005" y="6419"/>
                  <a:pt x="289" y="6073"/>
                  <a:pt x="169" y="6198"/>
                </a:cubicBezTo>
                <a:cubicBezTo>
                  <a:pt x="49" y="6323"/>
                  <a:pt x="507" y="6820"/>
                  <a:pt x="701" y="7008"/>
                </a:cubicBezTo>
                <a:cubicBezTo>
                  <a:pt x="895" y="7196"/>
                  <a:pt x="1223" y="7217"/>
                  <a:pt x="1331" y="7324"/>
                </a:cubicBezTo>
                <a:cubicBezTo>
                  <a:pt x="1439" y="7431"/>
                  <a:pt x="1341" y="7543"/>
                  <a:pt x="1348" y="7649"/>
                </a:cubicBezTo>
                <a:cubicBezTo>
                  <a:pt x="1355" y="7755"/>
                  <a:pt x="1428" y="7881"/>
                  <a:pt x="1372" y="7962"/>
                </a:cubicBezTo>
                <a:cubicBezTo>
                  <a:pt x="1316" y="8043"/>
                  <a:pt x="1188" y="8009"/>
                  <a:pt x="1013" y="8134"/>
                </a:cubicBezTo>
                <a:cubicBezTo>
                  <a:pt x="838" y="8259"/>
                  <a:pt x="295" y="8195"/>
                  <a:pt x="322" y="8711"/>
                </a:cubicBezTo>
                <a:cubicBezTo>
                  <a:pt x="331" y="8882"/>
                  <a:pt x="-498" y="8858"/>
                  <a:pt x="468" y="9181"/>
                </a:cubicBezTo>
                <a:cubicBezTo>
                  <a:pt x="1434" y="9504"/>
                  <a:pt x="5678" y="9982"/>
                  <a:pt x="6120" y="10652"/>
                </a:cubicBezTo>
                <a:lnTo>
                  <a:pt x="6381" y="10504"/>
                </a:lnTo>
                <a:lnTo>
                  <a:pt x="7267" y="101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5" name="Freeform 296"/>
          <p:cNvSpPr>
            <a:spLocks/>
          </p:cNvSpPr>
          <p:nvPr/>
        </p:nvSpPr>
        <p:spPr bwMode="auto">
          <a:xfrm>
            <a:off x="5919827" y="3210240"/>
            <a:ext cx="591321" cy="695532"/>
          </a:xfrm>
          <a:custGeom>
            <a:avLst/>
            <a:gdLst/>
            <a:ahLst/>
            <a:cxnLst/>
            <a:rect l="0" t="0" r="r" b="b"/>
            <a:pathLst>
              <a:path w="10736" h="10000">
                <a:moveTo>
                  <a:pt x="8784" y="4472"/>
                </a:moveTo>
                <a:cubicBezTo>
                  <a:pt x="8948" y="4542"/>
                  <a:pt x="9262" y="4499"/>
                  <a:pt x="9397" y="4647"/>
                </a:cubicBezTo>
                <a:cubicBezTo>
                  <a:pt x="9282" y="4891"/>
                  <a:pt x="9246" y="4846"/>
                  <a:pt x="9150" y="5059"/>
                </a:cubicBezTo>
                <a:cubicBezTo>
                  <a:pt x="9278" y="5100"/>
                  <a:pt x="9553" y="5244"/>
                  <a:pt x="9543" y="5202"/>
                </a:cubicBezTo>
                <a:cubicBezTo>
                  <a:pt x="9555" y="5140"/>
                  <a:pt x="9941" y="4675"/>
                  <a:pt x="9949" y="4570"/>
                </a:cubicBezTo>
                <a:cubicBezTo>
                  <a:pt x="10062" y="4506"/>
                  <a:pt x="10576" y="4087"/>
                  <a:pt x="10736" y="4050"/>
                </a:cubicBezTo>
                <a:lnTo>
                  <a:pt x="10429" y="3991"/>
                </a:lnTo>
                <a:cubicBezTo>
                  <a:pt x="10556" y="3858"/>
                  <a:pt x="10557" y="3689"/>
                  <a:pt x="10593" y="3380"/>
                </a:cubicBezTo>
                <a:cubicBezTo>
                  <a:pt x="10678" y="3109"/>
                  <a:pt x="10563" y="3146"/>
                  <a:pt x="10508" y="3001"/>
                </a:cubicBezTo>
                <a:cubicBezTo>
                  <a:pt x="10453" y="2856"/>
                  <a:pt x="10430" y="2809"/>
                  <a:pt x="10055" y="2790"/>
                </a:cubicBezTo>
                <a:cubicBezTo>
                  <a:pt x="9757" y="2713"/>
                  <a:pt x="9789" y="2667"/>
                  <a:pt x="9600" y="2544"/>
                </a:cubicBezTo>
                <a:lnTo>
                  <a:pt x="9075" y="2540"/>
                </a:lnTo>
                <a:cubicBezTo>
                  <a:pt x="8904" y="2631"/>
                  <a:pt x="8281" y="3056"/>
                  <a:pt x="8247" y="3163"/>
                </a:cubicBezTo>
                <a:cubicBezTo>
                  <a:pt x="8213" y="3270"/>
                  <a:pt x="8677" y="3148"/>
                  <a:pt x="8793" y="3233"/>
                </a:cubicBezTo>
                <a:cubicBezTo>
                  <a:pt x="8909" y="3318"/>
                  <a:pt x="8879" y="3366"/>
                  <a:pt x="8859" y="3438"/>
                </a:cubicBezTo>
                <a:lnTo>
                  <a:pt x="8437" y="3459"/>
                </a:lnTo>
                <a:cubicBezTo>
                  <a:pt x="8303" y="3436"/>
                  <a:pt x="8184" y="3409"/>
                  <a:pt x="8149" y="3340"/>
                </a:cubicBezTo>
                <a:lnTo>
                  <a:pt x="8262" y="3149"/>
                </a:lnTo>
                <a:lnTo>
                  <a:pt x="7715" y="3110"/>
                </a:lnTo>
                <a:lnTo>
                  <a:pt x="7254" y="3152"/>
                </a:lnTo>
                <a:lnTo>
                  <a:pt x="7031" y="3152"/>
                </a:lnTo>
                <a:lnTo>
                  <a:pt x="6808" y="3468"/>
                </a:lnTo>
                <a:lnTo>
                  <a:pt x="6584" y="3468"/>
                </a:lnTo>
                <a:lnTo>
                  <a:pt x="6138" y="3363"/>
                </a:lnTo>
                <a:lnTo>
                  <a:pt x="5357" y="3257"/>
                </a:lnTo>
                <a:lnTo>
                  <a:pt x="4240" y="2732"/>
                </a:lnTo>
                <a:lnTo>
                  <a:pt x="4575" y="2102"/>
                </a:lnTo>
                <a:lnTo>
                  <a:pt x="4017" y="1891"/>
                </a:lnTo>
                <a:lnTo>
                  <a:pt x="3794" y="1471"/>
                </a:lnTo>
                <a:lnTo>
                  <a:pt x="4017" y="1156"/>
                </a:lnTo>
                <a:cubicBezTo>
                  <a:pt x="3980" y="1051"/>
                  <a:pt x="4011" y="999"/>
                  <a:pt x="3974" y="894"/>
                </a:cubicBezTo>
                <a:lnTo>
                  <a:pt x="4233" y="601"/>
                </a:lnTo>
                <a:cubicBezTo>
                  <a:pt x="4235" y="401"/>
                  <a:pt x="4238" y="200"/>
                  <a:pt x="4240" y="0"/>
                </a:cubicBezTo>
                <a:lnTo>
                  <a:pt x="3571" y="0"/>
                </a:lnTo>
                <a:lnTo>
                  <a:pt x="3125" y="0"/>
                </a:lnTo>
                <a:lnTo>
                  <a:pt x="3236" y="105"/>
                </a:lnTo>
                <a:lnTo>
                  <a:pt x="3348" y="210"/>
                </a:lnTo>
                <a:lnTo>
                  <a:pt x="2120" y="420"/>
                </a:lnTo>
                <a:lnTo>
                  <a:pt x="2120" y="946"/>
                </a:lnTo>
                <a:lnTo>
                  <a:pt x="2455" y="1156"/>
                </a:lnTo>
                <a:cubicBezTo>
                  <a:pt x="2381" y="1331"/>
                  <a:pt x="2306" y="1506"/>
                  <a:pt x="2232" y="1681"/>
                </a:cubicBezTo>
                <a:lnTo>
                  <a:pt x="2009" y="2102"/>
                </a:lnTo>
                <a:lnTo>
                  <a:pt x="1339" y="3047"/>
                </a:lnTo>
                <a:lnTo>
                  <a:pt x="893" y="3047"/>
                </a:lnTo>
                <a:lnTo>
                  <a:pt x="557" y="3363"/>
                </a:lnTo>
                <a:lnTo>
                  <a:pt x="781" y="3783"/>
                </a:lnTo>
                <a:lnTo>
                  <a:pt x="1116" y="4203"/>
                </a:lnTo>
                <a:lnTo>
                  <a:pt x="670" y="4413"/>
                </a:lnTo>
                <a:lnTo>
                  <a:pt x="223" y="4518"/>
                </a:lnTo>
                <a:lnTo>
                  <a:pt x="0" y="4623"/>
                </a:lnTo>
                <a:lnTo>
                  <a:pt x="446" y="5149"/>
                </a:lnTo>
                <a:lnTo>
                  <a:pt x="781" y="5569"/>
                </a:lnTo>
                <a:lnTo>
                  <a:pt x="1450" y="5149"/>
                </a:lnTo>
                <a:cubicBezTo>
                  <a:pt x="1524" y="5814"/>
                  <a:pt x="1599" y="6480"/>
                  <a:pt x="1673" y="7145"/>
                </a:cubicBezTo>
                <a:lnTo>
                  <a:pt x="2009" y="8004"/>
                </a:lnTo>
                <a:lnTo>
                  <a:pt x="2566" y="8949"/>
                </a:lnTo>
                <a:lnTo>
                  <a:pt x="2901" y="9475"/>
                </a:lnTo>
                <a:lnTo>
                  <a:pt x="3236" y="10000"/>
                </a:lnTo>
                <a:lnTo>
                  <a:pt x="3571" y="9685"/>
                </a:lnTo>
                <a:lnTo>
                  <a:pt x="4017" y="9159"/>
                </a:lnTo>
                <a:lnTo>
                  <a:pt x="4128" y="8739"/>
                </a:lnTo>
                <a:cubicBezTo>
                  <a:pt x="4165" y="8494"/>
                  <a:pt x="4203" y="8249"/>
                  <a:pt x="4240" y="8004"/>
                </a:cubicBezTo>
                <a:cubicBezTo>
                  <a:pt x="4277" y="7788"/>
                  <a:pt x="4315" y="7572"/>
                  <a:pt x="4352" y="7356"/>
                </a:cubicBezTo>
                <a:lnTo>
                  <a:pt x="5133" y="6725"/>
                </a:lnTo>
                <a:lnTo>
                  <a:pt x="5915" y="6200"/>
                </a:lnTo>
                <a:lnTo>
                  <a:pt x="6639" y="5875"/>
                </a:lnTo>
                <a:cubicBezTo>
                  <a:pt x="6658" y="5668"/>
                  <a:pt x="7156" y="5557"/>
                  <a:pt x="7176" y="5350"/>
                </a:cubicBezTo>
                <a:cubicBezTo>
                  <a:pt x="7217" y="5258"/>
                  <a:pt x="8021" y="5398"/>
                  <a:pt x="8062" y="5306"/>
                </a:cubicBezTo>
                <a:cubicBezTo>
                  <a:pt x="7988" y="5026"/>
                  <a:pt x="7935" y="4864"/>
                  <a:pt x="7861" y="4584"/>
                </a:cubicBezTo>
                <a:cubicBezTo>
                  <a:pt x="7833" y="4487"/>
                  <a:pt x="7982" y="4490"/>
                  <a:pt x="7954" y="4393"/>
                </a:cubicBezTo>
                <a:cubicBezTo>
                  <a:pt x="7982" y="4385"/>
                  <a:pt x="8059" y="4243"/>
                  <a:pt x="8087" y="4235"/>
                </a:cubicBezTo>
                <a:cubicBezTo>
                  <a:pt x="8120" y="4206"/>
                  <a:pt x="8344" y="4234"/>
                  <a:pt x="8411" y="4228"/>
                </a:cubicBezTo>
                <a:cubicBezTo>
                  <a:pt x="8478" y="4222"/>
                  <a:pt x="8620" y="4402"/>
                  <a:pt x="8784" y="447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6" name="Freeform 297"/>
          <p:cNvSpPr>
            <a:spLocks/>
          </p:cNvSpPr>
          <p:nvPr/>
        </p:nvSpPr>
        <p:spPr bwMode="auto">
          <a:xfrm>
            <a:off x="5707723" y="3185443"/>
            <a:ext cx="286662" cy="214487"/>
          </a:xfrm>
          <a:custGeom>
            <a:avLst/>
            <a:gdLst>
              <a:gd name="T0" fmla="*/ 327261 w 10348"/>
              <a:gd name="T1" fmla="*/ 8222 h 11017"/>
              <a:gd name="T2" fmla="*/ 294275 w 10348"/>
              <a:gd name="T3" fmla="*/ 29389 h 11017"/>
              <a:gd name="T4" fmla="*/ 271988 w 10348"/>
              <a:gd name="T5" fmla="*/ 29389 h 11017"/>
              <a:gd name="T6" fmla="*/ 264536 w 10348"/>
              <a:gd name="T7" fmla="*/ 7347 h 11017"/>
              <a:gd name="T8" fmla="*/ 257119 w 10348"/>
              <a:gd name="T9" fmla="*/ 0 h 11017"/>
              <a:gd name="T10" fmla="*/ 234832 w 10348"/>
              <a:gd name="T11" fmla="*/ 22042 h 11017"/>
              <a:gd name="T12" fmla="*/ 219963 w 10348"/>
              <a:gd name="T13" fmla="*/ 36761 h 11017"/>
              <a:gd name="T14" fmla="*/ 191557 w 10348"/>
              <a:gd name="T15" fmla="*/ 28989 h 11017"/>
              <a:gd name="T16" fmla="*/ 175389 w 10348"/>
              <a:gd name="T17" fmla="*/ 29389 h 11017"/>
              <a:gd name="T18" fmla="*/ 153068 w 10348"/>
              <a:gd name="T19" fmla="*/ 29389 h 11017"/>
              <a:gd name="T20" fmla="*/ 123364 w 10348"/>
              <a:gd name="T21" fmla="*/ 22042 h 11017"/>
              <a:gd name="T22" fmla="*/ 115912 w 10348"/>
              <a:gd name="T23" fmla="*/ 58803 h 11017"/>
              <a:gd name="T24" fmla="*/ 78790 w 10348"/>
              <a:gd name="T25" fmla="*/ 73498 h 11017"/>
              <a:gd name="T26" fmla="*/ 63921 w 10348"/>
              <a:gd name="T27" fmla="*/ 88192 h 11017"/>
              <a:gd name="T28" fmla="*/ 41634 w 10348"/>
              <a:gd name="T29" fmla="*/ 80845 h 11017"/>
              <a:gd name="T30" fmla="*/ 19621 w 10348"/>
              <a:gd name="T31" fmla="*/ 71124 h 11017"/>
              <a:gd name="T32" fmla="*/ 12169 w 10348"/>
              <a:gd name="T33" fmla="*/ 117606 h 11017"/>
              <a:gd name="T34" fmla="*/ 11895 w 10348"/>
              <a:gd name="T35" fmla="*/ 146996 h 11017"/>
              <a:gd name="T36" fmla="*/ 0 w 10348"/>
              <a:gd name="T37" fmla="*/ 193278 h 11017"/>
              <a:gd name="T38" fmla="*/ 27346 w 10348"/>
              <a:gd name="T39" fmla="*/ 210347 h 11017"/>
              <a:gd name="T40" fmla="*/ 26765 w 10348"/>
              <a:gd name="T41" fmla="*/ 242560 h 11017"/>
              <a:gd name="T42" fmla="*/ 16134 w 10348"/>
              <a:gd name="T43" fmla="*/ 265427 h 11017"/>
              <a:gd name="T44" fmla="*/ 46659 w 10348"/>
              <a:gd name="T45" fmla="*/ 271949 h 11017"/>
              <a:gd name="T46" fmla="*/ 61802 w 10348"/>
              <a:gd name="T47" fmla="*/ 272224 h 11017"/>
              <a:gd name="T48" fmla="*/ 103367 w 10348"/>
              <a:gd name="T49" fmla="*/ 274398 h 11017"/>
              <a:gd name="T50" fmla="*/ 163460 w 10348"/>
              <a:gd name="T51" fmla="*/ 256430 h 11017"/>
              <a:gd name="T52" fmla="*/ 172655 w 10348"/>
              <a:gd name="T53" fmla="*/ 222942 h 11017"/>
              <a:gd name="T54" fmla="*/ 201539 w 10348"/>
              <a:gd name="T55" fmla="*/ 214795 h 11017"/>
              <a:gd name="T56" fmla="*/ 247719 w 10348"/>
              <a:gd name="T57" fmla="*/ 194378 h 11017"/>
              <a:gd name="T58" fmla="*/ 249428 w 10348"/>
              <a:gd name="T59" fmla="*/ 169037 h 11017"/>
              <a:gd name="T60" fmla="*/ 259341 w 10348"/>
              <a:gd name="T61" fmla="*/ 162515 h 11017"/>
              <a:gd name="T62" fmla="*/ 272398 w 10348"/>
              <a:gd name="T63" fmla="*/ 151894 h 11017"/>
              <a:gd name="T64" fmla="*/ 294617 w 10348"/>
              <a:gd name="T65" fmla="*/ 123329 h 11017"/>
              <a:gd name="T66" fmla="*/ 298855 w 10348"/>
              <a:gd name="T67" fmla="*/ 106161 h 11017"/>
              <a:gd name="T68" fmla="*/ 313554 w 10348"/>
              <a:gd name="T69" fmla="*/ 80045 h 11017"/>
              <a:gd name="T70" fmla="*/ 301693 w 10348"/>
              <a:gd name="T71" fmla="*/ 51456 h 11017"/>
              <a:gd name="T72" fmla="*/ 353718 w 10348"/>
              <a:gd name="T73" fmla="*/ 44109 h 11017"/>
              <a:gd name="T74" fmla="*/ 338849 w 10348"/>
              <a:gd name="T75" fmla="*/ 22042 h 11017"/>
              <a:gd name="T76" fmla="*/ 327261 w 10348"/>
              <a:gd name="T77" fmla="*/ 8222 h 110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348" h="11017">
                <a:moveTo>
                  <a:pt x="9574" y="329"/>
                </a:moveTo>
                <a:cubicBezTo>
                  <a:pt x="9252" y="611"/>
                  <a:pt x="8879" y="1035"/>
                  <a:pt x="8609" y="1176"/>
                </a:cubicBezTo>
                <a:cubicBezTo>
                  <a:pt x="8340" y="1317"/>
                  <a:pt x="8174" y="1176"/>
                  <a:pt x="7957" y="1176"/>
                </a:cubicBezTo>
                <a:cubicBezTo>
                  <a:pt x="7884" y="882"/>
                  <a:pt x="7812" y="588"/>
                  <a:pt x="7739" y="294"/>
                </a:cubicBezTo>
                <a:lnTo>
                  <a:pt x="7522" y="0"/>
                </a:lnTo>
                <a:lnTo>
                  <a:pt x="6870" y="882"/>
                </a:lnTo>
                <a:cubicBezTo>
                  <a:pt x="6725" y="1078"/>
                  <a:pt x="6646" y="1425"/>
                  <a:pt x="6435" y="1471"/>
                </a:cubicBezTo>
                <a:cubicBezTo>
                  <a:pt x="6224" y="1517"/>
                  <a:pt x="5881" y="1264"/>
                  <a:pt x="5604" y="1160"/>
                </a:cubicBezTo>
                <a:cubicBezTo>
                  <a:pt x="5446" y="1165"/>
                  <a:pt x="5319" y="1173"/>
                  <a:pt x="5131" y="1176"/>
                </a:cubicBezTo>
                <a:cubicBezTo>
                  <a:pt x="4943" y="1179"/>
                  <a:pt x="4696" y="1176"/>
                  <a:pt x="4478" y="1176"/>
                </a:cubicBezTo>
                <a:lnTo>
                  <a:pt x="3609" y="882"/>
                </a:lnTo>
                <a:cubicBezTo>
                  <a:pt x="3536" y="1372"/>
                  <a:pt x="3464" y="1863"/>
                  <a:pt x="3391" y="2353"/>
                </a:cubicBezTo>
                <a:lnTo>
                  <a:pt x="2305" y="2941"/>
                </a:lnTo>
                <a:lnTo>
                  <a:pt x="1870" y="3529"/>
                </a:lnTo>
                <a:lnTo>
                  <a:pt x="1218" y="3235"/>
                </a:lnTo>
                <a:lnTo>
                  <a:pt x="574" y="2846"/>
                </a:lnTo>
                <a:cubicBezTo>
                  <a:pt x="501" y="3434"/>
                  <a:pt x="429" y="4118"/>
                  <a:pt x="356" y="4706"/>
                </a:cubicBezTo>
                <a:cubicBezTo>
                  <a:pt x="284" y="5098"/>
                  <a:pt x="420" y="5490"/>
                  <a:pt x="348" y="5882"/>
                </a:cubicBezTo>
                <a:cubicBezTo>
                  <a:pt x="278" y="6404"/>
                  <a:pt x="70" y="7212"/>
                  <a:pt x="0" y="7734"/>
                </a:cubicBezTo>
                <a:cubicBezTo>
                  <a:pt x="290" y="7930"/>
                  <a:pt x="510" y="8221"/>
                  <a:pt x="800" y="8417"/>
                </a:cubicBezTo>
                <a:cubicBezTo>
                  <a:pt x="365" y="10182"/>
                  <a:pt x="838" y="9339"/>
                  <a:pt x="783" y="9706"/>
                </a:cubicBezTo>
                <a:cubicBezTo>
                  <a:pt x="728" y="10073"/>
                  <a:pt x="375" y="10425"/>
                  <a:pt x="472" y="10621"/>
                </a:cubicBezTo>
                <a:cubicBezTo>
                  <a:pt x="569" y="10817"/>
                  <a:pt x="1142" y="10837"/>
                  <a:pt x="1365" y="10882"/>
                </a:cubicBezTo>
                <a:cubicBezTo>
                  <a:pt x="1588" y="10927"/>
                  <a:pt x="1663" y="10844"/>
                  <a:pt x="1808" y="10893"/>
                </a:cubicBezTo>
                <a:cubicBezTo>
                  <a:pt x="1953" y="10942"/>
                  <a:pt x="2528" y="11085"/>
                  <a:pt x="3024" y="10980"/>
                </a:cubicBezTo>
                <a:cubicBezTo>
                  <a:pt x="3520" y="10875"/>
                  <a:pt x="4444" y="10604"/>
                  <a:pt x="4782" y="10261"/>
                </a:cubicBezTo>
                <a:cubicBezTo>
                  <a:pt x="5120" y="9918"/>
                  <a:pt x="4865" y="9199"/>
                  <a:pt x="5051" y="8921"/>
                </a:cubicBezTo>
                <a:cubicBezTo>
                  <a:pt x="5237" y="8643"/>
                  <a:pt x="5530" y="8785"/>
                  <a:pt x="5896" y="8595"/>
                </a:cubicBezTo>
                <a:cubicBezTo>
                  <a:pt x="6262" y="8405"/>
                  <a:pt x="7014" y="8083"/>
                  <a:pt x="7247" y="7778"/>
                </a:cubicBezTo>
                <a:cubicBezTo>
                  <a:pt x="7481" y="7473"/>
                  <a:pt x="7240" y="6977"/>
                  <a:pt x="7297" y="6764"/>
                </a:cubicBezTo>
                <a:cubicBezTo>
                  <a:pt x="7354" y="6552"/>
                  <a:pt x="7475" y="6617"/>
                  <a:pt x="7587" y="6503"/>
                </a:cubicBezTo>
                <a:cubicBezTo>
                  <a:pt x="7699" y="6389"/>
                  <a:pt x="7797" y="6339"/>
                  <a:pt x="7969" y="6078"/>
                </a:cubicBezTo>
                <a:cubicBezTo>
                  <a:pt x="8141" y="5817"/>
                  <a:pt x="8490" y="5240"/>
                  <a:pt x="8619" y="4935"/>
                </a:cubicBezTo>
                <a:cubicBezTo>
                  <a:pt x="8748" y="4630"/>
                  <a:pt x="8651" y="4537"/>
                  <a:pt x="8743" y="4248"/>
                </a:cubicBezTo>
                <a:cubicBezTo>
                  <a:pt x="8835" y="3959"/>
                  <a:pt x="9159" y="3568"/>
                  <a:pt x="9173" y="3203"/>
                </a:cubicBezTo>
                <a:cubicBezTo>
                  <a:pt x="9187" y="2838"/>
                  <a:pt x="8630" y="2299"/>
                  <a:pt x="8826" y="2059"/>
                </a:cubicBezTo>
                <a:cubicBezTo>
                  <a:pt x="9022" y="1819"/>
                  <a:pt x="9841" y="1863"/>
                  <a:pt x="10348" y="1765"/>
                </a:cubicBezTo>
                <a:lnTo>
                  <a:pt x="9913" y="882"/>
                </a:lnTo>
                <a:lnTo>
                  <a:pt x="9574" y="32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7" name="Freeform 298"/>
          <p:cNvSpPr>
            <a:spLocks/>
          </p:cNvSpPr>
          <p:nvPr/>
        </p:nvSpPr>
        <p:spPr bwMode="auto">
          <a:xfrm>
            <a:off x="6351749" y="3505313"/>
            <a:ext cx="91269" cy="107864"/>
          </a:xfrm>
          <a:custGeom>
            <a:avLst/>
            <a:gdLst>
              <a:gd name="T0" fmla="*/ 2147483647 w 90"/>
              <a:gd name="T1" fmla="*/ 2147483647 h 78"/>
              <a:gd name="T2" fmla="*/ 2147483647 w 90"/>
              <a:gd name="T3" fmla="*/ 2147483647 h 78"/>
              <a:gd name="T4" fmla="*/ 2147483647 w 90"/>
              <a:gd name="T5" fmla="*/ 2147483647 h 78"/>
              <a:gd name="T6" fmla="*/ 2147483647 w 90"/>
              <a:gd name="T7" fmla="*/ 2147483647 h 78"/>
              <a:gd name="T8" fmla="*/ 2147483647 w 90"/>
              <a:gd name="T9" fmla="*/ 0 h 78"/>
              <a:gd name="T10" fmla="*/ 2147483647 w 90"/>
              <a:gd name="T11" fmla="*/ 0 h 78"/>
              <a:gd name="T12" fmla="*/ 2147483647 w 90"/>
              <a:gd name="T13" fmla="*/ 2147483647 h 78"/>
              <a:gd name="T14" fmla="*/ 0 w 90"/>
              <a:gd name="T15" fmla="*/ 2147483647 h 78"/>
              <a:gd name="T16" fmla="*/ 2147483647 w 90"/>
              <a:gd name="T17" fmla="*/ 2147483647 h 78"/>
              <a:gd name="T18" fmla="*/ 2147483647 w 90"/>
              <a:gd name="T19" fmla="*/ 2147483647 h 78"/>
              <a:gd name="T20" fmla="*/ 2147483647 w 90"/>
              <a:gd name="T21" fmla="*/ 2147483647 h 78"/>
              <a:gd name="T22" fmla="*/ 2147483647 w 90"/>
              <a:gd name="T23" fmla="*/ 2147483647 h 78"/>
              <a:gd name="T24" fmla="*/ 2147483647 w 90"/>
              <a:gd name="T25" fmla="*/ 2147483647 h 78"/>
              <a:gd name="T26" fmla="*/ 2147483647 w 90"/>
              <a:gd name="T27" fmla="*/ 2147483647 h 78"/>
              <a:gd name="T28" fmla="*/ 2147483647 w 90"/>
              <a:gd name="T29" fmla="*/ 2147483647 h 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0" h="78">
                <a:moveTo>
                  <a:pt x="72" y="42"/>
                </a:moveTo>
                <a:lnTo>
                  <a:pt x="78" y="30"/>
                </a:lnTo>
                <a:lnTo>
                  <a:pt x="84" y="18"/>
                </a:lnTo>
                <a:lnTo>
                  <a:pt x="48" y="12"/>
                </a:lnTo>
                <a:lnTo>
                  <a:pt x="30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6" y="30"/>
                </a:lnTo>
                <a:lnTo>
                  <a:pt x="18" y="78"/>
                </a:lnTo>
                <a:lnTo>
                  <a:pt x="54" y="72"/>
                </a:lnTo>
                <a:lnTo>
                  <a:pt x="78" y="66"/>
                </a:lnTo>
                <a:lnTo>
                  <a:pt x="84" y="72"/>
                </a:lnTo>
                <a:lnTo>
                  <a:pt x="90" y="48"/>
                </a:lnTo>
                <a:lnTo>
                  <a:pt x="72" y="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8" name="Freeform 331"/>
          <p:cNvSpPr>
            <a:spLocks/>
          </p:cNvSpPr>
          <p:nvPr/>
        </p:nvSpPr>
        <p:spPr bwMode="auto">
          <a:xfrm>
            <a:off x="6155070" y="3362736"/>
            <a:ext cx="173539" cy="94225"/>
          </a:xfrm>
          <a:custGeom>
            <a:avLst/>
            <a:gdLst>
              <a:gd name="T0" fmla="*/ 13780995 w 10000"/>
              <a:gd name="T1" fmla="*/ 2262059 h 11631"/>
              <a:gd name="T2" fmla="*/ 9857897 w 10000"/>
              <a:gd name="T3" fmla="*/ 1876450 h 11631"/>
              <a:gd name="T4" fmla="*/ 3736600 w 10000"/>
              <a:gd name="T5" fmla="*/ 488415 h 11631"/>
              <a:gd name="T6" fmla="*/ 1588606 w 10000"/>
              <a:gd name="T7" fmla="*/ 0 h 11631"/>
              <a:gd name="T8" fmla="*/ 0 w 10000"/>
              <a:gd name="T9" fmla="*/ 2015330 h 11631"/>
              <a:gd name="T10" fmla="*/ 6201990 w 10000"/>
              <a:gd name="T11" fmla="*/ 3895548 h 11631"/>
              <a:gd name="T12" fmla="*/ 10584065 w 10000"/>
              <a:gd name="T13" fmla="*/ 4304661 h 11631"/>
              <a:gd name="T14" fmla="*/ 14372668 w 10000"/>
              <a:gd name="T15" fmla="*/ 4880351 h 11631"/>
              <a:gd name="T16" fmla="*/ 15556057 w 10000"/>
              <a:gd name="T17" fmla="*/ 3654701 h 11631"/>
              <a:gd name="T18" fmla="*/ 17929985 w 10000"/>
              <a:gd name="T19" fmla="*/ 3410498 h 11631"/>
              <a:gd name="T20" fmla="*/ 15984590 w 10000"/>
              <a:gd name="T21" fmla="*/ 2836071 h 11631"/>
              <a:gd name="T22" fmla="*/ 14899813 w 10000"/>
              <a:gd name="T23" fmla="*/ 2778585 h 11631"/>
              <a:gd name="T24" fmla="*/ 13780995 w 10000"/>
              <a:gd name="T25" fmla="*/ 2262059 h 116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00" h="11631">
                <a:moveTo>
                  <a:pt x="7686" y="5391"/>
                </a:moveTo>
                <a:lnTo>
                  <a:pt x="5498" y="4472"/>
                </a:lnTo>
                <a:lnTo>
                  <a:pt x="2084" y="1164"/>
                </a:lnTo>
                <a:lnTo>
                  <a:pt x="886" y="0"/>
                </a:lnTo>
                <a:lnTo>
                  <a:pt x="0" y="4803"/>
                </a:lnTo>
                <a:lnTo>
                  <a:pt x="3459" y="9284"/>
                </a:lnTo>
                <a:lnTo>
                  <a:pt x="5903" y="10259"/>
                </a:lnTo>
                <a:lnTo>
                  <a:pt x="8016" y="11631"/>
                </a:lnTo>
                <a:lnTo>
                  <a:pt x="8676" y="8710"/>
                </a:lnTo>
                <a:lnTo>
                  <a:pt x="10000" y="8128"/>
                </a:lnTo>
                <a:lnTo>
                  <a:pt x="8915" y="6759"/>
                </a:lnTo>
                <a:lnTo>
                  <a:pt x="8310" y="6622"/>
                </a:lnTo>
                <a:cubicBezTo>
                  <a:pt x="8207" y="6039"/>
                  <a:pt x="7790" y="5973"/>
                  <a:pt x="7686" y="539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9" name="Freeform 447"/>
          <p:cNvSpPr>
            <a:spLocks/>
          </p:cNvSpPr>
          <p:nvPr/>
        </p:nvSpPr>
        <p:spPr bwMode="auto">
          <a:xfrm>
            <a:off x="6436590" y="3469359"/>
            <a:ext cx="218532" cy="381860"/>
          </a:xfrm>
          <a:custGeom>
            <a:avLst/>
            <a:gdLst>
              <a:gd name="T0" fmla="*/ 140102 w 12864"/>
              <a:gd name="T1" fmla="*/ 0 h 10000"/>
              <a:gd name="T2" fmla="*/ 109599 w 12864"/>
              <a:gd name="T3" fmla="*/ 30737 h 10000"/>
              <a:gd name="T4" fmla="*/ 94725 w 12864"/>
              <a:gd name="T5" fmla="*/ 38973 h 10000"/>
              <a:gd name="T6" fmla="*/ 90019 w 12864"/>
              <a:gd name="T7" fmla="*/ 29511 h 10000"/>
              <a:gd name="T8" fmla="*/ 38865 w 12864"/>
              <a:gd name="T9" fmla="*/ 74073 h 10000"/>
              <a:gd name="T10" fmla="*/ 7584 w 12864"/>
              <a:gd name="T11" fmla="*/ 132360 h 10000"/>
              <a:gd name="T12" fmla="*/ 0 w 12864"/>
              <a:gd name="T13" fmla="*/ 172902 h 10000"/>
              <a:gd name="T14" fmla="*/ 51806 w 12864"/>
              <a:gd name="T15" fmla="*/ 264769 h 10000"/>
              <a:gd name="T16" fmla="*/ 40167 w 12864"/>
              <a:gd name="T17" fmla="*/ 314527 h 10000"/>
              <a:gd name="T18" fmla="*/ 99809 w 12864"/>
              <a:gd name="T19" fmla="*/ 324135 h 10000"/>
              <a:gd name="T20" fmla="*/ 134031 w 12864"/>
              <a:gd name="T21" fmla="*/ 322469 h 10000"/>
              <a:gd name="T22" fmla="*/ 114977 w 12864"/>
              <a:gd name="T23" fmla="*/ 283888 h 10000"/>
              <a:gd name="T24" fmla="*/ 127561 w 12864"/>
              <a:gd name="T25" fmla="*/ 294379 h 10000"/>
              <a:gd name="T26" fmla="*/ 140397 w 12864"/>
              <a:gd name="T27" fmla="*/ 350657 h 10000"/>
              <a:gd name="T28" fmla="*/ 155207 w 12864"/>
              <a:gd name="T29" fmla="*/ 392914 h 10000"/>
              <a:gd name="T30" fmla="*/ 158736 w 12864"/>
              <a:gd name="T31" fmla="*/ 490223 h 10000"/>
              <a:gd name="T32" fmla="*/ 189219 w 12864"/>
              <a:gd name="T33" fmla="*/ 435514 h 10000"/>
              <a:gd name="T34" fmla="*/ 176005 w 12864"/>
              <a:gd name="T35" fmla="*/ 339970 h 10000"/>
              <a:gd name="T36" fmla="*/ 154472 w 12864"/>
              <a:gd name="T37" fmla="*/ 312811 h 10000"/>
              <a:gd name="T38" fmla="*/ 165228 w 12864"/>
              <a:gd name="T39" fmla="*/ 291094 h 10000"/>
              <a:gd name="T40" fmla="*/ 163421 w 12864"/>
              <a:gd name="T41" fmla="*/ 273054 h 10000"/>
              <a:gd name="T42" fmla="*/ 134724 w 12864"/>
              <a:gd name="T43" fmla="*/ 235062 h 10000"/>
              <a:gd name="T44" fmla="*/ 149073 w 12864"/>
              <a:gd name="T45" fmla="*/ 206139 h 10000"/>
              <a:gd name="T46" fmla="*/ 166299 w 12864"/>
              <a:gd name="T47" fmla="*/ 205698 h 10000"/>
              <a:gd name="T48" fmla="*/ 203463 w 12864"/>
              <a:gd name="T49" fmla="*/ 187314 h 10000"/>
              <a:gd name="T50" fmla="*/ 216950 w 12864"/>
              <a:gd name="T51" fmla="*/ 171578 h 10000"/>
              <a:gd name="T52" fmla="*/ 233504 w 12864"/>
              <a:gd name="T53" fmla="*/ 147165 h 10000"/>
              <a:gd name="T54" fmla="*/ 270247 w 12864"/>
              <a:gd name="T55" fmla="*/ 142704 h 10000"/>
              <a:gd name="T56" fmla="*/ 257642 w 12864"/>
              <a:gd name="T57" fmla="*/ 100594 h 10000"/>
              <a:gd name="T58" fmla="*/ 232180 w 12864"/>
              <a:gd name="T59" fmla="*/ 84662 h 10000"/>
              <a:gd name="T60" fmla="*/ 199765 w 12864"/>
              <a:gd name="T61" fmla="*/ 79661 h 10000"/>
              <a:gd name="T62" fmla="*/ 163400 w 12864"/>
              <a:gd name="T63" fmla="*/ 83877 h 10000"/>
              <a:gd name="T64" fmla="*/ 156089 w 12864"/>
              <a:gd name="T65" fmla="*/ 86426 h 10000"/>
              <a:gd name="T66" fmla="*/ 149073 w 12864"/>
              <a:gd name="T67" fmla="*/ 75985 h 10000"/>
              <a:gd name="T68" fmla="*/ 165228 w 12864"/>
              <a:gd name="T69" fmla="*/ 61474 h 10000"/>
              <a:gd name="T70" fmla="*/ 165228 w 12864"/>
              <a:gd name="T71" fmla="*/ 23531 h 10000"/>
              <a:gd name="T72" fmla="*/ 140102 w 12864"/>
              <a:gd name="T73" fmla="*/ 0 h 1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864" h="10000">
                <a:moveTo>
                  <a:pt x="6669" y="0"/>
                </a:moveTo>
                <a:lnTo>
                  <a:pt x="5217" y="627"/>
                </a:lnTo>
                <a:lnTo>
                  <a:pt x="4509" y="795"/>
                </a:lnTo>
                <a:lnTo>
                  <a:pt x="4285" y="602"/>
                </a:lnTo>
                <a:lnTo>
                  <a:pt x="1850" y="1511"/>
                </a:lnTo>
                <a:lnTo>
                  <a:pt x="361" y="2700"/>
                </a:lnTo>
                <a:lnTo>
                  <a:pt x="0" y="3527"/>
                </a:lnTo>
                <a:lnTo>
                  <a:pt x="2466" y="5401"/>
                </a:lnTo>
                <a:lnTo>
                  <a:pt x="1912" y="6416"/>
                </a:lnTo>
                <a:cubicBezTo>
                  <a:pt x="2658" y="6304"/>
                  <a:pt x="4006" y="6725"/>
                  <a:pt x="4751" y="6612"/>
                </a:cubicBezTo>
                <a:lnTo>
                  <a:pt x="6380" y="6578"/>
                </a:lnTo>
                <a:lnTo>
                  <a:pt x="5473" y="5791"/>
                </a:lnTo>
                <a:lnTo>
                  <a:pt x="6072" y="6005"/>
                </a:lnTo>
                <a:lnTo>
                  <a:pt x="6683" y="7153"/>
                </a:lnTo>
                <a:lnTo>
                  <a:pt x="7388" y="8015"/>
                </a:lnTo>
                <a:cubicBezTo>
                  <a:pt x="7359" y="8285"/>
                  <a:pt x="7584" y="9729"/>
                  <a:pt x="7556" y="10000"/>
                </a:cubicBezTo>
                <a:lnTo>
                  <a:pt x="9007" y="8884"/>
                </a:lnTo>
                <a:lnTo>
                  <a:pt x="8378" y="6935"/>
                </a:lnTo>
                <a:lnTo>
                  <a:pt x="7353" y="6381"/>
                </a:lnTo>
                <a:lnTo>
                  <a:pt x="7865" y="5938"/>
                </a:lnTo>
                <a:cubicBezTo>
                  <a:pt x="7836" y="5815"/>
                  <a:pt x="7808" y="5693"/>
                  <a:pt x="7779" y="5570"/>
                </a:cubicBezTo>
                <a:lnTo>
                  <a:pt x="6413" y="4795"/>
                </a:lnTo>
                <a:lnTo>
                  <a:pt x="7096" y="4205"/>
                </a:lnTo>
                <a:lnTo>
                  <a:pt x="7916" y="4196"/>
                </a:lnTo>
                <a:lnTo>
                  <a:pt x="9685" y="3821"/>
                </a:lnTo>
                <a:cubicBezTo>
                  <a:pt x="9793" y="3687"/>
                  <a:pt x="10219" y="3634"/>
                  <a:pt x="10327" y="3500"/>
                </a:cubicBezTo>
                <a:lnTo>
                  <a:pt x="11115" y="3002"/>
                </a:lnTo>
                <a:cubicBezTo>
                  <a:pt x="11093" y="2923"/>
                  <a:pt x="12886" y="2990"/>
                  <a:pt x="12864" y="2911"/>
                </a:cubicBezTo>
                <a:lnTo>
                  <a:pt x="12264" y="2052"/>
                </a:lnTo>
                <a:cubicBezTo>
                  <a:pt x="12238" y="1992"/>
                  <a:pt x="11078" y="1787"/>
                  <a:pt x="11052" y="1727"/>
                </a:cubicBezTo>
                <a:cubicBezTo>
                  <a:pt x="11067" y="1385"/>
                  <a:pt x="9494" y="1967"/>
                  <a:pt x="9509" y="1625"/>
                </a:cubicBezTo>
                <a:lnTo>
                  <a:pt x="7778" y="1711"/>
                </a:lnTo>
                <a:lnTo>
                  <a:pt x="7430" y="1763"/>
                </a:lnTo>
                <a:lnTo>
                  <a:pt x="7096" y="1550"/>
                </a:lnTo>
                <a:lnTo>
                  <a:pt x="7865" y="1254"/>
                </a:lnTo>
                <a:lnTo>
                  <a:pt x="7865" y="480"/>
                </a:lnTo>
                <a:lnTo>
                  <a:pt x="666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0" name="Freeform 241"/>
          <p:cNvSpPr>
            <a:spLocks/>
          </p:cNvSpPr>
          <p:nvPr/>
        </p:nvSpPr>
        <p:spPr bwMode="auto">
          <a:xfrm>
            <a:off x="6345321" y="3417288"/>
            <a:ext cx="71987" cy="38434"/>
          </a:xfrm>
          <a:custGeom>
            <a:avLst/>
            <a:gdLst>
              <a:gd name="T0" fmla="*/ 0 w 348468"/>
              <a:gd name="T1" fmla="*/ 34950 h 191264"/>
              <a:gd name="T2" fmla="*/ 26039 w 348468"/>
              <a:gd name="T3" fmla="*/ 49064 h 191264"/>
              <a:gd name="T4" fmla="*/ 41396 w 348468"/>
              <a:gd name="T5" fmla="*/ 41671 h 191264"/>
              <a:gd name="T6" fmla="*/ 55417 w 348468"/>
              <a:gd name="T7" fmla="*/ 48392 h 191264"/>
              <a:gd name="T8" fmla="*/ 82792 w 348468"/>
              <a:gd name="T9" fmla="*/ 43015 h 191264"/>
              <a:gd name="T10" fmla="*/ 88801 w 348468"/>
              <a:gd name="T11" fmla="*/ 26884 h 191264"/>
              <a:gd name="T12" fmla="*/ 64764 w 348468"/>
              <a:gd name="T13" fmla="*/ 1344 h 191264"/>
              <a:gd name="T14" fmla="*/ 42731 w 348468"/>
              <a:gd name="T15" fmla="*/ 5377 h 191264"/>
              <a:gd name="T16" fmla="*/ 29378 w 348468"/>
              <a:gd name="T17" fmla="*/ 0 h 191264"/>
              <a:gd name="T18" fmla="*/ 7345 w 348468"/>
              <a:gd name="T19" fmla="*/ 18819 h 191264"/>
              <a:gd name="T20" fmla="*/ 0 w 348468"/>
              <a:gd name="T21" fmla="*/ 34950 h 1912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8468" h="191264">
                <a:moveTo>
                  <a:pt x="0" y="136243"/>
                </a:moveTo>
                <a:lnTo>
                  <a:pt x="102182" y="191264"/>
                </a:lnTo>
                <a:lnTo>
                  <a:pt x="162443" y="162443"/>
                </a:lnTo>
                <a:lnTo>
                  <a:pt x="217465" y="188644"/>
                </a:lnTo>
                <a:lnTo>
                  <a:pt x="324887" y="167683"/>
                </a:lnTo>
                <a:lnTo>
                  <a:pt x="348468" y="104802"/>
                </a:lnTo>
                <a:lnTo>
                  <a:pt x="254145" y="5240"/>
                </a:lnTo>
                <a:lnTo>
                  <a:pt x="167684" y="20960"/>
                </a:lnTo>
                <a:lnTo>
                  <a:pt x="115282" y="0"/>
                </a:lnTo>
                <a:lnTo>
                  <a:pt x="28821" y="73361"/>
                </a:lnTo>
                <a:lnTo>
                  <a:pt x="0" y="1362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1" name="Freeform 448"/>
          <p:cNvSpPr>
            <a:spLocks/>
          </p:cNvSpPr>
          <p:nvPr/>
        </p:nvSpPr>
        <p:spPr bwMode="auto">
          <a:xfrm>
            <a:off x="6620414" y="3919409"/>
            <a:ext cx="104124" cy="115302"/>
          </a:xfrm>
          <a:custGeom>
            <a:avLst/>
            <a:gdLst>
              <a:gd name="T0" fmla="*/ 0 w 675"/>
              <a:gd name="T1" fmla="*/ 2147483647 h 773"/>
              <a:gd name="T2" fmla="*/ 2147483647 w 675"/>
              <a:gd name="T3" fmla="*/ 2147483647 h 773"/>
              <a:gd name="T4" fmla="*/ 2147483647 w 675"/>
              <a:gd name="T5" fmla="*/ 2147483647 h 773"/>
              <a:gd name="T6" fmla="*/ 2147483647 w 675"/>
              <a:gd name="T7" fmla="*/ 2147483647 h 773"/>
              <a:gd name="T8" fmla="*/ 2147483647 w 675"/>
              <a:gd name="T9" fmla="*/ 2147483647 h 773"/>
              <a:gd name="T10" fmla="*/ 2147483647 w 675"/>
              <a:gd name="T11" fmla="*/ 2147483647 h 773"/>
              <a:gd name="T12" fmla="*/ 2147483647 w 675"/>
              <a:gd name="T13" fmla="*/ 2147483647 h 773"/>
              <a:gd name="T14" fmla="*/ 2147483647 w 675"/>
              <a:gd name="T15" fmla="*/ 2147483647 h 773"/>
              <a:gd name="T16" fmla="*/ 2147483647 w 675"/>
              <a:gd name="T17" fmla="*/ 2147483647 h 773"/>
              <a:gd name="T18" fmla="*/ 2147483647 w 675"/>
              <a:gd name="T19" fmla="*/ 2147483647 h 773"/>
              <a:gd name="T20" fmla="*/ 2147483647 w 675"/>
              <a:gd name="T21" fmla="*/ 2147483647 h 773"/>
              <a:gd name="T22" fmla="*/ 2147483647 w 675"/>
              <a:gd name="T23" fmla="*/ 2147483647 h 773"/>
              <a:gd name="T24" fmla="*/ 2147483647 w 675"/>
              <a:gd name="T25" fmla="*/ 2147483647 h 773"/>
              <a:gd name="T26" fmla="*/ 2147483647 w 675"/>
              <a:gd name="T27" fmla="*/ 0 h 773"/>
              <a:gd name="T28" fmla="*/ 0 w 675"/>
              <a:gd name="T29" fmla="*/ 2147483647 h 7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75" h="773">
                <a:moveTo>
                  <a:pt x="0" y="41"/>
                </a:moveTo>
                <a:lnTo>
                  <a:pt x="75" y="339"/>
                </a:lnTo>
                <a:lnTo>
                  <a:pt x="273" y="579"/>
                </a:lnTo>
                <a:lnTo>
                  <a:pt x="605" y="769"/>
                </a:lnTo>
                <a:lnTo>
                  <a:pt x="675" y="773"/>
                </a:lnTo>
                <a:lnTo>
                  <a:pt x="563" y="583"/>
                </a:lnTo>
                <a:lnTo>
                  <a:pt x="493" y="521"/>
                </a:lnTo>
                <a:lnTo>
                  <a:pt x="493" y="269"/>
                </a:lnTo>
                <a:lnTo>
                  <a:pt x="323" y="78"/>
                </a:lnTo>
                <a:lnTo>
                  <a:pt x="286" y="58"/>
                </a:lnTo>
                <a:lnTo>
                  <a:pt x="253" y="111"/>
                </a:lnTo>
                <a:lnTo>
                  <a:pt x="141" y="128"/>
                </a:lnTo>
                <a:lnTo>
                  <a:pt x="145" y="70"/>
                </a:lnTo>
                <a:lnTo>
                  <a:pt x="17" y="0"/>
                </a:lnTo>
                <a:lnTo>
                  <a:pt x="0" y="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2" name="Freeform 330"/>
          <p:cNvSpPr>
            <a:spLocks/>
          </p:cNvSpPr>
          <p:nvPr/>
        </p:nvSpPr>
        <p:spPr bwMode="auto">
          <a:xfrm>
            <a:off x="6648695" y="3562344"/>
            <a:ext cx="161970" cy="306232"/>
          </a:xfrm>
          <a:custGeom>
            <a:avLst/>
            <a:gdLst>
              <a:gd name="T0" fmla="*/ 2147483647 w 138"/>
              <a:gd name="T1" fmla="*/ 0 h 271"/>
              <a:gd name="T2" fmla="*/ 2147483647 w 138"/>
              <a:gd name="T3" fmla="*/ 0 h 271"/>
              <a:gd name="T4" fmla="*/ 0 w 138"/>
              <a:gd name="T5" fmla="*/ 2147483647 h 271"/>
              <a:gd name="T6" fmla="*/ 2147483647 w 138"/>
              <a:gd name="T7" fmla="*/ 2147483647 h 271"/>
              <a:gd name="T8" fmla="*/ 2147483647 w 138"/>
              <a:gd name="T9" fmla="*/ 2147483647 h 271"/>
              <a:gd name="T10" fmla="*/ 2147483647 w 138"/>
              <a:gd name="T11" fmla="*/ 2147483647 h 271"/>
              <a:gd name="T12" fmla="*/ 2147483647 w 138"/>
              <a:gd name="T13" fmla="*/ 2147483647 h 271"/>
              <a:gd name="T14" fmla="*/ 2147483647 w 138"/>
              <a:gd name="T15" fmla="*/ 2147483647 h 271"/>
              <a:gd name="T16" fmla="*/ 2147483647 w 138"/>
              <a:gd name="T17" fmla="*/ 2147483647 h 271"/>
              <a:gd name="T18" fmla="*/ 2147483647 w 138"/>
              <a:gd name="T19" fmla="*/ 2147483647 h 271"/>
              <a:gd name="T20" fmla="*/ 2147483647 w 138"/>
              <a:gd name="T21" fmla="*/ 2147483647 h 271"/>
              <a:gd name="T22" fmla="*/ 2147483647 w 138"/>
              <a:gd name="T23" fmla="*/ 2147483647 h 271"/>
              <a:gd name="T24" fmla="*/ 2147483647 w 138"/>
              <a:gd name="T25" fmla="*/ 2147483647 h 271"/>
              <a:gd name="T26" fmla="*/ 2147483647 w 138"/>
              <a:gd name="T27" fmla="*/ 2147483647 h 271"/>
              <a:gd name="T28" fmla="*/ 2147483647 w 138"/>
              <a:gd name="T29" fmla="*/ 2147483647 h 271"/>
              <a:gd name="T30" fmla="*/ 2147483647 w 138"/>
              <a:gd name="T31" fmla="*/ 2147483647 h 271"/>
              <a:gd name="T32" fmla="*/ 2147483647 w 138"/>
              <a:gd name="T33" fmla="*/ 2147483647 h 271"/>
              <a:gd name="T34" fmla="*/ 2147483647 w 138"/>
              <a:gd name="T35" fmla="*/ 2147483647 h 271"/>
              <a:gd name="T36" fmla="*/ 2147483647 w 138"/>
              <a:gd name="T37" fmla="*/ 2147483647 h 271"/>
              <a:gd name="T38" fmla="*/ 2147483647 w 138"/>
              <a:gd name="T39" fmla="*/ 2147483647 h 271"/>
              <a:gd name="T40" fmla="*/ 2147483647 w 138"/>
              <a:gd name="T41" fmla="*/ 2147483647 h 271"/>
              <a:gd name="T42" fmla="*/ 2147483647 w 138"/>
              <a:gd name="T43" fmla="*/ 2147483647 h 271"/>
              <a:gd name="T44" fmla="*/ 2147483647 w 138"/>
              <a:gd name="T45" fmla="*/ 2147483647 h 271"/>
              <a:gd name="T46" fmla="*/ 2147483647 w 138"/>
              <a:gd name="T47" fmla="*/ 2147483647 h 271"/>
              <a:gd name="T48" fmla="*/ 2147483647 w 138"/>
              <a:gd name="T49" fmla="*/ 2147483647 h 271"/>
              <a:gd name="T50" fmla="*/ 2147483647 w 138"/>
              <a:gd name="T51" fmla="*/ 2147483647 h 271"/>
              <a:gd name="T52" fmla="*/ 2147483647 w 138"/>
              <a:gd name="T53" fmla="*/ 2147483647 h 271"/>
              <a:gd name="T54" fmla="*/ 2147483647 w 138"/>
              <a:gd name="T55" fmla="*/ 2147483647 h 271"/>
              <a:gd name="T56" fmla="*/ 2147483647 w 138"/>
              <a:gd name="T57" fmla="*/ 0 h 2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8" h="271">
                <a:moveTo>
                  <a:pt x="66" y="0"/>
                </a:moveTo>
                <a:lnTo>
                  <a:pt x="6" y="0"/>
                </a:lnTo>
                <a:lnTo>
                  <a:pt x="0" y="24"/>
                </a:lnTo>
                <a:lnTo>
                  <a:pt x="6" y="24"/>
                </a:lnTo>
                <a:lnTo>
                  <a:pt x="18" y="42"/>
                </a:lnTo>
                <a:lnTo>
                  <a:pt x="36" y="48"/>
                </a:lnTo>
                <a:lnTo>
                  <a:pt x="42" y="60"/>
                </a:lnTo>
                <a:lnTo>
                  <a:pt x="36" y="72"/>
                </a:lnTo>
                <a:lnTo>
                  <a:pt x="54" y="96"/>
                </a:lnTo>
                <a:lnTo>
                  <a:pt x="78" y="126"/>
                </a:lnTo>
                <a:lnTo>
                  <a:pt x="96" y="144"/>
                </a:lnTo>
                <a:lnTo>
                  <a:pt x="96" y="175"/>
                </a:lnTo>
                <a:lnTo>
                  <a:pt x="96" y="211"/>
                </a:lnTo>
                <a:lnTo>
                  <a:pt x="78" y="223"/>
                </a:lnTo>
                <a:lnTo>
                  <a:pt x="60" y="229"/>
                </a:lnTo>
                <a:lnTo>
                  <a:pt x="54" y="241"/>
                </a:lnTo>
                <a:lnTo>
                  <a:pt x="42" y="247"/>
                </a:lnTo>
                <a:lnTo>
                  <a:pt x="48" y="253"/>
                </a:lnTo>
                <a:lnTo>
                  <a:pt x="66" y="271"/>
                </a:lnTo>
                <a:lnTo>
                  <a:pt x="108" y="241"/>
                </a:lnTo>
                <a:lnTo>
                  <a:pt x="138" y="211"/>
                </a:lnTo>
                <a:lnTo>
                  <a:pt x="114" y="132"/>
                </a:lnTo>
                <a:lnTo>
                  <a:pt x="102" y="114"/>
                </a:lnTo>
                <a:lnTo>
                  <a:pt x="78" y="84"/>
                </a:lnTo>
                <a:lnTo>
                  <a:pt x="66" y="60"/>
                </a:lnTo>
                <a:lnTo>
                  <a:pt x="78" y="48"/>
                </a:lnTo>
                <a:lnTo>
                  <a:pt x="96" y="36"/>
                </a:lnTo>
                <a:lnTo>
                  <a:pt x="90" y="18"/>
                </a:lnTo>
                <a:lnTo>
                  <a:pt x="6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3" name="Freeform 446"/>
          <p:cNvSpPr>
            <a:spLocks/>
          </p:cNvSpPr>
          <p:nvPr/>
        </p:nvSpPr>
        <p:spPr bwMode="auto">
          <a:xfrm>
            <a:off x="6544571" y="3613177"/>
            <a:ext cx="179968" cy="312431"/>
          </a:xfrm>
          <a:custGeom>
            <a:avLst/>
            <a:gdLst>
              <a:gd name="T0" fmla="*/ 2147483647 w 107"/>
              <a:gd name="T1" fmla="*/ 2147483647 h 190"/>
              <a:gd name="T2" fmla="*/ 0 w 107"/>
              <a:gd name="T3" fmla="*/ 2147483647 h 190"/>
              <a:gd name="T4" fmla="*/ 2147483647 w 107"/>
              <a:gd name="T5" fmla="*/ 2147483647 h 190"/>
              <a:gd name="T6" fmla="*/ 2147483647 w 107"/>
              <a:gd name="T7" fmla="*/ 2147483647 h 190"/>
              <a:gd name="T8" fmla="*/ 2147483647 w 107"/>
              <a:gd name="T9" fmla="*/ 2147483647 h 190"/>
              <a:gd name="T10" fmla="*/ 2147483647 w 107"/>
              <a:gd name="T11" fmla="*/ 2147483647 h 190"/>
              <a:gd name="T12" fmla="*/ 2147483647 w 107"/>
              <a:gd name="T13" fmla="*/ 2147483647 h 190"/>
              <a:gd name="T14" fmla="*/ 2147483647 w 107"/>
              <a:gd name="T15" fmla="*/ 2147483647 h 190"/>
              <a:gd name="T16" fmla="*/ 2147483647 w 107"/>
              <a:gd name="T17" fmla="*/ 2147483647 h 190"/>
              <a:gd name="T18" fmla="*/ 2147483647 w 107"/>
              <a:gd name="T19" fmla="*/ 2147483647 h 190"/>
              <a:gd name="T20" fmla="*/ 2147483647 w 107"/>
              <a:gd name="T21" fmla="*/ 2147483647 h 190"/>
              <a:gd name="T22" fmla="*/ 2147483647 w 107"/>
              <a:gd name="T23" fmla="*/ 2147483647 h 190"/>
              <a:gd name="T24" fmla="*/ 2147483647 w 107"/>
              <a:gd name="T25" fmla="*/ 2147483647 h 190"/>
              <a:gd name="T26" fmla="*/ 2147483647 w 107"/>
              <a:gd name="T27" fmla="*/ 2147483647 h 190"/>
              <a:gd name="T28" fmla="*/ 2147483647 w 107"/>
              <a:gd name="T29" fmla="*/ 2147483647 h 190"/>
              <a:gd name="T30" fmla="*/ 2147483647 w 107"/>
              <a:gd name="T31" fmla="*/ 2147483647 h 190"/>
              <a:gd name="T32" fmla="*/ 2147483647 w 107"/>
              <a:gd name="T33" fmla="*/ 2147483647 h 190"/>
              <a:gd name="T34" fmla="*/ 2147483647 w 107"/>
              <a:gd name="T35" fmla="*/ 2147483647 h 190"/>
              <a:gd name="T36" fmla="*/ 2147483647 w 107"/>
              <a:gd name="T37" fmla="*/ 2147483647 h 190"/>
              <a:gd name="T38" fmla="*/ 2147483647 w 107"/>
              <a:gd name="T39" fmla="*/ 2147483647 h 190"/>
              <a:gd name="T40" fmla="*/ 2147483647 w 107"/>
              <a:gd name="T41" fmla="*/ 2147483647 h 190"/>
              <a:gd name="T42" fmla="*/ 2147483647 w 107"/>
              <a:gd name="T43" fmla="*/ 2147483647 h 190"/>
              <a:gd name="T44" fmla="*/ 2147483647 w 107"/>
              <a:gd name="T45" fmla="*/ 2147483647 h 190"/>
              <a:gd name="T46" fmla="*/ 2147483647 w 107"/>
              <a:gd name="T47" fmla="*/ 2147483647 h 190"/>
              <a:gd name="T48" fmla="*/ 2147483647 w 107"/>
              <a:gd name="T49" fmla="*/ 2147483647 h 190"/>
              <a:gd name="T50" fmla="*/ 2147483647 w 107"/>
              <a:gd name="T51" fmla="*/ 2147483647 h 190"/>
              <a:gd name="T52" fmla="*/ 2147483647 w 107"/>
              <a:gd name="T53" fmla="*/ 2147483647 h 190"/>
              <a:gd name="T54" fmla="*/ 2147483647 w 107"/>
              <a:gd name="T55" fmla="*/ 2147483647 h 190"/>
              <a:gd name="T56" fmla="*/ 2147483647 w 107"/>
              <a:gd name="T57" fmla="*/ 2147483647 h 190"/>
              <a:gd name="T58" fmla="*/ 2147483647 w 107"/>
              <a:gd name="T59" fmla="*/ 0 h 190"/>
              <a:gd name="T60" fmla="*/ 2147483647 w 107"/>
              <a:gd name="T61" fmla="*/ 2147483647 h 19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7" h="190">
                <a:moveTo>
                  <a:pt x="7" y="9"/>
                </a:moveTo>
                <a:lnTo>
                  <a:pt x="0" y="23"/>
                </a:lnTo>
                <a:lnTo>
                  <a:pt x="15" y="47"/>
                </a:lnTo>
                <a:lnTo>
                  <a:pt x="15" y="60"/>
                </a:lnTo>
                <a:lnTo>
                  <a:pt x="22" y="78"/>
                </a:lnTo>
                <a:lnTo>
                  <a:pt x="19" y="93"/>
                </a:lnTo>
                <a:lnTo>
                  <a:pt x="23" y="110"/>
                </a:lnTo>
                <a:lnTo>
                  <a:pt x="26" y="118"/>
                </a:lnTo>
                <a:lnTo>
                  <a:pt x="19" y="126"/>
                </a:lnTo>
                <a:lnTo>
                  <a:pt x="13" y="159"/>
                </a:lnTo>
                <a:lnTo>
                  <a:pt x="33" y="182"/>
                </a:lnTo>
                <a:lnTo>
                  <a:pt x="34" y="178"/>
                </a:lnTo>
                <a:lnTo>
                  <a:pt x="46" y="185"/>
                </a:lnTo>
                <a:lnTo>
                  <a:pt x="46" y="190"/>
                </a:lnTo>
                <a:lnTo>
                  <a:pt x="56" y="188"/>
                </a:lnTo>
                <a:lnTo>
                  <a:pt x="59" y="184"/>
                </a:lnTo>
                <a:lnTo>
                  <a:pt x="43" y="174"/>
                </a:lnTo>
                <a:lnTo>
                  <a:pt x="27" y="149"/>
                </a:lnTo>
                <a:lnTo>
                  <a:pt x="19" y="138"/>
                </a:lnTo>
                <a:lnTo>
                  <a:pt x="32" y="113"/>
                </a:lnTo>
                <a:lnTo>
                  <a:pt x="57" y="108"/>
                </a:lnTo>
                <a:lnTo>
                  <a:pt x="70" y="119"/>
                </a:lnTo>
                <a:lnTo>
                  <a:pt x="63" y="97"/>
                </a:lnTo>
                <a:lnTo>
                  <a:pt x="72" y="87"/>
                </a:lnTo>
                <a:lnTo>
                  <a:pt x="101" y="87"/>
                </a:lnTo>
                <a:lnTo>
                  <a:pt x="107" y="73"/>
                </a:lnTo>
                <a:lnTo>
                  <a:pt x="95" y="50"/>
                </a:lnTo>
                <a:lnTo>
                  <a:pt x="85" y="37"/>
                </a:lnTo>
                <a:lnTo>
                  <a:pt x="48" y="27"/>
                </a:lnTo>
                <a:lnTo>
                  <a:pt x="36" y="0"/>
                </a:lnTo>
                <a:lnTo>
                  <a:pt x="7" y="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4" name="Freeform 329"/>
          <p:cNvSpPr>
            <a:spLocks/>
          </p:cNvSpPr>
          <p:nvPr/>
        </p:nvSpPr>
        <p:spPr bwMode="auto">
          <a:xfrm>
            <a:off x="6598561" y="3582181"/>
            <a:ext cx="170969" cy="179772"/>
          </a:xfrm>
          <a:custGeom>
            <a:avLst/>
            <a:gdLst>
              <a:gd name="T0" fmla="*/ 3492879 w 10000"/>
              <a:gd name="T1" fmla="*/ 4713787 h 10000"/>
              <a:gd name="T2" fmla="*/ 4027778 w 10000"/>
              <a:gd name="T3" fmla="*/ 4795308 h 10000"/>
              <a:gd name="T4" fmla="*/ 4027778 w 10000"/>
              <a:gd name="T5" fmla="*/ 3811312 h 10000"/>
              <a:gd name="T6" fmla="*/ 3502561 w 10000"/>
              <a:gd name="T7" fmla="*/ 3238759 h 10000"/>
              <a:gd name="T8" fmla="*/ 2802125 w 10000"/>
              <a:gd name="T9" fmla="*/ 2286884 h 10000"/>
              <a:gd name="T10" fmla="*/ 2276508 w 10000"/>
              <a:gd name="T11" fmla="*/ 1522981 h 10000"/>
              <a:gd name="T12" fmla="*/ 2451706 w 10000"/>
              <a:gd name="T13" fmla="*/ 1143201 h 10000"/>
              <a:gd name="T14" fmla="*/ 2276508 w 10000"/>
              <a:gd name="T15" fmla="*/ 762455 h 10000"/>
              <a:gd name="T16" fmla="*/ 1751270 w 10000"/>
              <a:gd name="T17" fmla="*/ 571129 h 10000"/>
              <a:gd name="T18" fmla="*/ 1400852 w 10000"/>
              <a:gd name="T19" fmla="*/ 0 h 10000"/>
              <a:gd name="T20" fmla="*/ 1225653 w 10000"/>
              <a:gd name="T21" fmla="*/ 0 h 10000"/>
              <a:gd name="T22" fmla="*/ 350418 w 10000"/>
              <a:gd name="T23" fmla="*/ 189902 h 10000"/>
              <a:gd name="T24" fmla="*/ 0 w 10000"/>
              <a:gd name="T25" fmla="*/ 762455 h 10000"/>
              <a:gd name="T26" fmla="*/ 175199 w 10000"/>
              <a:gd name="T27" fmla="*/ 1143201 h 10000"/>
              <a:gd name="T28" fmla="*/ 350418 w 10000"/>
              <a:gd name="T29" fmla="*/ 2286884 h 10000"/>
              <a:gd name="T30" fmla="*/ 1576071 w 10000"/>
              <a:gd name="T31" fmla="*/ 2286884 h 10000"/>
              <a:gd name="T32" fmla="*/ 2101288 w 10000"/>
              <a:gd name="T33" fmla="*/ 2476786 h 10000"/>
              <a:gd name="T34" fmla="*/ 2976923 w 10000"/>
              <a:gd name="T35" fmla="*/ 4001214 h 10000"/>
              <a:gd name="T36" fmla="*/ 2802125 w 10000"/>
              <a:gd name="T37" fmla="*/ 4604465 h 10000"/>
              <a:gd name="T38" fmla="*/ 3492879 w 10000"/>
              <a:gd name="T39" fmla="*/ 4713787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8672" y="9830"/>
                </a:moveTo>
                <a:lnTo>
                  <a:pt x="10000" y="10000"/>
                </a:lnTo>
                <a:lnTo>
                  <a:pt x="10000" y="7948"/>
                </a:lnTo>
                <a:lnTo>
                  <a:pt x="8696" y="6754"/>
                </a:lnTo>
                <a:lnTo>
                  <a:pt x="6957" y="4769"/>
                </a:lnTo>
                <a:lnTo>
                  <a:pt x="5652" y="3176"/>
                </a:lnTo>
                <a:lnTo>
                  <a:pt x="6087" y="2384"/>
                </a:lnTo>
                <a:lnTo>
                  <a:pt x="5652" y="1590"/>
                </a:lnTo>
                <a:lnTo>
                  <a:pt x="4348" y="1191"/>
                </a:lnTo>
                <a:lnTo>
                  <a:pt x="3478" y="0"/>
                </a:lnTo>
                <a:lnTo>
                  <a:pt x="3043" y="0"/>
                </a:lnTo>
                <a:lnTo>
                  <a:pt x="870" y="396"/>
                </a:lnTo>
                <a:lnTo>
                  <a:pt x="0" y="1590"/>
                </a:lnTo>
                <a:lnTo>
                  <a:pt x="435" y="2384"/>
                </a:lnTo>
                <a:lnTo>
                  <a:pt x="870" y="4769"/>
                </a:lnTo>
                <a:lnTo>
                  <a:pt x="3913" y="4769"/>
                </a:lnTo>
                <a:lnTo>
                  <a:pt x="5217" y="5165"/>
                </a:lnTo>
                <a:lnTo>
                  <a:pt x="7391" y="8344"/>
                </a:lnTo>
                <a:lnTo>
                  <a:pt x="6957" y="9602"/>
                </a:lnTo>
                <a:lnTo>
                  <a:pt x="8672" y="983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5" name="Freeform 329"/>
          <p:cNvSpPr>
            <a:spLocks/>
          </p:cNvSpPr>
          <p:nvPr/>
        </p:nvSpPr>
        <p:spPr bwMode="auto">
          <a:xfrm>
            <a:off x="6649980" y="3749556"/>
            <a:ext cx="119550" cy="91746"/>
          </a:xfrm>
          <a:custGeom>
            <a:avLst/>
            <a:gdLst>
              <a:gd name="T0" fmla="*/ 1600556 w 10000"/>
              <a:gd name="T1" fmla="*/ 81975 h 6448"/>
              <a:gd name="T2" fmla="*/ 1445592 w 10000"/>
              <a:gd name="T3" fmla="*/ 45416 h 6448"/>
              <a:gd name="T4" fmla="*/ 1103517 w 10000"/>
              <a:gd name="T5" fmla="*/ 0 h 6448"/>
              <a:gd name="T6" fmla="*/ 367770 w 10000"/>
              <a:gd name="T7" fmla="*/ 151157 h 6448"/>
              <a:gd name="T8" fmla="*/ 0 w 10000"/>
              <a:gd name="T9" fmla="*/ 453763 h 6448"/>
              <a:gd name="T10" fmla="*/ 0 w 10000"/>
              <a:gd name="T11" fmla="*/ 1058391 h 6448"/>
              <a:gd name="T12" fmla="*/ 612960 w 10000"/>
              <a:gd name="T13" fmla="*/ 1813557 h 6448"/>
              <a:gd name="T14" fmla="*/ 858135 w 10000"/>
              <a:gd name="T15" fmla="*/ 1965024 h 6448"/>
              <a:gd name="T16" fmla="*/ 1103517 w 10000"/>
              <a:gd name="T17" fmla="*/ 1813557 h 6448"/>
              <a:gd name="T18" fmla="*/ 1225714 w 10000"/>
              <a:gd name="T19" fmla="*/ 1511261 h 6448"/>
              <a:gd name="T20" fmla="*/ 1593882 w 10000"/>
              <a:gd name="T21" fmla="*/ 1361016 h 6448"/>
              <a:gd name="T22" fmla="*/ 1961460 w 10000"/>
              <a:gd name="T23" fmla="*/ 1058391 h 6448"/>
              <a:gd name="T24" fmla="*/ 1961460 w 10000"/>
              <a:gd name="T25" fmla="*/ 151157 h 6448"/>
              <a:gd name="T26" fmla="*/ 1600556 w 10000"/>
              <a:gd name="T27" fmla="*/ 81975 h 64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000" h="6448">
                <a:moveTo>
                  <a:pt x="8160" y="269"/>
                </a:moveTo>
                <a:cubicBezTo>
                  <a:pt x="7722" y="211"/>
                  <a:pt x="7792" y="194"/>
                  <a:pt x="7370" y="149"/>
                </a:cubicBezTo>
                <a:lnTo>
                  <a:pt x="5626" y="0"/>
                </a:lnTo>
                <a:lnTo>
                  <a:pt x="1875" y="496"/>
                </a:lnTo>
                <a:lnTo>
                  <a:pt x="0" y="1489"/>
                </a:lnTo>
                <a:lnTo>
                  <a:pt x="0" y="3473"/>
                </a:lnTo>
                <a:lnTo>
                  <a:pt x="3125" y="5951"/>
                </a:lnTo>
                <a:lnTo>
                  <a:pt x="4375" y="6448"/>
                </a:lnTo>
                <a:lnTo>
                  <a:pt x="5626" y="5951"/>
                </a:lnTo>
                <a:lnTo>
                  <a:pt x="6249" y="4959"/>
                </a:lnTo>
                <a:lnTo>
                  <a:pt x="8126" y="4466"/>
                </a:lnTo>
                <a:lnTo>
                  <a:pt x="10000" y="3473"/>
                </a:lnTo>
                <a:lnTo>
                  <a:pt x="10000" y="496"/>
                </a:lnTo>
                <a:lnTo>
                  <a:pt x="8160" y="2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8" name="Oval 417"/>
          <p:cNvSpPr>
            <a:spLocks noChangeAspect="1"/>
          </p:cNvSpPr>
          <p:nvPr/>
        </p:nvSpPr>
        <p:spPr>
          <a:xfrm>
            <a:off x="1965533" y="2958721"/>
            <a:ext cx="666187" cy="666113"/>
          </a:xfrm>
          <a:prstGeom prst="ellipse">
            <a:avLst/>
          </a:prstGeom>
          <a:solidFill>
            <a:srgbClr val="E83C98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latin typeface="Myriad Pro" pitchFamily="34" charset="0"/>
              </a:rPr>
              <a:t>74%</a:t>
            </a:r>
            <a:endParaRPr lang="en-GB" sz="1200" dirty="0">
              <a:latin typeface="Myriad Pro" pitchFamily="34" charset="0"/>
            </a:endParaRPr>
          </a:p>
        </p:txBody>
      </p:sp>
      <p:sp>
        <p:nvSpPr>
          <p:cNvPr id="419" name="Oval 418"/>
          <p:cNvSpPr>
            <a:spLocks noChangeAspect="1"/>
          </p:cNvSpPr>
          <p:nvPr/>
        </p:nvSpPr>
        <p:spPr>
          <a:xfrm>
            <a:off x="4555420" y="2641795"/>
            <a:ext cx="157461" cy="157444"/>
          </a:xfrm>
          <a:prstGeom prst="ellipse">
            <a:avLst/>
          </a:prstGeom>
          <a:solidFill>
            <a:srgbClr val="E83C98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Myriad Pro" pitchFamily="34" charset="0"/>
            </a:endParaRPr>
          </a:p>
        </p:txBody>
      </p:sp>
      <p:sp>
        <p:nvSpPr>
          <p:cNvPr id="420" name="Oval 419"/>
          <p:cNvSpPr>
            <a:spLocks noChangeAspect="1"/>
          </p:cNvSpPr>
          <p:nvPr/>
        </p:nvSpPr>
        <p:spPr>
          <a:xfrm>
            <a:off x="6031444" y="3468868"/>
            <a:ext cx="201853" cy="201830"/>
          </a:xfrm>
          <a:prstGeom prst="ellipse">
            <a:avLst/>
          </a:prstGeom>
          <a:solidFill>
            <a:srgbClr val="E83C98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Myriad Pro" pitchFamily="34" charset="0"/>
            </a:endParaRPr>
          </a:p>
        </p:txBody>
      </p:sp>
      <p:sp>
        <p:nvSpPr>
          <p:cNvPr id="421" name="Oval 420"/>
          <p:cNvSpPr>
            <a:spLocks noChangeAspect="1"/>
          </p:cNvSpPr>
          <p:nvPr/>
        </p:nvSpPr>
        <p:spPr>
          <a:xfrm>
            <a:off x="4872802" y="4125495"/>
            <a:ext cx="201853" cy="201830"/>
          </a:xfrm>
          <a:prstGeom prst="ellipse">
            <a:avLst/>
          </a:prstGeom>
          <a:solidFill>
            <a:srgbClr val="E83C98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Myriad Pro" pitchFamily="34" charset="0"/>
            </a:endParaRPr>
          </a:p>
        </p:txBody>
      </p:sp>
      <p:sp>
        <p:nvSpPr>
          <p:cNvPr id="422" name="Oval 421"/>
          <p:cNvSpPr>
            <a:spLocks noChangeAspect="1"/>
          </p:cNvSpPr>
          <p:nvPr/>
        </p:nvSpPr>
        <p:spPr>
          <a:xfrm>
            <a:off x="6561725" y="3191987"/>
            <a:ext cx="157461" cy="157444"/>
          </a:xfrm>
          <a:prstGeom prst="ellipse">
            <a:avLst/>
          </a:prstGeom>
          <a:solidFill>
            <a:srgbClr val="E83C98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Myriad Pro" pitchFamily="34" charset="0"/>
            </a:endParaRPr>
          </a:p>
        </p:txBody>
      </p:sp>
      <p:sp>
        <p:nvSpPr>
          <p:cNvPr id="423" name="Oval 422"/>
          <p:cNvSpPr>
            <a:spLocks noChangeAspect="1"/>
          </p:cNvSpPr>
          <p:nvPr/>
        </p:nvSpPr>
        <p:spPr>
          <a:xfrm>
            <a:off x="7107612" y="3721942"/>
            <a:ext cx="177650" cy="177630"/>
          </a:xfrm>
          <a:prstGeom prst="ellipse">
            <a:avLst/>
          </a:prstGeom>
          <a:solidFill>
            <a:srgbClr val="E83C98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4416" y="3376342"/>
            <a:ext cx="1704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smtClean="0">
                <a:latin typeface="Myriad Pro" pitchFamily="34" charset="0"/>
              </a:rPr>
              <a:t>Yhdysvallat</a:t>
            </a:r>
          </a:p>
          <a:p>
            <a:r>
              <a:rPr lang="fi-FI" sz="1200" dirty="0" smtClean="0">
                <a:latin typeface="Myriad Pro" pitchFamily="34" charset="0"/>
              </a:rPr>
              <a:t>”</a:t>
            </a:r>
            <a:r>
              <a:rPr lang="fi-FI" sz="1200" dirty="0">
                <a:latin typeface="Myriad Pro" pitchFamily="34" charset="0"/>
              </a:rPr>
              <a:t> </a:t>
            </a:r>
            <a:r>
              <a:rPr lang="fi-FI" sz="1200" dirty="0" smtClean="0">
                <a:latin typeface="Myriad Pro" pitchFamily="34" charset="0"/>
              </a:rPr>
              <a:t>USA:sta tulee </a:t>
            </a:r>
            <a:r>
              <a:rPr lang="fi-FI" sz="1200" dirty="0">
                <a:latin typeface="Myriad Pro" pitchFamily="34" charset="0"/>
              </a:rPr>
              <a:t>edelleenkin l</a:t>
            </a:r>
            <a:r>
              <a:rPr lang="fi-FI" sz="1200" dirty="0" smtClean="0">
                <a:latin typeface="Myriad Pro" pitchFamily="34" charset="0"/>
              </a:rPr>
              <a:t>uovat ja kummalliset ideat , jotka ovat radikaalisti innovatiivisempia kuin missään muualla maailmassa.”</a:t>
            </a:r>
            <a:endParaRPr lang="en-GB" sz="1200" dirty="0">
              <a:latin typeface="Myriad Pro" pitchFamily="34" charset="0"/>
            </a:endParaRPr>
          </a:p>
        </p:txBody>
      </p:sp>
      <p:sp>
        <p:nvSpPr>
          <p:cNvPr id="426" name="TextBox 425"/>
          <p:cNvSpPr txBox="1"/>
          <p:nvPr/>
        </p:nvSpPr>
        <p:spPr>
          <a:xfrm>
            <a:off x="3846899" y="4357060"/>
            <a:ext cx="2911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smtClean="0">
                <a:latin typeface="Myriad Pro" pitchFamily="34" charset="0"/>
              </a:rPr>
              <a:t>Afrikka 7%</a:t>
            </a:r>
          </a:p>
          <a:p>
            <a:r>
              <a:rPr lang="fi-FI" sz="1200" dirty="0" smtClean="0">
                <a:latin typeface="Myriad Pro" pitchFamily="34" charset="0"/>
              </a:rPr>
              <a:t>”Maanläheiset ratkaisut yhteisöiltä yhteisöille.  Oikeasti uusia ratkaisuja, ei jäljitelmiä Intian tai Kiinan tapaan.”</a:t>
            </a:r>
            <a:endParaRPr lang="en-GB" sz="1200" dirty="0">
              <a:latin typeface="Myriad Pro" pitchFamily="34" charset="0"/>
            </a:endParaRPr>
          </a:p>
        </p:txBody>
      </p:sp>
      <p:sp>
        <p:nvSpPr>
          <p:cNvPr id="427" name="TextBox 426"/>
          <p:cNvSpPr txBox="1"/>
          <p:nvPr/>
        </p:nvSpPr>
        <p:spPr>
          <a:xfrm>
            <a:off x="3544061" y="2595414"/>
            <a:ext cx="2657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smtClean="0">
                <a:latin typeface="Myriad Pro" pitchFamily="34" charset="0"/>
              </a:rPr>
              <a:t>Eurooppa 4%</a:t>
            </a:r>
          </a:p>
          <a:p>
            <a:r>
              <a:rPr lang="fi-FI" sz="1200" dirty="0" smtClean="0">
                <a:latin typeface="Myriad Pro" pitchFamily="34" charset="0"/>
              </a:rPr>
              <a:t>”Kaikkialla läsnä olevat avoimet ja nopeat Internet-yhteydet tarjoavat lähtökohdat innovaatioille.”</a:t>
            </a:r>
            <a:endParaRPr lang="en-GB" sz="1200" dirty="0">
              <a:latin typeface="Myriad Pro" pitchFamily="34" charset="0"/>
            </a:endParaRPr>
          </a:p>
        </p:txBody>
      </p:sp>
      <p:sp>
        <p:nvSpPr>
          <p:cNvPr id="428" name="TextBox 427"/>
          <p:cNvSpPr txBox="1"/>
          <p:nvPr/>
        </p:nvSpPr>
        <p:spPr>
          <a:xfrm>
            <a:off x="5262946" y="3354759"/>
            <a:ext cx="1280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smtClean="0">
                <a:latin typeface="Myriad Pro" pitchFamily="34" charset="0"/>
              </a:rPr>
              <a:t>Intia 7%</a:t>
            </a:r>
          </a:p>
          <a:p>
            <a:r>
              <a:rPr lang="fi-FI" sz="1200" dirty="0" smtClean="0">
                <a:latin typeface="Myriad Pro" pitchFamily="34" charset="0"/>
              </a:rPr>
              <a:t>”Valtavasti halpoja ja hyvin koulutettuja työntekijöitä.”</a:t>
            </a:r>
            <a:endParaRPr lang="en-GB" sz="1200" dirty="0">
              <a:latin typeface="Myriad Pro" pitchFamily="34" charset="0"/>
            </a:endParaRPr>
          </a:p>
        </p:txBody>
      </p:sp>
      <p:sp>
        <p:nvSpPr>
          <p:cNvPr id="429" name="TextBox 428"/>
          <p:cNvSpPr txBox="1"/>
          <p:nvPr/>
        </p:nvSpPr>
        <p:spPr>
          <a:xfrm>
            <a:off x="6663664" y="3868576"/>
            <a:ext cx="1521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smtClean="0">
                <a:latin typeface="Myriad Pro" pitchFamily="34" charset="0"/>
              </a:rPr>
              <a:t>Tyynenvaltameren alue 7%</a:t>
            </a:r>
          </a:p>
        </p:txBody>
      </p:sp>
      <p:sp>
        <p:nvSpPr>
          <p:cNvPr id="430" name="TextBox 429"/>
          <p:cNvSpPr txBox="1"/>
          <p:nvPr/>
        </p:nvSpPr>
        <p:spPr>
          <a:xfrm>
            <a:off x="5994385" y="2024252"/>
            <a:ext cx="1839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smtClean="0">
                <a:latin typeface="Myriad Pro" pitchFamily="34" charset="0"/>
              </a:rPr>
              <a:t>Kiina 4%</a:t>
            </a:r>
          </a:p>
          <a:p>
            <a:r>
              <a:rPr lang="fi-FI" sz="1200" dirty="0" smtClean="0">
                <a:latin typeface="Myriad Pro" pitchFamily="34" charset="0"/>
              </a:rPr>
              <a:t>”Englanninkielisen sisällön osuus internetistä tulee olemaan kooltaan vain murto-osa kiinankielisestä.”</a:t>
            </a:r>
            <a:endParaRPr lang="en-GB" sz="1200" dirty="0">
              <a:latin typeface="Myriad Pro" pitchFamily="34" charset="0"/>
            </a:endParaRPr>
          </a:p>
        </p:txBody>
      </p:sp>
      <p:sp>
        <p:nvSpPr>
          <p:cNvPr id="431" name="TextBox 430"/>
          <p:cNvSpPr txBox="1"/>
          <p:nvPr/>
        </p:nvSpPr>
        <p:spPr>
          <a:xfrm>
            <a:off x="1421650" y="5572979"/>
            <a:ext cx="3258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smtClean="0">
                <a:latin typeface="Myriad Pro" pitchFamily="34" charset="0"/>
              </a:rPr>
              <a:t>Kaikkialla:</a:t>
            </a:r>
          </a:p>
          <a:p>
            <a:r>
              <a:rPr lang="fi-FI" sz="1200" b="1" dirty="0" smtClean="0">
                <a:latin typeface="Myriad Pro" pitchFamily="34" charset="0"/>
              </a:rPr>
              <a:t> </a:t>
            </a:r>
            <a:r>
              <a:rPr lang="fi-FI" sz="1200" dirty="0" smtClean="0">
                <a:latin typeface="Myriad Pro" pitchFamily="34" charset="0"/>
              </a:rPr>
              <a:t>”Maantieteellinen sijainti määrittää innovaatiota vähemmän kuin älykköjen/nörttien verkostot.”</a:t>
            </a:r>
            <a:endParaRPr lang="en-GB" sz="1200" dirty="0">
              <a:latin typeface="Myriad Pro" pitchFamily="34" charset="0"/>
            </a:endParaRPr>
          </a:p>
        </p:txBody>
      </p:sp>
      <p:sp>
        <p:nvSpPr>
          <p:cNvPr id="432" name="TextBox 431"/>
          <p:cNvSpPr txBox="1"/>
          <p:nvPr/>
        </p:nvSpPr>
        <p:spPr>
          <a:xfrm>
            <a:off x="4877772" y="5572979"/>
            <a:ext cx="3069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smtClean="0">
                <a:latin typeface="Myriad Pro" pitchFamily="34" charset="0"/>
              </a:rPr>
              <a:t>Ei missään:</a:t>
            </a:r>
          </a:p>
          <a:p>
            <a:r>
              <a:rPr lang="fi-FI" sz="1200" b="1" dirty="0" smtClean="0">
                <a:latin typeface="Myriad Pro" pitchFamily="34" charset="0"/>
              </a:rPr>
              <a:t> </a:t>
            </a:r>
            <a:r>
              <a:rPr lang="fi-FI" sz="1200" dirty="0" smtClean="0">
                <a:latin typeface="Myriad Pro" pitchFamily="34" charset="0"/>
              </a:rPr>
              <a:t>”Valitettavasti innovatiivisia teknologioita kehitetään liian </a:t>
            </a:r>
            <a:r>
              <a:rPr lang="fi-FI" sz="1200" dirty="0">
                <a:latin typeface="Myriad Pro" pitchFamily="34" charset="0"/>
              </a:rPr>
              <a:t>vähän</a:t>
            </a:r>
            <a:r>
              <a:rPr lang="fi-FI" sz="1200" dirty="0" smtClean="0">
                <a:latin typeface="Myriad Pro" pitchFamily="34" charset="0"/>
              </a:rPr>
              <a:t> </a:t>
            </a:r>
            <a:r>
              <a:rPr lang="fi-FI" sz="1200" dirty="0">
                <a:latin typeface="Myriad Pro" pitchFamily="34" charset="0"/>
              </a:rPr>
              <a:t>tällä </a:t>
            </a:r>
            <a:r>
              <a:rPr lang="fi-FI" sz="1200" dirty="0" smtClean="0">
                <a:latin typeface="Myriad Pro" pitchFamily="34" charset="0"/>
              </a:rPr>
              <a:t>hetkellä.”</a:t>
            </a:r>
            <a:endParaRPr lang="en-GB" sz="1200" dirty="0">
              <a:latin typeface="Myriad Pro" pitchFamily="34" charset="0"/>
            </a:endParaRPr>
          </a:p>
        </p:txBody>
      </p:sp>
      <p:sp>
        <p:nvSpPr>
          <p:cNvPr id="215" name="Title 1"/>
          <p:cNvSpPr txBox="1">
            <a:spLocks/>
          </p:cNvSpPr>
          <p:nvPr/>
        </p:nvSpPr>
        <p:spPr>
          <a:xfrm>
            <a:off x="943550" y="6417749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46.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7025" y="188640"/>
            <a:ext cx="7774308" cy="6463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2.5</a:t>
            </a:r>
            <a:endParaRPr lang="fi-FI" b="1" dirty="0"/>
          </a:p>
          <a:p>
            <a:r>
              <a:rPr lang="fi-FI" b="1" dirty="0"/>
              <a:t>Tällä hetkellä innovatiivisin paikka kehittää internetiin liittyvää teknologiaa on…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982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7915" y="1486474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48769114"/>
              </p:ext>
            </p:extLst>
          </p:nvPr>
        </p:nvGraphicFramePr>
        <p:xfrm>
          <a:off x="957219" y="1486474"/>
          <a:ext cx="7226695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947915" y="5499230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47.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7915" y="469070"/>
            <a:ext cx="7756624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2.6</a:t>
            </a:r>
            <a:endParaRPr lang="fi-FI" b="1" dirty="0"/>
          </a:p>
          <a:p>
            <a:r>
              <a:rPr lang="fi-FI" b="1" dirty="0"/>
              <a:t>Painopiste älypuhelimiin: eri internet-päätelaitteiden globaalit toimitukset (miljoonaa laitetta)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7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7915" y="1486474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81890038"/>
              </p:ext>
            </p:extLst>
          </p:nvPr>
        </p:nvGraphicFramePr>
        <p:xfrm>
          <a:off x="957219" y="1486474"/>
          <a:ext cx="7226695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>
            <a:spLocks noChangeAspect="1"/>
          </p:cNvSpPr>
          <p:nvPr/>
        </p:nvSpPr>
        <p:spPr>
          <a:xfrm>
            <a:off x="7308000" y="4086000"/>
            <a:ext cx="72000" cy="72000"/>
          </a:xfrm>
          <a:prstGeom prst="rect">
            <a:avLst/>
          </a:prstGeom>
          <a:solidFill>
            <a:srgbClr val="E83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7308000" y="4338000"/>
            <a:ext cx="72000" cy="72000"/>
          </a:xfrm>
          <a:prstGeom prst="rect">
            <a:avLst/>
          </a:prstGeom>
          <a:solidFill>
            <a:srgbClr val="EF9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47914" y="5369914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48.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7914" y="413665"/>
            <a:ext cx="7314495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2.7</a:t>
            </a:r>
            <a:endParaRPr lang="fi-FI" b="1" dirty="0"/>
          </a:p>
          <a:p>
            <a:r>
              <a:rPr lang="fi-FI" b="1" dirty="0"/>
              <a:t>Suomi viidentenä ICT:n edistyksellisyydessä 152:n maan joukossa</a:t>
            </a:r>
          </a:p>
          <a:p>
            <a:r>
              <a:rPr lang="fi-FI" dirty="0"/>
              <a:t>Maailman vuoden 2010 kärkimaat ICT </a:t>
            </a:r>
            <a:r>
              <a:rPr lang="fi-FI" dirty="0" err="1"/>
              <a:t>Development</a:t>
            </a:r>
            <a:r>
              <a:rPr lang="fi-FI" dirty="0"/>
              <a:t> -indeksin (IDI) </a:t>
            </a:r>
            <a:r>
              <a:rPr lang="fi-FI" dirty="0" smtClean="0"/>
              <a:t>mukaan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183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7915" y="888334"/>
            <a:ext cx="7236000" cy="5508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18423635"/>
              </p:ext>
            </p:extLst>
          </p:nvPr>
        </p:nvGraphicFramePr>
        <p:xfrm>
          <a:off x="965915" y="888334"/>
          <a:ext cx="3600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501934814"/>
              </p:ext>
            </p:extLst>
          </p:nvPr>
        </p:nvGraphicFramePr>
        <p:xfrm>
          <a:off x="4565915" y="888334"/>
          <a:ext cx="3600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60787" y="4474177"/>
            <a:ext cx="9146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Myriad Pro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Myriad Pro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736000" y="4830629"/>
            <a:ext cx="1796027" cy="1239949"/>
            <a:chOff x="2988000" y="4786011"/>
            <a:chExt cx="1796027" cy="1239949"/>
          </a:xfrm>
        </p:grpSpPr>
        <p:grpSp>
          <p:nvGrpSpPr>
            <p:cNvPr id="5" name="Group 4"/>
            <p:cNvGrpSpPr/>
            <p:nvPr/>
          </p:nvGrpSpPr>
          <p:grpSpPr>
            <a:xfrm>
              <a:off x="2988000" y="4806344"/>
              <a:ext cx="330774" cy="999095"/>
              <a:chOff x="3305086" y="4014065"/>
              <a:chExt cx="330774" cy="99909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311860" y="4014065"/>
                <a:ext cx="324000" cy="144000"/>
              </a:xfrm>
              <a:prstGeom prst="rect">
                <a:avLst/>
              </a:prstGeom>
              <a:solidFill>
                <a:srgbClr val="A7DF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311860" y="4227839"/>
                <a:ext cx="144000" cy="144000"/>
              </a:xfrm>
              <a:prstGeom prst="rect">
                <a:avLst/>
              </a:prstGeom>
              <a:solidFill>
                <a:srgbClr val="6954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472660" y="4227839"/>
                <a:ext cx="144000" cy="144000"/>
              </a:xfrm>
              <a:prstGeom prst="rect">
                <a:avLst/>
              </a:prstGeom>
              <a:solidFill>
                <a:srgbClr val="E83C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305086" y="4441613"/>
                <a:ext cx="144000" cy="144000"/>
              </a:xfrm>
              <a:prstGeom prst="rect">
                <a:avLst/>
              </a:prstGeom>
              <a:solidFill>
                <a:srgbClr val="7F6E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474000" y="4441613"/>
                <a:ext cx="144000" cy="144000"/>
              </a:xfrm>
              <a:prstGeom prst="rect">
                <a:avLst/>
              </a:prstGeom>
              <a:solidFill>
                <a:srgbClr val="ED6D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305086" y="4655387"/>
                <a:ext cx="144000" cy="144000"/>
              </a:xfrm>
              <a:prstGeom prst="rect">
                <a:avLst/>
              </a:prstGeom>
              <a:solidFill>
                <a:srgbClr val="9687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474000" y="4655387"/>
                <a:ext cx="144000" cy="144000"/>
              </a:xfrm>
              <a:prstGeom prst="rect">
                <a:avLst/>
              </a:prstGeom>
              <a:solidFill>
                <a:srgbClr val="EF90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311290" y="4869160"/>
                <a:ext cx="144000" cy="144000"/>
              </a:xfrm>
              <a:prstGeom prst="rect">
                <a:avLst/>
              </a:prstGeom>
              <a:solidFill>
                <a:srgbClr val="ABA0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472660" y="4869160"/>
                <a:ext cx="144000" cy="144000"/>
              </a:xfrm>
              <a:prstGeom prst="rect">
                <a:avLst/>
              </a:prstGeom>
              <a:solidFill>
                <a:srgbClr val="F4A8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368926" y="4786011"/>
              <a:ext cx="105761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200" dirty="0" smtClean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Työn tuottavuus</a:t>
              </a:r>
              <a:endParaRPr lang="fi-FI" sz="1200" dirty="0">
                <a:solidFill>
                  <a:prstClr val="black"/>
                </a:solidFill>
                <a:latin typeface="Myriad Pro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68926" y="5020118"/>
              <a:ext cx="14151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200" dirty="0" err="1" smtClean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Kokonaistuott</a:t>
              </a:r>
              <a:r>
                <a:rPr lang="fi-FI" sz="1200" dirty="0" smtClean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. </a:t>
              </a:r>
              <a:r>
                <a:rPr lang="fi-FI" sz="1200" dirty="0" err="1" smtClean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vaik</a:t>
              </a:r>
              <a:r>
                <a:rPr lang="fi-FI" sz="1200" dirty="0" smtClean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.</a:t>
              </a:r>
              <a:endParaRPr lang="fi-FI" sz="1200" dirty="0">
                <a:solidFill>
                  <a:prstClr val="black"/>
                </a:solidFill>
                <a:latin typeface="Myriad Pro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68926" y="5427333"/>
              <a:ext cx="105761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200" dirty="0" err="1" smtClean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Ei-ICT</a:t>
              </a:r>
              <a:r>
                <a:rPr lang="fi-FI" sz="1200" dirty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 </a:t>
              </a:r>
              <a:r>
                <a:rPr lang="fi-FI" sz="1200" dirty="0" smtClean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pääoma</a:t>
              </a:r>
              <a:endParaRPr lang="fi-FI" sz="1200" dirty="0">
                <a:solidFill>
                  <a:prstClr val="black"/>
                </a:solidFill>
                <a:latin typeface="Myriad Pro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68926" y="5213559"/>
              <a:ext cx="105761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200" dirty="0" smtClean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ICT-pääoma</a:t>
              </a:r>
              <a:endParaRPr lang="fi-FI" sz="1200" dirty="0">
                <a:solidFill>
                  <a:prstClr val="black"/>
                </a:solidFill>
                <a:latin typeface="Myriad Pro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68926" y="5656628"/>
              <a:ext cx="141510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200" dirty="0" smtClean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Työpanoksen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200" dirty="0" smtClean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rakenne</a:t>
              </a:r>
              <a:endParaRPr lang="fi-FI" sz="1200" dirty="0">
                <a:solidFill>
                  <a:prstClr val="black"/>
                </a:solidFill>
                <a:latin typeface="Myriad Pro" pitchFamily="34" charset="0"/>
                <a:cs typeface="Arial" pitchFamily="34" charset="0"/>
              </a:endParaRP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936842" y="6396334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49.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7914" y="15195"/>
            <a:ext cx="8196085" cy="86177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sz="1200" dirty="0"/>
              <a:t>Kuvio </a:t>
            </a:r>
            <a:r>
              <a:rPr lang="fi-FI" sz="1200" dirty="0" smtClean="0"/>
              <a:t>2.8</a:t>
            </a:r>
            <a:r>
              <a:rPr lang="fi-FI" sz="1200" b="1" dirty="0"/>
              <a:t> </a:t>
            </a:r>
            <a:endParaRPr lang="fi-FI" sz="1200" b="1" dirty="0" smtClean="0"/>
          </a:p>
          <a:p>
            <a:r>
              <a:rPr lang="fi-FI" sz="1600" b="1" dirty="0" smtClean="0"/>
              <a:t>ICT-valmistuksen </a:t>
            </a:r>
            <a:r>
              <a:rPr lang="fi-FI" sz="1600" b="1" dirty="0"/>
              <a:t>menestys selittää yli puolet Suomen tuottavuuskasvusta ennen kriisiä </a:t>
            </a:r>
          </a:p>
          <a:p>
            <a:r>
              <a:rPr lang="fi-FI" sz="1100" dirty="0"/>
              <a:t>Työn tuottavuuden keskimääräinen vuosikasvu 1995–2007 ja eri tekijöiden kasvukontribuutiot (vasen) sekä ICT-valmistuksen </a:t>
            </a:r>
            <a:endParaRPr lang="fi-FI" sz="1100" dirty="0" smtClean="0"/>
          </a:p>
          <a:p>
            <a:r>
              <a:rPr lang="fi-FI" sz="1100" dirty="0" smtClean="0"/>
              <a:t>kontribuutio </a:t>
            </a:r>
            <a:r>
              <a:rPr lang="fi-FI" sz="1100" dirty="0"/>
              <a:t>työn tuottavuuden kasvuun (oikea)</a:t>
            </a:r>
          </a:p>
        </p:txBody>
      </p:sp>
    </p:spTree>
    <p:extLst>
      <p:ext uri="{BB962C8B-B14F-4D97-AF65-F5344CB8AC3E}">
        <p14:creationId xmlns:p14="http://schemas.microsoft.com/office/powerpoint/2010/main" val="32245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7915" y="1486474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45695551"/>
              </p:ext>
            </p:extLst>
          </p:nvPr>
        </p:nvGraphicFramePr>
        <p:xfrm>
          <a:off x="957219" y="1486474"/>
          <a:ext cx="3600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176266520"/>
              </p:ext>
            </p:extLst>
          </p:nvPr>
        </p:nvGraphicFramePr>
        <p:xfrm>
          <a:off x="4565915" y="1486474"/>
          <a:ext cx="3600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947915" y="5454225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51.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7914" y="368660"/>
            <a:ext cx="7764545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2.9</a:t>
            </a:r>
            <a:endParaRPr lang="fi-FI" b="1" dirty="0"/>
          </a:p>
          <a:p>
            <a:r>
              <a:rPr lang="fi-FI" b="1" dirty="0"/>
              <a:t>Suomi on edelleen yksi maailman eniten ICT:n tarjontaan erikoistuneita maita</a:t>
            </a:r>
          </a:p>
          <a:p>
            <a:r>
              <a:rPr lang="fi-FI" dirty="0"/>
              <a:t>Maiden erikoistuminen ICT:n tarjontaan </a:t>
            </a:r>
          </a:p>
        </p:txBody>
      </p:sp>
    </p:spTree>
    <p:extLst>
      <p:ext uri="{BB962C8B-B14F-4D97-AF65-F5344CB8AC3E}">
        <p14:creationId xmlns:p14="http://schemas.microsoft.com/office/powerpoint/2010/main" val="3727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7915" y="1486474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74375952"/>
              </p:ext>
            </p:extLst>
          </p:nvPr>
        </p:nvGraphicFramePr>
        <p:xfrm>
          <a:off x="957219" y="1486474"/>
          <a:ext cx="3600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985319517"/>
              </p:ext>
            </p:extLst>
          </p:nvPr>
        </p:nvGraphicFramePr>
        <p:xfrm>
          <a:off x="4565915" y="1486474"/>
          <a:ext cx="3600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97823" y="4623372"/>
            <a:ext cx="9146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Myriad Pro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7323" y="4204272"/>
            <a:ext cx="9146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Myriad Pro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7323" y="4613847"/>
            <a:ext cx="9146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Myriad Pro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7323" y="4413822"/>
            <a:ext cx="9146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Myriad Pro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Myriad Pro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47915" y="5454225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51.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7914" y="368660"/>
            <a:ext cx="7764545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2.9</a:t>
            </a:r>
            <a:endParaRPr lang="fi-FI" b="1" dirty="0"/>
          </a:p>
          <a:p>
            <a:r>
              <a:rPr lang="fi-FI" b="1" dirty="0"/>
              <a:t>Suomi on edelleen yksi maailman eniten ICT:n tarjontaan erikoistuneita maita</a:t>
            </a:r>
          </a:p>
          <a:p>
            <a:r>
              <a:rPr lang="fi-FI" dirty="0"/>
              <a:t>Maiden </a:t>
            </a:r>
            <a:r>
              <a:rPr lang="fi-FI" dirty="0" smtClean="0"/>
              <a:t>yrityssektoreiden </a:t>
            </a:r>
            <a:r>
              <a:rPr lang="fi-FI" dirty="0"/>
              <a:t>ICT-käytön </a:t>
            </a:r>
            <a:r>
              <a:rPr lang="fi-FI" dirty="0" smtClean="0"/>
              <a:t>vertailua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56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7915" y="1486474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46289245"/>
              </p:ext>
            </p:extLst>
          </p:nvPr>
        </p:nvGraphicFramePr>
        <p:xfrm>
          <a:off x="957219" y="1486474"/>
          <a:ext cx="3600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228256144"/>
              </p:ext>
            </p:extLst>
          </p:nvPr>
        </p:nvGraphicFramePr>
        <p:xfrm>
          <a:off x="4565915" y="1486474"/>
          <a:ext cx="3600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17323" y="4204272"/>
            <a:ext cx="9146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Myriad Pro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7323" y="4613847"/>
            <a:ext cx="9146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Myriad Pro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7323" y="4413822"/>
            <a:ext cx="9146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Myriad Pro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Myriad Pro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7823" y="4185222"/>
            <a:ext cx="9146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Myriad Pro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Myriad Pro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7823" y="4594797"/>
            <a:ext cx="9146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Myriad Pro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7823" y="4394772"/>
            <a:ext cx="9146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Myriad Pro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Myriad Pro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47915" y="5454225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51.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47914" y="368660"/>
            <a:ext cx="7764545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2.9</a:t>
            </a:r>
            <a:endParaRPr lang="fi-FI" b="1" dirty="0"/>
          </a:p>
          <a:p>
            <a:r>
              <a:rPr lang="fi-FI" b="1" dirty="0"/>
              <a:t>Suomi on edelleen yksi maailman eniten ICT:n tarjontaan erikoistuneita maita</a:t>
            </a:r>
          </a:p>
          <a:p>
            <a:r>
              <a:rPr lang="fi-FI" dirty="0"/>
              <a:t>Maiden </a:t>
            </a:r>
            <a:r>
              <a:rPr lang="fi-FI" dirty="0" smtClean="0"/>
              <a:t>yrityssektoreiden </a:t>
            </a:r>
            <a:r>
              <a:rPr lang="fi-FI" dirty="0"/>
              <a:t>ICT-käytön </a:t>
            </a:r>
            <a:r>
              <a:rPr lang="fi-FI" dirty="0" smtClean="0"/>
              <a:t>vertailua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618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7915" y="923070"/>
            <a:ext cx="7236000" cy="5508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6000" y="1563777"/>
            <a:ext cx="7092000" cy="3730447"/>
            <a:chOff x="1132415" y="1950901"/>
            <a:chExt cx="6840000" cy="3730447"/>
          </a:xfrm>
        </p:grpSpPr>
        <p:sp>
          <p:nvSpPr>
            <p:cNvPr id="221" name="Freeform 321"/>
            <p:cNvSpPr>
              <a:spLocks/>
            </p:cNvSpPr>
            <p:nvPr/>
          </p:nvSpPr>
          <p:spPr bwMode="auto">
            <a:xfrm rot="730076">
              <a:off x="4261681" y="3382877"/>
              <a:ext cx="281435" cy="220685"/>
            </a:xfrm>
            <a:custGeom>
              <a:avLst/>
              <a:gdLst>
                <a:gd name="T0" fmla="*/ 426164101 w 10000"/>
                <a:gd name="T1" fmla="*/ 33234648 h 10009"/>
                <a:gd name="T2" fmla="*/ 408082289 w 10000"/>
                <a:gd name="T3" fmla="*/ 32290934 h 10009"/>
                <a:gd name="T4" fmla="*/ 362807633 w 10000"/>
                <a:gd name="T5" fmla="*/ 28740862 h 10009"/>
                <a:gd name="T6" fmla="*/ 339258661 w 10000"/>
                <a:gd name="T7" fmla="*/ 30156419 h 10009"/>
                <a:gd name="T8" fmla="*/ 326642675 w 10000"/>
                <a:gd name="T9" fmla="*/ 30156419 h 10009"/>
                <a:gd name="T10" fmla="*/ 309215389 w 10000"/>
                <a:gd name="T11" fmla="*/ 16494176 h 10009"/>
                <a:gd name="T12" fmla="*/ 163298617 w 10000"/>
                <a:gd name="T13" fmla="*/ 202452 h 10009"/>
                <a:gd name="T14" fmla="*/ 87933914 w 10000"/>
                <a:gd name="T15" fmla="*/ 7685170 h 10009"/>
                <a:gd name="T16" fmla="*/ 62843529 w 10000"/>
                <a:gd name="T17" fmla="*/ 202452 h 10009"/>
                <a:gd name="T18" fmla="*/ 37659631 w 10000"/>
                <a:gd name="T19" fmla="*/ 7685170 h 10009"/>
                <a:gd name="T20" fmla="*/ 0 w 10000"/>
                <a:gd name="T21" fmla="*/ 22673701 h 10009"/>
                <a:gd name="T22" fmla="*/ 25137159 w 10000"/>
                <a:gd name="T23" fmla="*/ 60132717 h 10009"/>
                <a:gd name="T24" fmla="*/ 50274283 w 10000"/>
                <a:gd name="T25" fmla="*/ 45144977 h 10009"/>
                <a:gd name="T26" fmla="*/ 100501863 w 10000"/>
                <a:gd name="T27" fmla="*/ 52627695 h 10009"/>
                <a:gd name="T28" fmla="*/ 113117812 w 10000"/>
                <a:gd name="T29" fmla="*/ 60132717 h 10009"/>
                <a:gd name="T30" fmla="*/ 113117812 w 10000"/>
                <a:gd name="T31" fmla="*/ 60132717 h 10009"/>
                <a:gd name="T32" fmla="*/ 125592247 w 10000"/>
                <a:gd name="T33" fmla="*/ 67616225 h 10009"/>
                <a:gd name="T34" fmla="*/ 113117812 w 10000"/>
                <a:gd name="T35" fmla="*/ 90086683 h 10009"/>
                <a:gd name="T36" fmla="*/ 100501863 w 10000"/>
                <a:gd name="T37" fmla="*/ 127546490 h 10009"/>
                <a:gd name="T38" fmla="*/ 87933914 w 10000"/>
                <a:gd name="T39" fmla="*/ 150017738 h 10009"/>
                <a:gd name="T40" fmla="*/ 87933914 w 10000"/>
                <a:gd name="T41" fmla="*/ 164983174 h 10009"/>
                <a:gd name="T42" fmla="*/ 88027428 w 10000"/>
                <a:gd name="T43" fmla="*/ 168915820 h 10009"/>
                <a:gd name="T44" fmla="*/ 87933914 w 10000"/>
                <a:gd name="T45" fmla="*/ 172489014 h 10009"/>
                <a:gd name="T46" fmla="*/ 87933914 w 10000"/>
                <a:gd name="T47" fmla="*/ 179971704 h 10009"/>
                <a:gd name="T48" fmla="*/ 75364703 w 10000"/>
                <a:gd name="T49" fmla="*/ 202442981 h 10009"/>
                <a:gd name="T50" fmla="*/ 100501863 w 10000"/>
                <a:gd name="T51" fmla="*/ 202442981 h 10009"/>
                <a:gd name="T52" fmla="*/ 150776145 w 10000"/>
                <a:gd name="T53" fmla="*/ 224914229 h 10009"/>
                <a:gd name="T54" fmla="*/ 226140849 w 10000"/>
                <a:gd name="T55" fmla="*/ 209925699 h 10009"/>
                <a:gd name="T56" fmla="*/ 301505552 w 10000"/>
                <a:gd name="T57" fmla="*/ 202442981 h 10009"/>
                <a:gd name="T58" fmla="*/ 339258661 w 10000"/>
                <a:gd name="T59" fmla="*/ 172489014 h 10009"/>
                <a:gd name="T60" fmla="*/ 376916994 w 10000"/>
                <a:gd name="T61" fmla="*/ 142512716 h 10009"/>
                <a:gd name="T62" fmla="*/ 376916994 w 10000"/>
                <a:gd name="T63" fmla="*/ 127546490 h 10009"/>
                <a:gd name="T64" fmla="*/ 412193659 w 10000"/>
                <a:gd name="T65" fmla="*/ 87817472 h 10009"/>
                <a:gd name="T66" fmla="*/ 429341773 w 10000"/>
                <a:gd name="T67" fmla="*/ 83165896 h 10009"/>
                <a:gd name="T68" fmla="*/ 435368612 w 10000"/>
                <a:gd name="T69" fmla="*/ 80738868 h 10009"/>
                <a:gd name="T70" fmla="*/ 439900776 w 10000"/>
                <a:gd name="T71" fmla="*/ 78491989 h 10009"/>
                <a:gd name="T72" fmla="*/ 465785903 w 10000"/>
                <a:gd name="T73" fmla="*/ 63975302 h 10009"/>
                <a:gd name="T74" fmla="*/ 457094332 w 10000"/>
                <a:gd name="T75" fmla="*/ 39369538 h 10009"/>
                <a:gd name="T76" fmla="*/ 455739875 w 10000"/>
                <a:gd name="T77" fmla="*/ 35908735 h 10009"/>
                <a:gd name="T78" fmla="*/ 446722357 w 10000"/>
                <a:gd name="T79" fmla="*/ 35819466 h 10009"/>
                <a:gd name="T80" fmla="*/ 426164101 w 10000"/>
                <a:gd name="T81" fmla="*/ 33234648 h 100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0" h="10009">
                  <a:moveTo>
                    <a:pt x="9121" y="1479"/>
                  </a:moveTo>
                  <a:cubicBezTo>
                    <a:pt x="8949" y="1545"/>
                    <a:pt x="8960" y="1470"/>
                    <a:pt x="8734" y="1437"/>
                  </a:cubicBezTo>
                  <a:cubicBezTo>
                    <a:pt x="8508" y="1404"/>
                    <a:pt x="8010" y="1295"/>
                    <a:pt x="7765" y="1279"/>
                  </a:cubicBezTo>
                  <a:cubicBezTo>
                    <a:pt x="7520" y="1263"/>
                    <a:pt x="7390" y="1332"/>
                    <a:pt x="7261" y="1342"/>
                  </a:cubicBezTo>
                  <a:cubicBezTo>
                    <a:pt x="7132" y="1353"/>
                    <a:pt x="7098" y="1443"/>
                    <a:pt x="6991" y="1342"/>
                  </a:cubicBezTo>
                  <a:cubicBezTo>
                    <a:pt x="6884" y="1241"/>
                    <a:pt x="6742" y="937"/>
                    <a:pt x="6618" y="734"/>
                  </a:cubicBezTo>
                  <a:cubicBezTo>
                    <a:pt x="5577" y="492"/>
                    <a:pt x="4284" y="74"/>
                    <a:pt x="3495" y="9"/>
                  </a:cubicBezTo>
                  <a:cubicBezTo>
                    <a:pt x="2706" y="-56"/>
                    <a:pt x="2420" y="231"/>
                    <a:pt x="1882" y="342"/>
                  </a:cubicBezTo>
                  <a:lnTo>
                    <a:pt x="1345" y="9"/>
                  </a:lnTo>
                  <a:lnTo>
                    <a:pt x="806" y="342"/>
                  </a:lnTo>
                  <a:cubicBezTo>
                    <a:pt x="806" y="342"/>
                    <a:pt x="268" y="1009"/>
                    <a:pt x="0" y="1009"/>
                  </a:cubicBezTo>
                  <a:lnTo>
                    <a:pt x="538" y="2676"/>
                  </a:lnTo>
                  <a:lnTo>
                    <a:pt x="1076" y="2009"/>
                  </a:lnTo>
                  <a:lnTo>
                    <a:pt x="2151" y="2342"/>
                  </a:lnTo>
                  <a:lnTo>
                    <a:pt x="2421" y="2676"/>
                  </a:lnTo>
                  <a:lnTo>
                    <a:pt x="2688" y="3009"/>
                  </a:lnTo>
                  <a:cubicBezTo>
                    <a:pt x="2600" y="3342"/>
                    <a:pt x="2510" y="3676"/>
                    <a:pt x="2421" y="4009"/>
                  </a:cubicBezTo>
                  <a:cubicBezTo>
                    <a:pt x="2330" y="4565"/>
                    <a:pt x="2241" y="5120"/>
                    <a:pt x="2151" y="5676"/>
                  </a:cubicBezTo>
                  <a:cubicBezTo>
                    <a:pt x="2062" y="6009"/>
                    <a:pt x="1971" y="6343"/>
                    <a:pt x="1882" y="6676"/>
                  </a:cubicBezTo>
                  <a:lnTo>
                    <a:pt x="1882" y="7342"/>
                  </a:lnTo>
                  <a:cubicBezTo>
                    <a:pt x="1882" y="7482"/>
                    <a:pt x="1889" y="7241"/>
                    <a:pt x="1884" y="7517"/>
                  </a:cubicBezTo>
                  <a:cubicBezTo>
                    <a:pt x="1879" y="7793"/>
                    <a:pt x="1882" y="7594"/>
                    <a:pt x="1882" y="7676"/>
                  </a:cubicBezTo>
                  <a:lnTo>
                    <a:pt x="1882" y="8009"/>
                  </a:lnTo>
                  <a:cubicBezTo>
                    <a:pt x="1792" y="8342"/>
                    <a:pt x="1703" y="8676"/>
                    <a:pt x="1613" y="9009"/>
                  </a:cubicBezTo>
                  <a:lnTo>
                    <a:pt x="2151" y="9009"/>
                  </a:lnTo>
                  <a:lnTo>
                    <a:pt x="3227" y="10009"/>
                  </a:lnTo>
                  <a:lnTo>
                    <a:pt x="4840" y="9342"/>
                  </a:lnTo>
                  <a:lnTo>
                    <a:pt x="6453" y="9009"/>
                  </a:lnTo>
                  <a:lnTo>
                    <a:pt x="7261" y="7676"/>
                  </a:lnTo>
                  <a:lnTo>
                    <a:pt x="8067" y="6342"/>
                  </a:lnTo>
                  <a:cubicBezTo>
                    <a:pt x="8067" y="6120"/>
                    <a:pt x="7941" y="6082"/>
                    <a:pt x="8067" y="5676"/>
                  </a:cubicBezTo>
                  <a:cubicBezTo>
                    <a:pt x="8193" y="5270"/>
                    <a:pt x="8503" y="4112"/>
                    <a:pt x="8822" y="3908"/>
                  </a:cubicBezTo>
                  <a:cubicBezTo>
                    <a:pt x="9185" y="3676"/>
                    <a:pt x="9126" y="3756"/>
                    <a:pt x="9189" y="3701"/>
                  </a:cubicBezTo>
                  <a:cubicBezTo>
                    <a:pt x="9252" y="3646"/>
                    <a:pt x="9284" y="3569"/>
                    <a:pt x="9318" y="3593"/>
                  </a:cubicBezTo>
                  <a:cubicBezTo>
                    <a:pt x="9388" y="3534"/>
                    <a:pt x="9296" y="3577"/>
                    <a:pt x="9415" y="3493"/>
                  </a:cubicBezTo>
                  <a:cubicBezTo>
                    <a:pt x="9534" y="3409"/>
                    <a:pt x="9908" y="3137"/>
                    <a:pt x="9969" y="2847"/>
                  </a:cubicBezTo>
                  <a:cubicBezTo>
                    <a:pt x="10030" y="2557"/>
                    <a:pt x="10018" y="1949"/>
                    <a:pt x="9783" y="1752"/>
                  </a:cubicBezTo>
                  <a:cubicBezTo>
                    <a:pt x="9774" y="1701"/>
                    <a:pt x="9763" y="1649"/>
                    <a:pt x="9754" y="1598"/>
                  </a:cubicBezTo>
                  <a:cubicBezTo>
                    <a:pt x="9738" y="1593"/>
                    <a:pt x="9576" y="1599"/>
                    <a:pt x="9561" y="1594"/>
                  </a:cubicBezTo>
                  <a:lnTo>
                    <a:pt x="9121" y="1479"/>
                  </a:lnTo>
                  <a:close/>
                </a:path>
              </a:pathLst>
            </a:custGeom>
            <a:solidFill>
              <a:srgbClr val="BF6A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2" name="Freeform 322"/>
            <p:cNvSpPr>
              <a:spLocks/>
            </p:cNvSpPr>
            <p:nvPr/>
          </p:nvSpPr>
          <p:spPr bwMode="auto">
            <a:xfrm rot="926903">
              <a:off x="4269120" y="3397755"/>
              <a:ext cx="70668" cy="154975"/>
            </a:xfrm>
            <a:custGeom>
              <a:avLst/>
              <a:gdLst>
                <a:gd name="T0" fmla="*/ 5203165 w 10000"/>
                <a:gd name="T1" fmla="*/ 55889666 h 10437"/>
                <a:gd name="T2" fmla="*/ 5203165 w 10000"/>
                <a:gd name="T3" fmla="*/ 52637007 h 10437"/>
                <a:gd name="T4" fmla="*/ 5387551 w 10000"/>
                <a:gd name="T5" fmla="*/ 46351799 h 10437"/>
                <a:gd name="T6" fmla="*/ 5946543 w 10000"/>
                <a:gd name="T7" fmla="*/ 39611862 h 10437"/>
                <a:gd name="T8" fmla="*/ 5946543 w 10000"/>
                <a:gd name="T9" fmla="*/ 36359184 h 10437"/>
                <a:gd name="T10" fmla="*/ 6172444 w 10000"/>
                <a:gd name="T11" fmla="*/ 28565155 h 10437"/>
                <a:gd name="T12" fmla="*/ 6689840 w 10000"/>
                <a:gd name="T13" fmla="*/ 23334419 h 10437"/>
                <a:gd name="T14" fmla="*/ 6802098 w 10000"/>
                <a:gd name="T15" fmla="*/ 16987401 h 10437"/>
                <a:gd name="T16" fmla="*/ 7433136 w 10000"/>
                <a:gd name="T17" fmla="*/ 10309636 h 10437"/>
                <a:gd name="T18" fmla="*/ 6689840 w 10000"/>
                <a:gd name="T19" fmla="*/ 7056976 h 10437"/>
                <a:gd name="T20" fmla="*/ 5946543 w 10000"/>
                <a:gd name="T21" fmla="*/ 3252678 h 10437"/>
                <a:gd name="T22" fmla="*/ 3716573 w 10000"/>
                <a:gd name="T23" fmla="*/ 0 h 10437"/>
                <a:gd name="T24" fmla="*/ 2229971 w 10000"/>
                <a:gd name="T25" fmla="*/ 3252678 h 10437"/>
                <a:gd name="T26" fmla="*/ 1486593 w 10000"/>
                <a:gd name="T27" fmla="*/ 7056976 h 10437"/>
                <a:gd name="T28" fmla="*/ 918027 w 10000"/>
                <a:gd name="T29" fmla="*/ 9848023 h 10437"/>
                <a:gd name="T30" fmla="*/ 1486593 w 10000"/>
                <a:gd name="T31" fmla="*/ 20074877 h 10437"/>
                <a:gd name="T32" fmla="*/ 1486593 w 10000"/>
                <a:gd name="T33" fmla="*/ 33099660 h 10437"/>
                <a:gd name="T34" fmla="*/ 170224 w 10000"/>
                <a:gd name="T35" fmla="*/ 42768374 h 10437"/>
                <a:gd name="T36" fmla="*/ 0 w 10000"/>
                <a:gd name="T37" fmla="*/ 49377103 h 10437"/>
                <a:gd name="T38" fmla="*/ 483164 w 10000"/>
                <a:gd name="T39" fmla="*/ 53195128 h 10437"/>
                <a:gd name="T40" fmla="*/ 1486593 w 10000"/>
                <a:gd name="T41" fmla="*/ 52637007 h 10437"/>
                <a:gd name="T42" fmla="*/ 842208 w 10000"/>
                <a:gd name="T43" fmla="*/ 71650188 h 10437"/>
                <a:gd name="T44" fmla="*/ 4818903 w 10000"/>
                <a:gd name="T45" fmla="*/ 71926007 h 10437"/>
                <a:gd name="T46" fmla="*/ 5335475 w 10000"/>
                <a:gd name="T47" fmla="*/ 64986150 h 10437"/>
                <a:gd name="T48" fmla="*/ 5203165 w 10000"/>
                <a:gd name="T49" fmla="*/ 62401868 h 10437"/>
                <a:gd name="T50" fmla="*/ 5203165 w 10000"/>
                <a:gd name="T51" fmla="*/ 55889666 h 104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000" h="10437">
                  <a:moveTo>
                    <a:pt x="7000" y="8110"/>
                  </a:moveTo>
                  <a:lnTo>
                    <a:pt x="7000" y="7638"/>
                  </a:lnTo>
                  <a:cubicBezTo>
                    <a:pt x="7083" y="7334"/>
                    <a:pt x="7165" y="7030"/>
                    <a:pt x="7248" y="6726"/>
                  </a:cubicBezTo>
                  <a:lnTo>
                    <a:pt x="8000" y="5748"/>
                  </a:lnTo>
                  <a:lnTo>
                    <a:pt x="8000" y="5276"/>
                  </a:lnTo>
                  <a:cubicBezTo>
                    <a:pt x="8101" y="4899"/>
                    <a:pt x="8203" y="4522"/>
                    <a:pt x="8304" y="4145"/>
                  </a:cubicBezTo>
                  <a:lnTo>
                    <a:pt x="9000" y="3386"/>
                  </a:lnTo>
                  <a:cubicBezTo>
                    <a:pt x="9050" y="3079"/>
                    <a:pt x="9101" y="2772"/>
                    <a:pt x="9151" y="2465"/>
                  </a:cubicBezTo>
                  <a:lnTo>
                    <a:pt x="10000" y="1496"/>
                  </a:lnTo>
                  <a:lnTo>
                    <a:pt x="9000" y="1024"/>
                  </a:lnTo>
                  <a:lnTo>
                    <a:pt x="8000" y="472"/>
                  </a:lnTo>
                  <a:lnTo>
                    <a:pt x="5000" y="0"/>
                  </a:lnTo>
                  <a:lnTo>
                    <a:pt x="3000" y="472"/>
                  </a:lnTo>
                  <a:lnTo>
                    <a:pt x="2000" y="1024"/>
                  </a:lnTo>
                  <a:lnTo>
                    <a:pt x="1235" y="1429"/>
                  </a:lnTo>
                  <a:lnTo>
                    <a:pt x="2000" y="2913"/>
                  </a:lnTo>
                  <a:lnTo>
                    <a:pt x="2000" y="4803"/>
                  </a:lnTo>
                  <a:lnTo>
                    <a:pt x="229" y="6206"/>
                  </a:lnTo>
                  <a:cubicBezTo>
                    <a:pt x="153" y="6526"/>
                    <a:pt x="76" y="6845"/>
                    <a:pt x="0" y="7165"/>
                  </a:cubicBezTo>
                  <a:lnTo>
                    <a:pt x="650" y="7719"/>
                  </a:lnTo>
                  <a:lnTo>
                    <a:pt x="2000" y="7638"/>
                  </a:lnTo>
                  <a:lnTo>
                    <a:pt x="1133" y="10397"/>
                  </a:lnTo>
                  <a:lnTo>
                    <a:pt x="6483" y="10437"/>
                  </a:lnTo>
                  <a:cubicBezTo>
                    <a:pt x="6656" y="10000"/>
                    <a:pt x="7005" y="9867"/>
                    <a:pt x="7178" y="9430"/>
                  </a:cubicBezTo>
                  <a:cubicBezTo>
                    <a:pt x="7119" y="9305"/>
                    <a:pt x="7059" y="9180"/>
                    <a:pt x="7000" y="9055"/>
                  </a:cubicBezTo>
                  <a:lnTo>
                    <a:pt x="7000" y="8110"/>
                  </a:lnTo>
                  <a:close/>
                </a:path>
              </a:pathLst>
            </a:custGeom>
            <a:solidFill>
              <a:srgbClr val="A17DB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3" name="Freeform 341"/>
            <p:cNvSpPr>
              <a:spLocks/>
            </p:cNvSpPr>
            <p:nvPr/>
          </p:nvSpPr>
          <p:spPr bwMode="auto">
            <a:xfrm>
              <a:off x="4683215" y="3299810"/>
              <a:ext cx="148777" cy="65710"/>
            </a:xfrm>
            <a:custGeom>
              <a:avLst/>
              <a:gdLst>
                <a:gd name="T0" fmla="*/ 66415882 w 10000"/>
                <a:gd name="T1" fmla="*/ 3253953 h 10000"/>
                <a:gd name="T2" fmla="*/ 69306034 w 10000"/>
                <a:gd name="T3" fmla="*/ 2168926 h 10000"/>
                <a:gd name="T4" fmla="*/ 69306034 w 10000"/>
                <a:gd name="T5" fmla="*/ 2168926 h 10000"/>
                <a:gd name="T6" fmla="*/ 66415882 w 10000"/>
                <a:gd name="T7" fmla="*/ 1084463 h 10000"/>
                <a:gd name="T8" fmla="*/ 66415882 w 10000"/>
                <a:gd name="T9" fmla="*/ 542194 h 10000"/>
                <a:gd name="T10" fmla="*/ 63532969 w 10000"/>
                <a:gd name="T11" fmla="*/ 542194 h 10000"/>
                <a:gd name="T12" fmla="*/ 51979620 w 10000"/>
                <a:gd name="T13" fmla="*/ 0 h 10000"/>
                <a:gd name="T14" fmla="*/ 49089450 w 10000"/>
                <a:gd name="T15" fmla="*/ 542194 h 10000"/>
                <a:gd name="T16" fmla="*/ 40426253 w 10000"/>
                <a:gd name="T17" fmla="*/ 542194 h 10000"/>
                <a:gd name="T18" fmla="*/ 37542997 w 10000"/>
                <a:gd name="T19" fmla="*/ 1084463 h 10000"/>
                <a:gd name="T20" fmla="*/ 31763037 w 10000"/>
                <a:gd name="T21" fmla="*/ 1626657 h 10000"/>
                <a:gd name="T22" fmla="*/ 34653188 w 10000"/>
                <a:gd name="T23" fmla="*/ 2711120 h 10000"/>
                <a:gd name="T24" fmla="*/ 31763037 w 10000"/>
                <a:gd name="T25" fmla="*/ 3253953 h 10000"/>
                <a:gd name="T26" fmla="*/ 28879781 w 10000"/>
                <a:gd name="T27" fmla="*/ 3253953 h 10000"/>
                <a:gd name="T28" fmla="*/ 17326413 w 10000"/>
                <a:gd name="T29" fmla="*/ 3796155 h 10000"/>
                <a:gd name="T30" fmla="*/ 11553368 w 10000"/>
                <a:gd name="T31" fmla="*/ 3796155 h 10000"/>
                <a:gd name="T32" fmla="*/ 2890152 w 10000"/>
                <a:gd name="T33" fmla="*/ 3796155 h 10000"/>
                <a:gd name="T34" fmla="*/ 0 w 10000"/>
                <a:gd name="T35" fmla="*/ 3796155 h 10000"/>
                <a:gd name="T36" fmla="*/ 2890152 w 10000"/>
                <a:gd name="T37" fmla="*/ 4338416 h 10000"/>
                <a:gd name="T38" fmla="*/ 8663216 w 10000"/>
                <a:gd name="T39" fmla="*/ 5422879 h 10000"/>
                <a:gd name="T40" fmla="*/ 11553368 w 10000"/>
                <a:gd name="T41" fmla="*/ 5965081 h 10000"/>
                <a:gd name="T42" fmla="*/ 14436623 w 10000"/>
                <a:gd name="T43" fmla="*/ 5422879 h 10000"/>
                <a:gd name="T44" fmla="*/ 25989629 w 10000"/>
                <a:gd name="T45" fmla="*/ 5422879 h 10000"/>
                <a:gd name="T46" fmla="*/ 37542997 w 10000"/>
                <a:gd name="T47" fmla="*/ 5965081 h 10000"/>
                <a:gd name="T48" fmla="*/ 40426253 w 10000"/>
                <a:gd name="T49" fmla="*/ 5965081 h 10000"/>
                <a:gd name="T50" fmla="*/ 51979620 w 10000"/>
                <a:gd name="T51" fmla="*/ 5965081 h 10000"/>
                <a:gd name="T52" fmla="*/ 60642818 w 10000"/>
                <a:gd name="T53" fmla="*/ 4880618 h 10000"/>
                <a:gd name="T54" fmla="*/ 63532969 w 10000"/>
                <a:gd name="T55" fmla="*/ 4880618 h 10000"/>
                <a:gd name="T56" fmla="*/ 66415882 w 10000"/>
                <a:gd name="T57" fmla="*/ 3253953 h 1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000" h="10000">
                  <a:moveTo>
                    <a:pt x="9583" y="5455"/>
                  </a:moveTo>
                  <a:lnTo>
                    <a:pt x="10000" y="3636"/>
                  </a:lnTo>
                  <a:lnTo>
                    <a:pt x="9583" y="1818"/>
                  </a:lnTo>
                  <a:lnTo>
                    <a:pt x="9583" y="909"/>
                  </a:lnTo>
                  <a:lnTo>
                    <a:pt x="9167" y="909"/>
                  </a:lnTo>
                  <a:lnTo>
                    <a:pt x="7500" y="0"/>
                  </a:lnTo>
                  <a:lnTo>
                    <a:pt x="7083" y="909"/>
                  </a:lnTo>
                  <a:lnTo>
                    <a:pt x="5833" y="909"/>
                  </a:lnTo>
                  <a:lnTo>
                    <a:pt x="5417" y="1818"/>
                  </a:lnTo>
                  <a:lnTo>
                    <a:pt x="4583" y="2727"/>
                  </a:lnTo>
                  <a:lnTo>
                    <a:pt x="5000" y="4545"/>
                  </a:lnTo>
                  <a:cubicBezTo>
                    <a:pt x="5000" y="4545"/>
                    <a:pt x="5000" y="5455"/>
                    <a:pt x="4583" y="5455"/>
                  </a:cubicBezTo>
                  <a:lnTo>
                    <a:pt x="4167" y="5455"/>
                  </a:lnTo>
                  <a:lnTo>
                    <a:pt x="2500" y="6364"/>
                  </a:lnTo>
                  <a:lnTo>
                    <a:pt x="1667" y="6364"/>
                  </a:lnTo>
                  <a:lnTo>
                    <a:pt x="417" y="6364"/>
                  </a:lnTo>
                  <a:lnTo>
                    <a:pt x="0" y="6364"/>
                  </a:lnTo>
                  <a:lnTo>
                    <a:pt x="417" y="7273"/>
                  </a:lnTo>
                  <a:lnTo>
                    <a:pt x="1250" y="9091"/>
                  </a:lnTo>
                  <a:lnTo>
                    <a:pt x="1667" y="10000"/>
                  </a:lnTo>
                  <a:lnTo>
                    <a:pt x="2083" y="9091"/>
                  </a:lnTo>
                  <a:lnTo>
                    <a:pt x="3750" y="9091"/>
                  </a:lnTo>
                  <a:lnTo>
                    <a:pt x="5417" y="10000"/>
                  </a:lnTo>
                  <a:lnTo>
                    <a:pt x="5833" y="10000"/>
                  </a:lnTo>
                  <a:lnTo>
                    <a:pt x="7500" y="10000"/>
                  </a:lnTo>
                  <a:lnTo>
                    <a:pt x="8750" y="8182"/>
                  </a:lnTo>
                  <a:lnTo>
                    <a:pt x="9167" y="8182"/>
                  </a:lnTo>
                  <a:cubicBezTo>
                    <a:pt x="9306" y="7273"/>
                    <a:pt x="9444" y="6364"/>
                    <a:pt x="9583" y="5455"/>
                  </a:cubicBezTo>
                  <a:close/>
                </a:path>
              </a:pathLst>
            </a:custGeom>
            <a:solidFill>
              <a:srgbClr val="A17DB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4" name="Freeform 342"/>
            <p:cNvSpPr>
              <a:spLocks/>
            </p:cNvSpPr>
            <p:nvPr/>
          </p:nvSpPr>
          <p:spPr bwMode="auto">
            <a:xfrm rot="471028">
              <a:off x="4427815" y="3217983"/>
              <a:ext cx="238042" cy="229365"/>
            </a:xfrm>
            <a:custGeom>
              <a:avLst/>
              <a:gdLst>
                <a:gd name="T0" fmla="*/ 255899615 w 10043"/>
                <a:gd name="T1" fmla="*/ 182500249 h 10000"/>
                <a:gd name="T2" fmla="*/ 260305209 w 10043"/>
                <a:gd name="T3" fmla="*/ 166367556 h 10000"/>
                <a:gd name="T4" fmla="*/ 260305209 w 10043"/>
                <a:gd name="T5" fmla="*/ 154066199 h 10000"/>
                <a:gd name="T6" fmla="*/ 260305209 w 10043"/>
                <a:gd name="T7" fmla="*/ 154066199 h 10000"/>
                <a:gd name="T8" fmla="*/ 253121605 w 10043"/>
                <a:gd name="T9" fmla="*/ 141738968 h 10000"/>
                <a:gd name="T10" fmla="*/ 238753485 w 10043"/>
                <a:gd name="T11" fmla="*/ 141738968 h 10000"/>
                <a:gd name="T12" fmla="*/ 241222933 w 10043"/>
                <a:gd name="T13" fmla="*/ 133621726 h 10000"/>
                <a:gd name="T14" fmla="*/ 260305209 w 10043"/>
                <a:gd name="T15" fmla="*/ 110920025 h 10000"/>
                <a:gd name="T16" fmla="*/ 267461165 w 10043"/>
                <a:gd name="T17" fmla="*/ 104731402 h 10000"/>
                <a:gd name="T18" fmla="*/ 267461165 w 10043"/>
                <a:gd name="T19" fmla="*/ 104731402 h 10000"/>
                <a:gd name="T20" fmla="*/ 267461165 w 10043"/>
                <a:gd name="T21" fmla="*/ 80101963 h 10000"/>
                <a:gd name="T22" fmla="*/ 281829285 w 10043"/>
                <a:gd name="T23" fmla="*/ 67774732 h 10000"/>
                <a:gd name="T24" fmla="*/ 260305209 w 10043"/>
                <a:gd name="T25" fmla="*/ 61611131 h 10000"/>
                <a:gd name="T26" fmla="*/ 245938000 w 10043"/>
                <a:gd name="T27" fmla="*/ 55447501 h 10000"/>
                <a:gd name="T28" fmla="*/ 224385365 w 10043"/>
                <a:gd name="T29" fmla="*/ 49283901 h 10000"/>
                <a:gd name="T30" fmla="*/ 217230320 w 10043"/>
                <a:gd name="T31" fmla="*/ 43120271 h 10000"/>
                <a:gd name="T32" fmla="*/ 202862230 w 10043"/>
                <a:gd name="T33" fmla="*/ 36956670 h 10000"/>
                <a:gd name="T34" fmla="*/ 188494111 w 10043"/>
                <a:gd name="T35" fmla="*/ 30818062 h 10000"/>
                <a:gd name="T36" fmla="*/ 181310506 w 10043"/>
                <a:gd name="T37" fmla="*/ 18490831 h 10000"/>
                <a:gd name="T38" fmla="*/ 166970035 w 10043"/>
                <a:gd name="T39" fmla="*/ 12327231 h 10000"/>
                <a:gd name="T40" fmla="*/ 159786430 w 10043"/>
                <a:gd name="T41" fmla="*/ 0 h 10000"/>
                <a:gd name="T42" fmla="*/ 145418311 w 10043"/>
                <a:gd name="T43" fmla="*/ 6163601 h 10000"/>
                <a:gd name="T44" fmla="*/ 131078750 w 10043"/>
                <a:gd name="T45" fmla="*/ 30818062 h 10000"/>
                <a:gd name="T46" fmla="*/ 123895176 w 10043"/>
                <a:gd name="T47" fmla="*/ 36956670 h 10000"/>
                <a:gd name="T48" fmla="*/ 109162285 w 10043"/>
                <a:gd name="T49" fmla="*/ 53063489 h 10000"/>
                <a:gd name="T50" fmla="*/ 83597386 w 10043"/>
                <a:gd name="T51" fmla="*/ 51592024 h 10000"/>
                <a:gd name="T52" fmla="*/ 77368031 w 10043"/>
                <a:gd name="T53" fmla="*/ 41826487 h 10000"/>
                <a:gd name="T54" fmla="*/ 65890306 w 10043"/>
                <a:gd name="T55" fmla="*/ 41116643 h 10000"/>
                <a:gd name="T56" fmla="*/ 65665568 w 10043"/>
                <a:gd name="T57" fmla="*/ 56943989 h 10000"/>
                <a:gd name="T58" fmla="*/ 66451256 w 10043"/>
                <a:gd name="T59" fmla="*/ 73938362 h 10000"/>
                <a:gd name="T60" fmla="*/ 44928091 w 10043"/>
                <a:gd name="T61" fmla="*/ 73938362 h 10000"/>
                <a:gd name="T62" fmla="*/ 36172200 w 10043"/>
                <a:gd name="T63" fmla="*/ 63336167 h 10000"/>
                <a:gd name="T64" fmla="*/ 19194631 w 10043"/>
                <a:gd name="T65" fmla="*/ 66582741 h 10000"/>
                <a:gd name="T66" fmla="*/ 925690 w 10043"/>
                <a:gd name="T67" fmla="*/ 69550693 h 10000"/>
                <a:gd name="T68" fmla="*/ 2638009 w 10043"/>
                <a:gd name="T69" fmla="*/ 82460982 h 10000"/>
                <a:gd name="T70" fmla="*/ 2946572 w 10043"/>
                <a:gd name="T71" fmla="*/ 94356932 h 10000"/>
                <a:gd name="T72" fmla="*/ 23375486 w 10043"/>
                <a:gd name="T73" fmla="*/ 110920025 h 10000"/>
                <a:gd name="T74" fmla="*/ 44928091 w 10043"/>
                <a:gd name="T75" fmla="*/ 110920025 h 10000"/>
                <a:gd name="T76" fmla="*/ 52083136 w 10043"/>
                <a:gd name="T77" fmla="*/ 117083655 h 10000"/>
                <a:gd name="T78" fmla="*/ 52083136 w 10043"/>
                <a:gd name="T79" fmla="*/ 123248137 h 10000"/>
                <a:gd name="T80" fmla="*/ 59267651 w 10043"/>
                <a:gd name="T81" fmla="*/ 135575338 h 10000"/>
                <a:gd name="T82" fmla="*/ 66451256 w 10043"/>
                <a:gd name="T83" fmla="*/ 154066199 h 10000"/>
                <a:gd name="T84" fmla="*/ 73635771 w 10043"/>
                <a:gd name="T85" fmla="*/ 160203926 h 10000"/>
                <a:gd name="T86" fmla="*/ 73635771 w 10043"/>
                <a:gd name="T87" fmla="*/ 178695638 h 10000"/>
                <a:gd name="T88" fmla="*/ 61399977 w 10043"/>
                <a:gd name="T89" fmla="*/ 216438071 h 10000"/>
                <a:gd name="T90" fmla="*/ 59436212 w 10043"/>
                <a:gd name="T91" fmla="*/ 223312396 h 10000"/>
                <a:gd name="T92" fmla="*/ 70604463 w 10043"/>
                <a:gd name="T93" fmla="*/ 240002274 h 10000"/>
                <a:gd name="T94" fmla="*/ 80819376 w 10043"/>
                <a:gd name="T95" fmla="*/ 240306770 h 10000"/>
                <a:gd name="T96" fmla="*/ 95158936 w 10043"/>
                <a:gd name="T97" fmla="*/ 240306770 h 10000"/>
                <a:gd name="T98" fmla="*/ 116710630 w 10043"/>
                <a:gd name="T99" fmla="*/ 246470371 h 10000"/>
                <a:gd name="T100" fmla="*/ 131078750 w 10043"/>
                <a:gd name="T101" fmla="*/ 246470371 h 10000"/>
                <a:gd name="T102" fmla="*/ 152602826 w 10043"/>
                <a:gd name="T103" fmla="*/ 252634001 h 10000"/>
                <a:gd name="T104" fmla="*/ 166970035 w 10043"/>
                <a:gd name="T105" fmla="*/ 252634001 h 10000"/>
                <a:gd name="T106" fmla="*/ 178897235 w 10043"/>
                <a:gd name="T107" fmla="*/ 238759387 h 10000"/>
                <a:gd name="T108" fmla="*/ 192759672 w 10043"/>
                <a:gd name="T109" fmla="*/ 238454920 h 10000"/>
                <a:gd name="T110" fmla="*/ 225115787 w 10043"/>
                <a:gd name="T111" fmla="*/ 244136373 h 10000"/>
                <a:gd name="T112" fmla="*/ 243243814 w 10043"/>
                <a:gd name="T113" fmla="*/ 247129348 h 10000"/>
                <a:gd name="T114" fmla="*/ 271221984 w 10043"/>
                <a:gd name="T115" fmla="*/ 226685755 h 10000"/>
                <a:gd name="T116" fmla="*/ 254776805 w 10043"/>
                <a:gd name="T117" fmla="*/ 205226942 h 10000"/>
                <a:gd name="T118" fmla="*/ 250933102 w 10043"/>
                <a:gd name="T119" fmla="*/ 198758875 h 10000"/>
                <a:gd name="T120" fmla="*/ 255899615 w 10043"/>
                <a:gd name="T121" fmla="*/ 182500249 h 1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043" h="10000">
                  <a:moveTo>
                    <a:pt x="9119" y="7195"/>
                  </a:moveTo>
                  <a:cubicBezTo>
                    <a:pt x="9204" y="7033"/>
                    <a:pt x="9249" y="6746"/>
                    <a:pt x="9276" y="6559"/>
                  </a:cubicBezTo>
                  <a:cubicBezTo>
                    <a:pt x="9302" y="6372"/>
                    <a:pt x="9276" y="6235"/>
                    <a:pt x="9276" y="6074"/>
                  </a:cubicBezTo>
                  <a:cubicBezTo>
                    <a:pt x="9191" y="5911"/>
                    <a:pt x="9105" y="5750"/>
                    <a:pt x="9020" y="5588"/>
                  </a:cubicBezTo>
                  <a:cubicBezTo>
                    <a:pt x="8849" y="5588"/>
                    <a:pt x="8579" y="5641"/>
                    <a:pt x="8508" y="5588"/>
                  </a:cubicBezTo>
                  <a:cubicBezTo>
                    <a:pt x="8437" y="5534"/>
                    <a:pt x="8566" y="5375"/>
                    <a:pt x="8596" y="5268"/>
                  </a:cubicBezTo>
                  <a:cubicBezTo>
                    <a:pt x="8822" y="4969"/>
                    <a:pt x="9120" y="4562"/>
                    <a:pt x="9276" y="4373"/>
                  </a:cubicBezTo>
                  <a:cubicBezTo>
                    <a:pt x="9431" y="4183"/>
                    <a:pt x="9446" y="4210"/>
                    <a:pt x="9531" y="4129"/>
                  </a:cubicBezTo>
                  <a:lnTo>
                    <a:pt x="9531" y="3158"/>
                  </a:lnTo>
                  <a:lnTo>
                    <a:pt x="10043" y="2672"/>
                  </a:lnTo>
                  <a:lnTo>
                    <a:pt x="9276" y="2429"/>
                  </a:lnTo>
                  <a:lnTo>
                    <a:pt x="8764" y="2186"/>
                  </a:lnTo>
                  <a:lnTo>
                    <a:pt x="7996" y="1943"/>
                  </a:lnTo>
                  <a:lnTo>
                    <a:pt x="7741" y="1700"/>
                  </a:lnTo>
                  <a:lnTo>
                    <a:pt x="7229" y="1457"/>
                  </a:lnTo>
                  <a:lnTo>
                    <a:pt x="6717" y="1215"/>
                  </a:lnTo>
                  <a:lnTo>
                    <a:pt x="6461" y="729"/>
                  </a:lnTo>
                  <a:lnTo>
                    <a:pt x="5950" y="486"/>
                  </a:lnTo>
                  <a:lnTo>
                    <a:pt x="5694" y="0"/>
                  </a:lnTo>
                  <a:lnTo>
                    <a:pt x="5182" y="243"/>
                  </a:lnTo>
                  <a:lnTo>
                    <a:pt x="4671" y="1215"/>
                  </a:lnTo>
                  <a:cubicBezTo>
                    <a:pt x="4586" y="1296"/>
                    <a:pt x="4545" y="1311"/>
                    <a:pt x="4415" y="1457"/>
                  </a:cubicBezTo>
                  <a:cubicBezTo>
                    <a:pt x="4285" y="1603"/>
                    <a:pt x="4129" y="1996"/>
                    <a:pt x="3890" y="2092"/>
                  </a:cubicBezTo>
                  <a:cubicBezTo>
                    <a:pt x="3651" y="2188"/>
                    <a:pt x="3168" y="2108"/>
                    <a:pt x="2979" y="2034"/>
                  </a:cubicBezTo>
                  <a:cubicBezTo>
                    <a:pt x="2790" y="1960"/>
                    <a:pt x="2862" y="1718"/>
                    <a:pt x="2757" y="1649"/>
                  </a:cubicBezTo>
                  <a:cubicBezTo>
                    <a:pt x="2652" y="1580"/>
                    <a:pt x="2418" y="1522"/>
                    <a:pt x="2348" y="1621"/>
                  </a:cubicBezTo>
                  <a:cubicBezTo>
                    <a:pt x="2279" y="1720"/>
                    <a:pt x="2337" y="2029"/>
                    <a:pt x="2340" y="2245"/>
                  </a:cubicBezTo>
                  <a:cubicBezTo>
                    <a:pt x="2343" y="2461"/>
                    <a:pt x="2491" y="2803"/>
                    <a:pt x="2368" y="2915"/>
                  </a:cubicBezTo>
                  <a:cubicBezTo>
                    <a:pt x="2245" y="3027"/>
                    <a:pt x="1781" y="2985"/>
                    <a:pt x="1601" y="2915"/>
                  </a:cubicBezTo>
                  <a:cubicBezTo>
                    <a:pt x="1421" y="2845"/>
                    <a:pt x="1442" y="2545"/>
                    <a:pt x="1289" y="2497"/>
                  </a:cubicBezTo>
                  <a:cubicBezTo>
                    <a:pt x="1136" y="2449"/>
                    <a:pt x="893" y="2584"/>
                    <a:pt x="684" y="2625"/>
                  </a:cubicBezTo>
                  <a:cubicBezTo>
                    <a:pt x="475" y="2666"/>
                    <a:pt x="131" y="2638"/>
                    <a:pt x="33" y="2742"/>
                  </a:cubicBezTo>
                  <a:cubicBezTo>
                    <a:pt x="-65" y="2846"/>
                    <a:pt x="82" y="3088"/>
                    <a:pt x="94" y="3251"/>
                  </a:cubicBezTo>
                  <a:cubicBezTo>
                    <a:pt x="106" y="3414"/>
                    <a:pt x="-17" y="3533"/>
                    <a:pt x="105" y="3720"/>
                  </a:cubicBezTo>
                  <a:cubicBezTo>
                    <a:pt x="228" y="3907"/>
                    <a:pt x="584" y="4264"/>
                    <a:pt x="833" y="4373"/>
                  </a:cubicBezTo>
                  <a:cubicBezTo>
                    <a:pt x="1082" y="4481"/>
                    <a:pt x="1345" y="4373"/>
                    <a:pt x="1601" y="4373"/>
                  </a:cubicBezTo>
                  <a:lnTo>
                    <a:pt x="1856" y="4616"/>
                  </a:lnTo>
                  <a:lnTo>
                    <a:pt x="1856" y="4859"/>
                  </a:lnTo>
                  <a:lnTo>
                    <a:pt x="2112" y="5345"/>
                  </a:lnTo>
                  <a:cubicBezTo>
                    <a:pt x="2197" y="5588"/>
                    <a:pt x="2283" y="5831"/>
                    <a:pt x="2368" y="6074"/>
                  </a:cubicBezTo>
                  <a:lnTo>
                    <a:pt x="2624" y="6316"/>
                  </a:lnTo>
                  <a:cubicBezTo>
                    <a:pt x="2624" y="6559"/>
                    <a:pt x="2696" y="6675"/>
                    <a:pt x="2624" y="7045"/>
                  </a:cubicBezTo>
                  <a:cubicBezTo>
                    <a:pt x="2551" y="7414"/>
                    <a:pt x="2272" y="8240"/>
                    <a:pt x="2188" y="8533"/>
                  </a:cubicBezTo>
                  <a:cubicBezTo>
                    <a:pt x="2104" y="8826"/>
                    <a:pt x="2064" y="8649"/>
                    <a:pt x="2118" y="8804"/>
                  </a:cubicBezTo>
                  <a:cubicBezTo>
                    <a:pt x="2173" y="8958"/>
                    <a:pt x="2390" y="9351"/>
                    <a:pt x="2516" y="9462"/>
                  </a:cubicBezTo>
                  <a:cubicBezTo>
                    <a:pt x="2643" y="9574"/>
                    <a:pt x="2734" y="9472"/>
                    <a:pt x="2880" y="9474"/>
                  </a:cubicBezTo>
                  <a:cubicBezTo>
                    <a:pt x="3025" y="9476"/>
                    <a:pt x="3220" y="9474"/>
                    <a:pt x="3391" y="9474"/>
                  </a:cubicBezTo>
                  <a:lnTo>
                    <a:pt x="4159" y="9717"/>
                  </a:lnTo>
                  <a:lnTo>
                    <a:pt x="4671" y="9717"/>
                  </a:lnTo>
                  <a:lnTo>
                    <a:pt x="5438" y="9960"/>
                  </a:lnTo>
                  <a:cubicBezTo>
                    <a:pt x="5609" y="9960"/>
                    <a:pt x="5793" y="10051"/>
                    <a:pt x="5950" y="9960"/>
                  </a:cubicBezTo>
                  <a:cubicBezTo>
                    <a:pt x="6106" y="9870"/>
                    <a:pt x="6222" y="9506"/>
                    <a:pt x="6375" y="9413"/>
                  </a:cubicBezTo>
                  <a:cubicBezTo>
                    <a:pt x="6529" y="9321"/>
                    <a:pt x="6594" y="9367"/>
                    <a:pt x="6869" y="9401"/>
                  </a:cubicBezTo>
                  <a:cubicBezTo>
                    <a:pt x="7143" y="9436"/>
                    <a:pt x="7722" y="9569"/>
                    <a:pt x="8022" y="9625"/>
                  </a:cubicBezTo>
                  <a:cubicBezTo>
                    <a:pt x="8322" y="9682"/>
                    <a:pt x="8393" y="9858"/>
                    <a:pt x="8668" y="9743"/>
                  </a:cubicBezTo>
                  <a:cubicBezTo>
                    <a:pt x="8942" y="9628"/>
                    <a:pt x="9580" y="8937"/>
                    <a:pt x="9665" y="8937"/>
                  </a:cubicBezTo>
                  <a:lnTo>
                    <a:pt x="9079" y="8091"/>
                  </a:lnTo>
                  <a:cubicBezTo>
                    <a:pt x="9008" y="7886"/>
                    <a:pt x="8985" y="7957"/>
                    <a:pt x="8942" y="7836"/>
                  </a:cubicBezTo>
                  <a:cubicBezTo>
                    <a:pt x="8899" y="7714"/>
                    <a:pt x="9114" y="7387"/>
                    <a:pt x="9119" y="7195"/>
                  </a:cubicBezTo>
                  <a:close/>
                </a:path>
              </a:pathLst>
            </a:custGeom>
            <a:solidFill>
              <a:srgbClr val="A17DB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5" name="Freeform 343"/>
            <p:cNvSpPr>
              <a:spLocks/>
            </p:cNvSpPr>
            <p:nvPr/>
          </p:nvSpPr>
          <p:spPr bwMode="auto">
            <a:xfrm>
              <a:off x="4629903" y="3355602"/>
              <a:ext cx="243002" cy="246721"/>
            </a:xfrm>
            <a:custGeom>
              <a:avLst/>
              <a:gdLst>
                <a:gd name="T0" fmla="*/ 2147483647 w 154"/>
                <a:gd name="T1" fmla="*/ 2147483647 h 154"/>
                <a:gd name="T2" fmla="*/ 2147483647 w 154"/>
                <a:gd name="T3" fmla="*/ 0 h 154"/>
                <a:gd name="T4" fmla="*/ 2147483647 w 154"/>
                <a:gd name="T5" fmla="*/ 0 h 154"/>
                <a:gd name="T6" fmla="*/ 2147483647 w 154"/>
                <a:gd name="T7" fmla="*/ 2147483647 h 154"/>
                <a:gd name="T8" fmla="*/ 2147483647 w 154"/>
                <a:gd name="T9" fmla="*/ 2147483647 h 154"/>
                <a:gd name="T10" fmla="*/ 2147483647 w 154"/>
                <a:gd name="T11" fmla="*/ 2147483647 h 154"/>
                <a:gd name="T12" fmla="*/ 2147483647 w 154"/>
                <a:gd name="T13" fmla="*/ 2147483647 h 154"/>
                <a:gd name="T14" fmla="*/ 2147483647 w 154"/>
                <a:gd name="T15" fmla="*/ 2147483647 h 154"/>
                <a:gd name="T16" fmla="*/ 2147483647 w 154"/>
                <a:gd name="T17" fmla="*/ 2147483647 h 154"/>
                <a:gd name="T18" fmla="*/ 2147483647 w 154"/>
                <a:gd name="T19" fmla="*/ 2147483647 h 154"/>
                <a:gd name="T20" fmla="*/ 2147483647 w 154"/>
                <a:gd name="T21" fmla="*/ 2147483647 h 154"/>
                <a:gd name="T22" fmla="*/ 0 w 154"/>
                <a:gd name="T23" fmla="*/ 2147483647 h 154"/>
                <a:gd name="T24" fmla="*/ 2147483647 w 154"/>
                <a:gd name="T25" fmla="*/ 2147483647 h 154"/>
                <a:gd name="T26" fmla="*/ 2147483647 w 154"/>
                <a:gd name="T27" fmla="*/ 2147483647 h 154"/>
                <a:gd name="T28" fmla="*/ 2147483647 w 154"/>
                <a:gd name="T29" fmla="*/ 2147483647 h 154"/>
                <a:gd name="T30" fmla="*/ 2147483647 w 154"/>
                <a:gd name="T31" fmla="*/ 2147483647 h 154"/>
                <a:gd name="T32" fmla="*/ 2147483647 w 154"/>
                <a:gd name="T33" fmla="*/ 2147483647 h 154"/>
                <a:gd name="T34" fmla="*/ 2147483647 w 154"/>
                <a:gd name="T35" fmla="*/ 2147483647 h 154"/>
                <a:gd name="T36" fmla="*/ 2147483647 w 154"/>
                <a:gd name="T37" fmla="*/ 2147483647 h 154"/>
                <a:gd name="T38" fmla="*/ 2147483647 w 154"/>
                <a:gd name="T39" fmla="*/ 2147483647 h 154"/>
                <a:gd name="T40" fmla="*/ 2147483647 w 154"/>
                <a:gd name="T41" fmla="*/ 2147483647 h 154"/>
                <a:gd name="T42" fmla="*/ 2147483647 w 154"/>
                <a:gd name="T43" fmla="*/ 2147483647 h 154"/>
                <a:gd name="T44" fmla="*/ 2147483647 w 154"/>
                <a:gd name="T45" fmla="*/ 2147483647 h 154"/>
                <a:gd name="T46" fmla="*/ 2147483647 w 154"/>
                <a:gd name="T47" fmla="*/ 2147483647 h 154"/>
                <a:gd name="T48" fmla="*/ 2147483647 w 154"/>
                <a:gd name="T49" fmla="*/ 2147483647 h 154"/>
                <a:gd name="T50" fmla="*/ 2147483647 w 154"/>
                <a:gd name="T51" fmla="*/ 2147483647 h 154"/>
                <a:gd name="T52" fmla="*/ 2147483647 w 154"/>
                <a:gd name="T53" fmla="*/ 2147483647 h 154"/>
                <a:gd name="T54" fmla="*/ 2147483647 w 154"/>
                <a:gd name="T55" fmla="*/ 2147483647 h 154"/>
                <a:gd name="T56" fmla="*/ 2147483647 w 154"/>
                <a:gd name="T57" fmla="*/ 2147483647 h 154"/>
                <a:gd name="T58" fmla="*/ 2147483647 w 154"/>
                <a:gd name="T59" fmla="*/ 2147483647 h 154"/>
                <a:gd name="T60" fmla="*/ 2147483647 w 154"/>
                <a:gd name="T61" fmla="*/ 2147483647 h 154"/>
                <a:gd name="T62" fmla="*/ 2147483647 w 154"/>
                <a:gd name="T63" fmla="*/ 2147483647 h 154"/>
                <a:gd name="T64" fmla="*/ 2147483647 w 154"/>
                <a:gd name="T65" fmla="*/ 2147483647 h 154"/>
                <a:gd name="T66" fmla="*/ 2147483647 w 154"/>
                <a:gd name="T67" fmla="*/ 2147483647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4" h="154">
                  <a:moveTo>
                    <a:pt x="87" y="4"/>
                  </a:moveTo>
                  <a:lnTo>
                    <a:pt x="71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37" y="8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42" y="54"/>
                  </a:lnTo>
                  <a:lnTo>
                    <a:pt x="54" y="78"/>
                  </a:lnTo>
                  <a:lnTo>
                    <a:pt x="67" y="95"/>
                  </a:lnTo>
                  <a:lnTo>
                    <a:pt x="96" y="112"/>
                  </a:lnTo>
                  <a:lnTo>
                    <a:pt x="114" y="126"/>
                  </a:lnTo>
                  <a:lnTo>
                    <a:pt x="106" y="154"/>
                  </a:lnTo>
                  <a:lnTo>
                    <a:pt x="133" y="133"/>
                  </a:lnTo>
                  <a:lnTo>
                    <a:pt x="133" y="120"/>
                  </a:lnTo>
                  <a:lnTo>
                    <a:pt x="146" y="124"/>
                  </a:lnTo>
                  <a:lnTo>
                    <a:pt x="154" y="124"/>
                  </a:lnTo>
                  <a:lnTo>
                    <a:pt x="133" y="104"/>
                  </a:lnTo>
                  <a:lnTo>
                    <a:pt x="117" y="91"/>
                  </a:lnTo>
                  <a:lnTo>
                    <a:pt x="104" y="87"/>
                  </a:lnTo>
                  <a:lnTo>
                    <a:pt x="87" y="58"/>
                  </a:lnTo>
                  <a:lnTo>
                    <a:pt x="79" y="41"/>
                  </a:lnTo>
                  <a:lnTo>
                    <a:pt x="83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87" y="4"/>
                  </a:lnTo>
                  <a:close/>
                </a:path>
              </a:pathLst>
            </a:custGeom>
            <a:solidFill>
              <a:srgbClr val="A17DB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6" name="Freeform 344"/>
            <p:cNvSpPr>
              <a:spLocks/>
            </p:cNvSpPr>
            <p:nvPr/>
          </p:nvSpPr>
          <p:spPr bwMode="auto">
            <a:xfrm>
              <a:off x="4623704" y="3115079"/>
              <a:ext cx="156215" cy="228124"/>
            </a:xfrm>
            <a:custGeom>
              <a:avLst/>
              <a:gdLst>
                <a:gd name="T0" fmla="*/ 13625735 w 10045"/>
                <a:gd name="T1" fmla="*/ 64787162 h 10019"/>
                <a:gd name="T2" fmla="*/ 10899242 w 10045"/>
                <a:gd name="T3" fmla="*/ 77774169 h 10019"/>
                <a:gd name="T4" fmla="*/ 10899242 w 10045"/>
                <a:gd name="T5" fmla="*/ 97217726 h 10019"/>
                <a:gd name="T6" fmla="*/ 5453384 w 10045"/>
                <a:gd name="T7" fmla="*/ 110154586 h 10019"/>
                <a:gd name="T8" fmla="*/ 5453384 w 10045"/>
                <a:gd name="T9" fmla="*/ 129598143 h 10019"/>
                <a:gd name="T10" fmla="*/ 2726891 w 10045"/>
                <a:gd name="T11" fmla="*/ 142560514 h 10019"/>
                <a:gd name="T12" fmla="*/ 2726891 w 10045"/>
                <a:gd name="T13" fmla="*/ 142560514 h 10019"/>
                <a:gd name="T14" fmla="*/ 5453384 w 10045"/>
                <a:gd name="T15" fmla="*/ 155522856 h 10019"/>
                <a:gd name="T16" fmla="*/ 2726891 w 10045"/>
                <a:gd name="T17" fmla="*/ 168510738 h 10019"/>
                <a:gd name="T18" fmla="*/ 0 w 10045"/>
                <a:gd name="T19" fmla="*/ 181422934 h 10019"/>
                <a:gd name="T20" fmla="*/ 8172350 w 10045"/>
                <a:gd name="T21" fmla="*/ 187928784 h 10019"/>
                <a:gd name="T22" fmla="*/ 13625735 w 10045"/>
                <a:gd name="T23" fmla="*/ 194409970 h 10019"/>
                <a:gd name="T24" fmla="*/ 21806011 w 10045"/>
                <a:gd name="T25" fmla="*/ 200891126 h 10019"/>
                <a:gd name="T26" fmla="*/ 17625060 w 10045"/>
                <a:gd name="T27" fmla="*/ 207074818 h 10019"/>
                <a:gd name="T28" fmla="*/ 14605927 w 10045"/>
                <a:gd name="T29" fmla="*/ 233967698 h 10019"/>
                <a:gd name="T30" fmla="*/ 16384347 w 10045"/>
                <a:gd name="T31" fmla="*/ 241814806 h 10019"/>
                <a:gd name="T32" fmla="*/ 27251848 w 10045"/>
                <a:gd name="T33" fmla="*/ 239778240 h 10019"/>
                <a:gd name="T34" fmla="*/ 32705232 w 10045"/>
                <a:gd name="T35" fmla="*/ 246259425 h 10019"/>
                <a:gd name="T36" fmla="*/ 35273916 w 10045"/>
                <a:gd name="T37" fmla="*/ 248643631 h 10019"/>
                <a:gd name="T38" fmla="*/ 37210146 w 10045"/>
                <a:gd name="T39" fmla="*/ 248295991 h 10019"/>
                <a:gd name="T40" fmla="*/ 43604474 w 10045"/>
                <a:gd name="T41" fmla="*/ 246259425 h 10019"/>
                <a:gd name="T42" fmla="*/ 49057859 w 10045"/>
                <a:gd name="T43" fmla="*/ 246259425 h 10019"/>
                <a:gd name="T44" fmla="*/ 59956702 w 10045"/>
                <a:gd name="T45" fmla="*/ 239778240 h 10019"/>
                <a:gd name="T46" fmla="*/ 66019142 w 10045"/>
                <a:gd name="T47" fmla="*/ 239107596 h 10019"/>
                <a:gd name="T48" fmla="*/ 67947427 w 10045"/>
                <a:gd name="T49" fmla="*/ 232626411 h 10019"/>
                <a:gd name="T50" fmla="*/ 65694781 w 10045"/>
                <a:gd name="T51" fmla="*/ 220310047 h 10019"/>
                <a:gd name="T52" fmla="*/ 69567620 w 10045"/>
                <a:gd name="T53" fmla="*/ 215244085 h 10019"/>
                <a:gd name="T54" fmla="*/ 72768756 w 10045"/>
                <a:gd name="T55" fmla="*/ 210427190 h 10019"/>
                <a:gd name="T56" fmla="*/ 74357228 w 10045"/>
                <a:gd name="T57" fmla="*/ 208738264 h 10019"/>
                <a:gd name="T58" fmla="*/ 70200073 w 10045"/>
                <a:gd name="T59" fmla="*/ 199525204 h 10019"/>
                <a:gd name="T60" fmla="*/ 63956027 w 10045"/>
                <a:gd name="T61" fmla="*/ 180752290 h 10019"/>
                <a:gd name="T62" fmla="*/ 57862264 w 10045"/>
                <a:gd name="T63" fmla="*/ 167840094 h 10019"/>
                <a:gd name="T64" fmla="*/ 56099714 w 10045"/>
                <a:gd name="T65" fmla="*/ 161334244 h 10019"/>
                <a:gd name="T66" fmla="*/ 59956702 w 10045"/>
                <a:gd name="T67" fmla="*/ 155522856 h 10019"/>
                <a:gd name="T68" fmla="*/ 65410485 w 10045"/>
                <a:gd name="T69" fmla="*/ 149041671 h 10019"/>
                <a:gd name="T70" fmla="*/ 71812340 w 10045"/>
                <a:gd name="T71" fmla="*/ 143578797 h 10019"/>
                <a:gd name="T72" fmla="*/ 74214890 w 10045"/>
                <a:gd name="T73" fmla="*/ 138488199 h 10019"/>
                <a:gd name="T74" fmla="*/ 79036200 w 10045"/>
                <a:gd name="T75" fmla="*/ 142560514 h 10019"/>
                <a:gd name="T76" fmla="*/ 79036200 w 10045"/>
                <a:gd name="T77" fmla="*/ 136104810 h 10019"/>
                <a:gd name="T78" fmla="*/ 79036200 w 10045"/>
                <a:gd name="T79" fmla="*/ 116635772 h 10019"/>
                <a:gd name="T80" fmla="*/ 76309309 w 10045"/>
                <a:gd name="T81" fmla="*/ 90736540 h 10019"/>
                <a:gd name="T82" fmla="*/ 76309309 w 10045"/>
                <a:gd name="T83" fmla="*/ 71293012 h 10019"/>
                <a:gd name="T84" fmla="*/ 76309309 w 10045"/>
                <a:gd name="T85" fmla="*/ 64787162 h 10019"/>
                <a:gd name="T86" fmla="*/ 73582815 w 10045"/>
                <a:gd name="T87" fmla="*/ 45368270 h 10019"/>
                <a:gd name="T88" fmla="*/ 73582815 w 10045"/>
                <a:gd name="T89" fmla="*/ 32405899 h 10019"/>
                <a:gd name="T90" fmla="*/ 62683594 w 10045"/>
                <a:gd name="T91" fmla="*/ 19443557 h 10019"/>
                <a:gd name="T92" fmla="*/ 51784352 w 10045"/>
                <a:gd name="T93" fmla="*/ 32405899 h 10019"/>
                <a:gd name="T94" fmla="*/ 46330967 w 10045"/>
                <a:gd name="T95" fmla="*/ 25924713 h 10019"/>
                <a:gd name="T96" fmla="*/ 46330967 w 10045"/>
                <a:gd name="T97" fmla="*/ 12962371 h 10019"/>
                <a:gd name="T98" fmla="*/ 38158617 w 10045"/>
                <a:gd name="T99" fmla="*/ 6481186 h 10019"/>
                <a:gd name="T100" fmla="*/ 38158617 w 10045"/>
                <a:gd name="T101" fmla="*/ 6481186 h 10019"/>
                <a:gd name="T102" fmla="*/ 32705232 w 10045"/>
                <a:gd name="T103" fmla="*/ 0 h 10019"/>
                <a:gd name="T104" fmla="*/ 29978341 w 10045"/>
                <a:gd name="T105" fmla="*/ 6481186 h 10019"/>
                <a:gd name="T106" fmla="*/ 29978341 w 10045"/>
                <a:gd name="T107" fmla="*/ 6481186 h 10019"/>
                <a:gd name="T108" fmla="*/ 27251848 w 10045"/>
                <a:gd name="T109" fmla="*/ 32405899 h 10019"/>
                <a:gd name="T110" fmla="*/ 24524957 w 10045"/>
                <a:gd name="T111" fmla="*/ 45368270 h 10019"/>
                <a:gd name="T112" fmla="*/ 19079518 w 10045"/>
                <a:gd name="T113" fmla="*/ 45368270 h 10019"/>
                <a:gd name="T114" fmla="*/ 13625735 w 10045"/>
                <a:gd name="T115" fmla="*/ 45368270 h 10019"/>
                <a:gd name="T116" fmla="*/ 13625735 w 10045"/>
                <a:gd name="T117" fmla="*/ 51849456 h 10019"/>
                <a:gd name="T118" fmla="*/ 13625735 w 10045"/>
                <a:gd name="T119" fmla="*/ 64787162 h 100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045" h="10019">
                  <a:moveTo>
                    <a:pt x="1724" y="2609"/>
                  </a:moveTo>
                  <a:lnTo>
                    <a:pt x="1379" y="3132"/>
                  </a:lnTo>
                  <a:lnTo>
                    <a:pt x="1379" y="3915"/>
                  </a:lnTo>
                  <a:lnTo>
                    <a:pt x="690" y="4436"/>
                  </a:lnTo>
                  <a:lnTo>
                    <a:pt x="690" y="5219"/>
                  </a:lnTo>
                  <a:lnTo>
                    <a:pt x="345" y="5741"/>
                  </a:lnTo>
                  <a:lnTo>
                    <a:pt x="690" y="6263"/>
                  </a:lnTo>
                  <a:lnTo>
                    <a:pt x="345" y="6786"/>
                  </a:lnTo>
                  <a:lnTo>
                    <a:pt x="0" y="7306"/>
                  </a:lnTo>
                  <a:lnTo>
                    <a:pt x="1034" y="7568"/>
                  </a:lnTo>
                  <a:lnTo>
                    <a:pt x="1724" y="7829"/>
                  </a:lnTo>
                  <a:cubicBezTo>
                    <a:pt x="2069" y="7916"/>
                    <a:pt x="2675" y="8005"/>
                    <a:pt x="2759" y="8090"/>
                  </a:cubicBezTo>
                  <a:cubicBezTo>
                    <a:pt x="2843" y="8175"/>
                    <a:pt x="2382" y="8117"/>
                    <a:pt x="2230" y="8339"/>
                  </a:cubicBezTo>
                  <a:cubicBezTo>
                    <a:pt x="2078" y="8560"/>
                    <a:pt x="1874" y="9189"/>
                    <a:pt x="1848" y="9422"/>
                  </a:cubicBezTo>
                  <a:cubicBezTo>
                    <a:pt x="1822" y="9656"/>
                    <a:pt x="1806" y="9700"/>
                    <a:pt x="2073" y="9738"/>
                  </a:cubicBezTo>
                  <a:cubicBezTo>
                    <a:pt x="2340" y="9777"/>
                    <a:pt x="3104" y="9626"/>
                    <a:pt x="3448" y="9656"/>
                  </a:cubicBezTo>
                  <a:cubicBezTo>
                    <a:pt x="3792" y="9686"/>
                    <a:pt x="3969" y="9858"/>
                    <a:pt x="4138" y="9917"/>
                  </a:cubicBezTo>
                  <a:cubicBezTo>
                    <a:pt x="4307" y="9976"/>
                    <a:pt x="4368" y="9999"/>
                    <a:pt x="4463" y="10013"/>
                  </a:cubicBezTo>
                  <a:cubicBezTo>
                    <a:pt x="4558" y="10027"/>
                    <a:pt x="4532" y="10015"/>
                    <a:pt x="4708" y="9999"/>
                  </a:cubicBezTo>
                  <a:cubicBezTo>
                    <a:pt x="4884" y="9983"/>
                    <a:pt x="5267" y="9931"/>
                    <a:pt x="5517" y="9917"/>
                  </a:cubicBezTo>
                  <a:cubicBezTo>
                    <a:pt x="5767" y="9903"/>
                    <a:pt x="5977" y="9917"/>
                    <a:pt x="6207" y="9917"/>
                  </a:cubicBezTo>
                  <a:cubicBezTo>
                    <a:pt x="6667" y="9830"/>
                    <a:pt x="7228" y="9704"/>
                    <a:pt x="7586" y="9656"/>
                  </a:cubicBezTo>
                  <a:cubicBezTo>
                    <a:pt x="7944" y="9608"/>
                    <a:pt x="8185" y="9677"/>
                    <a:pt x="8353" y="9629"/>
                  </a:cubicBezTo>
                  <a:cubicBezTo>
                    <a:pt x="8521" y="9581"/>
                    <a:pt x="8604" y="9494"/>
                    <a:pt x="8597" y="9368"/>
                  </a:cubicBezTo>
                  <a:cubicBezTo>
                    <a:pt x="8590" y="9242"/>
                    <a:pt x="8278" y="8989"/>
                    <a:pt x="8312" y="8872"/>
                  </a:cubicBezTo>
                  <a:cubicBezTo>
                    <a:pt x="8346" y="8755"/>
                    <a:pt x="8653" y="8734"/>
                    <a:pt x="8802" y="8668"/>
                  </a:cubicBezTo>
                  <a:cubicBezTo>
                    <a:pt x="8951" y="8602"/>
                    <a:pt x="9106" y="8518"/>
                    <a:pt x="9207" y="8474"/>
                  </a:cubicBezTo>
                  <a:cubicBezTo>
                    <a:pt x="9308" y="8430"/>
                    <a:pt x="9462" y="8479"/>
                    <a:pt x="9408" y="8406"/>
                  </a:cubicBezTo>
                  <a:cubicBezTo>
                    <a:pt x="9354" y="8333"/>
                    <a:pt x="9101" y="8223"/>
                    <a:pt x="8882" y="8035"/>
                  </a:cubicBezTo>
                  <a:cubicBezTo>
                    <a:pt x="8663" y="7847"/>
                    <a:pt x="8352" y="7492"/>
                    <a:pt x="8092" y="7279"/>
                  </a:cubicBezTo>
                  <a:cubicBezTo>
                    <a:pt x="7832" y="7066"/>
                    <a:pt x="7487" y="6889"/>
                    <a:pt x="7321" y="6759"/>
                  </a:cubicBezTo>
                  <a:cubicBezTo>
                    <a:pt x="7155" y="6629"/>
                    <a:pt x="7054" y="6580"/>
                    <a:pt x="7098" y="6497"/>
                  </a:cubicBezTo>
                  <a:cubicBezTo>
                    <a:pt x="7142" y="6414"/>
                    <a:pt x="7390" y="6345"/>
                    <a:pt x="7586" y="6263"/>
                  </a:cubicBezTo>
                  <a:cubicBezTo>
                    <a:pt x="7782" y="6181"/>
                    <a:pt x="8026" y="6082"/>
                    <a:pt x="8276" y="6002"/>
                  </a:cubicBezTo>
                  <a:cubicBezTo>
                    <a:pt x="8526" y="5922"/>
                    <a:pt x="8900" y="5853"/>
                    <a:pt x="9086" y="5782"/>
                  </a:cubicBezTo>
                  <a:cubicBezTo>
                    <a:pt x="9272" y="5711"/>
                    <a:pt x="9238" y="5584"/>
                    <a:pt x="9390" y="5577"/>
                  </a:cubicBezTo>
                  <a:cubicBezTo>
                    <a:pt x="9542" y="5570"/>
                    <a:pt x="9898" y="5757"/>
                    <a:pt x="10000" y="5741"/>
                  </a:cubicBezTo>
                  <a:cubicBezTo>
                    <a:pt x="10102" y="5725"/>
                    <a:pt x="10000" y="5568"/>
                    <a:pt x="10000" y="5481"/>
                  </a:cubicBezTo>
                  <a:lnTo>
                    <a:pt x="10000" y="4697"/>
                  </a:lnTo>
                  <a:cubicBezTo>
                    <a:pt x="9655" y="4697"/>
                    <a:pt x="9655" y="3654"/>
                    <a:pt x="9655" y="3654"/>
                  </a:cubicBezTo>
                  <a:lnTo>
                    <a:pt x="9655" y="2871"/>
                  </a:lnTo>
                  <a:lnTo>
                    <a:pt x="9655" y="2609"/>
                  </a:lnTo>
                  <a:lnTo>
                    <a:pt x="9310" y="1827"/>
                  </a:lnTo>
                  <a:lnTo>
                    <a:pt x="9310" y="1305"/>
                  </a:lnTo>
                  <a:lnTo>
                    <a:pt x="7931" y="783"/>
                  </a:lnTo>
                  <a:lnTo>
                    <a:pt x="6552" y="1305"/>
                  </a:lnTo>
                  <a:cubicBezTo>
                    <a:pt x="6552" y="1305"/>
                    <a:pt x="6207" y="1305"/>
                    <a:pt x="5862" y="1044"/>
                  </a:cubicBezTo>
                  <a:lnTo>
                    <a:pt x="5862" y="522"/>
                  </a:lnTo>
                  <a:lnTo>
                    <a:pt x="4828" y="261"/>
                  </a:lnTo>
                  <a:lnTo>
                    <a:pt x="4138" y="0"/>
                  </a:lnTo>
                  <a:lnTo>
                    <a:pt x="3793" y="261"/>
                  </a:lnTo>
                  <a:lnTo>
                    <a:pt x="3448" y="1305"/>
                  </a:lnTo>
                  <a:lnTo>
                    <a:pt x="3103" y="1827"/>
                  </a:lnTo>
                  <a:lnTo>
                    <a:pt x="2414" y="1827"/>
                  </a:lnTo>
                  <a:lnTo>
                    <a:pt x="1724" y="1827"/>
                  </a:lnTo>
                  <a:lnTo>
                    <a:pt x="1724" y="2088"/>
                  </a:lnTo>
                  <a:lnTo>
                    <a:pt x="1724" y="2609"/>
                  </a:lnTo>
                  <a:close/>
                </a:path>
              </a:pathLst>
            </a:custGeom>
            <a:solidFill>
              <a:srgbClr val="A17DB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7" name="Freeform 345"/>
            <p:cNvSpPr>
              <a:spLocks/>
            </p:cNvSpPr>
            <p:nvPr/>
          </p:nvSpPr>
          <p:spPr bwMode="auto">
            <a:xfrm>
              <a:off x="4603867" y="3162192"/>
              <a:ext cx="59511" cy="79348"/>
            </a:xfrm>
            <a:custGeom>
              <a:avLst/>
              <a:gdLst>
                <a:gd name="T0" fmla="*/ 2147483647 w 66"/>
                <a:gd name="T1" fmla="*/ 2147483647 h 90"/>
                <a:gd name="T2" fmla="*/ 2147483647 w 66"/>
                <a:gd name="T3" fmla="*/ 2147483647 h 90"/>
                <a:gd name="T4" fmla="*/ 2147483647 w 66"/>
                <a:gd name="T5" fmla="*/ 2147483647 h 90"/>
                <a:gd name="T6" fmla="*/ 2147483647 w 66"/>
                <a:gd name="T7" fmla="*/ 2147483647 h 90"/>
                <a:gd name="T8" fmla="*/ 2147483647 w 66"/>
                <a:gd name="T9" fmla="*/ 2147483647 h 90"/>
                <a:gd name="T10" fmla="*/ 2147483647 w 66"/>
                <a:gd name="T11" fmla="*/ 2147483647 h 90"/>
                <a:gd name="T12" fmla="*/ 2147483647 w 66"/>
                <a:gd name="T13" fmla="*/ 2147483647 h 90"/>
                <a:gd name="T14" fmla="*/ 2147483647 w 66"/>
                <a:gd name="T15" fmla="*/ 2147483647 h 90"/>
                <a:gd name="T16" fmla="*/ 2147483647 w 66"/>
                <a:gd name="T17" fmla="*/ 2147483647 h 90"/>
                <a:gd name="T18" fmla="*/ 2147483647 w 66"/>
                <a:gd name="T19" fmla="*/ 2147483647 h 90"/>
                <a:gd name="T20" fmla="*/ 2147483647 w 66"/>
                <a:gd name="T21" fmla="*/ 0 h 90"/>
                <a:gd name="T22" fmla="*/ 2147483647 w 66"/>
                <a:gd name="T23" fmla="*/ 2147483647 h 90"/>
                <a:gd name="T24" fmla="*/ 2147483647 w 66"/>
                <a:gd name="T25" fmla="*/ 2147483647 h 90"/>
                <a:gd name="T26" fmla="*/ 2147483647 w 66"/>
                <a:gd name="T27" fmla="*/ 2147483647 h 90"/>
                <a:gd name="T28" fmla="*/ 2147483647 w 66"/>
                <a:gd name="T29" fmla="*/ 2147483647 h 90"/>
                <a:gd name="T30" fmla="*/ 2147483647 w 66"/>
                <a:gd name="T31" fmla="*/ 2147483647 h 90"/>
                <a:gd name="T32" fmla="*/ 0 w 66"/>
                <a:gd name="T33" fmla="*/ 2147483647 h 90"/>
                <a:gd name="T34" fmla="*/ 2147483647 w 66"/>
                <a:gd name="T35" fmla="*/ 2147483647 h 90"/>
                <a:gd name="T36" fmla="*/ 2147483647 w 66"/>
                <a:gd name="T37" fmla="*/ 2147483647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90">
                  <a:moveTo>
                    <a:pt x="18" y="72"/>
                  </a:moveTo>
                  <a:lnTo>
                    <a:pt x="30" y="78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8" y="78"/>
                  </a:lnTo>
                  <a:lnTo>
                    <a:pt x="48" y="60"/>
                  </a:lnTo>
                  <a:lnTo>
                    <a:pt x="60" y="48"/>
                  </a:lnTo>
                  <a:lnTo>
                    <a:pt x="60" y="30"/>
                  </a:lnTo>
                  <a:lnTo>
                    <a:pt x="66" y="18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36" y="30"/>
                  </a:lnTo>
                  <a:lnTo>
                    <a:pt x="24" y="18"/>
                  </a:lnTo>
                  <a:lnTo>
                    <a:pt x="12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2"/>
                  </a:lnTo>
                  <a:close/>
                </a:path>
              </a:pathLst>
            </a:custGeom>
            <a:solidFill>
              <a:srgbClr val="A17DB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8" name="Freeform 346"/>
            <p:cNvSpPr>
              <a:spLocks/>
            </p:cNvSpPr>
            <p:nvPr/>
          </p:nvSpPr>
          <p:spPr bwMode="auto">
            <a:xfrm rot="20966185">
              <a:off x="4901420" y="3500659"/>
              <a:ext cx="123980" cy="127700"/>
            </a:xfrm>
            <a:custGeom>
              <a:avLst/>
              <a:gdLst>
                <a:gd name="T0" fmla="*/ 40259588 w 9874"/>
                <a:gd name="T1" fmla="*/ 3222024 h 10000"/>
                <a:gd name="T2" fmla="*/ 41079255 w 9874"/>
                <a:gd name="T3" fmla="*/ 2143737 h 10000"/>
                <a:gd name="T4" fmla="*/ 38370811 w 9874"/>
                <a:gd name="T5" fmla="*/ 2139192 h 10000"/>
                <a:gd name="T6" fmla="*/ 36665044 w 9874"/>
                <a:gd name="T7" fmla="*/ 0 h 10000"/>
                <a:gd name="T8" fmla="*/ 24138425 w 9874"/>
                <a:gd name="T9" fmla="*/ 1310622 h 10000"/>
                <a:gd name="T10" fmla="*/ 16179574 w 9874"/>
                <a:gd name="T11" fmla="*/ 4795722 h 10000"/>
                <a:gd name="T12" fmla="*/ 6935240 w 9874"/>
                <a:gd name="T13" fmla="*/ 6961386 h 10000"/>
                <a:gd name="T14" fmla="*/ 6935240 w 9874"/>
                <a:gd name="T15" fmla="*/ 9131056 h 10000"/>
                <a:gd name="T16" fmla="*/ 4622030 w 9874"/>
                <a:gd name="T17" fmla="*/ 13470920 h 10000"/>
                <a:gd name="T18" fmla="*/ 0 w 9874"/>
                <a:gd name="T19" fmla="*/ 17806517 h 10000"/>
                <a:gd name="T20" fmla="*/ 4622030 w 9874"/>
                <a:gd name="T21" fmla="*/ 24316313 h 10000"/>
                <a:gd name="T22" fmla="*/ 13866364 w 9874"/>
                <a:gd name="T23" fmla="*/ 26485983 h 10000"/>
                <a:gd name="T24" fmla="*/ 9244318 w 9874"/>
                <a:gd name="T25" fmla="*/ 30821579 h 10000"/>
                <a:gd name="T26" fmla="*/ 9244318 w 9874"/>
                <a:gd name="T27" fmla="*/ 39496761 h 10000"/>
                <a:gd name="T28" fmla="*/ 18492783 w 9874"/>
                <a:gd name="T29" fmla="*/ 43836625 h 10000"/>
                <a:gd name="T30" fmla="*/ 23110682 w 9874"/>
                <a:gd name="T31" fmla="*/ 39496761 h 10000"/>
                <a:gd name="T32" fmla="*/ 23110682 w 9874"/>
                <a:gd name="T33" fmla="*/ 35161443 h 10000"/>
                <a:gd name="T34" fmla="*/ 32354999 w 9874"/>
                <a:gd name="T35" fmla="*/ 30821579 h 10000"/>
                <a:gd name="T36" fmla="*/ 23110682 w 9874"/>
                <a:gd name="T37" fmla="*/ 22146381 h 10000"/>
                <a:gd name="T38" fmla="*/ 23110682 w 9874"/>
                <a:gd name="T39" fmla="*/ 17806517 h 10000"/>
                <a:gd name="T40" fmla="*/ 18492783 w 9874"/>
                <a:gd name="T41" fmla="*/ 11300988 h 10000"/>
                <a:gd name="T42" fmla="*/ 32354999 w 9874"/>
                <a:gd name="T43" fmla="*/ 9131056 h 10000"/>
                <a:gd name="T44" fmla="*/ 38075353 w 9874"/>
                <a:gd name="T45" fmla="*/ 7794223 h 10000"/>
                <a:gd name="T46" fmla="*/ 38187800 w 9874"/>
                <a:gd name="T47" fmla="*/ 4979936 h 10000"/>
                <a:gd name="T48" fmla="*/ 39161265 w 9874"/>
                <a:gd name="T49" fmla="*/ 3949787 h 10000"/>
                <a:gd name="T50" fmla="*/ 40259588 w 9874"/>
                <a:gd name="T51" fmla="*/ 3222024 h 1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874" h="10000">
                  <a:moveTo>
                    <a:pt x="9677" y="735"/>
                  </a:moveTo>
                  <a:lnTo>
                    <a:pt x="9874" y="489"/>
                  </a:lnTo>
                  <a:lnTo>
                    <a:pt x="9223" y="488"/>
                  </a:lnTo>
                  <a:lnTo>
                    <a:pt x="8813" y="0"/>
                  </a:lnTo>
                  <a:lnTo>
                    <a:pt x="5802" y="299"/>
                  </a:lnTo>
                  <a:lnTo>
                    <a:pt x="3889" y="1094"/>
                  </a:lnTo>
                  <a:lnTo>
                    <a:pt x="1667" y="1588"/>
                  </a:lnTo>
                  <a:lnTo>
                    <a:pt x="1667" y="2083"/>
                  </a:lnTo>
                  <a:lnTo>
                    <a:pt x="1111" y="3073"/>
                  </a:lnTo>
                  <a:lnTo>
                    <a:pt x="0" y="4062"/>
                  </a:lnTo>
                  <a:lnTo>
                    <a:pt x="1111" y="5547"/>
                  </a:lnTo>
                  <a:lnTo>
                    <a:pt x="3333" y="6042"/>
                  </a:lnTo>
                  <a:lnTo>
                    <a:pt x="2222" y="7031"/>
                  </a:lnTo>
                  <a:lnTo>
                    <a:pt x="2222" y="9010"/>
                  </a:lnTo>
                  <a:lnTo>
                    <a:pt x="4445" y="10000"/>
                  </a:lnTo>
                  <a:lnTo>
                    <a:pt x="5555" y="9010"/>
                  </a:lnTo>
                  <a:lnTo>
                    <a:pt x="5555" y="8021"/>
                  </a:lnTo>
                  <a:lnTo>
                    <a:pt x="7777" y="7031"/>
                  </a:lnTo>
                  <a:lnTo>
                    <a:pt x="5555" y="5052"/>
                  </a:lnTo>
                  <a:lnTo>
                    <a:pt x="5555" y="4062"/>
                  </a:lnTo>
                  <a:lnTo>
                    <a:pt x="4445" y="2578"/>
                  </a:lnTo>
                  <a:lnTo>
                    <a:pt x="7777" y="2083"/>
                  </a:lnTo>
                  <a:lnTo>
                    <a:pt x="9152" y="1778"/>
                  </a:lnTo>
                  <a:lnTo>
                    <a:pt x="9179" y="1136"/>
                  </a:lnTo>
                  <a:lnTo>
                    <a:pt x="9413" y="901"/>
                  </a:lnTo>
                  <a:lnTo>
                    <a:pt x="9677" y="735"/>
                  </a:lnTo>
                  <a:close/>
                </a:path>
              </a:pathLst>
            </a:custGeom>
            <a:solidFill>
              <a:srgbClr val="A17DB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9" name="Freeform 351"/>
            <p:cNvSpPr>
              <a:spLocks/>
            </p:cNvSpPr>
            <p:nvPr/>
          </p:nvSpPr>
          <p:spPr bwMode="auto">
            <a:xfrm>
              <a:off x="4893981" y="3302290"/>
              <a:ext cx="159934" cy="131419"/>
            </a:xfrm>
            <a:custGeom>
              <a:avLst/>
              <a:gdLst>
                <a:gd name="T0" fmla="*/ 76535066 w 10000"/>
                <a:gd name="T1" fmla="*/ 22574748 h 10000"/>
                <a:gd name="T2" fmla="*/ 83691327 w 10000"/>
                <a:gd name="T3" fmla="*/ 19197435 h 10000"/>
                <a:gd name="T4" fmla="*/ 82314503 w 10000"/>
                <a:gd name="T5" fmla="*/ 11073437 h 10000"/>
                <a:gd name="T6" fmla="*/ 61804450 w 10000"/>
                <a:gd name="T7" fmla="*/ 0 h 10000"/>
                <a:gd name="T8" fmla="*/ 47671854 w 10000"/>
                <a:gd name="T9" fmla="*/ 3400804 h 10000"/>
                <a:gd name="T10" fmla="*/ 21707381 w 10000"/>
                <a:gd name="T11" fmla="*/ 5317827 h 10000"/>
                <a:gd name="T12" fmla="*/ 18817447 w 10000"/>
                <a:gd name="T13" fmla="*/ 3400804 h 10000"/>
                <a:gd name="T14" fmla="*/ 10156903 w 10000"/>
                <a:gd name="T15" fmla="*/ 12985361 h 10000"/>
                <a:gd name="T16" fmla="*/ 4385841 w 10000"/>
                <a:gd name="T17" fmla="*/ 20657725 h 10000"/>
                <a:gd name="T18" fmla="*/ 4120806 w 10000"/>
                <a:gd name="T19" fmla="*/ 21894580 h 10000"/>
                <a:gd name="T20" fmla="*/ 3607896 w 10000"/>
                <a:gd name="T21" fmla="*/ 22912274 h 10000"/>
                <a:gd name="T22" fmla="*/ 17202 w 10000"/>
                <a:gd name="T23" fmla="*/ 24567662 h 10000"/>
                <a:gd name="T24" fmla="*/ 15295111 w 10000"/>
                <a:gd name="T25" fmla="*/ 39146671 h 10000"/>
                <a:gd name="T26" fmla="*/ 24579703 w 10000"/>
                <a:gd name="T27" fmla="*/ 41743575 h 10000"/>
                <a:gd name="T28" fmla="*/ 27136223 w 10000"/>
                <a:gd name="T29" fmla="*/ 45372897 h 10000"/>
                <a:gd name="T30" fmla="*/ 47774616 w 10000"/>
                <a:gd name="T31" fmla="*/ 47532320 h 10000"/>
                <a:gd name="T32" fmla="*/ 73653959 w 10000"/>
                <a:gd name="T33" fmla="*/ 43660615 h 10000"/>
                <a:gd name="T34" fmla="*/ 76535066 w 10000"/>
                <a:gd name="T35" fmla="*/ 32159304 h 10000"/>
                <a:gd name="T36" fmla="*/ 82314503 w 10000"/>
                <a:gd name="T37" fmla="*/ 30242282 h 10000"/>
                <a:gd name="T38" fmla="*/ 81374265 w 10000"/>
                <a:gd name="T39" fmla="*/ 27526155 h 10000"/>
                <a:gd name="T40" fmla="*/ 76535066 w 10000"/>
                <a:gd name="T41" fmla="*/ 22574748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000" h="10000">
                  <a:moveTo>
                    <a:pt x="8952" y="4746"/>
                  </a:moveTo>
                  <a:cubicBezTo>
                    <a:pt x="8952" y="4746"/>
                    <a:pt x="9789" y="4438"/>
                    <a:pt x="9789" y="4036"/>
                  </a:cubicBezTo>
                  <a:cubicBezTo>
                    <a:pt x="10125" y="3229"/>
                    <a:pt x="10054" y="3000"/>
                    <a:pt x="9628" y="2328"/>
                  </a:cubicBezTo>
                  <a:cubicBezTo>
                    <a:pt x="9201" y="1655"/>
                    <a:pt x="8028" y="776"/>
                    <a:pt x="7229" y="0"/>
                  </a:cubicBezTo>
                  <a:cubicBezTo>
                    <a:pt x="6677" y="239"/>
                    <a:pt x="6358" y="529"/>
                    <a:pt x="5576" y="715"/>
                  </a:cubicBezTo>
                  <a:cubicBezTo>
                    <a:pt x="4794" y="901"/>
                    <a:pt x="3551" y="983"/>
                    <a:pt x="2539" y="1118"/>
                  </a:cubicBezTo>
                  <a:lnTo>
                    <a:pt x="2201" y="715"/>
                  </a:lnTo>
                  <a:lnTo>
                    <a:pt x="1188" y="2730"/>
                  </a:lnTo>
                  <a:cubicBezTo>
                    <a:pt x="963" y="3268"/>
                    <a:pt x="631" y="4031"/>
                    <a:pt x="513" y="4343"/>
                  </a:cubicBezTo>
                  <a:cubicBezTo>
                    <a:pt x="396" y="4654"/>
                    <a:pt x="496" y="4524"/>
                    <a:pt x="482" y="4603"/>
                  </a:cubicBezTo>
                  <a:cubicBezTo>
                    <a:pt x="467" y="4681"/>
                    <a:pt x="503" y="4723"/>
                    <a:pt x="422" y="4817"/>
                  </a:cubicBezTo>
                  <a:cubicBezTo>
                    <a:pt x="342" y="4911"/>
                    <a:pt x="-28" y="5153"/>
                    <a:pt x="2" y="5165"/>
                  </a:cubicBezTo>
                  <a:cubicBezTo>
                    <a:pt x="871" y="6361"/>
                    <a:pt x="1309" y="7628"/>
                    <a:pt x="1789" y="8230"/>
                  </a:cubicBezTo>
                  <a:cubicBezTo>
                    <a:pt x="2266" y="8832"/>
                    <a:pt x="2645" y="8558"/>
                    <a:pt x="2875" y="8776"/>
                  </a:cubicBezTo>
                  <a:cubicBezTo>
                    <a:pt x="3105" y="8994"/>
                    <a:pt x="2722" y="9336"/>
                    <a:pt x="3174" y="9539"/>
                  </a:cubicBezTo>
                  <a:cubicBezTo>
                    <a:pt x="3626" y="9742"/>
                    <a:pt x="4682" y="10053"/>
                    <a:pt x="5588" y="9993"/>
                  </a:cubicBezTo>
                  <a:cubicBezTo>
                    <a:pt x="6494" y="9933"/>
                    <a:pt x="8055" y="9717"/>
                    <a:pt x="8615" y="9179"/>
                  </a:cubicBezTo>
                  <a:cubicBezTo>
                    <a:pt x="9175" y="8641"/>
                    <a:pt x="8840" y="7567"/>
                    <a:pt x="8952" y="6761"/>
                  </a:cubicBezTo>
                  <a:lnTo>
                    <a:pt x="9628" y="6358"/>
                  </a:lnTo>
                  <a:cubicBezTo>
                    <a:pt x="9591" y="6168"/>
                    <a:pt x="9555" y="5977"/>
                    <a:pt x="9518" y="5787"/>
                  </a:cubicBezTo>
                  <a:cubicBezTo>
                    <a:pt x="9629" y="5384"/>
                    <a:pt x="8840" y="5149"/>
                    <a:pt x="8952" y="4746"/>
                  </a:cubicBez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0" name="Freeform 353"/>
            <p:cNvSpPr>
              <a:spLocks/>
            </p:cNvSpPr>
            <p:nvPr/>
          </p:nvSpPr>
          <p:spPr bwMode="auto">
            <a:xfrm>
              <a:off x="4732807" y="3241540"/>
              <a:ext cx="123980" cy="64470"/>
            </a:xfrm>
            <a:custGeom>
              <a:avLst/>
              <a:gdLst>
                <a:gd name="T0" fmla="*/ 35895344 w 10569"/>
                <a:gd name="T1" fmla="*/ 3260169 h 10092"/>
                <a:gd name="T2" fmla="*/ 26280492 w 10569"/>
                <a:gd name="T3" fmla="*/ 1833956 h 10092"/>
                <a:gd name="T4" fmla="*/ 20105975 w 10569"/>
                <a:gd name="T5" fmla="*/ 917244 h 10092"/>
                <a:gd name="T6" fmla="*/ 13931458 w 10569"/>
                <a:gd name="T7" fmla="*/ 0 h 10092"/>
                <a:gd name="T8" fmla="*/ 13931458 w 10569"/>
                <a:gd name="T9" fmla="*/ 458319 h 10092"/>
                <a:gd name="T10" fmla="*/ 10844432 w 10569"/>
                <a:gd name="T11" fmla="*/ 0 h 10092"/>
                <a:gd name="T12" fmla="*/ 9298989 w 10569"/>
                <a:gd name="T13" fmla="*/ 458319 h 10092"/>
                <a:gd name="T14" fmla="*/ 6211738 w 10569"/>
                <a:gd name="T15" fmla="*/ 917244 h 10092"/>
                <a:gd name="T16" fmla="*/ 3124487 w 10569"/>
                <a:gd name="T17" fmla="*/ 1375637 h 10092"/>
                <a:gd name="T18" fmla="*/ 37446 w 10569"/>
                <a:gd name="T19" fmla="*/ 1833956 h 10092"/>
                <a:gd name="T20" fmla="*/ 1582663 w 10569"/>
                <a:gd name="T21" fmla="*/ 2453523 h 10092"/>
                <a:gd name="T22" fmla="*/ 4489881 w 10569"/>
                <a:gd name="T23" fmla="*/ 3289878 h 10092"/>
                <a:gd name="T24" fmla="*/ 7757166 w 10569"/>
                <a:gd name="T25" fmla="*/ 4585157 h 10092"/>
                <a:gd name="T26" fmla="*/ 9298989 w 10569"/>
                <a:gd name="T27" fmla="*/ 5044081 h 10092"/>
                <a:gd name="T28" fmla="*/ 10925872 w 10569"/>
                <a:gd name="T29" fmla="*/ 5553050 h 10092"/>
                <a:gd name="T30" fmla="*/ 16641728 w 10569"/>
                <a:gd name="T31" fmla="*/ 5499121 h 10092"/>
                <a:gd name="T32" fmla="*/ 18812093 w 10569"/>
                <a:gd name="T33" fmla="*/ 5040196 h 10092"/>
                <a:gd name="T34" fmla="*/ 21742997 w 10569"/>
                <a:gd name="T35" fmla="*/ 5177763 h 10092"/>
                <a:gd name="T36" fmla="*/ 21916272 w 10569"/>
                <a:gd name="T37" fmla="*/ 5191006 h 10092"/>
                <a:gd name="T38" fmla="*/ 22833159 w 10569"/>
                <a:gd name="T39" fmla="*/ 5285081 h 10092"/>
                <a:gd name="T40" fmla="*/ 26351779 w 10569"/>
                <a:gd name="T41" fmla="*/ 5526089 h 10092"/>
                <a:gd name="T42" fmla="*/ 29727586 w 10569"/>
                <a:gd name="T43" fmla="*/ 5147523 h 10092"/>
                <a:gd name="T44" fmla="*/ 35290700 w 10569"/>
                <a:gd name="T45" fmla="*/ 5368719 h 100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569" h="10092">
                  <a:moveTo>
                    <a:pt x="10569" y="5925"/>
                  </a:moveTo>
                  <a:cubicBezTo>
                    <a:pt x="10249" y="5077"/>
                    <a:pt x="8682" y="4197"/>
                    <a:pt x="7738" y="3333"/>
                  </a:cubicBezTo>
                  <a:lnTo>
                    <a:pt x="5920" y="1667"/>
                  </a:lnTo>
                  <a:lnTo>
                    <a:pt x="4102" y="0"/>
                  </a:lnTo>
                  <a:lnTo>
                    <a:pt x="4102" y="833"/>
                  </a:lnTo>
                  <a:lnTo>
                    <a:pt x="3193" y="0"/>
                  </a:lnTo>
                  <a:lnTo>
                    <a:pt x="2738" y="833"/>
                  </a:lnTo>
                  <a:lnTo>
                    <a:pt x="1829" y="1667"/>
                  </a:lnTo>
                  <a:lnTo>
                    <a:pt x="920" y="2500"/>
                  </a:lnTo>
                  <a:cubicBezTo>
                    <a:pt x="617" y="2778"/>
                    <a:pt x="87" y="3007"/>
                    <a:pt x="11" y="3333"/>
                  </a:cubicBezTo>
                  <a:cubicBezTo>
                    <a:pt x="-65" y="3659"/>
                    <a:pt x="248" y="4018"/>
                    <a:pt x="466" y="4459"/>
                  </a:cubicBezTo>
                  <a:cubicBezTo>
                    <a:pt x="684" y="4900"/>
                    <a:pt x="1019" y="5333"/>
                    <a:pt x="1322" y="5979"/>
                  </a:cubicBezTo>
                  <a:cubicBezTo>
                    <a:pt x="1625" y="6625"/>
                    <a:pt x="2048" y="7802"/>
                    <a:pt x="2284" y="8333"/>
                  </a:cubicBezTo>
                  <a:cubicBezTo>
                    <a:pt x="2520" y="8864"/>
                    <a:pt x="2583" y="8874"/>
                    <a:pt x="2738" y="9167"/>
                  </a:cubicBezTo>
                  <a:cubicBezTo>
                    <a:pt x="2893" y="9460"/>
                    <a:pt x="3217" y="10092"/>
                    <a:pt x="3217" y="10092"/>
                  </a:cubicBezTo>
                  <a:cubicBezTo>
                    <a:pt x="4581" y="10092"/>
                    <a:pt x="4900" y="9994"/>
                    <a:pt x="4900" y="9994"/>
                  </a:cubicBezTo>
                  <a:cubicBezTo>
                    <a:pt x="4785" y="9440"/>
                    <a:pt x="5654" y="9714"/>
                    <a:pt x="5539" y="9160"/>
                  </a:cubicBezTo>
                  <a:cubicBezTo>
                    <a:pt x="5853" y="9260"/>
                    <a:pt x="6250" y="9364"/>
                    <a:pt x="6402" y="9410"/>
                  </a:cubicBezTo>
                  <a:cubicBezTo>
                    <a:pt x="6554" y="9456"/>
                    <a:pt x="6377" y="9434"/>
                    <a:pt x="6453" y="9434"/>
                  </a:cubicBezTo>
                  <a:cubicBezTo>
                    <a:pt x="6529" y="9434"/>
                    <a:pt x="6505" y="9504"/>
                    <a:pt x="6723" y="9605"/>
                  </a:cubicBezTo>
                  <a:cubicBezTo>
                    <a:pt x="6941" y="9707"/>
                    <a:pt x="7421" y="10085"/>
                    <a:pt x="7759" y="10043"/>
                  </a:cubicBezTo>
                  <a:cubicBezTo>
                    <a:pt x="8097" y="10001"/>
                    <a:pt x="8436" y="9626"/>
                    <a:pt x="8753" y="9355"/>
                  </a:cubicBezTo>
                  <a:cubicBezTo>
                    <a:pt x="9070" y="9084"/>
                    <a:pt x="8347" y="9964"/>
                    <a:pt x="10391" y="9757"/>
                  </a:cubicBezTo>
                </a:path>
              </a:pathLst>
            </a:custGeom>
            <a:solidFill>
              <a:srgbClr val="BF6A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1" name="Freeform 354"/>
            <p:cNvSpPr>
              <a:spLocks/>
            </p:cNvSpPr>
            <p:nvPr/>
          </p:nvSpPr>
          <p:spPr bwMode="auto">
            <a:xfrm>
              <a:off x="4820832" y="3308489"/>
              <a:ext cx="107863" cy="74388"/>
            </a:xfrm>
            <a:custGeom>
              <a:avLst/>
              <a:gdLst>
                <a:gd name="T0" fmla="*/ 19546837 w 9980"/>
                <a:gd name="T1" fmla="*/ 0 h 10000"/>
                <a:gd name="T2" fmla="*/ 15929452 w 9980"/>
                <a:gd name="T3" fmla="*/ 1326499 h 10000"/>
                <a:gd name="T4" fmla="*/ 10695094 w 9980"/>
                <a:gd name="T5" fmla="*/ 1927289 h 10000"/>
                <a:gd name="T6" fmla="*/ 6765918 w 9980"/>
                <a:gd name="T7" fmla="*/ 2528164 h 10000"/>
                <a:gd name="T8" fmla="*/ 4147500 w 9980"/>
                <a:gd name="T9" fmla="*/ 2309784 h 10000"/>
                <a:gd name="T10" fmla="*/ 2839634 w 9980"/>
                <a:gd name="T11" fmla="*/ 1927289 h 10000"/>
                <a:gd name="T12" fmla="*/ 1529069 w 9980"/>
                <a:gd name="T13" fmla="*/ 3128039 h 10000"/>
                <a:gd name="T14" fmla="*/ 218517 w 9980"/>
                <a:gd name="T15" fmla="*/ 4930483 h 10000"/>
                <a:gd name="T16" fmla="*/ 58608 w 9980"/>
                <a:gd name="T17" fmla="*/ 5184610 h 10000"/>
                <a:gd name="T18" fmla="*/ 831183 w 9980"/>
                <a:gd name="T19" fmla="*/ 5914673 h 10000"/>
                <a:gd name="T20" fmla="*/ 4379234 w 9980"/>
                <a:gd name="T21" fmla="*/ 8205226 h 10000"/>
                <a:gd name="T22" fmla="*/ 9616277 w 9980"/>
                <a:gd name="T23" fmla="*/ 8732701 h 10000"/>
                <a:gd name="T24" fmla="*/ 11691362 w 9980"/>
                <a:gd name="T25" fmla="*/ 8224457 h 10000"/>
                <a:gd name="T26" fmla="*/ 16006632 w 9980"/>
                <a:gd name="T27" fmla="*/ 7478697 h 10000"/>
                <a:gd name="T28" fmla="*/ 16313055 w 9980"/>
                <a:gd name="T29" fmla="*/ 7478697 h 10000"/>
                <a:gd name="T30" fmla="*/ 19858435 w 9980"/>
                <a:gd name="T31" fmla="*/ 6732022 h 10000"/>
                <a:gd name="T32" fmla="*/ 22477047 w 9980"/>
                <a:gd name="T33" fmla="*/ 4329703 h 10000"/>
                <a:gd name="T34" fmla="*/ 26406029 w 9980"/>
                <a:gd name="T35" fmla="*/ 1326499 h 10000"/>
                <a:gd name="T36" fmla="*/ 25865368 w 9980"/>
                <a:gd name="T37" fmla="*/ 109147 h 10000"/>
                <a:gd name="T38" fmla="*/ 24315043 w 9980"/>
                <a:gd name="T39" fmla="*/ 289960 h 10000"/>
                <a:gd name="T40" fmla="*/ 19546837 w 9980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980" h="10000">
                  <a:moveTo>
                    <a:pt x="7338" y="0"/>
                  </a:moveTo>
                  <a:cubicBezTo>
                    <a:pt x="6885" y="506"/>
                    <a:pt x="6535" y="1151"/>
                    <a:pt x="5980" y="1519"/>
                  </a:cubicBezTo>
                  <a:cubicBezTo>
                    <a:pt x="5426" y="1887"/>
                    <a:pt x="4670" y="1978"/>
                    <a:pt x="4015" y="2207"/>
                  </a:cubicBezTo>
                  <a:cubicBezTo>
                    <a:pt x="2540" y="2895"/>
                    <a:pt x="2950" y="2822"/>
                    <a:pt x="2540" y="2895"/>
                  </a:cubicBezTo>
                  <a:cubicBezTo>
                    <a:pt x="2130" y="2968"/>
                    <a:pt x="1557" y="2645"/>
                    <a:pt x="1557" y="2645"/>
                  </a:cubicBezTo>
                  <a:cubicBezTo>
                    <a:pt x="1066" y="1958"/>
                    <a:pt x="1230" y="2051"/>
                    <a:pt x="1066" y="2207"/>
                  </a:cubicBezTo>
                  <a:cubicBezTo>
                    <a:pt x="902" y="2363"/>
                    <a:pt x="574" y="3582"/>
                    <a:pt x="574" y="3582"/>
                  </a:cubicBezTo>
                  <a:cubicBezTo>
                    <a:pt x="409" y="4270"/>
                    <a:pt x="174" y="5254"/>
                    <a:pt x="82" y="5646"/>
                  </a:cubicBezTo>
                  <a:cubicBezTo>
                    <a:pt x="-10" y="6038"/>
                    <a:pt x="-16" y="5749"/>
                    <a:pt x="22" y="5937"/>
                  </a:cubicBezTo>
                  <a:cubicBezTo>
                    <a:pt x="60" y="6125"/>
                    <a:pt x="42" y="6197"/>
                    <a:pt x="312" y="6773"/>
                  </a:cubicBezTo>
                  <a:cubicBezTo>
                    <a:pt x="583" y="7349"/>
                    <a:pt x="1094" y="8858"/>
                    <a:pt x="1644" y="9396"/>
                  </a:cubicBezTo>
                  <a:cubicBezTo>
                    <a:pt x="2194" y="9934"/>
                    <a:pt x="3153" y="9997"/>
                    <a:pt x="3610" y="10000"/>
                  </a:cubicBezTo>
                  <a:cubicBezTo>
                    <a:pt x="4068" y="10003"/>
                    <a:pt x="3989" y="9657"/>
                    <a:pt x="4389" y="9418"/>
                  </a:cubicBezTo>
                  <a:cubicBezTo>
                    <a:pt x="4788" y="9179"/>
                    <a:pt x="5720" y="8707"/>
                    <a:pt x="6009" y="8564"/>
                  </a:cubicBezTo>
                  <a:cubicBezTo>
                    <a:pt x="6298" y="8421"/>
                    <a:pt x="5883" y="8706"/>
                    <a:pt x="6124" y="8564"/>
                  </a:cubicBezTo>
                  <a:cubicBezTo>
                    <a:pt x="6364" y="8422"/>
                    <a:pt x="7069" y="8310"/>
                    <a:pt x="7455" y="7709"/>
                  </a:cubicBezTo>
                  <a:cubicBezTo>
                    <a:pt x="7841" y="7109"/>
                    <a:pt x="8111" y="5875"/>
                    <a:pt x="8438" y="4958"/>
                  </a:cubicBezTo>
                  <a:cubicBezTo>
                    <a:pt x="8929" y="3812"/>
                    <a:pt x="9701" y="2324"/>
                    <a:pt x="9913" y="1519"/>
                  </a:cubicBezTo>
                  <a:cubicBezTo>
                    <a:pt x="10125" y="713"/>
                    <a:pt x="9778" y="589"/>
                    <a:pt x="9710" y="125"/>
                  </a:cubicBezTo>
                  <a:lnTo>
                    <a:pt x="9128" y="332"/>
                  </a:lnTo>
                  <a:lnTo>
                    <a:pt x="7338" y="0"/>
                  </a:lnTo>
                  <a:close/>
                </a:path>
              </a:pathLst>
            </a:custGeom>
            <a:solidFill>
              <a:srgbClr val="7D8CC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2" name="Freeform 355"/>
            <p:cNvSpPr>
              <a:spLocks/>
            </p:cNvSpPr>
            <p:nvPr/>
          </p:nvSpPr>
          <p:spPr bwMode="auto">
            <a:xfrm>
              <a:off x="4824552" y="3277494"/>
              <a:ext cx="104144" cy="54551"/>
            </a:xfrm>
            <a:custGeom>
              <a:avLst/>
              <a:gdLst>
                <a:gd name="T0" fmla="*/ 14753551 w 10000"/>
                <a:gd name="T1" fmla="*/ 221096 h 9595"/>
                <a:gd name="T2" fmla="*/ 11909822 w 10000"/>
                <a:gd name="T3" fmla="*/ 35191 h 9595"/>
                <a:gd name="T4" fmla="*/ 9391507 w 10000"/>
                <a:gd name="T5" fmla="*/ 37469 h 9595"/>
                <a:gd name="T6" fmla="*/ 6706745 w 10000"/>
                <a:gd name="T7" fmla="*/ 221096 h 9595"/>
                <a:gd name="T8" fmla="*/ 5366857 w 10000"/>
                <a:gd name="T9" fmla="*/ 1062251 h 9595"/>
                <a:gd name="T10" fmla="*/ 0 w 10000"/>
                <a:gd name="T11" fmla="*/ 1903829 h 9595"/>
                <a:gd name="T12" fmla="*/ 1342381 w 10000"/>
                <a:gd name="T13" fmla="*/ 2744978 h 9595"/>
                <a:gd name="T14" fmla="*/ 2325917 w 10000"/>
                <a:gd name="T15" fmla="*/ 3250351 h 9595"/>
                <a:gd name="T16" fmla="*/ 4794266 w 10000"/>
                <a:gd name="T17" fmla="*/ 3632346 h 9595"/>
                <a:gd name="T18" fmla="*/ 10529383 w 10000"/>
                <a:gd name="T19" fmla="*/ 3127344 h 9595"/>
                <a:gd name="T20" fmla="*/ 14824866 w 10000"/>
                <a:gd name="T21" fmla="*/ 2897184 h 9595"/>
                <a:gd name="T22" fmla="*/ 16939344 w 10000"/>
                <a:gd name="T23" fmla="*/ 2073784 h 9595"/>
                <a:gd name="T24" fmla="*/ 21890456 w 10000"/>
                <a:gd name="T25" fmla="*/ 2243747 h 9595"/>
                <a:gd name="T26" fmla="*/ 23289738 w 10000"/>
                <a:gd name="T27" fmla="*/ 1882630 h 9595"/>
                <a:gd name="T28" fmla="*/ 23370468 w 10000"/>
                <a:gd name="T29" fmla="*/ 1483201 h 9595"/>
                <a:gd name="T30" fmla="*/ 23726819 w 10000"/>
                <a:gd name="T31" fmla="*/ 815451 h 9595"/>
                <a:gd name="T32" fmla="*/ 20379494 w 10000"/>
                <a:gd name="T33" fmla="*/ 459583 h 9595"/>
                <a:gd name="T34" fmla="*/ 20120408 w 10000"/>
                <a:gd name="T35" fmla="*/ 221096 h 9595"/>
                <a:gd name="T36" fmla="*/ 14753551 w 10000"/>
                <a:gd name="T37" fmla="*/ 221096 h 95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000" h="9595">
                  <a:moveTo>
                    <a:pt x="6210" y="584"/>
                  </a:moveTo>
                  <a:cubicBezTo>
                    <a:pt x="5554" y="325"/>
                    <a:pt x="5389" y="258"/>
                    <a:pt x="5013" y="93"/>
                  </a:cubicBezTo>
                  <a:cubicBezTo>
                    <a:pt x="4637" y="-72"/>
                    <a:pt x="4318" y="17"/>
                    <a:pt x="3953" y="99"/>
                  </a:cubicBezTo>
                  <a:lnTo>
                    <a:pt x="2823" y="584"/>
                  </a:lnTo>
                  <a:lnTo>
                    <a:pt x="2259" y="2806"/>
                  </a:lnTo>
                  <a:lnTo>
                    <a:pt x="0" y="5029"/>
                  </a:lnTo>
                  <a:lnTo>
                    <a:pt x="565" y="7251"/>
                  </a:lnTo>
                  <a:lnTo>
                    <a:pt x="979" y="8586"/>
                  </a:lnTo>
                  <a:lnTo>
                    <a:pt x="2018" y="9595"/>
                  </a:lnTo>
                  <a:lnTo>
                    <a:pt x="4432" y="8261"/>
                  </a:lnTo>
                  <a:lnTo>
                    <a:pt x="6240" y="7653"/>
                  </a:lnTo>
                  <a:lnTo>
                    <a:pt x="7130" y="5478"/>
                  </a:lnTo>
                  <a:lnTo>
                    <a:pt x="9214" y="5927"/>
                  </a:lnTo>
                  <a:lnTo>
                    <a:pt x="9803" y="4973"/>
                  </a:lnTo>
                  <a:cubicBezTo>
                    <a:pt x="9735" y="4622"/>
                    <a:pt x="9905" y="4270"/>
                    <a:pt x="9837" y="3918"/>
                  </a:cubicBezTo>
                  <a:cubicBezTo>
                    <a:pt x="9758" y="2807"/>
                    <a:pt x="10067" y="3265"/>
                    <a:pt x="9987" y="2154"/>
                  </a:cubicBezTo>
                  <a:cubicBezTo>
                    <a:pt x="9527" y="1653"/>
                    <a:pt x="9037" y="1714"/>
                    <a:pt x="8578" y="1214"/>
                  </a:cubicBezTo>
                  <a:cubicBezTo>
                    <a:pt x="8542" y="1004"/>
                    <a:pt x="8505" y="794"/>
                    <a:pt x="8469" y="584"/>
                  </a:cubicBezTo>
                  <a:lnTo>
                    <a:pt x="6210" y="584"/>
                  </a:lnTo>
                  <a:close/>
                </a:path>
              </a:pathLst>
            </a:custGeom>
            <a:solidFill>
              <a:srgbClr val="A17DB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3" name="Freeform 356"/>
            <p:cNvSpPr>
              <a:spLocks/>
            </p:cNvSpPr>
            <p:nvPr/>
          </p:nvSpPr>
          <p:spPr bwMode="auto">
            <a:xfrm>
              <a:off x="4941094" y="3418831"/>
              <a:ext cx="142577" cy="110343"/>
            </a:xfrm>
            <a:custGeom>
              <a:avLst/>
              <a:gdLst>
                <a:gd name="T0" fmla="*/ 22159047 w 10000"/>
                <a:gd name="T1" fmla="*/ 1471825 h 10000"/>
                <a:gd name="T2" fmla="*/ 5539588 w 10000"/>
                <a:gd name="T3" fmla="*/ 1471825 h 10000"/>
                <a:gd name="T4" fmla="*/ 0 w 10000"/>
                <a:gd name="T5" fmla="*/ 0 h 10000"/>
                <a:gd name="T6" fmla="*/ 0 w 10000"/>
                <a:gd name="T7" fmla="*/ 2940641 h 10000"/>
                <a:gd name="T8" fmla="*/ 2772971 w 10000"/>
                <a:gd name="T9" fmla="*/ 7356103 h 10000"/>
                <a:gd name="T10" fmla="*/ 4138115 w 10000"/>
                <a:gd name="T11" fmla="*/ 12109724 h 10000"/>
                <a:gd name="T12" fmla="*/ 2772971 w 10000"/>
                <a:gd name="T13" fmla="*/ 14954558 h 10000"/>
                <a:gd name="T14" fmla="*/ 5539588 w 10000"/>
                <a:gd name="T15" fmla="*/ 17897996 h 10000"/>
                <a:gd name="T16" fmla="*/ 9738697 w 10000"/>
                <a:gd name="T17" fmla="*/ 21659295 h 10000"/>
                <a:gd name="T18" fmla="*/ 25047652 w 10000"/>
                <a:gd name="T19" fmla="*/ 18924256 h 10000"/>
                <a:gd name="T20" fmla="*/ 27107390 w 10000"/>
                <a:gd name="T21" fmla="*/ 19930961 h 10000"/>
                <a:gd name="T22" fmla="*/ 30532582 w 10000"/>
                <a:gd name="T23" fmla="*/ 19950516 h 10000"/>
                <a:gd name="T24" fmla="*/ 30471606 w 10000"/>
                <a:gd name="T25" fmla="*/ 20838638 h 10000"/>
                <a:gd name="T26" fmla="*/ 27698635 w 10000"/>
                <a:gd name="T27" fmla="*/ 22310463 h 10000"/>
                <a:gd name="T28" fmla="*/ 30471606 w 10000"/>
                <a:gd name="T29" fmla="*/ 28194755 h 10000"/>
                <a:gd name="T30" fmla="*/ 41551111 w 10000"/>
                <a:gd name="T31" fmla="*/ 23782288 h 10000"/>
                <a:gd name="T32" fmla="*/ 52630635 w 10000"/>
                <a:gd name="T33" fmla="*/ 23782288 h 10000"/>
                <a:gd name="T34" fmla="*/ 58170241 w 10000"/>
                <a:gd name="T35" fmla="*/ 19369822 h 10000"/>
                <a:gd name="T36" fmla="*/ 60943194 w 10000"/>
                <a:gd name="T37" fmla="*/ 19369822 h 10000"/>
                <a:gd name="T38" fmla="*/ 44324082 w 10000"/>
                <a:gd name="T39" fmla="*/ 16426171 h 10000"/>
                <a:gd name="T40" fmla="*/ 41551111 w 10000"/>
                <a:gd name="T41" fmla="*/ 8824933 h 10000"/>
                <a:gd name="T42" fmla="*/ 52630635 w 10000"/>
                <a:gd name="T43" fmla="*/ 2940641 h 10000"/>
                <a:gd name="T44" fmla="*/ 36011194 w 10000"/>
                <a:gd name="T45" fmla="*/ 0 h 10000"/>
                <a:gd name="T46" fmla="*/ 22159047 w 10000"/>
                <a:gd name="T47" fmla="*/ 1471825 h 100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000" h="10000">
                  <a:moveTo>
                    <a:pt x="3636" y="522"/>
                  </a:moveTo>
                  <a:lnTo>
                    <a:pt x="909" y="522"/>
                  </a:lnTo>
                  <a:lnTo>
                    <a:pt x="0" y="0"/>
                  </a:lnTo>
                  <a:lnTo>
                    <a:pt x="0" y="1043"/>
                  </a:lnTo>
                  <a:lnTo>
                    <a:pt x="455" y="2609"/>
                  </a:lnTo>
                  <a:cubicBezTo>
                    <a:pt x="530" y="3171"/>
                    <a:pt x="604" y="3733"/>
                    <a:pt x="679" y="4295"/>
                  </a:cubicBezTo>
                  <a:cubicBezTo>
                    <a:pt x="604" y="4631"/>
                    <a:pt x="530" y="4968"/>
                    <a:pt x="455" y="5304"/>
                  </a:cubicBezTo>
                  <a:lnTo>
                    <a:pt x="909" y="6348"/>
                  </a:lnTo>
                  <a:lnTo>
                    <a:pt x="1598" y="7682"/>
                  </a:lnTo>
                  <a:cubicBezTo>
                    <a:pt x="2779" y="7328"/>
                    <a:pt x="2976" y="7157"/>
                    <a:pt x="4110" y="6712"/>
                  </a:cubicBezTo>
                  <a:lnTo>
                    <a:pt x="4448" y="7069"/>
                  </a:lnTo>
                  <a:lnTo>
                    <a:pt x="5010" y="7076"/>
                  </a:lnTo>
                  <a:cubicBezTo>
                    <a:pt x="5007" y="7181"/>
                    <a:pt x="5003" y="7286"/>
                    <a:pt x="5000" y="7391"/>
                  </a:cubicBezTo>
                  <a:lnTo>
                    <a:pt x="4545" y="7913"/>
                  </a:lnTo>
                  <a:lnTo>
                    <a:pt x="5000" y="10000"/>
                  </a:lnTo>
                  <a:lnTo>
                    <a:pt x="6818" y="8435"/>
                  </a:lnTo>
                  <a:lnTo>
                    <a:pt x="8636" y="8435"/>
                  </a:lnTo>
                  <a:lnTo>
                    <a:pt x="9545" y="6870"/>
                  </a:lnTo>
                  <a:lnTo>
                    <a:pt x="10000" y="6870"/>
                  </a:lnTo>
                  <a:lnTo>
                    <a:pt x="7273" y="5826"/>
                  </a:lnTo>
                  <a:cubicBezTo>
                    <a:pt x="7121" y="4927"/>
                    <a:pt x="6970" y="4029"/>
                    <a:pt x="6818" y="3130"/>
                  </a:cubicBezTo>
                  <a:lnTo>
                    <a:pt x="8636" y="1043"/>
                  </a:lnTo>
                  <a:lnTo>
                    <a:pt x="5909" y="0"/>
                  </a:lnTo>
                  <a:lnTo>
                    <a:pt x="3636" y="522"/>
                  </a:lnTo>
                  <a:close/>
                </a:path>
              </a:pathLst>
            </a:custGeom>
            <a:solidFill>
              <a:srgbClr val="7D8CC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4" name="Freeform 361"/>
            <p:cNvSpPr>
              <a:spLocks/>
            </p:cNvSpPr>
            <p:nvPr/>
          </p:nvSpPr>
          <p:spPr bwMode="auto">
            <a:xfrm>
              <a:off x="4623704" y="3329565"/>
              <a:ext cx="89266" cy="50832"/>
            </a:xfrm>
            <a:custGeom>
              <a:avLst/>
              <a:gdLst>
                <a:gd name="T0" fmla="*/ 11660715 w 10000"/>
                <a:gd name="T1" fmla="*/ 642479 h 11466"/>
                <a:gd name="T2" fmla="*/ 10601051 w 10000"/>
                <a:gd name="T3" fmla="*/ 411497 h 11466"/>
                <a:gd name="T4" fmla="*/ 8480157 w 10000"/>
                <a:gd name="T5" fmla="*/ 180516 h 11466"/>
                <a:gd name="T6" fmla="*/ 5403601 w 10000"/>
                <a:gd name="T7" fmla="*/ 359942 h 11466"/>
                <a:gd name="T8" fmla="*/ 4815962 w 10000"/>
                <a:gd name="T9" fmla="*/ 0 h 11466"/>
                <a:gd name="T10" fmla="*/ 3180420 w 10000"/>
                <a:gd name="T11" fmla="*/ 347017 h 11466"/>
                <a:gd name="T12" fmla="*/ 0 w 10000"/>
                <a:gd name="T13" fmla="*/ 1104441 h 11466"/>
                <a:gd name="T14" fmla="*/ 0 w 10000"/>
                <a:gd name="T15" fmla="*/ 1566369 h 11466"/>
                <a:gd name="T16" fmla="*/ 2120756 w 10000"/>
                <a:gd name="T17" fmla="*/ 1566369 h 11466"/>
                <a:gd name="T18" fmla="*/ 3128551 w 10000"/>
                <a:gd name="T19" fmla="*/ 2118686 h 11466"/>
                <a:gd name="T20" fmla="*/ 4240084 w 10000"/>
                <a:gd name="T21" fmla="*/ 2028332 h 11466"/>
                <a:gd name="T22" fmla="*/ 6583589 w 10000"/>
                <a:gd name="T23" fmla="*/ 1669485 h 11466"/>
                <a:gd name="T24" fmla="*/ 7800541 w 10000"/>
                <a:gd name="T25" fmla="*/ 1874785 h 11466"/>
                <a:gd name="T26" fmla="*/ 11660715 w 10000"/>
                <a:gd name="T27" fmla="*/ 1566369 h 11466"/>
                <a:gd name="T28" fmla="*/ 13781471 w 10000"/>
                <a:gd name="T29" fmla="*/ 1335388 h 11466"/>
                <a:gd name="T30" fmla="*/ 14841135 w 10000"/>
                <a:gd name="T31" fmla="*/ 1335388 h 11466"/>
                <a:gd name="T32" fmla="*/ 13781471 w 10000"/>
                <a:gd name="T33" fmla="*/ 1104441 h 11466"/>
                <a:gd name="T34" fmla="*/ 11660715 w 10000"/>
                <a:gd name="T35" fmla="*/ 642479 h 114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000" h="11466">
                  <a:moveTo>
                    <a:pt x="7857" y="3477"/>
                  </a:moveTo>
                  <a:lnTo>
                    <a:pt x="7143" y="2227"/>
                  </a:lnTo>
                  <a:lnTo>
                    <a:pt x="5714" y="977"/>
                  </a:lnTo>
                  <a:lnTo>
                    <a:pt x="3641" y="1948"/>
                  </a:lnTo>
                  <a:cubicBezTo>
                    <a:pt x="3532" y="1206"/>
                    <a:pt x="3354" y="742"/>
                    <a:pt x="3245" y="0"/>
                  </a:cubicBezTo>
                  <a:lnTo>
                    <a:pt x="2143" y="1878"/>
                  </a:lnTo>
                  <a:lnTo>
                    <a:pt x="0" y="5977"/>
                  </a:lnTo>
                  <a:lnTo>
                    <a:pt x="0" y="8477"/>
                  </a:lnTo>
                  <a:lnTo>
                    <a:pt x="1429" y="8477"/>
                  </a:lnTo>
                  <a:lnTo>
                    <a:pt x="2108" y="11466"/>
                  </a:lnTo>
                  <a:lnTo>
                    <a:pt x="2857" y="10977"/>
                  </a:lnTo>
                  <a:lnTo>
                    <a:pt x="4436" y="9035"/>
                  </a:lnTo>
                  <a:lnTo>
                    <a:pt x="5256" y="10146"/>
                  </a:lnTo>
                  <a:lnTo>
                    <a:pt x="7857" y="8477"/>
                  </a:lnTo>
                  <a:lnTo>
                    <a:pt x="9286" y="7227"/>
                  </a:lnTo>
                  <a:lnTo>
                    <a:pt x="10000" y="7227"/>
                  </a:lnTo>
                  <a:lnTo>
                    <a:pt x="9286" y="5977"/>
                  </a:lnTo>
                  <a:lnTo>
                    <a:pt x="7857" y="3477"/>
                  </a:lnTo>
                  <a:close/>
                </a:path>
              </a:pathLst>
            </a:custGeom>
            <a:solidFill>
              <a:srgbClr val="BF6A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5" name="Freeform 363"/>
            <p:cNvSpPr>
              <a:spLocks/>
            </p:cNvSpPr>
            <p:nvPr/>
          </p:nvSpPr>
          <p:spPr bwMode="auto">
            <a:xfrm>
              <a:off x="4579071" y="3215503"/>
              <a:ext cx="55791" cy="58271"/>
            </a:xfrm>
            <a:custGeom>
              <a:avLst/>
              <a:gdLst>
                <a:gd name="T0" fmla="*/ 853877 w 10056"/>
                <a:gd name="T1" fmla="*/ 1901050 h 10000"/>
                <a:gd name="T2" fmla="*/ 1199163 w 10056"/>
                <a:gd name="T3" fmla="*/ 2661744 h 10000"/>
                <a:gd name="T4" fmla="*/ 1890040 w 10056"/>
                <a:gd name="T5" fmla="*/ 3041860 h 10000"/>
                <a:gd name="T6" fmla="*/ 2519852 w 10056"/>
                <a:gd name="T7" fmla="*/ 3533440 h 10000"/>
                <a:gd name="T8" fmla="*/ 3168589 w 10056"/>
                <a:gd name="T9" fmla="*/ 4158958 h 10000"/>
                <a:gd name="T10" fmla="*/ 3574230 w 10056"/>
                <a:gd name="T11" fmla="*/ 3130881 h 10000"/>
                <a:gd name="T12" fmla="*/ 3333712 w 10056"/>
                <a:gd name="T13" fmla="*/ 2370194 h 10000"/>
                <a:gd name="T14" fmla="*/ 3594263 w 10056"/>
                <a:gd name="T15" fmla="*/ 1365000 h 10000"/>
                <a:gd name="T16" fmla="*/ 3087789 w 10056"/>
                <a:gd name="T17" fmla="*/ 984817 h 10000"/>
                <a:gd name="T18" fmla="*/ 2580612 w 10056"/>
                <a:gd name="T19" fmla="*/ 760247 h 10000"/>
                <a:gd name="T20" fmla="*/ 1890040 w 10056"/>
                <a:gd name="T21" fmla="*/ 380123 h 10000"/>
                <a:gd name="T22" fmla="*/ 1199163 w 10056"/>
                <a:gd name="T23" fmla="*/ 380123 h 10000"/>
                <a:gd name="T24" fmla="*/ 853877 w 10056"/>
                <a:gd name="T25" fmla="*/ 0 h 10000"/>
                <a:gd name="T26" fmla="*/ 163355 w 10056"/>
                <a:gd name="T27" fmla="*/ 380123 h 10000"/>
                <a:gd name="T28" fmla="*/ 0 w 10056"/>
                <a:gd name="T29" fmla="*/ 403835 h 10000"/>
                <a:gd name="T30" fmla="*/ 325253 w 10056"/>
                <a:gd name="T31" fmla="*/ 1431913 h 10000"/>
                <a:gd name="T32" fmla="*/ 853877 w 10056"/>
                <a:gd name="T33" fmla="*/ 1901050 h 1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56" h="10000">
                  <a:moveTo>
                    <a:pt x="2389" y="4571"/>
                  </a:moveTo>
                  <a:lnTo>
                    <a:pt x="3355" y="6400"/>
                  </a:lnTo>
                  <a:lnTo>
                    <a:pt x="5288" y="7314"/>
                  </a:lnTo>
                  <a:lnTo>
                    <a:pt x="7050" y="8496"/>
                  </a:lnTo>
                  <a:lnTo>
                    <a:pt x="8865" y="10000"/>
                  </a:lnTo>
                  <a:cubicBezTo>
                    <a:pt x="8961" y="9105"/>
                    <a:pt x="9904" y="8423"/>
                    <a:pt x="10000" y="7528"/>
                  </a:cubicBezTo>
                  <a:lnTo>
                    <a:pt x="9327" y="5699"/>
                  </a:lnTo>
                  <a:cubicBezTo>
                    <a:pt x="9382" y="4965"/>
                    <a:pt x="10001" y="4016"/>
                    <a:pt x="10056" y="3282"/>
                  </a:cubicBezTo>
                  <a:lnTo>
                    <a:pt x="8639" y="2368"/>
                  </a:lnTo>
                  <a:lnTo>
                    <a:pt x="7220" y="1828"/>
                  </a:lnTo>
                  <a:lnTo>
                    <a:pt x="5288" y="914"/>
                  </a:lnTo>
                  <a:lnTo>
                    <a:pt x="3355" y="914"/>
                  </a:lnTo>
                  <a:lnTo>
                    <a:pt x="2389" y="0"/>
                  </a:lnTo>
                  <a:lnTo>
                    <a:pt x="457" y="914"/>
                  </a:lnTo>
                  <a:lnTo>
                    <a:pt x="0" y="971"/>
                  </a:lnTo>
                  <a:cubicBezTo>
                    <a:pt x="152" y="1866"/>
                    <a:pt x="757" y="2548"/>
                    <a:pt x="910" y="3443"/>
                  </a:cubicBezTo>
                  <a:lnTo>
                    <a:pt x="2389" y="4571"/>
                  </a:lnTo>
                  <a:close/>
                </a:path>
              </a:pathLst>
            </a:custGeom>
            <a:solidFill>
              <a:srgbClr val="A17DB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6" name="Freeform 252"/>
            <p:cNvSpPr>
              <a:spLocks/>
            </p:cNvSpPr>
            <p:nvPr/>
          </p:nvSpPr>
          <p:spPr bwMode="auto">
            <a:xfrm rot="21133526">
              <a:off x="4760082" y="3353122"/>
              <a:ext cx="69429" cy="37194"/>
            </a:xfrm>
            <a:custGeom>
              <a:avLst/>
              <a:gdLst>
                <a:gd name="T0" fmla="*/ 0 w 1912593"/>
                <a:gd name="T1" fmla="*/ 14 h 1229193"/>
                <a:gd name="T2" fmla="*/ 8 w 1912593"/>
                <a:gd name="T3" fmla="*/ 68 h 1229193"/>
                <a:gd name="T4" fmla="*/ 110 w 1912593"/>
                <a:gd name="T5" fmla="*/ 72 h 1229193"/>
                <a:gd name="T6" fmla="*/ 190 w 1912593"/>
                <a:gd name="T7" fmla="*/ 19 h 1229193"/>
                <a:gd name="T8" fmla="*/ 178 w 1912593"/>
                <a:gd name="T9" fmla="*/ 0 h 1229193"/>
                <a:gd name="T10" fmla="*/ 112 w 1912593"/>
                <a:gd name="T11" fmla="*/ 15 h 1229193"/>
                <a:gd name="T12" fmla="*/ 15 w 1912593"/>
                <a:gd name="T13" fmla="*/ 14 h 1229193"/>
                <a:gd name="T14" fmla="*/ 13 w 1912593"/>
                <a:gd name="T15" fmla="*/ 14 h 1229193"/>
                <a:gd name="T16" fmla="*/ 0 w 1912593"/>
                <a:gd name="T17" fmla="*/ 14 h 12291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2593" h="1229193">
                  <a:moveTo>
                    <a:pt x="0" y="233280"/>
                  </a:moveTo>
                  <a:lnTo>
                    <a:pt x="83793" y="1154242"/>
                  </a:lnTo>
                  <a:lnTo>
                    <a:pt x="1103124" y="1229193"/>
                  </a:lnTo>
                  <a:lnTo>
                    <a:pt x="1912593" y="314793"/>
                  </a:lnTo>
                  <a:lnTo>
                    <a:pt x="1792672" y="0"/>
                  </a:lnTo>
                  <a:lnTo>
                    <a:pt x="1124055" y="252554"/>
                  </a:lnTo>
                  <a:cubicBezTo>
                    <a:pt x="892871" y="224853"/>
                    <a:pt x="379360" y="273001"/>
                    <a:pt x="148176" y="245300"/>
                  </a:cubicBezTo>
                  <a:lnTo>
                    <a:pt x="128763" y="242675"/>
                  </a:lnTo>
                  <a:lnTo>
                    <a:pt x="0" y="233280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7" name="Freeform 253"/>
            <p:cNvSpPr>
              <a:spLocks/>
            </p:cNvSpPr>
            <p:nvPr/>
          </p:nvSpPr>
          <p:spPr bwMode="auto">
            <a:xfrm>
              <a:off x="4763801" y="3360561"/>
              <a:ext cx="111582" cy="116542"/>
            </a:xfrm>
            <a:custGeom>
              <a:avLst/>
              <a:gdLst>
                <a:gd name="T0" fmla="*/ 121 w 3644175"/>
                <a:gd name="T1" fmla="*/ 0 h 3780713"/>
                <a:gd name="T2" fmla="*/ 68 w 3644175"/>
                <a:gd name="T3" fmla="*/ 59 h 3780713"/>
                <a:gd name="T4" fmla="*/ 6 w 3644175"/>
                <a:gd name="T5" fmla="*/ 61 h 3780713"/>
                <a:gd name="T6" fmla="*/ 0 w 3644175"/>
                <a:gd name="T7" fmla="*/ 79 h 3780713"/>
                <a:gd name="T8" fmla="*/ 15 w 3644175"/>
                <a:gd name="T9" fmla="*/ 112 h 3780713"/>
                <a:gd name="T10" fmla="*/ 29 w 3644175"/>
                <a:gd name="T11" fmla="*/ 93 h 3780713"/>
                <a:gd name="T12" fmla="*/ 38 w 3644175"/>
                <a:gd name="T13" fmla="*/ 83 h 3780713"/>
                <a:gd name="T14" fmla="*/ 54 w 3644175"/>
                <a:gd name="T15" fmla="*/ 99 h 3780713"/>
                <a:gd name="T16" fmla="*/ 68 w 3644175"/>
                <a:gd name="T17" fmla="*/ 147 h 3780713"/>
                <a:gd name="T18" fmla="*/ 97 w 3644175"/>
                <a:gd name="T19" fmla="*/ 180 h 3780713"/>
                <a:gd name="T20" fmla="*/ 193 w 3644175"/>
                <a:gd name="T21" fmla="*/ 231 h 3780713"/>
                <a:gd name="T22" fmla="*/ 87 w 3644175"/>
                <a:gd name="T23" fmla="*/ 102 h 3780713"/>
                <a:gd name="T24" fmla="*/ 93 w 3644175"/>
                <a:gd name="T25" fmla="*/ 83 h 3780713"/>
                <a:gd name="T26" fmla="*/ 105 w 3644175"/>
                <a:gd name="T27" fmla="*/ 93 h 3780713"/>
                <a:gd name="T28" fmla="*/ 219 w 3644175"/>
                <a:gd name="T29" fmla="*/ 99 h 3780713"/>
                <a:gd name="T30" fmla="*/ 204 w 3644175"/>
                <a:gd name="T31" fmla="*/ 37 h 3780713"/>
                <a:gd name="T32" fmla="*/ 190 w 3644175"/>
                <a:gd name="T33" fmla="*/ 46 h 3780713"/>
                <a:gd name="T34" fmla="*/ 149 w 3644175"/>
                <a:gd name="T35" fmla="*/ 39 h 3780713"/>
                <a:gd name="T36" fmla="*/ 125 w 3644175"/>
                <a:gd name="T37" fmla="*/ 8 h 3780713"/>
                <a:gd name="T38" fmla="*/ 121 w 3644175"/>
                <a:gd name="T39" fmla="*/ 0 h 37807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44175" h="3780713">
                  <a:moveTo>
                    <a:pt x="2018109" y="0"/>
                  </a:moveTo>
                  <a:lnTo>
                    <a:pt x="1131347" y="970851"/>
                  </a:lnTo>
                  <a:lnTo>
                    <a:pt x="106496" y="992543"/>
                  </a:lnTo>
                  <a:lnTo>
                    <a:pt x="0" y="1285960"/>
                  </a:lnTo>
                  <a:lnTo>
                    <a:pt x="250657" y="1838746"/>
                  </a:lnTo>
                  <a:lnTo>
                    <a:pt x="476240" y="1522355"/>
                  </a:lnTo>
                  <a:lnTo>
                    <a:pt x="637449" y="1360281"/>
                  </a:lnTo>
                  <a:lnTo>
                    <a:pt x="900975" y="1622129"/>
                  </a:lnTo>
                  <a:lnTo>
                    <a:pt x="1125827" y="2401618"/>
                  </a:lnTo>
                  <a:lnTo>
                    <a:pt x="1614428" y="2951232"/>
                  </a:lnTo>
                  <a:cubicBezTo>
                    <a:pt x="2156362" y="3074631"/>
                    <a:pt x="2677783" y="3504219"/>
                    <a:pt x="3209460" y="3780713"/>
                  </a:cubicBezTo>
                  <a:lnTo>
                    <a:pt x="1455611" y="1667100"/>
                  </a:lnTo>
                  <a:lnTo>
                    <a:pt x="1543203" y="1366330"/>
                  </a:lnTo>
                  <a:lnTo>
                    <a:pt x="1755414" y="1517198"/>
                  </a:lnTo>
                  <a:lnTo>
                    <a:pt x="3644175" y="1622129"/>
                  </a:lnTo>
                  <a:lnTo>
                    <a:pt x="3394079" y="610450"/>
                  </a:lnTo>
                  <a:lnTo>
                    <a:pt x="3170007" y="750786"/>
                  </a:lnTo>
                  <a:lnTo>
                    <a:pt x="2480463" y="641709"/>
                  </a:lnTo>
                  <a:lnTo>
                    <a:pt x="2078068" y="137463"/>
                  </a:lnTo>
                  <a:lnTo>
                    <a:pt x="2018109" y="0"/>
                  </a:lnTo>
                  <a:close/>
                </a:path>
              </a:pathLst>
            </a:custGeom>
            <a:solidFill>
              <a:srgbClr val="A17DB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8" name="Freeform 254"/>
            <p:cNvSpPr>
              <a:spLocks/>
            </p:cNvSpPr>
            <p:nvPr/>
          </p:nvSpPr>
          <p:spPr bwMode="auto">
            <a:xfrm>
              <a:off x="4809675" y="3401474"/>
              <a:ext cx="76868" cy="76868"/>
            </a:xfrm>
            <a:custGeom>
              <a:avLst/>
              <a:gdLst>
                <a:gd name="T0" fmla="*/ 147 w 2398426"/>
                <a:gd name="T1" fmla="*/ 17 h 2488994"/>
                <a:gd name="T2" fmla="*/ 18 w 2398426"/>
                <a:gd name="T3" fmla="*/ 9 h 2488994"/>
                <a:gd name="T4" fmla="*/ 5 w 2398426"/>
                <a:gd name="T5" fmla="*/ 0 h 2488994"/>
                <a:gd name="T6" fmla="*/ 0 w 2398426"/>
                <a:gd name="T7" fmla="*/ 20 h 2488994"/>
                <a:gd name="T8" fmla="*/ 117 w 2398426"/>
                <a:gd name="T9" fmla="*/ 153 h 2488994"/>
                <a:gd name="T10" fmla="*/ 151 w 2398426"/>
                <a:gd name="T11" fmla="*/ 95 h 2488994"/>
                <a:gd name="T12" fmla="*/ 166 w 2398426"/>
                <a:gd name="T13" fmla="*/ 88 h 2488994"/>
                <a:gd name="T14" fmla="*/ 147 w 2398426"/>
                <a:gd name="T15" fmla="*/ 17 h 24889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98426" h="2488994">
                  <a:moveTo>
                    <a:pt x="2113613" y="269822"/>
                  </a:moveTo>
                  <a:lnTo>
                    <a:pt x="254833" y="149901"/>
                  </a:lnTo>
                  <a:lnTo>
                    <a:pt x="74951" y="0"/>
                  </a:lnTo>
                  <a:lnTo>
                    <a:pt x="0" y="329783"/>
                  </a:lnTo>
                  <a:lnTo>
                    <a:pt x="1691048" y="2488994"/>
                  </a:lnTo>
                  <a:lnTo>
                    <a:pt x="2177788" y="1556144"/>
                  </a:lnTo>
                  <a:lnTo>
                    <a:pt x="2398426" y="1439055"/>
                  </a:lnTo>
                  <a:lnTo>
                    <a:pt x="2113613" y="269822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9" name="Freeform 255"/>
            <p:cNvSpPr>
              <a:spLocks/>
            </p:cNvSpPr>
            <p:nvPr/>
          </p:nvSpPr>
          <p:spPr bwMode="auto">
            <a:xfrm rot="286500">
              <a:off x="4865465" y="3448587"/>
              <a:ext cx="34715" cy="45873"/>
            </a:xfrm>
            <a:custGeom>
              <a:avLst/>
              <a:gdLst>
                <a:gd name="T0" fmla="*/ 20 w 1259245"/>
                <a:gd name="T1" fmla="*/ 0 h 1506961"/>
                <a:gd name="T2" fmla="*/ 0 w 1259245"/>
                <a:gd name="T3" fmla="*/ 58 h 1506961"/>
                <a:gd name="T4" fmla="*/ 27 w 1259245"/>
                <a:gd name="T5" fmla="*/ 90 h 1506961"/>
                <a:gd name="T6" fmla="*/ 56 w 1259245"/>
                <a:gd name="T7" fmla="*/ 34 h 1506961"/>
                <a:gd name="T8" fmla="*/ 20 w 1259245"/>
                <a:gd name="T9" fmla="*/ 0 h 1506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9245" h="1506961">
                  <a:moveTo>
                    <a:pt x="459998" y="0"/>
                  </a:moveTo>
                  <a:lnTo>
                    <a:pt x="0" y="967315"/>
                  </a:lnTo>
                  <a:lnTo>
                    <a:pt x="599606" y="1506961"/>
                  </a:lnTo>
                  <a:lnTo>
                    <a:pt x="1259243" y="571259"/>
                  </a:lnTo>
                  <a:lnTo>
                    <a:pt x="459998" y="0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0" name="Freeform 256"/>
            <p:cNvSpPr>
              <a:spLocks/>
            </p:cNvSpPr>
            <p:nvPr/>
          </p:nvSpPr>
          <p:spPr bwMode="auto">
            <a:xfrm>
              <a:off x="4866706" y="3369239"/>
              <a:ext cx="55791" cy="44633"/>
            </a:xfrm>
            <a:custGeom>
              <a:avLst/>
              <a:gdLst>
                <a:gd name="T0" fmla="*/ 16 w 1678899"/>
                <a:gd name="T1" fmla="*/ 108 h 1259174"/>
                <a:gd name="T2" fmla="*/ 127 w 1678899"/>
                <a:gd name="T3" fmla="*/ 118 h 1259174"/>
                <a:gd name="T4" fmla="*/ 126 w 1678899"/>
                <a:gd name="T5" fmla="*/ 84 h 1259174"/>
                <a:gd name="T6" fmla="*/ 65 w 1678899"/>
                <a:gd name="T7" fmla="*/ 0 h 1259174"/>
                <a:gd name="T8" fmla="*/ 0 w 1678899"/>
                <a:gd name="T9" fmla="*/ 25 h 1259174"/>
                <a:gd name="T10" fmla="*/ 16 w 1678899"/>
                <a:gd name="T11" fmla="*/ 108 h 1259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8899" h="1259174">
                  <a:moveTo>
                    <a:pt x="209862" y="1154242"/>
                  </a:moveTo>
                  <a:lnTo>
                    <a:pt x="1678899" y="1259174"/>
                  </a:lnTo>
                  <a:lnTo>
                    <a:pt x="1663908" y="899410"/>
                  </a:lnTo>
                  <a:lnTo>
                    <a:pt x="854439" y="0"/>
                  </a:lnTo>
                  <a:lnTo>
                    <a:pt x="0" y="269823"/>
                  </a:lnTo>
                  <a:lnTo>
                    <a:pt x="209862" y="1154242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1" name="Freeform 257"/>
            <p:cNvSpPr>
              <a:spLocks/>
            </p:cNvSpPr>
            <p:nvPr/>
          </p:nvSpPr>
          <p:spPr bwMode="auto">
            <a:xfrm>
              <a:off x="4876624" y="3410153"/>
              <a:ext cx="78107" cy="75628"/>
            </a:xfrm>
            <a:custGeom>
              <a:avLst/>
              <a:gdLst>
                <a:gd name="T0" fmla="*/ 0 w 2578308"/>
                <a:gd name="T1" fmla="*/ 0 h 2368446"/>
                <a:gd name="T2" fmla="*/ 15 w 2578308"/>
                <a:gd name="T3" fmla="*/ 78 h 2368446"/>
                <a:gd name="T4" fmla="*/ 6 w 2578308"/>
                <a:gd name="T5" fmla="*/ 86 h 2368446"/>
                <a:gd name="T6" fmla="*/ 50 w 2578308"/>
                <a:gd name="T7" fmla="*/ 127 h 2368446"/>
                <a:gd name="T8" fmla="*/ 65 w 2578308"/>
                <a:gd name="T9" fmla="*/ 104 h 2368446"/>
                <a:gd name="T10" fmla="*/ 101 w 2578308"/>
                <a:gd name="T11" fmla="*/ 138 h 2368446"/>
                <a:gd name="T12" fmla="*/ 95 w 2578308"/>
                <a:gd name="T13" fmla="*/ 161 h 2368446"/>
                <a:gd name="T14" fmla="*/ 136 w 2578308"/>
                <a:gd name="T15" fmla="*/ 154 h 2368446"/>
                <a:gd name="T16" fmla="*/ 150 w 2578308"/>
                <a:gd name="T17" fmla="*/ 103 h 2368446"/>
                <a:gd name="T18" fmla="*/ 123 w 2578308"/>
                <a:gd name="T19" fmla="*/ 15 h 2368446"/>
                <a:gd name="T20" fmla="*/ 84 w 2578308"/>
                <a:gd name="T21" fmla="*/ 1 h 2368446"/>
                <a:gd name="T22" fmla="*/ 0 w 2578308"/>
                <a:gd name="T23" fmla="*/ 0 h 23684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78308" h="2368446">
                  <a:moveTo>
                    <a:pt x="0" y="0"/>
                  </a:moveTo>
                  <a:lnTo>
                    <a:pt x="254833" y="1154242"/>
                  </a:lnTo>
                  <a:lnTo>
                    <a:pt x="104931" y="1259173"/>
                  </a:lnTo>
                  <a:lnTo>
                    <a:pt x="855821" y="1873287"/>
                  </a:lnTo>
                  <a:lnTo>
                    <a:pt x="1111621" y="1524299"/>
                  </a:lnTo>
                  <a:lnTo>
                    <a:pt x="1734645" y="2033965"/>
                  </a:lnTo>
                  <a:lnTo>
                    <a:pt x="1633928" y="2368446"/>
                  </a:lnTo>
                  <a:lnTo>
                    <a:pt x="2338465" y="2263514"/>
                  </a:lnTo>
                  <a:lnTo>
                    <a:pt x="2578308" y="1514006"/>
                  </a:lnTo>
                  <a:lnTo>
                    <a:pt x="2113613" y="224852"/>
                  </a:lnTo>
                  <a:lnTo>
                    <a:pt x="1439056" y="14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8CC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2" name="Freeform 258"/>
            <p:cNvSpPr>
              <a:spLocks/>
            </p:cNvSpPr>
            <p:nvPr/>
          </p:nvSpPr>
          <p:spPr bwMode="auto">
            <a:xfrm>
              <a:off x="4897700" y="3457266"/>
              <a:ext cx="30995" cy="38434"/>
            </a:xfrm>
            <a:custGeom>
              <a:avLst/>
              <a:gdLst>
                <a:gd name="T0" fmla="*/ 22 w 1097536"/>
                <a:gd name="T1" fmla="*/ 0 h 1184223"/>
                <a:gd name="T2" fmla="*/ 0 w 1097536"/>
                <a:gd name="T3" fmla="*/ 30 h 1184223"/>
                <a:gd name="T4" fmla="*/ 21 w 1097536"/>
                <a:gd name="T5" fmla="*/ 86 h 1184223"/>
                <a:gd name="T6" fmla="*/ 50 w 1097536"/>
                <a:gd name="T7" fmla="*/ 60 h 1184223"/>
                <a:gd name="T8" fmla="*/ 51 w 1097536"/>
                <a:gd name="T9" fmla="*/ 37 h 1184223"/>
                <a:gd name="T10" fmla="*/ 22 w 1097536"/>
                <a:gd name="T11" fmla="*/ 0 h 11842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97536" h="1184223">
                  <a:moveTo>
                    <a:pt x="482939" y="0"/>
                  </a:moveTo>
                  <a:lnTo>
                    <a:pt x="0" y="416160"/>
                  </a:lnTo>
                  <a:lnTo>
                    <a:pt x="452959" y="1184223"/>
                  </a:lnTo>
                  <a:lnTo>
                    <a:pt x="1067555" y="824459"/>
                  </a:lnTo>
                  <a:lnTo>
                    <a:pt x="1097536" y="509666"/>
                  </a:lnTo>
                  <a:lnTo>
                    <a:pt x="482939" y="0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3" name="Freeform 259"/>
            <p:cNvSpPr>
              <a:spLocks/>
            </p:cNvSpPr>
            <p:nvPr/>
          </p:nvSpPr>
          <p:spPr bwMode="auto">
            <a:xfrm>
              <a:off x="4911339" y="3478342"/>
              <a:ext cx="50832" cy="47113"/>
            </a:xfrm>
            <a:custGeom>
              <a:avLst/>
              <a:gdLst>
                <a:gd name="T0" fmla="*/ 0 w 1852882"/>
                <a:gd name="T1" fmla="*/ 31 h 1521018"/>
                <a:gd name="T2" fmla="*/ 0 w 1852882"/>
                <a:gd name="T3" fmla="*/ 75 h 1521018"/>
                <a:gd name="T4" fmla="*/ 19 w 1852882"/>
                <a:gd name="T5" fmla="*/ 94 h 1521018"/>
                <a:gd name="T6" fmla="*/ 37 w 1852882"/>
                <a:gd name="T7" fmla="*/ 86 h 1521018"/>
                <a:gd name="T8" fmla="*/ 77 w 1852882"/>
                <a:gd name="T9" fmla="*/ 59 h 1521018"/>
                <a:gd name="T10" fmla="*/ 81 w 1852882"/>
                <a:gd name="T11" fmla="*/ 46 h 1521018"/>
                <a:gd name="T12" fmla="*/ 77 w 1852882"/>
                <a:gd name="T13" fmla="*/ 23 h 1521018"/>
                <a:gd name="T14" fmla="*/ 68 w 1852882"/>
                <a:gd name="T15" fmla="*/ 19 h 1521018"/>
                <a:gd name="T16" fmla="*/ 60 w 1852882"/>
                <a:gd name="T17" fmla="*/ 0 h 1521018"/>
                <a:gd name="T18" fmla="*/ 28 w 1852882"/>
                <a:gd name="T19" fmla="*/ 11 h 1521018"/>
                <a:gd name="T20" fmla="*/ 0 w 1852882"/>
                <a:gd name="T21" fmla="*/ 31 h 15210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52882" h="1521018">
                  <a:moveTo>
                    <a:pt x="0" y="507061"/>
                  </a:moveTo>
                  <a:lnTo>
                    <a:pt x="0" y="1211599"/>
                  </a:lnTo>
                  <a:lnTo>
                    <a:pt x="435424" y="1521018"/>
                  </a:lnTo>
                  <a:lnTo>
                    <a:pt x="839449" y="1391481"/>
                  </a:lnTo>
                  <a:lnTo>
                    <a:pt x="1763339" y="952692"/>
                  </a:lnTo>
                  <a:lnTo>
                    <a:pt x="1852882" y="743963"/>
                  </a:lnTo>
                  <a:lnTo>
                    <a:pt x="1756379" y="372784"/>
                  </a:lnTo>
                  <a:lnTo>
                    <a:pt x="1563372" y="307281"/>
                  </a:lnTo>
                  <a:lnTo>
                    <a:pt x="1370668" y="0"/>
                  </a:lnTo>
                  <a:lnTo>
                    <a:pt x="644577" y="177278"/>
                  </a:lnTo>
                  <a:lnTo>
                    <a:pt x="0" y="507061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4" name="Freeform 260"/>
            <p:cNvSpPr>
              <a:spLocks/>
            </p:cNvSpPr>
            <p:nvPr/>
          </p:nvSpPr>
          <p:spPr bwMode="auto">
            <a:xfrm>
              <a:off x="4880343" y="3470903"/>
              <a:ext cx="42153" cy="85547"/>
            </a:xfrm>
            <a:custGeom>
              <a:avLst/>
              <a:gdLst>
                <a:gd name="T0" fmla="*/ 0 w 444747"/>
                <a:gd name="T1" fmla="*/ 425 h 900169"/>
                <a:gd name="T2" fmla="*/ 177 w 444747"/>
                <a:gd name="T3" fmla="*/ 533 h 900169"/>
                <a:gd name="T4" fmla="*/ 177 w 444747"/>
                <a:gd name="T5" fmla="*/ 1275 h 900169"/>
                <a:gd name="T6" fmla="*/ 467 w 444747"/>
                <a:gd name="T7" fmla="*/ 1604 h 900169"/>
                <a:gd name="T8" fmla="*/ 580 w 444747"/>
                <a:gd name="T9" fmla="*/ 1490 h 900169"/>
                <a:gd name="T10" fmla="*/ 681 w 444747"/>
                <a:gd name="T11" fmla="*/ 1218 h 900169"/>
                <a:gd name="T12" fmla="*/ 643 w 444747"/>
                <a:gd name="T13" fmla="*/ 1084 h 900169"/>
                <a:gd name="T14" fmla="*/ 788 w 444747"/>
                <a:gd name="T15" fmla="*/ 1027 h 900169"/>
                <a:gd name="T16" fmla="*/ 580 w 444747"/>
                <a:gd name="T17" fmla="*/ 850 h 900169"/>
                <a:gd name="T18" fmla="*/ 580 w 444747"/>
                <a:gd name="T19" fmla="*/ 476 h 900169"/>
                <a:gd name="T20" fmla="*/ 328 w 444747"/>
                <a:gd name="T21" fmla="*/ 0 h 900169"/>
                <a:gd name="T22" fmla="*/ 0 w 444747"/>
                <a:gd name="T23" fmla="*/ 425 h 9001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4747" h="900169">
                  <a:moveTo>
                    <a:pt x="0" y="238385"/>
                  </a:moveTo>
                  <a:lnTo>
                    <a:pt x="99623" y="298870"/>
                  </a:lnTo>
                  <a:lnTo>
                    <a:pt x="99623" y="715154"/>
                  </a:lnTo>
                  <a:lnTo>
                    <a:pt x="263290" y="900169"/>
                  </a:lnTo>
                  <a:lnTo>
                    <a:pt x="327333" y="836125"/>
                  </a:lnTo>
                  <a:lnTo>
                    <a:pt x="384261" y="683132"/>
                  </a:lnTo>
                  <a:lnTo>
                    <a:pt x="362913" y="608414"/>
                  </a:lnTo>
                  <a:lnTo>
                    <a:pt x="444747" y="576393"/>
                  </a:lnTo>
                  <a:lnTo>
                    <a:pt x="327333" y="476769"/>
                  </a:lnTo>
                  <a:lnTo>
                    <a:pt x="327333" y="266849"/>
                  </a:lnTo>
                  <a:lnTo>
                    <a:pt x="185014" y="0"/>
                  </a:lnTo>
                  <a:lnTo>
                    <a:pt x="0" y="238385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5" name="Freeform 257"/>
            <p:cNvSpPr>
              <a:spLocks/>
            </p:cNvSpPr>
            <p:nvPr/>
          </p:nvSpPr>
          <p:spPr bwMode="auto">
            <a:xfrm>
              <a:off x="4281518" y="3091523"/>
              <a:ext cx="85546" cy="127700"/>
            </a:xfrm>
            <a:custGeom>
              <a:avLst/>
              <a:gdLst>
                <a:gd name="T0" fmla="*/ 2147483647 w 84"/>
                <a:gd name="T1" fmla="*/ 2147483647 h 126"/>
                <a:gd name="T2" fmla="*/ 0 w 84"/>
                <a:gd name="T3" fmla="*/ 2147483647 h 126"/>
                <a:gd name="T4" fmla="*/ 0 w 84"/>
                <a:gd name="T5" fmla="*/ 2147483647 h 126"/>
                <a:gd name="T6" fmla="*/ 2147483647 w 84"/>
                <a:gd name="T7" fmla="*/ 2147483647 h 126"/>
                <a:gd name="T8" fmla="*/ 2147483647 w 84"/>
                <a:gd name="T9" fmla="*/ 2147483647 h 126"/>
                <a:gd name="T10" fmla="*/ 2147483647 w 84"/>
                <a:gd name="T11" fmla="*/ 2147483647 h 126"/>
                <a:gd name="T12" fmla="*/ 2147483647 w 84"/>
                <a:gd name="T13" fmla="*/ 2147483647 h 126"/>
                <a:gd name="T14" fmla="*/ 2147483647 w 84"/>
                <a:gd name="T15" fmla="*/ 2147483647 h 126"/>
                <a:gd name="T16" fmla="*/ 2147483647 w 84"/>
                <a:gd name="T17" fmla="*/ 2147483647 h 126"/>
                <a:gd name="T18" fmla="*/ 2147483647 w 84"/>
                <a:gd name="T19" fmla="*/ 2147483647 h 126"/>
                <a:gd name="T20" fmla="*/ 2147483647 w 84"/>
                <a:gd name="T21" fmla="*/ 2147483647 h 126"/>
                <a:gd name="T22" fmla="*/ 2147483647 w 84"/>
                <a:gd name="T23" fmla="*/ 0 h 126"/>
                <a:gd name="T24" fmla="*/ 2147483647 w 84"/>
                <a:gd name="T25" fmla="*/ 2147483647 h 126"/>
                <a:gd name="T26" fmla="*/ 2147483647 w 84"/>
                <a:gd name="T27" fmla="*/ 2147483647 h 126"/>
                <a:gd name="T28" fmla="*/ 2147483647 w 84"/>
                <a:gd name="T29" fmla="*/ 2147483647 h 126"/>
                <a:gd name="T30" fmla="*/ 2147483647 w 84"/>
                <a:gd name="T31" fmla="*/ 2147483647 h 126"/>
                <a:gd name="T32" fmla="*/ 2147483647 w 84"/>
                <a:gd name="T33" fmla="*/ 2147483647 h 126"/>
                <a:gd name="T34" fmla="*/ 2147483647 w 84"/>
                <a:gd name="T35" fmla="*/ 2147483647 h 126"/>
                <a:gd name="T36" fmla="*/ 2147483647 w 84"/>
                <a:gd name="T37" fmla="*/ 2147483647 h 126"/>
                <a:gd name="T38" fmla="*/ 2147483647 w 84"/>
                <a:gd name="T39" fmla="*/ 2147483647 h 126"/>
                <a:gd name="T40" fmla="*/ 2147483647 w 84"/>
                <a:gd name="T41" fmla="*/ 2147483647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126">
                  <a:moveTo>
                    <a:pt x="18" y="126"/>
                  </a:moveTo>
                  <a:lnTo>
                    <a:pt x="0" y="114"/>
                  </a:lnTo>
                  <a:lnTo>
                    <a:pt x="0" y="102"/>
                  </a:lnTo>
                  <a:lnTo>
                    <a:pt x="6" y="96"/>
                  </a:lnTo>
                  <a:lnTo>
                    <a:pt x="12" y="84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12" y="54"/>
                  </a:lnTo>
                  <a:lnTo>
                    <a:pt x="6" y="36"/>
                  </a:lnTo>
                  <a:lnTo>
                    <a:pt x="30" y="30"/>
                  </a:lnTo>
                  <a:lnTo>
                    <a:pt x="30" y="18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18"/>
                  </a:lnTo>
                  <a:lnTo>
                    <a:pt x="84" y="30"/>
                  </a:lnTo>
                  <a:lnTo>
                    <a:pt x="72" y="42"/>
                  </a:lnTo>
                  <a:lnTo>
                    <a:pt x="78" y="66"/>
                  </a:lnTo>
                  <a:lnTo>
                    <a:pt x="72" y="96"/>
                  </a:lnTo>
                  <a:lnTo>
                    <a:pt x="54" y="102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A17DB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7" name="Freeform 259"/>
            <p:cNvSpPr>
              <a:spLocks/>
            </p:cNvSpPr>
            <p:nvPr/>
          </p:nvSpPr>
          <p:spPr bwMode="auto">
            <a:xfrm>
              <a:off x="5311795" y="4609045"/>
              <a:ext cx="130180" cy="270278"/>
            </a:xfrm>
            <a:custGeom>
              <a:avLst/>
              <a:gdLst>
                <a:gd name="T0" fmla="*/ 2147483647 w 126"/>
                <a:gd name="T1" fmla="*/ 2147483647 h 265"/>
                <a:gd name="T2" fmla="*/ 0 w 126"/>
                <a:gd name="T3" fmla="*/ 2147483647 h 265"/>
                <a:gd name="T4" fmla="*/ 2147483647 w 126"/>
                <a:gd name="T5" fmla="*/ 2147483647 h 265"/>
                <a:gd name="T6" fmla="*/ 2147483647 w 126"/>
                <a:gd name="T7" fmla="*/ 2147483647 h 265"/>
                <a:gd name="T8" fmla="*/ 2147483647 w 126"/>
                <a:gd name="T9" fmla="*/ 2147483647 h 265"/>
                <a:gd name="T10" fmla="*/ 2147483647 w 126"/>
                <a:gd name="T11" fmla="*/ 2147483647 h 265"/>
                <a:gd name="T12" fmla="*/ 2147483647 w 126"/>
                <a:gd name="T13" fmla="*/ 2147483647 h 265"/>
                <a:gd name="T14" fmla="*/ 2147483647 w 126"/>
                <a:gd name="T15" fmla="*/ 2147483647 h 265"/>
                <a:gd name="T16" fmla="*/ 2147483647 w 126"/>
                <a:gd name="T17" fmla="*/ 0 h 265"/>
                <a:gd name="T18" fmla="*/ 2147483647 w 126"/>
                <a:gd name="T19" fmla="*/ 2147483647 h 265"/>
                <a:gd name="T20" fmla="*/ 2147483647 w 126"/>
                <a:gd name="T21" fmla="*/ 2147483647 h 265"/>
                <a:gd name="T22" fmla="*/ 2147483647 w 126"/>
                <a:gd name="T23" fmla="*/ 2147483647 h 265"/>
                <a:gd name="T24" fmla="*/ 2147483647 w 126"/>
                <a:gd name="T25" fmla="*/ 2147483647 h 265"/>
                <a:gd name="T26" fmla="*/ 2147483647 w 126"/>
                <a:gd name="T27" fmla="*/ 2147483647 h 265"/>
                <a:gd name="T28" fmla="*/ 2147483647 w 126"/>
                <a:gd name="T29" fmla="*/ 2147483647 h 265"/>
                <a:gd name="T30" fmla="*/ 2147483647 w 126"/>
                <a:gd name="T31" fmla="*/ 2147483647 h 265"/>
                <a:gd name="T32" fmla="*/ 2147483647 w 126"/>
                <a:gd name="T33" fmla="*/ 2147483647 h 2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6" h="265">
                  <a:moveTo>
                    <a:pt x="6" y="217"/>
                  </a:moveTo>
                  <a:lnTo>
                    <a:pt x="0" y="193"/>
                  </a:lnTo>
                  <a:lnTo>
                    <a:pt x="12" y="169"/>
                  </a:lnTo>
                  <a:lnTo>
                    <a:pt x="24" y="139"/>
                  </a:lnTo>
                  <a:lnTo>
                    <a:pt x="12" y="91"/>
                  </a:lnTo>
                  <a:lnTo>
                    <a:pt x="30" y="78"/>
                  </a:lnTo>
                  <a:lnTo>
                    <a:pt x="54" y="60"/>
                  </a:lnTo>
                  <a:lnTo>
                    <a:pt x="78" y="24"/>
                  </a:lnTo>
                  <a:lnTo>
                    <a:pt x="108" y="0"/>
                  </a:lnTo>
                  <a:lnTo>
                    <a:pt x="126" y="24"/>
                  </a:lnTo>
                  <a:lnTo>
                    <a:pt x="126" y="66"/>
                  </a:lnTo>
                  <a:lnTo>
                    <a:pt x="126" y="91"/>
                  </a:lnTo>
                  <a:lnTo>
                    <a:pt x="78" y="253"/>
                  </a:lnTo>
                  <a:lnTo>
                    <a:pt x="54" y="259"/>
                  </a:lnTo>
                  <a:lnTo>
                    <a:pt x="30" y="265"/>
                  </a:lnTo>
                  <a:lnTo>
                    <a:pt x="6" y="247"/>
                  </a:lnTo>
                  <a:lnTo>
                    <a:pt x="6" y="217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8" name="Freeform 266"/>
            <p:cNvSpPr>
              <a:spLocks/>
            </p:cNvSpPr>
            <p:nvPr/>
          </p:nvSpPr>
          <p:spPr bwMode="auto">
            <a:xfrm>
              <a:off x="7715776" y="5231428"/>
              <a:ext cx="140097" cy="159935"/>
            </a:xfrm>
            <a:custGeom>
              <a:avLst/>
              <a:gdLst>
                <a:gd name="T0" fmla="*/ 0 w 138"/>
                <a:gd name="T1" fmla="*/ 2147483647 h 157"/>
                <a:gd name="T2" fmla="*/ 2147483647 w 138"/>
                <a:gd name="T3" fmla="*/ 2147483647 h 157"/>
                <a:gd name="T4" fmla="*/ 2147483647 w 138"/>
                <a:gd name="T5" fmla="*/ 2147483647 h 157"/>
                <a:gd name="T6" fmla="*/ 2147483647 w 138"/>
                <a:gd name="T7" fmla="*/ 2147483647 h 157"/>
                <a:gd name="T8" fmla="*/ 2147483647 w 138"/>
                <a:gd name="T9" fmla="*/ 2147483647 h 157"/>
                <a:gd name="T10" fmla="*/ 2147483647 w 138"/>
                <a:gd name="T11" fmla="*/ 2147483647 h 157"/>
                <a:gd name="T12" fmla="*/ 2147483647 w 138"/>
                <a:gd name="T13" fmla="*/ 0 h 157"/>
                <a:gd name="T14" fmla="*/ 2147483647 w 138"/>
                <a:gd name="T15" fmla="*/ 2147483647 h 157"/>
                <a:gd name="T16" fmla="*/ 2147483647 w 138"/>
                <a:gd name="T17" fmla="*/ 2147483647 h 157"/>
                <a:gd name="T18" fmla="*/ 2147483647 w 138"/>
                <a:gd name="T19" fmla="*/ 2147483647 h 157"/>
                <a:gd name="T20" fmla="*/ 2147483647 w 138"/>
                <a:gd name="T21" fmla="*/ 2147483647 h 157"/>
                <a:gd name="T22" fmla="*/ 2147483647 w 138"/>
                <a:gd name="T23" fmla="*/ 2147483647 h 157"/>
                <a:gd name="T24" fmla="*/ 2147483647 w 138"/>
                <a:gd name="T25" fmla="*/ 2147483647 h 157"/>
                <a:gd name="T26" fmla="*/ 2147483647 w 138"/>
                <a:gd name="T27" fmla="*/ 2147483647 h 157"/>
                <a:gd name="T28" fmla="*/ 2147483647 w 138"/>
                <a:gd name="T29" fmla="*/ 2147483647 h 157"/>
                <a:gd name="T30" fmla="*/ 2147483647 w 138"/>
                <a:gd name="T31" fmla="*/ 2147483647 h 157"/>
                <a:gd name="T32" fmla="*/ 2147483647 w 138"/>
                <a:gd name="T33" fmla="*/ 2147483647 h 157"/>
                <a:gd name="T34" fmla="*/ 0 w 138"/>
                <a:gd name="T35" fmla="*/ 2147483647 h 1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8" h="157">
                  <a:moveTo>
                    <a:pt x="0" y="133"/>
                  </a:moveTo>
                  <a:lnTo>
                    <a:pt x="18" y="97"/>
                  </a:lnTo>
                  <a:lnTo>
                    <a:pt x="30" y="79"/>
                  </a:lnTo>
                  <a:lnTo>
                    <a:pt x="66" y="60"/>
                  </a:lnTo>
                  <a:lnTo>
                    <a:pt x="78" y="54"/>
                  </a:lnTo>
                  <a:lnTo>
                    <a:pt x="90" y="30"/>
                  </a:lnTo>
                  <a:lnTo>
                    <a:pt x="102" y="0"/>
                  </a:lnTo>
                  <a:lnTo>
                    <a:pt x="114" y="12"/>
                  </a:lnTo>
                  <a:lnTo>
                    <a:pt x="138" y="18"/>
                  </a:lnTo>
                  <a:lnTo>
                    <a:pt x="138" y="36"/>
                  </a:lnTo>
                  <a:lnTo>
                    <a:pt x="114" y="54"/>
                  </a:lnTo>
                  <a:lnTo>
                    <a:pt x="102" y="67"/>
                  </a:lnTo>
                  <a:lnTo>
                    <a:pt x="78" y="91"/>
                  </a:lnTo>
                  <a:lnTo>
                    <a:pt x="72" y="115"/>
                  </a:lnTo>
                  <a:lnTo>
                    <a:pt x="66" y="151"/>
                  </a:lnTo>
                  <a:lnTo>
                    <a:pt x="36" y="157"/>
                  </a:lnTo>
                  <a:lnTo>
                    <a:pt x="18" y="15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BF6A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9" name="Freeform 267"/>
            <p:cNvSpPr>
              <a:spLocks/>
            </p:cNvSpPr>
            <p:nvPr/>
          </p:nvSpPr>
          <p:spPr bwMode="auto">
            <a:xfrm>
              <a:off x="7837277" y="5087610"/>
              <a:ext cx="97944" cy="157456"/>
            </a:xfrm>
            <a:custGeom>
              <a:avLst/>
              <a:gdLst>
                <a:gd name="T0" fmla="*/ 2147483647 w 96"/>
                <a:gd name="T1" fmla="*/ 2147483647 h 156"/>
                <a:gd name="T2" fmla="*/ 2147483647 w 96"/>
                <a:gd name="T3" fmla="*/ 2147483647 h 156"/>
                <a:gd name="T4" fmla="*/ 2147483647 w 96"/>
                <a:gd name="T5" fmla="*/ 2147483647 h 156"/>
                <a:gd name="T6" fmla="*/ 0 w 96"/>
                <a:gd name="T7" fmla="*/ 0 h 156"/>
                <a:gd name="T8" fmla="*/ 2147483647 w 96"/>
                <a:gd name="T9" fmla="*/ 2147483647 h 156"/>
                <a:gd name="T10" fmla="*/ 2147483647 w 96"/>
                <a:gd name="T11" fmla="*/ 2147483647 h 156"/>
                <a:gd name="T12" fmla="*/ 2147483647 w 96"/>
                <a:gd name="T13" fmla="*/ 2147483647 h 156"/>
                <a:gd name="T14" fmla="*/ 2147483647 w 96"/>
                <a:gd name="T15" fmla="*/ 2147483647 h 156"/>
                <a:gd name="T16" fmla="*/ 2147483647 w 96"/>
                <a:gd name="T17" fmla="*/ 2147483647 h 156"/>
                <a:gd name="T18" fmla="*/ 2147483647 w 96"/>
                <a:gd name="T19" fmla="*/ 2147483647 h 156"/>
                <a:gd name="T20" fmla="*/ 2147483647 w 96"/>
                <a:gd name="T21" fmla="*/ 2147483647 h 156"/>
                <a:gd name="T22" fmla="*/ 2147483647 w 96"/>
                <a:gd name="T23" fmla="*/ 2147483647 h 156"/>
                <a:gd name="T24" fmla="*/ 2147483647 w 96"/>
                <a:gd name="T25" fmla="*/ 2147483647 h 156"/>
                <a:gd name="T26" fmla="*/ 2147483647 w 96"/>
                <a:gd name="T27" fmla="*/ 2147483647 h 156"/>
                <a:gd name="T28" fmla="*/ 2147483647 w 96"/>
                <a:gd name="T29" fmla="*/ 2147483647 h 156"/>
                <a:gd name="T30" fmla="*/ 2147483647 w 96"/>
                <a:gd name="T31" fmla="*/ 2147483647 h 156"/>
                <a:gd name="T32" fmla="*/ 2147483647 w 96"/>
                <a:gd name="T33" fmla="*/ 2147483647 h 156"/>
                <a:gd name="T34" fmla="*/ 2147483647 w 96"/>
                <a:gd name="T35" fmla="*/ 2147483647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6" h="156">
                  <a:moveTo>
                    <a:pt x="6" y="108"/>
                  </a:moveTo>
                  <a:lnTo>
                    <a:pt x="24" y="78"/>
                  </a:lnTo>
                  <a:lnTo>
                    <a:pt x="24" y="54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30" y="42"/>
                  </a:lnTo>
                  <a:lnTo>
                    <a:pt x="42" y="60"/>
                  </a:lnTo>
                  <a:lnTo>
                    <a:pt x="60" y="78"/>
                  </a:lnTo>
                  <a:lnTo>
                    <a:pt x="84" y="66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78" y="102"/>
                  </a:lnTo>
                  <a:lnTo>
                    <a:pt x="66" y="114"/>
                  </a:lnTo>
                  <a:lnTo>
                    <a:pt x="60" y="132"/>
                  </a:lnTo>
                  <a:lnTo>
                    <a:pt x="42" y="156"/>
                  </a:lnTo>
                  <a:lnTo>
                    <a:pt x="24" y="144"/>
                  </a:lnTo>
                  <a:lnTo>
                    <a:pt x="30" y="126"/>
                  </a:lnTo>
                  <a:lnTo>
                    <a:pt x="6" y="108"/>
                  </a:lnTo>
                  <a:close/>
                </a:path>
              </a:pathLst>
            </a:custGeom>
            <a:solidFill>
              <a:srgbClr val="BF6A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0" name="Freeform 268"/>
            <p:cNvSpPr>
              <a:spLocks/>
            </p:cNvSpPr>
            <p:nvPr/>
          </p:nvSpPr>
          <p:spPr bwMode="auto">
            <a:xfrm>
              <a:off x="6679299" y="4597887"/>
              <a:ext cx="772398" cy="586428"/>
            </a:xfrm>
            <a:custGeom>
              <a:avLst/>
              <a:gdLst>
                <a:gd name="T0" fmla="*/ 2147483647 w 757"/>
                <a:gd name="T1" fmla="*/ 2147483647 h 577"/>
                <a:gd name="T2" fmla="*/ 2147483647 w 757"/>
                <a:gd name="T3" fmla="*/ 2147483647 h 577"/>
                <a:gd name="T4" fmla="*/ 0 w 757"/>
                <a:gd name="T5" fmla="*/ 2147483647 h 577"/>
                <a:gd name="T6" fmla="*/ 2147483647 w 757"/>
                <a:gd name="T7" fmla="*/ 2147483647 h 577"/>
                <a:gd name="T8" fmla="*/ 2147483647 w 757"/>
                <a:gd name="T9" fmla="*/ 2147483647 h 577"/>
                <a:gd name="T10" fmla="*/ 2147483647 w 757"/>
                <a:gd name="T11" fmla="*/ 2147483647 h 577"/>
                <a:gd name="T12" fmla="*/ 2147483647 w 757"/>
                <a:gd name="T13" fmla="*/ 2147483647 h 577"/>
                <a:gd name="T14" fmla="*/ 2147483647 w 757"/>
                <a:gd name="T15" fmla="*/ 2147483647 h 577"/>
                <a:gd name="T16" fmla="*/ 2147483647 w 757"/>
                <a:gd name="T17" fmla="*/ 2147483647 h 577"/>
                <a:gd name="T18" fmla="*/ 2147483647 w 757"/>
                <a:gd name="T19" fmla="*/ 2147483647 h 577"/>
                <a:gd name="T20" fmla="*/ 2147483647 w 757"/>
                <a:gd name="T21" fmla="*/ 0 h 577"/>
                <a:gd name="T22" fmla="*/ 2147483647 w 757"/>
                <a:gd name="T23" fmla="*/ 2147483647 h 577"/>
                <a:gd name="T24" fmla="*/ 2147483647 w 757"/>
                <a:gd name="T25" fmla="*/ 2147483647 h 577"/>
                <a:gd name="T26" fmla="*/ 2147483647 w 757"/>
                <a:gd name="T27" fmla="*/ 2147483647 h 577"/>
                <a:gd name="T28" fmla="*/ 2147483647 w 757"/>
                <a:gd name="T29" fmla="*/ 2147483647 h 577"/>
                <a:gd name="T30" fmla="*/ 2147483647 w 757"/>
                <a:gd name="T31" fmla="*/ 2147483647 h 577"/>
                <a:gd name="T32" fmla="*/ 2147483647 w 757"/>
                <a:gd name="T33" fmla="*/ 2147483647 h 577"/>
                <a:gd name="T34" fmla="*/ 2147483647 w 757"/>
                <a:gd name="T35" fmla="*/ 2147483647 h 577"/>
                <a:gd name="T36" fmla="*/ 2147483647 w 757"/>
                <a:gd name="T37" fmla="*/ 2147483647 h 577"/>
                <a:gd name="T38" fmla="*/ 2147483647 w 757"/>
                <a:gd name="T39" fmla="*/ 2147483647 h 577"/>
                <a:gd name="T40" fmla="*/ 2147483647 w 757"/>
                <a:gd name="T41" fmla="*/ 2147483647 h 577"/>
                <a:gd name="T42" fmla="*/ 2147483647 w 757"/>
                <a:gd name="T43" fmla="*/ 2147483647 h 577"/>
                <a:gd name="T44" fmla="*/ 2147483647 w 757"/>
                <a:gd name="T45" fmla="*/ 2147483647 h 577"/>
                <a:gd name="T46" fmla="*/ 2147483647 w 757"/>
                <a:gd name="T47" fmla="*/ 2147483647 h 577"/>
                <a:gd name="T48" fmla="*/ 2147483647 w 757"/>
                <a:gd name="T49" fmla="*/ 2147483647 h 577"/>
                <a:gd name="T50" fmla="*/ 2147483647 w 757"/>
                <a:gd name="T51" fmla="*/ 2147483647 h 577"/>
                <a:gd name="T52" fmla="*/ 2147483647 w 757"/>
                <a:gd name="T53" fmla="*/ 2147483647 h 577"/>
                <a:gd name="T54" fmla="*/ 2147483647 w 757"/>
                <a:gd name="T55" fmla="*/ 2147483647 h 577"/>
                <a:gd name="T56" fmla="*/ 2147483647 w 757"/>
                <a:gd name="T57" fmla="*/ 2147483647 h 577"/>
                <a:gd name="T58" fmla="*/ 2147483647 w 757"/>
                <a:gd name="T59" fmla="*/ 2147483647 h 577"/>
                <a:gd name="T60" fmla="*/ 2147483647 w 757"/>
                <a:gd name="T61" fmla="*/ 2147483647 h 577"/>
                <a:gd name="T62" fmla="*/ 2147483647 w 757"/>
                <a:gd name="T63" fmla="*/ 2147483647 h 577"/>
                <a:gd name="T64" fmla="*/ 2147483647 w 757"/>
                <a:gd name="T65" fmla="*/ 2147483647 h 577"/>
                <a:gd name="T66" fmla="*/ 2147483647 w 757"/>
                <a:gd name="T67" fmla="*/ 2147483647 h 577"/>
                <a:gd name="T68" fmla="*/ 2147483647 w 757"/>
                <a:gd name="T69" fmla="*/ 2147483647 h 577"/>
                <a:gd name="T70" fmla="*/ 2147483647 w 757"/>
                <a:gd name="T71" fmla="*/ 2147483647 h 5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57" h="577">
                  <a:moveTo>
                    <a:pt x="30" y="463"/>
                  </a:moveTo>
                  <a:lnTo>
                    <a:pt x="36" y="415"/>
                  </a:lnTo>
                  <a:lnTo>
                    <a:pt x="30" y="385"/>
                  </a:lnTo>
                  <a:lnTo>
                    <a:pt x="6" y="307"/>
                  </a:lnTo>
                  <a:lnTo>
                    <a:pt x="6" y="283"/>
                  </a:lnTo>
                  <a:lnTo>
                    <a:pt x="0" y="247"/>
                  </a:lnTo>
                  <a:lnTo>
                    <a:pt x="6" y="217"/>
                  </a:lnTo>
                  <a:lnTo>
                    <a:pt x="30" y="193"/>
                  </a:lnTo>
                  <a:lnTo>
                    <a:pt x="78" y="175"/>
                  </a:lnTo>
                  <a:lnTo>
                    <a:pt x="114" y="151"/>
                  </a:lnTo>
                  <a:lnTo>
                    <a:pt x="144" y="145"/>
                  </a:lnTo>
                  <a:lnTo>
                    <a:pt x="156" y="109"/>
                  </a:lnTo>
                  <a:lnTo>
                    <a:pt x="180" y="97"/>
                  </a:lnTo>
                  <a:lnTo>
                    <a:pt x="204" y="90"/>
                  </a:lnTo>
                  <a:lnTo>
                    <a:pt x="240" y="60"/>
                  </a:lnTo>
                  <a:lnTo>
                    <a:pt x="264" y="48"/>
                  </a:lnTo>
                  <a:lnTo>
                    <a:pt x="282" y="60"/>
                  </a:lnTo>
                  <a:lnTo>
                    <a:pt x="300" y="66"/>
                  </a:lnTo>
                  <a:lnTo>
                    <a:pt x="312" y="42"/>
                  </a:lnTo>
                  <a:lnTo>
                    <a:pt x="330" y="24"/>
                  </a:lnTo>
                  <a:lnTo>
                    <a:pt x="360" y="18"/>
                  </a:lnTo>
                  <a:lnTo>
                    <a:pt x="372" y="0"/>
                  </a:lnTo>
                  <a:lnTo>
                    <a:pt x="396" y="6"/>
                  </a:lnTo>
                  <a:lnTo>
                    <a:pt x="438" y="12"/>
                  </a:lnTo>
                  <a:lnTo>
                    <a:pt x="432" y="36"/>
                  </a:lnTo>
                  <a:lnTo>
                    <a:pt x="420" y="66"/>
                  </a:lnTo>
                  <a:lnTo>
                    <a:pt x="438" y="78"/>
                  </a:lnTo>
                  <a:lnTo>
                    <a:pt x="468" y="78"/>
                  </a:lnTo>
                  <a:lnTo>
                    <a:pt x="492" y="115"/>
                  </a:lnTo>
                  <a:lnTo>
                    <a:pt x="510" y="109"/>
                  </a:lnTo>
                  <a:lnTo>
                    <a:pt x="540" y="90"/>
                  </a:lnTo>
                  <a:lnTo>
                    <a:pt x="540" y="30"/>
                  </a:lnTo>
                  <a:lnTo>
                    <a:pt x="564" y="0"/>
                  </a:lnTo>
                  <a:lnTo>
                    <a:pt x="576" y="42"/>
                  </a:lnTo>
                  <a:lnTo>
                    <a:pt x="582" y="54"/>
                  </a:lnTo>
                  <a:lnTo>
                    <a:pt x="594" y="60"/>
                  </a:lnTo>
                  <a:lnTo>
                    <a:pt x="612" y="121"/>
                  </a:lnTo>
                  <a:lnTo>
                    <a:pt x="642" y="151"/>
                  </a:lnTo>
                  <a:lnTo>
                    <a:pt x="678" y="163"/>
                  </a:lnTo>
                  <a:lnTo>
                    <a:pt x="690" y="199"/>
                  </a:lnTo>
                  <a:lnTo>
                    <a:pt x="708" y="211"/>
                  </a:lnTo>
                  <a:lnTo>
                    <a:pt x="714" y="241"/>
                  </a:lnTo>
                  <a:lnTo>
                    <a:pt x="751" y="265"/>
                  </a:lnTo>
                  <a:lnTo>
                    <a:pt x="751" y="289"/>
                  </a:lnTo>
                  <a:lnTo>
                    <a:pt x="757" y="325"/>
                  </a:lnTo>
                  <a:lnTo>
                    <a:pt x="757" y="379"/>
                  </a:lnTo>
                  <a:lnTo>
                    <a:pt x="714" y="469"/>
                  </a:lnTo>
                  <a:lnTo>
                    <a:pt x="696" y="523"/>
                  </a:lnTo>
                  <a:lnTo>
                    <a:pt x="696" y="547"/>
                  </a:lnTo>
                  <a:lnTo>
                    <a:pt x="684" y="547"/>
                  </a:lnTo>
                  <a:lnTo>
                    <a:pt x="660" y="559"/>
                  </a:lnTo>
                  <a:lnTo>
                    <a:pt x="636" y="577"/>
                  </a:lnTo>
                  <a:lnTo>
                    <a:pt x="618" y="577"/>
                  </a:lnTo>
                  <a:lnTo>
                    <a:pt x="594" y="559"/>
                  </a:lnTo>
                  <a:lnTo>
                    <a:pt x="576" y="571"/>
                  </a:lnTo>
                  <a:lnTo>
                    <a:pt x="534" y="553"/>
                  </a:lnTo>
                  <a:lnTo>
                    <a:pt x="498" y="535"/>
                  </a:lnTo>
                  <a:lnTo>
                    <a:pt x="480" y="505"/>
                  </a:lnTo>
                  <a:lnTo>
                    <a:pt x="468" y="481"/>
                  </a:lnTo>
                  <a:lnTo>
                    <a:pt x="444" y="487"/>
                  </a:lnTo>
                  <a:lnTo>
                    <a:pt x="420" y="463"/>
                  </a:lnTo>
                  <a:lnTo>
                    <a:pt x="378" y="421"/>
                  </a:lnTo>
                  <a:lnTo>
                    <a:pt x="312" y="409"/>
                  </a:lnTo>
                  <a:lnTo>
                    <a:pt x="264" y="415"/>
                  </a:lnTo>
                  <a:lnTo>
                    <a:pt x="204" y="433"/>
                  </a:lnTo>
                  <a:lnTo>
                    <a:pt x="198" y="451"/>
                  </a:lnTo>
                  <a:lnTo>
                    <a:pt x="162" y="457"/>
                  </a:lnTo>
                  <a:lnTo>
                    <a:pt x="138" y="457"/>
                  </a:lnTo>
                  <a:lnTo>
                    <a:pt x="120" y="475"/>
                  </a:lnTo>
                  <a:lnTo>
                    <a:pt x="84" y="487"/>
                  </a:lnTo>
                  <a:lnTo>
                    <a:pt x="60" y="487"/>
                  </a:lnTo>
                  <a:lnTo>
                    <a:pt x="30" y="463"/>
                  </a:lnTo>
                  <a:close/>
                </a:path>
              </a:pathLst>
            </a:custGeom>
            <a:solidFill>
              <a:srgbClr val="BF6AA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1" name="Freeform 269"/>
            <p:cNvSpPr>
              <a:spLocks/>
            </p:cNvSpPr>
            <p:nvPr/>
          </p:nvSpPr>
          <p:spPr bwMode="auto">
            <a:xfrm>
              <a:off x="7285563" y="5219030"/>
              <a:ext cx="68190" cy="92986"/>
            </a:xfrm>
            <a:custGeom>
              <a:avLst/>
              <a:gdLst>
                <a:gd name="T0" fmla="*/ 0 w 66"/>
                <a:gd name="T1" fmla="*/ 2147483647 h 91"/>
                <a:gd name="T2" fmla="*/ 2147483647 w 66"/>
                <a:gd name="T3" fmla="*/ 2147483647 h 91"/>
                <a:gd name="T4" fmla="*/ 2147483647 w 66"/>
                <a:gd name="T5" fmla="*/ 2147483647 h 91"/>
                <a:gd name="T6" fmla="*/ 2147483647 w 66"/>
                <a:gd name="T7" fmla="*/ 2147483647 h 91"/>
                <a:gd name="T8" fmla="*/ 2147483647 w 66"/>
                <a:gd name="T9" fmla="*/ 2147483647 h 91"/>
                <a:gd name="T10" fmla="*/ 2147483647 w 66"/>
                <a:gd name="T11" fmla="*/ 2147483647 h 91"/>
                <a:gd name="T12" fmla="*/ 2147483647 w 66"/>
                <a:gd name="T13" fmla="*/ 0 h 91"/>
                <a:gd name="T14" fmla="*/ 2147483647 w 66"/>
                <a:gd name="T15" fmla="*/ 2147483647 h 91"/>
                <a:gd name="T16" fmla="*/ 0 w 66"/>
                <a:gd name="T17" fmla="*/ 2147483647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91">
                  <a:moveTo>
                    <a:pt x="0" y="18"/>
                  </a:moveTo>
                  <a:lnTo>
                    <a:pt x="12" y="48"/>
                  </a:lnTo>
                  <a:lnTo>
                    <a:pt x="18" y="72"/>
                  </a:lnTo>
                  <a:lnTo>
                    <a:pt x="36" y="91"/>
                  </a:lnTo>
                  <a:lnTo>
                    <a:pt x="48" y="66"/>
                  </a:lnTo>
                  <a:lnTo>
                    <a:pt x="66" y="30"/>
                  </a:lnTo>
                  <a:lnTo>
                    <a:pt x="66" y="0"/>
                  </a:lnTo>
                  <a:lnTo>
                    <a:pt x="42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F6A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2" name="Freeform 271"/>
            <p:cNvSpPr>
              <a:spLocks/>
            </p:cNvSpPr>
            <p:nvPr/>
          </p:nvSpPr>
          <p:spPr bwMode="auto">
            <a:xfrm>
              <a:off x="6629707" y="4244542"/>
              <a:ext cx="177292" cy="207048"/>
            </a:xfrm>
            <a:custGeom>
              <a:avLst/>
              <a:gdLst>
                <a:gd name="T0" fmla="*/ 2147483647 w 174"/>
                <a:gd name="T1" fmla="*/ 2147483647 h 204"/>
                <a:gd name="T2" fmla="*/ 0 w 174"/>
                <a:gd name="T3" fmla="*/ 2147483647 h 204"/>
                <a:gd name="T4" fmla="*/ 0 w 174"/>
                <a:gd name="T5" fmla="*/ 2147483647 h 204"/>
                <a:gd name="T6" fmla="*/ 2147483647 w 174"/>
                <a:gd name="T7" fmla="*/ 2147483647 h 204"/>
                <a:gd name="T8" fmla="*/ 2147483647 w 174"/>
                <a:gd name="T9" fmla="*/ 2147483647 h 204"/>
                <a:gd name="T10" fmla="*/ 2147483647 w 174"/>
                <a:gd name="T11" fmla="*/ 2147483647 h 204"/>
                <a:gd name="T12" fmla="*/ 2147483647 w 174"/>
                <a:gd name="T13" fmla="*/ 2147483647 h 204"/>
                <a:gd name="T14" fmla="*/ 2147483647 w 174"/>
                <a:gd name="T15" fmla="*/ 0 h 204"/>
                <a:gd name="T16" fmla="*/ 2147483647 w 174"/>
                <a:gd name="T17" fmla="*/ 2147483647 h 204"/>
                <a:gd name="T18" fmla="*/ 2147483647 w 174"/>
                <a:gd name="T19" fmla="*/ 2147483647 h 204"/>
                <a:gd name="T20" fmla="*/ 2147483647 w 174"/>
                <a:gd name="T21" fmla="*/ 2147483647 h 204"/>
                <a:gd name="T22" fmla="*/ 2147483647 w 174"/>
                <a:gd name="T23" fmla="*/ 2147483647 h 204"/>
                <a:gd name="T24" fmla="*/ 2147483647 w 174"/>
                <a:gd name="T25" fmla="*/ 2147483647 h 204"/>
                <a:gd name="T26" fmla="*/ 2147483647 w 174"/>
                <a:gd name="T27" fmla="*/ 2147483647 h 204"/>
                <a:gd name="T28" fmla="*/ 2147483647 w 174"/>
                <a:gd name="T29" fmla="*/ 2147483647 h 204"/>
                <a:gd name="T30" fmla="*/ 2147483647 w 174"/>
                <a:gd name="T31" fmla="*/ 2147483647 h 204"/>
                <a:gd name="T32" fmla="*/ 2147483647 w 174"/>
                <a:gd name="T33" fmla="*/ 2147483647 h 204"/>
                <a:gd name="T34" fmla="*/ 2147483647 w 174"/>
                <a:gd name="T35" fmla="*/ 2147483647 h 204"/>
                <a:gd name="T36" fmla="*/ 2147483647 w 174"/>
                <a:gd name="T37" fmla="*/ 2147483647 h 204"/>
                <a:gd name="T38" fmla="*/ 2147483647 w 174"/>
                <a:gd name="T39" fmla="*/ 2147483647 h 204"/>
                <a:gd name="T40" fmla="*/ 2147483647 w 174"/>
                <a:gd name="T41" fmla="*/ 2147483647 h 204"/>
                <a:gd name="T42" fmla="*/ 2147483647 w 174"/>
                <a:gd name="T43" fmla="*/ 2147483647 h 204"/>
                <a:gd name="T44" fmla="*/ 2147483647 w 174"/>
                <a:gd name="T45" fmla="*/ 2147483647 h 204"/>
                <a:gd name="T46" fmla="*/ 2147483647 w 174"/>
                <a:gd name="T47" fmla="*/ 2147483647 h 2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4" h="204">
                  <a:moveTo>
                    <a:pt x="12" y="168"/>
                  </a:moveTo>
                  <a:lnTo>
                    <a:pt x="0" y="144"/>
                  </a:lnTo>
                  <a:lnTo>
                    <a:pt x="0" y="108"/>
                  </a:lnTo>
                  <a:lnTo>
                    <a:pt x="12" y="90"/>
                  </a:lnTo>
                  <a:lnTo>
                    <a:pt x="36" y="84"/>
                  </a:lnTo>
                  <a:lnTo>
                    <a:pt x="60" y="66"/>
                  </a:lnTo>
                  <a:lnTo>
                    <a:pt x="96" y="24"/>
                  </a:lnTo>
                  <a:lnTo>
                    <a:pt x="138" y="0"/>
                  </a:lnTo>
                  <a:lnTo>
                    <a:pt x="162" y="12"/>
                  </a:lnTo>
                  <a:lnTo>
                    <a:pt x="174" y="30"/>
                  </a:lnTo>
                  <a:lnTo>
                    <a:pt x="156" y="48"/>
                  </a:lnTo>
                  <a:lnTo>
                    <a:pt x="150" y="66"/>
                  </a:lnTo>
                  <a:lnTo>
                    <a:pt x="156" y="90"/>
                  </a:lnTo>
                  <a:lnTo>
                    <a:pt x="174" y="108"/>
                  </a:lnTo>
                  <a:lnTo>
                    <a:pt x="156" y="120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6" y="168"/>
                  </a:lnTo>
                  <a:lnTo>
                    <a:pt x="114" y="198"/>
                  </a:lnTo>
                  <a:lnTo>
                    <a:pt x="90" y="204"/>
                  </a:lnTo>
                  <a:lnTo>
                    <a:pt x="72" y="192"/>
                  </a:lnTo>
                  <a:lnTo>
                    <a:pt x="42" y="192"/>
                  </a:lnTo>
                  <a:lnTo>
                    <a:pt x="24" y="192"/>
                  </a:lnTo>
                  <a:lnTo>
                    <a:pt x="12" y="168"/>
                  </a:lnTo>
                  <a:close/>
                </a:path>
              </a:pathLst>
            </a:custGeom>
            <a:solidFill>
              <a:srgbClr val="A17DB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3" name="Freeform 274"/>
            <p:cNvSpPr>
              <a:spLocks/>
            </p:cNvSpPr>
            <p:nvPr/>
          </p:nvSpPr>
          <p:spPr bwMode="auto">
            <a:xfrm>
              <a:off x="6783443" y="4347447"/>
              <a:ext cx="110342" cy="135138"/>
            </a:xfrm>
            <a:custGeom>
              <a:avLst/>
              <a:gdLst>
                <a:gd name="T0" fmla="*/ 2147483647 w 108"/>
                <a:gd name="T1" fmla="*/ 2147483647 h 132"/>
                <a:gd name="T2" fmla="*/ 2147483647 w 108"/>
                <a:gd name="T3" fmla="*/ 2147483647 h 132"/>
                <a:gd name="T4" fmla="*/ 0 w 108"/>
                <a:gd name="T5" fmla="*/ 2147483647 h 132"/>
                <a:gd name="T6" fmla="*/ 2147483647 w 108"/>
                <a:gd name="T7" fmla="*/ 2147483647 h 132"/>
                <a:gd name="T8" fmla="*/ 2147483647 w 108"/>
                <a:gd name="T9" fmla="*/ 2147483647 h 132"/>
                <a:gd name="T10" fmla="*/ 2147483647 w 108"/>
                <a:gd name="T11" fmla="*/ 2147483647 h 132"/>
                <a:gd name="T12" fmla="*/ 2147483647 w 108"/>
                <a:gd name="T13" fmla="*/ 2147483647 h 132"/>
                <a:gd name="T14" fmla="*/ 2147483647 w 108"/>
                <a:gd name="T15" fmla="*/ 0 h 132"/>
                <a:gd name="T16" fmla="*/ 2147483647 w 108"/>
                <a:gd name="T17" fmla="*/ 2147483647 h 132"/>
                <a:gd name="T18" fmla="*/ 2147483647 w 108"/>
                <a:gd name="T19" fmla="*/ 2147483647 h 132"/>
                <a:gd name="T20" fmla="*/ 2147483647 w 108"/>
                <a:gd name="T21" fmla="*/ 2147483647 h 132"/>
                <a:gd name="T22" fmla="*/ 2147483647 w 108"/>
                <a:gd name="T23" fmla="*/ 2147483647 h 132"/>
                <a:gd name="T24" fmla="*/ 2147483647 w 108"/>
                <a:gd name="T25" fmla="*/ 2147483647 h 132"/>
                <a:gd name="T26" fmla="*/ 2147483647 w 108"/>
                <a:gd name="T27" fmla="*/ 2147483647 h 132"/>
                <a:gd name="T28" fmla="*/ 2147483647 w 108"/>
                <a:gd name="T29" fmla="*/ 2147483647 h 132"/>
                <a:gd name="T30" fmla="*/ 2147483647 w 108"/>
                <a:gd name="T31" fmla="*/ 2147483647 h 132"/>
                <a:gd name="T32" fmla="*/ 2147483647 w 108"/>
                <a:gd name="T33" fmla="*/ 2147483647 h 132"/>
                <a:gd name="T34" fmla="*/ 2147483647 w 108"/>
                <a:gd name="T35" fmla="*/ 2147483647 h 132"/>
                <a:gd name="T36" fmla="*/ 2147483647 w 108"/>
                <a:gd name="T37" fmla="*/ 2147483647 h 132"/>
                <a:gd name="T38" fmla="*/ 2147483647 w 108"/>
                <a:gd name="T39" fmla="*/ 2147483647 h 132"/>
                <a:gd name="T40" fmla="*/ 2147483647 w 108"/>
                <a:gd name="T41" fmla="*/ 2147483647 h 132"/>
                <a:gd name="T42" fmla="*/ 2147483647 w 108"/>
                <a:gd name="T43" fmla="*/ 2147483647 h 132"/>
                <a:gd name="T44" fmla="*/ 2147483647 w 108"/>
                <a:gd name="T45" fmla="*/ 2147483647 h 132"/>
                <a:gd name="T46" fmla="*/ 2147483647 w 108"/>
                <a:gd name="T47" fmla="*/ 2147483647 h 1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8" h="132">
                  <a:moveTo>
                    <a:pt x="12" y="126"/>
                  </a:moveTo>
                  <a:lnTo>
                    <a:pt x="12" y="108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24" y="24"/>
                  </a:lnTo>
                  <a:lnTo>
                    <a:pt x="36" y="12"/>
                  </a:lnTo>
                  <a:lnTo>
                    <a:pt x="66" y="6"/>
                  </a:lnTo>
                  <a:lnTo>
                    <a:pt x="108" y="0"/>
                  </a:lnTo>
                  <a:lnTo>
                    <a:pt x="108" y="12"/>
                  </a:lnTo>
                  <a:lnTo>
                    <a:pt x="90" y="12"/>
                  </a:lnTo>
                  <a:lnTo>
                    <a:pt x="54" y="24"/>
                  </a:lnTo>
                  <a:lnTo>
                    <a:pt x="42" y="42"/>
                  </a:lnTo>
                  <a:lnTo>
                    <a:pt x="84" y="42"/>
                  </a:lnTo>
                  <a:lnTo>
                    <a:pt x="90" y="60"/>
                  </a:lnTo>
                  <a:lnTo>
                    <a:pt x="78" y="66"/>
                  </a:lnTo>
                  <a:lnTo>
                    <a:pt x="66" y="78"/>
                  </a:lnTo>
                  <a:lnTo>
                    <a:pt x="90" y="102"/>
                  </a:lnTo>
                  <a:lnTo>
                    <a:pt x="96" y="126"/>
                  </a:lnTo>
                  <a:lnTo>
                    <a:pt x="72" y="126"/>
                  </a:lnTo>
                  <a:lnTo>
                    <a:pt x="54" y="108"/>
                  </a:lnTo>
                  <a:lnTo>
                    <a:pt x="36" y="84"/>
                  </a:lnTo>
                  <a:lnTo>
                    <a:pt x="36" y="114"/>
                  </a:lnTo>
                  <a:lnTo>
                    <a:pt x="36" y="132"/>
                  </a:lnTo>
                  <a:lnTo>
                    <a:pt x="12" y="126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4" name="Freeform 275"/>
            <p:cNvSpPr>
              <a:spLocks/>
            </p:cNvSpPr>
            <p:nvPr/>
          </p:nvSpPr>
          <p:spPr bwMode="auto">
            <a:xfrm>
              <a:off x="6533003" y="4501183"/>
              <a:ext cx="207047" cy="47113"/>
            </a:xfrm>
            <a:custGeom>
              <a:avLst/>
              <a:gdLst>
                <a:gd name="T0" fmla="*/ 0 w 34"/>
                <a:gd name="T1" fmla="*/ 2147483647 h 8"/>
                <a:gd name="T2" fmla="*/ 2147483647 w 34"/>
                <a:gd name="T3" fmla="*/ 0 h 8"/>
                <a:gd name="T4" fmla="*/ 2147483647 w 34"/>
                <a:gd name="T5" fmla="*/ 0 h 8"/>
                <a:gd name="T6" fmla="*/ 2147483647 w 34"/>
                <a:gd name="T7" fmla="*/ 2147483647 h 8"/>
                <a:gd name="T8" fmla="*/ 2147483647 w 34"/>
                <a:gd name="T9" fmla="*/ 2147483647 h 8"/>
                <a:gd name="T10" fmla="*/ 2147483647 w 34"/>
                <a:gd name="T11" fmla="*/ 2147483647 h 8"/>
                <a:gd name="T12" fmla="*/ 2147483647 w 34"/>
                <a:gd name="T13" fmla="*/ 2147483647 h 8"/>
                <a:gd name="T14" fmla="*/ 2147483647 w 34"/>
                <a:gd name="T15" fmla="*/ 2147483647 h 8"/>
                <a:gd name="T16" fmla="*/ 2147483647 w 34"/>
                <a:gd name="T17" fmla="*/ 2147483647 h 8"/>
                <a:gd name="T18" fmla="*/ 2147483647 w 34"/>
                <a:gd name="T19" fmla="*/ 2147483647 h 8"/>
                <a:gd name="T20" fmla="*/ 0 w 34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" h="8">
                  <a:moveTo>
                    <a:pt x="0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0" y="4"/>
                    <a:pt x="8" y="4"/>
                  </a:cubicBezTo>
                  <a:cubicBezTo>
                    <a:pt x="7" y="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5" name="Freeform 276"/>
            <p:cNvSpPr>
              <a:spLocks/>
            </p:cNvSpPr>
            <p:nvPr/>
          </p:nvSpPr>
          <p:spPr bwMode="auto">
            <a:xfrm>
              <a:off x="3247521" y="3222942"/>
              <a:ext cx="123980" cy="140098"/>
            </a:xfrm>
            <a:custGeom>
              <a:avLst/>
              <a:gdLst>
                <a:gd name="T0" fmla="*/ 0 w 120"/>
                <a:gd name="T1" fmla="*/ 2147483647 h 138"/>
                <a:gd name="T2" fmla="*/ 0 w 120"/>
                <a:gd name="T3" fmla="*/ 2147483647 h 138"/>
                <a:gd name="T4" fmla="*/ 2147483647 w 120"/>
                <a:gd name="T5" fmla="*/ 2147483647 h 138"/>
                <a:gd name="T6" fmla="*/ 2147483647 w 120"/>
                <a:gd name="T7" fmla="*/ 2147483647 h 138"/>
                <a:gd name="T8" fmla="*/ 2147483647 w 120"/>
                <a:gd name="T9" fmla="*/ 0 h 138"/>
                <a:gd name="T10" fmla="*/ 2147483647 w 120"/>
                <a:gd name="T11" fmla="*/ 2147483647 h 138"/>
                <a:gd name="T12" fmla="*/ 2147483647 w 120"/>
                <a:gd name="T13" fmla="*/ 2147483647 h 138"/>
                <a:gd name="T14" fmla="*/ 2147483647 w 120"/>
                <a:gd name="T15" fmla="*/ 2147483647 h 138"/>
                <a:gd name="T16" fmla="*/ 2147483647 w 120"/>
                <a:gd name="T17" fmla="*/ 2147483647 h 138"/>
                <a:gd name="T18" fmla="*/ 2147483647 w 120"/>
                <a:gd name="T19" fmla="*/ 2147483647 h 138"/>
                <a:gd name="T20" fmla="*/ 2147483647 w 120"/>
                <a:gd name="T21" fmla="*/ 2147483647 h 138"/>
                <a:gd name="T22" fmla="*/ 2147483647 w 120"/>
                <a:gd name="T23" fmla="*/ 2147483647 h 138"/>
                <a:gd name="T24" fmla="*/ 2147483647 w 120"/>
                <a:gd name="T25" fmla="*/ 2147483647 h 138"/>
                <a:gd name="T26" fmla="*/ 2147483647 w 120"/>
                <a:gd name="T27" fmla="*/ 2147483647 h 138"/>
                <a:gd name="T28" fmla="*/ 2147483647 w 120"/>
                <a:gd name="T29" fmla="*/ 2147483647 h 138"/>
                <a:gd name="T30" fmla="*/ 2147483647 w 120"/>
                <a:gd name="T31" fmla="*/ 2147483647 h 138"/>
                <a:gd name="T32" fmla="*/ 0 w 120"/>
                <a:gd name="T33" fmla="*/ 2147483647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0" h="138">
                  <a:moveTo>
                    <a:pt x="0" y="114"/>
                  </a:moveTo>
                  <a:lnTo>
                    <a:pt x="0" y="90"/>
                  </a:lnTo>
                  <a:lnTo>
                    <a:pt x="6" y="72"/>
                  </a:lnTo>
                  <a:lnTo>
                    <a:pt x="36" y="24"/>
                  </a:lnTo>
                  <a:lnTo>
                    <a:pt x="66" y="0"/>
                  </a:lnTo>
                  <a:lnTo>
                    <a:pt x="66" y="18"/>
                  </a:lnTo>
                  <a:lnTo>
                    <a:pt x="54" y="42"/>
                  </a:lnTo>
                  <a:lnTo>
                    <a:pt x="60" y="54"/>
                  </a:lnTo>
                  <a:lnTo>
                    <a:pt x="108" y="78"/>
                  </a:lnTo>
                  <a:lnTo>
                    <a:pt x="120" y="108"/>
                  </a:lnTo>
                  <a:lnTo>
                    <a:pt x="120" y="132"/>
                  </a:lnTo>
                  <a:lnTo>
                    <a:pt x="96" y="138"/>
                  </a:lnTo>
                  <a:lnTo>
                    <a:pt x="84" y="120"/>
                  </a:lnTo>
                  <a:lnTo>
                    <a:pt x="66" y="126"/>
                  </a:lnTo>
                  <a:lnTo>
                    <a:pt x="48" y="114"/>
                  </a:lnTo>
                  <a:lnTo>
                    <a:pt x="18" y="108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E83C9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6" name="Freeform 277"/>
            <p:cNvSpPr>
              <a:spLocks/>
            </p:cNvSpPr>
            <p:nvPr/>
          </p:nvSpPr>
          <p:spPr bwMode="auto">
            <a:xfrm>
              <a:off x="2737961" y="3930872"/>
              <a:ext cx="215726" cy="60750"/>
            </a:xfrm>
            <a:custGeom>
              <a:avLst/>
              <a:gdLst>
                <a:gd name="T0" fmla="*/ 2147483647 w 35"/>
                <a:gd name="T1" fmla="*/ 2147483647 h 10"/>
                <a:gd name="T2" fmla="*/ 2147483647 w 35"/>
                <a:gd name="T3" fmla="*/ 0 h 10"/>
                <a:gd name="T4" fmla="*/ 2147483647 w 35"/>
                <a:gd name="T5" fmla="*/ 0 h 10"/>
                <a:gd name="T6" fmla="*/ 2147483647 w 35"/>
                <a:gd name="T7" fmla="*/ 2147483647 h 10"/>
                <a:gd name="T8" fmla="*/ 2147483647 w 35"/>
                <a:gd name="T9" fmla="*/ 2147483647 h 10"/>
                <a:gd name="T10" fmla="*/ 2147483647 w 35"/>
                <a:gd name="T11" fmla="*/ 2147483647 h 10"/>
                <a:gd name="T12" fmla="*/ 2147483647 w 35"/>
                <a:gd name="T13" fmla="*/ 2147483647 h 10"/>
                <a:gd name="T14" fmla="*/ 2147483647 w 35"/>
                <a:gd name="T15" fmla="*/ 2147483647 h 10"/>
                <a:gd name="T16" fmla="*/ 2147483647 w 35"/>
                <a:gd name="T17" fmla="*/ 2147483647 h 10"/>
                <a:gd name="T18" fmla="*/ 2147483647 w 35"/>
                <a:gd name="T19" fmla="*/ 2147483647 h 10"/>
                <a:gd name="T20" fmla="*/ 2147483647 w 35"/>
                <a:gd name="T21" fmla="*/ 2147483647 h 10"/>
                <a:gd name="T22" fmla="*/ 2147483647 w 35"/>
                <a:gd name="T23" fmla="*/ 2147483647 h 10"/>
                <a:gd name="T24" fmla="*/ 2147483647 w 35"/>
                <a:gd name="T25" fmla="*/ 2147483647 h 10"/>
                <a:gd name="T26" fmla="*/ 2147483647 w 35"/>
                <a:gd name="T27" fmla="*/ 2147483647 h 10"/>
                <a:gd name="T28" fmla="*/ 0 w 35"/>
                <a:gd name="T29" fmla="*/ 2147483647 h 10"/>
                <a:gd name="T30" fmla="*/ 2147483647 w 35"/>
                <a:gd name="T31" fmla="*/ 2147483647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10">
                  <a:moveTo>
                    <a:pt x="2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5"/>
                    <a:pt x="28" y="6"/>
                  </a:cubicBezTo>
                  <a:cubicBezTo>
                    <a:pt x="30" y="7"/>
                    <a:pt x="33" y="7"/>
                    <a:pt x="33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10"/>
                    <a:pt x="33" y="10"/>
                  </a:cubicBezTo>
                  <a:cubicBezTo>
                    <a:pt x="31" y="10"/>
                    <a:pt x="25" y="10"/>
                    <a:pt x="25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7" name="Freeform 278"/>
            <p:cNvSpPr>
              <a:spLocks/>
            </p:cNvSpPr>
            <p:nvPr/>
          </p:nvSpPr>
          <p:spPr bwMode="auto">
            <a:xfrm>
              <a:off x="2953687" y="3997821"/>
              <a:ext cx="133899" cy="37194"/>
            </a:xfrm>
            <a:custGeom>
              <a:avLst/>
              <a:gdLst>
                <a:gd name="T0" fmla="*/ 2147483647 w 132"/>
                <a:gd name="T1" fmla="*/ 0 h 36"/>
                <a:gd name="T2" fmla="*/ 2147483647 w 132"/>
                <a:gd name="T3" fmla="*/ 2147483647 h 36"/>
                <a:gd name="T4" fmla="*/ 0 w 132"/>
                <a:gd name="T5" fmla="*/ 2147483647 h 36"/>
                <a:gd name="T6" fmla="*/ 2147483647 w 132"/>
                <a:gd name="T7" fmla="*/ 2147483647 h 36"/>
                <a:gd name="T8" fmla="*/ 2147483647 w 132"/>
                <a:gd name="T9" fmla="*/ 2147483647 h 36"/>
                <a:gd name="T10" fmla="*/ 2147483647 w 132"/>
                <a:gd name="T11" fmla="*/ 2147483647 h 36"/>
                <a:gd name="T12" fmla="*/ 2147483647 w 132"/>
                <a:gd name="T13" fmla="*/ 2147483647 h 36"/>
                <a:gd name="T14" fmla="*/ 2147483647 w 132"/>
                <a:gd name="T15" fmla="*/ 2147483647 h 36"/>
                <a:gd name="T16" fmla="*/ 2147483647 w 132"/>
                <a:gd name="T17" fmla="*/ 2147483647 h 36"/>
                <a:gd name="T18" fmla="*/ 2147483647 w 132"/>
                <a:gd name="T19" fmla="*/ 0 h 36"/>
                <a:gd name="T20" fmla="*/ 2147483647 w 132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" h="36">
                  <a:moveTo>
                    <a:pt x="24" y="0"/>
                  </a:moveTo>
                  <a:lnTo>
                    <a:pt x="24" y="12"/>
                  </a:lnTo>
                  <a:lnTo>
                    <a:pt x="0" y="18"/>
                  </a:lnTo>
                  <a:lnTo>
                    <a:pt x="30" y="30"/>
                  </a:lnTo>
                  <a:lnTo>
                    <a:pt x="42" y="36"/>
                  </a:lnTo>
                  <a:lnTo>
                    <a:pt x="66" y="36"/>
                  </a:lnTo>
                  <a:lnTo>
                    <a:pt x="84" y="24"/>
                  </a:lnTo>
                  <a:lnTo>
                    <a:pt x="132" y="30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8" name="Freeform 279"/>
            <p:cNvSpPr>
              <a:spLocks/>
            </p:cNvSpPr>
            <p:nvPr/>
          </p:nvSpPr>
          <p:spPr bwMode="auto">
            <a:xfrm>
              <a:off x="4720409" y="3586206"/>
              <a:ext cx="60750" cy="35954"/>
            </a:xfrm>
            <a:custGeom>
              <a:avLst/>
              <a:gdLst>
                <a:gd name="T0" fmla="*/ 0 w 60"/>
                <a:gd name="T1" fmla="*/ 2147483647 h 36"/>
                <a:gd name="T2" fmla="*/ 2147483647 w 60"/>
                <a:gd name="T3" fmla="*/ 0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2147483647 h 36"/>
                <a:gd name="T10" fmla="*/ 2147483647 w 60"/>
                <a:gd name="T11" fmla="*/ 2147483647 h 36"/>
                <a:gd name="T12" fmla="*/ 0 w 60"/>
                <a:gd name="T13" fmla="*/ 214748364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36">
                  <a:moveTo>
                    <a:pt x="0" y="12"/>
                  </a:moveTo>
                  <a:lnTo>
                    <a:pt x="36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54" y="36"/>
                  </a:lnTo>
                  <a:lnTo>
                    <a:pt x="30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17DB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9" name="Freeform 280"/>
            <p:cNvSpPr>
              <a:spLocks/>
            </p:cNvSpPr>
            <p:nvPr/>
          </p:nvSpPr>
          <p:spPr bwMode="auto">
            <a:xfrm>
              <a:off x="4652219" y="3516776"/>
              <a:ext cx="24796" cy="48352"/>
            </a:xfrm>
            <a:custGeom>
              <a:avLst/>
              <a:gdLst>
                <a:gd name="T0" fmla="*/ 0 w 24"/>
                <a:gd name="T1" fmla="*/ 2147483647 h 48"/>
                <a:gd name="T2" fmla="*/ 2147483647 w 24"/>
                <a:gd name="T3" fmla="*/ 2147483647 h 48"/>
                <a:gd name="T4" fmla="*/ 2147483647 w 24"/>
                <a:gd name="T5" fmla="*/ 0 h 48"/>
                <a:gd name="T6" fmla="*/ 2147483647 w 24"/>
                <a:gd name="T7" fmla="*/ 2147483647 h 48"/>
                <a:gd name="T8" fmla="*/ 2147483647 w 24"/>
                <a:gd name="T9" fmla="*/ 2147483647 h 48"/>
                <a:gd name="T10" fmla="*/ 0 w 24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48">
                  <a:moveTo>
                    <a:pt x="0" y="48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A17DB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0" name="Freeform 281"/>
            <p:cNvSpPr>
              <a:spLocks/>
            </p:cNvSpPr>
            <p:nvPr/>
          </p:nvSpPr>
          <p:spPr bwMode="auto">
            <a:xfrm>
              <a:off x="4646020" y="3467184"/>
              <a:ext cx="30995" cy="37194"/>
            </a:xfrm>
            <a:custGeom>
              <a:avLst/>
              <a:gdLst>
                <a:gd name="T0" fmla="*/ 0 w 30"/>
                <a:gd name="T1" fmla="*/ 2147483647 h 37"/>
                <a:gd name="T2" fmla="*/ 2147483647 w 30"/>
                <a:gd name="T3" fmla="*/ 0 h 37"/>
                <a:gd name="T4" fmla="*/ 2147483647 w 30"/>
                <a:gd name="T5" fmla="*/ 2147483647 h 37"/>
                <a:gd name="T6" fmla="*/ 2147483647 w 30"/>
                <a:gd name="T7" fmla="*/ 2147483647 h 37"/>
                <a:gd name="T8" fmla="*/ 0 w 30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7">
                  <a:moveTo>
                    <a:pt x="0" y="12"/>
                  </a:moveTo>
                  <a:lnTo>
                    <a:pt x="24" y="0"/>
                  </a:lnTo>
                  <a:lnTo>
                    <a:pt x="30" y="24"/>
                  </a:lnTo>
                  <a:lnTo>
                    <a:pt x="24" y="3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17DB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1" name="Freeform 282"/>
            <p:cNvSpPr>
              <a:spLocks/>
            </p:cNvSpPr>
            <p:nvPr/>
          </p:nvSpPr>
          <p:spPr bwMode="auto">
            <a:xfrm>
              <a:off x="5269642" y="3604802"/>
              <a:ext cx="30995" cy="6199"/>
            </a:xfrm>
            <a:custGeom>
              <a:avLst/>
              <a:gdLst>
                <a:gd name="T0" fmla="*/ 2147483647 w 30"/>
                <a:gd name="T1" fmla="*/ 0 h 6"/>
                <a:gd name="T2" fmla="*/ 2147483647 w 30"/>
                <a:gd name="T3" fmla="*/ 0 h 6"/>
                <a:gd name="T4" fmla="*/ 0 w 30"/>
                <a:gd name="T5" fmla="*/ 2147483647 h 6"/>
                <a:gd name="T6" fmla="*/ 2147483647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6">
                  <a:moveTo>
                    <a:pt x="24" y="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2" name="Rectangle 283"/>
            <p:cNvSpPr>
              <a:spLocks noChangeArrowheads="1"/>
            </p:cNvSpPr>
            <p:nvPr/>
          </p:nvSpPr>
          <p:spPr bwMode="auto">
            <a:xfrm>
              <a:off x="5160539" y="3785814"/>
              <a:ext cx="0" cy="2480"/>
            </a:xfrm>
            <a:prstGeom prst="rect">
              <a:avLst/>
            </a:prstGeom>
            <a:solidFill>
              <a:srgbClr val="009EDA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284"/>
            <p:cNvSpPr>
              <a:spLocks/>
            </p:cNvSpPr>
            <p:nvPr/>
          </p:nvSpPr>
          <p:spPr bwMode="auto">
            <a:xfrm>
              <a:off x="4958451" y="3488261"/>
              <a:ext cx="384339" cy="140098"/>
            </a:xfrm>
            <a:custGeom>
              <a:avLst/>
              <a:gdLst>
                <a:gd name="T0" fmla="*/ 635446347 w 10616"/>
                <a:gd name="T1" fmla="*/ 50199597 h 10000"/>
                <a:gd name="T2" fmla="*/ 669215180 w 10616"/>
                <a:gd name="T3" fmla="*/ 52704822 h 10000"/>
                <a:gd name="T4" fmla="*/ 854898495 w 10616"/>
                <a:gd name="T5" fmla="*/ 50199597 h 10000"/>
                <a:gd name="T6" fmla="*/ 939372103 w 10616"/>
                <a:gd name="T7" fmla="*/ 47688273 h 10000"/>
                <a:gd name="T8" fmla="*/ 1023746879 w 10616"/>
                <a:gd name="T9" fmla="*/ 45177253 h 10000"/>
                <a:gd name="T10" fmla="*/ 1057515666 w 10616"/>
                <a:gd name="T11" fmla="*/ 47688273 h 10000"/>
                <a:gd name="T12" fmla="*/ 1040680689 w 10616"/>
                <a:gd name="T13" fmla="*/ 40160704 h 10000"/>
                <a:gd name="T14" fmla="*/ 1040680689 w 10616"/>
                <a:gd name="T15" fmla="*/ 22588788 h 10000"/>
                <a:gd name="T16" fmla="*/ 1057515666 w 10616"/>
                <a:gd name="T17" fmla="*/ 20077464 h 10000"/>
                <a:gd name="T18" fmla="*/ 989975913 w 10616"/>
                <a:gd name="T19" fmla="*/ 7527551 h 10000"/>
                <a:gd name="T20" fmla="*/ 956207080 w 10616"/>
                <a:gd name="T21" fmla="*/ 2511001 h 10000"/>
                <a:gd name="T22" fmla="*/ 905603316 w 10616"/>
                <a:gd name="T23" fmla="*/ 2511001 h 10000"/>
                <a:gd name="T24" fmla="*/ 888667328 w 10616"/>
                <a:gd name="T25" fmla="*/ 0 h 10000"/>
                <a:gd name="T26" fmla="*/ 888667328 w 10616"/>
                <a:gd name="T27" fmla="*/ 0 h 10000"/>
                <a:gd name="T28" fmla="*/ 821129708 w 10616"/>
                <a:gd name="T29" fmla="*/ 7527551 h 10000"/>
                <a:gd name="T30" fmla="*/ 736754932 w 10616"/>
                <a:gd name="T31" fmla="*/ 7527551 h 10000"/>
                <a:gd name="T32" fmla="*/ 719818944 w 10616"/>
                <a:gd name="T33" fmla="*/ 7527551 h 10000"/>
                <a:gd name="T34" fmla="*/ 719818944 w 10616"/>
                <a:gd name="T35" fmla="*/ 7527551 h 10000"/>
                <a:gd name="T36" fmla="*/ 652281324 w 10616"/>
                <a:gd name="T37" fmla="*/ 2511001 h 10000"/>
                <a:gd name="T38" fmla="*/ 601675381 w 10616"/>
                <a:gd name="T39" fmla="*/ 0 h 10000"/>
                <a:gd name="T40" fmla="*/ 466598009 w 10616"/>
                <a:gd name="T41" fmla="*/ 0 h 10000"/>
                <a:gd name="T42" fmla="*/ 432829176 w 10616"/>
                <a:gd name="T43" fmla="*/ 0 h 10000"/>
                <a:gd name="T44" fmla="*/ 382124400 w 10616"/>
                <a:gd name="T45" fmla="*/ 2511001 h 10000"/>
                <a:gd name="T46" fmla="*/ 348355567 w 10616"/>
                <a:gd name="T47" fmla="*/ 7527551 h 10000"/>
                <a:gd name="T48" fmla="*/ 263980838 w 10616"/>
                <a:gd name="T49" fmla="*/ 10038893 h 10000"/>
                <a:gd name="T50" fmla="*/ 247044849 w 10616"/>
                <a:gd name="T51" fmla="*/ 7527551 h 10000"/>
                <a:gd name="T52" fmla="*/ 230209872 w 10616"/>
                <a:gd name="T53" fmla="*/ 7527551 h 10000"/>
                <a:gd name="T54" fmla="*/ 196441039 w 10616"/>
                <a:gd name="T55" fmla="*/ 15060914 h 10000"/>
                <a:gd name="T56" fmla="*/ 128901287 w 10616"/>
                <a:gd name="T57" fmla="*/ 15060914 h 10000"/>
                <a:gd name="T58" fmla="*/ 76702938 w 10616"/>
                <a:gd name="T59" fmla="*/ 14304686 h 10000"/>
                <a:gd name="T60" fmla="*/ 20421611 w 10616"/>
                <a:gd name="T61" fmla="*/ 17993477 h 10000"/>
                <a:gd name="T62" fmla="*/ 0 w 10616"/>
                <a:gd name="T63" fmla="*/ 19667490 h 10000"/>
                <a:gd name="T64" fmla="*/ 69531848 w 10616"/>
                <a:gd name="T65" fmla="*/ 33181506 h 10000"/>
                <a:gd name="T66" fmla="*/ 128901287 w 10616"/>
                <a:gd name="T67" fmla="*/ 42666252 h 10000"/>
                <a:gd name="T68" fmla="*/ 162672253 w 10616"/>
                <a:gd name="T69" fmla="*/ 50199597 h 10000"/>
                <a:gd name="T70" fmla="*/ 314584602 w 10616"/>
                <a:gd name="T71" fmla="*/ 52704822 h 10000"/>
                <a:gd name="T72" fmla="*/ 331520590 w 10616"/>
                <a:gd name="T73" fmla="*/ 52704822 h 10000"/>
                <a:gd name="T74" fmla="*/ 449664153 w 10616"/>
                <a:gd name="T75" fmla="*/ 57727148 h 10000"/>
                <a:gd name="T76" fmla="*/ 517201773 w 10616"/>
                <a:gd name="T77" fmla="*/ 52704822 h 10000"/>
                <a:gd name="T78" fmla="*/ 584741571 w 10616"/>
                <a:gd name="T79" fmla="*/ 57727148 h 10000"/>
                <a:gd name="T80" fmla="*/ 584741571 w 10616"/>
                <a:gd name="T81" fmla="*/ 57727148 h 10000"/>
                <a:gd name="T82" fmla="*/ 584741571 w 10616"/>
                <a:gd name="T83" fmla="*/ 57727148 h 10000"/>
                <a:gd name="T84" fmla="*/ 635446347 w 10616"/>
                <a:gd name="T85" fmla="*/ 50199597 h 1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616" h="10000">
                  <a:moveTo>
                    <a:pt x="6379" y="8696"/>
                  </a:moveTo>
                  <a:lnTo>
                    <a:pt x="6718" y="9130"/>
                  </a:lnTo>
                  <a:lnTo>
                    <a:pt x="8582" y="8696"/>
                  </a:lnTo>
                  <a:lnTo>
                    <a:pt x="9430" y="8261"/>
                  </a:lnTo>
                  <a:lnTo>
                    <a:pt x="10277" y="7826"/>
                  </a:lnTo>
                  <a:lnTo>
                    <a:pt x="10616" y="8261"/>
                  </a:lnTo>
                  <a:cubicBezTo>
                    <a:pt x="10560" y="7826"/>
                    <a:pt x="10503" y="7392"/>
                    <a:pt x="10447" y="6957"/>
                  </a:cubicBezTo>
                  <a:lnTo>
                    <a:pt x="10447" y="3913"/>
                  </a:lnTo>
                  <a:cubicBezTo>
                    <a:pt x="10503" y="3768"/>
                    <a:pt x="10560" y="3623"/>
                    <a:pt x="10616" y="3478"/>
                  </a:cubicBezTo>
                  <a:lnTo>
                    <a:pt x="9938" y="1304"/>
                  </a:lnTo>
                  <a:lnTo>
                    <a:pt x="9599" y="435"/>
                  </a:lnTo>
                  <a:lnTo>
                    <a:pt x="9091" y="435"/>
                  </a:lnTo>
                  <a:cubicBezTo>
                    <a:pt x="9034" y="290"/>
                    <a:pt x="8978" y="145"/>
                    <a:pt x="8921" y="0"/>
                  </a:cubicBezTo>
                  <a:lnTo>
                    <a:pt x="8243" y="1304"/>
                  </a:lnTo>
                  <a:lnTo>
                    <a:pt x="7396" y="1304"/>
                  </a:lnTo>
                  <a:lnTo>
                    <a:pt x="7226" y="1304"/>
                  </a:lnTo>
                  <a:lnTo>
                    <a:pt x="6548" y="435"/>
                  </a:lnTo>
                  <a:lnTo>
                    <a:pt x="6040" y="0"/>
                  </a:lnTo>
                  <a:lnTo>
                    <a:pt x="4684" y="0"/>
                  </a:lnTo>
                  <a:lnTo>
                    <a:pt x="4345" y="0"/>
                  </a:lnTo>
                  <a:lnTo>
                    <a:pt x="3836" y="435"/>
                  </a:lnTo>
                  <a:lnTo>
                    <a:pt x="3497" y="1304"/>
                  </a:lnTo>
                  <a:lnTo>
                    <a:pt x="2650" y="1739"/>
                  </a:lnTo>
                  <a:cubicBezTo>
                    <a:pt x="2593" y="1594"/>
                    <a:pt x="2537" y="1449"/>
                    <a:pt x="2480" y="1304"/>
                  </a:cubicBezTo>
                  <a:lnTo>
                    <a:pt x="2311" y="1304"/>
                  </a:lnTo>
                  <a:lnTo>
                    <a:pt x="1972" y="2609"/>
                  </a:lnTo>
                  <a:cubicBezTo>
                    <a:pt x="1746" y="2609"/>
                    <a:pt x="1494" y="2631"/>
                    <a:pt x="1294" y="2609"/>
                  </a:cubicBezTo>
                  <a:cubicBezTo>
                    <a:pt x="1094" y="2587"/>
                    <a:pt x="883" y="2261"/>
                    <a:pt x="770" y="2478"/>
                  </a:cubicBezTo>
                  <a:cubicBezTo>
                    <a:pt x="657" y="2695"/>
                    <a:pt x="333" y="2962"/>
                    <a:pt x="205" y="3117"/>
                  </a:cubicBezTo>
                  <a:cubicBezTo>
                    <a:pt x="77" y="3272"/>
                    <a:pt x="0" y="3266"/>
                    <a:pt x="0" y="3407"/>
                  </a:cubicBezTo>
                  <a:cubicBezTo>
                    <a:pt x="113" y="3701"/>
                    <a:pt x="482" y="5084"/>
                    <a:pt x="698" y="5748"/>
                  </a:cubicBezTo>
                  <a:cubicBezTo>
                    <a:pt x="914" y="6412"/>
                    <a:pt x="1138" y="6900"/>
                    <a:pt x="1294" y="7391"/>
                  </a:cubicBezTo>
                  <a:cubicBezTo>
                    <a:pt x="1450" y="7882"/>
                    <a:pt x="1520" y="8261"/>
                    <a:pt x="1633" y="8696"/>
                  </a:cubicBezTo>
                  <a:lnTo>
                    <a:pt x="3158" y="9130"/>
                  </a:lnTo>
                  <a:lnTo>
                    <a:pt x="3328" y="9130"/>
                  </a:lnTo>
                  <a:lnTo>
                    <a:pt x="4514" y="10000"/>
                  </a:lnTo>
                  <a:lnTo>
                    <a:pt x="5192" y="9130"/>
                  </a:lnTo>
                  <a:lnTo>
                    <a:pt x="5870" y="10000"/>
                  </a:lnTo>
                  <a:lnTo>
                    <a:pt x="6379" y="8696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4" name="Freeform 285"/>
            <p:cNvSpPr>
              <a:spLocks/>
            </p:cNvSpPr>
            <p:nvPr/>
          </p:nvSpPr>
          <p:spPr bwMode="auto">
            <a:xfrm>
              <a:off x="5151861" y="3604802"/>
              <a:ext cx="141338" cy="114062"/>
            </a:xfrm>
            <a:custGeom>
              <a:avLst/>
              <a:gdLst>
                <a:gd name="T0" fmla="*/ 2147483647 w 139"/>
                <a:gd name="T1" fmla="*/ 2147483647 h 114"/>
                <a:gd name="T2" fmla="*/ 2147483647 w 139"/>
                <a:gd name="T3" fmla="*/ 2147483647 h 114"/>
                <a:gd name="T4" fmla="*/ 2147483647 w 139"/>
                <a:gd name="T5" fmla="*/ 2147483647 h 114"/>
                <a:gd name="T6" fmla="*/ 2147483647 w 139"/>
                <a:gd name="T7" fmla="*/ 2147483647 h 114"/>
                <a:gd name="T8" fmla="*/ 2147483647 w 139"/>
                <a:gd name="T9" fmla="*/ 2147483647 h 114"/>
                <a:gd name="T10" fmla="*/ 2147483647 w 139"/>
                <a:gd name="T11" fmla="*/ 2147483647 h 114"/>
                <a:gd name="T12" fmla="*/ 2147483647 w 139"/>
                <a:gd name="T13" fmla="*/ 0 h 114"/>
                <a:gd name="T14" fmla="*/ 2147483647 w 139"/>
                <a:gd name="T15" fmla="*/ 2147483647 h 114"/>
                <a:gd name="T16" fmla="*/ 2147483647 w 139"/>
                <a:gd name="T17" fmla="*/ 2147483647 h 114"/>
                <a:gd name="T18" fmla="*/ 2147483647 w 139"/>
                <a:gd name="T19" fmla="*/ 2147483647 h 114"/>
                <a:gd name="T20" fmla="*/ 2147483647 w 139"/>
                <a:gd name="T21" fmla="*/ 2147483647 h 114"/>
                <a:gd name="T22" fmla="*/ 2147483647 w 139"/>
                <a:gd name="T23" fmla="*/ 2147483647 h 114"/>
                <a:gd name="T24" fmla="*/ 2147483647 w 139"/>
                <a:gd name="T25" fmla="*/ 2147483647 h 114"/>
                <a:gd name="T26" fmla="*/ 0 w 139"/>
                <a:gd name="T27" fmla="*/ 2147483647 h 114"/>
                <a:gd name="T28" fmla="*/ 2147483647 w 139"/>
                <a:gd name="T29" fmla="*/ 2147483647 h 114"/>
                <a:gd name="T30" fmla="*/ 2147483647 w 139"/>
                <a:gd name="T31" fmla="*/ 2147483647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9" h="114">
                  <a:moveTo>
                    <a:pt x="25" y="114"/>
                  </a:moveTo>
                  <a:lnTo>
                    <a:pt x="61" y="96"/>
                  </a:lnTo>
                  <a:lnTo>
                    <a:pt x="73" y="90"/>
                  </a:lnTo>
                  <a:lnTo>
                    <a:pt x="115" y="66"/>
                  </a:lnTo>
                  <a:lnTo>
                    <a:pt x="127" y="24"/>
                  </a:lnTo>
                  <a:lnTo>
                    <a:pt x="139" y="6"/>
                  </a:lnTo>
                  <a:lnTo>
                    <a:pt x="139" y="0"/>
                  </a:lnTo>
                  <a:lnTo>
                    <a:pt x="115" y="6"/>
                  </a:lnTo>
                  <a:lnTo>
                    <a:pt x="49" y="12"/>
                  </a:lnTo>
                  <a:lnTo>
                    <a:pt x="37" y="6"/>
                  </a:lnTo>
                  <a:lnTo>
                    <a:pt x="19" y="24"/>
                  </a:lnTo>
                  <a:lnTo>
                    <a:pt x="25" y="48"/>
                  </a:lnTo>
                  <a:lnTo>
                    <a:pt x="0" y="102"/>
                  </a:lnTo>
                  <a:lnTo>
                    <a:pt x="13" y="102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5" name="Freeform 286"/>
            <p:cNvSpPr>
              <a:spLocks/>
            </p:cNvSpPr>
            <p:nvPr/>
          </p:nvSpPr>
          <p:spPr bwMode="auto">
            <a:xfrm>
              <a:off x="5133263" y="3695309"/>
              <a:ext cx="99184" cy="90505"/>
            </a:xfrm>
            <a:custGeom>
              <a:avLst/>
              <a:gdLst>
                <a:gd name="T0" fmla="*/ 2147483647 w 97"/>
                <a:gd name="T1" fmla="*/ 2147483647 h 90"/>
                <a:gd name="T2" fmla="*/ 2147483647 w 97"/>
                <a:gd name="T3" fmla="*/ 0 h 90"/>
                <a:gd name="T4" fmla="*/ 2147483647 w 97"/>
                <a:gd name="T5" fmla="*/ 2147483647 h 90"/>
                <a:gd name="T6" fmla="*/ 2147483647 w 97"/>
                <a:gd name="T7" fmla="*/ 2147483647 h 90"/>
                <a:gd name="T8" fmla="*/ 2147483647 w 97"/>
                <a:gd name="T9" fmla="*/ 2147483647 h 90"/>
                <a:gd name="T10" fmla="*/ 2147483647 w 97"/>
                <a:gd name="T11" fmla="*/ 2147483647 h 90"/>
                <a:gd name="T12" fmla="*/ 2147483647 w 97"/>
                <a:gd name="T13" fmla="*/ 2147483647 h 90"/>
                <a:gd name="T14" fmla="*/ 0 w 97"/>
                <a:gd name="T15" fmla="*/ 2147483647 h 90"/>
                <a:gd name="T16" fmla="*/ 2147483647 w 97"/>
                <a:gd name="T17" fmla="*/ 2147483647 h 90"/>
                <a:gd name="T18" fmla="*/ 2147483647 w 97"/>
                <a:gd name="T19" fmla="*/ 2147483647 h 90"/>
                <a:gd name="T20" fmla="*/ 2147483647 w 97"/>
                <a:gd name="T21" fmla="*/ 2147483647 h 90"/>
                <a:gd name="T22" fmla="*/ 2147483647 w 97"/>
                <a:gd name="T23" fmla="*/ 2147483647 h 90"/>
                <a:gd name="T24" fmla="*/ 2147483647 w 97"/>
                <a:gd name="T25" fmla="*/ 2147483647 h 90"/>
                <a:gd name="T26" fmla="*/ 2147483647 w 97"/>
                <a:gd name="T27" fmla="*/ 2147483647 h 90"/>
                <a:gd name="T28" fmla="*/ 2147483647 w 97"/>
                <a:gd name="T29" fmla="*/ 2147483647 h 90"/>
                <a:gd name="T30" fmla="*/ 2147483647 w 97"/>
                <a:gd name="T31" fmla="*/ 2147483647 h 90"/>
                <a:gd name="T32" fmla="*/ 2147483647 w 97"/>
                <a:gd name="T33" fmla="*/ 2147483647 h 90"/>
                <a:gd name="T34" fmla="*/ 2147483647 w 97"/>
                <a:gd name="T35" fmla="*/ 2147483647 h 90"/>
                <a:gd name="T36" fmla="*/ 2147483647 w 97"/>
                <a:gd name="T37" fmla="*/ 2147483647 h 90"/>
                <a:gd name="T38" fmla="*/ 2147483647 w 97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6" name="Freeform 287"/>
            <p:cNvSpPr>
              <a:spLocks/>
            </p:cNvSpPr>
            <p:nvPr/>
          </p:nvSpPr>
          <p:spPr bwMode="auto">
            <a:xfrm>
              <a:off x="5133263" y="3695309"/>
              <a:ext cx="99184" cy="90505"/>
            </a:xfrm>
            <a:custGeom>
              <a:avLst/>
              <a:gdLst>
                <a:gd name="T0" fmla="*/ 2147483647 w 97"/>
                <a:gd name="T1" fmla="*/ 2147483647 h 90"/>
                <a:gd name="T2" fmla="*/ 2147483647 w 97"/>
                <a:gd name="T3" fmla="*/ 0 h 90"/>
                <a:gd name="T4" fmla="*/ 2147483647 w 97"/>
                <a:gd name="T5" fmla="*/ 2147483647 h 90"/>
                <a:gd name="T6" fmla="*/ 2147483647 w 97"/>
                <a:gd name="T7" fmla="*/ 2147483647 h 90"/>
                <a:gd name="T8" fmla="*/ 2147483647 w 97"/>
                <a:gd name="T9" fmla="*/ 2147483647 h 90"/>
                <a:gd name="T10" fmla="*/ 2147483647 w 97"/>
                <a:gd name="T11" fmla="*/ 2147483647 h 90"/>
                <a:gd name="T12" fmla="*/ 2147483647 w 97"/>
                <a:gd name="T13" fmla="*/ 2147483647 h 90"/>
                <a:gd name="T14" fmla="*/ 0 w 97"/>
                <a:gd name="T15" fmla="*/ 2147483647 h 90"/>
                <a:gd name="T16" fmla="*/ 2147483647 w 97"/>
                <a:gd name="T17" fmla="*/ 2147483647 h 90"/>
                <a:gd name="T18" fmla="*/ 2147483647 w 97"/>
                <a:gd name="T19" fmla="*/ 2147483647 h 90"/>
                <a:gd name="T20" fmla="*/ 2147483647 w 97"/>
                <a:gd name="T21" fmla="*/ 2147483647 h 90"/>
                <a:gd name="T22" fmla="*/ 2147483647 w 97"/>
                <a:gd name="T23" fmla="*/ 2147483647 h 90"/>
                <a:gd name="T24" fmla="*/ 2147483647 w 97"/>
                <a:gd name="T25" fmla="*/ 2147483647 h 90"/>
                <a:gd name="T26" fmla="*/ 2147483647 w 97"/>
                <a:gd name="T27" fmla="*/ 2147483647 h 90"/>
                <a:gd name="T28" fmla="*/ 2147483647 w 97"/>
                <a:gd name="T29" fmla="*/ 2147483647 h 90"/>
                <a:gd name="T30" fmla="*/ 2147483647 w 97"/>
                <a:gd name="T31" fmla="*/ 2147483647 h 90"/>
                <a:gd name="T32" fmla="*/ 2147483647 w 97"/>
                <a:gd name="T33" fmla="*/ 2147483647 h 90"/>
                <a:gd name="T34" fmla="*/ 2147483647 w 97"/>
                <a:gd name="T35" fmla="*/ 2147483647 h 90"/>
                <a:gd name="T36" fmla="*/ 2147483647 w 97"/>
                <a:gd name="T37" fmla="*/ 2147483647 h 90"/>
                <a:gd name="T38" fmla="*/ 2147483647 w 97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7" name="Freeform 288"/>
            <p:cNvSpPr>
              <a:spLocks/>
            </p:cNvSpPr>
            <p:nvPr/>
          </p:nvSpPr>
          <p:spPr bwMode="auto">
            <a:xfrm>
              <a:off x="5476689" y="3866402"/>
              <a:ext cx="92985" cy="60750"/>
            </a:xfrm>
            <a:custGeom>
              <a:avLst/>
              <a:gdLst>
                <a:gd name="T0" fmla="*/ 2147483647 w 90"/>
                <a:gd name="T1" fmla="*/ 2147483647 h 60"/>
                <a:gd name="T2" fmla="*/ 2147483647 w 90"/>
                <a:gd name="T3" fmla="*/ 2147483647 h 60"/>
                <a:gd name="T4" fmla="*/ 2147483647 w 90"/>
                <a:gd name="T5" fmla="*/ 2147483647 h 60"/>
                <a:gd name="T6" fmla="*/ 2147483647 w 90"/>
                <a:gd name="T7" fmla="*/ 2147483647 h 60"/>
                <a:gd name="T8" fmla="*/ 2147483647 w 90"/>
                <a:gd name="T9" fmla="*/ 0 h 60"/>
                <a:gd name="T10" fmla="*/ 2147483647 w 90"/>
                <a:gd name="T11" fmla="*/ 2147483647 h 60"/>
                <a:gd name="T12" fmla="*/ 2147483647 w 90"/>
                <a:gd name="T13" fmla="*/ 2147483647 h 60"/>
                <a:gd name="T14" fmla="*/ 0 w 90"/>
                <a:gd name="T15" fmla="*/ 2147483647 h 60"/>
                <a:gd name="T16" fmla="*/ 2147483647 w 90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" h="60">
                  <a:moveTo>
                    <a:pt x="18" y="48"/>
                  </a:moveTo>
                  <a:lnTo>
                    <a:pt x="66" y="60"/>
                  </a:lnTo>
                  <a:lnTo>
                    <a:pt x="78" y="30"/>
                  </a:lnTo>
                  <a:lnTo>
                    <a:pt x="90" y="24"/>
                  </a:lnTo>
                  <a:lnTo>
                    <a:pt x="84" y="0"/>
                  </a:lnTo>
                  <a:lnTo>
                    <a:pt x="30" y="18"/>
                  </a:lnTo>
                  <a:lnTo>
                    <a:pt x="6" y="6"/>
                  </a:lnTo>
                  <a:lnTo>
                    <a:pt x="0" y="24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A17DB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8" name="Freeform 289"/>
            <p:cNvSpPr>
              <a:spLocks/>
            </p:cNvSpPr>
            <p:nvPr/>
          </p:nvSpPr>
          <p:spPr bwMode="auto">
            <a:xfrm>
              <a:off x="5490327" y="3889958"/>
              <a:ext cx="146297" cy="169854"/>
            </a:xfrm>
            <a:custGeom>
              <a:avLst/>
              <a:gdLst>
                <a:gd name="T0" fmla="*/ 2147483647 w 24"/>
                <a:gd name="T1" fmla="*/ 2147483647 h 28"/>
                <a:gd name="T2" fmla="*/ 2147483647 w 24"/>
                <a:gd name="T3" fmla="*/ 2147483647 h 28"/>
                <a:gd name="T4" fmla="*/ 2147483647 w 24"/>
                <a:gd name="T5" fmla="*/ 2147483647 h 28"/>
                <a:gd name="T6" fmla="*/ 2147483647 w 24"/>
                <a:gd name="T7" fmla="*/ 2147483647 h 28"/>
                <a:gd name="T8" fmla="*/ 0 w 24"/>
                <a:gd name="T9" fmla="*/ 2147483647 h 28"/>
                <a:gd name="T10" fmla="*/ 2147483647 w 24"/>
                <a:gd name="T11" fmla="*/ 2147483647 h 28"/>
                <a:gd name="T12" fmla="*/ 2147483647 w 24"/>
                <a:gd name="T13" fmla="*/ 2147483647 h 28"/>
                <a:gd name="T14" fmla="*/ 2147483647 w 24"/>
                <a:gd name="T15" fmla="*/ 2147483647 h 28"/>
                <a:gd name="T16" fmla="*/ 2147483647 w 24"/>
                <a:gd name="T17" fmla="*/ 2147483647 h 28"/>
                <a:gd name="T18" fmla="*/ 2147483647 w 24"/>
                <a:gd name="T19" fmla="*/ 2147483647 h 28"/>
                <a:gd name="T20" fmla="*/ 2147483647 w 24"/>
                <a:gd name="T21" fmla="*/ 2147483647 h 28"/>
                <a:gd name="T22" fmla="*/ 2147483647 w 24"/>
                <a:gd name="T23" fmla="*/ 2147483647 h 28"/>
                <a:gd name="T24" fmla="*/ 2147483647 w 24"/>
                <a:gd name="T25" fmla="*/ 0 h 28"/>
                <a:gd name="T26" fmla="*/ 2147483647 w 24"/>
                <a:gd name="T27" fmla="*/ 0 h 28"/>
                <a:gd name="T28" fmla="*/ 2147483647 w 24"/>
                <a:gd name="T29" fmla="*/ 2147483647 h 28"/>
                <a:gd name="T30" fmla="*/ 2147483647 w 24"/>
                <a:gd name="T31" fmla="*/ 2147483647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" h="28">
                  <a:moveTo>
                    <a:pt x="9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8"/>
                    <a:pt x="0" y="18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9" name="Freeform 290"/>
            <p:cNvSpPr>
              <a:spLocks/>
            </p:cNvSpPr>
            <p:nvPr/>
          </p:nvSpPr>
          <p:spPr bwMode="auto">
            <a:xfrm>
              <a:off x="5306836" y="3999061"/>
              <a:ext cx="207048" cy="128940"/>
            </a:xfrm>
            <a:custGeom>
              <a:avLst/>
              <a:gdLst>
                <a:gd name="T0" fmla="*/ 2147483647 w 34"/>
                <a:gd name="T1" fmla="*/ 0 h 21"/>
                <a:gd name="T2" fmla="*/ 2147483647 w 34"/>
                <a:gd name="T3" fmla="*/ 2147483647 h 21"/>
                <a:gd name="T4" fmla="*/ 2147483647 w 34"/>
                <a:gd name="T5" fmla="*/ 2147483647 h 21"/>
                <a:gd name="T6" fmla="*/ 2147483647 w 34"/>
                <a:gd name="T7" fmla="*/ 2147483647 h 21"/>
                <a:gd name="T8" fmla="*/ 0 w 34"/>
                <a:gd name="T9" fmla="*/ 2147483647 h 21"/>
                <a:gd name="T10" fmla="*/ 2147483647 w 34"/>
                <a:gd name="T11" fmla="*/ 2147483647 h 21"/>
                <a:gd name="T12" fmla="*/ 2147483647 w 34"/>
                <a:gd name="T13" fmla="*/ 2147483647 h 21"/>
                <a:gd name="T14" fmla="*/ 2147483647 w 34"/>
                <a:gd name="T15" fmla="*/ 2147483647 h 21"/>
                <a:gd name="T16" fmla="*/ 2147483647 w 34"/>
                <a:gd name="T17" fmla="*/ 2147483647 h 21"/>
                <a:gd name="T18" fmla="*/ 2147483647 w 34"/>
                <a:gd name="T19" fmla="*/ 2147483647 h 21"/>
                <a:gd name="T20" fmla="*/ 2147483647 w 34"/>
                <a:gd name="T21" fmla="*/ 2147483647 h 21"/>
                <a:gd name="T22" fmla="*/ 2147483647 w 34"/>
                <a:gd name="T23" fmla="*/ 2147483647 h 21"/>
                <a:gd name="T24" fmla="*/ 2147483647 w 34"/>
                <a:gd name="T25" fmla="*/ 2147483647 h 21"/>
                <a:gd name="T26" fmla="*/ 2147483647 w 34"/>
                <a:gd name="T27" fmla="*/ 0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21">
                  <a:moveTo>
                    <a:pt x="30" y="0"/>
                  </a:moveTo>
                  <a:cubicBezTo>
                    <a:pt x="25" y="2"/>
                    <a:pt x="18" y="3"/>
                    <a:pt x="18" y="4"/>
                  </a:cubicBezTo>
                  <a:cubicBezTo>
                    <a:pt x="16" y="5"/>
                    <a:pt x="14" y="7"/>
                    <a:pt x="1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70" name="Freeform 291"/>
            <p:cNvSpPr>
              <a:spLocks/>
            </p:cNvSpPr>
            <p:nvPr/>
          </p:nvSpPr>
          <p:spPr bwMode="auto">
            <a:xfrm>
              <a:off x="5160539" y="3718865"/>
              <a:ext cx="384339" cy="329788"/>
            </a:xfrm>
            <a:custGeom>
              <a:avLst/>
              <a:gdLst>
                <a:gd name="T0" fmla="*/ 2147483647 w 63"/>
                <a:gd name="T1" fmla="*/ 2147483647 h 54"/>
                <a:gd name="T2" fmla="*/ 2147483647 w 63"/>
                <a:gd name="T3" fmla="*/ 2147483647 h 54"/>
                <a:gd name="T4" fmla="*/ 2147483647 w 63"/>
                <a:gd name="T5" fmla="*/ 2147483647 h 54"/>
                <a:gd name="T6" fmla="*/ 2147483647 w 63"/>
                <a:gd name="T7" fmla="*/ 2147483647 h 54"/>
                <a:gd name="T8" fmla="*/ 2147483647 w 63"/>
                <a:gd name="T9" fmla="*/ 2147483647 h 54"/>
                <a:gd name="T10" fmla="*/ 2147483647 w 63"/>
                <a:gd name="T11" fmla="*/ 2147483647 h 54"/>
                <a:gd name="T12" fmla="*/ 2147483647 w 63"/>
                <a:gd name="T13" fmla="*/ 2147483647 h 54"/>
                <a:gd name="T14" fmla="*/ 2147483647 w 63"/>
                <a:gd name="T15" fmla="*/ 2147483647 h 54"/>
                <a:gd name="T16" fmla="*/ 2147483647 w 63"/>
                <a:gd name="T17" fmla="*/ 2147483647 h 54"/>
                <a:gd name="T18" fmla="*/ 2147483647 w 63"/>
                <a:gd name="T19" fmla="*/ 2147483647 h 54"/>
                <a:gd name="T20" fmla="*/ 2147483647 w 63"/>
                <a:gd name="T21" fmla="*/ 2147483647 h 54"/>
                <a:gd name="T22" fmla="*/ 2147483647 w 63"/>
                <a:gd name="T23" fmla="*/ 2147483647 h 54"/>
                <a:gd name="T24" fmla="*/ 2147483647 w 63"/>
                <a:gd name="T25" fmla="*/ 2147483647 h 54"/>
                <a:gd name="T26" fmla="*/ 2147483647 w 63"/>
                <a:gd name="T27" fmla="*/ 2147483647 h 54"/>
                <a:gd name="T28" fmla="*/ 2147483647 w 63"/>
                <a:gd name="T29" fmla="*/ 0 h 54"/>
                <a:gd name="T30" fmla="*/ 2147483647 w 63"/>
                <a:gd name="T31" fmla="*/ 0 h 54"/>
                <a:gd name="T32" fmla="*/ 2147483647 w 63"/>
                <a:gd name="T33" fmla="*/ 2147483647 h 54"/>
                <a:gd name="T34" fmla="*/ 2147483647 w 63"/>
                <a:gd name="T35" fmla="*/ 2147483647 h 54"/>
                <a:gd name="T36" fmla="*/ 2147483647 w 63"/>
                <a:gd name="T37" fmla="*/ 2147483647 h 54"/>
                <a:gd name="T38" fmla="*/ 2147483647 w 63"/>
                <a:gd name="T39" fmla="*/ 2147483647 h 54"/>
                <a:gd name="T40" fmla="*/ 2147483647 w 63"/>
                <a:gd name="T41" fmla="*/ 2147483647 h 54"/>
                <a:gd name="T42" fmla="*/ 2147483647 w 63"/>
                <a:gd name="T43" fmla="*/ 2147483647 h 54"/>
                <a:gd name="T44" fmla="*/ 0 w 63"/>
                <a:gd name="T45" fmla="*/ 2147483647 h 54"/>
                <a:gd name="T46" fmla="*/ 2147483647 w 63"/>
                <a:gd name="T47" fmla="*/ 2147483647 h 54"/>
                <a:gd name="T48" fmla="*/ 2147483647 w 63"/>
                <a:gd name="T49" fmla="*/ 2147483647 h 54"/>
                <a:gd name="T50" fmla="*/ 2147483647 w 63"/>
                <a:gd name="T51" fmla="*/ 2147483647 h 54"/>
                <a:gd name="T52" fmla="*/ 2147483647 w 63"/>
                <a:gd name="T53" fmla="*/ 2147483647 h 54"/>
                <a:gd name="T54" fmla="*/ 2147483647 w 63"/>
                <a:gd name="T55" fmla="*/ 2147483647 h 54"/>
                <a:gd name="T56" fmla="*/ 2147483647 w 63"/>
                <a:gd name="T57" fmla="*/ 2147483647 h 54"/>
                <a:gd name="T58" fmla="*/ 2147483647 w 63"/>
                <a:gd name="T59" fmla="*/ 2147483647 h 54"/>
                <a:gd name="T60" fmla="*/ 2147483647 w 63"/>
                <a:gd name="T61" fmla="*/ 2147483647 h 54"/>
                <a:gd name="T62" fmla="*/ 2147483647 w 63"/>
                <a:gd name="T63" fmla="*/ 2147483647 h 54"/>
                <a:gd name="T64" fmla="*/ 2147483647 w 63"/>
                <a:gd name="T65" fmla="*/ 2147483647 h 54"/>
                <a:gd name="T66" fmla="*/ 2147483647 w 63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54">
                  <a:moveTo>
                    <a:pt x="63" y="34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40" y="51"/>
                    <a:pt x="42" y="50"/>
                  </a:cubicBezTo>
                  <a:cubicBezTo>
                    <a:pt x="42" y="49"/>
                    <a:pt x="49" y="48"/>
                    <a:pt x="54" y="46"/>
                  </a:cubicBezTo>
                </a:path>
              </a:pathLst>
            </a:custGeom>
            <a:solidFill>
              <a:srgbClr val="7D8CC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71" name="Freeform 292"/>
            <p:cNvSpPr>
              <a:spLocks/>
            </p:cNvSpPr>
            <p:nvPr/>
          </p:nvSpPr>
          <p:spPr bwMode="auto">
            <a:xfrm>
              <a:off x="5490327" y="3927152"/>
              <a:ext cx="60751" cy="71909"/>
            </a:xfrm>
            <a:custGeom>
              <a:avLst/>
              <a:gdLst>
                <a:gd name="T0" fmla="*/ 0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0 h 12"/>
                <a:gd name="T8" fmla="*/ 2147483647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3" y="12"/>
                    <a:pt x="4" y="11"/>
                    <a:pt x="4" y="1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72" name="Freeform 293"/>
            <p:cNvSpPr>
              <a:spLocks/>
            </p:cNvSpPr>
            <p:nvPr/>
          </p:nvSpPr>
          <p:spPr bwMode="auto">
            <a:xfrm>
              <a:off x="5226249" y="3597364"/>
              <a:ext cx="194649" cy="195889"/>
            </a:xfrm>
            <a:custGeom>
              <a:avLst/>
              <a:gdLst>
                <a:gd name="T0" fmla="*/ 2147483647 w 192"/>
                <a:gd name="T1" fmla="*/ 2147483647 h 192"/>
                <a:gd name="T2" fmla="*/ 2147483647 w 192"/>
                <a:gd name="T3" fmla="*/ 2147483647 h 192"/>
                <a:gd name="T4" fmla="*/ 2147483647 w 192"/>
                <a:gd name="T5" fmla="*/ 2147483647 h 192"/>
                <a:gd name="T6" fmla="*/ 2147483647 w 192"/>
                <a:gd name="T7" fmla="*/ 2147483647 h 192"/>
                <a:gd name="T8" fmla="*/ 2147483647 w 192"/>
                <a:gd name="T9" fmla="*/ 2147483647 h 192"/>
                <a:gd name="T10" fmla="*/ 2147483647 w 192"/>
                <a:gd name="T11" fmla="*/ 0 h 192"/>
                <a:gd name="T12" fmla="*/ 2147483647 w 192"/>
                <a:gd name="T13" fmla="*/ 2147483647 h 192"/>
                <a:gd name="T14" fmla="*/ 2147483647 w 192"/>
                <a:gd name="T15" fmla="*/ 2147483647 h 192"/>
                <a:gd name="T16" fmla="*/ 2147483647 w 192"/>
                <a:gd name="T17" fmla="*/ 2147483647 h 192"/>
                <a:gd name="T18" fmla="*/ 2147483647 w 192"/>
                <a:gd name="T19" fmla="*/ 2147483647 h 192"/>
                <a:gd name="T20" fmla="*/ 2147483647 w 192"/>
                <a:gd name="T21" fmla="*/ 2147483647 h 192"/>
                <a:gd name="T22" fmla="*/ 0 w 192"/>
                <a:gd name="T23" fmla="*/ 2147483647 h 192"/>
                <a:gd name="T24" fmla="*/ 0 w 192"/>
                <a:gd name="T25" fmla="*/ 2147483647 h 192"/>
                <a:gd name="T26" fmla="*/ 2147483647 w 192"/>
                <a:gd name="T27" fmla="*/ 2147483647 h 192"/>
                <a:gd name="T28" fmla="*/ 2147483647 w 192"/>
                <a:gd name="T29" fmla="*/ 2147483647 h 192"/>
                <a:gd name="T30" fmla="*/ 2147483647 w 192"/>
                <a:gd name="T31" fmla="*/ 2147483647 h 192"/>
                <a:gd name="T32" fmla="*/ 2147483647 w 192"/>
                <a:gd name="T33" fmla="*/ 2147483647 h 192"/>
                <a:gd name="T34" fmla="*/ 2147483647 w 192"/>
                <a:gd name="T35" fmla="*/ 2147483647 h 192"/>
                <a:gd name="T36" fmla="*/ 2147483647 w 192"/>
                <a:gd name="T37" fmla="*/ 2147483647 h 192"/>
                <a:gd name="T38" fmla="*/ 2147483647 w 192"/>
                <a:gd name="T39" fmla="*/ 2147483647 h 192"/>
                <a:gd name="T40" fmla="*/ 2147483647 w 192"/>
                <a:gd name="T41" fmla="*/ 2147483647 h 192"/>
                <a:gd name="T42" fmla="*/ 2147483647 w 192"/>
                <a:gd name="T43" fmla="*/ 2147483647 h 192"/>
                <a:gd name="T44" fmla="*/ 2147483647 w 192"/>
                <a:gd name="T45" fmla="*/ 2147483647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2" h="192">
                  <a:moveTo>
                    <a:pt x="168" y="120"/>
                  </a:moveTo>
                  <a:lnTo>
                    <a:pt x="132" y="90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14" y="6"/>
                  </a:lnTo>
                  <a:lnTo>
                    <a:pt x="102" y="0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54" y="30"/>
                  </a:lnTo>
                  <a:lnTo>
                    <a:pt x="42" y="72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24" y="126"/>
                  </a:lnTo>
                  <a:lnTo>
                    <a:pt x="84" y="156"/>
                  </a:lnTo>
                  <a:lnTo>
                    <a:pt x="102" y="174"/>
                  </a:lnTo>
                  <a:lnTo>
                    <a:pt x="150" y="180"/>
                  </a:lnTo>
                  <a:lnTo>
                    <a:pt x="168" y="192"/>
                  </a:lnTo>
                  <a:lnTo>
                    <a:pt x="186" y="192"/>
                  </a:lnTo>
                  <a:lnTo>
                    <a:pt x="180" y="180"/>
                  </a:lnTo>
                  <a:lnTo>
                    <a:pt x="192" y="174"/>
                  </a:lnTo>
                  <a:lnTo>
                    <a:pt x="180" y="150"/>
                  </a:lnTo>
                  <a:lnTo>
                    <a:pt x="168" y="120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73" name="Freeform 294"/>
            <p:cNvSpPr>
              <a:spLocks/>
            </p:cNvSpPr>
            <p:nvPr/>
          </p:nvSpPr>
          <p:spPr bwMode="auto">
            <a:xfrm>
              <a:off x="5337831" y="3544052"/>
              <a:ext cx="366982" cy="333507"/>
            </a:xfrm>
            <a:custGeom>
              <a:avLst/>
              <a:gdLst>
                <a:gd name="T0" fmla="*/ 2147483647 w 60"/>
                <a:gd name="T1" fmla="*/ 2147483647 h 55"/>
                <a:gd name="T2" fmla="*/ 2147483647 w 60"/>
                <a:gd name="T3" fmla="*/ 2147483647 h 55"/>
                <a:gd name="T4" fmla="*/ 2147483647 w 60"/>
                <a:gd name="T5" fmla="*/ 2147483647 h 55"/>
                <a:gd name="T6" fmla="*/ 2147483647 w 60"/>
                <a:gd name="T7" fmla="*/ 2147483647 h 55"/>
                <a:gd name="T8" fmla="*/ 2147483647 w 60"/>
                <a:gd name="T9" fmla="*/ 2147483647 h 55"/>
                <a:gd name="T10" fmla="*/ 2147483647 w 60"/>
                <a:gd name="T11" fmla="*/ 2147483647 h 55"/>
                <a:gd name="T12" fmla="*/ 2147483647 w 60"/>
                <a:gd name="T13" fmla="*/ 2147483647 h 55"/>
                <a:gd name="T14" fmla="*/ 2147483647 w 60"/>
                <a:gd name="T15" fmla="*/ 2147483647 h 55"/>
                <a:gd name="T16" fmla="*/ 2147483647 w 60"/>
                <a:gd name="T17" fmla="*/ 2147483647 h 55"/>
                <a:gd name="T18" fmla="*/ 2147483647 w 60"/>
                <a:gd name="T19" fmla="*/ 2147483647 h 55"/>
                <a:gd name="T20" fmla="*/ 2147483647 w 60"/>
                <a:gd name="T21" fmla="*/ 2147483647 h 55"/>
                <a:gd name="T22" fmla="*/ 2147483647 w 60"/>
                <a:gd name="T23" fmla="*/ 2147483647 h 55"/>
                <a:gd name="T24" fmla="*/ 2147483647 w 60"/>
                <a:gd name="T25" fmla="*/ 2147483647 h 55"/>
                <a:gd name="T26" fmla="*/ 2147483647 w 60"/>
                <a:gd name="T27" fmla="*/ 2147483647 h 55"/>
                <a:gd name="T28" fmla="*/ 2147483647 w 60"/>
                <a:gd name="T29" fmla="*/ 2147483647 h 55"/>
                <a:gd name="T30" fmla="*/ 2147483647 w 60"/>
                <a:gd name="T31" fmla="*/ 2147483647 h 55"/>
                <a:gd name="T32" fmla="*/ 2147483647 w 60"/>
                <a:gd name="T33" fmla="*/ 2147483647 h 55"/>
                <a:gd name="T34" fmla="*/ 2147483647 w 60"/>
                <a:gd name="T35" fmla="*/ 2147483647 h 55"/>
                <a:gd name="T36" fmla="*/ 2147483647 w 60"/>
                <a:gd name="T37" fmla="*/ 2147483647 h 55"/>
                <a:gd name="T38" fmla="*/ 2147483647 w 60"/>
                <a:gd name="T39" fmla="*/ 2147483647 h 55"/>
                <a:gd name="T40" fmla="*/ 2147483647 w 60"/>
                <a:gd name="T41" fmla="*/ 0 h 55"/>
                <a:gd name="T42" fmla="*/ 2147483647 w 60"/>
                <a:gd name="T43" fmla="*/ 2147483647 h 55"/>
                <a:gd name="T44" fmla="*/ 2147483647 w 60"/>
                <a:gd name="T45" fmla="*/ 2147483647 h 55"/>
                <a:gd name="T46" fmla="*/ 0 w 60"/>
                <a:gd name="T47" fmla="*/ 0 h 55"/>
                <a:gd name="T48" fmla="*/ 0 w 60"/>
                <a:gd name="T49" fmla="*/ 0 h 55"/>
                <a:gd name="T50" fmla="*/ 0 w 60"/>
                <a:gd name="T51" fmla="*/ 2147483647 h 55"/>
                <a:gd name="T52" fmla="*/ 2147483647 w 60"/>
                <a:gd name="T53" fmla="*/ 2147483647 h 55"/>
                <a:gd name="T54" fmla="*/ 2147483647 w 60"/>
                <a:gd name="T55" fmla="*/ 2147483647 h 55"/>
                <a:gd name="T56" fmla="*/ 2147483647 w 60"/>
                <a:gd name="T57" fmla="*/ 2147483647 h 55"/>
                <a:gd name="T58" fmla="*/ 2147483647 w 60"/>
                <a:gd name="T59" fmla="*/ 2147483647 h 55"/>
                <a:gd name="T60" fmla="*/ 2147483647 w 60"/>
                <a:gd name="T61" fmla="*/ 2147483647 h 55"/>
                <a:gd name="T62" fmla="*/ 2147483647 w 60"/>
                <a:gd name="T63" fmla="*/ 2147483647 h 55"/>
                <a:gd name="T64" fmla="*/ 2147483647 w 60"/>
                <a:gd name="T65" fmla="*/ 2147483647 h 55"/>
                <a:gd name="T66" fmla="*/ 2147483647 w 60"/>
                <a:gd name="T67" fmla="*/ 2147483647 h 55"/>
                <a:gd name="T68" fmla="*/ 2147483647 w 60"/>
                <a:gd name="T69" fmla="*/ 2147483647 h 55"/>
                <a:gd name="T70" fmla="*/ 2147483647 w 60"/>
                <a:gd name="T71" fmla="*/ 2147483647 h 55"/>
                <a:gd name="T72" fmla="*/ 2147483647 w 60"/>
                <a:gd name="T73" fmla="*/ 2147483647 h 55"/>
                <a:gd name="T74" fmla="*/ 2147483647 w 60"/>
                <a:gd name="T75" fmla="*/ 2147483647 h 55"/>
                <a:gd name="T76" fmla="*/ 2147483647 w 60"/>
                <a:gd name="T77" fmla="*/ 2147483647 h 55"/>
                <a:gd name="T78" fmla="*/ 2147483647 w 60"/>
                <a:gd name="T79" fmla="*/ 2147483647 h 55"/>
                <a:gd name="T80" fmla="*/ 2147483647 w 60"/>
                <a:gd name="T81" fmla="*/ 2147483647 h 55"/>
                <a:gd name="T82" fmla="*/ 2147483647 w 60"/>
                <a:gd name="T83" fmla="*/ 2147483647 h 55"/>
                <a:gd name="T84" fmla="*/ 2147483647 w 60"/>
                <a:gd name="T85" fmla="*/ 2147483647 h 55"/>
                <a:gd name="T86" fmla="*/ 2147483647 w 60"/>
                <a:gd name="T87" fmla="*/ 2147483647 h 55"/>
                <a:gd name="T88" fmla="*/ 2147483647 w 60"/>
                <a:gd name="T89" fmla="*/ 2147483647 h 55"/>
                <a:gd name="T90" fmla="*/ 2147483647 w 60"/>
                <a:gd name="T91" fmla="*/ 2147483647 h 55"/>
                <a:gd name="T92" fmla="*/ 2147483647 w 60"/>
                <a:gd name="T93" fmla="*/ 2147483647 h 55"/>
                <a:gd name="T94" fmla="*/ 2147483647 w 60"/>
                <a:gd name="T95" fmla="*/ 2147483647 h 55"/>
                <a:gd name="T96" fmla="*/ 2147483647 w 60"/>
                <a:gd name="T97" fmla="*/ 2147483647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0" h="55">
                  <a:moveTo>
                    <a:pt x="53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"/>
                    <a:pt x="0" y="7"/>
                  </a:cubicBezTo>
                  <a:cubicBezTo>
                    <a:pt x="0" y="7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8"/>
                    <a:pt x="53" y="38"/>
                    <a:pt x="53" y="38"/>
                  </a:cubicBezTo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74" name="Freeform 299"/>
            <p:cNvSpPr>
              <a:spLocks/>
            </p:cNvSpPr>
            <p:nvPr/>
          </p:nvSpPr>
          <p:spPr bwMode="auto">
            <a:xfrm>
              <a:off x="4875384" y="3055569"/>
              <a:ext cx="123980" cy="84307"/>
            </a:xfrm>
            <a:custGeom>
              <a:avLst/>
              <a:gdLst>
                <a:gd name="T0" fmla="*/ 2147483647 w 20"/>
                <a:gd name="T1" fmla="*/ 2147483647 h 14"/>
                <a:gd name="T2" fmla="*/ 2147483647 w 20"/>
                <a:gd name="T3" fmla="*/ 2147483647 h 14"/>
                <a:gd name="T4" fmla="*/ 2147483647 w 20"/>
                <a:gd name="T5" fmla="*/ 0 h 14"/>
                <a:gd name="T6" fmla="*/ 2147483647 w 20"/>
                <a:gd name="T7" fmla="*/ 2147483647 h 14"/>
                <a:gd name="T8" fmla="*/ 2147483647 w 20"/>
                <a:gd name="T9" fmla="*/ 0 h 14"/>
                <a:gd name="T10" fmla="*/ 2147483647 w 20"/>
                <a:gd name="T11" fmla="*/ 0 h 14"/>
                <a:gd name="T12" fmla="*/ 2147483647 w 20"/>
                <a:gd name="T13" fmla="*/ 2147483647 h 14"/>
                <a:gd name="T14" fmla="*/ 2147483647 w 20"/>
                <a:gd name="T15" fmla="*/ 2147483647 h 14"/>
                <a:gd name="T16" fmla="*/ 0 w 20"/>
                <a:gd name="T17" fmla="*/ 2147483647 h 14"/>
                <a:gd name="T18" fmla="*/ 2147483647 w 20"/>
                <a:gd name="T19" fmla="*/ 2147483647 h 14"/>
                <a:gd name="T20" fmla="*/ 2147483647 w 20"/>
                <a:gd name="T21" fmla="*/ 2147483647 h 14"/>
                <a:gd name="T22" fmla="*/ 2147483647 w 20"/>
                <a:gd name="T23" fmla="*/ 2147483647 h 14"/>
                <a:gd name="T24" fmla="*/ 2147483647 w 20"/>
                <a:gd name="T25" fmla="*/ 2147483647 h 14"/>
                <a:gd name="T26" fmla="*/ 2147483647 w 20"/>
                <a:gd name="T27" fmla="*/ 2147483647 h 14"/>
                <a:gd name="T28" fmla="*/ 2147483647 w 20"/>
                <a:gd name="T29" fmla="*/ 2147483647 h 14"/>
                <a:gd name="T30" fmla="*/ 2147483647 w 20"/>
                <a:gd name="T31" fmla="*/ 2147483647 h 14"/>
                <a:gd name="T32" fmla="*/ 2147483647 w 20"/>
                <a:gd name="T33" fmla="*/ 2147483647 h 14"/>
                <a:gd name="T34" fmla="*/ 2147483647 w 20"/>
                <a:gd name="T35" fmla="*/ 2147483647 h 14"/>
                <a:gd name="T36" fmla="*/ 2147483647 w 20"/>
                <a:gd name="T37" fmla="*/ 2147483647 h 14"/>
                <a:gd name="T38" fmla="*/ 2147483647 w 20"/>
                <a:gd name="T39" fmla="*/ 2147483647 h 14"/>
                <a:gd name="T40" fmla="*/ 2147483647 w 20"/>
                <a:gd name="T41" fmla="*/ 2147483647 h 14"/>
                <a:gd name="T42" fmla="*/ 2147483647 w 20"/>
                <a:gd name="T43" fmla="*/ 2147483647 h 14"/>
                <a:gd name="T44" fmla="*/ 2147483647 w 20"/>
                <a:gd name="T45" fmla="*/ 2147483647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" h="14">
                  <a:moveTo>
                    <a:pt x="19" y="4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5" y="12"/>
                    <a:pt x="16" y="12"/>
                  </a:cubicBezTo>
                  <a:cubicBezTo>
                    <a:pt x="17" y="12"/>
                    <a:pt x="16" y="9"/>
                    <a:pt x="16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</a:path>
              </a:pathLst>
            </a:custGeom>
            <a:solidFill>
              <a:srgbClr val="7D8CC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75" name="Freeform 300"/>
            <p:cNvSpPr>
              <a:spLocks/>
            </p:cNvSpPr>
            <p:nvPr/>
          </p:nvSpPr>
          <p:spPr bwMode="auto">
            <a:xfrm>
              <a:off x="4929935" y="2939027"/>
              <a:ext cx="92986" cy="79348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2147483647 h 78"/>
                <a:gd name="T10" fmla="*/ 2147483647 w 90"/>
                <a:gd name="T11" fmla="*/ 0 h 78"/>
                <a:gd name="T12" fmla="*/ 2147483647 w 90"/>
                <a:gd name="T13" fmla="*/ 0 h 78"/>
                <a:gd name="T14" fmla="*/ 2147483647 w 90"/>
                <a:gd name="T15" fmla="*/ 0 h 78"/>
                <a:gd name="T16" fmla="*/ 0 w 90"/>
                <a:gd name="T17" fmla="*/ 2147483647 h 78"/>
                <a:gd name="T18" fmla="*/ 0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2147483647 w 90"/>
                <a:gd name="T31" fmla="*/ 2147483647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0" h="78">
                  <a:moveTo>
                    <a:pt x="54" y="66"/>
                  </a:moveTo>
                  <a:lnTo>
                    <a:pt x="78" y="78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90" y="6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36" y="54"/>
                  </a:lnTo>
                  <a:lnTo>
                    <a:pt x="54" y="66"/>
                  </a:lnTo>
                  <a:close/>
                </a:path>
              </a:pathLst>
            </a:custGeom>
            <a:solidFill>
              <a:srgbClr val="A17DB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76" name="Freeform 301"/>
            <p:cNvSpPr>
              <a:spLocks/>
            </p:cNvSpPr>
            <p:nvPr/>
          </p:nvSpPr>
          <p:spPr bwMode="auto">
            <a:xfrm>
              <a:off x="4926216" y="3061767"/>
              <a:ext cx="182251" cy="164895"/>
            </a:xfrm>
            <a:custGeom>
              <a:avLst/>
              <a:gdLst>
                <a:gd name="T0" fmla="*/ 2147483647 w 30"/>
                <a:gd name="T1" fmla="*/ 2147483647 h 27"/>
                <a:gd name="T2" fmla="*/ 2147483647 w 30"/>
                <a:gd name="T3" fmla="*/ 2147483647 h 27"/>
                <a:gd name="T4" fmla="*/ 2147483647 w 30"/>
                <a:gd name="T5" fmla="*/ 2147483647 h 27"/>
                <a:gd name="T6" fmla="*/ 2147483647 w 30"/>
                <a:gd name="T7" fmla="*/ 2147483647 h 27"/>
                <a:gd name="T8" fmla="*/ 2147483647 w 30"/>
                <a:gd name="T9" fmla="*/ 0 h 27"/>
                <a:gd name="T10" fmla="*/ 2147483647 w 30"/>
                <a:gd name="T11" fmla="*/ 2147483647 h 27"/>
                <a:gd name="T12" fmla="*/ 2147483647 w 30"/>
                <a:gd name="T13" fmla="*/ 2147483647 h 27"/>
                <a:gd name="T14" fmla="*/ 2147483647 w 30"/>
                <a:gd name="T15" fmla="*/ 2147483647 h 27"/>
                <a:gd name="T16" fmla="*/ 2147483647 w 30"/>
                <a:gd name="T17" fmla="*/ 2147483647 h 27"/>
                <a:gd name="T18" fmla="*/ 2147483647 w 30"/>
                <a:gd name="T19" fmla="*/ 2147483647 h 27"/>
                <a:gd name="T20" fmla="*/ 2147483647 w 30"/>
                <a:gd name="T21" fmla="*/ 2147483647 h 27"/>
                <a:gd name="T22" fmla="*/ 2147483647 w 30"/>
                <a:gd name="T23" fmla="*/ 2147483647 h 27"/>
                <a:gd name="T24" fmla="*/ 2147483647 w 30"/>
                <a:gd name="T25" fmla="*/ 2147483647 h 27"/>
                <a:gd name="T26" fmla="*/ 2147483647 w 30"/>
                <a:gd name="T27" fmla="*/ 2147483647 h 27"/>
                <a:gd name="T28" fmla="*/ 2147483647 w 30"/>
                <a:gd name="T29" fmla="*/ 2147483647 h 27"/>
                <a:gd name="T30" fmla="*/ 2147483647 w 30"/>
                <a:gd name="T31" fmla="*/ 2147483647 h 27"/>
                <a:gd name="T32" fmla="*/ 0 w 30"/>
                <a:gd name="T33" fmla="*/ 2147483647 h 27"/>
                <a:gd name="T34" fmla="*/ 2147483647 w 30"/>
                <a:gd name="T35" fmla="*/ 2147483647 h 27"/>
                <a:gd name="T36" fmla="*/ 2147483647 w 30"/>
                <a:gd name="T37" fmla="*/ 2147483647 h 27"/>
                <a:gd name="T38" fmla="*/ 2147483647 w 30"/>
                <a:gd name="T39" fmla="*/ 2147483647 h 27"/>
                <a:gd name="T40" fmla="*/ 2147483647 w 30"/>
                <a:gd name="T41" fmla="*/ 2147483647 h 27"/>
                <a:gd name="T42" fmla="*/ 2147483647 w 30"/>
                <a:gd name="T43" fmla="*/ 2147483647 h 27"/>
                <a:gd name="T44" fmla="*/ 2147483647 w 30"/>
                <a:gd name="T45" fmla="*/ 2147483647 h 27"/>
                <a:gd name="T46" fmla="*/ 2147483647 w 30"/>
                <a:gd name="T47" fmla="*/ 2147483647 h 27"/>
                <a:gd name="T48" fmla="*/ 2147483647 w 30"/>
                <a:gd name="T49" fmla="*/ 2147483647 h 27"/>
                <a:gd name="T50" fmla="*/ 2147483647 w 30"/>
                <a:gd name="T51" fmla="*/ 2147483647 h 27"/>
                <a:gd name="T52" fmla="*/ 2147483647 w 30"/>
                <a:gd name="T53" fmla="*/ 2147483647 h 27"/>
                <a:gd name="T54" fmla="*/ 2147483647 w 30"/>
                <a:gd name="T55" fmla="*/ 2147483647 h 27"/>
                <a:gd name="T56" fmla="*/ 2147483647 w 30"/>
                <a:gd name="T57" fmla="*/ 214748364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30" y="14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11"/>
                    <a:pt x="8" y="11"/>
                  </a:cubicBezTo>
                  <a:cubicBezTo>
                    <a:pt x="7" y="11"/>
                    <a:pt x="5" y="11"/>
                    <a:pt x="5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9" y="16"/>
                    <a:pt x="29" y="16"/>
                    <a:pt x="29" y="16"/>
                  </a:cubicBezTo>
                  <a:lnTo>
                    <a:pt x="30" y="14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77" name="Freeform 302"/>
            <p:cNvSpPr>
              <a:spLocks/>
            </p:cNvSpPr>
            <p:nvPr/>
          </p:nvSpPr>
          <p:spPr bwMode="auto">
            <a:xfrm>
              <a:off x="4881583" y="2994818"/>
              <a:ext cx="148777" cy="84307"/>
            </a:xfrm>
            <a:custGeom>
              <a:avLst/>
              <a:gdLst>
                <a:gd name="T0" fmla="*/ 2147483647 w 24"/>
                <a:gd name="T1" fmla="*/ 2147483647 h 14"/>
                <a:gd name="T2" fmla="*/ 2147483647 w 24"/>
                <a:gd name="T3" fmla="*/ 2147483647 h 14"/>
                <a:gd name="T4" fmla="*/ 2147483647 w 24"/>
                <a:gd name="T5" fmla="*/ 2147483647 h 14"/>
                <a:gd name="T6" fmla="*/ 2147483647 w 24"/>
                <a:gd name="T7" fmla="*/ 2147483647 h 14"/>
                <a:gd name="T8" fmla="*/ 2147483647 w 24"/>
                <a:gd name="T9" fmla="*/ 2147483647 h 14"/>
                <a:gd name="T10" fmla="*/ 2147483647 w 24"/>
                <a:gd name="T11" fmla="*/ 2147483647 h 14"/>
                <a:gd name="T12" fmla="*/ 2147483647 w 24"/>
                <a:gd name="T13" fmla="*/ 2147483647 h 14"/>
                <a:gd name="T14" fmla="*/ 2147483647 w 24"/>
                <a:gd name="T15" fmla="*/ 2147483647 h 14"/>
                <a:gd name="T16" fmla="*/ 2147483647 w 24"/>
                <a:gd name="T17" fmla="*/ 2147483647 h 14"/>
                <a:gd name="T18" fmla="*/ 2147483647 w 24"/>
                <a:gd name="T19" fmla="*/ 2147483647 h 14"/>
                <a:gd name="T20" fmla="*/ 2147483647 w 24"/>
                <a:gd name="T21" fmla="*/ 2147483647 h 14"/>
                <a:gd name="T22" fmla="*/ 2147483647 w 24"/>
                <a:gd name="T23" fmla="*/ 0 h 14"/>
                <a:gd name="T24" fmla="*/ 2147483647 w 24"/>
                <a:gd name="T25" fmla="*/ 2147483647 h 14"/>
                <a:gd name="T26" fmla="*/ 2147483647 w 24"/>
                <a:gd name="T27" fmla="*/ 2147483647 h 14"/>
                <a:gd name="T28" fmla="*/ 2147483647 w 24"/>
                <a:gd name="T29" fmla="*/ 2147483647 h 14"/>
                <a:gd name="T30" fmla="*/ 2147483647 w 24"/>
                <a:gd name="T31" fmla="*/ 2147483647 h 14"/>
                <a:gd name="T32" fmla="*/ 2147483647 w 24"/>
                <a:gd name="T33" fmla="*/ 2147483647 h 14"/>
                <a:gd name="T34" fmla="*/ 2147483647 w 24"/>
                <a:gd name="T35" fmla="*/ 2147483647 h 14"/>
                <a:gd name="T36" fmla="*/ 0 w 24"/>
                <a:gd name="T37" fmla="*/ 2147483647 h 14"/>
                <a:gd name="T38" fmla="*/ 2147483647 w 24"/>
                <a:gd name="T39" fmla="*/ 2147483647 h 14"/>
                <a:gd name="T40" fmla="*/ 2147483647 w 24"/>
                <a:gd name="T41" fmla="*/ 2147483647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" h="14">
                  <a:moveTo>
                    <a:pt x="8" y="10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7D8CC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78" name="Freeform 303"/>
            <p:cNvSpPr>
              <a:spLocks/>
            </p:cNvSpPr>
            <p:nvPr/>
          </p:nvSpPr>
          <p:spPr bwMode="auto">
            <a:xfrm>
              <a:off x="4177374" y="4128001"/>
              <a:ext cx="147536" cy="110343"/>
            </a:xfrm>
            <a:custGeom>
              <a:avLst/>
              <a:gdLst>
                <a:gd name="T0" fmla="*/ 2147483647 w 24"/>
                <a:gd name="T1" fmla="*/ 2147483647 h 18"/>
                <a:gd name="T2" fmla="*/ 2147483647 w 24"/>
                <a:gd name="T3" fmla="*/ 2147483647 h 18"/>
                <a:gd name="T4" fmla="*/ 2147483647 w 24"/>
                <a:gd name="T5" fmla="*/ 2147483647 h 18"/>
                <a:gd name="T6" fmla="*/ 2147483647 w 24"/>
                <a:gd name="T7" fmla="*/ 2147483647 h 18"/>
                <a:gd name="T8" fmla="*/ 2147483647 w 24"/>
                <a:gd name="T9" fmla="*/ 2147483647 h 18"/>
                <a:gd name="T10" fmla="*/ 2147483647 w 24"/>
                <a:gd name="T11" fmla="*/ 2147483647 h 18"/>
                <a:gd name="T12" fmla="*/ 2147483647 w 24"/>
                <a:gd name="T13" fmla="*/ 2147483647 h 18"/>
                <a:gd name="T14" fmla="*/ 2147483647 w 24"/>
                <a:gd name="T15" fmla="*/ 2147483647 h 18"/>
                <a:gd name="T16" fmla="*/ 2147483647 w 24"/>
                <a:gd name="T17" fmla="*/ 2147483647 h 18"/>
                <a:gd name="T18" fmla="*/ 2147483647 w 24"/>
                <a:gd name="T19" fmla="*/ 2147483647 h 18"/>
                <a:gd name="T20" fmla="*/ 2147483647 w 24"/>
                <a:gd name="T21" fmla="*/ 2147483647 h 18"/>
                <a:gd name="T22" fmla="*/ 2147483647 w 24"/>
                <a:gd name="T23" fmla="*/ 2147483647 h 18"/>
                <a:gd name="T24" fmla="*/ 2147483647 w 24"/>
                <a:gd name="T25" fmla="*/ 2147483647 h 18"/>
                <a:gd name="T26" fmla="*/ 2147483647 w 24"/>
                <a:gd name="T27" fmla="*/ 2147483647 h 18"/>
                <a:gd name="T28" fmla="*/ 2147483647 w 24"/>
                <a:gd name="T29" fmla="*/ 2147483647 h 18"/>
                <a:gd name="T30" fmla="*/ 2147483647 w 24"/>
                <a:gd name="T31" fmla="*/ 2147483647 h 18"/>
                <a:gd name="T32" fmla="*/ 2147483647 w 24"/>
                <a:gd name="T33" fmla="*/ 0 h 18"/>
                <a:gd name="T34" fmla="*/ 2147483647 w 24"/>
                <a:gd name="T35" fmla="*/ 0 h 18"/>
                <a:gd name="T36" fmla="*/ 2147483647 w 24"/>
                <a:gd name="T37" fmla="*/ 2147483647 h 18"/>
                <a:gd name="T38" fmla="*/ 2147483647 w 24"/>
                <a:gd name="T39" fmla="*/ 2147483647 h 18"/>
                <a:gd name="T40" fmla="*/ 2147483647 w 24"/>
                <a:gd name="T41" fmla="*/ 2147483647 h 18"/>
                <a:gd name="T42" fmla="*/ 0 w 24"/>
                <a:gd name="T43" fmla="*/ 2147483647 h 18"/>
                <a:gd name="T44" fmla="*/ 2147483647 w 24"/>
                <a:gd name="T45" fmla="*/ 2147483647 h 18"/>
                <a:gd name="T46" fmla="*/ 2147483647 w 24"/>
                <a:gd name="T47" fmla="*/ 2147483647 h 18"/>
                <a:gd name="T48" fmla="*/ 2147483647 w 24"/>
                <a:gd name="T49" fmla="*/ 2147483647 h 18"/>
                <a:gd name="T50" fmla="*/ 2147483647 w 24"/>
                <a:gd name="T51" fmla="*/ 2147483647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18">
                  <a:moveTo>
                    <a:pt x="9" y="1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9" y="18"/>
                    <a:pt x="20" y="18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7"/>
                    <a:pt x="24" y="16"/>
                    <a:pt x="24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1"/>
                    <a:pt x="20" y="1"/>
                  </a:cubicBezTo>
                  <a:cubicBezTo>
                    <a:pt x="20" y="1"/>
                    <a:pt x="16" y="2"/>
                    <a:pt x="16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9" y="10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79" name="Freeform 304"/>
            <p:cNvSpPr>
              <a:spLocks/>
            </p:cNvSpPr>
            <p:nvPr/>
          </p:nvSpPr>
          <p:spPr bwMode="auto">
            <a:xfrm>
              <a:off x="4141420" y="4048653"/>
              <a:ext cx="115302" cy="86786"/>
            </a:xfrm>
            <a:custGeom>
              <a:avLst/>
              <a:gdLst>
                <a:gd name="T0" fmla="*/ 2147483647 w 114"/>
                <a:gd name="T1" fmla="*/ 2147483647 h 85"/>
                <a:gd name="T2" fmla="*/ 2147483647 w 114"/>
                <a:gd name="T3" fmla="*/ 2147483647 h 85"/>
                <a:gd name="T4" fmla="*/ 2147483647 w 114"/>
                <a:gd name="T5" fmla="*/ 2147483647 h 85"/>
                <a:gd name="T6" fmla="*/ 2147483647 w 114"/>
                <a:gd name="T7" fmla="*/ 2147483647 h 85"/>
                <a:gd name="T8" fmla="*/ 2147483647 w 114"/>
                <a:gd name="T9" fmla="*/ 2147483647 h 85"/>
                <a:gd name="T10" fmla="*/ 2147483647 w 114"/>
                <a:gd name="T11" fmla="*/ 2147483647 h 85"/>
                <a:gd name="T12" fmla="*/ 2147483647 w 114"/>
                <a:gd name="T13" fmla="*/ 2147483647 h 85"/>
                <a:gd name="T14" fmla="*/ 2147483647 w 114"/>
                <a:gd name="T15" fmla="*/ 2147483647 h 85"/>
                <a:gd name="T16" fmla="*/ 2147483647 w 114"/>
                <a:gd name="T17" fmla="*/ 2147483647 h 85"/>
                <a:gd name="T18" fmla="*/ 2147483647 w 114"/>
                <a:gd name="T19" fmla="*/ 2147483647 h 85"/>
                <a:gd name="T20" fmla="*/ 2147483647 w 114"/>
                <a:gd name="T21" fmla="*/ 2147483647 h 85"/>
                <a:gd name="T22" fmla="*/ 2147483647 w 114"/>
                <a:gd name="T23" fmla="*/ 0 h 85"/>
                <a:gd name="T24" fmla="*/ 2147483647 w 114"/>
                <a:gd name="T25" fmla="*/ 2147483647 h 85"/>
                <a:gd name="T26" fmla="*/ 2147483647 w 114"/>
                <a:gd name="T27" fmla="*/ 2147483647 h 85"/>
                <a:gd name="T28" fmla="*/ 0 w 114"/>
                <a:gd name="T29" fmla="*/ 2147483647 h 85"/>
                <a:gd name="T30" fmla="*/ 2147483647 w 114"/>
                <a:gd name="T31" fmla="*/ 2147483647 h 85"/>
                <a:gd name="T32" fmla="*/ 2147483647 w 114"/>
                <a:gd name="T33" fmla="*/ 2147483647 h 85"/>
                <a:gd name="T34" fmla="*/ 2147483647 w 114"/>
                <a:gd name="T35" fmla="*/ 2147483647 h 85"/>
                <a:gd name="T36" fmla="*/ 2147483647 w 114"/>
                <a:gd name="T37" fmla="*/ 2147483647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4" h="85">
                  <a:moveTo>
                    <a:pt x="54" y="79"/>
                  </a:moveTo>
                  <a:lnTo>
                    <a:pt x="66" y="79"/>
                  </a:lnTo>
                  <a:lnTo>
                    <a:pt x="78" y="79"/>
                  </a:lnTo>
                  <a:lnTo>
                    <a:pt x="108" y="85"/>
                  </a:lnTo>
                  <a:lnTo>
                    <a:pt x="114" y="85"/>
                  </a:lnTo>
                  <a:lnTo>
                    <a:pt x="102" y="61"/>
                  </a:lnTo>
                  <a:lnTo>
                    <a:pt x="96" y="43"/>
                  </a:lnTo>
                  <a:lnTo>
                    <a:pt x="96" y="36"/>
                  </a:lnTo>
                  <a:lnTo>
                    <a:pt x="84" y="30"/>
                  </a:lnTo>
                  <a:lnTo>
                    <a:pt x="72" y="18"/>
                  </a:lnTo>
                  <a:lnTo>
                    <a:pt x="42" y="0"/>
                  </a:lnTo>
                  <a:lnTo>
                    <a:pt x="30" y="6"/>
                  </a:lnTo>
                  <a:lnTo>
                    <a:pt x="12" y="6"/>
                  </a:lnTo>
                  <a:lnTo>
                    <a:pt x="0" y="43"/>
                  </a:lnTo>
                  <a:lnTo>
                    <a:pt x="12" y="85"/>
                  </a:lnTo>
                  <a:lnTo>
                    <a:pt x="18" y="85"/>
                  </a:lnTo>
                  <a:lnTo>
                    <a:pt x="24" y="85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80" name="Freeform 305"/>
            <p:cNvSpPr>
              <a:spLocks/>
            </p:cNvSpPr>
            <p:nvPr/>
          </p:nvSpPr>
          <p:spPr bwMode="auto">
            <a:xfrm>
              <a:off x="4147619" y="3836646"/>
              <a:ext cx="233083" cy="249201"/>
            </a:xfrm>
            <a:custGeom>
              <a:avLst/>
              <a:gdLst>
                <a:gd name="T0" fmla="*/ 2147483647 w 38"/>
                <a:gd name="T1" fmla="*/ 2147483647 h 41"/>
                <a:gd name="T2" fmla="*/ 2147483647 w 38"/>
                <a:gd name="T3" fmla="*/ 2147483647 h 41"/>
                <a:gd name="T4" fmla="*/ 2147483647 w 38"/>
                <a:gd name="T5" fmla="*/ 2147483647 h 41"/>
                <a:gd name="T6" fmla="*/ 2147483647 w 38"/>
                <a:gd name="T7" fmla="*/ 2147483647 h 41"/>
                <a:gd name="T8" fmla="*/ 2147483647 w 38"/>
                <a:gd name="T9" fmla="*/ 2147483647 h 41"/>
                <a:gd name="T10" fmla="*/ 2147483647 w 38"/>
                <a:gd name="T11" fmla="*/ 2147483647 h 41"/>
                <a:gd name="T12" fmla="*/ 2147483647 w 38"/>
                <a:gd name="T13" fmla="*/ 2147483647 h 41"/>
                <a:gd name="T14" fmla="*/ 2147483647 w 38"/>
                <a:gd name="T15" fmla="*/ 2147483647 h 41"/>
                <a:gd name="T16" fmla="*/ 2147483647 w 38"/>
                <a:gd name="T17" fmla="*/ 2147483647 h 41"/>
                <a:gd name="T18" fmla="*/ 2147483647 w 38"/>
                <a:gd name="T19" fmla="*/ 2147483647 h 41"/>
                <a:gd name="T20" fmla="*/ 2147483647 w 38"/>
                <a:gd name="T21" fmla="*/ 2147483647 h 41"/>
                <a:gd name="T22" fmla="*/ 2147483647 w 38"/>
                <a:gd name="T23" fmla="*/ 2147483647 h 41"/>
                <a:gd name="T24" fmla="*/ 2147483647 w 38"/>
                <a:gd name="T25" fmla="*/ 2147483647 h 41"/>
                <a:gd name="T26" fmla="*/ 2147483647 w 38"/>
                <a:gd name="T27" fmla="*/ 0 h 41"/>
                <a:gd name="T28" fmla="*/ 2147483647 w 38"/>
                <a:gd name="T29" fmla="*/ 2147483647 h 41"/>
                <a:gd name="T30" fmla="*/ 2147483647 w 38"/>
                <a:gd name="T31" fmla="*/ 2147483647 h 41"/>
                <a:gd name="T32" fmla="*/ 2147483647 w 38"/>
                <a:gd name="T33" fmla="*/ 2147483647 h 41"/>
                <a:gd name="T34" fmla="*/ 2147483647 w 38"/>
                <a:gd name="T35" fmla="*/ 2147483647 h 41"/>
                <a:gd name="T36" fmla="*/ 2147483647 w 38"/>
                <a:gd name="T37" fmla="*/ 2147483647 h 41"/>
                <a:gd name="T38" fmla="*/ 2147483647 w 38"/>
                <a:gd name="T39" fmla="*/ 2147483647 h 41"/>
                <a:gd name="T40" fmla="*/ 0 w 38"/>
                <a:gd name="T41" fmla="*/ 2147483647 h 41"/>
                <a:gd name="T42" fmla="*/ 2147483647 w 38"/>
                <a:gd name="T43" fmla="*/ 2147483647 h 41"/>
                <a:gd name="T44" fmla="*/ 2147483647 w 38"/>
                <a:gd name="T45" fmla="*/ 2147483647 h 41"/>
                <a:gd name="T46" fmla="*/ 2147483647 w 38"/>
                <a:gd name="T47" fmla="*/ 2147483647 h 41"/>
                <a:gd name="T48" fmla="*/ 2147483647 w 38"/>
                <a:gd name="T49" fmla="*/ 2147483647 h 41"/>
                <a:gd name="T50" fmla="*/ 2147483647 w 38"/>
                <a:gd name="T51" fmla="*/ 2147483647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8" h="41">
                  <a:moveTo>
                    <a:pt x="6" y="35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20"/>
                    <a:pt x="13" y="20"/>
                  </a:cubicBezTo>
                  <a:cubicBezTo>
                    <a:pt x="13" y="20"/>
                    <a:pt x="5" y="19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4" y="36"/>
                    <a:pt x="4" y="36"/>
                    <a:pt x="4" y="36"/>
                  </a:cubicBezTo>
                  <a:lnTo>
                    <a:pt x="6" y="35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81" name="Freeform 306"/>
            <p:cNvSpPr>
              <a:spLocks/>
            </p:cNvSpPr>
            <p:nvPr/>
          </p:nvSpPr>
          <p:spPr bwMode="auto">
            <a:xfrm>
              <a:off x="4949772" y="3732503"/>
              <a:ext cx="220685" cy="213247"/>
            </a:xfrm>
            <a:custGeom>
              <a:avLst/>
              <a:gdLst>
                <a:gd name="T0" fmla="*/ 0 w 36"/>
                <a:gd name="T1" fmla="*/ 2147483647 h 35"/>
                <a:gd name="T2" fmla="*/ 2147483647 w 36"/>
                <a:gd name="T3" fmla="*/ 2147483647 h 35"/>
                <a:gd name="T4" fmla="*/ 2147483647 w 36"/>
                <a:gd name="T5" fmla="*/ 2147483647 h 35"/>
                <a:gd name="T6" fmla="*/ 2147483647 w 36"/>
                <a:gd name="T7" fmla="*/ 2147483647 h 35"/>
                <a:gd name="T8" fmla="*/ 2147483647 w 36"/>
                <a:gd name="T9" fmla="*/ 2147483647 h 35"/>
                <a:gd name="T10" fmla="*/ 2147483647 w 36"/>
                <a:gd name="T11" fmla="*/ 2147483647 h 35"/>
                <a:gd name="T12" fmla="*/ 2147483647 w 36"/>
                <a:gd name="T13" fmla="*/ 2147483647 h 35"/>
                <a:gd name="T14" fmla="*/ 2147483647 w 36"/>
                <a:gd name="T15" fmla="*/ 2147483647 h 35"/>
                <a:gd name="T16" fmla="*/ 2147483647 w 36"/>
                <a:gd name="T17" fmla="*/ 2147483647 h 35"/>
                <a:gd name="T18" fmla="*/ 2147483647 w 36"/>
                <a:gd name="T19" fmla="*/ 2147483647 h 35"/>
                <a:gd name="T20" fmla="*/ 2147483647 w 36"/>
                <a:gd name="T21" fmla="*/ 2147483647 h 35"/>
                <a:gd name="T22" fmla="*/ 2147483647 w 36"/>
                <a:gd name="T23" fmla="*/ 2147483647 h 35"/>
                <a:gd name="T24" fmla="*/ 2147483647 w 36"/>
                <a:gd name="T25" fmla="*/ 2147483647 h 35"/>
                <a:gd name="T26" fmla="*/ 2147483647 w 36"/>
                <a:gd name="T27" fmla="*/ 2147483647 h 35"/>
                <a:gd name="T28" fmla="*/ 2147483647 w 36"/>
                <a:gd name="T29" fmla="*/ 2147483647 h 35"/>
                <a:gd name="T30" fmla="*/ 2147483647 w 36"/>
                <a:gd name="T31" fmla="*/ 2147483647 h 35"/>
                <a:gd name="T32" fmla="*/ 2147483647 w 36"/>
                <a:gd name="T33" fmla="*/ 2147483647 h 35"/>
                <a:gd name="T34" fmla="*/ 2147483647 w 36"/>
                <a:gd name="T35" fmla="*/ 2147483647 h 35"/>
                <a:gd name="T36" fmla="*/ 2147483647 w 36"/>
                <a:gd name="T37" fmla="*/ 2147483647 h 35"/>
                <a:gd name="T38" fmla="*/ 2147483647 w 36"/>
                <a:gd name="T39" fmla="*/ 2147483647 h 35"/>
                <a:gd name="T40" fmla="*/ 2147483647 w 36"/>
                <a:gd name="T41" fmla="*/ 0 h 35"/>
                <a:gd name="T42" fmla="*/ 2147483647 w 36"/>
                <a:gd name="T43" fmla="*/ 0 h 35"/>
                <a:gd name="T44" fmla="*/ 2147483647 w 36"/>
                <a:gd name="T45" fmla="*/ 2147483647 h 35"/>
                <a:gd name="T46" fmla="*/ 0 w 36"/>
                <a:gd name="T47" fmla="*/ 2147483647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" h="35">
                  <a:moveTo>
                    <a:pt x="0" y="5"/>
                  </a:moveTo>
                  <a:cubicBezTo>
                    <a:pt x="0" y="5"/>
                    <a:pt x="1" y="7"/>
                    <a:pt x="1" y="8"/>
                  </a:cubicBezTo>
                  <a:cubicBezTo>
                    <a:pt x="1" y="8"/>
                    <a:pt x="2" y="10"/>
                    <a:pt x="2" y="10"/>
                  </a:cubicBezTo>
                  <a:cubicBezTo>
                    <a:pt x="2" y="10"/>
                    <a:pt x="1" y="35"/>
                    <a:pt x="2" y="35"/>
                  </a:cubicBezTo>
                  <a:cubicBezTo>
                    <a:pt x="2" y="35"/>
                    <a:pt x="2" y="35"/>
                    <a:pt x="3" y="35"/>
                  </a:cubicBezTo>
                  <a:cubicBezTo>
                    <a:pt x="7" y="35"/>
                    <a:pt x="29" y="35"/>
                    <a:pt x="29" y="3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82" name="Freeform 307"/>
            <p:cNvSpPr>
              <a:spLocks/>
            </p:cNvSpPr>
            <p:nvPr/>
          </p:nvSpPr>
          <p:spPr bwMode="auto">
            <a:xfrm>
              <a:off x="4648500" y="3695309"/>
              <a:ext cx="319870" cy="303752"/>
            </a:xfrm>
            <a:custGeom>
              <a:avLst/>
              <a:gdLst>
                <a:gd name="T0" fmla="*/ 2147483647 w 52"/>
                <a:gd name="T1" fmla="*/ 2147483647 h 50"/>
                <a:gd name="T2" fmla="*/ 2147483647 w 52"/>
                <a:gd name="T3" fmla="*/ 2147483647 h 50"/>
                <a:gd name="T4" fmla="*/ 2147483647 w 52"/>
                <a:gd name="T5" fmla="*/ 2147483647 h 50"/>
                <a:gd name="T6" fmla="*/ 0 w 52"/>
                <a:gd name="T7" fmla="*/ 2147483647 h 50"/>
                <a:gd name="T8" fmla="*/ 0 w 52"/>
                <a:gd name="T9" fmla="*/ 2147483647 h 50"/>
                <a:gd name="T10" fmla="*/ 2147483647 w 52"/>
                <a:gd name="T11" fmla="*/ 2147483647 h 50"/>
                <a:gd name="T12" fmla="*/ 2147483647 w 52"/>
                <a:gd name="T13" fmla="*/ 2147483647 h 50"/>
                <a:gd name="T14" fmla="*/ 2147483647 w 52"/>
                <a:gd name="T15" fmla="*/ 2147483647 h 50"/>
                <a:gd name="T16" fmla="*/ 2147483647 w 52"/>
                <a:gd name="T17" fmla="*/ 2147483647 h 50"/>
                <a:gd name="T18" fmla="*/ 2147483647 w 52"/>
                <a:gd name="T19" fmla="*/ 2147483647 h 50"/>
                <a:gd name="T20" fmla="*/ 2147483647 w 52"/>
                <a:gd name="T21" fmla="*/ 2147483647 h 50"/>
                <a:gd name="T22" fmla="*/ 2147483647 w 52"/>
                <a:gd name="T23" fmla="*/ 2147483647 h 50"/>
                <a:gd name="T24" fmla="*/ 2147483647 w 52"/>
                <a:gd name="T25" fmla="*/ 2147483647 h 50"/>
                <a:gd name="T26" fmla="*/ 2147483647 w 52"/>
                <a:gd name="T27" fmla="*/ 2147483647 h 50"/>
                <a:gd name="T28" fmla="*/ 2147483647 w 52"/>
                <a:gd name="T29" fmla="*/ 2147483647 h 50"/>
                <a:gd name="T30" fmla="*/ 2147483647 w 52"/>
                <a:gd name="T31" fmla="*/ 2147483647 h 50"/>
                <a:gd name="T32" fmla="*/ 2147483647 w 52"/>
                <a:gd name="T33" fmla="*/ 2147483647 h 50"/>
                <a:gd name="T34" fmla="*/ 2147483647 w 52"/>
                <a:gd name="T35" fmla="*/ 2147483647 h 50"/>
                <a:gd name="T36" fmla="*/ 2147483647 w 52"/>
                <a:gd name="T37" fmla="*/ 2147483647 h 50"/>
                <a:gd name="T38" fmla="*/ 2147483647 w 52"/>
                <a:gd name="T39" fmla="*/ 2147483647 h 50"/>
                <a:gd name="T40" fmla="*/ 2147483647 w 52"/>
                <a:gd name="T41" fmla="*/ 2147483647 h 50"/>
                <a:gd name="T42" fmla="*/ 2147483647 w 52"/>
                <a:gd name="T43" fmla="*/ 2147483647 h 50"/>
                <a:gd name="T44" fmla="*/ 2147483647 w 52"/>
                <a:gd name="T45" fmla="*/ 2147483647 h 50"/>
                <a:gd name="T46" fmla="*/ 2147483647 w 52"/>
                <a:gd name="T47" fmla="*/ 2147483647 h 50"/>
                <a:gd name="T48" fmla="*/ 2147483647 w 52"/>
                <a:gd name="T49" fmla="*/ 2147483647 h 50"/>
                <a:gd name="T50" fmla="*/ 2147483647 w 52"/>
                <a:gd name="T51" fmla="*/ 2147483647 h 50"/>
                <a:gd name="T52" fmla="*/ 2147483647 w 52"/>
                <a:gd name="T53" fmla="*/ 2147483647 h 50"/>
                <a:gd name="T54" fmla="*/ 2147483647 w 52"/>
                <a:gd name="T55" fmla="*/ 2147483647 h 50"/>
                <a:gd name="T56" fmla="*/ 2147483647 w 52"/>
                <a:gd name="T57" fmla="*/ 2147483647 h 50"/>
                <a:gd name="T58" fmla="*/ 2147483647 w 52"/>
                <a:gd name="T59" fmla="*/ 2147483647 h 50"/>
                <a:gd name="T60" fmla="*/ 2147483647 w 52"/>
                <a:gd name="T61" fmla="*/ 2147483647 h 50"/>
                <a:gd name="T62" fmla="*/ 2147483647 w 52"/>
                <a:gd name="T63" fmla="*/ 2147483647 h 50"/>
                <a:gd name="T64" fmla="*/ 2147483647 w 52"/>
                <a:gd name="T65" fmla="*/ 2147483647 h 50"/>
                <a:gd name="T66" fmla="*/ 2147483647 w 52"/>
                <a:gd name="T67" fmla="*/ 0 h 50"/>
                <a:gd name="T68" fmla="*/ 2147483647 w 52"/>
                <a:gd name="T69" fmla="*/ 2147483647 h 50"/>
                <a:gd name="T70" fmla="*/ 2147483647 w 52"/>
                <a:gd name="T71" fmla="*/ 2147483647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" h="50">
                  <a:moveTo>
                    <a:pt x="4" y="6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51" y="16"/>
                    <a:pt x="51" y="16"/>
                  </a:cubicBezTo>
                  <a:cubicBezTo>
                    <a:pt x="51" y="16"/>
                    <a:pt x="50" y="14"/>
                    <a:pt x="50" y="14"/>
                  </a:cubicBezTo>
                  <a:cubicBezTo>
                    <a:pt x="50" y="13"/>
                    <a:pt x="49" y="11"/>
                    <a:pt x="49" y="1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83" name="Freeform 308"/>
            <p:cNvSpPr>
              <a:spLocks/>
            </p:cNvSpPr>
            <p:nvPr/>
          </p:nvSpPr>
          <p:spPr bwMode="auto">
            <a:xfrm>
              <a:off x="4617505" y="3604802"/>
              <a:ext cx="80588" cy="151256"/>
            </a:xfrm>
            <a:custGeom>
              <a:avLst/>
              <a:gdLst>
                <a:gd name="T0" fmla="*/ 2147483647 w 78"/>
                <a:gd name="T1" fmla="*/ 2147483647 h 150"/>
                <a:gd name="T2" fmla="*/ 2147483647 w 78"/>
                <a:gd name="T3" fmla="*/ 2147483647 h 150"/>
                <a:gd name="T4" fmla="*/ 2147483647 w 78"/>
                <a:gd name="T5" fmla="*/ 2147483647 h 150"/>
                <a:gd name="T6" fmla="*/ 0 w 78"/>
                <a:gd name="T7" fmla="*/ 2147483647 h 150"/>
                <a:gd name="T8" fmla="*/ 0 w 78"/>
                <a:gd name="T9" fmla="*/ 2147483647 h 150"/>
                <a:gd name="T10" fmla="*/ 2147483647 w 78"/>
                <a:gd name="T11" fmla="*/ 2147483647 h 150"/>
                <a:gd name="T12" fmla="*/ 2147483647 w 78"/>
                <a:gd name="T13" fmla="*/ 2147483647 h 150"/>
                <a:gd name="T14" fmla="*/ 2147483647 w 78"/>
                <a:gd name="T15" fmla="*/ 2147483647 h 150"/>
                <a:gd name="T16" fmla="*/ 2147483647 w 78"/>
                <a:gd name="T17" fmla="*/ 2147483647 h 150"/>
                <a:gd name="T18" fmla="*/ 2147483647 w 78"/>
                <a:gd name="T19" fmla="*/ 2147483647 h 150"/>
                <a:gd name="T20" fmla="*/ 2147483647 w 78"/>
                <a:gd name="T21" fmla="*/ 2147483647 h 150"/>
                <a:gd name="T22" fmla="*/ 2147483647 w 78"/>
                <a:gd name="T23" fmla="*/ 2147483647 h 150"/>
                <a:gd name="T24" fmla="*/ 2147483647 w 78"/>
                <a:gd name="T25" fmla="*/ 2147483647 h 150"/>
                <a:gd name="T26" fmla="*/ 2147483647 w 78"/>
                <a:gd name="T27" fmla="*/ 2147483647 h 150"/>
                <a:gd name="T28" fmla="*/ 2147483647 w 78"/>
                <a:gd name="T29" fmla="*/ 2147483647 h 150"/>
                <a:gd name="T30" fmla="*/ 2147483647 w 78"/>
                <a:gd name="T31" fmla="*/ 2147483647 h 150"/>
                <a:gd name="T32" fmla="*/ 2147483647 w 78"/>
                <a:gd name="T33" fmla="*/ 2147483647 h 150"/>
                <a:gd name="T34" fmla="*/ 2147483647 w 78"/>
                <a:gd name="T35" fmla="*/ 2147483647 h 150"/>
                <a:gd name="T36" fmla="*/ 2147483647 w 78"/>
                <a:gd name="T37" fmla="*/ 0 h 150"/>
                <a:gd name="T38" fmla="*/ 2147483647 w 78"/>
                <a:gd name="T39" fmla="*/ 0 h 150"/>
                <a:gd name="T40" fmla="*/ 2147483647 w 78"/>
                <a:gd name="T41" fmla="*/ 2147483647 h 150"/>
                <a:gd name="T42" fmla="*/ 2147483647 w 78"/>
                <a:gd name="T43" fmla="*/ 2147483647 h 1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8" h="150">
                  <a:moveTo>
                    <a:pt x="18" y="12"/>
                  </a:moveTo>
                  <a:lnTo>
                    <a:pt x="18" y="30"/>
                  </a:lnTo>
                  <a:lnTo>
                    <a:pt x="18" y="54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44"/>
                  </a:lnTo>
                  <a:lnTo>
                    <a:pt x="54" y="126"/>
                  </a:lnTo>
                  <a:lnTo>
                    <a:pt x="78" y="102"/>
                  </a:lnTo>
                  <a:lnTo>
                    <a:pt x="78" y="90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84" name="Freeform 309"/>
            <p:cNvSpPr>
              <a:spLocks/>
            </p:cNvSpPr>
            <p:nvPr/>
          </p:nvSpPr>
          <p:spPr bwMode="auto">
            <a:xfrm>
              <a:off x="4222007" y="3640757"/>
              <a:ext cx="231843" cy="177292"/>
            </a:xfrm>
            <a:custGeom>
              <a:avLst/>
              <a:gdLst>
                <a:gd name="T0" fmla="*/ 2147483647 w 228"/>
                <a:gd name="T1" fmla="*/ 2147483647 h 174"/>
                <a:gd name="T2" fmla="*/ 2147483647 w 228"/>
                <a:gd name="T3" fmla="*/ 2147483647 h 174"/>
                <a:gd name="T4" fmla="*/ 2147483647 w 228"/>
                <a:gd name="T5" fmla="*/ 2147483647 h 174"/>
                <a:gd name="T6" fmla="*/ 2147483647 w 228"/>
                <a:gd name="T7" fmla="*/ 2147483647 h 174"/>
                <a:gd name="T8" fmla="*/ 2147483647 w 228"/>
                <a:gd name="T9" fmla="*/ 2147483647 h 174"/>
                <a:gd name="T10" fmla="*/ 2147483647 w 228"/>
                <a:gd name="T11" fmla="*/ 2147483647 h 174"/>
                <a:gd name="T12" fmla="*/ 2147483647 w 228"/>
                <a:gd name="T13" fmla="*/ 2147483647 h 174"/>
                <a:gd name="T14" fmla="*/ 2147483647 w 228"/>
                <a:gd name="T15" fmla="*/ 2147483647 h 174"/>
                <a:gd name="T16" fmla="*/ 2147483647 w 228"/>
                <a:gd name="T17" fmla="*/ 2147483647 h 174"/>
                <a:gd name="T18" fmla="*/ 2147483647 w 228"/>
                <a:gd name="T19" fmla="*/ 2147483647 h 174"/>
                <a:gd name="T20" fmla="*/ 2147483647 w 228"/>
                <a:gd name="T21" fmla="*/ 2147483647 h 174"/>
                <a:gd name="T22" fmla="*/ 2147483647 w 228"/>
                <a:gd name="T23" fmla="*/ 2147483647 h 174"/>
                <a:gd name="T24" fmla="*/ 2147483647 w 228"/>
                <a:gd name="T25" fmla="*/ 2147483647 h 174"/>
                <a:gd name="T26" fmla="*/ 2147483647 w 228"/>
                <a:gd name="T27" fmla="*/ 0 h 174"/>
                <a:gd name="T28" fmla="*/ 2147483647 w 228"/>
                <a:gd name="T29" fmla="*/ 2147483647 h 174"/>
                <a:gd name="T30" fmla="*/ 2147483647 w 228"/>
                <a:gd name="T31" fmla="*/ 2147483647 h 174"/>
                <a:gd name="T32" fmla="*/ 2147483647 w 228"/>
                <a:gd name="T33" fmla="*/ 2147483647 h 174"/>
                <a:gd name="T34" fmla="*/ 2147483647 w 228"/>
                <a:gd name="T35" fmla="*/ 2147483647 h 174"/>
                <a:gd name="T36" fmla="*/ 2147483647 w 228"/>
                <a:gd name="T37" fmla="*/ 2147483647 h 174"/>
                <a:gd name="T38" fmla="*/ 0 w 228"/>
                <a:gd name="T39" fmla="*/ 2147483647 h 174"/>
                <a:gd name="T40" fmla="*/ 2147483647 w 228"/>
                <a:gd name="T41" fmla="*/ 2147483647 h 174"/>
                <a:gd name="T42" fmla="*/ 2147483647 w 228"/>
                <a:gd name="T43" fmla="*/ 2147483647 h 1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8" h="174">
                  <a:moveTo>
                    <a:pt x="90" y="156"/>
                  </a:moveTo>
                  <a:lnTo>
                    <a:pt x="114" y="138"/>
                  </a:lnTo>
                  <a:lnTo>
                    <a:pt x="144" y="120"/>
                  </a:lnTo>
                  <a:lnTo>
                    <a:pt x="180" y="108"/>
                  </a:lnTo>
                  <a:lnTo>
                    <a:pt x="186" y="96"/>
                  </a:lnTo>
                  <a:lnTo>
                    <a:pt x="192" y="84"/>
                  </a:lnTo>
                  <a:lnTo>
                    <a:pt x="216" y="78"/>
                  </a:lnTo>
                  <a:lnTo>
                    <a:pt x="228" y="72"/>
                  </a:lnTo>
                  <a:lnTo>
                    <a:pt x="222" y="42"/>
                  </a:lnTo>
                  <a:lnTo>
                    <a:pt x="216" y="12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8" y="12"/>
                  </a:lnTo>
                  <a:lnTo>
                    <a:pt x="144" y="0"/>
                  </a:lnTo>
                  <a:lnTo>
                    <a:pt x="120" y="36"/>
                  </a:lnTo>
                  <a:lnTo>
                    <a:pt x="96" y="60"/>
                  </a:lnTo>
                  <a:lnTo>
                    <a:pt x="72" y="90"/>
                  </a:lnTo>
                  <a:lnTo>
                    <a:pt x="66" y="138"/>
                  </a:lnTo>
                  <a:lnTo>
                    <a:pt x="12" y="162"/>
                  </a:lnTo>
                  <a:lnTo>
                    <a:pt x="0" y="174"/>
                  </a:lnTo>
                  <a:lnTo>
                    <a:pt x="84" y="174"/>
                  </a:lnTo>
                  <a:lnTo>
                    <a:pt x="90" y="156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85" name="Freeform 310"/>
            <p:cNvSpPr>
              <a:spLocks/>
            </p:cNvSpPr>
            <p:nvPr/>
          </p:nvSpPr>
          <p:spPr bwMode="auto">
            <a:xfrm>
              <a:off x="4152578" y="3818049"/>
              <a:ext cx="159934" cy="138858"/>
            </a:xfrm>
            <a:custGeom>
              <a:avLst/>
              <a:gdLst>
                <a:gd name="T0" fmla="*/ 2147483647 w 26"/>
                <a:gd name="T1" fmla="*/ 2147483647 h 23"/>
                <a:gd name="T2" fmla="*/ 2147483647 w 26"/>
                <a:gd name="T3" fmla="*/ 2147483647 h 23"/>
                <a:gd name="T4" fmla="*/ 2147483647 w 26"/>
                <a:gd name="T5" fmla="*/ 2147483647 h 23"/>
                <a:gd name="T6" fmla="*/ 2147483647 w 26"/>
                <a:gd name="T7" fmla="*/ 2147483647 h 23"/>
                <a:gd name="T8" fmla="*/ 2147483647 w 26"/>
                <a:gd name="T9" fmla="*/ 2147483647 h 23"/>
                <a:gd name="T10" fmla="*/ 2147483647 w 26"/>
                <a:gd name="T11" fmla="*/ 2147483647 h 23"/>
                <a:gd name="T12" fmla="*/ 2147483647 w 26"/>
                <a:gd name="T13" fmla="*/ 0 h 23"/>
                <a:gd name="T14" fmla="*/ 2147483647 w 26"/>
                <a:gd name="T15" fmla="*/ 0 h 23"/>
                <a:gd name="T16" fmla="*/ 2147483647 w 26"/>
                <a:gd name="T17" fmla="*/ 2147483647 h 23"/>
                <a:gd name="T18" fmla="*/ 2147483647 w 26"/>
                <a:gd name="T19" fmla="*/ 2147483647 h 23"/>
                <a:gd name="T20" fmla="*/ 0 w 26"/>
                <a:gd name="T21" fmla="*/ 2147483647 h 23"/>
                <a:gd name="T22" fmla="*/ 2147483647 w 26"/>
                <a:gd name="T23" fmla="*/ 2147483647 h 23"/>
                <a:gd name="T24" fmla="*/ 2147483647 w 26"/>
                <a:gd name="T25" fmla="*/ 2147483647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23">
                  <a:moveTo>
                    <a:pt x="13" y="16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12" y="23"/>
                    <a:pt x="12" y="23"/>
                  </a:cubicBezTo>
                  <a:cubicBezTo>
                    <a:pt x="13" y="23"/>
                    <a:pt x="13" y="16"/>
                    <a:pt x="13" y="16"/>
                  </a:cubicBez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86" name="Freeform 311"/>
            <p:cNvSpPr>
              <a:spLocks/>
            </p:cNvSpPr>
            <p:nvPr/>
          </p:nvSpPr>
          <p:spPr bwMode="auto">
            <a:xfrm>
              <a:off x="4160017" y="4128001"/>
              <a:ext cx="48352" cy="37194"/>
            </a:xfrm>
            <a:custGeom>
              <a:avLst/>
              <a:gdLst>
                <a:gd name="T0" fmla="*/ 2147483647 w 48"/>
                <a:gd name="T1" fmla="*/ 2147483647 h 36"/>
                <a:gd name="T2" fmla="*/ 2147483647 w 48"/>
                <a:gd name="T3" fmla="*/ 2147483647 h 36"/>
                <a:gd name="T4" fmla="*/ 2147483647 w 48"/>
                <a:gd name="T5" fmla="*/ 0 h 36"/>
                <a:gd name="T6" fmla="*/ 2147483647 w 48"/>
                <a:gd name="T7" fmla="*/ 0 h 36"/>
                <a:gd name="T8" fmla="*/ 2147483647 w 48"/>
                <a:gd name="T9" fmla="*/ 2147483647 h 36"/>
                <a:gd name="T10" fmla="*/ 0 w 48"/>
                <a:gd name="T11" fmla="*/ 2147483647 h 36"/>
                <a:gd name="T12" fmla="*/ 2147483647 w 48"/>
                <a:gd name="T13" fmla="*/ 2147483647 h 36"/>
                <a:gd name="T14" fmla="*/ 2147483647 w 48"/>
                <a:gd name="T15" fmla="*/ 2147483647 h 36"/>
                <a:gd name="T16" fmla="*/ 2147483647 w 48"/>
                <a:gd name="T17" fmla="*/ 2147483647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36">
                  <a:moveTo>
                    <a:pt x="48" y="24"/>
                  </a:moveTo>
                  <a:lnTo>
                    <a:pt x="48" y="6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87" name="Freeform 312"/>
            <p:cNvSpPr>
              <a:spLocks/>
            </p:cNvSpPr>
            <p:nvPr/>
          </p:nvSpPr>
          <p:spPr bwMode="auto">
            <a:xfrm>
              <a:off x="4901420" y="3915994"/>
              <a:ext cx="317390" cy="389299"/>
            </a:xfrm>
            <a:custGeom>
              <a:avLst/>
              <a:gdLst>
                <a:gd name="T0" fmla="*/ 2147483647 w 52"/>
                <a:gd name="T1" fmla="*/ 2147483647 h 64"/>
                <a:gd name="T2" fmla="*/ 2147483647 w 52"/>
                <a:gd name="T3" fmla="*/ 2147483647 h 64"/>
                <a:gd name="T4" fmla="*/ 2147483647 w 52"/>
                <a:gd name="T5" fmla="*/ 2147483647 h 64"/>
                <a:gd name="T6" fmla="*/ 2147483647 w 52"/>
                <a:gd name="T7" fmla="*/ 2147483647 h 64"/>
                <a:gd name="T8" fmla="*/ 2147483647 w 52"/>
                <a:gd name="T9" fmla="*/ 2147483647 h 64"/>
                <a:gd name="T10" fmla="*/ 2147483647 w 52"/>
                <a:gd name="T11" fmla="*/ 2147483647 h 64"/>
                <a:gd name="T12" fmla="*/ 2147483647 w 52"/>
                <a:gd name="T13" fmla="*/ 2147483647 h 64"/>
                <a:gd name="T14" fmla="*/ 2147483647 w 52"/>
                <a:gd name="T15" fmla="*/ 2147483647 h 64"/>
                <a:gd name="T16" fmla="*/ 2147483647 w 52"/>
                <a:gd name="T17" fmla="*/ 2147483647 h 64"/>
                <a:gd name="T18" fmla="*/ 0 w 52"/>
                <a:gd name="T19" fmla="*/ 2147483647 h 64"/>
                <a:gd name="T20" fmla="*/ 2147483647 w 52"/>
                <a:gd name="T21" fmla="*/ 2147483647 h 64"/>
                <a:gd name="T22" fmla="*/ 2147483647 w 52"/>
                <a:gd name="T23" fmla="*/ 2147483647 h 64"/>
                <a:gd name="T24" fmla="*/ 2147483647 w 52"/>
                <a:gd name="T25" fmla="*/ 2147483647 h 64"/>
                <a:gd name="T26" fmla="*/ 2147483647 w 52"/>
                <a:gd name="T27" fmla="*/ 2147483647 h 64"/>
                <a:gd name="T28" fmla="*/ 2147483647 w 52"/>
                <a:gd name="T29" fmla="*/ 2147483647 h 64"/>
                <a:gd name="T30" fmla="*/ 2147483647 w 52"/>
                <a:gd name="T31" fmla="*/ 2147483647 h 64"/>
                <a:gd name="T32" fmla="*/ 2147483647 w 52"/>
                <a:gd name="T33" fmla="*/ 2147483647 h 64"/>
                <a:gd name="T34" fmla="*/ 2147483647 w 52"/>
                <a:gd name="T35" fmla="*/ 2147483647 h 64"/>
                <a:gd name="T36" fmla="*/ 2147483647 w 52"/>
                <a:gd name="T37" fmla="*/ 2147483647 h 64"/>
                <a:gd name="T38" fmla="*/ 2147483647 w 52"/>
                <a:gd name="T39" fmla="*/ 2147483647 h 64"/>
                <a:gd name="T40" fmla="*/ 2147483647 w 52"/>
                <a:gd name="T41" fmla="*/ 2147483647 h 64"/>
                <a:gd name="T42" fmla="*/ 2147483647 w 52"/>
                <a:gd name="T43" fmla="*/ 2147483647 h 64"/>
                <a:gd name="T44" fmla="*/ 2147483647 w 52"/>
                <a:gd name="T45" fmla="*/ 2147483647 h 64"/>
                <a:gd name="T46" fmla="*/ 2147483647 w 52"/>
                <a:gd name="T47" fmla="*/ 2147483647 h 64"/>
                <a:gd name="T48" fmla="*/ 2147483647 w 52"/>
                <a:gd name="T49" fmla="*/ 2147483647 h 64"/>
                <a:gd name="T50" fmla="*/ 2147483647 w 52"/>
                <a:gd name="T51" fmla="*/ 2147483647 h 64"/>
                <a:gd name="T52" fmla="*/ 2147483647 w 52"/>
                <a:gd name="T53" fmla="*/ 2147483647 h 64"/>
                <a:gd name="T54" fmla="*/ 2147483647 w 52"/>
                <a:gd name="T55" fmla="*/ 2147483647 h 64"/>
                <a:gd name="T56" fmla="*/ 2147483647 w 52"/>
                <a:gd name="T57" fmla="*/ 2147483647 h 64"/>
                <a:gd name="T58" fmla="*/ 2147483647 w 52"/>
                <a:gd name="T59" fmla="*/ 2147483647 h 64"/>
                <a:gd name="T60" fmla="*/ 2147483647 w 52"/>
                <a:gd name="T61" fmla="*/ 2147483647 h 64"/>
                <a:gd name="T62" fmla="*/ 2147483647 w 52"/>
                <a:gd name="T63" fmla="*/ 2147483647 h 64"/>
                <a:gd name="T64" fmla="*/ 2147483647 w 52"/>
                <a:gd name="T65" fmla="*/ 2147483647 h 64"/>
                <a:gd name="T66" fmla="*/ 2147483647 w 52"/>
                <a:gd name="T67" fmla="*/ 2147483647 h 64"/>
                <a:gd name="T68" fmla="*/ 2147483647 w 52"/>
                <a:gd name="T69" fmla="*/ 2147483647 h 64"/>
                <a:gd name="T70" fmla="*/ 2147483647 w 52"/>
                <a:gd name="T71" fmla="*/ 0 h 64"/>
                <a:gd name="T72" fmla="*/ 2147483647 w 52"/>
                <a:gd name="T73" fmla="*/ 2147483647 h 64"/>
                <a:gd name="T74" fmla="*/ 2147483647 w 52"/>
                <a:gd name="T75" fmla="*/ 2147483647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2" h="64">
                  <a:moveTo>
                    <a:pt x="37" y="5"/>
                  </a:moveTo>
                  <a:cubicBezTo>
                    <a:pt x="37" y="5"/>
                    <a:pt x="15" y="5"/>
                    <a:pt x="11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2"/>
                    <a:pt x="42" y="2"/>
                    <a:pt x="42" y="2"/>
                  </a:cubicBezTo>
                  <a:lnTo>
                    <a:pt x="37" y="5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88" name="Freeform 313"/>
            <p:cNvSpPr>
              <a:spLocks/>
            </p:cNvSpPr>
            <p:nvPr/>
          </p:nvSpPr>
          <p:spPr bwMode="auto">
            <a:xfrm>
              <a:off x="4312513" y="4171394"/>
              <a:ext cx="116542" cy="115302"/>
            </a:xfrm>
            <a:custGeom>
              <a:avLst/>
              <a:gdLst>
                <a:gd name="T0" fmla="*/ 2147483647 w 19"/>
                <a:gd name="T1" fmla="*/ 2147483647 h 19"/>
                <a:gd name="T2" fmla="*/ 2147483647 w 19"/>
                <a:gd name="T3" fmla="*/ 2147483647 h 19"/>
                <a:gd name="T4" fmla="*/ 2147483647 w 19"/>
                <a:gd name="T5" fmla="*/ 2147483647 h 19"/>
                <a:gd name="T6" fmla="*/ 2147483647 w 19"/>
                <a:gd name="T7" fmla="*/ 2147483647 h 19"/>
                <a:gd name="T8" fmla="*/ 2147483647 w 19"/>
                <a:gd name="T9" fmla="*/ 2147483647 h 19"/>
                <a:gd name="T10" fmla="*/ 2147483647 w 19"/>
                <a:gd name="T11" fmla="*/ 2147483647 h 19"/>
                <a:gd name="T12" fmla="*/ 2147483647 w 19"/>
                <a:gd name="T13" fmla="*/ 0 h 19"/>
                <a:gd name="T14" fmla="*/ 2147483647 w 19"/>
                <a:gd name="T15" fmla="*/ 0 h 19"/>
                <a:gd name="T16" fmla="*/ 2147483647 w 19"/>
                <a:gd name="T17" fmla="*/ 0 h 19"/>
                <a:gd name="T18" fmla="*/ 2147483647 w 19"/>
                <a:gd name="T19" fmla="*/ 2147483647 h 19"/>
                <a:gd name="T20" fmla="*/ 2147483647 w 19"/>
                <a:gd name="T21" fmla="*/ 2147483647 h 19"/>
                <a:gd name="T22" fmla="*/ 2147483647 w 19"/>
                <a:gd name="T23" fmla="*/ 2147483647 h 19"/>
                <a:gd name="T24" fmla="*/ 2147483647 w 19"/>
                <a:gd name="T25" fmla="*/ 2147483647 h 19"/>
                <a:gd name="T26" fmla="*/ 0 w 19"/>
                <a:gd name="T27" fmla="*/ 2147483647 h 19"/>
                <a:gd name="T28" fmla="*/ 2147483647 w 19"/>
                <a:gd name="T29" fmla="*/ 2147483647 h 19"/>
                <a:gd name="T30" fmla="*/ 2147483647 w 19"/>
                <a:gd name="T31" fmla="*/ 2147483647 h 19"/>
                <a:gd name="T32" fmla="*/ 2147483647 w 19"/>
                <a:gd name="T33" fmla="*/ 2147483647 h 19"/>
                <a:gd name="T34" fmla="*/ 2147483647 w 19"/>
                <a:gd name="T35" fmla="*/ 2147483647 h 19"/>
                <a:gd name="T36" fmla="*/ 2147483647 w 19"/>
                <a:gd name="T37" fmla="*/ 2147483647 h 19"/>
                <a:gd name="T38" fmla="*/ 2147483647 w 19"/>
                <a:gd name="T39" fmla="*/ 2147483647 h 19"/>
                <a:gd name="T40" fmla="*/ 2147483647 w 19"/>
                <a:gd name="T41" fmla="*/ 2147483647 h 19"/>
                <a:gd name="T42" fmla="*/ 2147483647 w 19"/>
                <a:gd name="T43" fmla="*/ 2147483647 h 19"/>
                <a:gd name="T44" fmla="*/ 2147483647 w 19"/>
                <a:gd name="T45" fmla="*/ 2147483647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" h="19">
                  <a:moveTo>
                    <a:pt x="17" y="1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4"/>
                    <a:pt x="1" y="14"/>
                  </a:cubicBezTo>
                  <a:cubicBezTo>
                    <a:pt x="1" y="14"/>
                    <a:pt x="4" y="16"/>
                    <a:pt x="4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3"/>
                    <a:pt x="17" y="13"/>
                    <a:pt x="17" y="13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89" name="Freeform 314"/>
            <p:cNvSpPr>
              <a:spLocks/>
            </p:cNvSpPr>
            <p:nvPr/>
          </p:nvSpPr>
          <p:spPr bwMode="auto">
            <a:xfrm>
              <a:off x="4253002" y="4214787"/>
              <a:ext cx="83067" cy="71909"/>
            </a:xfrm>
            <a:custGeom>
              <a:avLst/>
              <a:gdLst>
                <a:gd name="T0" fmla="*/ 2147483647 w 14"/>
                <a:gd name="T1" fmla="*/ 2147483647 h 12"/>
                <a:gd name="T2" fmla="*/ 2147483647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2147483647 h 12"/>
                <a:gd name="T8" fmla="*/ 2147483647 w 14"/>
                <a:gd name="T9" fmla="*/ 2147483647 h 12"/>
                <a:gd name="T10" fmla="*/ 2147483647 w 14"/>
                <a:gd name="T11" fmla="*/ 0 h 12"/>
                <a:gd name="T12" fmla="*/ 2147483647 w 14"/>
                <a:gd name="T13" fmla="*/ 2147483647 h 12"/>
                <a:gd name="T14" fmla="*/ 2147483647 w 14"/>
                <a:gd name="T15" fmla="*/ 2147483647 h 12"/>
                <a:gd name="T16" fmla="*/ 0 w 14"/>
                <a:gd name="T17" fmla="*/ 2147483647 h 12"/>
                <a:gd name="T18" fmla="*/ 2147483647 w 14"/>
                <a:gd name="T19" fmla="*/ 2147483647 h 12"/>
                <a:gd name="T20" fmla="*/ 2147483647 w 14"/>
                <a:gd name="T21" fmla="*/ 2147483647 h 12"/>
                <a:gd name="T22" fmla="*/ 2147483647 w 14"/>
                <a:gd name="T23" fmla="*/ 2147483647 h 12"/>
                <a:gd name="T24" fmla="*/ 2147483647 w 14"/>
                <a:gd name="T25" fmla="*/ 2147483647 h 12"/>
                <a:gd name="T26" fmla="*/ 2147483647 w 14"/>
                <a:gd name="T27" fmla="*/ 2147483647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1" y="7"/>
                  </a:moveTo>
                  <a:cubicBezTo>
                    <a:pt x="10" y="7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4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1" y="7"/>
                    <a:pt x="11" y="7"/>
                  </a:cubicBez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90" name="Freeform 315"/>
            <p:cNvSpPr>
              <a:spLocks/>
            </p:cNvSpPr>
            <p:nvPr/>
          </p:nvSpPr>
          <p:spPr bwMode="auto">
            <a:xfrm>
              <a:off x="4214569" y="4189991"/>
              <a:ext cx="61990" cy="54551"/>
            </a:xfrm>
            <a:custGeom>
              <a:avLst/>
              <a:gdLst>
                <a:gd name="T0" fmla="*/ 2147483647 w 60"/>
                <a:gd name="T1" fmla="*/ 2147483647 h 54"/>
                <a:gd name="T2" fmla="*/ 2147483647 w 60"/>
                <a:gd name="T3" fmla="*/ 2147483647 h 54"/>
                <a:gd name="T4" fmla="*/ 2147483647 w 60"/>
                <a:gd name="T5" fmla="*/ 2147483647 h 54"/>
                <a:gd name="T6" fmla="*/ 2147483647 w 60"/>
                <a:gd name="T7" fmla="*/ 0 h 54"/>
                <a:gd name="T8" fmla="*/ 2147483647 w 60"/>
                <a:gd name="T9" fmla="*/ 0 h 54"/>
                <a:gd name="T10" fmla="*/ 2147483647 w 60"/>
                <a:gd name="T11" fmla="*/ 2147483647 h 54"/>
                <a:gd name="T12" fmla="*/ 0 w 60"/>
                <a:gd name="T13" fmla="*/ 2147483647 h 54"/>
                <a:gd name="T14" fmla="*/ 2147483647 w 60"/>
                <a:gd name="T15" fmla="*/ 2147483647 h 54"/>
                <a:gd name="T16" fmla="*/ 2147483647 w 60"/>
                <a:gd name="T17" fmla="*/ 2147483647 h 54"/>
                <a:gd name="T18" fmla="*/ 2147483647 w 60"/>
                <a:gd name="T19" fmla="*/ 2147483647 h 54"/>
                <a:gd name="T20" fmla="*/ 2147483647 w 60"/>
                <a:gd name="T21" fmla="*/ 2147483647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" h="54">
                  <a:moveTo>
                    <a:pt x="54" y="36"/>
                  </a:moveTo>
                  <a:lnTo>
                    <a:pt x="60" y="24"/>
                  </a:lnTo>
                  <a:lnTo>
                    <a:pt x="54" y="18"/>
                  </a:lnTo>
                  <a:lnTo>
                    <a:pt x="42" y="0"/>
                  </a:lnTo>
                  <a:lnTo>
                    <a:pt x="18" y="0"/>
                  </a:lnTo>
                  <a:lnTo>
                    <a:pt x="12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36" y="54"/>
                  </a:lnTo>
                  <a:lnTo>
                    <a:pt x="42" y="42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91" name="Rectangle 316"/>
            <p:cNvSpPr>
              <a:spLocks noChangeArrowheads="1"/>
            </p:cNvSpPr>
            <p:nvPr/>
          </p:nvSpPr>
          <p:spPr bwMode="auto">
            <a:xfrm>
              <a:off x="4305074" y="3818049"/>
              <a:ext cx="7439" cy="18597"/>
            </a:xfrm>
            <a:prstGeom prst="rect">
              <a:avLst/>
            </a:prstGeom>
            <a:solidFill>
              <a:srgbClr val="009EDA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317"/>
            <p:cNvSpPr>
              <a:spLocks/>
            </p:cNvSpPr>
            <p:nvPr/>
          </p:nvSpPr>
          <p:spPr bwMode="auto">
            <a:xfrm>
              <a:off x="4305074" y="3604802"/>
              <a:ext cx="400457" cy="394258"/>
            </a:xfrm>
            <a:custGeom>
              <a:avLst/>
              <a:gdLst>
                <a:gd name="T0" fmla="*/ 2147483647 w 390"/>
                <a:gd name="T1" fmla="*/ 2147483647 h 390"/>
                <a:gd name="T2" fmla="*/ 2147483647 w 390"/>
                <a:gd name="T3" fmla="*/ 2147483647 h 390"/>
                <a:gd name="T4" fmla="*/ 2147483647 w 390"/>
                <a:gd name="T5" fmla="*/ 2147483647 h 390"/>
                <a:gd name="T6" fmla="*/ 2147483647 w 390"/>
                <a:gd name="T7" fmla="*/ 2147483647 h 390"/>
                <a:gd name="T8" fmla="*/ 2147483647 w 390"/>
                <a:gd name="T9" fmla="*/ 2147483647 h 390"/>
                <a:gd name="T10" fmla="*/ 2147483647 w 390"/>
                <a:gd name="T11" fmla="*/ 2147483647 h 390"/>
                <a:gd name="T12" fmla="*/ 2147483647 w 390"/>
                <a:gd name="T13" fmla="*/ 2147483647 h 390"/>
                <a:gd name="T14" fmla="*/ 2147483647 w 390"/>
                <a:gd name="T15" fmla="*/ 2147483647 h 390"/>
                <a:gd name="T16" fmla="*/ 2147483647 w 390"/>
                <a:gd name="T17" fmla="*/ 2147483647 h 390"/>
                <a:gd name="T18" fmla="*/ 2147483647 w 390"/>
                <a:gd name="T19" fmla="*/ 2147483647 h 390"/>
                <a:gd name="T20" fmla="*/ 2147483647 w 390"/>
                <a:gd name="T21" fmla="*/ 2147483647 h 390"/>
                <a:gd name="T22" fmla="*/ 2147483647 w 390"/>
                <a:gd name="T23" fmla="*/ 2147483647 h 390"/>
                <a:gd name="T24" fmla="*/ 2147483647 w 390"/>
                <a:gd name="T25" fmla="*/ 2147483647 h 390"/>
                <a:gd name="T26" fmla="*/ 2147483647 w 390"/>
                <a:gd name="T27" fmla="*/ 2147483647 h 390"/>
                <a:gd name="T28" fmla="*/ 2147483647 w 390"/>
                <a:gd name="T29" fmla="*/ 2147483647 h 390"/>
                <a:gd name="T30" fmla="*/ 2147483647 w 390"/>
                <a:gd name="T31" fmla="*/ 2147483647 h 390"/>
                <a:gd name="T32" fmla="*/ 2147483647 w 390"/>
                <a:gd name="T33" fmla="*/ 2147483647 h 390"/>
                <a:gd name="T34" fmla="*/ 2147483647 w 390"/>
                <a:gd name="T35" fmla="*/ 2147483647 h 390"/>
                <a:gd name="T36" fmla="*/ 2147483647 w 390"/>
                <a:gd name="T37" fmla="*/ 2147483647 h 390"/>
                <a:gd name="T38" fmla="*/ 2147483647 w 390"/>
                <a:gd name="T39" fmla="*/ 2147483647 h 390"/>
                <a:gd name="T40" fmla="*/ 2147483647 w 390"/>
                <a:gd name="T41" fmla="*/ 2147483647 h 390"/>
                <a:gd name="T42" fmla="*/ 2147483647 w 390"/>
                <a:gd name="T43" fmla="*/ 2147483647 h 390"/>
                <a:gd name="T44" fmla="*/ 2147483647 w 390"/>
                <a:gd name="T45" fmla="*/ 2147483647 h 390"/>
                <a:gd name="T46" fmla="*/ 2147483647 w 390"/>
                <a:gd name="T47" fmla="*/ 2147483647 h 390"/>
                <a:gd name="T48" fmla="*/ 2147483647 w 390"/>
                <a:gd name="T49" fmla="*/ 0 h 390"/>
                <a:gd name="T50" fmla="*/ 2147483647 w 390"/>
                <a:gd name="T51" fmla="*/ 2147483647 h 390"/>
                <a:gd name="T52" fmla="*/ 2147483647 w 390"/>
                <a:gd name="T53" fmla="*/ 2147483647 h 390"/>
                <a:gd name="T54" fmla="*/ 2147483647 w 390"/>
                <a:gd name="T55" fmla="*/ 2147483647 h 390"/>
                <a:gd name="T56" fmla="*/ 2147483647 w 390"/>
                <a:gd name="T57" fmla="*/ 2147483647 h 390"/>
                <a:gd name="T58" fmla="*/ 2147483647 w 390"/>
                <a:gd name="T59" fmla="*/ 2147483647 h 390"/>
                <a:gd name="T60" fmla="*/ 2147483647 w 390"/>
                <a:gd name="T61" fmla="*/ 2147483647 h 390"/>
                <a:gd name="T62" fmla="*/ 2147483647 w 390"/>
                <a:gd name="T63" fmla="*/ 2147483647 h 390"/>
                <a:gd name="T64" fmla="*/ 2147483647 w 390"/>
                <a:gd name="T65" fmla="*/ 2147483647 h 390"/>
                <a:gd name="T66" fmla="*/ 2147483647 w 390"/>
                <a:gd name="T67" fmla="*/ 2147483647 h 390"/>
                <a:gd name="T68" fmla="*/ 2147483647 w 390"/>
                <a:gd name="T69" fmla="*/ 2147483647 h 390"/>
                <a:gd name="T70" fmla="*/ 2147483647 w 390"/>
                <a:gd name="T71" fmla="*/ 2147483647 h 390"/>
                <a:gd name="T72" fmla="*/ 2147483647 w 390"/>
                <a:gd name="T73" fmla="*/ 2147483647 h 390"/>
                <a:gd name="T74" fmla="*/ 2147483647 w 390"/>
                <a:gd name="T75" fmla="*/ 2147483647 h 390"/>
                <a:gd name="T76" fmla="*/ 2147483647 w 390"/>
                <a:gd name="T77" fmla="*/ 2147483647 h 390"/>
                <a:gd name="T78" fmla="*/ 0 w 390"/>
                <a:gd name="T79" fmla="*/ 2147483647 h 390"/>
                <a:gd name="T80" fmla="*/ 2147483647 w 390"/>
                <a:gd name="T81" fmla="*/ 2147483647 h 390"/>
                <a:gd name="T82" fmla="*/ 2147483647 w 390"/>
                <a:gd name="T83" fmla="*/ 2147483647 h 390"/>
                <a:gd name="T84" fmla="*/ 2147483647 w 390"/>
                <a:gd name="T85" fmla="*/ 214748364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93" name="Freeform 318"/>
            <p:cNvSpPr>
              <a:spLocks/>
            </p:cNvSpPr>
            <p:nvPr/>
          </p:nvSpPr>
          <p:spPr bwMode="auto">
            <a:xfrm>
              <a:off x="4305074" y="3604802"/>
              <a:ext cx="400457" cy="394258"/>
            </a:xfrm>
            <a:custGeom>
              <a:avLst/>
              <a:gdLst>
                <a:gd name="T0" fmla="*/ 2147483647 w 390"/>
                <a:gd name="T1" fmla="*/ 2147483647 h 390"/>
                <a:gd name="T2" fmla="*/ 2147483647 w 390"/>
                <a:gd name="T3" fmla="*/ 2147483647 h 390"/>
                <a:gd name="T4" fmla="*/ 2147483647 w 390"/>
                <a:gd name="T5" fmla="*/ 2147483647 h 390"/>
                <a:gd name="T6" fmla="*/ 2147483647 w 390"/>
                <a:gd name="T7" fmla="*/ 2147483647 h 390"/>
                <a:gd name="T8" fmla="*/ 2147483647 w 390"/>
                <a:gd name="T9" fmla="*/ 2147483647 h 390"/>
                <a:gd name="T10" fmla="*/ 2147483647 w 390"/>
                <a:gd name="T11" fmla="*/ 2147483647 h 390"/>
                <a:gd name="T12" fmla="*/ 2147483647 w 390"/>
                <a:gd name="T13" fmla="*/ 2147483647 h 390"/>
                <a:gd name="T14" fmla="*/ 2147483647 w 390"/>
                <a:gd name="T15" fmla="*/ 2147483647 h 390"/>
                <a:gd name="T16" fmla="*/ 2147483647 w 390"/>
                <a:gd name="T17" fmla="*/ 2147483647 h 390"/>
                <a:gd name="T18" fmla="*/ 2147483647 w 390"/>
                <a:gd name="T19" fmla="*/ 2147483647 h 390"/>
                <a:gd name="T20" fmla="*/ 2147483647 w 390"/>
                <a:gd name="T21" fmla="*/ 2147483647 h 390"/>
                <a:gd name="T22" fmla="*/ 2147483647 w 390"/>
                <a:gd name="T23" fmla="*/ 2147483647 h 390"/>
                <a:gd name="T24" fmla="*/ 2147483647 w 390"/>
                <a:gd name="T25" fmla="*/ 2147483647 h 390"/>
                <a:gd name="T26" fmla="*/ 2147483647 w 390"/>
                <a:gd name="T27" fmla="*/ 2147483647 h 390"/>
                <a:gd name="T28" fmla="*/ 2147483647 w 390"/>
                <a:gd name="T29" fmla="*/ 2147483647 h 390"/>
                <a:gd name="T30" fmla="*/ 2147483647 w 390"/>
                <a:gd name="T31" fmla="*/ 2147483647 h 390"/>
                <a:gd name="T32" fmla="*/ 2147483647 w 390"/>
                <a:gd name="T33" fmla="*/ 2147483647 h 390"/>
                <a:gd name="T34" fmla="*/ 2147483647 w 390"/>
                <a:gd name="T35" fmla="*/ 2147483647 h 390"/>
                <a:gd name="T36" fmla="*/ 2147483647 w 390"/>
                <a:gd name="T37" fmla="*/ 2147483647 h 390"/>
                <a:gd name="T38" fmla="*/ 2147483647 w 390"/>
                <a:gd name="T39" fmla="*/ 2147483647 h 390"/>
                <a:gd name="T40" fmla="*/ 2147483647 w 390"/>
                <a:gd name="T41" fmla="*/ 2147483647 h 390"/>
                <a:gd name="T42" fmla="*/ 2147483647 w 390"/>
                <a:gd name="T43" fmla="*/ 2147483647 h 390"/>
                <a:gd name="T44" fmla="*/ 2147483647 w 390"/>
                <a:gd name="T45" fmla="*/ 2147483647 h 390"/>
                <a:gd name="T46" fmla="*/ 2147483647 w 390"/>
                <a:gd name="T47" fmla="*/ 2147483647 h 390"/>
                <a:gd name="T48" fmla="*/ 2147483647 w 390"/>
                <a:gd name="T49" fmla="*/ 0 h 390"/>
                <a:gd name="T50" fmla="*/ 2147483647 w 390"/>
                <a:gd name="T51" fmla="*/ 2147483647 h 390"/>
                <a:gd name="T52" fmla="*/ 2147483647 w 390"/>
                <a:gd name="T53" fmla="*/ 2147483647 h 390"/>
                <a:gd name="T54" fmla="*/ 2147483647 w 390"/>
                <a:gd name="T55" fmla="*/ 2147483647 h 390"/>
                <a:gd name="T56" fmla="*/ 2147483647 w 390"/>
                <a:gd name="T57" fmla="*/ 2147483647 h 390"/>
                <a:gd name="T58" fmla="*/ 2147483647 w 390"/>
                <a:gd name="T59" fmla="*/ 2147483647 h 390"/>
                <a:gd name="T60" fmla="*/ 2147483647 w 390"/>
                <a:gd name="T61" fmla="*/ 2147483647 h 390"/>
                <a:gd name="T62" fmla="*/ 2147483647 w 390"/>
                <a:gd name="T63" fmla="*/ 2147483647 h 390"/>
                <a:gd name="T64" fmla="*/ 2147483647 w 390"/>
                <a:gd name="T65" fmla="*/ 2147483647 h 390"/>
                <a:gd name="T66" fmla="*/ 2147483647 w 390"/>
                <a:gd name="T67" fmla="*/ 2147483647 h 390"/>
                <a:gd name="T68" fmla="*/ 2147483647 w 390"/>
                <a:gd name="T69" fmla="*/ 2147483647 h 390"/>
                <a:gd name="T70" fmla="*/ 2147483647 w 390"/>
                <a:gd name="T71" fmla="*/ 2147483647 h 390"/>
                <a:gd name="T72" fmla="*/ 2147483647 w 390"/>
                <a:gd name="T73" fmla="*/ 2147483647 h 390"/>
                <a:gd name="T74" fmla="*/ 2147483647 w 390"/>
                <a:gd name="T75" fmla="*/ 2147483647 h 390"/>
                <a:gd name="T76" fmla="*/ 2147483647 w 390"/>
                <a:gd name="T77" fmla="*/ 2147483647 h 390"/>
                <a:gd name="T78" fmla="*/ 0 w 390"/>
                <a:gd name="T79" fmla="*/ 2147483647 h 390"/>
                <a:gd name="T80" fmla="*/ 2147483647 w 390"/>
                <a:gd name="T81" fmla="*/ 2147483647 h 390"/>
                <a:gd name="T82" fmla="*/ 2147483647 w 390"/>
                <a:gd name="T83" fmla="*/ 2147483647 h 390"/>
                <a:gd name="T84" fmla="*/ 2147483647 w 390"/>
                <a:gd name="T85" fmla="*/ 214748364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94" name="Freeform 327"/>
            <p:cNvSpPr>
              <a:spLocks/>
            </p:cNvSpPr>
            <p:nvPr/>
          </p:nvSpPr>
          <p:spPr bwMode="auto">
            <a:xfrm>
              <a:off x="5445694" y="3597364"/>
              <a:ext cx="19837" cy="13638"/>
            </a:xfrm>
            <a:custGeom>
              <a:avLst/>
              <a:gdLst>
                <a:gd name="T0" fmla="*/ 0 w 18"/>
                <a:gd name="T1" fmla="*/ 0 h 12"/>
                <a:gd name="T2" fmla="*/ 2147483647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0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18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95" name="Freeform 328"/>
            <p:cNvSpPr>
              <a:spLocks/>
            </p:cNvSpPr>
            <p:nvPr/>
          </p:nvSpPr>
          <p:spPr bwMode="auto">
            <a:xfrm>
              <a:off x="5417179" y="3567608"/>
              <a:ext cx="11158" cy="18597"/>
            </a:xfrm>
            <a:custGeom>
              <a:avLst/>
              <a:gdLst>
                <a:gd name="T0" fmla="*/ 0 w 12"/>
                <a:gd name="T1" fmla="*/ 0 h 18"/>
                <a:gd name="T2" fmla="*/ 2147483647 w 12"/>
                <a:gd name="T3" fmla="*/ 2147483647 h 18"/>
                <a:gd name="T4" fmla="*/ 2147483647 w 12"/>
                <a:gd name="T5" fmla="*/ 2147483647 h 18"/>
                <a:gd name="T6" fmla="*/ 0 w 1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12" y="18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96" name="Freeform 334"/>
            <p:cNvSpPr>
              <a:spLocks/>
            </p:cNvSpPr>
            <p:nvPr/>
          </p:nvSpPr>
          <p:spPr bwMode="auto">
            <a:xfrm>
              <a:off x="4875384" y="2464181"/>
              <a:ext cx="208287" cy="457489"/>
            </a:xfrm>
            <a:custGeom>
              <a:avLst/>
              <a:gdLst>
                <a:gd name="T0" fmla="*/ 2147483647 w 34"/>
                <a:gd name="T1" fmla="*/ 2147483647 h 75"/>
                <a:gd name="T2" fmla="*/ 2147483647 w 34"/>
                <a:gd name="T3" fmla="*/ 2147483647 h 75"/>
                <a:gd name="T4" fmla="*/ 2147483647 w 34"/>
                <a:gd name="T5" fmla="*/ 2147483647 h 75"/>
                <a:gd name="T6" fmla="*/ 2147483647 w 34"/>
                <a:gd name="T7" fmla="*/ 2147483647 h 75"/>
                <a:gd name="T8" fmla="*/ 2147483647 w 34"/>
                <a:gd name="T9" fmla="*/ 2147483647 h 75"/>
                <a:gd name="T10" fmla="*/ 2147483647 w 34"/>
                <a:gd name="T11" fmla="*/ 2147483647 h 75"/>
                <a:gd name="T12" fmla="*/ 2147483647 w 34"/>
                <a:gd name="T13" fmla="*/ 2147483647 h 75"/>
                <a:gd name="T14" fmla="*/ 2147483647 w 34"/>
                <a:gd name="T15" fmla="*/ 2147483647 h 75"/>
                <a:gd name="T16" fmla="*/ 2147483647 w 34"/>
                <a:gd name="T17" fmla="*/ 2147483647 h 75"/>
                <a:gd name="T18" fmla="*/ 2147483647 w 34"/>
                <a:gd name="T19" fmla="*/ 2147483647 h 75"/>
                <a:gd name="T20" fmla="*/ 2147483647 w 34"/>
                <a:gd name="T21" fmla="*/ 2147483647 h 75"/>
                <a:gd name="T22" fmla="*/ 2147483647 w 34"/>
                <a:gd name="T23" fmla="*/ 2147483647 h 75"/>
                <a:gd name="T24" fmla="*/ 2147483647 w 34"/>
                <a:gd name="T25" fmla="*/ 2147483647 h 75"/>
                <a:gd name="T26" fmla="*/ 2147483647 w 34"/>
                <a:gd name="T27" fmla="*/ 2147483647 h 75"/>
                <a:gd name="T28" fmla="*/ 2147483647 w 34"/>
                <a:gd name="T29" fmla="*/ 2147483647 h 75"/>
                <a:gd name="T30" fmla="*/ 2147483647 w 34"/>
                <a:gd name="T31" fmla="*/ 2147483647 h 75"/>
                <a:gd name="T32" fmla="*/ 2147483647 w 34"/>
                <a:gd name="T33" fmla="*/ 2147483647 h 75"/>
                <a:gd name="T34" fmla="*/ 2147483647 w 34"/>
                <a:gd name="T35" fmla="*/ 2147483647 h 75"/>
                <a:gd name="T36" fmla="*/ 2147483647 w 34"/>
                <a:gd name="T37" fmla="*/ 2147483647 h 75"/>
                <a:gd name="T38" fmla="*/ 2147483647 w 34"/>
                <a:gd name="T39" fmla="*/ 2147483647 h 75"/>
                <a:gd name="T40" fmla="*/ 2147483647 w 34"/>
                <a:gd name="T41" fmla="*/ 2147483647 h 75"/>
                <a:gd name="T42" fmla="*/ 2147483647 w 34"/>
                <a:gd name="T43" fmla="*/ 0 h 75"/>
                <a:gd name="T44" fmla="*/ 2147483647 w 34"/>
                <a:gd name="T45" fmla="*/ 2147483647 h 75"/>
                <a:gd name="T46" fmla="*/ 2147483647 w 34"/>
                <a:gd name="T47" fmla="*/ 2147483647 h 75"/>
                <a:gd name="T48" fmla="*/ 2147483647 w 34"/>
                <a:gd name="T49" fmla="*/ 2147483647 h 75"/>
                <a:gd name="T50" fmla="*/ 2147483647 w 34"/>
                <a:gd name="T51" fmla="*/ 2147483647 h 75"/>
                <a:gd name="T52" fmla="*/ 2147483647 w 34"/>
                <a:gd name="T53" fmla="*/ 2147483647 h 75"/>
                <a:gd name="T54" fmla="*/ 2147483647 w 34"/>
                <a:gd name="T55" fmla="*/ 2147483647 h 75"/>
                <a:gd name="T56" fmla="*/ 2147483647 w 34"/>
                <a:gd name="T57" fmla="*/ 2147483647 h 75"/>
                <a:gd name="T58" fmla="*/ 2147483647 w 34"/>
                <a:gd name="T59" fmla="*/ 2147483647 h 75"/>
                <a:gd name="T60" fmla="*/ 2147483647 w 34"/>
                <a:gd name="T61" fmla="*/ 2147483647 h 75"/>
                <a:gd name="T62" fmla="*/ 2147483647 w 34"/>
                <a:gd name="T63" fmla="*/ 2147483647 h 75"/>
                <a:gd name="T64" fmla="*/ 0 w 34"/>
                <a:gd name="T65" fmla="*/ 2147483647 h 75"/>
                <a:gd name="T66" fmla="*/ 2147483647 w 34"/>
                <a:gd name="T67" fmla="*/ 2147483647 h 75"/>
                <a:gd name="T68" fmla="*/ 2147483647 w 34"/>
                <a:gd name="T69" fmla="*/ 2147483647 h 75"/>
                <a:gd name="T70" fmla="*/ 2147483647 w 34"/>
                <a:gd name="T71" fmla="*/ 2147483647 h 75"/>
                <a:gd name="T72" fmla="*/ 2147483647 w 34"/>
                <a:gd name="T73" fmla="*/ 2147483647 h 75"/>
                <a:gd name="T74" fmla="*/ 2147483647 w 34"/>
                <a:gd name="T75" fmla="*/ 2147483647 h 75"/>
                <a:gd name="T76" fmla="*/ 2147483647 w 34"/>
                <a:gd name="T77" fmla="*/ 2147483647 h 75"/>
                <a:gd name="T78" fmla="*/ 2147483647 w 34"/>
                <a:gd name="T79" fmla="*/ 2147483647 h 75"/>
                <a:gd name="T80" fmla="*/ 2147483647 w 34"/>
                <a:gd name="T81" fmla="*/ 2147483647 h 75"/>
                <a:gd name="T82" fmla="*/ 2147483647 w 34"/>
                <a:gd name="T83" fmla="*/ 2147483647 h 75"/>
                <a:gd name="T84" fmla="*/ 2147483647 w 34"/>
                <a:gd name="T85" fmla="*/ 2147483647 h 75"/>
                <a:gd name="T86" fmla="*/ 2147483647 w 34"/>
                <a:gd name="T87" fmla="*/ 2147483647 h 75"/>
                <a:gd name="T88" fmla="*/ 2147483647 w 34"/>
                <a:gd name="T89" fmla="*/ 2147483647 h 75"/>
                <a:gd name="T90" fmla="*/ 2147483647 w 34"/>
                <a:gd name="T91" fmla="*/ 2147483647 h 75"/>
                <a:gd name="T92" fmla="*/ 2147483647 w 34"/>
                <a:gd name="T93" fmla="*/ 2147483647 h 75"/>
                <a:gd name="T94" fmla="*/ 2147483647 w 34"/>
                <a:gd name="T95" fmla="*/ 2147483647 h 75"/>
                <a:gd name="T96" fmla="*/ 2147483647 w 34"/>
                <a:gd name="T97" fmla="*/ 2147483647 h 75"/>
                <a:gd name="T98" fmla="*/ 2147483647 w 34"/>
                <a:gd name="T99" fmla="*/ 2147483647 h 75"/>
                <a:gd name="T100" fmla="*/ 2147483647 w 34"/>
                <a:gd name="T101" fmla="*/ 2147483647 h 75"/>
                <a:gd name="T102" fmla="*/ 2147483647 w 34"/>
                <a:gd name="T103" fmla="*/ 2147483647 h 75"/>
                <a:gd name="T104" fmla="*/ 2147483647 w 34"/>
                <a:gd name="T105" fmla="*/ 2147483647 h 75"/>
                <a:gd name="T106" fmla="*/ 2147483647 w 34"/>
                <a:gd name="T107" fmla="*/ 2147483647 h 75"/>
                <a:gd name="T108" fmla="*/ 2147483647 w 34"/>
                <a:gd name="T109" fmla="*/ 2147483647 h 75"/>
                <a:gd name="T110" fmla="*/ 2147483647 w 34"/>
                <a:gd name="T111" fmla="*/ 2147483647 h 75"/>
                <a:gd name="T112" fmla="*/ 2147483647 w 34"/>
                <a:gd name="T113" fmla="*/ 2147483647 h 75"/>
                <a:gd name="T114" fmla="*/ 2147483647 w 34"/>
                <a:gd name="T115" fmla="*/ 2147483647 h 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4" h="75">
                  <a:moveTo>
                    <a:pt x="34" y="55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0" y="46"/>
                    <a:pt x="30" y="45"/>
                  </a:cubicBezTo>
                  <a:cubicBezTo>
                    <a:pt x="29" y="45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4" y="55"/>
                  </a:lnTo>
                  <a:close/>
                </a:path>
              </a:pathLst>
            </a:custGeom>
            <a:solidFill>
              <a:srgbClr val="BF6A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97" name="Freeform 335"/>
            <p:cNvSpPr>
              <a:spLocks/>
            </p:cNvSpPr>
            <p:nvPr/>
          </p:nvSpPr>
          <p:spPr bwMode="auto">
            <a:xfrm>
              <a:off x="5089870" y="3189468"/>
              <a:ext cx="12398" cy="6199"/>
            </a:xfrm>
            <a:custGeom>
              <a:avLst/>
              <a:gdLst>
                <a:gd name="T0" fmla="*/ 2147483647 w 12"/>
                <a:gd name="T1" fmla="*/ 2147483647 h 6"/>
                <a:gd name="T2" fmla="*/ 0 w 12"/>
                <a:gd name="T3" fmla="*/ 0 h 6"/>
                <a:gd name="T4" fmla="*/ 0 w 12"/>
                <a:gd name="T5" fmla="*/ 2147483647 h 6"/>
                <a:gd name="T6" fmla="*/ 2147483647 w 12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99" name="Freeform 337"/>
            <p:cNvSpPr>
              <a:spLocks/>
            </p:cNvSpPr>
            <p:nvPr/>
          </p:nvSpPr>
          <p:spPr bwMode="auto">
            <a:xfrm>
              <a:off x="5465531" y="3604802"/>
              <a:ext cx="55792" cy="6199"/>
            </a:xfrm>
            <a:custGeom>
              <a:avLst/>
              <a:gdLst>
                <a:gd name="T0" fmla="*/ 2147483647 w 54"/>
                <a:gd name="T1" fmla="*/ 2147483647 h 6"/>
                <a:gd name="T2" fmla="*/ 2147483647 w 54"/>
                <a:gd name="T3" fmla="*/ 2147483647 h 6"/>
                <a:gd name="T4" fmla="*/ 2147483647 w 54"/>
                <a:gd name="T5" fmla="*/ 0 h 6"/>
                <a:gd name="T6" fmla="*/ 0 w 54"/>
                <a:gd name="T7" fmla="*/ 2147483647 h 6"/>
                <a:gd name="T8" fmla="*/ 2147483647 w 54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6">
                  <a:moveTo>
                    <a:pt x="6" y="6"/>
                  </a:moveTo>
                  <a:lnTo>
                    <a:pt x="30" y="6"/>
                  </a:lnTo>
                  <a:lnTo>
                    <a:pt x="54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00" name="Freeform 338"/>
            <p:cNvSpPr>
              <a:spLocks/>
            </p:cNvSpPr>
            <p:nvPr/>
          </p:nvSpPr>
          <p:spPr bwMode="auto">
            <a:xfrm>
              <a:off x="5379985" y="3091523"/>
              <a:ext cx="789755" cy="554194"/>
            </a:xfrm>
            <a:custGeom>
              <a:avLst/>
              <a:gdLst>
                <a:gd name="T0" fmla="*/ 2147483647 w 129"/>
                <a:gd name="T1" fmla="*/ 2147483647 h 91"/>
                <a:gd name="T2" fmla="*/ 2147483647 w 129"/>
                <a:gd name="T3" fmla="*/ 2147483647 h 91"/>
                <a:gd name="T4" fmla="*/ 2147483647 w 129"/>
                <a:gd name="T5" fmla="*/ 2147483647 h 91"/>
                <a:gd name="T6" fmla="*/ 2147483647 w 129"/>
                <a:gd name="T7" fmla="*/ 2147483647 h 91"/>
                <a:gd name="T8" fmla="*/ 2147483647 w 129"/>
                <a:gd name="T9" fmla="*/ 2147483647 h 91"/>
                <a:gd name="T10" fmla="*/ 2147483647 w 129"/>
                <a:gd name="T11" fmla="*/ 2147483647 h 91"/>
                <a:gd name="T12" fmla="*/ 2147483647 w 129"/>
                <a:gd name="T13" fmla="*/ 2147483647 h 91"/>
                <a:gd name="T14" fmla="*/ 2147483647 w 129"/>
                <a:gd name="T15" fmla="*/ 2147483647 h 91"/>
                <a:gd name="T16" fmla="*/ 2147483647 w 129"/>
                <a:gd name="T17" fmla="*/ 2147483647 h 91"/>
                <a:gd name="T18" fmla="*/ 2147483647 w 129"/>
                <a:gd name="T19" fmla="*/ 2147483647 h 91"/>
                <a:gd name="T20" fmla="*/ 2147483647 w 129"/>
                <a:gd name="T21" fmla="*/ 2147483647 h 91"/>
                <a:gd name="T22" fmla="*/ 2147483647 w 129"/>
                <a:gd name="T23" fmla="*/ 2147483647 h 91"/>
                <a:gd name="T24" fmla="*/ 2147483647 w 129"/>
                <a:gd name="T25" fmla="*/ 2147483647 h 91"/>
                <a:gd name="T26" fmla="*/ 2147483647 w 129"/>
                <a:gd name="T27" fmla="*/ 2147483647 h 91"/>
                <a:gd name="T28" fmla="*/ 2147483647 w 129"/>
                <a:gd name="T29" fmla="*/ 2147483647 h 91"/>
                <a:gd name="T30" fmla="*/ 0 w 129"/>
                <a:gd name="T31" fmla="*/ 2147483647 h 91"/>
                <a:gd name="T32" fmla="*/ 2147483647 w 129"/>
                <a:gd name="T33" fmla="*/ 2147483647 h 91"/>
                <a:gd name="T34" fmla="*/ 2147483647 w 129"/>
                <a:gd name="T35" fmla="*/ 2147483647 h 91"/>
                <a:gd name="T36" fmla="*/ 2147483647 w 129"/>
                <a:gd name="T37" fmla="*/ 2147483647 h 91"/>
                <a:gd name="T38" fmla="*/ 2147483647 w 129"/>
                <a:gd name="T39" fmla="*/ 2147483647 h 91"/>
                <a:gd name="T40" fmla="*/ 2147483647 w 129"/>
                <a:gd name="T41" fmla="*/ 2147483647 h 91"/>
                <a:gd name="T42" fmla="*/ 2147483647 w 129"/>
                <a:gd name="T43" fmla="*/ 2147483647 h 91"/>
                <a:gd name="T44" fmla="*/ 2147483647 w 129"/>
                <a:gd name="T45" fmla="*/ 2147483647 h 91"/>
                <a:gd name="T46" fmla="*/ 2147483647 w 129"/>
                <a:gd name="T47" fmla="*/ 2147483647 h 91"/>
                <a:gd name="T48" fmla="*/ 2147483647 w 129"/>
                <a:gd name="T49" fmla="*/ 2147483647 h 91"/>
                <a:gd name="T50" fmla="*/ 2147483647 w 129"/>
                <a:gd name="T51" fmla="*/ 2147483647 h 91"/>
                <a:gd name="T52" fmla="*/ 2147483647 w 129"/>
                <a:gd name="T53" fmla="*/ 2147483647 h 91"/>
                <a:gd name="T54" fmla="*/ 2147483647 w 129"/>
                <a:gd name="T55" fmla="*/ 2147483647 h 91"/>
                <a:gd name="T56" fmla="*/ 2147483647 w 129"/>
                <a:gd name="T57" fmla="*/ 2147483647 h 91"/>
                <a:gd name="T58" fmla="*/ 2147483647 w 129"/>
                <a:gd name="T59" fmla="*/ 2147483647 h 91"/>
                <a:gd name="T60" fmla="*/ 2147483647 w 129"/>
                <a:gd name="T61" fmla="*/ 2147483647 h 91"/>
                <a:gd name="T62" fmla="*/ 2147483647 w 129"/>
                <a:gd name="T63" fmla="*/ 2147483647 h 91"/>
                <a:gd name="T64" fmla="*/ 2147483647 w 129"/>
                <a:gd name="T65" fmla="*/ 2147483647 h 91"/>
                <a:gd name="T66" fmla="*/ 2147483647 w 129"/>
                <a:gd name="T67" fmla="*/ 2147483647 h 91"/>
                <a:gd name="T68" fmla="*/ 2147483647 w 129"/>
                <a:gd name="T69" fmla="*/ 2147483647 h 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9" h="91">
                  <a:moveTo>
                    <a:pt x="89" y="79"/>
                  </a:moveTo>
                  <a:cubicBezTo>
                    <a:pt x="87" y="77"/>
                    <a:pt x="87" y="77"/>
                    <a:pt x="87" y="77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20" y="62"/>
                    <a:pt x="20" y="63"/>
                  </a:cubicBezTo>
                  <a:cubicBezTo>
                    <a:pt x="20" y="64"/>
                    <a:pt x="20" y="72"/>
                    <a:pt x="20" y="72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0" y="82"/>
                    <a:pt x="90" y="82"/>
                    <a:pt x="90" y="82"/>
                  </a:cubicBezTo>
                  <a:lnTo>
                    <a:pt x="89" y="79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01" name="Freeform 339"/>
            <p:cNvSpPr>
              <a:spLocks/>
            </p:cNvSpPr>
            <p:nvPr/>
          </p:nvSpPr>
          <p:spPr bwMode="auto">
            <a:xfrm>
              <a:off x="5428337" y="3586206"/>
              <a:ext cx="17357" cy="11158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2147483647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02" name="Rectangle 340"/>
            <p:cNvSpPr>
              <a:spLocks noChangeArrowheads="1"/>
            </p:cNvSpPr>
            <p:nvPr/>
          </p:nvSpPr>
          <p:spPr bwMode="auto">
            <a:xfrm>
              <a:off x="4789838" y="3298571"/>
              <a:ext cx="7439" cy="1239"/>
            </a:xfrm>
            <a:prstGeom prst="rect">
              <a:avLst/>
            </a:prstGeom>
            <a:solidFill>
              <a:srgbClr val="009EDA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347"/>
            <p:cNvSpPr>
              <a:spLocks/>
            </p:cNvSpPr>
            <p:nvPr/>
          </p:nvSpPr>
          <p:spPr bwMode="auto">
            <a:xfrm>
              <a:off x="4565433" y="2395992"/>
              <a:ext cx="507080" cy="598826"/>
            </a:xfrm>
            <a:custGeom>
              <a:avLst/>
              <a:gdLst>
                <a:gd name="T0" fmla="*/ 2147483647 w 83"/>
                <a:gd name="T1" fmla="*/ 2147483647 h 98"/>
                <a:gd name="T2" fmla="*/ 2147483647 w 83"/>
                <a:gd name="T3" fmla="*/ 2147483647 h 98"/>
                <a:gd name="T4" fmla="*/ 2147483647 w 83"/>
                <a:gd name="T5" fmla="*/ 2147483647 h 98"/>
                <a:gd name="T6" fmla="*/ 2147483647 w 83"/>
                <a:gd name="T7" fmla="*/ 2147483647 h 98"/>
                <a:gd name="T8" fmla="*/ 2147483647 w 83"/>
                <a:gd name="T9" fmla="*/ 2147483647 h 98"/>
                <a:gd name="T10" fmla="*/ 2147483647 w 83"/>
                <a:gd name="T11" fmla="*/ 2147483647 h 98"/>
                <a:gd name="T12" fmla="*/ 2147483647 w 83"/>
                <a:gd name="T13" fmla="*/ 2147483647 h 98"/>
                <a:gd name="T14" fmla="*/ 2147483647 w 83"/>
                <a:gd name="T15" fmla="*/ 2147483647 h 98"/>
                <a:gd name="T16" fmla="*/ 2147483647 w 83"/>
                <a:gd name="T17" fmla="*/ 2147483647 h 98"/>
                <a:gd name="T18" fmla="*/ 2147483647 w 83"/>
                <a:gd name="T19" fmla="*/ 2147483647 h 98"/>
                <a:gd name="T20" fmla="*/ 2147483647 w 83"/>
                <a:gd name="T21" fmla="*/ 2147483647 h 98"/>
                <a:gd name="T22" fmla="*/ 2147483647 w 83"/>
                <a:gd name="T23" fmla="*/ 2147483647 h 98"/>
                <a:gd name="T24" fmla="*/ 2147483647 w 83"/>
                <a:gd name="T25" fmla="*/ 2147483647 h 98"/>
                <a:gd name="T26" fmla="*/ 2147483647 w 83"/>
                <a:gd name="T27" fmla="*/ 2147483647 h 98"/>
                <a:gd name="T28" fmla="*/ 2147483647 w 83"/>
                <a:gd name="T29" fmla="*/ 2147483647 h 98"/>
                <a:gd name="T30" fmla="*/ 2147483647 w 83"/>
                <a:gd name="T31" fmla="*/ 2147483647 h 98"/>
                <a:gd name="T32" fmla="*/ 2147483647 w 83"/>
                <a:gd name="T33" fmla="*/ 2147483647 h 98"/>
                <a:gd name="T34" fmla="*/ 2147483647 w 83"/>
                <a:gd name="T35" fmla="*/ 2147483647 h 98"/>
                <a:gd name="T36" fmla="*/ 2147483647 w 83"/>
                <a:gd name="T37" fmla="*/ 2147483647 h 98"/>
                <a:gd name="T38" fmla="*/ 2147483647 w 83"/>
                <a:gd name="T39" fmla="*/ 2147483647 h 98"/>
                <a:gd name="T40" fmla="*/ 2147483647 w 83"/>
                <a:gd name="T41" fmla="*/ 2147483647 h 98"/>
                <a:gd name="T42" fmla="*/ 2147483647 w 83"/>
                <a:gd name="T43" fmla="*/ 2147483647 h 98"/>
                <a:gd name="T44" fmla="*/ 2147483647 w 83"/>
                <a:gd name="T45" fmla="*/ 2147483647 h 98"/>
                <a:gd name="T46" fmla="*/ 2147483647 w 83"/>
                <a:gd name="T47" fmla="*/ 2147483647 h 98"/>
                <a:gd name="T48" fmla="*/ 2147483647 w 83"/>
                <a:gd name="T49" fmla="*/ 2147483647 h 98"/>
                <a:gd name="T50" fmla="*/ 2147483647 w 83"/>
                <a:gd name="T51" fmla="*/ 0 h 98"/>
                <a:gd name="T52" fmla="*/ 2147483647 w 83"/>
                <a:gd name="T53" fmla="*/ 2147483647 h 98"/>
                <a:gd name="T54" fmla="*/ 2147483647 w 83"/>
                <a:gd name="T55" fmla="*/ 2147483647 h 98"/>
                <a:gd name="T56" fmla="*/ 2147483647 w 83"/>
                <a:gd name="T57" fmla="*/ 2147483647 h 98"/>
                <a:gd name="T58" fmla="*/ 2147483647 w 83"/>
                <a:gd name="T59" fmla="*/ 2147483647 h 98"/>
                <a:gd name="T60" fmla="*/ 2147483647 w 83"/>
                <a:gd name="T61" fmla="*/ 2147483647 h 98"/>
                <a:gd name="T62" fmla="*/ 2147483647 w 83"/>
                <a:gd name="T63" fmla="*/ 2147483647 h 98"/>
                <a:gd name="T64" fmla="*/ 2147483647 w 83"/>
                <a:gd name="T65" fmla="*/ 2147483647 h 98"/>
                <a:gd name="T66" fmla="*/ 2147483647 w 83"/>
                <a:gd name="T67" fmla="*/ 2147483647 h 98"/>
                <a:gd name="T68" fmla="*/ 2147483647 w 83"/>
                <a:gd name="T69" fmla="*/ 2147483647 h 98"/>
                <a:gd name="T70" fmla="*/ 2147483647 w 83"/>
                <a:gd name="T71" fmla="*/ 2147483647 h 98"/>
                <a:gd name="T72" fmla="*/ 2147483647 w 83"/>
                <a:gd name="T73" fmla="*/ 2147483647 h 98"/>
                <a:gd name="T74" fmla="*/ 2147483647 w 83"/>
                <a:gd name="T75" fmla="*/ 2147483647 h 98"/>
                <a:gd name="T76" fmla="*/ 2147483647 w 83"/>
                <a:gd name="T77" fmla="*/ 2147483647 h 98"/>
                <a:gd name="T78" fmla="*/ 2147483647 w 83"/>
                <a:gd name="T79" fmla="*/ 2147483647 h 98"/>
                <a:gd name="T80" fmla="*/ 2147483647 w 83"/>
                <a:gd name="T81" fmla="*/ 2147483647 h 98"/>
                <a:gd name="T82" fmla="*/ 2147483647 w 83"/>
                <a:gd name="T83" fmla="*/ 2147483647 h 98"/>
                <a:gd name="T84" fmla="*/ 2147483647 w 83"/>
                <a:gd name="T85" fmla="*/ 2147483647 h 98"/>
                <a:gd name="T86" fmla="*/ 2147483647 w 83"/>
                <a:gd name="T87" fmla="*/ 2147483647 h 98"/>
                <a:gd name="T88" fmla="*/ 2147483647 w 83"/>
                <a:gd name="T89" fmla="*/ 2147483647 h 98"/>
                <a:gd name="T90" fmla="*/ 2147483647 w 83"/>
                <a:gd name="T91" fmla="*/ 2147483647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3" h="98">
                  <a:moveTo>
                    <a:pt x="23" y="87"/>
                  </a:moveTo>
                  <a:cubicBezTo>
                    <a:pt x="23" y="87"/>
                    <a:pt x="24" y="87"/>
                    <a:pt x="24" y="86"/>
                  </a:cubicBezTo>
                  <a:cubicBezTo>
                    <a:pt x="24" y="86"/>
                    <a:pt x="24" y="82"/>
                    <a:pt x="24" y="8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3" y="70"/>
                    <a:pt x="23" y="70"/>
                  </a:cubicBezTo>
                  <a:cubicBezTo>
                    <a:pt x="23" y="69"/>
                    <a:pt x="24" y="65"/>
                    <a:pt x="24" y="65"/>
                  </a:cubicBezTo>
                  <a:cubicBezTo>
                    <a:pt x="24" y="65"/>
                    <a:pt x="24" y="62"/>
                    <a:pt x="24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1" y="92"/>
                    <a:pt x="21" y="92"/>
                    <a:pt x="21" y="92"/>
                  </a:cubicBezTo>
                  <a:lnTo>
                    <a:pt x="23" y="87"/>
                  </a:lnTo>
                  <a:close/>
                </a:path>
              </a:pathLst>
            </a:custGeom>
            <a:solidFill>
              <a:srgbClr val="E83C9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04" name="Freeform 348"/>
            <p:cNvSpPr>
              <a:spLocks/>
            </p:cNvSpPr>
            <p:nvPr/>
          </p:nvSpPr>
          <p:spPr bwMode="auto">
            <a:xfrm>
              <a:off x="4686934" y="2512534"/>
              <a:ext cx="250440" cy="572790"/>
            </a:xfrm>
            <a:custGeom>
              <a:avLst/>
              <a:gdLst>
                <a:gd name="T0" fmla="*/ 320675 w 10000"/>
                <a:gd name="T1" fmla="*/ 163881 h 9895"/>
                <a:gd name="T2" fmla="*/ 312851 w 10000"/>
                <a:gd name="T3" fmla="*/ 117037 h 9895"/>
                <a:gd name="T4" fmla="*/ 297202 w 10000"/>
                <a:gd name="T5" fmla="*/ 46844 h 9895"/>
                <a:gd name="T6" fmla="*/ 273760 w 10000"/>
                <a:gd name="T7" fmla="*/ 38988 h 9895"/>
                <a:gd name="T8" fmla="*/ 242462 w 10000"/>
                <a:gd name="T9" fmla="*/ 0 h 9895"/>
                <a:gd name="T10" fmla="*/ 226813 w 10000"/>
                <a:gd name="T11" fmla="*/ 23422 h 9895"/>
                <a:gd name="T12" fmla="*/ 211164 w 10000"/>
                <a:gd name="T13" fmla="*/ 38988 h 9895"/>
                <a:gd name="T14" fmla="*/ 172074 w 10000"/>
                <a:gd name="T15" fmla="*/ 70192 h 9895"/>
                <a:gd name="T16" fmla="*/ 140776 w 10000"/>
                <a:gd name="T17" fmla="*/ 85832 h 9895"/>
                <a:gd name="T18" fmla="*/ 140776 w 10000"/>
                <a:gd name="T19" fmla="*/ 124819 h 9895"/>
                <a:gd name="T20" fmla="*/ 109511 w 10000"/>
                <a:gd name="T21" fmla="*/ 187229 h 9895"/>
                <a:gd name="T22" fmla="*/ 86037 w 10000"/>
                <a:gd name="T23" fmla="*/ 241856 h 9895"/>
                <a:gd name="T24" fmla="*/ 78213 w 10000"/>
                <a:gd name="T25" fmla="*/ 288700 h 9895"/>
                <a:gd name="T26" fmla="*/ 46915 w 10000"/>
                <a:gd name="T27" fmla="*/ 319905 h 9895"/>
                <a:gd name="T28" fmla="*/ 31298 w 10000"/>
                <a:gd name="T29" fmla="*/ 358893 h 9895"/>
                <a:gd name="T30" fmla="*/ 31298 w 10000"/>
                <a:gd name="T31" fmla="*/ 436942 h 9895"/>
                <a:gd name="T32" fmla="*/ 31298 w 10000"/>
                <a:gd name="T33" fmla="*/ 475929 h 9895"/>
                <a:gd name="T34" fmla="*/ 31298 w 10000"/>
                <a:gd name="T35" fmla="*/ 522774 h 9895"/>
                <a:gd name="T36" fmla="*/ 7824 w 10000"/>
                <a:gd name="T37" fmla="*/ 569544 h 9895"/>
                <a:gd name="T38" fmla="*/ 15649 w 10000"/>
                <a:gd name="T39" fmla="*/ 616388 h 9895"/>
                <a:gd name="T40" fmla="*/ 55797 w 10000"/>
                <a:gd name="T41" fmla="*/ 669904 h 9895"/>
                <a:gd name="T42" fmla="*/ 61217 w 10000"/>
                <a:gd name="T43" fmla="*/ 718453 h 9895"/>
                <a:gd name="T44" fmla="*/ 78213 w 10000"/>
                <a:gd name="T45" fmla="*/ 733425 h 9895"/>
                <a:gd name="T46" fmla="*/ 101686 w 10000"/>
                <a:gd name="T47" fmla="*/ 702220 h 9895"/>
                <a:gd name="T48" fmla="*/ 140776 w 10000"/>
                <a:gd name="T49" fmla="*/ 671015 h 9895"/>
                <a:gd name="T50" fmla="*/ 148601 w 10000"/>
                <a:gd name="T51" fmla="*/ 585183 h 9895"/>
                <a:gd name="T52" fmla="*/ 187723 w 10000"/>
                <a:gd name="T53" fmla="*/ 569544 h 9895"/>
                <a:gd name="T54" fmla="*/ 179899 w 10000"/>
                <a:gd name="T55" fmla="*/ 507134 h 9895"/>
                <a:gd name="T56" fmla="*/ 164250 w 10000"/>
                <a:gd name="T57" fmla="*/ 436942 h 9895"/>
                <a:gd name="T58" fmla="*/ 187723 w 10000"/>
                <a:gd name="T59" fmla="*/ 358893 h 9895"/>
                <a:gd name="T60" fmla="*/ 258111 w 10000"/>
                <a:gd name="T61" fmla="*/ 312123 h 9895"/>
                <a:gd name="T62" fmla="*/ 258111 w 10000"/>
                <a:gd name="T63" fmla="*/ 265278 h 9895"/>
                <a:gd name="T64" fmla="*/ 297202 w 10000"/>
                <a:gd name="T65" fmla="*/ 210651 h 9895"/>
                <a:gd name="T66" fmla="*/ 320675 w 10000"/>
                <a:gd name="T67" fmla="*/ 210651 h 98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00" h="9895">
                  <a:moveTo>
                    <a:pt x="10000" y="2316"/>
                  </a:moveTo>
                  <a:lnTo>
                    <a:pt x="10000" y="2211"/>
                  </a:lnTo>
                  <a:lnTo>
                    <a:pt x="9756" y="1895"/>
                  </a:lnTo>
                  <a:lnTo>
                    <a:pt x="9756" y="1579"/>
                  </a:lnTo>
                  <a:lnTo>
                    <a:pt x="9756" y="1158"/>
                  </a:lnTo>
                  <a:lnTo>
                    <a:pt x="9268" y="632"/>
                  </a:lnTo>
                  <a:lnTo>
                    <a:pt x="9024" y="632"/>
                  </a:lnTo>
                  <a:lnTo>
                    <a:pt x="8537" y="526"/>
                  </a:lnTo>
                  <a:lnTo>
                    <a:pt x="7805" y="211"/>
                  </a:lnTo>
                  <a:lnTo>
                    <a:pt x="7561" y="0"/>
                  </a:lnTo>
                  <a:lnTo>
                    <a:pt x="7317" y="0"/>
                  </a:lnTo>
                  <a:lnTo>
                    <a:pt x="7073" y="316"/>
                  </a:lnTo>
                  <a:lnTo>
                    <a:pt x="7073" y="526"/>
                  </a:lnTo>
                  <a:lnTo>
                    <a:pt x="6585" y="526"/>
                  </a:lnTo>
                  <a:lnTo>
                    <a:pt x="5854" y="526"/>
                  </a:lnTo>
                  <a:lnTo>
                    <a:pt x="5366" y="947"/>
                  </a:lnTo>
                  <a:lnTo>
                    <a:pt x="5122" y="947"/>
                  </a:lnTo>
                  <a:lnTo>
                    <a:pt x="4390" y="1158"/>
                  </a:lnTo>
                  <a:lnTo>
                    <a:pt x="4146" y="1368"/>
                  </a:lnTo>
                  <a:lnTo>
                    <a:pt x="4390" y="1684"/>
                  </a:lnTo>
                  <a:lnTo>
                    <a:pt x="3902" y="2000"/>
                  </a:lnTo>
                  <a:lnTo>
                    <a:pt x="3415" y="2526"/>
                  </a:lnTo>
                  <a:lnTo>
                    <a:pt x="2927" y="2632"/>
                  </a:lnTo>
                  <a:lnTo>
                    <a:pt x="2683" y="3263"/>
                  </a:lnTo>
                  <a:lnTo>
                    <a:pt x="2195" y="3684"/>
                  </a:lnTo>
                  <a:lnTo>
                    <a:pt x="2439" y="3895"/>
                  </a:lnTo>
                  <a:lnTo>
                    <a:pt x="2439" y="4211"/>
                  </a:lnTo>
                  <a:lnTo>
                    <a:pt x="1463" y="4316"/>
                  </a:lnTo>
                  <a:lnTo>
                    <a:pt x="976" y="4526"/>
                  </a:lnTo>
                  <a:lnTo>
                    <a:pt x="976" y="4842"/>
                  </a:lnTo>
                  <a:cubicBezTo>
                    <a:pt x="976" y="4842"/>
                    <a:pt x="732" y="5263"/>
                    <a:pt x="732" y="5368"/>
                  </a:cubicBezTo>
                  <a:cubicBezTo>
                    <a:pt x="813" y="5544"/>
                    <a:pt x="895" y="5719"/>
                    <a:pt x="976" y="5895"/>
                  </a:cubicBezTo>
                  <a:lnTo>
                    <a:pt x="1463" y="6211"/>
                  </a:lnTo>
                  <a:lnTo>
                    <a:pt x="976" y="6421"/>
                  </a:lnTo>
                  <a:lnTo>
                    <a:pt x="976" y="6632"/>
                  </a:lnTo>
                  <a:lnTo>
                    <a:pt x="976" y="7053"/>
                  </a:lnTo>
                  <a:cubicBezTo>
                    <a:pt x="976" y="7158"/>
                    <a:pt x="732" y="7158"/>
                    <a:pt x="732" y="7158"/>
                  </a:cubicBezTo>
                  <a:lnTo>
                    <a:pt x="244" y="7684"/>
                  </a:lnTo>
                  <a:lnTo>
                    <a:pt x="0" y="7789"/>
                  </a:lnTo>
                  <a:cubicBezTo>
                    <a:pt x="488" y="8316"/>
                    <a:pt x="329" y="8217"/>
                    <a:pt x="488" y="8316"/>
                  </a:cubicBezTo>
                  <a:cubicBezTo>
                    <a:pt x="647" y="8415"/>
                    <a:pt x="746" y="8264"/>
                    <a:pt x="955" y="8384"/>
                  </a:cubicBezTo>
                  <a:cubicBezTo>
                    <a:pt x="1164" y="8504"/>
                    <a:pt x="1597" y="8867"/>
                    <a:pt x="1740" y="9038"/>
                  </a:cubicBezTo>
                  <a:cubicBezTo>
                    <a:pt x="1883" y="9209"/>
                    <a:pt x="1786" y="9301"/>
                    <a:pt x="1814" y="9410"/>
                  </a:cubicBezTo>
                  <a:cubicBezTo>
                    <a:pt x="1842" y="9519"/>
                    <a:pt x="1865" y="9637"/>
                    <a:pt x="1909" y="9693"/>
                  </a:cubicBezTo>
                  <a:cubicBezTo>
                    <a:pt x="1953" y="9749"/>
                    <a:pt x="1990" y="9709"/>
                    <a:pt x="2078" y="9743"/>
                  </a:cubicBezTo>
                  <a:cubicBezTo>
                    <a:pt x="2166" y="9777"/>
                    <a:pt x="2338" y="9905"/>
                    <a:pt x="2439" y="9895"/>
                  </a:cubicBezTo>
                  <a:cubicBezTo>
                    <a:pt x="2540" y="9885"/>
                    <a:pt x="2602" y="9754"/>
                    <a:pt x="2683" y="9684"/>
                  </a:cubicBezTo>
                  <a:lnTo>
                    <a:pt x="3171" y="9474"/>
                  </a:lnTo>
                  <a:lnTo>
                    <a:pt x="3902" y="9474"/>
                  </a:lnTo>
                  <a:lnTo>
                    <a:pt x="4390" y="9053"/>
                  </a:lnTo>
                  <a:cubicBezTo>
                    <a:pt x="4471" y="8807"/>
                    <a:pt x="4553" y="8562"/>
                    <a:pt x="4634" y="8316"/>
                  </a:cubicBezTo>
                  <a:lnTo>
                    <a:pt x="4634" y="7895"/>
                  </a:lnTo>
                  <a:lnTo>
                    <a:pt x="5122" y="7789"/>
                  </a:lnTo>
                  <a:lnTo>
                    <a:pt x="5854" y="7684"/>
                  </a:lnTo>
                  <a:lnTo>
                    <a:pt x="5854" y="7158"/>
                  </a:lnTo>
                  <a:lnTo>
                    <a:pt x="5610" y="6842"/>
                  </a:lnTo>
                  <a:lnTo>
                    <a:pt x="4878" y="6632"/>
                  </a:lnTo>
                  <a:cubicBezTo>
                    <a:pt x="4959" y="6386"/>
                    <a:pt x="5041" y="6141"/>
                    <a:pt x="5122" y="5895"/>
                  </a:cubicBezTo>
                  <a:lnTo>
                    <a:pt x="5122" y="5368"/>
                  </a:lnTo>
                  <a:lnTo>
                    <a:pt x="5854" y="4842"/>
                  </a:lnTo>
                  <a:lnTo>
                    <a:pt x="6585" y="4632"/>
                  </a:lnTo>
                  <a:lnTo>
                    <a:pt x="8049" y="4211"/>
                  </a:lnTo>
                  <a:lnTo>
                    <a:pt x="8293" y="3895"/>
                  </a:lnTo>
                  <a:lnTo>
                    <a:pt x="8049" y="3579"/>
                  </a:lnTo>
                  <a:lnTo>
                    <a:pt x="8537" y="3263"/>
                  </a:lnTo>
                  <a:lnTo>
                    <a:pt x="9268" y="2842"/>
                  </a:lnTo>
                  <a:lnTo>
                    <a:pt x="10000" y="2947"/>
                  </a:lnTo>
                  <a:lnTo>
                    <a:pt x="10000" y="2842"/>
                  </a:lnTo>
                  <a:lnTo>
                    <a:pt x="10000" y="2316"/>
                  </a:lnTo>
                  <a:close/>
                </a:path>
              </a:pathLst>
            </a:custGeom>
            <a:solidFill>
              <a:srgbClr val="BF6A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05" name="Freeform 349"/>
            <p:cNvSpPr>
              <a:spLocks/>
            </p:cNvSpPr>
            <p:nvPr/>
          </p:nvSpPr>
          <p:spPr bwMode="auto">
            <a:xfrm>
              <a:off x="4901420" y="3189468"/>
              <a:ext cx="348385" cy="224405"/>
            </a:xfrm>
            <a:custGeom>
              <a:avLst/>
              <a:gdLst>
                <a:gd name="T0" fmla="*/ 2147483647 w 57"/>
                <a:gd name="T1" fmla="*/ 2147483647 h 37"/>
                <a:gd name="T2" fmla="*/ 2147483647 w 57"/>
                <a:gd name="T3" fmla="*/ 2147483647 h 37"/>
                <a:gd name="T4" fmla="*/ 2147483647 w 57"/>
                <a:gd name="T5" fmla="*/ 2147483647 h 37"/>
                <a:gd name="T6" fmla="*/ 2147483647 w 57"/>
                <a:gd name="T7" fmla="*/ 2147483647 h 37"/>
                <a:gd name="T8" fmla="*/ 2147483647 w 57"/>
                <a:gd name="T9" fmla="*/ 2147483647 h 37"/>
                <a:gd name="T10" fmla="*/ 2147483647 w 57"/>
                <a:gd name="T11" fmla="*/ 2147483647 h 37"/>
                <a:gd name="T12" fmla="*/ 2147483647 w 57"/>
                <a:gd name="T13" fmla="*/ 2147483647 h 37"/>
                <a:gd name="T14" fmla="*/ 2147483647 w 57"/>
                <a:gd name="T15" fmla="*/ 2147483647 h 37"/>
                <a:gd name="T16" fmla="*/ 2147483647 w 57"/>
                <a:gd name="T17" fmla="*/ 2147483647 h 37"/>
                <a:gd name="T18" fmla="*/ 2147483647 w 57"/>
                <a:gd name="T19" fmla="*/ 2147483647 h 37"/>
                <a:gd name="T20" fmla="*/ 2147483647 w 57"/>
                <a:gd name="T21" fmla="*/ 2147483647 h 37"/>
                <a:gd name="T22" fmla="*/ 2147483647 w 57"/>
                <a:gd name="T23" fmla="*/ 0 h 37"/>
                <a:gd name="T24" fmla="*/ 2147483647 w 57"/>
                <a:gd name="T25" fmla="*/ 0 h 37"/>
                <a:gd name="T26" fmla="*/ 2147483647 w 57"/>
                <a:gd name="T27" fmla="*/ 2147483647 h 37"/>
                <a:gd name="T28" fmla="*/ 2147483647 w 57"/>
                <a:gd name="T29" fmla="*/ 2147483647 h 37"/>
                <a:gd name="T30" fmla="*/ 2147483647 w 57"/>
                <a:gd name="T31" fmla="*/ 2147483647 h 37"/>
                <a:gd name="T32" fmla="*/ 2147483647 w 57"/>
                <a:gd name="T33" fmla="*/ 2147483647 h 37"/>
                <a:gd name="T34" fmla="*/ 2147483647 w 57"/>
                <a:gd name="T35" fmla="*/ 2147483647 h 37"/>
                <a:gd name="T36" fmla="*/ 2147483647 w 57"/>
                <a:gd name="T37" fmla="*/ 2147483647 h 37"/>
                <a:gd name="T38" fmla="*/ 2147483647 w 57"/>
                <a:gd name="T39" fmla="*/ 2147483647 h 37"/>
                <a:gd name="T40" fmla="*/ 2147483647 w 57"/>
                <a:gd name="T41" fmla="*/ 2147483647 h 37"/>
                <a:gd name="T42" fmla="*/ 2147483647 w 57"/>
                <a:gd name="T43" fmla="*/ 2147483647 h 37"/>
                <a:gd name="T44" fmla="*/ 0 w 57"/>
                <a:gd name="T45" fmla="*/ 2147483647 h 37"/>
                <a:gd name="T46" fmla="*/ 0 w 57"/>
                <a:gd name="T47" fmla="*/ 2147483647 h 37"/>
                <a:gd name="T48" fmla="*/ 2147483647 w 57"/>
                <a:gd name="T49" fmla="*/ 2147483647 h 37"/>
                <a:gd name="T50" fmla="*/ 2147483647 w 57"/>
                <a:gd name="T51" fmla="*/ 2147483647 h 37"/>
                <a:gd name="T52" fmla="*/ 2147483647 w 57"/>
                <a:gd name="T53" fmla="*/ 2147483647 h 37"/>
                <a:gd name="T54" fmla="*/ 2147483647 w 57"/>
                <a:gd name="T55" fmla="*/ 2147483647 h 37"/>
                <a:gd name="T56" fmla="*/ 2147483647 w 57"/>
                <a:gd name="T57" fmla="*/ 2147483647 h 37"/>
                <a:gd name="T58" fmla="*/ 2147483647 w 57"/>
                <a:gd name="T59" fmla="*/ 2147483647 h 37"/>
                <a:gd name="T60" fmla="*/ 2147483647 w 57"/>
                <a:gd name="T61" fmla="*/ 2147483647 h 37"/>
                <a:gd name="T62" fmla="*/ 2147483647 w 57"/>
                <a:gd name="T63" fmla="*/ 2147483647 h 37"/>
                <a:gd name="T64" fmla="*/ 2147483647 w 57"/>
                <a:gd name="T65" fmla="*/ 2147483647 h 37"/>
                <a:gd name="T66" fmla="*/ 2147483647 w 57"/>
                <a:gd name="T67" fmla="*/ 2147483647 h 37"/>
                <a:gd name="T68" fmla="*/ 2147483647 w 57"/>
                <a:gd name="T69" fmla="*/ 2147483647 h 37"/>
                <a:gd name="T70" fmla="*/ 2147483647 w 57"/>
                <a:gd name="T71" fmla="*/ 2147483647 h 37"/>
                <a:gd name="T72" fmla="*/ 2147483647 w 57"/>
                <a:gd name="T73" fmla="*/ 2147483647 h 37"/>
                <a:gd name="T74" fmla="*/ 2147483647 w 57"/>
                <a:gd name="T75" fmla="*/ 2147483647 h 37"/>
                <a:gd name="T76" fmla="*/ 2147483647 w 57"/>
                <a:gd name="T77" fmla="*/ 2147483647 h 37"/>
                <a:gd name="T78" fmla="*/ 2147483647 w 57"/>
                <a:gd name="T79" fmla="*/ 2147483647 h 37"/>
                <a:gd name="T80" fmla="*/ 2147483647 w 57"/>
                <a:gd name="T81" fmla="*/ 2147483647 h 37"/>
                <a:gd name="T82" fmla="*/ 2147483647 w 57"/>
                <a:gd name="T83" fmla="*/ 2147483647 h 37"/>
                <a:gd name="T84" fmla="*/ 2147483647 w 57"/>
                <a:gd name="T85" fmla="*/ 2147483647 h 37"/>
                <a:gd name="T86" fmla="*/ 2147483647 w 57"/>
                <a:gd name="T87" fmla="*/ 2147483647 h 37"/>
                <a:gd name="T88" fmla="*/ 2147483647 w 57"/>
                <a:gd name="T89" fmla="*/ 2147483647 h 37"/>
                <a:gd name="T90" fmla="*/ 2147483647 w 57"/>
                <a:gd name="T91" fmla="*/ 2147483647 h 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7" h="37">
                  <a:moveTo>
                    <a:pt x="54" y="22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6" y="26"/>
                    <a:pt x="25" y="28"/>
                  </a:cubicBezTo>
                  <a:cubicBezTo>
                    <a:pt x="25" y="29"/>
                    <a:pt x="22" y="30"/>
                    <a:pt x="22" y="30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5"/>
                    <a:pt x="51" y="25"/>
                    <a:pt x="51" y="25"/>
                  </a:cubicBezTo>
                  <a:lnTo>
                    <a:pt x="54" y="22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06" name="Freeform 350"/>
            <p:cNvSpPr>
              <a:spLocks/>
            </p:cNvSpPr>
            <p:nvPr/>
          </p:nvSpPr>
          <p:spPr bwMode="auto">
            <a:xfrm>
              <a:off x="5102268" y="3189468"/>
              <a:ext cx="43393" cy="23556"/>
            </a:xfrm>
            <a:custGeom>
              <a:avLst/>
              <a:gdLst>
                <a:gd name="T0" fmla="*/ 2147483647 w 42"/>
                <a:gd name="T1" fmla="*/ 2147483647 h 24"/>
                <a:gd name="T2" fmla="*/ 2147483647 w 42"/>
                <a:gd name="T3" fmla="*/ 0 h 24"/>
                <a:gd name="T4" fmla="*/ 0 w 42"/>
                <a:gd name="T5" fmla="*/ 2147483647 h 24"/>
                <a:gd name="T6" fmla="*/ 2147483647 w 42"/>
                <a:gd name="T7" fmla="*/ 2147483647 h 24"/>
                <a:gd name="T8" fmla="*/ 2147483647 w 42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24">
                  <a:moveTo>
                    <a:pt x="36" y="24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42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07" name="Freeform 359"/>
            <p:cNvSpPr>
              <a:spLocks/>
            </p:cNvSpPr>
            <p:nvPr/>
          </p:nvSpPr>
          <p:spPr bwMode="auto">
            <a:xfrm>
              <a:off x="4858027" y="3091523"/>
              <a:ext cx="60751" cy="37194"/>
            </a:xfrm>
            <a:custGeom>
              <a:avLst/>
              <a:gdLst>
                <a:gd name="T0" fmla="*/ 2147483647 w 60"/>
                <a:gd name="T1" fmla="*/ 2147483647 h 36"/>
                <a:gd name="T2" fmla="*/ 2147483647 w 60"/>
                <a:gd name="T3" fmla="*/ 2147483647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0 h 36"/>
                <a:gd name="T10" fmla="*/ 2147483647 w 60"/>
                <a:gd name="T11" fmla="*/ 0 h 36"/>
                <a:gd name="T12" fmla="*/ 2147483647 w 60"/>
                <a:gd name="T13" fmla="*/ 2147483647 h 36"/>
                <a:gd name="T14" fmla="*/ 0 w 60"/>
                <a:gd name="T15" fmla="*/ 2147483647 h 36"/>
                <a:gd name="T16" fmla="*/ 2147483647 w 60"/>
                <a:gd name="T17" fmla="*/ 2147483647 h 36"/>
                <a:gd name="T18" fmla="*/ 2147483647 w 60"/>
                <a:gd name="T19" fmla="*/ 2147483647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36">
                  <a:moveTo>
                    <a:pt x="54" y="36"/>
                  </a:moveTo>
                  <a:lnTo>
                    <a:pt x="60" y="24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rgbClr val="A17DB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08" name="Freeform 360"/>
            <p:cNvSpPr>
              <a:spLocks/>
            </p:cNvSpPr>
            <p:nvPr/>
          </p:nvSpPr>
          <p:spPr bwMode="auto">
            <a:xfrm>
              <a:off x="4747684" y="3110120"/>
              <a:ext cx="189690" cy="169853"/>
            </a:xfrm>
            <a:custGeom>
              <a:avLst/>
              <a:gdLst>
                <a:gd name="T0" fmla="*/ 2147483647 w 31"/>
                <a:gd name="T1" fmla="*/ 2147483647 h 28"/>
                <a:gd name="T2" fmla="*/ 2147483647 w 31"/>
                <a:gd name="T3" fmla="*/ 2147483647 h 28"/>
                <a:gd name="T4" fmla="*/ 2147483647 w 31"/>
                <a:gd name="T5" fmla="*/ 2147483647 h 28"/>
                <a:gd name="T6" fmla="*/ 2147483647 w 31"/>
                <a:gd name="T7" fmla="*/ 2147483647 h 28"/>
                <a:gd name="T8" fmla="*/ 2147483647 w 31"/>
                <a:gd name="T9" fmla="*/ 2147483647 h 28"/>
                <a:gd name="T10" fmla="*/ 2147483647 w 31"/>
                <a:gd name="T11" fmla="*/ 2147483647 h 28"/>
                <a:gd name="T12" fmla="*/ 2147483647 w 31"/>
                <a:gd name="T13" fmla="*/ 2147483647 h 28"/>
                <a:gd name="T14" fmla="*/ 2147483647 w 31"/>
                <a:gd name="T15" fmla="*/ 2147483647 h 28"/>
                <a:gd name="T16" fmla="*/ 2147483647 w 31"/>
                <a:gd name="T17" fmla="*/ 2147483647 h 28"/>
                <a:gd name="T18" fmla="*/ 2147483647 w 31"/>
                <a:gd name="T19" fmla="*/ 2147483647 h 28"/>
                <a:gd name="T20" fmla="*/ 2147483647 w 31"/>
                <a:gd name="T21" fmla="*/ 2147483647 h 28"/>
                <a:gd name="T22" fmla="*/ 2147483647 w 31"/>
                <a:gd name="T23" fmla="*/ 2147483647 h 28"/>
                <a:gd name="T24" fmla="*/ 2147483647 w 31"/>
                <a:gd name="T25" fmla="*/ 2147483647 h 28"/>
                <a:gd name="T26" fmla="*/ 2147483647 w 31"/>
                <a:gd name="T27" fmla="*/ 2147483647 h 28"/>
                <a:gd name="T28" fmla="*/ 2147483647 w 31"/>
                <a:gd name="T29" fmla="*/ 2147483647 h 28"/>
                <a:gd name="T30" fmla="*/ 2147483647 w 31"/>
                <a:gd name="T31" fmla="*/ 2147483647 h 28"/>
                <a:gd name="T32" fmla="*/ 2147483647 w 31"/>
                <a:gd name="T33" fmla="*/ 2147483647 h 28"/>
                <a:gd name="T34" fmla="*/ 2147483647 w 31"/>
                <a:gd name="T35" fmla="*/ 2147483647 h 28"/>
                <a:gd name="T36" fmla="*/ 2147483647 w 31"/>
                <a:gd name="T37" fmla="*/ 2147483647 h 28"/>
                <a:gd name="T38" fmla="*/ 2147483647 w 31"/>
                <a:gd name="T39" fmla="*/ 2147483647 h 28"/>
                <a:gd name="T40" fmla="*/ 2147483647 w 31"/>
                <a:gd name="T41" fmla="*/ 2147483647 h 28"/>
                <a:gd name="T42" fmla="*/ 2147483647 w 31"/>
                <a:gd name="T43" fmla="*/ 2147483647 h 28"/>
                <a:gd name="T44" fmla="*/ 2147483647 w 31"/>
                <a:gd name="T45" fmla="*/ 2147483647 h 28"/>
                <a:gd name="T46" fmla="*/ 2147483647 w 31"/>
                <a:gd name="T47" fmla="*/ 0 h 28"/>
                <a:gd name="T48" fmla="*/ 2147483647 w 31"/>
                <a:gd name="T49" fmla="*/ 2147483647 h 28"/>
                <a:gd name="T50" fmla="*/ 2147483647 w 31"/>
                <a:gd name="T51" fmla="*/ 2147483647 h 28"/>
                <a:gd name="T52" fmla="*/ 2147483647 w 31"/>
                <a:gd name="T53" fmla="*/ 0 h 28"/>
                <a:gd name="T54" fmla="*/ 2147483647 w 31"/>
                <a:gd name="T55" fmla="*/ 0 h 28"/>
                <a:gd name="T56" fmla="*/ 2147483647 w 31"/>
                <a:gd name="T57" fmla="*/ 2147483647 h 28"/>
                <a:gd name="T58" fmla="*/ 2147483647 w 31"/>
                <a:gd name="T59" fmla="*/ 2147483647 h 28"/>
                <a:gd name="T60" fmla="*/ 0 w 31"/>
                <a:gd name="T61" fmla="*/ 2147483647 h 28"/>
                <a:gd name="T62" fmla="*/ 0 w 31"/>
                <a:gd name="T63" fmla="*/ 2147483647 h 28"/>
                <a:gd name="T64" fmla="*/ 2147483647 w 31"/>
                <a:gd name="T65" fmla="*/ 2147483647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" h="28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7"/>
                    <a:pt x="2" y="17"/>
                  </a:cubicBezTo>
                  <a:cubicBezTo>
                    <a:pt x="2" y="17"/>
                    <a:pt x="2" y="19"/>
                    <a:pt x="2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BF6A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09" name="Freeform 364"/>
            <p:cNvSpPr>
              <a:spLocks/>
            </p:cNvSpPr>
            <p:nvPr/>
          </p:nvSpPr>
          <p:spPr bwMode="auto">
            <a:xfrm>
              <a:off x="4477407" y="3908555"/>
              <a:ext cx="307471" cy="226884"/>
            </a:xfrm>
            <a:custGeom>
              <a:avLst/>
              <a:gdLst>
                <a:gd name="T0" fmla="*/ 2147483647 w 300"/>
                <a:gd name="T1" fmla="*/ 2147483647 h 223"/>
                <a:gd name="T2" fmla="*/ 2147483647 w 300"/>
                <a:gd name="T3" fmla="*/ 2147483647 h 223"/>
                <a:gd name="T4" fmla="*/ 2147483647 w 300"/>
                <a:gd name="T5" fmla="*/ 2147483647 h 223"/>
                <a:gd name="T6" fmla="*/ 2147483647 w 300"/>
                <a:gd name="T7" fmla="*/ 2147483647 h 223"/>
                <a:gd name="T8" fmla="*/ 2147483647 w 300"/>
                <a:gd name="T9" fmla="*/ 2147483647 h 223"/>
                <a:gd name="T10" fmla="*/ 2147483647 w 300"/>
                <a:gd name="T11" fmla="*/ 2147483647 h 223"/>
                <a:gd name="T12" fmla="*/ 2147483647 w 300"/>
                <a:gd name="T13" fmla="*/ 2147483647 h 223"/>
                <a:gd name="T14" fmla="*/ 2147483647 w 300"/>
                <a:gd name="T15" fmla="*/ 2147483647 h 223"/>
                <a:gd name="T16" fmla="*/ 2147483647 w 300"/>
                <a:gd name="T17" fmla="*/ 2147483647 h 223"/>
                <a:gd name="T18" fmla="*/ 2147483647 w 300"/>
                <a:gd name="T19" fmla="*/ 2147483647 h 223"/>
                <a:gd name="T20" fmla="*/ 2147483647 w 300"/>
                <a:gd name="T21" fmla="*/ 2147483647 h 223"/>
                <a:gd name="T22" fmla="*/ 2147483647 w 300"/>
                <a:gd name="T23" fmla="*/ 2147483647 h 223"/>
                <a:gd name="T24" fmla="*/ 2147483647 w 300"/>
                <a:gd name="T25" fmla="*/ 2147483647 h 223"/>
                <a:gd name="T26" fmla="*/ 2147483647 w 300"/>
                <a:gd name="T27" fmla="*/ 2147483647 h 223"/>
                <a:gd name="T28" fmla="*/ 2147483647 w 300"/>
                <a:gd name="T29" fmla="*/ 2147483647 h 223"/>
                <a:gd name="T30" fmla="*/ 2147483647 w 300"/>
                <a:gd name="T31" fmla="*/ 0 h 223"/>
                <a:gd name="T32" fmla="*/ 2147483647 w 300"/>
                <a:gd name="T33" fmla="*/ 2147483647 h 223"/>
                <a:gd name="T34" fmla="*/ 2147483647 w 300"/>
                <a:gd name="T35" fmla="*/ 2147483647 h 223"/>
                <a:gd name="T36" fmla="*/ 2147483647 w 300"/>
                <a:gd name="T37" fmla="*/ 2147483647 h 223"/>
                <a:gd name="T38" fmla="*/ 2147483647 w 300"/>
                <a:gd name="T39" fmla="*/ 2147483647 h 223"/>
                <a:gd name="T40" fmla="*/ 2147483647 w 300"/>
                <a:gd name="T41" fmla="*/ 2147483647 h 223"/>
                <a:gd name="T42" fmla="*/ 2147483647 w 300"/>
                <a:gd name="T43" fmla="*/ 2147483647 h 223"/>
                <a:gd name="T44" fmla="*/ 0 w 300"/>
                <a:gd name="T45" fmla="*/ 2147483647 h 223"/>
                <a:gd name="T46" fmla="*/ 2147483647 w 300"/>
                <a:gd name="T47" fmla="*/ 2147483647 h 223"/>
                <a:gd name="T48" fmla="*/ 2147483647 w 300"/>
                <a:gd name="T49" fmla="*/ 2147483647 h 223"/>
                <a:gd name="T50" fmla="*/ 2147483647 w 300"/>
                <a:gd name="T51" fmla="*/ 2147483647 h 223"/>
                <a:gd name="T52" fmla="*/ 2147483647 w 300"/>
                <a:gd name="T53" fmla="*/ 2147483647 h 223"/>
                <a:gd name="T54" fmla="*/ 2147483647 w 300"/>
                <a:gd name="T55" fmla="*/ 2147483647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0" name="Freeform 365"/>
            <p:cNvSpPr>
              <a:spLocks/>
            </p:cNvSpPr>
            <p:nvPr/>
          </p:nvSpPr>
          <p:spPr bwMode="auto">
            <a:xfrm>
              <a:off x="4477407" y="3908555"/>
              <a:ext cx="307471" cy="226884"/>
            </a:xfrm>
            <a:custGeom>
              <a:avLst/>
              <a:gdLst>
                <a:gd name="T0" fmla="*/ 2147483647 w 300"/>
                <a:gd name="T1" fmla="*/ 2147483647 h 223"/>
                <a:gd name="T2" fmla="*/ 2147483647 w 300"/>
                <a:gd name="T3" fmla="*/ 2147483647 h 223"/>
                <a:gd name="T4" fmla="*/ 2147483647 w 300"/>
                <a:gd name="T5" fmla="*/ 2147483647 h 223"/>
                <a:gd name="T6" fmla="*/ 2147483647 w 300"/>
                <a:gd name="T7" fmla="*/ 2147483647 h 223"/>
                <a:gd name="T8" fmla="*/ 2147483647 w 300"/>
                <a:gd name="T9" fmla="*/ 2147483647 h 223"/>
                <a:gd name="T10" fmla="*/ 2147483647 w 300"/>
                <a:gd name="T11" fmla="*/ 2147483647 h 223"/>
                <a:gd name="T12" fmla="*/ 2147483647 w 300"/>
                <a:gd name="T13" fmla="*/ 2147483647 h 223"/>
                <a:gd name="T14" fmla="*/ 2147483647 w 300"/>
                <a:gd name="T15" fmla="*/ 2147483647 h 223"/>
                <a:gd name="T16" fmla="*/ 2147483647 w 300"/>
                <a:gd name="T17" fmla="*/ 2147483647 h 223"/>
                <a:gd name="T18" fmla="*/ 2147483647 w 300"/>
                <a:gd name="T19" fmla="*/ 2147483647 h 223"/>
                <a:gd name="T20" fmla="*/ 2147483647 w 300"/>
                <a:gd name="T21" fmla="*/ 2147483647 h 223"/>
                <a:gd name="T22" fmla="*/ 2147483647 w 300"/>
                <a:gd name="T23" fmla="*/ 2147483647 h 223"/>
                <a:gd name="T24" fmla="*/ 2147483647 w 300"/>
                <a:gd name="T25" fmla="*/ 2147483647 h 223"/>
                <a:gd name="T26" fmla="*/ 2147483647 w 300"/>
                <a:gd name="T27" fmla="*/ 2147483647 h 223"/>
                <a:gd name="T28" fmla="*/ 2147483647 w 300"/>
                <a:gd name="T29" fmla="*/ 2147483647 h 223"/>
                <a:gd name="T30" fmla="*/ 2147483647 w 300"/>
                <a:gd name="T31" fmla="*/ 0 h 223"/>
                <a:gd name="T32" fmla="*/ 2147483647 w 300"/>
                <a:gd name="T33" fmla="*/ 2147483647 h 223"/>
                <a:gd name="T34" fmla="*/ 2147483647 w 300"/>
                <a:gd name="T35" fmla="*/ 2147483647 h 223"/>
                <a:gd name="T36" fmla="*/ 2147483647 w 300"/>
                <a:gd name="T37" fmla="*/ 2147483647 h 223"/>
                <a:gd name="T38" fmla="*/ 2147483647 w 300"/>
                <a:gd name="T39" fmla="*/ 2147483647 h 223"/>
                <a:gd name="T40" fmla="*/ 2147483647 w 300"/>
                <a:gd name="T41" fmla="*/ 2147483647 h 223"/>
                <a:gd name="T42" fmla="*/ 2147483647 w 300"/>
                <a:gd name="T43" fmla="*/ 2147483647 h 223"/>
                <a:gd name="T44" fmla="*/ 0 w 300"/>
                <a:gd name="T45" fmla="*/ 2147483647 h 223"/>
                <a:gd name="T46" fmla="*/ 2147483647 w 300"/>
                <a:gd name="T47" fmla="*/ 2147483647 h 223"/>
                <a:gd name="T48" fmla="*/ 2147483647 w 300"/>
                <a:gd name="T49" fmla="*/ 2147483647 h 223"/>
                <a:gd name="T50" fmla="*/ 2147483647 w 300"/>
                <a:gd name="T51" fmla="*/ 2147483647 h 223"/>
                <a:gd name="T52" fmla="*/ 2147483647 w 300"/>
                <a:gd name="T53" fmla="*/ 2147483647 h 223"/>
                <a:gd name="T54" fmla="*/ 2147483647 w 300"/>
                <a:gd name="T55" fmla="*/ 2147483647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1" name="Freeform 366"/>
            <p:cNvSpPr>
              <a:spLocks/>
            </p:cNvSpPr>
            <p:nvPr/>
          </p:nvSpPr>
          <p:spPr bwMode="auto">
            <a:xfrm>
              <a:off x="4239365" y="3877560"/>
              <a:ext cx="318629" cy="300033"/>
            </a:xfrm>
            <a:custGeom>
              <a:avLst/>
              <a:gdLst>
                <a:gd name="T0" fmla="*/ 2147483647 w 52"/>
                <a:gd name="T1" fmla="*/ 2147483647 h 49"/>
                <a:gd name="T2" fmla="*/ 2147483647 w 52"/>
                <a:gd name="T3" fmla="*/ 2147483647 h 49"/>
                <a:gd name="T4" fmla="*/ 2147483647 w 52"/>
                <a:gd name="T5" fmla="*/ 2147483647 h 49"/>
                <a:gd name="T6" fmla="*/ 2147483647 w 52"/>
                <a:gd name="T7" fmla="*/ 2147483647 h 49"/>
                <a:gd name="T8" fmla="*/ 2147483647 w 52"/>
                <a:gd name="T9" fmla="*/ 2147483647 h 49"/>
                <a:gd name="T10" fmla="*/ 2147483647 w 52"/>
                <a:gd name="T11" fmla="*/ 2147483647 h 49"/>
                <a:gd name="T12" fmla="*/ 2147483647 w 52"/>
                <a:gd name="T13" fmla="*/ 2147483647 h 49"/>
                <a:gd name="T14" fmla="*/ 2147483647 w 52"/>
                <a:gd name="T15" fmla="*/ 2147483647 h 49"/>
                <a:gd name="T16" fmla="*/ 2147483647 w 52"/>
                <a:gd name="T17" fmla="*/ 2147483647 h 49"/>
                <a:gd name="T18" fmla="*/ 2147483647 w 52"/>
                <a:gd name="T19" fmla="*/ 2147483647 h 49"/>
                <a:gd name="T20" fmla="*/ 2147483647 w 52"/>
                <a:gd name="T21" fmla="*/ 2147483647 h 49"/>
                <a:gd name="T22" fmla="*/ 2147483647 w 52"/>
                <a:gd name="T23" fmla="*/ 0 h 49"/>
                <a:gd name="T24" fmla="*/ 2147483647 w 52"/>
                <a:gd name="T25" fmla="*/ 0 h 49"/>
                <a:gd name="T26" fmla="*/ 2147483647 w 52"/>
                <a:gd name="T27" fmla="*/ 2147483647 h 49"/>
                <a:gd name="T28" fmla="*/ 2147483647 w 52"/>
                <a:gd name="T29" fmla="*/ 2147483647 h 49"/>
                <a:gd name="T30" fmla="*/ 2147483647 w 52"/>
                <a:gd name="T31" fmla="*/ 2147483647 h 49"/>
                <a:gd name="T32" fmla="*/ 2147483647 w 52"/>
                <a:gd name="T33" fmla="*/ 2147483647 h 49"/>
                <a:gd name="T34" fmla="*/ 2147483647 w 52"/>
                <a:gd name="T35" fmla="*/ 2147483647 h 49"/>
                <a:gd name="T36" fmla="*/ 2147483647 w 52"/>
                <a:gd name="T37" fmla="*/ 2147483647 h 49"/>
                <a:gd name="T38" fmla="*/ 0 w 52"/>
                <a:gd name="T39" fmla="*/ 2147483647 h 49"/>
                <a:gd name="T40" fmla="*/ 0 w 52"/>
                <a:gd name="T41" fmla="*/ 2147483647 h 49"/>
                <a:gd name="T42" fmla="*/ 2147483647 w 52"/>
                <a:gd name="T43" fmla="*/ 2147483647 h 49"/>
                <a:gd name="T44" fmla="*/ 2147483647 w 52"/>
                <a:gd name="T45" fmla="*/ 2147483647 h 49"/>
                <a:gd name="T46" fmla="*/ 2147483647 w 52"/>
                <a:gd name="T47" fmla="*/ 2147483647 h 49"/>
                <a:gd name="T48" fmla="*/ 2147483647 w 52"/>
                <a:gd name="T49" fmla="*/ 2147483647 h 49"/>
                <a:gd name="T50" fmla="*/ 2147483647 w 52"/>
                <a:gd name="T51" fmla="*/ 2147483647 h 49"/>
                <a:gd name="T52" fmla="*/ 2147483647 w 52"/>
                <a:gd name="T53" fmla="*/ 2147483647 h 49"/>
                <a:gd name="T54" fmla="*/ 2147483647 w 52"/>
                <a:gd name="T55" fmla="*/ 2147483647 h 49"/>
                <a:gd name="T56" fmla="*/ 2147483647 w 52"/>
                <a:gd name="T57" fmla="*/ 2147483647 h 49"/>
                <a:gd name="T58" fmla="*/ 2147483647 w 52"/>
                <a:gd name="T59" fmla="*/ 2147483647 h 49"/>
                <a:gd name="T60" fmla="*/ 2147483647 w 52"/>
                <a:gd name="T61" fmla="*/ 2147483647 h 49"/>
                <a:gd name="T62" fmla="*/ 2147483647 w 52"/>
                <a:gd name="T63" fmla="*/ 2147483647 h 49"/>
                <a:gd name="T64" fmla="*/ 2147483647 w 52"/>
                <a:gd name="T65" fmla="*/ 2147483647 h 49"/>
                <a:gd name="T66" fmla="*/ 2147483647 w 52"/>
                <a:gd name="T67" fmla="*/ 2147483647 h 49"/>
                <a:gd name="T68" fmla="*/ 2147483647 w 52"/>
                <a:gd name="T69" fmla="*/ 2147483647 h 49"/>
                <a:gd name="T70" fmla="*/ 2147483647 w 52"/>
                <a:gd name="T71" fmla="*/ 2147483647 h 49"/>
                <a:gd name="T72" fmla="*/ 2147483647 w 52"/>
                <a:gd name="T73" fmla="*/ 2147483647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2" h="49">
                  <a:moveTo>
                    <a:pt x="24" y="44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10" y="42"/>
                    <a:pt x="10" y="42"/>
                  </a:cubicBezTo>
                  <a:cubicBezTo>
                    <a:pt x="11" y="42"/>
                    <a:pt x="11" y="44"/>
                    <a:pt x="11" y="4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7"/>
                    <a:pt x="23" y="47"/>
                    <a:pt x="23" y="47"/>
                  </a:cubicBezTo>
                  <a:lnTo>
                    <a:pt x="24" y="44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2" name="Freeform 367"/>
            <p:cNvSpPr>
              <a:spLocks/>
            </p:cNvSpPr>
            <p:nvPr/>
          </p:nvSpPr>
          <p:spPr bwMode="auto">
            <a:xfrm>
              <a:off x="5275841" y="4154037"/>
              <a:ext cx="183491" cy="247961"/>
            </a:xfrm>
            <a:custGeom>
              <a:avLst/>
              <a:gdLst>
                <a:gd name="T0" fmla="*/ 2147483647 w 180"/>
                <a:gd name="T1" fmla="*/ 2147483647 h 246"/>
                <a:gd name="T2" fmla="*/ 2147483647 w 180"/>
                <a:gd name="T3" fmla="*/ 2147483647 h 246"/>
                <a:gd name="T4" fmla="*/ 2147483647 w 180"/>
                <a:gd name="T5" fmla="*/ 2147483647 h 246"/>
                <a:gd name="T6" fmla="*/ 2147483647 w 180"/>
                <a:gd name="T7" fmla="*/ 2147483647 h 246"/>
                <a:gd name="T8" fmla="*/ 2147483647 w 180"/>
                <a:gd name="T9" fmla="*/ 2147483647 h 246"/>
                <a:gd name="T10" fmla="*/ 2147483647 w 180"/>
                <a:gd name="T11" fmla="*/ 2147483647 h 246"/>
                <a:gd name="T12" fmla="*/ 2147483647 w 180"/>
                <a:gd name="T13" fmla="*/ 2147483647 h 246"/>
                <a:gd name="T14" fmla="*/ 2147483647 w 180"/>
                <a:gd name="T15" fmla="*/ 2147483647 h 246"/>
                <a:gd name="T16" fmla="*/ 2147483647 w 180"/>
                <a:gd name="T17" fmla="*/ 2147483647 h 246"/>
                <a:gd name="T18" fmla="*/ 2147483647 w 180"/>
                <a:gd name="T19" fmla="*/ 2147483647 h 246"/>
                <a:gd name="T20" fmla="*/ 2147483647 w 180"/>
                <a:gd name="T21" fmla="*/ 2147483647 h 246"/>
                <a:gd name="T22" fmla="*/ 2147483647 w 180"/>
                <a:gd name="T23" fmla="*/ 2147483647 h 246"/>
                <a:gd name="T24" fmla="*/ 2147483647 w 180"/>
                <a:gd name="T25" fmla="*/ 2147483647 h 246"/>
                <a:gd name="T26" fmla="*/ 0 w 180"/>
                <a:gd name="T27" fmla="*/ 2147483647 h 246"/>
                <a:gd name="T28" fmla="*/ 0 w 180"/>
                <a:gd name="T29" fmla="*/ 2147483647 h 246"/>
                <a:gd name="T30" fmla="*/ 2147483647 w 180"/>
                <a:gd name="T31" fmla="*/ 2147483647 h 246"/>
                <a:gd name="T32" fmla="*/ 2147483647 w 180"/>
                <a:gd name="T33" fmla="*/ 2147483647 h 246"/>
                <a:gd name="T34" fmla="*/ 2147483647 w 180"/>
                <a:gd name="T35" fmla="*/ 2147483647 h 246"/>
                <a:gd name="T36" fmla="*/ 2147483647 w 180"/>
                <a:gd name="T37" fmla="*/ 2147483647 h 246"/>
                <a:gd name="T38" fmla="*/ 2147483647 w 180"/>
                <a:gd name="T39" fmla="*/ 2147483647 h 246"/>
                <a:gd name="T40" fmla="*/ 2147483647 w 180"/>
                <a:gd name="T41" fmla="*/ 0 h 246"/>
                <a:gd name="T42" fmla="*/ 2147483647 w 180"/>
                <a:gd name="T43" fmla="*/ 2147483647 h 2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0" h="246">
                  <a:moveTo>
                    <a:pt x="72" y="18"/>
                  </a:moveTo>
                  <a:lnTo>
                    <a:pt x="48" y="12"/>
                  </a:lnTo>
                  <a:lnTo>
                    <a:pt x="48" y="6"/>
                  </a:lnTo>
                  <a:lnTo>
                    <a:pt x="30" y="18"/>
                  </a:lnTo>
                  <a:lnTo>
                    <a:pt x="42" y="36"/>
                  </a:lnTo>
                  <a:lnTo>
                    <a:pt x="84" y="60"/>
                  </a:lnTo>
                  <a:lnTo>
                    <a:pt x="126" y="66"/>
                  </a:lnTo>
                  <a:lnTo>
                    <a:pt x="78" y="120"/>
                  </a:lnTo>
                  <a:lnTo>
                    <a:pt x="36" y="132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44"/>
                  </a:lnTo>
                  <a:lnTo>
                    <a:pt x="18" y="150"/>
                  </a:lnTo>
                  <a:lnTo>
                    <a:pt x="0" y="168"/>
                  </a:lnTo>
                  <a:lnTo>
                    <a:pt x="0" y="228"/>
                  </a:lnTo>
                  <a:lnTo>
                    <a:pt x="12" y="246"/>
                  </a:lnTo>
                  <a:lnTo>
                    <a:pt x="42" y="204"/>
                  </a:lnTo>
                  <a:lnTo>
                    <a:pt x="90" y="180"/>
                  </a:lnTo>
                  <a:lnTo>
                    <a:pt x="132" y="132"/>
                  </a:lnTo>
                  <a:lnTo>
                    <a:pt x="168" y="48"/>
                  </a:lnTo>
                  <a:lnTo>
                    <a:pt x="180" y="0"/>
                  </a:lnTo>
                  <a:lnTo>
                    <a:pt x="72" y="18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3" name="Freeform 368"/>
            <p:cNvSpPr>
              <a:spLocks/>
            </p:cNvSpPr>
            <p:nvPr/>
          </p:nvSpPr>
          <p:spPr bwMode="auto">
            <a:xfrm>
              <a:off x="4747684" y="4135439"/>
              <a:ext cx="24796" cy="96705"/>
            </a:xfrm>
            <a:custGeom>
              <a:avLst/>
              <a:gdLst>
                <a:gd name="T0" fmla="*/ 2147483647 w 24"/>
                <a:gd name="T1" fmla="*/ 0 h 96"/>
                <a:gd name="T2" fmla="*/ 2147483647 w 24"/>
                <a:gd name="T3" fmla="*/ 0 h 96"/>
                <a:gd name="T4" fmla="*/ 2147483647 w 24"/>
                <a:gd name="T5" fmla="*/ 2147483647 h 96"/>
                <a:gd name="T6" fmla="*/ 0 w 24"/>
                <a:gd name="T7" fmla="*/ 2147483647 h 96"/>
                <a:gd name="T8" fmla="*/ 0 w 24"/>
                <a:gd name="T9" fmla="*/ 2147483647 h 96"/>
                <a:gd name="T10" fmla="*/ 2147483647 w 24"/>
                <a:gd name="T11" fmla="*/ 2147483647 h 96"/>
                <a:gd name="T12" fmla="*/ 2147483647 w 24"/>
                <a:gd name="T13" fmla="*/ 2147483647 h 96"/>
                <a:gd name="T14" fmla="*/ 2147483647 w 24"/>
                <a:gd name="T15" fmla="*/ 0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4" name="Freeform 369"/>
            <p:cNvSpPr>
              <a:spLocks/>
            </p:cNvSpPr>
            <p:nvPr/>
          </p:nvSpPr>
          <p:spPr bwMode="auto">
            <a:xfrm>
              <a:off x="4747684" y="4135439"/>
              <a:ext cx="24796" cy="96705"/>
            </a:xfrm>
            <a:custGeom>
              <a:avLst/>
              <a:gdLst>
                <a:gd name="T0" fmla="*/ 2147483647 w 24"/>
                <a:gd name="T1" fmla="*/ 0 h 96"/>
                <a:gd name="T2" fmla="*/ 2147483647 w 24"/>
                <a:gd name="T3" fmla="*/ 0 h 96"/>
                <a:gd name="T4" fmla="*/ 2147483647 w 24"/>
                <a:gd name="T5" fmla="*/ 2147483647 h 96"/>
                <a:gd name="T6" fmla="*/ 0 w 24"/>
                <a:gd name="T7" fmla="*/ 2147483647 h 96"/>
                <a:gd name="T8" fmla="*/ 0 w 24"/>
                <a:gd name="T9" fmla="*/ 2147483647 h 96"/>
                <a:gd name="T10" fmla="*/ 2147483647 w 24"/>
                <a:gd name="T11" fmla="*/ 2147483647 h 96"/>
                <a:gd name="T12" fmla="*/ 2147483647 w 24"/>
                <a:gd name="T13" fmla="*/ 214748364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5" name="Freeform 370"/>
            <p:cNvSpPr>
              <a:spLocks/>
            </p:cNvSpPr>
            <p:nvPr/>
          </p:nvSpPr>
          <p:spPr bwMode="auto">
            <a:xfrm>
              <a:off x="4735286" y="3915994"/>
              <a:ext cx="202088" cy="316150"/>
            </a:xfrm>
            <a:custGeom>
              <a:avLst/>
              <a:gdLst>
                <a:gd name="T0" fmla="*/ 2147483647 w 198"/>
                <a:gd name="T1" fmla="*/ 2147483647 h 313"/>
                <a:gd name="T2" fmla="*/ 2147483647 w 198"/>
                <a:gd name="T3" fmla="*/ 2147483647 h 313"/>
                <a:gd name="T4" fmla="*/ 2147483647 w 198"/>
                <a:gd name="T5" fmla="*/ 2147483647 h 313"/>
                <a:gd name="T6" fmla="*/ 2147483647 w 198"/>
                <a:gd name="T7" fmla="*/ 2147483647 h 313"/>
                <a:gd name="T8" fmla="*/ 2147483647 w 198"/>
                <a:gd name="T9" fmla="*/ 2147483647 h 313"/>
                <a:gd name="T10" fmla="*/ 2147483647 w 198"/>
                <a:gd name="T11" fmla="*/ 2147483647 h 313"/>
                <a:gd name="T12" fmla="*/ 2147483647 w 198"/>
                <a:gd name="T13" fmla="*/ 2147483647 h 313"/>
                <a:gd name="T14" fmla="*/ 2147483647 w 198"/>
                <a:gd name="T15" fmla="*/ 2147483647 h 313"/>
                <a:gd name="T16" fmla="*/ 2147483647 w 198"/>
                <a:gd name="T17" fmla="*/ 2147483647 h 313"/>
                <a:gd name="T18" fmla="*/ 2147483647 w 198"/>
                <a:gd name="T19" fmla="*/ 2147483647 h 313"/>
                <a:gd name="T20" fmla="*/ 2147483647 w 198"/>
                <a:gd name="T21" fmla="*/ 2147483647 h 313"/>
                <a:gd name="T22" fmla="*/ 2147483647 w 198"/>
                <a:gd name="T23" fmla="*/ 2147483647 h 313"/>
                <a:gd name="T24" fmla="*/ 2147483647 w 198"/>
                <a:gd name="T25" fmla="*/ 0 h 313"/>
                <a:gd name="T26" fmla="*/ 2147483647 w 198"/>
                <a:gd name="T27" fmla="*/ 2147483647 h 313"/>
                <a:gd name="T28" fmla="*/ 2147483647 w 198"/>
                <a:gd name="T29" fmla="*/ 2147483647 h 313"/>
                <a:gd name="T30" fmla="*/ 2147483647 w 198"/>
                <a:gd name="T31" fmla="*/ 2147483647 h 313"/>
                <a:gd name="T32" fmla="*/ 2147483647 w 198"/>
                <a:gd name="T33" fmla="*/ 2147483647 h 313"/>
                <a:gd name="T34" fmla="*/ 2147483647 w 198"/>
                <a:gd name="T35" fmla="*/ 2147483647 h 313"/>
                <a:gd name="T36" fmla="*/ 2147483647 w 198"/>
                <a:gd name="T37" fmla="*/ 2147483647 h 313"/>
                <a:gd name="T38" fmla="*/ 2147483647 w 198"/>
                <a:gd name="T39" fmla="*/ 2147483647 h 313"/>
                <a:gd name="T40" fmla="*/ 2147483647 w 198"/>
                <a:gd name="T41" fmla="*/ 2147483647 h 313"/>
                <a:gd name="T42" fmla="*/ 0 w 198"/>
                <a:gd name="T43" fmla="*/ 2147483647 h 313"/>
                <a:gd name="T44" fmla="*/ 2147483647 w 198"/>
                <a:gd name="T45" fmla="*/ 2147483647 h 313"/>
                <a:gd name="T46" fmla="*/ 2147483647 w 198"/>
                <a:gd name="T47" fmla="*/ 2147483647 h 313"/>
                <a:gd name="T48" fmla="*/ 2147483647 w 198"/>
                <a:gd name="T49" fmla="*/ 2147483647 h 313"/>
                <a:gd name="T50" fmla="*/ 2147483647 w 198"/>
                <a:gd name="T51" fmla="*/ 2147483647 h 3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  <a:lnTo>
                    <a:pt x="36" y="313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6" name="Freeform 371"/>
            <p:cNvSpPr>
              <a:spLocks/>
            </p:cNvSpPr>
            <p:nvPr/>
          </p:nvSpPr>
          <p:spPr bwMode="auto">
            <a:xfrm>
              <a:off x="4735286" y="3915994"/>
              <a:ext cx="202088" cy="316150"/>
            </a:xfrm>
            <a:custGeom>
              <a:avLst/>
              <a:gdLst>
                <a:gd name="T0" fmla="*/ 2147483647 w 198"/>
                <a:gd name="T1" fmla="*/ 2147483647 h 313"/>
                <a:gd name="T2" fmla="*/ 2147483647 w 198"/>
                <a:gd name="T3" fmla="*/ 2147483647 h 313"/>
                <a:gd name="T4" fmla="*/ 2147483647 w 198"/>
                <a:gd name="T5" fmla="*/ 2147483647 h 313"/>
                <a:gd name="T6" fmla="*/ 2147483647 w 198"/>
                <a:gd name="T7" fmla="*/ 2147483647 h 313"/>
                <a:gd name="T8" fmla="*/ 2147483647 w 198"/>
                <a:gd name="T9" fmla="*/ 2147483647 h 313"/>
                <a:gd name="T10" fmla="*/ 2147483647 w 198"/>
                <a:gd name="T11" fmla="*/ 2147483647 h 313"/>
                <a:gd name="T12" fmla="*/ 2147483647 w 198"/>
                <a:gd name="T13" fmla="*/ 2147483647 h 313"/>
                <a:gd name="T14" fmla="*/ 2147483647 w 198"/>
                <a:gd name="T15" fmla="*/ 2147483647 h 313"/>
                <a:gd name="T16" fmla="*/ 2147483647 w 198"/>
                <a:gd name="T17" fmla="*/ 2147483647 h 313"/>
                <a:gd name="T18" fmla="*/ 2147483647 w 198"/>
                <a:gd name="T19" fmla="*/ 2147483647 h 313"/>
                <a:gd name="T20" fmla="*/ 2147483647 w 198"/>
                <a:gd name="T21" fmla="*/ 2147483647 h 313"/>
                <a:gd name="T22" fmla="*/ 2147483647 w 198"/>
                <a:gd name="T23" fmla="*/ 2147483647 h 313"/>
                <a:gd name="T24" fmla="*/ 2147483647 w 198"/>
                <a:gd name="T25" fmla="*/ 0 h 313"/>
                <a:gd name="T26" fmla="*/ 2147483647 w 198"/>
                <a:gd name="T27" fmla="*/ 2147483647 h 313"/>
                <a:gd name="T28" fmla="*/ 2147483647 w 198"/>
                <a:gd name="T29" fmla="*/ 2147483647 h 313"/>
                <a:gd name="T30" fmla="*/ 2147483647 w 198"/>
                <a:gd name="T31" fmla="*/ 2147483647 h 313"/>
                <a:gd name="T32" fmla="*/ 2147483647 w 198"/>
                <a:gd name="T33" fmla="*/ 2147483647 h 313"/>
                <a:gd name="T34" fmla="*/ 2147483647 w 198"/>
                <a:gd name="T35" fmla="*/ 2147483647 h 313"/>
                <a:gd name="T36" fmla="*/ 2147483647 w 198"/>
                <a:gd name="T37" fmla="*/ 2147483647 h 313"/>
                <a:gd name="T38" fmla="*/ 2147483647 w 198"/>
                <a:gd name="T39" fmla="*/ 2147483647 h 313"/>
                <a:gd name="T40" fmla="*/ 2147483647 w 198"/>
                <a:gd name="T41" fmla="*/ 2147483647 h 313"/>
                <a:gd name="T42" fmla="*/ 0 w 198"/>
                <a:gd name="T43" fmla="*/ 2147483647 h 313"/>
                <a:gd name="T44" fmla="*/ 2147483647 w 198"/>
                <a:gd name="T45" fmla="*/ 2147483647 h 313"/>
                <a:gd name="T46" fmla="*/ 2147483647 w 198"/>
                <a:gd name="T47" fmla="*/ 2147483647 h 313"/>
                <a:gd name="T48" fmla="*/ 2147483647 w 198"/>
                <a:gd name="T49" fmla="*/ 2147483647 h 3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7" name="Freeform 372"/>
            <p:cNvSpPr>
              <a:spLocks/>
            </p:cNvSpPr>
            <p:nvPr/>
          </p:nvSpPr>
          <p:spPr bwMode="auto">
            <a:xfrm>
              <a:off x="4797277" y="4811134"/>
              <a:ext cx="311190" cy="276476"/>
            </a:xfrm>
            <a:custGeom>
              <a:avLst/>
              <a:gdLst>
                <a:gd name="T0" fmla="*/ 2147483647 w 51"/>
                <a:gd name="T1" fmla="*/ 2147483647 h 45"/>
                <a:gd name="T2" fmla="*/ 2147483647 w 51"/>
                <a:gd name="T3" fmla="*/ 2147483647 h 45"/>
                <a:gd name="T4" fmla="*/ 2147483647 w 51"/>
                <a:gd name="T5" fmla="*/ 2147483647 h 45"/>
                <a:gd name="T6" fmla="*/ 2147483647 w 51"/>
                <a:gd name="T7" fmla="*/ 2147483647 h 45"/>
                <a:gd name="T8" fmla="*/ 2147483647 w 51"/>
                <a:gd name="T9" fmla="*/ 0 h 45"/>
                <a:gd name="T10" fmla="*/ 2147483647 w 51"/>
                <a:gd name="T11" fmla="*/ 2147483647 h 45"/>
                <a:gd name="T12" fmla="*/ 2147483647 w 51"/>
                <a:gd name="T13" fmla="*/ 2147483647 h 45"/>
                <a:gd name="T14" fmla="*/ 2147483647 w 51"/>
                <a:gd name="T15" fmla="*/ 2147483647 h 45"/>
                <a:gd name="T16" fmla="*/ 2147483647 w 51"/>
                <a:gd name="T17" fmla="*/ 2147483647 h 45"/>
                <a:gd name="T18" fmla="*/ 2147483647 w 51"/>
                <a:gd name="T19" fmla="*/ 2147483647 h 45"/>
                <a:gd name="T20" fmla="*/ 2147483647 w 51"/>
                <a:gd name="T21" fmla="*/ 2147483647 h 45"/>
                <a:gd name="T22" fmla="*/ 2147483647 w 51"/>
                <a:gd name="T23" fmla="*/ 2147483647 h 45"/>
                <a:gd name="T24" fmla="*/ 2147483647 w 51"/>
                <a:gd name="T25" fmla="*/ 2147483647 h 45"/>
                <a:gd name="T26" fmla="*/ 2147483647 w 51"/>
                <a:gd name="T27" fmla="*/ 2147483647 h 45"/>
                <a:gd name="T28" fmla="*/ 2147483647 w 51"/>
                <a:gd name="T29" fmla="*/ 2147483647 h 45"/>
                <a:gd name="T30" fmla="*/ 2147483647 w 51"/>
                <a:gd name="T31" fmla="*/ 2147483647 h 45"/>
                <a:gd name="T32" fmla="*/ 2147483647 w 51"/>
                <a:gd name="T33" fmla="*/ 2147483647 h 45"/>
                <a:gd name="T34" fmla="*/ 0 w 51"/>
                <a:gd name="T35" fmla="*/ 2147483647 h 45"/>
                <a:gd name="T36" fmla="*/ 2147483647 w 51"/>
                <a:gd name="T37" fmla="*/ 2147483647 h 45"/>
                <a:gd name="T38" fmla="*/ 2147483647 w 51"/>
                <a:gd name="T39" fmla="*/ 2147483647 h 45"/>
                <a:gd name="T40" fmla="*/ 2147483647 w 51"/>
                <a:gd name="T41" fmla="*/ 2147483647 h 45"/>
                <a:gd name="T42" fmla="*/ 2147483647 w 51"/>
                <a:gd name="T43" fmla="*/ 2147483647 h 45"/>
                <a:gd name="T44" fmla="*/ 2147483647 w 51"/>
                <a:gd name="T45" fmla="*/ 2147483647 h 45"/>
                <a:gd name="T46" fmla="*/ 2147483647 w 51"/>
                <a:gd name="T47" fmla="*/ 2147483647 h 45"/>
                <a:gd name="T48" fmla="*/ 2147483647 w 51"/>
                <a:gd name="T49" fmla="*/ 2147483647 h 45"/>
                <a:gd name="T50" fmla="*/ 2147483647 w 51"/>
                <a:gd name="T51" fmla="*/ 2147483647 h 45"/>
                <a:gd name="T52" fmla="*/ 2147483647 w 51"/>
                <a:gd name="T53" fmla="*/ 2147483647 h 45"/>
                <a:gd name="T54" fmla="*/ 2147483647 w 51"/>
                <a:gd name="T55" fmla="*/ 2147483647 h 45"/>
                <a:gd name="T56" fmla="*/ 2147483647 w 51"/>
                <a:gd name="T57" fmla="*/ 2147483647 h 45"/>
                <a:gd name="T58" fmla="*/ 2147483647 w 51"/>
                <a:gd name="T59" fmla="*/ 2147483647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1" h="45">
                  <a:moveTo>
                    <a:pt x="48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50" y="19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9" y="16"/>
                    <a:pt x="49" y="16"/>
                    <a:pt x="49" y="1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8" name="Freeform 373"/>
            <p:cNvSpPr>
              <a:spLocks/>
            </p:cNvSpPr>
            <p:nvPr/>
          </p:nvSpPr>
          <p:spPr bwMode="auto">
            <a:xfrm>
              <a:off x="4864226" y="4720628"/>
              <a:ext cx="184730" cy="183491"/>
            </a:xfrm>
            <a:custGeom>
              <a:avLst/>
              <a:gdLst>
                <a:gd name="T0" fmla="*/ 2147483647 w 180"/>
                <a:gd name="T1" fmla="*/ 2147483647 h 180"/>
                <a:gd name="T2" fmla="*/ 2147483647 w 180"/>
                <a:gd name="T3" fmla="*/ 2147483647 h 180"/>
                <a:gd name="T4" fmla="*/ 2147483647 w 180"/>
                <a:gd name="T5" fmla="*/ 2147483647 h 180"/>
                <a:gd name="T6" fmla="*/ 2147483647 w 180"/>
                <a:gd name="T7" fmla="*/ 2147483647 h 180"/>
                <a:gd name="T8" fmla="*/ 2147483647 w 180"/>
                <a:gd name="T9" fmla="*/ 2147483647 h 180"/>
                <a:gd name="T10" fmla="*/ 2147483647 w 180"/>
                <a:gd name="T11" fmla="*/ 2147483647 h 180"/>
                <a:gd name="T12" fmla="*/ 2147483647 w 180"/>
                <a:gd name="T13" fmla="*/ 2147483647 h 180"/>
                <a:gd name="T14" fmla="*/ 2147483647 w 180"/>
                <a:gd name="T15" fmla="*/ 0 h 180"/>
                <a:gd name="T16" fmla="*/ 2147483647 w 180"/>
                <a:gd name="T17" fmla="*/ 2147483647 h 180"/>
                <a:gd name="T18" fmla="*/ 2147483647 w 180"/>
                <a:gd name="T19" fmla="*/ 2147483647 h 180"/>
                <a:gd name="T20" fmla="*/ 2147483647 w 180"/>
                <a:gd name="T21" fmla="*/ 2147483647 h 180"/>
                <a:gd name="T22" fmla="*/ 0 w 180"/>
                <a:gd name="T23" fmla="*/ 2147483647 h 180"/>
                <a:gd name="T24" fmla="*/ 0 w 180"/>
                <a:gd name="T25" fmla="*/ 2147483647 h 180"/>
                <a:gd name="T26" fmla="*/ 2147483647 w 180"/>
                <a:gd name="T27" fmla="*/ 2147483647 h 180"/>
                <a:gd name="T28" fmla="*/ 2147483647 w 180"/>
                <a:gd name="T29" fmla="*/ 2147483647 h 180"/>
                <a:gd name="T30" fmla="*/ 2147483647 w 180"/>
                <a:gd name="T31" fmla="*/ 2147483647 h 180"/>
                <a:gd name="T32" fmla="*/ 2147483647 w 180"/>
                <a:gd name="T33" fmla="*/ 2147483647 h 180"/>
                <a:gd name="T34" fmla="*/ 2147483647 w 180"/>
                <a:gd name="T35" fmla="*/ 2147483647 h 180"/>
                <a:gd name="T36" fmla="*/ 2147483647 w 180"/>
                <a:gd name="T37" fmla="*/ 2147483647 h 180"/>
                <a:gd name="T38" fmla="*/ 2147483647 w 180"/>
                <a:gd name="T39" fmla="*/ 2147483647 h 180"/>
                <a:gd name="T40" fmla="*/ 2147483647 w 180"/>
                <a:gd name="T41" fmla="*/ 2147483647 h 180"/>
                <a:gd name="T42" fmla="*/ 2147483647 w 180"/>
                <a:gd name="T43" fmla="*/ 2147483647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0" h="180">
                  <a:moveTo>
                    <a:pt x="144" y="54"/>
                  </a:moveTo>
                  <a:lnTo>
                    <a:pt x="132" y="54"/>
                  </a:lnTo>
                  <a:lnTo>
                    <a:pt x="114" y="3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84" y="12"/>
                  </a:lnTo>
                  <a:lnTo>
                    <a:pt x="96" y="6"/>
                  </a:lnTo>
                  <a:lnTo>
                    <a:pt x="84" y="0"/>
                  </a:lnTo>
                  <a:lnTo>
                    <a:pt x="66" y="6"/>
                  </a:lnTo>
                  <a:lnTo>
                    <a:pt x="18" y="18"/>
                  </a:lnTo>
                  <a:lnTo>
                    <a:pt x="12" y="84"/>
                  </a:lnTo>
                  <a:lnTo>
                    <a:pt x="0" y="90"/>
                  </a:lnTo>
                  <a:lnTo>
                    <a:pt x="0" y="144"/>
                  </a:lnTo>
                  <a:lnTo>
                    <a:pt x="12" y="168"/>
                  </a:lnTo>
                  <a:lnTo>
                    <a:pt x="18" y="180"/>
                  </a:lnTo>
                  <a:lnTo>
                    <a:pt x="36" y="180"/>
                  </a:lnTo>
                  <a:lnTo>
                    <a:pt x="66" y="162"/>
                  </a:lnTo>
                  <a:lnTo>
                    <a:pt x="90" y="162"/>
                  </a:lnTo>
                  <a:lnTo>
                    <a:pt x="138" y="120"/>
                  </a:lnTo>
                  <a:lnTo>
                    <a:pt x="180" y="90"/>
                  </a:lnTo>
                  <a:lnTo>
                    <a:pt x="150" y="78"/>
                  </a:lnTo>
                  <a:lnTo>
                    <a:pt x="144" y="54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9" name="Freeform 374"/>
            <p:cNvSpPr>
              <a:spLocks/>
            </p:cNvSpPr>
            <p:nvPr/>
          </p:nvSpPr>
          <p:spPr bwMode="auto">
            <a:xfrm>
              <a:off x="5053916" y="4579290"/>
              <a:ext cx="209527" cy="329788"/>
            </a:xfrm>
            <a:custGeom>
              <a:avLst/>
              <a:gdLst>
                <a:gd name="T0" fmla="*/ 2147483647 w 34"/>
                <a:gd name="T1" fmla="*/ 2147483647 h 54"/>
                <a:gd name="T2" fmla="*/ 2147483647 w 34"/>
                <a:gd name="T3" fmla="*/ 2147483647 h 54"/>
                <a:gd name="T4" fmla="*/ 2147483647 w 34"/>
                <a:gd name="T5" fmla="*/ 2147483647 h 54"/>
                <a:gd name="T6" fmla="*/ 2147483647 w 34"/>
                <a:gd name="T7" fmla="*/ 2147483647 h 54"/>
                <a:gd name="T8" fmla="*/ 2147483647 w 34"/>
                <a:gd name="T9" fmla="*/ 2147483647 h 54"/>
                <a:gd name="T10" fmla="*/ 2147483647 w 34"/>
                <a:gd name="T11" fmla="*/ 2147483647 h 54"/>
                <a:gd name="T12" fmla="*/ 2147483647 w 34"/>
                <a:gd name="T13" fmla="*/ 2147483647 h 54"/>
                <a:gd name="T14" fmla="*/ 2147483647 w 34"/>
                <a:gd name="T15" fmla="*/ 2147483647 h 54"/>
                <a:gd name="T16" fmla="*/ 2147483647 w 34"/>
                <a:gd name="T17" fmla="*/ 2147483647 h 54"/>
                <a:gd name="T18" fmla="*/ 2147483647 w 34"/>
                <a:gd name="T19" fmla="*/ 2147483647 h 54"/>
                <a:gd name="T20" fmla="*/ 2147483647 w 34"/>
                <a:gd name="T21" fmla="*/ 2147483647 h 54"/>
                <a:gd name="T22" fmla="*/ 2147483647 w 34"/>
                <a:gd name="T23" fmla="*/ 2147483647 h 54"/>
                <a:gd name="T24" fmla="*/ 0 w 34"/>
                <a:gd name="T25" fmla="*/ 2147483647 h 54"/>
                <a:gd name="T26" fmla="*/ 0 w 34"/>
                <a:gd name="T27" fmla="*/ 2147483647 h 54"/>
                <a:gd name="T28" fmla="*/ 2147483647 w 34"/>
                <a:gd name="T29" fmla="*/ 2147483647 h 54"/>
                <a:gd name="T30" fmla="*/ 2147483647 w 34"/>
                <a:gd name="T31" fmla="*/ 2147483647 h 54"/>
                <a:gd name="T32" fmla="*/ 2147483647 w 34"/>
                <a:gd name="T33" fmla="*/ 2147483647 h 54"/>
                <a:gd name="T34" fmla="*/ 2147483647 w 34"/>
                <a:gd name="T35" fmla="*/ 2147483647 h 54"/>
                <a:gd name="T36" fmla="*/ 2147483647 w 34"/>
                <a:gd name="T37" fmla="*/ 2147483647 h 54"/>
                <a:gd name="T38" fmla="*/ 2147483647 w 34"/>
                <a:gd name="T39" fmla="*/ 2147483647 h 54"/>
                <a:gd name="T40" fmla="*/ 2147483647 w 34"/>
                <a:gd name="T41" fmla="*/ 2147483647 h 54"/>
                <a:gd name="T42" fmla="*/ 2147483647 w 34"/>
                <a:gd name="T43" fmla="*/ 2147483647 h 54"/>
                <a:gd name="T44" fmla="*/ 2147483647 w 34"/>
                <a:gd name="T45" fmla="*/ 2147483647 h 54"/>
                <a:gd name="T46" fmla="*/ 2147483647 w 34"/>
                <a:gd name="T47" fmla="*/ 2147483647 h 54"/>
                <a:gd name="T48" fmla="*/ 2147483647 w 34"/>
                <a:gd name="T49" fmla="*/ 2147483647 h 54"/>
                <a:gd name="T50" fmla="*/ 2147483647 w 34"/>
                <a:gd name="T51" fmla="*/ 2147483647 h 54"/>
                <a:gd name="T52" fmla="*/ 2147483647 w 34"/>
                <a:gd name="T53" fmla="*/ 2147483647 h 54"/>
                <a:gd name="T54" fmla="*/ 2147483647 w 34"/>
                <a:gd name="T55" fmla="*/ 2147483647 h 54"/>
                <a:gd name="T56" fmla="*/ 2147483647 w 34"/>
                <a:gd name="T57" fmla="*/ 2147483647 h 54"/>
                <a:gd name="T58" fmla="*/ 2147483647 w 34"/>
                <a:gd name="T59" fmla="*/ 2147483647 h 54"/>
                <a:gd name="T60" fmla="*/ 2147483647 w 34"/>
                <a:gd name="T61" fmla="*/ 2147483647 h 54"/>
                <a:gd name="T62" fmla="*/ 2147483647 w 34"/>
                <a:gd name="T63" fmla="*/ 2147483647 h 54"/>
                <a:gd name="T64" fmla="*/ 2147483647 w 34"/>
                <a:gd name="T65" fmla="*/ 2147483647 h 54"/>
                <a:gd name="T66" fmla="*/ 2147483647 w 34"/>
                <a:gd name="T67" fmla="*/ 2147483647 h 54"/>
                <a:gd name="T68" fmla="*/ 2147483647 w 34"/>
                <a:gd name="T69" fmla="*/ 0 h 54"/>
                <a:gd name="T70" fmla="*/ 2147483647 w 34"/>
                <a:gd name="T71" fmla="*/ 0 h 54"/>
                <a:gd name="T72" fmla="*/ 2147483647 w 34"/>
                <a:gd name="T73" fmla="*/ 2147483647 h 54"/>
                <a:gd name="T74" fmla="*/ 2147483647 w 34"/>
                <a:gd name="T75" fmla="*/ 2147483647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54">
                  <a:moveTo>
                    <a:pt x="22" y="2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1"/>
                    <a:pt x="9" y="51"/>
                    <a:pt x="9" y="51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22" y="2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20" name="Freeform 375"/>
            <p:cNvSpPr>
              <a:spLocks/>
            </p:cNvSpPr>
            <p:nvPr/>
          </p:nvSpPr>
          <p:spPr bwMode="auto">
            <a:xfrm>
              <a:off x="5053916" y="4390839"/>
              <a:ext cx="203328" cy="207048"/>
            </a:xfrm>
            <a:custGeom>
              <a:avLst/>
              <a:gdLst>
                <a:gd name="T0" fmla="*/ 2147483647 w 33"/>
                <a:gd name="T1" fmla="*/ 2147483647 h 34"/>
                <a:gd name="T2" fmla="*/ 2147483647 w 33"/>
                <a:gd name="T3" fmla="*/ 2147483647 h 34"/>
                <a:gd name="T4" fmla="*/ 2147483647 w 33"/>
                <a:gd name="T5" fmla="*/ 2147483647 h 34"/>
                <a:gd name="T6" fmla="*/ 2147483647 w 33"/>
                <a:gd name="T7" fmla="*/ 2147483647 h 34"/>
                <a:gd name="T8" fmla="*/ 2147483647 w 33"/>
                <a:gd name="T9" fmla="*/ 0 h 34"/>
                <a:gd name="T10" fmla="*/ 2147483647 w 33"/>
                <a:gd name="T11" fmla="*/ 2147483647 h 34"/>
                <a:gd name="T12" fmla="*/ 2147483647 w 33"/>
                <a:gd name="T13" fmla="*/ 2147483647 h 34"/>
                <a:gd name="T14" fmla="*/ 2147483647 w 33"/>
                <a:gd name="T15" fmla="*/ 2147483647 h 34"/>
                <a:gd name="T16" fmla="*/ 2147483647 w 33"/>
                <a:gd name="T17" fmla="*/ 2147483647 h 34"/>
                <a:gd name="T18" fmla="*/ 2147483647 w 33"/>
                <a:gd name="T19" fmla="*/ 2147483647 h 34"/>
                <a:gd name="T20" fmla="*/ 2147483647 w 33"/>
                <a:gd name="T21" fmla="*/ 2147483647 h 34"/>
                <a:gd name="T22" fmla="*/ 0 w 33"/>
                <a:gd name="T23" fmla="*/ 2147483647 h 34"/>
                <a:gd name="T24" fmla="*/ 2147483647 w 33"/>
                <a:gd name="T25" fmla="*/ 2147483647 h 34"/>
                <a:gd name="T26" fmla="*/ 2147483647 w 33"/>
                <a:gd name="T27" fmla="*/ 2147483647 h 34"/>
                <a:gd name="T28" fmla="*/ 2147483647 w 33"/>
                <a:gd name="T29" fmla="*/ 2147483647 h 34"/>
                <a:gd name="T30" fmla="*/ 2147483647 w 33"/>
                <a:gd name="T31" fmla="*/ 2147483647 h 34"/>
                <a:gd name="T32" fmla="*/ 2147483647 w 33"/>
                <a:gd name="T33" fmla="*/ 2147483647 h 34"/>
                <a:gd name="T34" fmla="*/ 2147483647 w 33"/>
                <a:gd name="T35" fmla="*/ 2147483647 h 34"/>
                <a:gd name="T36" fmla="*/ 2147483647 w 33"/>
                <a:gd name="T37" fmla="*/ 2147483647 h 34"/>
                <a:gd name="T38" fmla="*/ 2147483647 w 33"/>
                <a:gd name="T39" fmla="*/ 2147483647 h 34"/>
                <a:gd name="T40" fmla="*/ 2147483647 w 33"/>
                <a:gd name="T41" fmla="*/ 2147483647 h 34"/>
                <a:gd name="T42" fmla="*/ 2147483647 w 33"/>
                <a:gd name="T43" fmla="*/ 2147483647 h 34"/>
                <a:gd name="T44" fmla="*/ 2147483647 w 33"/>
                <a:gd name="T45" fmla="*/ 2147483647 h 34"/>
                <a:gd name="T46" fmla="*/ 2147483647 w 33"/>
                <a:gd name="T47" fmla="*/ 2147483647 h 34"/>
                <a:gd name="T48" fmla="*/ 2147483647 w 33"/>
                <a:gd name="T49" fmla="*/ 2147483647 h 34"/>
                <a:gd name="T50" fmla="*/ 2147483647 w 33"/>
                <a:gd name="T51" fmla="*/ 2147483647 h 34"/>
                <a:gd name="T52" fmla="*/ 2147483647 w 33"/>
                <a:gd name="T53" fmla="*/ 2147483647 h 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3" h="34">
                  <a:moveTo>
                    <a:pt x="25" y="6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8" y="26"/>
                    <a:pt x="9" y="26"/>
                  </a:cubicBezTo>
                  <a:cubicBezTo>
                    <a:pt x="9" y="26"/>
                    <a:pt x="14" y="27"/>
                    <a:pt x="14" y="27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28" y="15"/>
                    <a:pt x="28" y="14"/>
                  </a:cubicBezTo>
                  <a:cubicBezTo>
                    <a:pt x="28" y="13"/>
                    <a:pt x="29" y="12"/>
                    <a:pt x="30" y="12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25" y="6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21" name="Freeform 376"/>
            <p:cNvSpPr>
              <a:spLocks/>
            </p:cNvSpPr>
            <p:nvPr/>
          </p:nvSpPr>
          <p:spPr bwMode="auto">
            <a:xfrm>
              <a:off x="4710490" y="4487544"/>
              <a:ext cx="233083" cy="233084"/>
            </a:xfrm>
            <a:custGeom>
              <a:avLst/>
              <a:gdLst>
                <a:gd name="T0" fmla="*/ 2147483647 w 38"/>
                <a:gd name="T1" fmla="*/ 2147483647 h 38"/>
                <a:gd name="T2" fmla="*/ 2147483647 w 38"/>
                <a:gd name="T3" fmla="*/ 2147483647 h 38"/>
                <a:gd name="T4" fmla="*/ 2147483647 w 38"/>
                <a:gd name="T5" fmla="*/ 2147483647 h 38"/>
                <a:gd name="T6" fmla="*/ 2147483647 w 38"/>
                <a:gd name="T7" fmla="*/ 2147483647 h 38"/>
                <a:gd name="T8" fmla="*/ 2147483647 w 38"/>
                <a:gd name="T9" fmla="*/ 2147483647 h 38"/>
                <a:gd name="T10" fmla="*/ 2147483647 w 38"/>
                <a:gd name="T11" fmla="*/ 2147483647 h 38"/>
                <a:gd name="T12" fmla="*/ 2147483647 w 38"/>
                <a:gd name="T13" fmla="*/ 2147483647 h 38"/>
                <a:gd name="T14" fmla="*/ 2147483647 w 38"/>
                <a:gd name="T15" fmla="*/ 2147483647 h 38"/>
                <a:gd name="T16" fmla="*/ 2147483647 w 38"/>
                <a:gd name="T17" fmla="*/ 2147483647 h 38"/>
                <a:gd name="T18" fmla="*/ 2147483647 w 38"/>
                <a:gd name="T19" fmla="*/ 2147483647 h 38"/>
                <a:gd name="T20" fmla="*/ 2147483647 w 38"/>
                <a:gd name="T21" fmla="*/ 2147483647 h 38"/>
                <a:gd name="T22" fmla="*/ 2147483647 w 38"/>
                <a:gd name="T23" fmla="*/ 2147483647 h 38"/>
                <a:gd name="T24" fmla="*/ 2147483647 w 38"/>
                <a:gd name="T25" fmla="*/ 2147483647 h 38"/>
                <a:gd name="T26" fmla="*/ 2147483647 w 38"/>
                <a:gd name="T27" fmla="*/ 2147483647 h 38"/>
                <a:gd name="T28" fmla="*/ 2147483647 w 38"/>
                <a:gd name="T29" fmla="*/ 2147483647 h 38"/>
                <a:gd name="T30" fmla="*/ 2147483647 w 38"/>
                <a:gd name="T31" fmla="*/ 2147483647 h 38"/>
                <a:gd name="T32" fmla="*/ 2147483647 w 38"/>
                <a:gd name="T33" fmla="*/ 0 h 38"/>
                <a:gd name="T34" fmla="*/ 2147483647 w 38"/>
                <a:gd name="T35" fmla="*/ 0 h 38"/>
                <a:gd name="T36" fmla="*/ 2147483647 w 38"/>
                <a:gd name="T37" fmla="*/ 2147483647 h 38"/>
                <a:gd name="T38" fmla="*/ 2147483647 w 38"/>
                <a:gd name="T39" fmla="*/ 2147483647 h 38"/>
                <a:gd name="T40" fmla="*/ 2147483647 w 38"/>
                <a:gd name="T41" fmla="*/ 2147483647 h 38"/>
                <a:gd name="T42" fmla="*/ 0 w 38"/>
                <a:gd name="T43" fmla="*/ 2147483647 h 38"/>
                <a:gd name="T44" fmla="*/ 0 w 38"/>
                <a:gd name="T45" fmla="*/ 2147483647 h 38"/>
                <a:gd name="T46" fmla="*/ 2147483647 w 38"/>
                <a:gd name="T47" fmla="*/ 2147483647 h 38"/>
                <a:gd name="T48" fmla="*/ 2147483647 w 38"/>
                <a:gd name="T49" fmla="*/ 2147483647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" h="38">
                  <a:moveTo>
                    <a:pt x="4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25" y="4"/>
                    <a:pt x="24" y="4"/>
                  </a:cubicBezTo>
                  <a:cubicBezTo>
                    <a:pt x="24" y="4"/>
                    <a:pt x="22" y="6"/>
                    <a:pt x="21" y="6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7" y="6"/>
                    <a:pt x="13" y="0"/>
                    <a:pt x="12" y="0"/>
                  </a:cubicBezTo>
                  <a:cubicBezTo>
                    <a:pt x="11" y="0"/>
                    <a:pt x="4" y="0"/>
                    <a:pt x="4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5"/>
                    <a:pt x="2" y="35"/>
                    <a:pt x="2" y="35"/>
                  </a:cubicBezTo>
                  <a:lnTo>
                    <a:pt x="4" y="37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22" name="Freeform 377"/>
            <p:cNvSpPr>
              <a:spLocks/>
            </p:cNvSpPr>
            <p:nvPr/>
          </p:nvSpPr>
          <p:spPr bwMode="auto">
            <a:xfrm>
              <a:off x="4710490" y="4268099"/>
              <a:ext cx="362023" cy="359544"/>
            </a:xfrm>
            <a:custGeom>
              <a:avLst/>
              <a:gdLst>
                <a:gd name="T0" fmla="*/ 2147483647 w 59"/>
                <a:gd name="T1" fmla="*/ 2147483647 h 59"/>
                <a:gd name="T2" fmla="*/ 2147483647 w 59"/>
                <a:gd name="T3" fmla="*/ 2147483647 h 59"/>
                <a:gd name="T4" fmla="*/ 2147483647 w 59"/>
                <a:gd name="T5" fmla="*/ 2147483647 h 59"/>
                <a:gd name="T6" fmla="*/ 2147483647 w 59"/>
                <a:gd name="T7" fmla="*/ 2147483647 h 59"/>
                <a:gd name="T8" fmla="*/ 2147483647 w 59"/>
                <a:gd name="T9" fmla="*/ 2147483647 h 59"/>
                <a:gd name="T10" fmla="*/ 2147483647 w 59"/>
                <a:gd name="T11" fmla="*/ 2147483647 h 59"/>
                <a:gd name="T12" fmla="*/ 0 w 59"/>
                <a:gd name="T13" fmla="*/ 2147483647 h 59"/>
                <a:gd name="T14" fmla="*/ 2147483647 w 59"/>
                <a:gd name="T15" fmla="*/ 2147483647 h 59"/>
                <a:gd name="T16" fmla="*/ 2147483647 w 59"/>
                <a:gd name="T17" fmla="*/ 2147483647 h 59"/>
                <a:gd name="T18" fmla="*/ 2147483647 w 59"/>
                <a:gd name="T19" fmla="*/ 2147483647 h 59"/>
                <a:gd name="T20" fmla="*/ 2147483647 w 59"/>
                <a:gd name="T21" fmla="*/ 2147483647 h 59"/>
                <a:gd name="T22" fmla="*/ 2147483647 w 59"/>
                <a:gd name="T23" fmla="*/ 2147483647 h 59"/>
                <a:gd name="T24" fmla="*/ 2147483647 w 59"/>
                <a:gd name="T25" fmla="*/ 2147483647 h 59"/>
                <a:gd name="T26" fmla="*/ 2147483647 w 59"/>
                <a:gd name="T27" fmla="*/ 2147483647 h 59"/>
                <a:gd name="T28" fmla="*/ 2147483647 w 59"/>
                <a:gd name="T29" fmla="*/ 2147483647 h 59"/>
                <a:gd name="T30" fmla="*/ 2147483647 w 59"/>
                <a:gd name="T31" fmla="*/ 2147483647 h 59"/>
                <a:gd name="T32" fmla="*/ 2147483647 w 59"/>
                <a:gd name="T33" fmla="*/ 2147483647 h 59"/>
                <a:gd name="T34" fmla="*/ 2147483647 w 59"/>
                <a:gd name="T35" fmla="*/ 2147483647 h 59"/>
                <a:gd name="T36" fmla="*/ 2147483647 w 59"/>
                <a:gd name="T37" fmla="*/ 2147483647 h 59"/>
                <a:gd name="T38" fmla="*/ 2147483647 w 59"/>
                <a:gd name="T39" fmla="*/ 2147483647 h 59"/>
                <a:gd name="T40" fmla="*/ 2147483647 w 59"/>
                <a:gd name="T41" fmla="*/ 2147483647 h 59"/>
                <a:gd name="T42" fmla="*/ 2147483647 w 59"/>
                <a:gd name="T43" fmla="*/ 2147483647 h 59"/>
                <a:gd name="T44" fmla="*/ 2147483647 w 59"/>
                <a:gd name="T45" fmla="*/ 2147483647 h 59"/>
                <a:gd name="T46" fmla="*/ 2147483647 w 59"/>
                <a:gd name="T47" fmla="*/ 2147483647 h 59"/>
                <a:gd name="T48" fmla="*/ 2147483647 w 59"/>
                <a:gd name="T49" fmla="*/ 2147483647 h 59"/>
                <a:gd name="T50" fmla="*/ 2147483647 w 59"/>
                <a:gd name="T51" fmla="*/ 2147483647 h 59"/>
                <a:gd name="T52" fmla="*/ 2147483647 w 59"/>
                <a:gd name="T53" fmla="*/ 2147483647 h 59"/>
                <a:gd name="T54" fmla="*/ 2147483647 w 59"/>
                <a:gd name="T55" fmla="*/ 2147483647 h 59"/>
                <a:gd name="T56" fmla="*/ 2147483647 w 59"/>
                <a:gd name="T57" fmla="*/ 2147483647 h 59"/>
                <a:gd name="T58" fmla="*/ 2147483647 w 59"/>
                <a:gd name="T59" fmla="*/ 2147483647 h 59"/>
                <a:gd name="T60" fmla="*/ 2147483647 w 59"/>
                <a:gd name="T61" fmla="*/ 2147483647 h 59"/>
                <a:gd name="T62" fmla="*/ 2147483647 w 59"/>
                <a:gd name="T63" fmla="*/ 2147483647 h 59"/>
                <a:gd name="T64" fmla="*/ 2147483647 w 59"/>
                <a:gd name="T65" fmla="*/ 2147483647 h 59"/>
                <a:gd name="T66" fmla="*/ 2147483647 w 59"/>
                <a:gd name="T67" fmla="*/ 2147483647 h 59"/>
                <a:gd name="T68" fmla="*/ 2147483647 w 59"/>
                <a:gd name="T69" fmla="*/ 0 h 59"/>
                <a:gd name="T70" fmla="*/ 2147483647 w 59"/>
                <a:gd name="T71" fmla="*/ 2147483647 h 59"/>
                <a:gd name="T72" fmla="*/ 2147483647 w 59"/>
                <a:gd name="T73" fmla="*/ 2147483647 h 59"/>
                <a:gd name="T74" fmla="*/ 2147483647 w 59"/>
                <a:gd name="T75" fmla="*/ 2147483647 h 59"/>
                <a:gd name="T76" fmla="*/ 2147483647 w 59"/>
                <a:gd name="T77" fmla="*/ 2147483647 h 59"/>
                <a:gd name="T78" fmla="*/ 2147483647 w 59"/>
                <a:gd name="T79" fmla="*/ 2147483647 h 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9" h="59">
                  <a:moveTo>
                    <a:pt x="21" y="6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11" y="36"/>
                    <a:pt x="12" y="36"/>
                  </a:cubicBezTo>
                  <a:cubicBezTo>
                    <a:pt x="13" y="36"/>
                    <a:pt x="17" y="42"/>
                    <a:pt x="18" y="42"/>
                  </a:cubicBezTo>
                  <a:cubicBezTo>
                    <a:pt x="19" y="42"/>
                    <a:pt x="20" y="43"/>
                    <a:pt x="21" y="42"/>
                  </a:cubicBezTo>
                  <a:cubicBezTo>
                    <a:pt x="22" y="42"/>
                    <a:pt x="24" y="40"/>
                    <a:pt x="24" y="40"/>
                  </a:cubicBezTo>
                  <a:cubicBezTo>
                    <a:pt x="25" y="40"/>
                    <a:pt x="30" y="40"/>
                    <a:pt x="30" y="40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23" name="Freeform 378"/>
            <p:cNvSpPr>
              <a:spLocks/>
            </p:cNvSpPr>
            <p:nvPr/>
          </p:nvSpPr>
          <p:spPr bwMode="auto">
            <a:xfrm>
              <a:off x="5114666" y="4023857"/>
              <a:ext cx="288874" cy="276477"/>
            </a:xfrm>
            <a:custGeom>
              <a:avLst/>
              <a:gdLst>
                <a:gd name="T0" fmla="*/ 2147483647 w 47"/>
                <a:gd name="T1" fmla="*/ 2147483647 h 45"/>
                <a:gd name="T2" fmla="*/ 2147483647 w 47"/>
                <a:gd name="T3" fmla="*/ 2147483647 h 45"/>
                <a:gd name="T4" fmla="*/ 2147483647 w 47"/>
                <a:gd name="T5" fmla="*/ 2147483647 h 45"/>
                <a:gd name="T6" fmla="*/ 2147483647 w 47"/>
                <a:gd name="T7" fmla="*/ 2147483647 h 45"/>
                <a:gd name="T8" fmla="*/ 2147483647 w 47"/>
                <a:gd name="T9" fmla="*/ 2147483647 h 45"/>
                <a:gd name="T10" fmla="*/ 2147483647 w 47"/>
                <a:gd name="T11" fmla="*/ 2147483647 h 45"/>
                <a:gd name="T12" fmla="*/ 2147483647 w 47"/>
                <a:gd name="T13" fmla="*/ 2147483647 h 45"/>
                <a:gd name="T14" fmla="*/ 2147483647 w 47"/>
                <a:gd name="T15" fmla="*/ 2147483647 h 45"/>
                <a:gd name="T16" fmla="*/ 2147483647 w 47"/>
                <a:gd name="T17" fmla="*/ 2147483647 h 45"/>
                <a:gd name="T18" fmla="*/ 2147483647 w 47"/>
                <a:gd name="T19" fmla="*/ 2147483647 h 45"/>
                <a:gd name="T20" fmla="*/ 2147483647 w 47"/>
                <a:gd name="T21" fmla="*/ 2147483647 h 45"/>
                <a:gd name="T22" fmla="*/ 2147483647 w 47"/>
                <a:gd name="T23" fmla="*/ 2147483647 h 45"/>
                <a:gd name="T24" fmla="*/ 2147483647 w 47"/>
                <a:gd name="T25" fmla="*/ 2147483647 h 45"/>
                <a:gd name="T26" fmla="*/ 2147483647 w 47"/>
                <a:gd name="T27" fmla="*/ 2147483647 h 45"/>
                <a:gd name="T28" fmla="*/ 2147483647 w 47"/>
                <a:gd name="T29" fmla="*/ 0 h 45"/>
                <a:gd name="T30" fmla="*/ 2147483647 w 47"/>
                <a:gd name="T31" fmla="*/ 0 h 45"/>
                <a:gd name="T32" fmla="*/ 2147483647 w 47"/>
                <a:gd name="T33" fmla="*/ 2147483647 h 45"/>
                <a:gd name="T34" fmla="*/ 2147483647 w 47"/>
                <a:gd name="T35" fmla="*/ 2147483647 h 45"/>
                <a:gd name="T36" fmla="*/ 2147483647 w 47"/>
                <a:gd name="T37" fmla="*/ 2147483647 h 45"/>
                <a:gd name="T38" fmla="*/ 2147483647 w 47"/>
                <a:gd name="T39" fmla="*/ 2147483647 h 45"/>
                <a:gd name="T40" fmla="*/ 2147483647 w 47"/>
                <a:gd name="T41" fmla="*/ 2147483647 h 45"/>
                <a:gd name="T42" fmla="*/ 2147483647 w 47"/>
                <a:gd name="T43" fmla="*/ 2147483647 h 45"/>
                <a:gd name="T44" fmla="*/ 2147483647 w 47"/>
                <a:gd name="T45" fmla="*/ 2147483647 h 45"/>
                <a:gd name="T46" fmla="*/ 0 w 47"/>
                <a:gd name="T47" fmla="*/ 2147483647 h 45"/>
                <a:gd name="T48" fmla="*/ 2147483647 w 47"/>
                <a:gd name="T49" fmla="*/ 2147483647 h 45"/>
                <a:gd name="T50" fmla="*/ 2147483647 w 47"/>
                <a:gd name="T51" fmla="*/ 2147483647 h 45"/>
                <a:gd name="T52" fmla="*/ 2147483647 w 47"/>
                <a:gd name="T53" fmla="*/ 2147483647 h 45"/>
                <a:gd name="T54" fmla="*/ 2147483647 w 47"/>
                <a:gd name="T55" fmla="*/ 2147483647 h 45"/>
                <a:gd name="T56" fmla="*/ 2147483647 w 47"/>
                <a:gd name="T57" fmla="*/ 2147483647 h 45"/>
                <a:gd name="T58" fmla="*/ 2147483647 w 47"/>
                <a:gd name="T59" fmla="*/ 2147483647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7" h="45">
                  <a:moveTo>
                    <a:pt x="22" y="45"/>
                  </a:moveTo>
                  <a:cubicBezTo>
                    <a:pt x="23" y="45"/>
                    <a:pt x="24" y="44"/>
                    <a:pt x="24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21" y="45"/>
                    <a:pt x="22" y="45"/>
                  </a:cubicBez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24" name="Freeform 379"/>
            <p:cNvSpPr>
              <a:spLocks/>
            </p:cNvSpPr>
            <p:nvPr/>
          </p:nvSpPr>
          <p:spPr bwMode="auto">
            <a:xfrm>
              <a:off x="5133263" y="4280497"/>
              <a:ext cx="159935" cy="183491"/>
            </a:xfrm>
            <a:custGeom>
              <a:avLst/>
              <a:gdLst>
                <a:gd name="T0" fmla="*/ 2147483647 w 26"/>
                <a:gd name="T1" fmla="*/ 2147483647 h 30"/>
                <a:gd name="T2" fmla="*/ 2147483647 w 26"/>
                <a:gd name="T3" fmla="*/ 2147483647 h 30"/>
                <a:gd name="T4" fmla="*/ 2147483647 w 26"/>
                <a:gd name="T5" fmla="*/ 2147483647 h 30"/>
                <a:gd name="T6" fmla="*/ 2147483647 w 26"/>
                <a:gd name="T7" fmla="*/ 2147483647 h 30"/>
                <a:gd name="T8" fmla="*/ 2147483647 w 26"/>
                <a:gd name="T9" fmla="*/ 2147483647 h 30"/>
                <a:gd name="T10" fmla="*/ 2147483647 w 26"/>
                <a:gd name="T11" fmla="*/ 2147483647 h 30"/>
                <a:gd name="T12" fmla="*/ 2147483647 w 26"/>
                <a:gd name="T13" fmla="*/ 2147483647 h 30"/>
                <a:gd name="T14" fmla="*/ 2147483647 w 26"/>
                <a:gd name="T15" fmla="*/ 0 h 30"/>
                <a:gd name="T16" fmla="*/ 2147483647 w 26"/>
                <a:gd name="T17" fmla="*/ 2147483647 h 30"/>
                <a:gd name="T18" fmla="*/ 2147483647 w 26"/>
                <a:gd name="T19" fmla="*/ 2147483647 h 30"/>
                <a:gd name="T20" fmla="*/ 0 w 26"/>
                <a:gd name="T21" fmla="*/ 2147483647 h 30"/>
                <a:gd name="T22" fmla="*/ 2147483647 w 26"/>
                <a:gd name="T23" fmla="*/ 2147483647 h 30"/>
                <a:gd name="T24" fmla="*/ 2147483647 w 26"/>
                <a:gd name="T25" fmla="*/ 2147483647 h 30"/>
                <a:gd name="T26" fmla="*/ 0 w 26"/>
                <a:gd name="T27" fmla="*/ 2147483647 h 30"/>
                <a:gd name="T28" fmla="*/ 2147483647 w 26"/>
                <a:gd name="T29" fmla="*/ 2147483647 h 30"/>
                <a:gd name="T30" fmla="*/ 2147483647 w 26"/>
                <a:gd name="T31" fmla="*/ 2147483647 h 30"/>
                <a:gd name="T32" fmla="*/ 2147483647 w 26"/>
                <a:gd name="T33" fmla="*/ 2147483647 h 30"/>
                <a:gd name="T34" fmla="*/ 2147483647 w 26"/>
                <a:gd name="T35" fmla="*/ 2147483647 h 30"/>
                <a:gd name="T36" fmla="*/ 2147483647 w 26"/>
                <a:gd name="T37" fmla="*/ 2147483647 h 30"/>
                <a:gd name="T38" fmla="*/ 2147483647 w 26"/>
                <a:gd name="T39" fmla="*/ 2147483647 h 30"/>
                <a:gd name="T40" fmla="*/ 2147483647 w 26"/>
                <a:gd name="T41" fmla="*/ 2147483647 h 30"/>
                <a:gd name="T42" fmla="*/ 2147483647 w 26"/>
                <a:gd name="T43" fmla="*/ 2147483647 h 30"/>
                <a:gd name="T44" fmla="*/ 2147483647 w 26"/>
                <a:gd name="T45" fmla="*/ 2147483647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" h="30">
                  <a:moveTo>
                    <a:pt x="23" y="7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0" y="3"/>
                    <a:pt x="19" y="3"/>
                  </a:cubicBezTo>
                  <a:cubicBezTo>
                    <a:pt x="18" y="3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9"/>
                    <a:pt x="18" y="29"/>
                    <a:pt x="18" y="2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25" name="Freeform 380"/>
            <p:cNvSpPr>
              <a:spLocks/>
            </p:cNvSpPr>
            <p:nvPr/>
          </p:nvSpPr>
          <p:spPr bwMode="auto">
            <a:xfrm>
              <a:off x="4960931" y="4677235"/>
              <a:ext cx="147536" cy="140098"/>
            </a:xfrm>
            <a:custGeom>
              <a:avLst/>
              <a:gdLst>
                <a:gd name="T0" fmla="*/ 2147483647 w 24"/>
                <a:gd name="T1" fmla="*/ 2147483647 h 23"/>
                <a:gd name="T2" fmla="*/ 2147483647 w 24"/>
                <a:gd name="T3" fmla="*/ 2147483647 h 23"/>
                <a:gd name="T4" fmla="*/ 2147483647 w 24"/>
                <a:gd name="T5" fmla="*/ 2147483647 h 23"/>
                <a:gd name="T6" fmla="*/ 0 w 24"/>
                <a:gd name="T7" fmla="*/ 2147483647 h 23"/>
                <a:gd name="T8" fmla="*/ 2147483647 w 24"/>
                <a:gd name="T9" fmla="*/ 2147483647 h 23"/>
                <a:gd name="T10" fmla="*/ 2147483647 w 24"/>
                <a:gd name="T11" fmla="*/ 2147483647 h 23"/>
                <a:gd name="T12" fmla="*/ 2147483647 w 24"/>
                <a:gd name="T13" fmla="*/ 2147483647 h 23"/>
                <a:gd name="T14" fmla="*/ 2147483647 w 24"/>
                <a:gd name="T15" fmla="*/ 2147483647 h 23"/>
                <a:gd name="T16" fmla="*/ 2147483647 w 24"/>
                <a:gd name="T17" fmla="*/ 2147483647 h 23"/>
                <a:gd name="T18" fmla="*/ 2147483647 w 24"/>
                <a:gd name="T19" fmla="*/ 2147483647 h 23"/>
                <a:gd name="T20" fmla="*/ 2147483647 w 24"/>
                <a:gd name="T21" fmla="*/ 2147483647 h 23"/>
                <a:gd name="T22" fmla="*/ 2147483647 w 24"/>
                <a:gd name="T23" fmla="*/ 2147483647 h 23"/>
                <a:gd name="T24" fmla="*/ 2147483647 w 24"/>
                <a:gd name="T25" fmla="*/ 2147483647 h 23"/>
                <a:gd name="T26" fmla="*/ 2147483647 w 24"/>
                <a:gd name="T27" fmla="*/ 2147483647 h 23"/>
                <a:gd name="T28" fmla="*/ 2147483647 w 24"/>
                <a:gd name="T29" fmla="*/ 2147483647 h 23"/>
                <a:gd name="T30" fmla="*/ 2147483647 w 24"/>
                <a:gd name="T31" fmla="*/ 0 h 23"/>
                <a:gd name="T32" fmla="*/ 2147483647 w 24"/>
                <a:gd name="T33" fmla="*/ 2147483647 h 23"/>
                <a:gd name="T34" fmla="*/ 2147483647 w 24"/>
                <a:gd name="T35" fmla="*/ 2147483647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" h="23">
                  <a:moveTo>
                    <a:pt x="9" y="5"/>
                  </a:moveTo>
                  <a:cubicBezTo>
                    <a:pt x="9" y="5"/>
                    <a:pt x="6" y="8"/>
                    <a:pt x="6" y="8"/>
                  </a:cubicBezTo>
                  <a:cubicBezTo>
                    <a:pt x="5" y="8"/>
                    <a:pt x="2" y="7"/>
                    <a:pt x="2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26" name="Freeform 381"/>
            <p:cNvSpPr>
              <a:spLocks/>
            </p:cNvSpPr>
            <p:nvPr/>
          </p:nvSpPr>
          <p:spPr bwMode="auto">
            <a:xfrm>
              <a:off x="4906379" y="4300334"/>
              <a:ext cx="264078" cy="425253"/>
            </a:xfrm>
            <a:custGeom>
              <a:avLst/>
              <a:gdLst>
                <a:gd name="T0" fmla="*/ 2147483647 w 43"/>
                <a:gd name="T1" fmla="*/ 2147483647 h 70"/>
                <a:gd name="T2" fmla="*/ 2147483647 w 43"/>
                <a:gd name="T3" fmla="*/ 2147483647 h 70"/>
                <a:gd name="T4" fmla="*/ 2147483647 w 43"/>
                <a:gd name="T5" fmla="*/ 2147483647 h 70"/>
                <a:gd name="T6" fmla="*/ 2147483647 w 43"/>
                <a:gd name="T7" fmla="*/ 2147483647 h 70"/>
                <a:gd name="T8" fmla="*/ 2147483647 w 43"/>
                <a:gd name="T9" fmla="*/ 2147483647 h 70"/>
                <a:gd name="T10" fmla="*/ 2147483647 w 43"/>
                <a:gd name="T11" fmla="*/ 2147483647 h 70"/>
                <a:gd name="T12" fmla="*/ 2147483647 w 43"/>
                <a:gd name="T13" fmla="*/ 2147483647 h 70"/>
                <a:gd name="T14" fmla="*/ 2147483647 w 43"/>
                <a:gd name="T15" fmla="*/ 2147483647 h 70"/>
                <a:gd name="T16" fmla="*/ 2147483647 w 43"/>
                <a:gd name="T17" fmla="*/ 2147483647 h 70"/>
                <a:gd name="T18" fmla="*/ 2147483647 w 43"/>
                <a:gd name="T19" fmla="*/ 2147483647 h 70"/>
                <a:gd name="T20" fmla="*/ 2147483647 w 43"/>
                <a:gd name="T21" fmla="*/ 2147483647 h 70"/>
                <a:gd name="T22" fmla="*/ 2147483647 w 43"/>
                <a:gd name="T23" fmla="*/ 2147483647 h 70"/>
                <a:gd name="T24" fmla="*/ 2147483647 w 43"/>
                <a:gd name="T25" fmla="*/ 2147483647 h 70"/>
                <a:gd name="T26" fmla="*/ 2147483647 w 43"/>
                <a:gd name="T27" fmla="*/ 2147483647 h 70"/>
                <a:gd name="T28" fmla="*/ 2147483647 w 43"/>
                <a:gd name="T29" fmla="*/ 2147483647 h 70"/>
                <a:gd name="T30" fmla="*/ 0 w 43"/>
                <a:gd name="T31" fmla="*/ 2147483647 h 70"/>
                <a:gd name="T32" fmla="*/ 0 w 43"/>
                <a:gd name="T33" fmla="*/ 2147483647 h 70"/>
                <a:gd name="T34" fmla="*/ 2147483647 w 43"/>
                <a:gd name="T35" fmla="*/ 2147483647 h 70"/>
                <a:gd name="T36" fmla="*/ 2147483647 w 43"/>
                <a:gd name="T37" fmla="*/ 2147483647 h 70"/>
                <a:gd name="T38" fmla="*/ 2147483647 w 43"/>
                <a:gd name="T39" fmla="*/ 2147483647 h 70"/>
                <a:gd name="T40" fmla="*/ 2147483647 w 43"/>
                <a:gd name="T41" fmla="*/ 2147483647 h 70"/>
                <a:gd name="T42" fmla="*/ 2147483647 w 43"/>
                <a:gd name="T43" fmla="*/ 2147483647 h 70"/>
                <a:gd name="T44" fmla="*/ 2147483647 w 43"/>
                <a:gd name="T45" fmla="*/ 2147483647 h 70"/>
                <a:gd name="T46" fmla="*/ 2147483647 w 43"/>
                <a:gd name="T47" fmla="*/ 2147483647 h 70"/>
                <a:gd name="T48" fmla="*/ 2147483647 w 43"/>
                <a:gd name="T49" fmla="*/ 2147483647 h 70"/>
                <a:gd name="T50" fmla="*/ 2147483647 w 43"/>
                <a:gd name="T51" fmla="*/ 2147483647 h 70"/>
                <a:gd name="T52" fmla="*/ 2147483647 w 43"/>
                <a:gd name="T53" fmla="*/ 2147483647 h 70"/>
                <a:gd name="T54" fmla="*/ 2147483647 w 43"/>
                <a:gd name="T55" fmla="*/ 2147483647 h 70"/>
                <a:gd name="T56" fmla="*/ 2147483647 w 43"/>
                <a:gd name="T57" fmla="*/ 2147483647 h 70"/>
                <a:gd name="T58" fmla="*/ 2147483647 w 43"/>
                <a:gd name="T59" fmla="*/ 2147483647 h 70"/>
                <a:gd name="T60" fmla="*/ 2147483647 w 43"/>
                <a:gd name="T61" fmla="*/ 2147483647 h 70"/>
                <a:gd name="T62" fmla="*/ 2147483647 w 43"/>
                <a:gd name="T63" fmla="*/ 2147483647 h 70"/>
                <a:gd name="T64" fmla="*/ 2147483647 w 43"/>
                <a:gd name="T65" fmla="*/ 2147483647 h 70"/>
                <a:gd name="T66" fmla="*/ 2147483647 w 43"/>
                <a:gd name="T67" fmla="*/ 2147483647 h 70"/>
                <a:gd name="T68" fmla="*/ 2147483647 w 43"/>
                <a:gd name="T69" fmla="*/ 2147483647 h 70"/>
                <a:gd name="T70" fmla="*/ 2147483647 w 43"/>
                <a:gd name="T71" fmla="*/ 2147483647 h 70"/>
                <a:gd name="T72" fmla="*/ 2147483647 w 43"/>
                <a:gd name="T73" fmla="*/ 2147483647 h 70"/>
                <a:gd name="T74" fmla="*/ 2147483647 w 43"/>
                <a:gd name="T75" fmla="*/ 2147483647 h 70"/>
                <a:gd name="T76" fmla="*/ 2147483647 w 43"/>
                <a:gd name="T77" fmla="*/ 2147483647 h 70"/>
                <a:gd name="T78" fmla="*/ 2147483647 w 43"/>
                <a:gd name="T79" fmla="*/ 2147483647 h 70"/>
                <a:gd name="T80" fmla="*/ 2147483647 w 43"/>
                <a:gd name="T81" fmla="*/ 2147483647 h 70"/>
                <a:gd name="T82" fmla="*/ 2147483647 w 43"/>
                <a:gd name="T83" fmla="*/ 2147483647 h 70"/>
                <a:gd name="T84" fmla="*/ 2147483647 w 43"/>
                <a:gd name="T85" fmla="*/ 2147483647 h 70"/>
                <a:gd name="T86" fmla="*/ 2147483647 w 43"/>
                <a:gd name="T87" fmla="*/ 2147483647 h 70"/>
                <a:gd name="T88" fmla="*/ 2147483647 w 43"/>
                <a:gd name="T89" fmla="*/ 2147483647 h 70"/>
                <a:gd name="T90" fmla="*/ 2147483647 w 43"/>
                <a:gd name="T91" fmla="*/ 2147483647 h 70"/>
                <a:gd name="T92" fmla="*/ 2147483647 w 43"/>
                <a:gd name="T93" fmla="*/ 2147483647 h 70"/>
                <a:gd name="T94" fmla="*/ 2147483647 w 43"/>
                <a:gd name="T95" fmla="*/ 2147483647 h 70"/>
                <a:gd name="T96" fmla="*/ 2147483647 w 43"/>
                <a:gd name="T97" fmla="*/ 2147483647 h 70"/>
                <a:gd name="T98" fmla="*/ 2147483647 w 43"/>
                <a:gd name="T99" fmla="*/ 2147483647 h 70"/>
                <a:gd name="T100" fmla="*/ 2147483647 w 43"/>
                <a:gd name="T101" fmla="*/ 2147483647 h 70"/>
                <a:gd name="T102" fmla="*/ 2147483647 w 43"/>
                <a:gd name="T103" fmla="*/ 2147483647 h 70"/>
                <a:gd name="T104" fmla="*/ 2147483647 w 43"/>
                <a:gd name="T105" fmla="*/ 2147483647 h 70"/>
                <a:gd name="T106" fmla="*/ 2147483647 w 43"/>
                <a:gd name="T107" fmla="*/ 2147483647 h 70"/>
                <a:gd name="T108" fmla="*/ 2147483647 w 43"/>
                <a:gd name="T109" fmla="*/ 2147483647 h 70"/>
                <a:gd name="T110" fmla="*/ 2147483647 w 43"/>
                <a:gd name="T111" fmla="*/ 0 h 70"/>
                <a:gd name="T112" fmla="*/ 2147483647 w 43"/>
                <a:gd name="T113" fmla="*/ 0 h 70"/>
                <a:gd name="T114" fmla="*/ 2147483647 w 43"/>
                <a:gd name="T115" fmla="*/ 2147483647 h 70"/>
                <a:gd name="T116" fmla="*/ 2147483647 w 43"/>
                <a:gd name="T117" fmla="*/ 0 h 70"/>
                <a:gd name="T118" fmla="*/ 2147483647 w 43"/>
                <a:gd name="T119" fmla="*/ 2147483647 h 70"/>
                <a:gd name="T120" fmla="*/ 2147483647 w 43"/>
                <a:gd name="T121" fmla="*/ 2147483647 h 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3" h="70">
                  <a:moveTo>
                    <a:pt x="27" y="6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4" y="70"/>
                    <a:pt x="15" y="70"/>
                  </a:cubicBezTo>
                  <a:cubicBezTo>
                    <a:pt x="15" y="70"/>
                    <a:pt x="18" y="67"/>
                    <a:pt x="18" y="67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3" y="41"/>
                    <a:pt x="33" y="41"/>
                  </a:cubicBezTo>
                  <a:cubicBezTo>
                    <a:pt x="32" y="41"/>
                    <a:pt x="28" y="39"/>
                    <a:pt x="28" y="39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5"/>
                    <a:pt x="27" y="5"/>
                    <a:pt x="27" y="5"/>
                  </a:cubicBezTo>
                  <a:lnTo>
                    <a:pt x="27" y="6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27" name="Freeform 382"/>
            <p:cNvSpPr>
              <a:spLocks/>
            </p:cNvSpPr>
            <p:nvPr/>
          </p:nvSpPr>
          <p:spPr bwMode="auto">
            <a:xfrm>
              <a:off x="4380702" y="4079648"/>
              <a:ext cx="146297" cy="110342"/>
            </a:xfrm>
            <a:custGeom>
              <a:avLst/>
              <a:gdLst>
                <a:gd name="T0" fmla="*/ 2147483647 w 144"/>
                <a:gd name="T1" fmla="*/ 2147483647 h 109"/>
                <a:gd name="T2" fmla="*/ 2147483647 w 144"/>
                <a:gd name="T3" fmla="*/ 2147483647 h 109"/>
                <a:gd name="T4" fmla="*/ 2147483647 w 144"/>
                <a:gd name="T5" fmla="*/ 2147483647 h 109"/>
                <a:gd name="T6" fmla="*/ 2147483647 w 144"/>
                <a:gd name="T7" fmla="*/ 2147483647 h 109"/>
                <a:gd name="T8" fmla="*/ 2147483647 w 144"/>
                <a:gd name="T9" fmla="*/ 2147483647 h 109"/>
                <a:gd name="T10" fmla="*/ 2147483647 w 144"/>
                <a:gd name="T11" fmla="*/ 2147483647 h 109"/>
                <a:gd name="T12" fmla="*/ 2147483647 w 144"/>
                <a:gd name="T13" fmla="*/ 0 h 109"/>
                <a:gd name="T14" fmla="*/ 2147483647 w 144"/>
                <a:gd name="T15" fmla="*/ 0 h 109"/>
                <a:gd name="T16" fmla="*/ 2147483647 w 144"/>
                <a:gd name="T17" fmla="*/ 2147483647 h 109"/>
                <a:gd name="T18" fmla="*/ 2147483647 w 144"/>
                <a:gd name="T19" fmla="*/ 2147483647 h 109"/>
                <a:gd name="T20" fmla="*/ 2147483647 w 144"/>
                <a:gd name="T21" fmla="*/ 2147483647 h 109"/>
                <a:gd name="T22" fmla="*/ 0 w 144"/>
                <a:gd name="T23" fmla="*/ 2147483647 h 109"/>
                <a:gd name="T24" fmla="*/ 0 w 144"/>
                <a:gd name="T25" fmla="*/ 2147483647 h 109"/>
                <a:gd name="T26" fmla="*/ 2147483647 w 144"/>
                <a:gd name="T27" fmla="*/ 2147483647 h 109"/>
                <a:gd name="T28" fmla="*/ 2147483647 w 144"/>
                <a:gd name="T29" fmla="*/ 2147483647 h 109"/>
                <a:gd name="T30" fmla="*/ 2147483647 w 144"/>
                <a:gd name="T31" fmla="*/ 2147483647 h 109"/>
                <a:gd name="T32" fmla="*/ 2147483647 w 144"/>
                <a:gd name="T33" fmla="*/ 2147483647 h 109"/>
                <a:gd name="T34" fmla="*/ 2147483647 w 144"/>
                <a:gd name="T35" fmla="*/ 2147483647 h 109"/>
                <a:gd name="T36" fmla="*/ 2147483647 w 144"/>
                <a:gd name="T37" fmla="*/ 2147483647 h 109"/>
                <a:gd name="T38" fmla="*/ 2147483647 w 144"/>
                <a:gd name="T39" fmla="*/ 2147483647 h 1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28" name="Freeform 383"/>
            <p:cNvSpPr>
              <a:spLocks/>
            </p:cNvSpPr>
            <p:nvPr/>
          </p:nvSpPr>
          <p:spPr bwMode="auto">
            <a:xfrm>
              <a:off x="4380702" y="4079648"/>
              <a:ext cx="146297" cy="110342"/>
            </a:xfrm>
            <a:custGeom>
              <a:avLst/>
              <a:gdLst>
                <a:gd name="T0" fmla="*/ 2147483647 w 144"/>
                <a:gd name="T1" fmla="*/ 2147483647 h 109"/>
                <a:gd name="T2" fmla="*/ 2147483647 w 144"/>
                <a:gd name="T3" fmla="*/ 2147483647 h 109"/>
                <a:gd name="T4" fmla="*/ 2147483647 w 144"/>
                <a:gd name="T5" fmla="*/ 2147483647 h 109"/>
                <a:gd name="T6" fmla="*/ 2147483647 w 144"/>
                <a:gd name="T7" fmla="*/ 2147483647 h 109"/>
                <a:gd name="T8" fmla="*/ 2147483647 w 144"/>
                <a:gd name="T9" fmla="*/ 2147483647 h 109"/>
                <a:gd name="T10" fmla="*/ 2147483647 w 144"/>
                <a:gd name="T11" fmla="*/ 2147483647 h 109"/>
                <a:gd name="T12" fmla="*/ 2147483647 w 144"/>
                <a:gd name="T13" fmla="*/ 0 h 109"/>
                <a:gd name="T14" fmla="*/ 2147483647 w 144"/>
                <a:gd name="T15" fmla="*/ 0 h 109"/>
                <a:gd name="T16" fmla="*/ 2147483647 w 144"/>
                <a:gd name="T17" fmla="*/ 2147483647 h 109"/>
                <a:gd name="T18" fmla="*/ 2147483647 w 144"/>
                <a:gd name="T19" fmla="*/ 2147483647 h 109"/>
                <a:gd name="T20" fmla="*/ 2147483647 w 144"/>
                <a:gd name="T21" fmla="*/ 2147483647 h 109"/>
                <a:gd name="T22" fmla="*/ 0 w 144"/>
                <a:gd name="T23" fmla="*/ 2147483647 h 109"/>
                <a:gd name="T24" fmla="*/ 0 w 144"/>
                <a:gd name="T25" fmla="*/ 2147483647 h 109"/>
                <a:gd name="T26" fmla="*/ 2147483647 w 144"/>
                <a:gd name="T27" fmla="*/ 2147483647 h 109"/>
                <a:gd name="T28" fmla="*/ 2147483647 w 144"/>
                <a:gd name="T29" fmla="*/ 2147483647 h 109"/>
                <a:gd name="T30" fmla="*/ 2147483647 w 144"/>
                <a:gd name="T31" fmla="*/ 2147483647 h 109"/>
                <a:gd name="T32" fmla="*/ 2147483647 w 144"/>
                <a:gd name="T33" fmla="*/ 2147483647 h 109"/>
                <a:gd name="T34" fmla="*/ 2147483647 w 144"/>
                <a:gd name="T35" fmla="*/ 2147483647 h 109"/>
                <a:gd name="T36" fmla="*/ 2147483647 w 144"/>
                <a:gd name="T37" fmla="*/ 2147483647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29" name="Freeform 384"/>
            <p:cNvSpPr>
              <a:spLocks/>
            </p:cNvSpPr>
            <p:nvPr/>
          </p:nvSpPr>
          <p:spPr bwMode="auto">
            <a:xfrm>
              <a:off x="4477407" y="4160235"/>
              <a:ext cx="18597" cy="4959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0 h 6"/>
                <a:gd name="T6" fmla="*/ 0 w 18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30" name="Freeform 385"/>
            <p:cNvSpPr>
              <a:spLocks/>
            </p:cNvSpPr>
            <p:nvPr/>
          </p:nvSpPr>
          <p:spPr bwMode="auto">
            <a:xfrm>
              <a:off x="4477407" y="4160235"/>
              <a:ext cx="18597" cy="4959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31" name="Freeform 386"/>
            <p:cNvSpPr>
              <a:spLocks/>
            </p:cNvSpPr>
            <p:nvPr/>
          </p:nvSpPr>
          <p:spPr bwMode="auto">
            <a:xfrm>
              <a:off x="4416656" y="4165195"/>
              <a:ext cx="79347" cy="102904"/>
            </a:xfrm>
            <a:custGeom>
              <a:avLst/>
              <a:gdLst>
                <a:gd name="T0" fmla="*/ 2147483647 w 78"/>
                <a:gd name="T1" fmla="*/ 2147483647 h 102"/>
                <a:gd name="T2" fmla="*/ 2147483647 w 78"/>
                <a:gd name="T3" fmla="*/ 0 h 102"/>
                <a:gd name="T4" fmla="*/ 2147483647 w 78"/>
                <a:gd name="T5" fmla="*/ 0 h 102"/>
                <a:gd name="T6" fmla="*/ 2147483647 w 78"/>
                <a:gd name="T7" fmla="*/ 0 h 102"/>
                <a:gd name="T8" fmla="*/ 0 w 78"/>
                <a:gd name="T9" fmla="*/ 2147483647 h 102"/>
                <a:gd name="T10" fmla="*/ 2147483647 w 78"/>
                <a:gd name="T11" fmla="*/ 2147483647 h 102"/>
                <a:gd name="T12" fmla="*/ 0 w 78"/>
                <a:gd name="T13" fmla="*/ 2147483647 h 102"/>
                <a:gd name="T14" fmla="*/ 0 w 78"/>
                <a:gd name="T15" fmla="*/ 2147483647 h 102"/>
                <a:gd name="T16" fmla="*/ 2147483647 w 78"/>
                <a:gd name="T17" fmla="*/ 2147483647 h 102"/>
                <a:gd name="T18" fmla="*/ 2147483647 w 78"/>
                <a:gd name="T19" fmla="*/ 2147483647 h 102"/>
                <a:gd name="T20" fmla="*/ 2147483647 w 78"/>
                <a:gd name="T21" fmla="*/ 2147483647 h 102"/>
                <a:gd name="T22" fmla="*/ 2147483647 w 78"/>
                <a:gd name="T23" fmla="*/ 2147483647 h 102"/>
                <a:gd name="T24" fmla="*/ 2147483647 w 78"/>
                <a:gd name="T25" fmla="*/ 214748364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102">
                  <a:moveTo>
                    <a:pt x="60" y="6"/>
                  </a:moveTo>
                  <a:lnTo>
                    <a:pt x="60" y="0"/>
                  </a:lnTo>
                  <a:lnTo>
                    <a:pt x="36" y="0"/>
                  </a:lnTo>
                  <a:lnTo>
                    <a:pt x="6" y="0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6" y="102"/>
                  </a:lnTo>
                  <a:lnTo>
                    <a:pt x="36" y="102"/>
                  </a:lnTo>
                  <a:lnTo>
                    <a:pt x="78" y="90"/>
                  </a:lnTo>
                  <a:lnTo>
                    <a:pt x="60" y="36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32" name="Freeform 387"/>
            <p:cNvSpPr>
              <a:spLocks/>
            </p:cNvSpPr>
            <p:nvPr/>
          </p:nvSpPr>
          <p:spPr bwMode="auto">
            <a:xfrm>
              <a:off x="4534438" y="4085847"/>
              <a:ext cx="231843" cy="208287"/>
            </a:xfrm>
            <a:custGeom>
              <a:avLst/>
              <a:gdLst>
                <a:gd name="T0" fmla="*/ 2147483647 w 228"/>
                <a:gd name="T1" fmla="*/ 2147483647 h 205"/>
                <a:gd name="T2" fmla="*/ 2147483647 w 228"/>
                <a:gd name="T3" fmla="*/ 2147483647 h 205"/>
                <a:gd name="T4" fmla="*/ 2147483647 w 228"/>
                <a:gd name="T5" fmla="*/ 2147483647 h 205"/>
                <a:gd name="T6" fmla="*/ 2147483647 w 228"/>
                <a:gd name="T7" fmla="*/ 2147483647 h 205"/>
                <a:gd name="T8" fmla="*/ 2147483647 w 228"/>
                <a:gd name="T9" fmla="*/ 2147483647 h 205"/>
                <a:gd name="T10" fmla="*/ 2147483647 w 228"/>
                <a:gd name="T11" fmla="*/ 2147483647 h 205"/>
                <a:gd name="T12" fmla="*/ 2147483647 w 228"/>
                <a:gd name="T13" fmla="*/ 2147483647 h 205"/>
                <a:gd name="T14" fmla="*/ 2147483647 w 228"/>
                <a:gd name="T15" fmla="*/ 2147483647 h 205"/>
                <a:gd name="T16" fmla="*/ 2147483647 w 228"/>
                <a:gd name="T17" fmla="*/ 2147483647 h 205"/>
                <a:gd name="T18" fmla="*/ 2147483647 w 228"/>
                <a:gd name="T19" fmla="*/ 0 h 205"/>
                <a:gd name="T20" fmla="*/ 2147483647 w 228"/>
                <a:gd name="T21" fmla="*/ 2147483647 h 205"/>
                <a:gd name="T22" fmla="*/ 2147483647 w 228"/>
                <a:gd name="T23" fmla="*/ 2147483647 h 205"/>
                <a:gd name="T24" fmla="*/ 2147483647 w 228"/>
                <a:gd name="T25" fmla="*/ 2147483647 h 205"/>
                <a:gd name="T26" fmla="*/ 2147483647 w 228"/>
                <a:gd name="T27" fmla="*/ 2147483647 h 205"/>
                <a:gd name="T28" fmla="*/ 2147483647 w 228"/>
                <a:gd name="T29" fmla="*/ 2147483647 h 205"/>
                <a:gd name="T30" fmla="*/ 2147483647 w 228"/>
                <a:gd name="T31" fmla="*/ 2147483647 h 205"/>
                <a:gd name="T32" fmla="*/ 2147483647 w 228"/>
                <a:gd name="T33" fmla="*/ 2147483647 h 205"/>
                <a:gd name="T34" fmla="*/ 2147483647 w 228"/>
                <a:gd name="T35" fmla="*/ 2147483647 h 205"/>
                <a:gd name="T36" fmla="*/ 2147483647 w 228"/>
                <a:gd name="T37" fmla="*/ 2147483647 h 205"/>
                <a:gd name="T38" fmla="*/ 0 w 228"/>
                <a:gd name="T39" fmla="*/ 2147483647 h 205"/>
                <a:gd name="T40" fmla="*/ 0 w 228"/>
                <a:gd name="T41" fmla="*/ 2147483647 h 205"/>
                <a:gd name="T42" fmla="*/ 2147483647 w 228"/>
                <a:gd name="T43" fmla="*/ 2147483647 h 205"/>
                <a:gd name="T44" fmla="*/ 2147483647 w 228"/>
                <a:gd name="T45" fmla="*/ 2147483647 h 205"/>
                <a:gd name="T46" fmla="*/ 2147483647 w 228"/>
                <a:gd name="T47" fmla="*/ 2147483647 h 205"/>
                <a:gd name="T48" fmla="*/ 2147483647 w 228"/>
                <a:gd name="T49" fmla="*/ 2147483647 h 205"/>
                <a:gd name="T50" fmla="*/ 2147483647 w 228"/>
                <a:gd name="T51" fmla="*/ 2147483647 h 205"/>
                <a:gd name="T52" fmla="*/ 2147483647 w 228"/>
                <a:gd name="T53" fmla="*/ 2147483647 h 2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28" h="205">
                  <a:moveTo>
                    <a:pt x="120" y="151"/>
                  </a:moveTo>
                  <a:lnTo>
                    <a:pt x="150" y="163"/>
                  </a:lnTo>
                  <a:lnTo>
                    <a:pt x="180" y="121"/>
                  </a:lnTo>
                  <a:lnTo>
                    <a:pt x="198" y="73"/>
                  </a:lnTo>
                  <a:lnTo>
                    <a:pt x="204" y="55"/>
                  </a:lnTo>
                  <a:lnTo>
                    <a:pt x="222" y="49"/>
                  </a:lnTo>
                  <a:lnTo>
                    <a:pt x="228" y="31"/>
                  </a:lnTo>
                  <a:lnTo>
                    <a:pt x="210" y="25"/>
                  </a:lnTo>
                  <a:lnTo>
                    <a:pt x="198" y="7"/>
                  </a:lnTo>
                  <a:lnTo>
                    <a:pt x="204" y="0"/>
                  </a:lnTo>
                  <a:lnTo>
                    <a:pt x="174" y="25"/>
                  </a:lnTo>
                  <a:lnTo>
                    <a:pt x="144" y="31"/>
                  </a:lnTo>
                  <a:lnTo>
                    <a:pt x="108" y="31"/>
                  </a:lnTo>
                  <a:lnTo>
                    <a:pt x="84" y="43"/>
                  </a:lnTo>
                  <a:lnTo>
                    <a:pt x="48" y="31"/>
                  </a:lnTo>
                  <a:lnTo>
                    <a:pt x="24" y="31"/>
                  </a:lnTo>
                  <a:lnTo>
                    <a:pt x="12" y="49"/>
                  </a:lnTo>
                  <a:lnTo>
                    <a:pt x="12" y="67"/>
                  </a:lnTo>
                  <a:lnTo>
                    <a:pt x="12" y="91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24" y="163"/>
                  </a:lnTo>
                  <a:lnTo>
                    <a:pt x="48" y="193"/>
                  </a:lnTo>
                  <a:lnTo>
                    <a:pt x="72" y="199"/>
                  </a:lnTo>
                  <a:lnTo>
                    <a:pt x="96" y="205"/>
                  </a:lnTo>
                  <a:lnTo>
                    <a:pt x="102" y="175"/>
                  </a:lnTo>
                  <a:lnTo>
                    <a:pt x="120" y="151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33" name="Freeform 388"/>
            <p:cNvSpPr>
              <a:spLocks/>
            </p:cNvSpPr>
            <p:nvPr/>
          </p:nvSpPr>
          <p:spPr bwMode="auto">
            <a:xfrm>
              <a:off x="4760082" y="4165195"/>
              <a:ext cx="250440" cy="146297"/>
            </a:xfrm>
            <a:custGeom>
              <a:avLst/>
              <a:gdLst>
                <a:gd name="T0" fmla="*/ 2147483647 w 246"/>
                <a:gd name="T1" fmla="*/ 2147483647 h 144"/>
                <a:gd name="T2" fmla="*/ 2147483647 w 246"/>
                <a:gd name="T3" fmla="*/ 2147483647 h 144"/>
                <a:gd name="T4" fmla="*/ 2147483647 w 246"/>
                <a:gd name="T5" fmla="*/ 2147483647 h 144"/>
                <a:gd name="T6" fmla="*/ 2147483647 w 246"/>
                <a:gd name="T7" fmla="*/ 2147483647 h 144"/>
                <a:gd name="T8" fmla="*/ 0 w 246"/>
                <a:gd name="T9" fmla="*/ 2147483647 h 144"/>
                <a:gd name="T10" fmla="*/ 2147483647 w 246"/>
                <a:gd name="T11" fmla="*/ 2147483647 h 144"/>
                <a:gd name="T12" fmla="*/ 2147483647 w 246"/>
                <a:gd name="T13" fmla="*/ 2147483647 h 144"/>
                <a:gd name="T14" fmla="*/ 2147483647 w 246"/>
                <a:gd name="T15" fmla="*/ 2147483647 h 144"/>
                <a:gd name="T16" fmla="*/ 2147483647 w 246"/>
                <a:gd name="T17" fmla="*/ 2147483647 h 144"/>
                <a:gd name="T18" fmla="*/ 2147483647 w 246"/>
                <a:gd name="T19" fmla="*/ 2147483647 h 144"/>
                <a:gd name="T20" fmla="*/ 2147483647 w 246"/>
                <a:gd name="T21" fmla="*/ 2147483647 h 144"/>
                <a:gd name="T22" fmla="*/ 2147483647 w 246"/>
                <a:gd name="T23" fmla="*/ 2147483647 h 144"/>
                <a:gd name="T24" fmla="*/ 2147483647 w 246"/>
                <a:gd name="T25" fmla="*/ 2147483647 h 144"/>
                <a:gd name="T26" fmla="*/ 2147483647 w 246"/>
                <a:gd name="T27" fmla="*/ 2147483647 h 144"/>
                <a:gd name="T28" fmla="*/ 2147483647 w 246"/>
                <a:gd name="T29" fmla="*/ 2147483647 h 144"/>
                <a:gd name="T30" fmla="*/ 2147483647 w 246"/>
                <a:gd name="T31" fmla="*/ 2147483647 h 144"/>
                <a:gd name="T32" fmla="*/ 2147483647 w 246"/>
                <a:gd name="T33" fmla="*/ 2147483647 h 144"/>
                <a:gd name="T34" fmla="*/ 2147483647 w 246"/>
                <a:gd name="T35" fmla="*/ 2147483647 h 144"/>
                <a:gd name="T36" fmla="*/ 2147483647 w 246"/>
                <a:gd name="T37" fmla="*/ 2147483647 h 144"/>
                <a:gd name="T38" fmla="*/ 2147483647 w 246"/>
                <a:gd name="T39" fmla="*/ 0 h 144"/>
                <a:gd name="T40" fmla="*/ 2147483647 w 246"/>
                <a:gd name="T41" fmla="*/ 2147483647 h 144"/>
                <a:gd name="T42" fmla="*/ 2147483647 w 246"/>
                <a:gd name="T43" fmla="*/ 2147483647 h 1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6" h="144">
                  <a:moveTo>
                    <a:pt x="78" y="36"/>
                  </a:moveTo>
                  <a:lnTo>
                    <a:pt x="72" y="48"/>
                  </a:lnTo>
                  <a:lnTo>
                    <a:pt x="36" y="60"/>
                  </a:lnTo>
                  <a:lnTo>
                    <a:pt x="12" y="66"/>
                  </a:lnTo>
                  <a:lnTo>
                    <a:pt x="0" y="102"/>
                  </a:lnTo>
                  <a:lnTo>
                    <a:pt x="12" y="132"/>
                  </a:lnTo>
                  <a:lnTo>
                    <a:pt x="18" y="144"/>
                  </a:lnTo>
                  <a:lnTo>
                    <a:pt x="42" y="132"/>
                  </a:lnTo>
                  <a:lnTo>
                    <a:pt x="66" y="132"/>
                  </a:lnTo>
                  <a:lnTo>
                    <a:pt x="78" y="138"/>
                  </a:lnTo>
                  <a:lnTo>
                    <a:pt x="78" y="114"/>
                  </a:lnTo>
                  <a:lnTo>
                    <a:pt x="114" y="108"/>
                  </a:lnTo>
                  <a:lnTo>
                    <a:pt x="144" y="120"/>
                  </a:lnTo>
                  <a:lnTo>
                    <a:pt x="198" y="108"/>
                  </a:lnTo>
                  <a:lnTo>
                    <a:pt x="246" y="102"/>
                  </a:lnTo>
                  <a:lnTo>
                    <a:pt x="210" y="66"/>
                  </a:lnTo>
                  <a:lnTo>
                    <a:pt x="186" y="54"/>
                  </a:lnTo>
                  <a:lnTo>
                    <a:pt x="168" y="24"/>
                  </a:lnTo>
                  <a:lnTo>
                    <a:pt x="156" y="0"/>
                  </a:lnTo>
                  <a:lnTo>
                    <a:pt x="108" y="30"/>
                  </a:lnTo>
                  <a:lnTo>
                    <a:pt x="78" y="36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34" name="Freeform 389"/>
            <p:cNvSpPr>
              <a:spLocks/>
            </p:cNvSpPr>
            <p:nvPr/>
          </p:nvSpPr>
          <p:spPr bwMode="auto">
            <a:xfrm>
              <a:off x="4686934" y="4300334"/>
              <a:ext cx="152496" cy="182251"/>
            </a:xfrm>
            <a:custGeom>
              <a:avLst/>
              <a:gdLst>
                <a:gd name="T0" fmla="*/ 2147483647 w 150"/>
                <a:gd name="T1" fmla="*/ 2147483647 h 180"/>
                <a:gd name="T2" fmla="*/ 2147483647 w 150"/>
                <a:gd name="T3" fmla="*/ 2147483647 h 180"/>
                <a:gd name="T4" fmla="*/ 2147483647 w 150"/>
                <a:gd name="T5" fmla="*/ 2147483647 h 180"/>
                <a:gd name="T6" fmla="*/ 2147483647 w 150"/>
                <a:gd name="T7" fmla="*/ 2147483647 h 180"/>
                <a:gd name="T8" fmla="*/ 2147483647 w 150"/>
                <a:gd name="T9" fmla="*/ 2147483647 h 180"/>
                <a:gd name="T10" fmla="*/ 2147483647 w 150"/>
                <a:gd name="T11" fmla="*/ 0 h 180"/>
                <a:gd name="T12" fmla="*/ 2147483647 w 150"/>
                <a:gd name="T13" fmla="*/ 0 h 180"/>
                <a:gd name="T14" fmla="*/ 2147483647 w 150"/>
                <a:gd name="T15" fmla="*/ 2147483647 h 180"/>
                <a:gd name="T16" fmla="*/ 2147483647 w 150"/>
                <a:gd name="T17" fmla="*/ 2147483647 h 180"/>
                <a:gd name="T18" fmla="*/ 2147483647 w 150"/>
                <a:gd name="T19" fmla="*/ 2147483647 h 180"/>
                <a:gd name="T20" fmla="*/ 2147483647 w 150"/>
                <a:gd name="T21" fmla="*/ 2147483647 h 180"/>
                <a:gd name="T22" fmla="*/ 2147483647 w 150"/>
                <a:gd name="T23" fmla="*/ 2147483647 h 180"/>
                <a:gd name="T24" fmla="*/ 2147483647 w 150"/>
                <a:gd name="T25" fmla="*/ 2147483647 h 180"/>
                <a:gd name="T26" fmla="*/ 2147483647 w 150"/>
                <a:gd name="T27" fmla="*/ 2147483647 h 180"/>
                <a:gd name="T28" fmla="*/ 2147483647 w 150"/>
                <a:gd name="T29" fmla="*/ 2147483647 h 180"/>
                <a:gd name="T30" fmla="*/ 2147483647 w 150"/>
                <a:gd name="T31" fmla="*/ 2147483647 h 180"/>
                <a:gd name="T32" fmla="*/ 2147483647 w 150"/>
                <a:gd name="T33" fmla="*/ 2147483647 h 180"/>
                <a:gd name="T34" fmla="*/ 0 w 150"/>
                <a:gd name="T35" fmla="*/ 2147483647 h 180"/>
                <a:gd name="T36" fmla="*/ 2147483647 w 150"/>
                <a:gd name="T37" fmla="*/ 2147483647 h 180"/>
                <a:gd name="T38" fmla="*/ 2147483647 w 150"/>
                <a:gd name="T39" fmla="*/ 2147483647 h 180"/>
                <a:gd name="T40" fmla="*/ 2147483647 w 150"/>
                <a:gd name="T41" fmla="*/ 2147483647 h 180"/>
                <a:gd name="T42" fmla="*/ 2147483647 w 150"/>
                <a:gd name="T43" fmla="*/ 2147483647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0" h="180">
                  <a:moveTo>
                    <a:pt x="66" y="162"/>
                  </a:moveTo>
                  <a:lnTo>
                    <a:pt x="90" y="144"/>
                  </a:lnTo>
                  <a:lnTo>
                    <a:pt x="114" y="96"/>
                  </a:lnTo>
                  <a:lnTo>
                    <a:pt x="132" y="7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14" y="0"/>
                  </a:lnTo>
                  <a:lnTo>
                    <a:pt x="90" y="12"/>
                  </a:lnTo>
                  <a:lnTo>
                    <a:pt x="72" y="18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60" y="54"/>
                  </a:lnTo>
                  <a:lnTo>
                    <a:pt x="54" y="84"/>
                  </a:lnTo>
                  <a:lnTo>
                    <a:pt x="48" y="114"/>
                  </a:lnTo>
                  <a:lnTo>
                    <a:pt x="30" y="114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18" y="156"/>
                  </a:lnTo>
                  <a:lnTo>
                    <a:pt x="24" y="180"/>
                  </a:lnTo>
                  <a:lnTo>
                    <a:pt x="42" y="162"/>
                  </a:lnTo>
                  <a:lnTo>
                    <a:pt x="66" y="162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35" name="Freeform 390"/>
            <p:cNvSpPr>
              <a:spLocks/>
            </p:cNvSpPr>
            <p:nvPr/>
          </p:nvSpPr>
          <p:spPr bwMode="auto">
            <a:xfrm>
              <a:off x="4655939" y="4337528"/>
              <a:ext cx="91746" cy="101664"/>
            </a:xfrm>
            <a:custGeom>
              <a:avLst/>
              <a:gdLst>
                <a:gd name="T0" fmla="*/ 2147483647 w 90"/>
                <a:gd name="T1" fmla="*/ 2147483647 h 102"/>
                <a:gd name="T2" fmla="*/ 2147483647 w 90"/>
                <a:gd name="T3" fmla="*/ 2147483647 h 102"/>
                <a:gd name="T4" fmla="*/ 2147483647 w 90"/>
                <a:gd name="T5" fmla="*/ 2147483647 h 102"/>
                <a:gd name="T6" fmla="*/ 2147483647 w 90"/>
                <a:gd name="T7" fmla="*/ 2147483647 h 102"/>
                <a:gd name="T8" fmla="*/ 2147483647 w 90"/>
                <a:gd name="T9" fmla="*/ 2147483647 h 102"/>
                <a:gd name="T10" fmla="*/ 2147483647 w 90"/>
                <a:gd name="T11" fmla="*/ 0 h 102"/>
                <a:gd name="T12" fmla="*/ 2147483647 w 90"/>
                <a:gd name="T13" fmla="*/ 0 h 102"/>
                <a:gd name="T14" fmla="*/ 0 w 90"/>
                <a:gd name="T15" fmla="*/ 0 h 102"/>
                <a:gd name="T16" fmla="*/ 0 w 90"/>
                <a:gd name="T17" fmla="*/ 2147483647 h 102"/>
                <a:gd name="T18" fmla="*/ 0 w 90"/>
                <a:gd name="T19" fmla="*/ 2147483647 h 102"/>
                <a:gd name="T20" fmla="*/ 2147483647 w 90"/>
                <a:gd name="T21" fmla="*/ 2147483647 h 102"/>
                <a:gd name="T22" fmla="*/ 2147483647 w 90"/>
                <a:gd name="T23" fmla="*/ 2147483647 h 102"/>
                <a:gd name="T24" fmla="*/ 2147483647 w 90"/>
                <a:gd name="T25" fmla="*/ 214748364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02">
                  <a:moveTo>
                    <a:pt x="60" y="78"/>
                  </a:moveTo>
                  <a:lnTo>
                    <a:pt x="78" y="78"/>
                  </a:lnTo>
                  <a:lnTo>
                    <a:pt x="84" y="48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54"/>
                  </a:lnTo>
                  <a:lnTo>
                    <a:pt x="30" y="102"/>
                  </a:lnTo>
                  <a:lnTo>
                    <a:pt x="42" y="90"/>
                  </a:lnTo>
                  <a:lnTo>
                    <a:pt x="60" y="78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36" name="Freeform 391"/>
            <p:cNvSpPr>
              <a:spLocks/>
            </p:cNvSpPr>
            <p:nvPr/>
          </p:nvSpPr>
          <p:spPr bwMode="auto">
            <a:xfrm>
              <a:off x="4631143" y="4135439"/>
              <a:ext cx="146297" cy="202089"/>
            </a:xfrm>
            <a:custGeom>
              <a:avLst/>
              <a:gdLst>
                <a:gd name="T0" fmla="*/ 2147483647 w 144"/>
                <a:gd name="T1" fmla="*/ 2147483647 h 198"/>
                <a:gd name="T2" fmla="*/ 2147483647 w 144"/>
                <a:gd name="T3" fmla="*/ 2147483647 h 198"/>
                <a:gd name="T4" fmla="*/ 2147483647 w 144"/>
                <a:gd name="T5" fmla="*/ 2147483647 h 198"/>
                <a:gd name="T6" fmla="*/ 2147483647 w 144"/>
                <a:gd name="T7" fmla="*/ 2147483647 h 198"/>
                <a:gd name="T8" fmla="*/ 2147483647 w 144"/>
                <a:gd name="T9" fmla="*/ 2147483647 h 198"/>
                <a:gd name="T10" fmla="*/ 2147483647 w 144"/>
                <a:gd name="T11" fmla="*/ 2147483647 h 198"/>
                <a:gd name="T12" fmla="*/ 2147483647 w 144"/>
                <a:gd name="T13" fmla="*/ 2147483647 h 198"/>
                <a:gd name="T14" fmla="*/ 2147483647 w 144"/>
                <a:gd name="T15" fmla="*/ 2147483647 h 198"/>
                <a:gd name="T16" fmla="*/ 2147483647 w 144"/>
                <a:gd name="T17" fmla="*/ 0 h 198"/>
                <a:gd name="T18" fmla="*/ 2147483647 w 144"/>
                <a:gd name="T19" fmla="*/ 0 h 198"/>
                <a:gd name="T20" fmla="*/ 2147483647 w 144"/>
                <a:gd name="T21" fmla="*/ 2147483647 h 198"/>
                <a:gd name="T22" fmla="*/ 2147483647 w 144"/>
                <a:gd name="T23" fmla="*/ 2147483647 h 198"/>
                <a:gd name="T24" fmla="*/ 2147483647 w 144"/>
                <a:gd name="T25" fmla="*/ 2147483647 h 198"/>
                <a:gd name="T26" fmla="*/ 2147483647 w 144"/>
                <a:gd name="T27" fmla="*/ 2147483647 h 198"/>
                <a:gd name="T28" fmla="*/ 2147483647 w 144"/>
                <a:gd name="T29" fmla="*/ 2147483647 h 198"/>
                <a:gd name="T30" fmla="*/ 2147483647 w 144"/>
                <a:gd name="T31" fmla="*/ 2147483647 h 198"/>
                <a:gd name="T32" fmla="*/ 0 w 144"/>
                <a:gd name="T33" fmla="*/ 2147483647 h 198"/>
                <a:gd name="T34" fmla="*/ 2147483647 w 144"/>
                <a:gd name="T35" fmla="*/ 2147483647 h 198"/>
                <a:gd name="T36" fmla="*/ 2147483647 w 144"/>
                <a:gd name="T37" fmla="*/ 2147483647 h 198"/>
                <a:gd name="T38" fmla="*/ 2147483647 w 144"/>
                <a:gd name="T39" fmla="*/ 2147483647 h 198"/>
                <a:gd name="T40" fmla="*/ 2147483647 w 144"/>
                <a:gd name="T41" fmla="*/ 2147483647 h 198"/>
                <a:gd name="T42" fmla="*/ 2147483647 w 144"/>
                <a:gd name="T43" fmla="*/ 2147483647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  <a:lnTo>
                    <a:pt x="144" y="174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37" name="Freeform 392"/>
            <p:cNvSpPr>
              <a:spLocks/>
            </p:cNvSpPr>
            <p:nvPr/>
          </p:nvSpPr>
          <p:spPr bwMode="auto">
            <a:xfrm>
              <a:off x="4631143" y="4135439"/>
              <a:ext cx="146297" cy="202089"/>
            </a:xfrm>
            <a:custGeom>
              <a:avLst/>
              <a:gdLst>
                <a:gd name="T0" fmla="*/ 2147483647 w 144"/>
                <a:gd name="T1" fmla="*/ 2147483647 h 198"/>
                <a:gd name="T2" fmla="*/ 2147483647 w 144"/>
                <a:gd name="T3" fmla="*/ 2147483647 h 198"/>
                <a:gd name="T4" fmla="*/ 2147483647 w 144"/>
                <a:gd name="T5" fmla="*/ 2147483647 h 198"/>
                <a:gd name="T6" fmla="*/ 2147483647 w 144"/>
                <a:gd name="T7" fmla="*/ 2147483647 h 198"/>
                <a:gd name="T8" fmla="*/ 2147483647 w 144"/>
                <a:gd name="T9" fmla="*/ 2147483647 h 198"/>
                <a:gd name="T10" fmla="*/ 2147483647 w 144"/>
                <a:gd name="T11" fmla="*/ 2147483647 h 198"/>
                <a:gd name="T12" fmla="*/ 2147483647 w 144"/>
                <a:gd name="T13" fmla="*/ 2147483647 h 198"/>
                <a:gd name="T14" fmla="*/ 2147483647 w 144"/>
                <a:gd name="T15" fmla="*/ 2147483647 h 198"/>
                <a:gd name="T16" fmla="*/ 2147483647 w 144"/>
                <a:gd name="T17" fmla="*/ 0 h 198"/>
                <a:gd name="T18" fmla="*/ 2147483647 w 144"/>
                <a:gd name="T19" fmla="*/ 0 h 198"/>
                <a:gd name="T20" fmla="*/ 2147483647 w 144"/>
                <a:gd name="T21" fmla="*/ 2147483647 h 198"/>
                <a:gd name="T22" fmla="*/ 2147483647 w 144"/>
                <a:gd name="T23" fmla="*/ 2147483647 h 198"/>
                <a:gd name="T24" fmla="*/ 2147483647 w 144"/>
                <a:gd name="T25" fmla="*/ 2147483647 h 198"/>
                <a:gd name="T26" fmla="*/ 2147483647 w 144"/>
                <a:gd name="T27" fmla="*/ 2147483647 h 198"/>
                <a:gd name="T28" fmla="*/ 2147483647 w 144"/>
                <a:gd name="T29" fmla="*/ 2147483647 h 198"/>
                <a:gd name="T30" fmla="*/ 2147483647 w 144"/>
                <a:gd name="T31" fmla="*/ 2147483647 h 198"/>
                <a:gd name="T32" fmla="*/ 0 w 144"/>
                <a:gd name="T33" fmla="*/ 2147483647 h 198"/>
                <a:gd name="T34" fmla="*/ 2147483647 w 144"/>
                <a:gd name="T35" fmla="*/ 2147483647 h 198"/>
                <a:gd name="T36" fmla="*/ 2147483647 w 144"/>
                <a:gd name="T37" fmla="*/ 2147483647 h 198"/>
                <a:gd name="T38" fmla="*/ 2147483647 w 144"/>
                <a:gd name="T39" fmla="*/ 2147483647 h 198"/>
                <a:gd name="T40" fmla="*/ 2147483647 w 144"/>
                <a:gd name="T41" fmla="*/ 2147483647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38" name="Freeform 393"/>
            <p:cNvSpPr>
              <a:spLocks/>
            </p:cNvSpPr>
            <p:nvPr/>
          </p:nvSpPr>
          <p:spPr bwMode="auto">
            <a:xfrm>
              <a:off x="4496004" y="4128001"/>
              <a:ext cx="49592" cy="122741"/>
            </a:xfrm>
            <a:custGeom>
              <a:avLst/>
              <a:gdLst>
                <a:gd name="T0" fmla="*/ 2147483647 w 48"/>
                <a:gd name="T1" fmla="*/ 2147483647 h 120"/>
                <a:gd name="T2" fmla="*/ 2147483647 w 48"/>
                <a:gd name="T3" fmla="*/ 2147483647 h 120"/>
                <a:gd name="T4" fmla="*/ 2147483647 w 48"/>
                <a:gd name="T5" fmla="*/ 2147483647 h 120"/>
                <a:gd name="T6" fmla="*/ 2147483647 w 48"/>
                <a:gd name="T7" fmla="*/ 2147483647 h 120"/>
                <a:gd name="T8" fmla="*/ 2147483647 w 48"/>
                <a:gd name="T9" fmla="*/ 0 h 120"/>
                <a:gd name="T10" fmla="*/ 2147483647 w 48"/>
                <a:gd name="T11" fmla="*/ 2147483647 h 120"/>
                <a:gd name="T12" fmla="*/ 2147483647 w 48"/>
                <a:gd name="T13" fmla="*/ 2147483647 h 120"/>
                <a:gd name="T14" fmla="*/ 0 w 48"/>
                <a:gd name="T15" fmla="*/ 2147483647 h 120"/>
                <a:gd name="T16" fmla="*/ 0 w 48"/>
                <a:gd name="T17" fmla="*/ 2147483647 h 120"/>
                <a:gd name="T18" fmla="*/ 2147483647 w 48"/>
                <a:gd name="T19" fmla="*/ 2147483647 h 120"/>
                <a:gd name="T20" fmla="*/ 2147483647 w 48"/>
                <a:gd name="T21" fmla="*/ 2147483647 h 120"/>
                <a:gd name="T22" fmla="*/ 2147483647 w 48"/>
                <a:gd name="T23" fmla="*/ 2147483647 h 120"/>
                <a:gd name="T24" fmla="*/ 2147483647 w 48"/>
                <a:gd name="T25" fmla="*/ 2147483647 h 120"/>
                <a:gd name="T26" fmla="*/ 2147483647 w 48"/>
                <a:gd name="T27" fmla="*/ 2147483647 h 120"/>
                <a:gd name="T28" fmla="*/ 2147483647 w 48"/>
                <a:gd name="T29" fmla="*/ 2147483647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120">
                  <a:moveTo>
                    <a:pt x="48" y="48"/>
                  </a:moveTo>
                  <a:lnTo>
                    <a:pt x="48" y="24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6" y="90"/>
                  </a:lnTo>
                  <a:lnTo>
                    <a:pt x="24" y="120"/>
                  </a:lnTo>
                  <a:lnTo>
                    <a:pt x="36" y="120"/>
                  </a:lnTo>
                  <a:lnTo>
                    <a:pt x="36" y="9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39" name="Freeform 394"/>
            <p:cNvSpPr>
              <a:spLocks/>
            </p:cNvSpPr>
            <p:nvPr/>
          </p:nvSpPr>
          <p:spPr bwMode="auto">
            <a:xfrm>
              <a:off x="4477407" y="4160235"/>
              <a:ext cx="43393" cy="96705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0 h 96"/>
                <a:gd name="T4" fmla="*/ 2147483647 w 42"/>
                <a:gd name="T5" fmla="*/ 2147483647 h 96"/>
                <a:gd name="T6" fmla="*/ 0 w 42"/>
                <a:gd name="T7" fmla="*/ 2147483647 h 96"/>
                <a:gd name="T8" fmla="*/ 0 w 42"/>
                <a:gd name="T9" fmla="*/ 2147483647 h 96"/>
                <a:gd name="T10" fmla="*/ 0 w 42"/>
                <a:gd name="T11" fmla="*/ 2147483647 h 96"/>
                <a:gd name="T12" fmla="*/ 2147483647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" h="96">
                  <a:moveTo>
                    <a:pt x="18" y="18"/>
                  </a:moveTo>
                  <a:lnTo>
                    <a:pt x="18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42"/>
                  </a:lnTo>
                  <a:lnTo>
                    <a:pt x="18" y="96"/>
                  </a:lnTo>
                  <a:lnTo>
                    <a:pt x="42" y="90"/>
                  </a:lnTo>
                  <a:lnTo>
                    <a:pt x="24" y="60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40" name="Freeform 395"/>
            <p:cNvSpPr>
              <a:spLocks/>
            </p:cNvSpPr>
            <p:nvPr/>
          </p:nvSpPr>
          <p:spPr bwMode="auto">
            <a:xfrm>
              <a:off x="4705531" y="4703271"/>
              <a:ext cx="250440" cy="254161"/>
            </a:xfrm>
            <a:custGeom>
              <a:avLst/>
              <a:gdLst>
                <a:gd name="T0" fmla="*/ 2147483647 w 246"/>
                <a:gd name="T1" fmla="*/ 2147483647 h 252"/>
                <a:gd name="T2" fmla="*/ 2147483647 w 246"/>
                <a:gd name="T3" fmla="*/ 2147483647 h 252"/>
                <a:gd name="T4" fmla="*/ 2147483647 w 246"/>
                <a:gd name="T5" fmla="*/ 2147483647 h 252"/>
                <a:gd name="T6" fmla="*/ 2147483647 w 246"/>
                <a:gd name="T7" fmla="*/ 2147483647 h 252"/>
                <a:gd name="T8" fmla="*/ 2147483647 w 246"/>
                <a:gd name="T9" fmla="*/ 2147483647 h 252"/>
                <a:gd name="T10" fmla="*/ 2147483647 w 246"/>
                <a:gd name="T11" fmla="*/ 2147483647 h 252"/>
                <a:gd name="T12" fmla="*/ 2147483647 w 246"/>
                <a:gd name="T13" fmla="*/ 2147483647 h 252"/>
                <a:gd name="T14" fmla="*/ 2147483647 w 246"/>
                <a:gd name="T15" fmla="*/ 2147483647 h 252"/>
                <a:gd name="T16" fmla="*/ 2147483647 w 246"/>
                <a:gd name="T17" fmla="*/ 2147483647 h 252"/>
                <a:gd name="T18" fmla="*/ 2147483647 w 246"/>
                <a:gd name="T19" fmla="*/ 2147483647 h 252"/>
                <a:gd name="T20" fmla="*/ 2147483647 w 246"/>
                <a:gd name="T21" fmla="*/ 2147483647 h 252"/>
                <a:gd name="T22" fmla="*/ 2147483647 w 246"/>
                <a:gd name="T23" fmla="*/ 2147483647 h 252"/>
                <a:gd name="T24" fmla="*/ 2147483647 w 246"/>
                <a:gd name="T25" fmla="*/ 2147483647 h 252"/>
                <a:gd name="T26" fmla="*/ 2147483647 w 246"/>
                <a:gd name="T27" fmla="*/ 2147483647 h 252"/>
                <a:gd name="T28" fmla="*/ 2147483647 w 246"/>
                <a:gd name="T29" fmla="*/ 2147483647 h 252"/>
                <a:gd name="T30" fmla="*/ 2147483647 w 246"/>
                <a:gd name="T31" fmla="*/ 2147483647 h 252"/>
                <a:gd name="T32" fmla="*/ 2147483647 w 246"/>
                <a:gd name="T33" fmla="*/ 2147483647 h 252"/>
                <a:gd name="T34" fmla="*/ 2147483647 w 246"/>
                <a:gd name="T35" fmla="*/ 2147483647 h 252"/>
                <a:gd name="T36" fmla="*/ 2147483647 w 246"/>
                <a:gd name="T37" fmla="*/ 2147483647 h 252"/>
                <a:gd name="T38" fmla="*/ 2147483647 w 246"/>
                <a:gd name="T39" fmla="*/ 0 h 252"/>
                <a:gd name="T40" fmla="*/ 2147483647 w 246"/>
                <a:gd name="T41" fmla="*/ 2147483647 h 252"/>
                <a:gd name="T42" fmla="*/ 0 w 246"/>
                <a:gd name="T43" fmla="*/ 2147483647 h 252"/>
                <a:gd name="T44" fmla="*/ 2147483647 w 246"/>
                <a:gd name="T45" fmla="*/ 2147483647 h 252"/>
                <a:gd name="T46" fmla="*/ 2147483647 w 246"/>
                <a:gd name="T47" fmla="*/ 2147483647 h 252"/>
                <a:gd name="T48" fmla="*/ 2147483647 w 246"/>
                <a:gd name="T49" fmla="*/ 2147483647 h 252"/>
                <a:gd name="T50" fmla="*/ 2147483647 w 246"/>
                <a:gd name="T51" fmla="*/ 2147483647 h 252"/>
                <a:gd name="T52" fmla="*/ 2147483647 w 246"/>
                <a:gd name="T53" fmla="*/ 2147483647 h 252"/>
                <a:gd name="T54" fmla="*/ 2147483647 w 246"/>
                <a:gd name="T55" fmla="*/ 2147483647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46" h="252">
                  <a:moveTo>
                    <a:pt x="126" y="252"/>
                  </a:moveTo>
                  <a:lnTo>
                    <a:pt x="144" y="246"/>
                  </a:lnTo>
                  <a:lnTo>
                    <a:pt x="156" y="162"/>
                  </a:lnTo>
                  <a:lnTo>
                    <a:pt x="156" y="108"/>
                  </a:lnTo>
                  <a:lnTo>
                    <a:pt x="168" y="102"/>
                  </a:lnTo>
                  <a:lnTo>
                    <a:pt x="174" y="36"/>
                  </a:lnTo>
                  <a:lnTo>
                    <a:pt x="222" y="24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34" y="12"/>
                  </a:lnTo>
                  <a:lnTo>
                    <a:pt x="210" y="12"/>
                  </a:lnTo>
                  <a:lnTo>
                    <a:pt x="216" y="18"/>
                  </a:lnTo>
                  <a:lnTo>
                    <a:pt x="210" y="12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14" y="12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42"/>
                  </a:lnTo>
                  <a:lnTo>
                    <a:pt x="42" y="126"/>
                  </a:lnTo>
                  <a:lnTo>
                    <a:pt x="48" y="144"/>
                  </a:lnTo>
                  <a:lnTo>
                    <a:pt x="60" y="222"/>
                  </a:lnTo>
                  <a:lnTo>
                    <a:pt x="90" y="252"/>
                  </a:lnTo>
                  <a:lnTo>
                    <a:pt x="96" y="240"/>
                  </a:lnTo>
                  <a:lnTo>
                    <a:pt x="126" y="252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41" name="Freeform 396"/>
            <p:cNvSpPr>
              <a:spLocks/>
            </p:cNvSpPr>
            <p:nvPr/>
          </p:nvSpPr>
          <p:spPr bwMode="auto">
            <a:xfrm>
              <a:off x="4496004" y="4006500"/>
              <a:ext cx="61990" cy="73149"/>
            </a:xfrm>
            <a:custGeom>
              <a:avLst/>
              <a:gdLst>
                <a:gd name="T0" fmla="*/ 0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2147483647 h 12"/>
                <a:gd name="T8" fmla="*/ 2147483647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8"/>
                    <a:pt x="10" y="8"/>
                  </a:cubicBezTo>
                  <a:cubicBezTo>
                    <a:pt x="10" y="7"/>
                    <a:pt x="10" y="0"/>
                    <a:pt x="10" y="0"/>
                  </a:cubicBezTo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42" name="Freeform 397"/>
            <p:cNvSpPr>
              <a:spLocks/>
            </p:cNvSpPr>
            <p:nvPr/>
          </p:nvSpPr>
          <p:spPr bwMode="auto">
            <a:xfrm>
              <a:off x="1132415" y="2387313"/>
              <a:ext cx="528157" cy="720328"/>
            </a:xfrm>
            <a:custGeom>
              <a:avLst/>
              <a:gdLst>
                <a:gd name="T0" fmla="*/ 2147483647 w 516"/>
                <a:gd name="T1" fmla="*/ 2147483647 h 709"/>
                <a:gd name="T2" fmla="*/ 2147483647 w 516"/>
                <a:gd name="T3" fmla="*/ 2147483647 h 709"/>
                <a:gd name="T4" fmla="*/ 2147483647 w 516"/>
                <a:gd name="T5" fmla="*/ 2147483647 h 709"/>
                <a:gd name="T6" fmla="*/ 2147483647 w 516"/>
                <a:gd name="T7" fmla="*/ 2147483647 h 709"/>
                <a:gd name="T8" fmla="*/ 2147483647 w 516"/>
                <a:gd name="T9" fmla="*/ 2147483647 h 709"/>
                <a:gd name="T10" fmla="*/ 2147483647 w 516"/>
                <a:gd name="T11" fmla="*/ 2147483647 h 709"/>
                <a:gd name="T12" fmla="*/ 2147483647 w 516"/>
                <a:gd name="T13" fmla="*/ 2147483647 h 709"/>
                <a:gd name="T14" fmla="*/ 2147483647 w 516"/>
                <a:gd name="T15" fmla="*/ 0 h 709"/>
                <a:gd name="T16" fmla="*/ 2147483647 w 516"/>
                <a:gd name="T17" fmla="*/ 2147483647 h 709"/>
                <a:gd name="T18" fmla="*/ 2147483647 w 516"/>
                <a:gd name="T19" fmla="*/ 2147483647 h 709"/>
                <a:gd name="T20" fmla="*/ 2147483647 w 516"/>
                <a:gd name="T21" fmla="*/ 2147483647 h 709"/>
                <a:gd name="T22" fmla="*/ 2147483647 w 516"/>
                <a:gd name="T23" fmla="*/ 2147483647 h 709"/>
                <a:gd name="T24" fmla="*/ 2147483647 w 516"/>
                <a:gd name="T25" fmla="*/ 2147483647 h 709"/>
                <a:gd name="T26" fmla="*/ 2147483647 w 516"/>
                <a:gd name="T27" fmla="*/ 2147483647 h 709"/>
                <a:gd name="T28" fmla="*/ 2147483647 w 516"/>
                <a:gd name="T29" fmla="*/ 2147483647 h 709"/>
                <a:gd name="T30" fmla="*/ 2147483647 w 516"/>
                <a:gd name="T31" fmla="*/ 2147483647 h 709"/>
                <a:gd name="T32" fmla="*/ 2147483647 w 516"/>
                <a:gd name="T33" fmla="*/ 2147483647 h 709"/>
                <a:gd name="T34" fmla="*/ 2147483647 w 516"/>
                <a:gd name="T35" fmla="*/ 2147483647 h 709"/>
                <a:gd name="T36" fmla="*/ 2147483647 w 516"/>
                <a:gd name="T37" fmla="*/ 2147483647 h 709"/>
                <a:gd name="T38" fmla="*/ 0 w 516"/>
                <a:gd name="T39" fmla="*/ 2147483647 h 709"/>
                <a:gd name="T40" fmla="*/ 2147483647 w 516"/>
                <a:gd name="T41" fmla="*/ 2147483647 h 709"/>
                <a:gd name="T42" fmla="*/ 2147483647 w 516"/>
                <a:gd name="T43" fmla="*/ 2147483647 h 709"/>
                <a:gd name="T44" fmla="*/ 2147483647 w 516"/>
                <a:gd name="T45" fmla="*/ 2147483647 h 709"/>
                <a:gd name="T46" fmla="*/ 2147483647 w 516"/>
                <a:gd name="T47" fmla="*/ 2147483647 h 709"/>
                <a:gd name="T48" fmla="*/ 2147483647 w 516"/>
                <a:gd name="T49" fmla="*/ 2147483647 h 709"/>
                <a:gd name="T50" fmla="*/ 2147483647 w 516"/>
                <a:gd name="T51" fmla="*/ 2147483647 h 709"/>
                <a:gd name="T52" fmla="*/ 2147483647 w 516"/>
                <a:gd name="T53" fmla="*/ 2147483647 h 709"/>
                <a:gd name="T54" fmla="*/ 2147483647 w 516"/>
                <a:gd name="T55" fmla="*/ 2147483647 h 709"/>
                <a:gd name="T56" fmla="*/ 2147483647 w 516"/>
                <a:gd name="T57" fmla="*/ 2147483647 h 709"/>
                <a:gd name="T58" fmla="*/ 2147483647 w 516"/>
                <a:gd name="T59" fmla="*/ 2147483647 h 709"/>
                <a:gd name="T60" fmla="*/ 2147483647 w 516"/>
                <a:gd name="T61" fmla="*/ 2147483647 h 709"/>
                <a:gd name="T62" fmla="*/ 2147483647 w 516"/>
                <a:gd name="T63" fmla="*/ 2147483647 h 709"/>
                <a:gd name="T64" fmla="*/ 2147483647 w 516"/>
                <a:gd name="T65" fmla="*/ 2147483647 h 709"/>
                <a:gd name="T66" fmla="*/ 2147483647 w 516"/>
                <a:gd name="T67" fmla="*/ 2147483647 h 709"/>
                <a:gd name="T68" fmla="*/ 2147483647 w 516"/>
                <a:gd name="T69" fmla="*/ 2147483647 h 709"/>
                <a:gd name="T70" fmla="*/ 2147483647 w 516"/>
                <a:gd name="T71" fmla="*/ 2147483647 h 709"/>
                <a:gd name="T72" fmla="*/ 2147483647 w 516"/>
                <a:gd name="T73" fmla="*/ 2147483647 h 709"/>
                <a:gd name="T74" fmla="*/ 2147483647 w 516"/>
                <a:gd name="T75" fmla="*/ 2147483647 h 709"/>
                <a:gd name="T76" fmla="*/ 2147483647 w 516"/>
                <a:gd name="T77" fmla="*/ 2147483647 h 709"/>
                <a:gd name="T78" fmla="*/ 2147483647 w 516"/>
                <a:gd name="T79" fmla="*/ 2147483647 h 709"/>
                <a:gd name="T80" fmla="*/ 2147483647 w 516"/>
                <a:gd name="T81" fmla="*/ 2147483647 h 709"/>
                <a:gd name="T82" fmla="*/ 2147483647 w 516"/>
                <a:gd name="T83" fmla="*/ 2147483647 h 709"/>
                <a:gd name="T84" fmla="*/ 2147483647 w 516"/>
                <a:gd name="T85" fmla="*/ 2147483647 h 709"/>
                <a:gd name="T86" fmla="*/ 2147483647 w 516"/>
                <a:gd name="T87" fmla="*/ 2147483647 h 709"/>
                <a:gd name="T88" fmla="*/ 2147483647 w 516"/>
                <a:gd name="T89" fmla="*/ 2147483647 h 709"/>
                <a:gd name="T90" fmla="*/ 2147483647 w 516"/>
                <a:gd name="T91" fmla="*/ 2147483647 h 709"/>
                <a:gd name="T92" fmla="*/ 2147483647 w 516"/>
                <a:gd name="T93" fmla="*/ 2147483647 h 709"/>
                <a:gd name="T94" fmla="*/ 2147483647 w 516"/>
                <a:gd name="T95" fmla="*/ 2147483647 h 7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16" h="709">
                  <a:moveTo>
                    <a:pt x="504" y="96"/>
                  </a:moveTo>
                  <a:lnTo>
                    <a:pt x="486" y="78"/>
                  </a:lnTo>
                  <a:lnTo>
                    <a:pt x="432" y="84"/>
                  </a:lnTo>
                  <a:lnTo>
                    <a:pt x="354" y="48"/>
                  </a:lnTo>
                  <a:lnTo>
                    <a:pt x="318" y="54"/>
                  </a:lnTo>
                  <a:lnTo>
                    <a:pt x="288" y="36"/>
                  </a:lnTo>
                  <a:lnTo>
                    <a:pt x="282" y="18"/>
                  </a:lnTo>
                  <a:lnTo>
                    <a:pt x="228" y="0"/>
                  </a:lnTo>
                  <a:lnTo>
                    <a:pt x="198" y="24"/>
                  </a:lnTo>
                  <a:lnTo>
                    <a:pt x="150" y="42"/>
                  </a:lnTo>
                  <a:lnTo>
                    <a:pt x="114" y="66"/>
                  </a:lnTo>
                  <a:lnTo>
                    <a:pt x="90" y="126"/>
                  </a:lnTo>
                  <a:lnTo>
                    <a:pt x="42" y="138"/>
                  </a:lnTo>
                  <a:lnTo>
                    <a:pt x="42" y="174"/>
                  </a:lnTo>
                  <a:lnTo>
                    <a:pt x="78" y="222"/>
                  </a:lnTo>
                  <a:lnTo>
                    <a:pt x="114" y="240"/>
                  </a:lnTo>
                  <a:lnTo>
                    <a:pt x="114" y="264"/>
                  </a:lnTo>
                  <a:lnTo>
                    <a:pt x="90" y="276"/>
                  </a:lnTo>
                  <a:lnTo>
                    <a:pt x="60" y="264"/>
                  </a:lnTo>
                  <a:lnTo>
                    <a:pt x="0" y="306"/>
                  </a:lnTo>
                  <a:lnTo>
                    <a:pt x="18" y="324"/>
                  </a:lnTo>
                  <a:lnTo>
                    <a:pt x="42" y="348"/>
                  </a:lnTo>
                  <a:lnTo>
                    <a:pt x="96" y="348"/>
                  </a:lnTo>
                  <a:lnTo>
                    <a:pt x="138" y="354"/>
                  </a:lnTo>
                  <a:lnTo>
                    <a:pt x="120" y="396"/>
                  </a:lnTo>
                  <a:lnTo>
                    <a:pt x="72" y="414"/>
                  </a:lnTo>
                  <a:lnTo>
                    <a:pt x="36" y="438"/>
                  </a:lnTo>
                  <a:lnTo>
                    <a:pt x="30" y="468"/>
                  </a:lnTo>
                  <a:lnTo>
                    <a:pt x="72" y="498"/>
                  </a:lnTo>
                  <a:lnTo>
                    <a:pt x="78" y="529"/>
                  </a:lnTo>
                  <a:lnTo>
                    <a:pt x="108" y="541"/>
                  </a:lnTo>
                  <a:lnTo>
                    <a:pt x="114" y="583"/>
                  </a:lnTo>
                  <a:lnTo>
                    <a:pt x="156" y="577"/>
                  </a:lnTo>
                  <a:lnTo>
                    <a:pt x="210" y="577"/>
                  </a:lnTo>
                  <a:lnTo>
                    <a:pt x="180" y="631"/>
                  </a:lnTo>
                  <a:lnTo>
                    <a:pt x="90" y="709"/>
                  </a:lnTo>
                  <a:lnTo>
                    <a:pt x="192" y="655"/>
                  </a:lnTo>
                  <a:lnTo>
                    <a:pt x="270" y="571"/>
                  </a:lnTo>
                  <a:lnTo>
                    <a:pt x="264" y="553"/>
                  </a:lnTo>
                  <a:lnTo>
                    <a:pt x="312" y="492"/>
                  </a:lnTo>
                  <a:lnTo>
                    <a:pt x="324" y="517"/>
                  </a:lnTo>
                  <a:lnTo>
                    <a:pt x="330" y="547"/>
                  </a:lnTo>
                  <a:lnTo>
                    <a:pt x="366" y="517"/>
                  </a:lnTo>
                  <a:lnTo>
                    <a:pt x="408" y="492"/>
                  </a:lnTo>
                  <a:lnTo>
                    <a:pt x="426" y="505"/>
                  </a:lnTo>
                  <a:lnTo>
                    <a:pt x="516" y="523"/>
                  </a:lnTo>
                  <a:lnTo>
                    <a:pt x="516" y="96"/>
                  </a:lnTo>
                  <a:lnTo>
                    <a:pt x="504" y="96"/>
                  </a:lnTo>
                  <a:close/>
                </a:path>
              </a:pathLst>
            </a:custGeom>
            <a:solidFill>
              <a:srgbClr val="E83C9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43" name="Freeform 398"/>
            <p:cNvSpPr>
              <a:spLocks/>
            </p:cNvSpPr>
            <p:nvPr/>
          </p:nvSpPr>
          <p:spPr bwMode="auto">
            <a:xfrm>
              <a:off x="1660572" y="2357557"/>
              <a:ext cx="1655138" cy="1134423"/>
            </a:xfrm>
            <a:custGeom>
              <a:avLst/>
              <a:gdLst>
                <a:gd name="T0" fmla="*/ 2147483647 w 1622"/>
                <a:gd name="T1" fmla="*/ 2147483647 h 1117"/>
                <a:gd name="T2" fmla="*/ 2147483647 w 1622"/>
                <a:gd name="T3" fmla="*/ 2147483647 h 1117"/>
                <a:gd name="T4" fmla="*/ 2147483647 w 1622"/>
                <a:gd name="T5" fmla="*/ 2147483647 h 1117"/>
                <a:gd name="T6" fmla="*/ 2147483647 w 1622"/>
                <a:gd name="T7" fmla="*/ 2147483647 h 1117"/>
                <a:gd name="T8" fmla="*/ 2147483647 w 1622"/>
                <a:gd name="T9" fmla="*/ 2147483647 h 1117"/>
                <a:gd name="T10" fmla="*/ 2147483647 w 1622"/>
                <a:gd name="T11" fmla="*/ 2147483647 h 1117"/>
                <a:gd name="T12" fmla="*/ 2147483647 w 1622"/>
                <a:gd name="T13" fmla="*/ 2147483647 h 1117"/>
                <a:gd name="T14" fmla="*/ 2147483647 w 1622"/>
                <a:gd name="T15" fmla="*/ 2147483647 h 1117"/>
                <a:gd name="T16" fmla="*/ 2147483647 w 1622"/>
                <a:gd name="T17" fmla="*/ 2147483647 h 1117"/>
                <a:gd name="T18" fmla="*/ 2147483647 w 1622"/>
                <a:gd name="T19" fmla="*/ 2147483647 h 1117"/>
                <a:gd name="T20" fmla="*/ 2147483647 w 1622"/>
                <a:gd name="T21" fmla="*/ 2147483647 h 1117"/>
                <a:gd name="T22" fmla="*/ 2147483647 w 1622"/>
                <a:gd name="T23" fmla="*/ 2147483647 h 1117"/>
                <a:gd name="T24" fmla="*/ 2147483647 w 1622"/>
                <a:gd name="T25" fmla="*/ 2147483647 h 1117"/>
                <a:gd name="T26" fmla="*/ 2147483647 w 1622"/>
                <a:gd name="T27" fmla="*/ 2147483647 h 1117"/>
                <a:gd name="T28" fmla="*/ 2147483647 w 1622"/>
                <a:gd name="T29" fmla="*/ 2147483647 h 1117"/>
                <a:gd name="T30" fmla="*/ 2147483647 w 1622"/>
                <a:gd name="T31" fmla="*/ 2147483647 h 1117"/>
                <a:gd name="T32" fmla="*/ 2147483647 w 1622"/>
                <a:gd name="T33" fmla="*/ 2147483647 h 1117"/>
                <a:gd name="T34" fmla="*/ 2147483647 w 1622"/>
                <a:gd name="T35" fmla="*/ 2147483647 h 1117"/>
                <a:gd name="T36" fmla="*/ 2147483647 w 1622"/>
                <a:gd name="T37" fmla="*/ 2147483647 h 1117"/>
                <a:gd name="T38" fmla="*/ 2147483647 w 1622"/>
                <a:gd name="T39" fmla="*/ 2147483647 h 1117"/>
                <a:gd name="T40" fmla="*/ 2147483647 w 1622"/>
                <a:gd name="T41" fmla="*/ 2147483647 h 1117"/>
                <a:gd name="T42" fmla="*/ 2147483647 w 1622"/>
                <a:gd name="T43" fmla="*/ 2147483647 h 1117"/>
                <a:gd name="T44" fmla="*/ 2147483647 w 1622"/>
                <a:gd name="T45" fmla="*/ 2147483647 h 1117"/>
                <a:gd name="T46" fmla="*/ 2147483647 w 1622"/>
                <a:gd name="T47" fmla="*/ 2147483647 h 1117"/>
                <a:gd name="T48" fmla="*/ 2147483647 w 1622"/>
                <a:gd name="T49" fmla="*/ 2147483647 h 1117"/>
                <a:gd name="T50" fmla="*/ 2147483647 w 1622"/>
                <a:gd name="T51" fmla="*/ 2147483647 h 1117"/>
                <a:gd name="T52" fmla="*/ 2147483647 w 1622"/>
                <a:gd name="T53" fmla="*/ 2147483647 h 1117"/>
                <a:gd name="T54" fmla="*/ 2147483647 w 1622"/>
                <a:gd name="T55" fmla="*/ 2147483647 h 1117"/>
                <a:gd name="T56" fmla="*/ 2147483647 w 1622"/>
                <a:gd name="T57" fmla="*/ 2147483647 h 1117"/>
                <a:gd name="T58" fmla="*/ 2147483647 w 1622"/>
                <a:gd name="T59" fmla="*/ 2147483647 h 1117"/>
                <a:gd name="T60" fmla="*/ 2147483647 w 1622"/>
                <a:gd name="T61" fmla="*/ 2147483647 h 1117"/>
                <a:gd name="T62" fmla="*/ 2147483647 w 1622"/>
                <a:gd name="T63" fmla="*/ 2147483647 h 1117"/>
                <a:gd name="T64" fmla="*/ 2147483647 w 1622"/>
                <a:gd name="T65" fmla="*/ 2147483647 h 1117"/>
                <a:gd name="T66" fmla="*/ 2147483647 w 1622"/>
                <a:gd name="T67" fmla="*/ 2147483647 h 1117"/>
                <a:gd name="T68" fmla="*/ 2147483647 w 1622"/>
                <a:gd name="T69" fmla="*/ 2147483647 h 1117"/>
                <a:gd name="T70" fmla="*/ 2147483647 w 1622"/>
                <a:gd name="T71" fmla="*/ 2147483647 h 1117"/>
                <a:gd name="T72" fmla="*/ 2147483647 w 1622"/>
                <a:gd name="T73" fmla="*/ 2147483647 h 1117"/>
                <a:gd name="T74" fmla="*/ 2147483647 w 1622"/>
                <a:gd name="T75" fmla="*/ 2147483647 h 1117"/>
                <a:gd name="T76" fmla="*/ 2147483647 w 1622"/>
                <a:gd name="T77" fmla="*/ 2147483647 h 1117"/>
                <a:gd name="T78" fmla="*/ 2147483647 w 1622"/>
                <a:gd name="T79" fmla="*/ 2147483647 h 1117"/>
                <a:gd name="T80" fmla="*/ 2147483647 w 1622"/>
                <a:gd name="T81" fmla="*/ 0 h 1117"/>
                <a:gd name="T82" fmla="*/ 2147483647 w 1622"/>
                <a:gd name="T83" fmla="*/ 2147483647 h 1117"/>
                <a:gd name="T84" fmla="*/ 2147483647 w 1622"/>
                <a:gd name="T85" fmla="*/ 2147483647 h 1117"/>
                <a:gd name="T86" fmla="*/ 2147483647 w 1622"/>
                <a:gd name="T87" fmla="*/ 2147483647 h 1117"/>
                <a:gd name="T88" fmla="*/ 2147483647 w 1622"/>
                <a:gd name="T89" fmla="*/ 2147483647 h 1117"/>
                <a:gd name="T90" fmla="*/ 2147483647 w 1622"/>
                <a:gd name="T91" fmla="*/ 2147483647 h 1117"/>
                <a:gd name="T92" fmla="*/ 2147483647 w 1622"/>
                <a:gd name="T93" fmla="*/ 2147483647 h 1117"/>
                <a:gd name="T94" fmla="*/ 2147483647 w 1622"/>
                <a:gd name="T95" fmla="*/ 2147483647 h 1117"/>
                <a:gd name="T96" fmla="*/ 2147483647 w 1622"/>
                <a:gd name="T97" fmla="*/ 2147483647 h 1117"/>
                <a:gd name="T98" fmla="*/ 2147483647 w 1622"/>
                <a:gd name="T99" fmla="*/ 2147483647 h 1117"/>
                <a:gd name="T100" fmla="*/ 2147483647 w 1622"/>
                <a:gd name="T101" fmla="*/ 2147483647 h 1117"/>
                <a:gd name="T102" fmla="*/ 2147483647 w 1622"/>
                <a:gd name="T103" fmla="*/ 2147483647 h 1117"/>
                <a:gd name="T104" fmla="*/ 2147483647 w 1622"/>
                <a:gd name="T105" fmla="*/ 2147483647 h 1117"/>
                <a:gd name="T106" fmla="*/ 2147483647 w 1622"/>
                <a:gd name="T107" fmla="*/ 2147483647 h 1117"/>
                <a:gd name="T108" fmla="*/ 2147483647 w 1622"/>
                <a:gd name="T109" fmla="*/ 2147483647 h 1117"/>
                <a:gd name="T110" fmla="*/ 0 w 1622"/>
                <a:gd name="T111" fmla="*/ 2147483647 h 1117"/>
                <a:gd name="T112" fmla="*/ 2147483647 w 1622"/>
                <a:gd name="T113" fmla="*/ 2147483647 h 1117"/>
                <a:gd name="T114" fmla="*/ 2147483647 w 1622"/>
                <a:gd name="T115" fmla="*/ 2147483647 h 1117"/>
                <a:gd name="T116" fmla="*/ 2147483647 w 1622"/>
                <a:gd name="T117" fmla="*/ 2147483647 h 1117"/>
                <a:gd name="T118" fmla="*/ 2147483647 w 1622"/>
                <a:gd name="T119" fmla="*/ 2147483647 h 1117"/>
                <a:gd name="T120" fmla="*/ 2147483647 w 1622"/>
                <a:gd name="T121" fmla="*/ 2147483647 h 1117"/>
                <a:gd name="T122" fmla="*/ 2147483647 w 1622"/>
                <a:gd name="T123" fmla="*/ 2147483647 h 11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22" h="1117">
                  <a:moveTo>
                    <a:pt x="931" y="943"/>
                  </a:moveTo>
                  <a:lnTo>
                    <a:pt x="973" y="955"/>
                  </a:lnTo>
                  <a:lnTo>
                    <a:pt x="1075" y="1003"/>
                  </a:lnTo>
                  <a:lnTo>
                    <a:pt x="1111" y="1081"/>
                  </a:lnTo>
                  <a:lnTo>
                    <a:pt x="1111" y="1117"/>
                  </a:lnTo>
                  <a:lnTo>
                    <a:pt x="1190" y="1093"/>
                  </a:lnTo>
                  <a:lnTo>
                    <a:pt x="1232" y="1057"/>
                  </a:lnTo>
                  <a:lnTo>
                    <a:pt x="1262" y="1051"/>
                  </a:lnTo>
                  <a:lnTo>
                    <a:pt x="1322" y="1039"/>
                  </a:lnTo>
                  <a:lnTo>
                    <a:pt x="1370" y="979"/>
                  </a:lnTo>
                  <a:lnTo>
                    <a:pt x="1394" y="985"/>
                  </a:lnTo>
                  <a:lnTo>
                    <a:pt x="1406" y="1045"/>
                  </a:lnTo>
                  <a:lnTo>
                    <a:pt x="1430" y="1027"/>
                  </a:lnTo>
                  <a:lnTo>
                    <a:pt x="1448" y="1033"/>
                  </a:lnTo>
                  <a:lnTo>
                    <a:pt x="1436" y="1051"/>
                  </a:lnTo>
                  <a:lnTo>
                    <a:pt x="1448" y="1075"/>
                  </a:lnTo>
                  <a:lnTo>
                    <a:pt x="1502" y="1033"/>
                  </a:lnTo>
                  <a:lnTo>
                    <a:pt x="1520" y="1009"/>
                  </a:lnTo>
                  <a:lnTo>
                    <a:pt x="1466" y="1003"/>
                  </a:lnTo>
                  <a:lnTo>
                    <a:pt x="1442" y="967"/>
                  </a:lnTo>
                  <a:lnTo>
                    <a:pt x="1460" y="949"/>
                  </a:lnTo>
                  <a:lnTo>
                    <a:pt x="1466" y="925"/>
                  </a:lnTo>
                  <a:lnTo>
                    <a:pt x="1382" y="943"/>
                  </a:lnTo>
                  <a:lnTo>
                    <a:pt x="1340" y="979"/>
                  </a:lnTo>
                  <a:lnTo>
                    <a:pt x="1358" y="937"/>
                  </a:lnTo>
                  <a:lnTo>
                    <a:pt x="1400" y="913"/>
                  </a:lnTo>
                  <a:lnTo>
                    <a:pt x="1424" y="889"/>
                  </a:lnTo>
                  <a:lnTo>
                    <a:pt x="1496" y="895"/>
                  </a:lnTo>
                  <a:lnTo>
                    <a:pt x="1550" y="889"/>
                  </a:lnTo>
                  <a:lnTo>
                    <a:pt x="1592" y="859"/>
                  </a:lnTo>
                  <a:lnTo>
                    <a:pt x="1622" y="835"/>
                  </a:lnTo>
                  <a:lnTo>
                    <a:pt x="1598" y="775"/>
                  </a:lnTo>
                  <a:lnTo>
                    <a:pt x="1592" y="745"/>
                  </a:lnTo>
                  <a:lnTo>
                    <a:pt x="1514" y="703"/>
                  </a:lnTo>
                  <a:lnTo>
                    <a:pt x="1514" y="679"/>
                  </a:lnTo>
                  <a:lnTo>
                    <a:pt x="1448" y="553"/>
                  </a:lnTo>
                  <a:lnTo>
                    <a:pt x="1430" y="607"/>
                  </a:lnTo>
                  <a:lnTo>
                    <a:pt x="1388" y="619"/>
                  </a:lnTo>
                  <a:lnTo>
                    <a:pt x="1376" y="607"/>
                  </a:lnTo>
                  <a:lnTo>
                    <a:pt x="1358" y="607"/>
                  </a:lnTo>
                  <a:lnTo>
                    <a:pt x="1358" y="522"/>
                  </a:lnTo>
                  <a:lnTo>
                    <a:pt x="1322" y="516"/>
                  </a:lnTo>
                  <a:lnTo>
                    <a:pt x="1292" y="474"/>
                  </a:lnTo>
                  <a:lnTo>
                    <a:pt x="1262" y="480"/>
                  </a:lnTo>
                  <a:lnTo>
                    <a:pt x="1226" y="468"/>
                  </a:lnTo>
                  <a:lnTo>
                    <a:pt x="1202" y="474"/>
                  </a:lnTo>
                  <a:lnTo>
                    <a:pt x="1202" y="504"/>
                  </a:lnTo>
                  <a:lnTo>
                    <a:pt x="1202" y="535"/>
                  </a:lnTo>
                  <a:lnTo>
                    <a:pt x="1196" y="601"/>
                  </a:lnTo>
                  <a:lnTo>
                    <a:pt x="1190" y="625"/>
                  </a:lnTo>
                  <a:lnTo>
                    <a:pt x="1226" y="697"/>
                  </a:lnTo>
                  <a:lnTo>
                    <a:pt x="1166" y="751"/>
                  </a:lnTo>
                  <a:lnTo>
                    <a:pt x="1178" y="841"/>
                  </a:lnTo>
                  <a:lnTo>
                    <a:pt x="1154" y="859"/>
                  </a:lnTo>
                  <a:lnTo>
                    <a:pt x="1130" y="847"/>
                  </a:lnTo>
                  <a:lnTo>
                    <a:pt x="1117" y="739"/>
                  </a:lnTo>
                  <a:lnTo>
                    <a:pt x="1057" y="733"/>
                  </a:lnTo>
                  <a:lnTo>
                    <a:pt x="943" y="667"/>
                  </a:lnTo>
                  <a:lnTo>
                    <a:pt x="919" y="667"/>
                  </a:lnTo>
                  <a:lnTo>
                    <a:pt x="901" y="613"/>
                  </a:lnTo>
                  <a:lnTo>
                    <a:pt x="883" y="595"/>
                  </a:lnTo>
                  <a:lnTo>
                    <a:pt x="931" y="450"/>
                  </a:lnTo>
                  <a:lnTo>
                    <a:pt x="961" y="420"/>
                  </a:lnTo>
                  <a:lnTo>
                    <a:pt x="991" y="402"/>
                  </a:lnTo>
                  <a:lnTo>
                    <a:pt x="1009" y="402"/>
                  </a:lnTo>
                  <a:lnTo>
                    <a:pt x="1027" y="342"/>
                  </a:lnTo>
                  <a:lnTo>
                    <a:pt x="1039" y="294"/>
                  </a:lnTo>
                  <a:lnTo>
                    <a:pt x="1099" y="282"/>
                  </a:lnTo>
                  <a:lnTo>
                    <a:pt x="1130" y="258"/>
                  </a:lnTo>
                  <a:lnTo>
                    <a:pt x="1111" y="204"/>
                  </a:lnTo>
                  <a:lnTo>
                    <a:pt x="1124" y="168"/>
                  </a:lnTo>
                  <a:lnTo>
                    <a:pt x="1099" y="138"/>
                  </a:lnTo>
                  <a:lnTo>
                    <a:pt x="1063" y="132"/>
                  </a:lnTo>
                  <a:lnTo>
                    <a:pt x="1051" y="192"/>
                  </a:lnTo>
                  <a:lnTo>
                    <a:pt x="1015" y="246"/>
                  </a:lnTo>
                  <a:lnTo>
                    <a:pt x="1003" y="180"/>
                  </a:lnTo>
                  <a:lnTo>
                    <a:pt x="985" y="156"/>
                  </a:lnTo>
                  <a:lnTo>
                    <a:pt x="961" y="186"/>
                  </a:lnTo>
                  <a:lnTo>
                    <a:pt x="949" y="156"/>
                  </a:lnTo>
                  <a:lnTo>
                    <a:pt x="925" y="114"/>
                  </a:lnTo>
                  <a:lnTo>
                    <a:pt x="913" y="60"/>
                  </a:lnTo>
                  <a:lnTo>
                    <a:pt x="877" y="0"/>
                  </a:lnTo>
                  <a:lnTo>
                    <a:pt x="847" y="84"/>
                  </a:lnTo>
                  <a:lnTo>
                    <a:pt x="847" y="114"/>
                  </a:lnTo>
                  <a:lnTo>
                    <a:pt x="889" y="150"/>
                  </a:lnTo>
                  <a:lnTo>
                    <a:pt x="895" y="186"/>
                  </a:lnTo>
                  <a:lnTo>
                    <a:pt x="865" y="216"/>
                  </a:lnTo>
                  <a:lnTo>
                    <a:pt x="847" y="204"/>
                  </a:lnTo>
                  <a:lnTo>
                    <a:pt x="823" y="204"/>
                  </a:lnTo>
                  <a:lnTo>
                    <a:pt x="811" y="234"/>
                  </a:lnTo>
                  <a:lnTo>
                    <a:pt x="769" y="222"/>
                  </a:lnTo>
                  <a:lnTo>
                    <a:pt x="709" y="222"/>
                  </a:lnTo>
                  <a:lnTo>
                    <a:pt x="673" y="198"/>
                  </a:lnTo>
                  <a:lnTo>
                    <a:pt x="619" y="210"/>
                  </a:lnTo>
                  <a:lnTo>
                    <a:pt x="625" y="228"/>
                  </a:lnTo>
                  <a:lnTo>
                    <a:pt x="631" y="264"/>
                  </a:lnTo>
                  <a:lnTo>
                    <a:pt x="613" y="258"/>
                  </a:lnTo>
                  <a:lnTo>
                    <a:pt x="583" y="222"/>
                  </a:lnTo>
                  <a:lnTo>
                    <a:pt x="517" y="234"/>
                  </a:lnTo>
                  <a:lnTo>
                    <a:pt x="487" y="210"/>
                  </a:lnTo>
                  <a:lnTo>
                    <a:pt x="499" y="186"/>
                  </a:lnTo>
                  <a:lnTo>
                    <a:pt x="457" y="174"/>
                  </a:lnTo>
                  <a:lnTo>
                    <a:pt x="409" y="150"/>
                  </a:lnTo>
                  <a:lnTo>
                    <a:pt x="343" y="132"/>
                  </a:lnTo>
                  <a:lnTo>
                    <a:pt x="301" y="144"/>
                  </a:lnTo>
                  <a:lnTo>
                    <a:pt x="259" y="96"/>
                  </a:lnTo>
                  <a:lnTo>
                    <a:pt x="145" y="150"/>
                  </a:lnTo>
                  <a:lnTo>
                    <a:pt x="115" y="180"/>
                  </a:lnTo>
                  <a:lnTo>
                    <a:pt x="67" y="168"/>
                  </a:lnTo>
                  <a:lnTo>
                    <a:pt x="37" y="138"/>
                  </a:lnTo>
                  <a:lnTo>
                    <a:pt x="0" y="126"/>
                  </a:lnTo>
                  <a:lnTo>
                    <a:pt x="0" y="553"/>
                  </a:lnTo>
                  <a:lnTo>
                    <a:pt x="61" y="583"/>
                  </a:lnTo>
                  <a:lnTo>
                    <a:pt x="109" y="559"/>
                  </a:lnTo>
                  <a:lnTo>
                    <a:pt x="175" y="679"/>
                  </a:lnTo>
                  <a:lnTo>
                    <a:pt x="217" y="709"/>
                  </a:lnTo>
                  <a:lnTo>
                    <a:pt x="211" y="757"/>
                  </a:lnTo>
                  <a:lnTo>
                    <a:pt x="229" y="793"/>
                  </a:lnTo>
                  <a:lnTo>
                    <a:pt x="277" y="859"/>
                  </a:lnTo>
                  <a:lnTo>
                    <a:pt x="343" y="901"/>
                  </a:lnTo>
                  <a:lnTo>
                    <a:pt x="349" y="931"/>
                  </a:lnTo>
                  <a:lnTo>
                    <a:pt x="871" y="931"/>
                  </a:lnTo>
                  <a:lnTo>
                    <a:pt x="931" y="943"/>
                  </a:lnTo>
                  <a:close/>
                </a:path>
              </a:pathLst>
            </a:custGeom>
            <a:solidFill>
              <a:srgbClr val="E83C9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44" name="Freeform 399"/>
            <p:cNvSpPr>
              <a:spLocks/>
            </p:cNvSpPr>
            <p:nvPr/>
          </p:nvSpPr>
          <p:spPr bwMode="auto">
            <a:xfrm>
              <a:off x="1973002" y="3302290"/>
              <a:ext cx="1120783" cy="578990"/>
            </a:xfrm>
            <a:custGeom>
              <a:avLst/>
              <a:gdLst>
                <a:gd name="T0" fmla="*/ 2147483647 w 1099"/>
                <a:gd name="T1" fmla="*/ 2147483647 h 571"/>
                <a:gd name="T2" fmla="*/ 2147483647 w 1099"/>
                <a:gd name="T3" fmla="*/ 2147483647 h 571"/>
                <a:gd name="T4" fmla="*/ 2147483647 w 1099"/>
                <a:gd name="T5" fmla="*/ 2147483647 h 571"/>
                <a:gd name="T6" fmla="*/ 2147483647 w 1099"/>
                <a:gd name="T7" fmla="*/ 2147483647 h 571"/>
                <a:gd name="T8" fmla="*/ 2147483647 w 1099"/>
                <a:gd name="T9" fmla="*/ 2147483647 h 571"/>
                <a:gd name="T10" fmla="*/ 2147483647 w 1099"/>
                <a:gd name="T11" fmla="*/ 2147483647 h 571"/>
                <a:gd name="T12" fmla="*/ 2147483647 w 1099"/>
                <a:gd name="T13" fmla="*/ 2147483647 h 571"/>
                <a:gd name="T14" fmla="*/ 2147483647 w 1099"/>
                <a:gd name="T15" fmla="*/ 2147483647 h 571"/>
                <a:gd name="T16" fmla="*/ 2147483647 w 1099"/>
                <a:gd name="T17" fmla="*/ 2147483647 h 571"/>
                <a:gd name="T18" fmla="*/ 2147483647 w 1099"/>
                <a:gd name="T19" fmla="*/ 2147483647 h 571"/>
                <a:gd name="T20" fmla="*/ 2147483647 w 1099"/>
                <a:gd name="T21" fmla="*/ 2147483647 h 571"/>
                <a:gd name="T22" fmla="*/ 2147483647 w 1099"/>
                <a:gd name="T23" fmla="*/ 2147483647 h 571"/>
                <a:gd name="T24" fmla="*/ 2147483647 w 1099"/>
                <a:gd name="T25" fmla="*/ 2147483647 h 571"/>
                <a:gd name="T26" fmla="*/ 2147483647 w 1099"/>
                <a:gd name="T27" fmla="*/ 2147483647 h 571"/>
                <a:gd name="T28" fmla="*/ 2147483647 w 1099"/>
                <a:gd name="T29" fmla="*/ 2147483647 h 571"/>
                <a:gd name="T30" fmla="*/ 2147483647 w 1099"/>
                <a:gd name="T31" fmla="*/ 2147483647 h 571"/>
                <a:gd name="T32" fmla="*/ 2147483647 w 1099"/>
                <a:gd name="T33" fmla="*/ 2147483647 h 571"/>
                <a:gd name="T34" fmla="*/ 2147483647 w 1099"/>
                <a:gd name="T35" fmla="*/ 2147483647 h 571"/>
                <a:gd name="T36" fmla="*/ 2147483647 w 1099"/>
                <a:gd name="T37" fmla="*/ 2147483647 h 571"/>
                <a:gd name="T38" fmla="*/ 2147483647 w 1099"/>
                <a:gd name="T39" fmla="*/ 2147483647 h 571"/>
                <a:gd name="T40" fmla="*/ 2147483647 w 1099"/>
                <a:gd name="T41" fmla="*/ 2147483647 h 571"/>
                <a:gd name="T42" fmla="*/ 2147483647 w 1099"/>
                <a:gd name="T43" fmla="*/ 2147483647 h 571"/>
                <a:gd name="T44" fmla="*/ 2147483647 w 1099"/>
                <a:gd name="T45" fmla="*/ 2147483647 h 571"/>
                <a:gd name="T46" fmla="*/ 2147483647 w 1099"/>
                <a:gd name="T47" fmla="*/ 2147483647 h 571"/>
                <a:gd name="T48" fmla="*/ 2147483647 w 1099"/>
                <a:gd name="T49" fmla="*/ 2147483647 h 571"/>
                <a:gd name="T50" fmla="*/ 2147483647 w 1099"/>
                <a:gd name="T51" fmla="*/ 0 h 571"/>
                <a:gd name="T52" fmla="*/ 2147483647 w 1099"/>
                <a:gd name="T53" fmla="*/ 2147483647 h 571"/>
                <a:gd name="T54" fmla="*/ 2147483647 w 1099"/>
                <a:gd name="T55" fmla="*/ 2147483647 h 571"/>
                <a:gd name="T56" fmla="*/ 2147483647 w 1099"/>
                <a:gd name="T57" fmla="*/ 2147483647 h 571"/>
                <a:gd name="T58" fmla="*/ 0 w 1099"/>
                <a:gd name="T59" fmla="*/ 2147483647 h 571"/>
                <a:gd name="T60" fmla="*/ 2147483647 w 1099"/>
                <a:gd name="T61" fmla="*/ 2147483647 h 571"/>
                <a:gd name="T62" fmla="*/ 2147483647 w 1099"/>
                <a:gd name="T63" fmla="*/ 2147483647 h 571"/>
                <a:gd name="T64" fmla="*/ 2147483647 w 1099"/>
                <a:gd name="T65" fmla="*/ 2147483647 h 571"/>
                <a:gd name="T66" fmla="*/ 2147483647 w 1099"/>
                <a:gd name="T67" fmla="*/ 2147483647 h 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99" h="571">
                  <a:moveTo>
                    <a:pt x="252" y="439"/>
                  </a:moveTo>
                  <a:lnTo>
                    <a:pt x="300" y="439"/>
                  </a:lnTo>
                  <a:lnTo>
                    <a:pt x="318" y="427"/>
                  </a:lnTo>
                  <a:lnTo>
                    <a:pt x="348" y="433"/>
                  </a:lnTo>
                  <a:lnTo>
                    <a:pt x="396" y="487"/>
                  </a:lnTo>
                  <a:lnTo>
                    <a:pt x="432" y="475"/>
                  </a:lnTo>
                  <a:lnTo>
                    <a:pt x="456" y="493"/>
                  </a:lnTo>
                  <a:lnTo>
                    <a:pt x="474" y="523"/>
                  </a:lnTo>
                  <a:lnTo>
                    <a:pt x="498" y="547"/>
                  </a:lnTo>
                  <a:lnTo>
                    <a:pt x="528" y="553"/>
                  </a:lnTo>
                  <a:lnTo>
                    <a:pt x="528" y="511"/>
                  </a:lnTo>
                  <a:lnTo>
                    <a:pt x="552" y="487"/>
                  </a:lnTo>
                  <a:lnTo>
                    <a:pt x="570" y="469"/>
                  </a:lnTo>
                  <a:lnTo>
                    <a:pt x="630" y="475"/>
                  </a:lnTo>
                  <a:lnTo>
                    <a:pt x="666" y="475"/>
                  </a:lnTo>
                  <a:lnTo>
                    <a:pt x="714" y="463"/>
                  </a:lnTo>
                  <a:lnTo>
                    <a:pt x="744" y="463"/>
                  </a:lnTo>
                  <a:lnTo>
                    <a:pt x="774" y="457"/>
                  </a:lnTo>
                  <a:lnTo>
                    <a:pt x="780" y="487"/>
                  </a:lnTo>
                  <a:lnTo>
                    <a:pt x="792" y="529"/>
                  </a:lnTo>
                  <a:lnTo>
                    <a:pt x="829" y="565"/>
                  </a:lnTo>
                  <a:lnTo>
                    <a:pt x="847" y="571"/>
                  </a:lnTo>
                  <a:lnTo>
                    <a:pt x="841" y="511"/>
                  </a:lnTo>
                  <a:lnTo>
                    <a:pt x="817" y="445"/>
                  </a:lnTo>
                  <a:lnTo>
                    <a:pt x="847" y="409"/>
                  </a:lnTo>
                  <a:lnTo>
                    <a:pt x="877" y="397"/>
                  </a:lnTo>
                  <a:lnTo>
                    <a:pt x="931" y="343"/>
                  </a:lnTo>
                  <a:lnTo>
                    <a:pt x="925" y="307"/>
                  </a:lnTo>
                  <a:lnTo>
                    <a:pt x="919" y="271"/>
                  </a:lnTo>
                  <a:lnTo>
                    <a:pt x="937" y="283"/>
                  </a:lnTo>
                  <a:lnTo>
                    <a:pt x="943" y="277"/>
                  </a:lnTo>
                  <a:lnTo>
                    <a:pt x="937" y="253"/>
                  </a:lnTo>
                  <a:lnTo>
                    <a:pt x="949" y="253"/>
                  </a:lnTo>
                  <a:lnTo>
                    <a:pt x="967" y="247"/>
                  </a:lnTo>
                  <a:lnTo>
                    <a:pt x="979" y="217"/>
                  </a:lnTo>
                  <a:lnTo>
                    <a:pt x="1003" y="211"/>
                  </a:lnTo>
                  <a:lnTo>
                    <a:pt x="1039" y="193"/>
                  </a:lnTo>
                  <a:lnTo>
                    <a:pt x="1039" y="144"/>
                  </a:lnTo>
                  <a:lnTo>
                    <a:pt x="1099" y="114"/>
                  </a:lnTo>
                  <a:lnTo>
                    <a:pt x="1087" y="54"/>
                  </a:lnTo>
                  <a:lnTo>
                    <a:pt x="1063" y="48"/>
                  </a:lnTo>
                  <a:lnTo>
                    <a:pt x="1015" y="108"/>
                  </a:lnTo>
                  <a:lnTo>
                    <a:pt x="955" y="120"/>
                  </a:lnTo>
                  <a:lnTo>
                    <a:pt x="925" y="126"/>
                  </a:lnTo>
                  <a:lnTo>
                    <a:pt x="883" y="162"/>
                  </a:lnTo>
                  <a:lnTo>
                    <a:pt x="804" y="186"/>
                  </a:lnTo>
                  <a:lnTo>
                    <a:pt x="804" y="150"/>
                  </a:lnTo>
                  <a:lnTo>
                    <a:pt x="768" y="72"/>
                  </a:lnTo>
                  <a:lnTo>
                    <a:pt x="666" y="24"/>
                  </a:lnTo>
                  <a:lnTo>
                    <a:pt x="624" y="12"/>
                  </a:lnTo>
                  <a:lnTo>
                    <a:pt x="564" y="0"/>
                  </a:lnTo>
                  <a:lnTo>
                    <a:pt x="42" y="0"/>
                  </a:lnTo>
                  <a:lnTo>
                    <a:pt x="48" y="36"/>
                  </a:lnTo>
                  <a:lnTo>
                    <a:pt x="30" y="48"/>
                  </a:lnTo>
                  <a:lnTo>
                    <a:pt x="36" y="24"/>
                  </a:lnTo>
                  <a:lnTo>
                    <a:pt x="0" y="12"/>
                  </a:lnTo>
                  <a:lnTo>
                    <a:pt x="18" y="78"/>
                  </a:lnTo>
                  <a:lnTo>
                    <a:pt x="12" y="126"/>
                  </a:lnTo>
                  <a:lnTo>
                    <a:pt x="0" y="174"/>
                  </a:lnTo>
                  <a:lnTo>
                    <a:pt x="12" y="211"/>
                  </a:lnTo>
                  <a:lnTo>
                    <a:pt x="12" y="235"/>
                  </a:lnTo>
                  <a:lnTo>
                    <a:pt x="42" y="295"/>
                  </a:lnTo>
                  <a:lnTo>
                    <a:pt x="66" y="337"/>
                  </a:lnTo>
                  <a:lnTo>
                    <a:pt x="84" y="367"/>
                  </a:lnTo>
                  <a:lnTo>
                    <a:pt x="138" y="403"/>
                  </a:lnTo>
                  <a:lnTo>
                    <a:pt x="144" y="415"/>
                  </a:lnTo>
                  <a:lnTo>
                    <a:pt x="192" y="409"/>
                  </a:lnTo>
                  <a:lnTo>
                    <a:pt x="252" y="439"/>
                  </a:lnTo>
                  <a:close/>
                </a:path>
              </a:pathLst>
            </a:custGeom>
            <a:solidFill>
              <a:srgbClr val="E83C9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45" name="Freeform 400"/>
            <p:cNvSpPr>
              <a:spLocks/>
            </p:cNvSpPr>
            <p:nvPr/>
          </p:nvSpPr>
          <p:spPr bwMode="auto">
            <a:xfrm>
              <a:off x="2688369" y="4088327"/>
              <a:ext cx="86786" cy="88027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2147483647 h 14"/>
                <a:gd name="T4" fmla="*/ 2147483647 w 14"/>
                <a:gd name="T5" fmla="*/ 0 h 14"/>
                <a:gd name="T6" fmla="*/ 2147483647 w 14"/>
                <a:gd name="T7" fmla="*/ 2147483647 h 14"/>
                <a:gd name="T8" fmla="*/ 0 w 14"/>
                <a:gd name="T9" fmla="*/ 2147483647 h 14"/>
                <a:gd name="T10" fmla="*/ 2147483647 w 14"/>
                <a:gd name="T11" fmla="*/ 2147483647 h 14"/>
                <a:gd name="T12" fmla="*/ 2147483647 w 14"/>
                <a:gd name="T13" fmla="*/ 2147483647 h 14"/>
                <a:gd name="T14" fmla="*/ 2147483647 w 14"/>
                <a:gd name="T15" fmla="*/ 2147483647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cubicBezTo>
                    <a:pt x="14" y="12"/>
                    <a:pt x="13" y="11"/>
                    <a:pt x="13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46" name="Freeform 401"/>
            <p:cNvSpPr>
              <a:spLocks/>
            </p:cNvSpPr>
            <p:nvPr/>
          </p:nvSpPr>
          <p:spPr bwMode="auto">
            <a:xfrm>
              <a:off x="2719365" y="4168915"/>
              <a:ext cx="74388" cy="54551"/>
            </a:xfrm>
            <a:custGeom>
              <a:avLst/>
              <a:gdLst>
                <a:gd name="T0" fmla="*/ 2147483647 w 12"/>
                <a:gd name="T1" fmla="*/ 2147483647 h 9"/>
                <a:gd name="T2" fmla="*/ 2147483647 w 12"/>
                <a:gd name="T3" fmla="*/ 0 h 9"/>
                <a:gd name="T4" fmla="*/ 0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9">
                  <a:moveTo>
                    <a:pt x="9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2"/>
                    <a:pt x="9" y="1"/>
                  </a:cubicBez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47" name="Freeform 402"/>
            <p:cNvSpPr>
              <a:spLocks/>
            </p:cNvSpPr>
            <p:nvPr/>
          </p:nvSpPr>
          <p:spPr bwMode="auto">
            <a:xfrm>
              <a:off x="2787553" y="4199909"/>
              <a:ext cx="110343" cy="47113"/>
            </a:xfrm>
            <a:custGeom>
              <a:avLst/>
              <a:gdLst>
                <a:gd name="T0" fmla="*/ 2147483647 w 18"/>
                <a:gd name="T1" fmla="*/ 2147483647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2147483647 w 18"/>
                <a:gd name="T7" fmla="*/ 0 h 8"/>
                <a:gd name="T8" fmla="*/ 0 w 18"/>
                <a:gd name="T9" fmla="*/ 2147483647 h 8"/>
                <a:gd name="T10" fmla="*/ 2147483647 w 18"/>
                <a:gd name="T11" fmla="*/ 2147483647 h 8"/>
                <a:gd name="T12" fmla="*/ 2147483647 w 18"/>
                <a:gd name="T13" fmla="*/ 2147483647 h 8"/>
                <a:gd name="T14" fmla="*/ 2147483647 w 18"/>
                <a:gd name="T15" fmla="*/ 2147483647 h 8"/>
                <a:gd name="T16" fmla="*/ 2147483647 w 18"/>
                <a:gd name="T17" fmla="*/ 2147483647 h 8"/>
                <a:gd name="T18" fmla="*/ 2147483647 w 18"/>
                <a:gd name="T19" fmla="*/ 2147483647 h 8"/>
                <a:gd name="T20" fmla="*/ 2147483647 w 18"/>
                <a:gd name="T21" fmla="*/ 2147483647 h 8"/>
                <a:gd name="T22" fmla="*/ 2147483647 w 18"/>
                <a:gd name="T23" fmla="*/ 2147483647 h 8"/>
                <a:gd name="T24" fmla="*/ 2147483647 w 18"/>
                <a:gd name="T25" fmla="*/ 2147483647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3" y="2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3" y="7"/>
                    <a:pt x="4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48" name="Freeform 403"/>
            <p:cNvSpPr>
              <a:spLocks/>
            </p:cNvSpPr>
            <p:nvPr/>
          </p:nvSpPr>
          <p:spPr bwMode="auto">
            <a:xfrm>
              <a:off x="2860702" y="4145358"/>
              <a:ext cx="226884" cy="249201"/>
            </a:xfrm>
            <a:custGeom>
              <a:avLst/>
              <a:gdLst>
                <a:gd name="T0" fmla="*/ 2147483647 w 37"/>
                <a:gd name="T1" fmla="*/ 2147483647 h 41"/>
                <a:gd name="T2" fmla="*/ 2147483647 w 37"/>
                <a:gd name="T3" fmla="*/ 2147483647 h 41"/>
                <a:gd name="T4" fmla="*/ 2147483647 w 37"/>
                <a:gd name="T5" fmla="*/ 2147483647 h 41"/>
                <a:gd name="T6" fmla="*/ 2147483647 w 37"/>
                <a:gd name="T7" fmla="*/ 2147483647 h 41"/>
                <a:gd name="T8" fmla="*/ 2147483647 w 37"/>
                <a:gd name="T9" fmla="*/ 2147483647 h 41"/>
                <a:gd name="T10" fmla="*/ 2147483647 w 37"/>
                <a:gd name="T11" fmla="*/ 2147483647 h 41"/>
                <a:gd name="T12" fmla="*/ 2147483647 w 37"/>
                <a:gd name="T13" fmla="*/ 2147483647 h 41"/>
                <a:gd name="T14" fmla="*/ 2147483647 w 37"/>
                <a:gd name="T15" fmla="*/ 2147483647 h 41"/>
                <a:gd name="T16" fmla="*/ 2147483647 w 37"/>
                <a:gd name="T17" fmla="*/ 2147483647 h 41"/>
                <a:gd name="T18" fmla="*/ 2147483647 w 37"/>
                <a:gd name="T19" fmla="*/ 2147483647 h 41"/>
                <a:gd name="T20" fmla="*/ 2147483647 w 37"/>
                <a:gd name="T21" fmla="*/ 0 h 41"/>
                <a:gd name="T22" fmla="*/ 2147483647 w 37"/>
                <a:gd name="T23" fmla="*/ 2147483647 h 41"/>
                <a:gd name="T24" fmla="*/ 2147483647 w 37"/>
                <a:gd name="T25" fmla="*/ 2147483647 h 41"/>
                <a:gd name="T26" fmla="*/ 2147483647 w 37"/>
                <a:gd name="T27" fmla="*/ 2147483647 h 41"/>
                <a:gd name="T28" fmla="*/ 2147483647 w 37"/>
                <a:gd name="T29" fmla="*/ 2147483647 h 41"/>
                <a:gd name="T30" fmla="*/ 2147483647 w 37"/>
                <a:gd name="T31" fmla="*/ 2147483647 h 41"/>
                <a:gd name="T32" fmla="*/ 2147483647 w 37"/>
                <a:gd name="T33" fmla="*/ 2147483647 h 41"/>
                <a:gd name="T34" fmla="*/ 2147483647 w 37"/>
                <a:gd name="T35" fmla="*/ 2147483647 h 41"/>
                <a:gd name="T36" fmla="*/ 2147483647 w 37"/>
                <a:gd name="T37" fmla="*/ 2147483647 h 41"/>
                <a:gd name="T38" fmla="*/ 2147483647 w 37"/>
                <a:gd name="T39" fmla="*/ 2147483647 h 41"/>
                <a:gd name="T40" fmla="*/ 2147483647 w 37"/>
                <a:gd name="T41" fmla="*/ 2147483647 h 41"/>
                <a:gd name="T42" fmla="*/ 2147483647 w 37"/>
                <a:gd name="T43" fmla="*/ 2147483647 h 41"/>
                <a:gd name="T44" fmla="*/ 0 w 37"/>
                <a:gd name="T45" fmla="*/ 2147483647 h 41"/>
                <a:gd name="T46" fmla="*/ 2147483647 w 37"/>
                <a:gd name="T47" fmla="*/ 2147483647 h 41"/>
                <a:gd name="T48" fmla="*/ 2147483647 w 37"/>
                <a:gd name="T49" fmla="*/ 2147483647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" h="41">
                  <a:moveTo>
                    <a:pt x="37" y="3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12" y="41"/>
                    <a:pt x="12" y="41"/>
                    <a:pt x="12" y="41"/>
                  </a:cubicBezTo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49" name="Freeform 422"/>
            <p:cNvSpPr>
              <a:spLocks/>
            </p:cNvSpPr>
            <p:nvPr/>
          </p:nvSpPr>
          <p:spPr bwMode="auto">
            <a:xfrm>
              <a:off x="2657374" y="4070969"/>
              <a:ext cx="117781" cy="54551"/>
            </a:xfrm>
            <a:custGeom>
              <a:avLst/>
              <a:gdLst>
                <a:gd name="T0" fmla="*/ 2147483647 w 19"/>
                <a:gd name="T1" fmla="*/ 2147483647 h 9"/>
                <a:gd name="T2" fmla="*/ 2147483647 w 19"/>
                <a:gd name="T3" fmla="*/ 2147483647 h 9"/>
                <a:gd name="T4" fmla="*/ 2147483647 w 19"/>
                <a:gd name="T5" fmla="*/ 0 h 9"/>
                <a:gd name="T6" fmla="*/ 2147483647 w 19"/>
                <a:gd name="T7" fmla="*/ 2147483647 h 9"/>
                <a:gd name="T8" fmla="*/ 0 w 19"/>
                <a:gd name="T9" fmla="*/ 2147483647 h 9"/>
                <a:gd name="T10" fmla="*/ 0 w 19"/>
                <a:gd name="T11" fmla="*/ 2147483647 h 9"/>
                <a:gd name="T12" fmla="*/ 2147483647 w 19"/>
                <a:gd name="T13" fmla="*/ 2147483647 h 9"/>
                <a:gd name="T14" fmla="*/ 2147483647 w 19"/>
                <a:gd name="T15" fmla="*/ 2147483647 h 9"/>
                <a:gd name="T16" fmla="*/ 2147483647 w 19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9">
                  <a:moveTo>
                    <a:pt x="19" y="3"/>
                  </a:moveTo>
                  <a:cubicBezTo>
                    <a:pt x="19" y="3"/>
                    <a:pt x="10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50" name="Freeform 423"/>
            <p:cNvSpPr>
              <a:spLocks/>
            </p:cNvSpPr>
            <p:nvPr/>
          </p:nvSpPr>
          <p:spPr bwMode="auto">
            <a:xfrm>
              <a:off x="2595384" y="4038734"/>
              <a:ext cx="92985" cy="76868"/>
            </a:xfrm>
            <a:custGeom>
              <a:avLst/>
              <a:gdLst>
                <a:gd name="T0" fmla="*/ 2147483647 w 15"/>
                <a:gd name="T1" fmla="*/ 2147483647 h 12"/>
                <a:gd name="T2" fmla="*/ 2147483647 w 15"/>
                <a:gd name="T3" fmla="*/ 2147483647 h 12"/>
                <a:gd name="T4" fmla="*/ 2147483647 w 15"/>
                <a:gd name="T5" fmla="*/ 0 h 12"/>
                <a:gd name="T6" fmla="*/ 2147483647 w 15"/>
                <a:gd name="T7" fmla="*/ 0 h 12"/>
                <a:gd name="T8" fmla="*/ 2147483647 w 15"/>
                <a:gd name="T9" fmla="*/ 2147483647 h 12"/>
                <a:gd name="T10" fmla="*/ 2147483647 w 15"/>
                <a:gd name="T11" fmla="*/ 2147483647 h 12"/>
                <a:gd name="T12" fmla="*/ 2147483647 w 15"/>
                <a:gd name="T13" fmla="*/ 2147483647 h 12"/>
                <a:gd name="T14" fmla="*/ 2147483647 w 15"/>
                <a:gd name="T15" fmla="*/ 2147483647 h 12"/>
                <a:gd name="T16" fmla="*/ 0 w 15"/>
                <a:gd name="T17" fmla="*/ 2147483647 h 12"/>
                <a:gd name="T18" fmla="*/ 2147483647 w 15"/>
                <a:gd name="T19" fmla="*/ 2147483647 h 12"/>
                <a:gd name="T20" fmla="*/ 2147483647 w 15"/>
                <a:gd name="T21" fmla="*/ 2147483647 h 12"/>
                <a:gd name="T22" fmla="*/ 2147483647 w 15"/>
                <a:gd name="T23" fmla="*/ 2147483647 h 12"/>
                <a:gd name="T24" fmla="*/ 2147483647 w 15"/>
                <a:gd name="T25" fmla="*/ 2147483647 h 12"/>
                <a:gd name="T26" fmla="*/ 2147483647 w 15"/>
                <a:gd name="T27" fmla="*/ 2147483647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" h="12">
                  <a:moveTo>
                    <a:pt x="15" y="5"/>
                  </a:moveTo>
                  <a:cubicBezTo>
                    <a:pt x="13" y="5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5" y="5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51" name="Freeform 424"/>
            <p:cNvSpPr>
              <a:spLocks/>
            </p:cNvSpPr>
            <p:nvPr/>
          </p:nvSpPr>
          <p:spPr bwMode="auto">
            <a:xfrm>
              <a:off x="2119299" y="3716385"/>
              <a:ext cx="588907" cy="385580"/>
            </a:xfrm>
            <a:custGeom>
              <a:avLst/>
              <a:gdLst>
                <a:gd name="T0" fmla="*/ 2147483647 w 576"/>
                <a:gd name="T1" fmla="*/ 2147483647 h 379"/>
                <a:gd name="T2" fmla="*/ 2147483647 w 576"/>
                <a:gd name="T3" fmla="*/ 2147483647 h 379"/>
                <a:gd name="T4" fmla="*/ 2147483647 w 576"/>
                <a:gd name="T5" fmla="*/ 2147483647 h 379"/>
                <a:gd name="T6" fmla="*/ 2147483647 w 576"/>
                <a:gd name="T7" fmla="*/ 2147483647 h 379"/>
                <a:gd name="T8" fmla="*/ 2147483647 w 576"/>
                <a:gd name="T9" fmla="*/ 2147483647 h 379"/>
                <a:gd name="T10" fmla="*/ 2147483647 w 576"/>
                <a:gd name="T11" fmla="*/ 2147483647 h 379"/>
                <a:gd name="T12" fmla="*/ 2147483647 w 576"/>
                <a:gd name="T13" fmla="*/ 2147483647 h 379"/>
                <a:gd name="T14" fmla="*/ 2147483647 w 576"/>
                <a:gd name="T15" fmla="*/ 2147483647 h 379"/>
                <a:gd name="T16" fmla="*/ 2147483647 w 576"/>
                <a:gd name="T17" fmla="*/ 2147483647 h 379"/>
                <a:gd name="T18" fmla="*/ 2147483647 w 576"/>
                <a:gd name="T19" fmla="*/ 2147483647 h 379"/>
                <a:gd name="T20" fmla="*/ 2147483647 w 576"/>
                <a:gd name="T21" fmla="*/ 2147483647 h 379"/>
                <a:gd name="T22" fmla="*/ 2147483647 w 576"/>
                <a:gd name="T23" fmla="*/ 2147483647 h 379"/>
                <a:gd name="T24" fmla="*/ 2147483647 w 576"/>
                <a:gd name="T25" fmla="*/ 2147483647 h 379"/>
                <a:gd name="T26" fmla="*/ 2147483647 w 576"/>
                <a:gd name="T27" fmla="*/ 2147483647 h 379"/>
                <a:gd name="T28" fmla="*/ 2147483647 w 576"/>
                <a:gd name="T29" fmla="*/ 2147483647 h 379"/>
                <a:gd name="T30" fmla="*/ 2147483647 w 576"/>
                <a:gd name="T31" fmla="*/ 2147483647 h 379"/>
                <a:gd name="T32" fmla="*/ 2147483647 w 576"/>
                <a:gd name="T33" fmla="*/ 2147483647 h 379"/>
                <a:gd name="T34" fmla="*/ 2147483647 w 576"/>
                <a:gd name="T35" fmla="*/ 2147483647 h 379"/>
                <a:gd name="T36" fmla="*/ 2147483647 w 576"/>
                <a:gd name="T37" fmla="*/ 2147483647 h 379"/>
                <a:gd name="T38" fmla="*/ 2147483647 w 576"/>
                <a:gd name="T39" fmla="*/ 2147483647 h 379"/>
                <a:gd name="T40" fmla="*/ 2147483647 w 576"/>
                <a:gd name="T41" fmla="*/ 2147483647 h 379"/>
                <a:gd name="T42" fmla="*/ 2147483647 w 576"/>
                <a:gd name="T43" fmla="*/ 2147483647 h 379"/>
                <a:gd name="T44" fmla="*/ 2147483647 w 576"/>
                <a:gd name="T45" fmla="*/ 2147483647 h 379"/>
                <a:gd name="T46" fmla="*/ 2147483647 w 576"/>
                <a:gd name="T47" fmla="*/ 2147483647 h 379"/>
                <a:gd name="T48" fmla="*/ 2147483647 w 576"/>
                <a:gd name="T49" fmla="*/ 0 h 379"/>
                <a:gd name="T50" fmla="*/ 0 w 576"/>
                <a:gd name="T51" fmla="*/ 2147483647 h 379"/>
                <a:gd name="T52" fmla="*/ 2147483647 w 576"/>
                <a:gd name="T53" fmla="*/ 2147483647 h 379"/>
                <a:gd name="T54" fmla="*/ 2147483647 w 576"/>
                <a:gd name="T55" fmla="*/ 2147483647 h 379"/>
                <a:gd name="T56" fmla="*/ 2147483647 w 576"/>
                <a:gd name="T57" fmla="*/ 2147483647 h 379"/>
                <a:gd name="T58" fmla="*/ 2147483647 w 576"/>
                <a:gd name="T59" fmla="*/ 2147483647 h 379"/>
                <a:gd name="T60" fmla="*/ 2147483647 w 576"/>
                <a:gd name="T61" fmla="*/ 2147483647 h 379"/>
                <a:gd name="T62" fmla="*/ 2147483647 w 576"/>
                <a:gd name="T63" fmla="*/ 2147483647 h 379"/>
                <a:gd name="T64" fmla="*/ 2147483647 w 576"/>
                <a:gd name="T65" fmla="*/ 2147483647 h 379"/>
                <a:gd name="T66" fmla="*/ 2147483647 w 576"/>
                <a:gd name="T67" fmla="*/ 2147483647 h 379"/>
                <a:gd name="T68" fmla="*/ 2147483647 w 576"/>
                <a:gd name="T69" fmla="*/ 2147483647 h 379"/>
                <a:gd name="T70" fmla="*/ 2147483647 w 576"/>
                <a:gd name="T71" fmla="*/ 2147483647 h 379"/>
                <a:gd name="T72" fmla="*/ 2147483647 w 576"/>
                <a:gd name="T73" fmla="*/ 2147483647 h 379"/>
                <a:gd name="T74" fmla="*/ 2147483647 w 576"/>
                <a:gd name="T75" fmla="*/ 2147483647 h 379"/>
                <a:gd name="T76" fmla="*/ 2147483647 w 576"/>
                <a:gd name="T77" fmla="*/ 2147483647 h 379"/>
                <a:gd name="T78" fmla="*/ 2147483647 w 576"/>
                <a:gd name="T79" fmla="*/ 2147483647 h 379"/>
                <a:gd name="T80" fmla="*/ 2147483647 w 576"/>
                <a:gd name="T81" fmla="*/ 2147483647 h 379"/>
                <a:gd name="T82" fmla="*/ 2147483647 w 576"/>
                <a:gd name="T83" fmla="*/ 2147483647 h 379"/>
                <a:gd name="T84" fmla="*/ 2147483647 w 576"/>
                <a:gd name="T85" fmla="*/ 2147483647 h 379"/>
                <a:gd name="T86" fmla="*/ 2147483647 w 576"/>
                <a:gd name="T87" fmla="*/ 2147483647 h 379"/>
                <a:gd name="T88" fmla="*/ 2147483647 w 576"/>
                <a:gd name="T89" fmla="*/ 2147483647 h 379"/>
                <a:gd name="T90" fmla="*/ 2147483647 w 576"/>
                <a:gd name="T91" fmla="*/ 2147483647 h 379"/>
                <a:gd name="T92" fmla="*/ 2147483647 w 576"/>
                <a:gd name="T93" fmla="*/ 2147483647 h 379"/>
                <a:gd name="T94" fmla="*/ 2147483647 w 576"/>
                <a:gd name="T95" fmla="*/ 2147483647 h 379"/>
                <a:gd name="T96" fmla="*/ 2147483647 w 576"/>
                <a:gd name="T97" fmla="*/ 2147483647 h 379"/>
                <a:gd name="T98" fmla="*/ 2147483647 w 576"/>
                <a:gd name="T99" fmla="*/ 2147483647 h 379"/>
                <a:gd name="T100" fmla="*/ 2147483647 w 576"/>
                <a:gd name="T101" fmla="*/ 2147483647 h 379"/>
                <a:gd name="T102" fmla="*/ 2147483647 w 576"/>
                <a:gd name="T103" fmla="*/ 2147483647 h 379"/>
                <a:gd name="T104" fmla="*/ 2147483647 w 576"/>
                <a:gd name="T105" fmla="*/ 2147483647 h 379"/>
                <a:gd name="T106" fmla="*/ 2147483647 w 576"/>
                <a:gd name="T107" fmla="*/ 2147483647 h 379"/>
                <a:gd name="T108" fmla="*/ 2147483647 w 576"/>
                <a:gd name="T109" fmla="*/ 2147483647 h 379"/>
                <a:gd name="T110" fmla="*/ 2147483647 w 576"/>
                <a:gd name="T111" fmla="*/ 2147483647 h 3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76" h="379">
                  <a:moveTo>
                    <a:pt x="486" y="348"/>
                  </a:moveTo>
                  <a:lnTo>
                    <a:pt x="504" y="348"/>
                  </a:lnTo>
                  <a:lnTo>
                    <a:pt x="492" y="324"/>
                  </a:lnTo>
                  <a:lnTo>
                    <a:pt x="504" y="318"/>
                  </a:lnTo>
                  <a:lnTo>
                    <a:pt x="534" y="318"/>
                  </a:lnTo>
                  <a:lnTo>
                    <a:pt x="528" y="312"/>
                  </a:lnTo>
                  <a:lnTo>
                    <a:pt x="546" y="300"/>
                  </a:lnTo>
                  <a:lnTo>
                    <a:pt x="564" y="288"/>
                  </a:lnTo>
                  <a:lnTo>
                    <a:pt x="576" y="240"/>
                  </a:lnTo>
                  <a:lnTo>
                    <a:pt x="504" y="252"/>
                  </a:lnTo>
                  <a:lnTo>
                    <a:pt x="474" y="294"/>
                  </a:lnTo>
                  <a:lnTo>
                    <a:pt x="426" y="300"/>
                  </a:lnTo>
                  <a:lnTo>
                    <a:pt x="378" y="240"/>
                  </a:lnTo>
                  <a:lnTo>
                    <a:pt x="372" y="162"/>
                  </a:lnTo>
                  <a:lnTo>
                    <a:pt x="384" y="144"/>
                  </a:lnTo>
                  <a:lnTo>
                    <a:pt x="354" y="138"/>
                  </a:lnTo>
                  <a:lnTo>
                    <a:pt x="330" y="114"/>
                  </a:lnTo>
                  <a:lnTo>
                    <a:pt x="312" y="84"/>
                  </a:lnTo>
                  <a:lnTo>
                    <a:pt x="288" y="66"/>
                  </a:lnTo>
                  <a:lnTo>
                    <a:pt x="252" y="78"/>
                  </a:lnTo>
                  <a:lnTo>
                    <a:pt x="204" y="24"/>
                  </a:lnTo>
                  <a:lnTo>
                    <a:pt x="174" y="18"/>
                  </a:lnTo>
                  <a:lnTo>
                    <a:pt x="156" y="30"/>
                  </a:lnTo>
                  <a:lnTo>
                    <a:pt x="108" y="30"/>
                  </a:lnTo>
                  <a:lnTo>
                    <a:pt x="48" y="0"/>
                  </a:lnTo>
                  <a:lnTo>
                    <a:pt x="0" y="6"/>
                  </a:lnTo>
                  <a:lnTo>
                    <a:pt x="36" y="72"/>
                  </a:lnTo>
                  <a:lnTo>
                    <a:pt x="60" y="108"/>
                  </a:lnTo>
                  <a:lnTo>
                    <a:pt x="54" y="120"/>
                  </a:lnTo>
                  <a:lnTo>
                    <a:pt x="96" y="150"/>
                  </a:lnTo>
                  <a:lnTo>
                    <a:pt x="102" y="180"/>
                  </a:lnTo>
                  <a:lnTo>
                    <a:pt x="120" y="192"/>
                  </a:lnTo>
                  <a:lnTo>
                    <a:pt x="144" y="216"/>
                  </a:lnTo>
                  <a:lnTo>
                    <a:pt x="150" y="198"/>
                  </a:lnTo>
                  <a:lnTo>
                    <a:pt x="126" y="180"/>
                  </a:lnTo>
                  <a:lnTo>
                    <a:pt x="102" y="126"/>
                  </a:lnTo>
                  <a:lnTo>
                    <a:pt x="60" y="66"/>
                  </a:lnTo>
                  <a:lnTo>
                    <a:pt x="48" y="30"/>
                  </a:lnTo>
                  <a:lnTo>
                    <a:pt x="78" y="42"/>
                  </a:lnTo>
                  <a:lnTo>
                    <a:pt x="108" y="102"/>
                  </a:lnTo>
                  <a:lnTo>
                    <a:pt x="120" y="120"/>
                  </a:lnTo>
                  <a:lnTo>
                    <a:pt x="150" y="138"/>
                  </a:lnTo>
                  <a:lnTo>
                    <a:pt x="150" y="156"/>
                  </a:lnTo>
                  <a:lnTo>
                    <a:pt x="174" y="168"/>
                  </a:lnTo>
                  <a:lnTo>
                    <a:pt x="186" y="186"/>
                  </a:lnTo>
                  <a:lnTo>
                    <a:pt x="216" y="216"/>
                  </a:lnTo>
                  <a:lnTo>
                    <a:pt x="222" y="258"/>
                  </a:lnTo>
                  <a:lnTo>
                    <a:pt x="222" y="276"/>
                  </a:lnTo>
                  <a:lnTo>
                    <a:pt x="300" y="324"/>
                  </a:lnTo>
                  <a:lnTo>
                    <a:pt x="336" y="342"/>
                  </a:lnTo>
                  <a:lnTo>
                    <a:pt x="402" y="360"/>
                  </a:lnTo>
                  <a:lnTo>
                    <a:pt x="420" y="354"/>
                  </a:lnTo>
                  <a:lnTo>
                    <a:pt x="438" y="354"/>
                  </a:lnTo>
                  <a:lnTo>
                    <a:pt x="468" y="379"/>
                  </a:lnTo>
                  <a:lnTo>
                    <a:pt x="474" y="366"/>
                  </a:lnTo>
                  <a:lnTo>
                    <a:pt x="486" y="348"/>
                  </a:lnTo>
                  <a:close/>
                </a:path>
              </a:pathLst>
            </a:custGeom>
            <a:pattFill prst="wdUpDiag">
              <a:fgClr>
                <a:srgbClr val="7D8CC6"/>
              </a:fgClr>
              <a:bgClr>
                <a:srgbClr val="009EDA"/>
              </a:bgClr>
            </a:patt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52" name="Freeform 425"/>
            <p:cNvSpPr>
              <a:spLocks/>
            </p:cNvSpPr>
            <p:nvPr/>
          </p:nvSpPr>
          <p:spPr bwMode="auto">
            <a:xfrm rot="20747712">
              <a:off x="3082627" y="2171586"/>
              <a:ext cx="634780" cy="700491"/>
            </a:xfrm>
            <a:custGeom>
              <a:avLst/>
              <a:gdLst>
                <a:gd name="T0" fmla="*/ 2147483647 w 1125"/>
                <a:gd name="T1" fmla="*/ 2147483647 h 2047"/>
                <a:gd name="T2" fmla="*/ 2147483647 w 1125"/>
                <a:gd name="T3" fmla="*/ 2147483647 h 2047"/>
                <a:gd name="T4" fmla="*/ 2147483647 w 1125"/>
                <a:gd name="T5" fmla="*/ 2147483647 h 2047"/>
                <a:gd name="T6" fmla="*/ 2147483647 w 1125"/>
                <a:gd name="T7" fmla="*/ 2147483647 h 2047"/>
                <a:gd name="T8" fmla="*/ 2147483647 w 1125"/>
                <a:gd name="T9" fmla="*/ 2147483647 h 2047"/>
                <a:gd name="T10" fmla="*/ 2147483647 w 1125"/>
                <a:gd name="T11" fmla="*/ 2147483647 h 2047"/>
                <a:gd name="T12" fmla="*/ 2147483647 w 1125"/>
                <a:gd name="T13" fmla="*/ 2147483647 h 2047"/>
                <a:gd name="T14" fmla="*/ 2147483647 w 1125"/>
                <a:gd name="T15" fmla="*/ 2147483647 h 2047"/>
                <a:gd name="T16" fmla="*/ 2147483647 w 1125"/>
                <a:gd name="T17" fmla="*/ 2147483647 h 2047"/>
                <a:gd name="T18" fmla="*/ 2147483647 w 1125"/>
                <a:gd name="T19" fmla="*/ 2147483647 h 2047"/>
                <a:gd name="T20" fmla="*/ 2147483647 w 1125"/>
                <a:gd name="T21" fmla="*/ 2147483647 h 2047"/>
                <a:gd name="T22" fmla="*/ 2147483647 w 1125"/>
                <a:gd name="T23" fmla="*/ 2147483647 h 2047"/>
                <a:gd name="T24" fmla="*/ 2147483647 w 1125"/>
                <a:gd name="T25" fmla="*/ 2147483647 h 2047"/>
                <a:gd name="T26" fmla="*/ 2147483647 w 1125"/>
                <a:gd name="T27" fmla="*/ 2147483647 h 2047"/>
                <a:gd name="T28" fmla="*/ 2147483647 w 1125"/>
                <a:gd name="T29" fmla="*/ 2147483647 h 2047"/>
                <a:gd name="T30" fmla="*/ 2147483647 w 1125"/>
                <a:gd name="T31" fmla="*/ 2147483647 h 2047"/>
                <a:gd name="T32" fmla="*/ 2147483647 w 1125"/>
                <a:gd name="T33" fmla="*/ 2147483647 h 2047"/>
                <a:gd name="T34" fmla="*/ 2147483647 w 1125"/>
                <a:gd name="T35" fmla="*/ 2147483647 h 2047"/>
                <a:gd name="T36" fmla="*/ 2147483647 w 1125"/>
                <a:gd name="T37" fmla="*/ 2147483647 h 2047"/>
                <a:gd name="T38" fmla="*/ 2147483647 w 1125"/>
                <a:gd name="T39" fmla="*/ 2147483647 h 2047"/>
                <a:gd name="T40" fmla="*/ 2147483647 w 1125"/>
                <a:gd name="T41" fmla="*/ 2147483647 h 2047"/>
                <a:gd name="T42" fmla="*/ 2147483647 w 1125"/>
                <a:gd name="T43" fmla="*/ 2147483647 h 2047"/>
                <a:gd name="T44" fmla="*/ 2147483647 w 1125"/>
                <a:gd name="T45" fmla="*/ 2147483647 h 2047"/>
                <a:gd name="T46" fmla="*/ 2147483647 w 1125"/>
                <a:gd name="T47" fmla="*/ 2147483647 h 2047"/>
                <a:gd name="T48" fmla="*/ 2147483647 w 1125"/>
                <a:gd name="T49" fmla="*/ 2147483647 h 2047"/>
                <a:gd name="T50" fmla="*/ 2147483647 w 1125"/>
                <a:gd name="T51" fmla="*/ 2147483647 h 2047"/>
                <a:gd name="T52" fmla="*/ 2147483647 w 1125"/>
                <a:gd name="T53" fmla="*/ 2147483647 h 2047"/>
                <a:gd name="T54" fmla="*/ 2147483647 w 1125"/>
                <a:gd name="T55" fmla="*/ 2147483647 h 2047"/>
                <a:gd name="T56" fmla="*/ 2147483647 w 1125"/>
                <a:gd name="T57" fmla="*/ 2147483647 h 2047"/>
                <a:gd name="T58" fmla="*/ 2147483647 w 1125"/>
                <a:gd name="T59" fmla="*/ 2147483647 h 2047"/>
                <a:gd name="T60" fmla="*/ 2147483647 w 1125"/>
                <a:gd name="T61" fmla="*/ 2147483647 h 2047"/>
                <a:gd name="T62" fmla="*/ 2147483647 w 1125"/>
                <a:gd name="T63" fmla="*/ 2147483647 h 2047"/>
                <a:gd name="T64" fmla="*/ 2147483647 w 1125"/>
                <a:gd name="T65" fmla="*/ 2147483647 h 2047"/>
                <a:gd name="T66" fmla="*/ 2147483647 w 1125"/>
                <a:gd name="T67" fmla="*/ 2147483647 h 2047"/>
                <a:gd name="T68" fmla="*/ 2147483647 w 1125"/>
                <a:gd name="T69" fmla="*/ 2147483647 h 2047"/>
                <a:gd name="T70" fmla="*/ 2147483647 w 1125"/>
                <a:gd name="T71" fmla="*/ 2147483647 h 2047"/>
                <a:gd name="T72" fmla="*/ 2147483647 w 1125"/>
                <a:gd name="T73" fmla="*/ 2147483647 h 2047"/>
                <a:gd name="T74" fmla="*/ 2147483647 w 1125"/>
                <a:gd name="T75" fmla="*/ 2147483647 h 2047"/>
                <a:gd name="T76" fmla="*/ 2147483647 w 1125"/>
                <a:gd name="T77" fmla="*/ 2147483647 h 2047"/>
                <a:gd name="T78" fmla="*/ 2147483647 w 1125"/>
                <a:gd name="T79" fmla="*/ 2147483647 h 2047"/>
                <a:gd name="T80" fmla="*/ 2147483647 w 1125"/>
                <a:gd name="T81" fmla="*/ 2147483647 h 2047"/>
                <a:gd name="T82" fmla="*/ 2147483647 w 1125"/>
                <a:gd name="T83" fmla="*/ 2147483647 h 2047"/>
                <a:gd name="T84" fmla="*/ 2147483647 w 1125"/>
                <a:gd name="T85" fmla="*/ 2147483647 h 2047"/>
                <a:gd name="T86" fmla="*/ 2147483647 w 1125"/>
                <a:gd name="T87" fmla="*/ 2147483647 h 2047"/>
                <a:gd name="T88" fmla="*/ 2147483647 w 1125"/>
                <a:gd name="T89" fmla="*/ 2147483647 h 2047"/>
                <a:gd name="T90" fmla="*/ 2147483647 w 1125"/>
                <a:gd name="T91" fmla="*/ 2147483647 h 2047"/>
                <a:gd name="T92" fmla="*/ 2147483647 w 1125"/>
                <a:gd name="T93" fmla="*/ 2147483647 h 2047"/>
                <a:gd name="T94" fmla="*/ 2147483647 w 1125"/>
                <a:gd name="T95" fmla="*/ 2147483647 h 2047"/>
                <a:gd name="T96" fmla="*/ 2147483647 w 1125"/>
                <a:gd name="T97" fmla="*/ 2147483647 h 2047"/>
                <a:gd name="T98" fmla="*/ 2147483647 w 1125"/>
                <a:gd name="T99" fmla="*/ 2147483647 h 2047"/>
                <a:gd name="T100" fmla="*/ 2147483647 w 1125"/>
                <a:gd name="T101" fmla="*/ 2147483647 h 2047"/>
                <a:gd name="T102" fmla="*/ 2147483647 w 1125"/>
                <a:gd name="T103" fmla="*/ 2147483647 h 2047"/>
                <a:gd name="T104" fmla="*/ 2147483647 w 1125"/>
                <a:gd name="T105" fmla="*/ 2147483647 h 2047"/>
                <a:gd name="T106" fmla="*/ 2147483647 w 1125"/>
                <a:gd name="T107" fmla="*/ 2147483647 h 2047"/>
                <a:gd name="T108" fmla="*/ 2147483647 w 1125"/>
                <a:gd name="T109" fmla="*/ 2147483647 h 2047"/>
                <a:gd name="T110" fmla="*/ 2147483647 w 1125"/>
                <a:gd name="T111" fmla="*/ 2147483647 h 2047"/>
                <a:gd name="T112" fmla="*/ 2147483647 w 1125"/>
                <a:gd name="T113" fmla="*/ 2147483647 h 2047"/>
                <a:gd name="T114" fmla="*/ 2147483647 w 1125"/>
                <a:gd name="T115" fmla="*/ 2147483647 h 2047"/>
                <a:gd name="T116" fmla="*/ 2147483647 w 1125"/>
                <a:gd name="T117" fmla="*/ 2147483647 h 2047"/>
                <a:gd name="T118" fmla="*/ 2147483647 w 1125"/>
                <a:gd name="T119" fmla="*/ 2147483647 h 2047"/>
                <a:gd name="T120" fmla="*/ 2147483647 w 1125"/>
                <a:gd name="T121" fmla="*/ 2147483647 h 2047"/>
                <a:gd name="T122" fmla="*/ 2147483647 w 1125"/>
                <a:gd name="T123" fmla="*/ 2147483647 h 2047"/>
                <a:gd name="T124" fmla="*/ 2147483647 w 1125"/>
                <a:gd name="T125" fmla="*/ 2147483647 h 20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25" h="2047">
                  <a:moveTo>
                    <a:pt x="718" y="105"/>
                  </a:moveTo>
                  <a:lnTo>
                    <a:pt x="722" y="102"/>
                  </a:lnTo>
                  <a:lnTo>
                    <a:pt x="730" y="95"/>
                  </a:lnTo>
                  <a:lnTo>
                    <a:pt x="740" y="83"/>
                  </a:lnTo>
                  <a:lnTo>
                    <a:pt x="751" y="70"/>
                  </a:lnTo>
                  <a:lnTo>
                    <a:pt x="760" y="58"/>
                  </a:lnTo>
                  <a:lnTo>
                    <a:pt x="764" y="46"/>
                  </a:lnTo>
                  <a:lnTo>
                    <a:pt x="761" y="37"/>
                  </a:lnTo>
                  <a:lnTo>
                    <a:pt x="748" y="32"/>
                  </a:lnTo>
                  <a:lnTo>
                    <a:pt x="735" y="30"/>
                  </a:lnTo>
                  <a:lnTo>
                    <a:pt x="725" y="27"/>
                  </a:lnTo>
                  <a:lnTo>
                    <a:pt x="716" y="22"/>
                  </a:lnTo>
                  <a:lnTo>
                    <a:pt x="708" y="17"/>
                  </a:lnTo>
                  <a:lnTo>
                    <a:pt x="700" y="13"/>
                  </a:lnTo>
                  <a:lnTo>
                    <a:pt x="693" y="8"/>
                  </a:lnTo>
                  <a:lnTo>
                    <a:pt x="686" y="4"/>
                  </a:lnTo>
                  <a:lnTo>
                    <a:pt x="678" y="1"/>
                  </a:lnTo>
                  <a:lnTo>
                    <a:pt x="672" y="0"/>
                  </a:lnTo>
                  <a:lnTo>
                    <a:pt x="665" y="0"/>
                  </a:lnTo>
                  <a:lnTo>
                    <a:pt x="658" y="0"/>
                  </a:lnTo>
                  <a:lnTo>
                    <a:pt x="651" y="2"/>
                  </a:lnTo>
                  <a:lnTo>
                    <a:pt x="633" y="7"/>
                  </a:lnTo>
                  <a:lnTo>
                    <a:pt x="610" y="13"/>
                  </a:lnTo>
                  <a:lnTo>
                    <a:pt x="583" y="19"/>
                  </a:lnTo>
                  <a:lnTo>
                    <a:pt x="558" y="25"/>
                  </a:lnTo>
                  <a:lnTo>
                    <a:pt x="534" y="34"/>
                  </a:lnTo>
                  <a:lnTo>
                    <a:pt x="512" y="42"/>
                  </a:lnTo>
                  <a:lnTo>
                    <a:pt x="496" y="52"/>
                  </a:lnTo>
                  <a:lnTo>
                    <a:pt x="487" y="62"/>
                  </a:lnTo>
                  <a:lnTo>
                    <a:pt x="483" y="74"/>
                  </a:lnTo>
                  <a:lnTo>
                    <a:pt x="478" y="84"/>
                  </a:lnTo>
                  <a:lnTo>
                    <a:pt x="474" y="93"/>
                  </a:lnTo>
                  <a:lnTo>
                    <a:pt x="468" y="102"/>
                  </a:lnTo>
                  <a:lnTo>
                    <a:pt x="461" y="107"/>
                  </a:lnTo>
                  <a:lnTo>
                    <a:pt x="452" y="110"/>
                  </a:lnTo>
                  <a:lnTo>
                    <a:pt x="440" y="110"/>
                  </a:lnTo>
                  <a:lnTo>
                    <a:pt x="426" y="105"/>
                  </a:lnTo>
                  <a:lnTo>
                    <a:pt x="409" y="100"/>
                  </a:lnTo>
                  <a:lnTo>
                    <a:pt x="391" y="98"/>
                  </a:lnTo>
                  <a:lnTo>
                    <a:pt x="371" y="100"/>
                  </a:lnTo>
                  <a:lnTo>
                    <a:pt x="351" y="105"/>
                  </a:lnTo>
                  <a:lnTo>
                    <a:pt x="334" y="112"/>
                  </a:lnTo>
                  <a:lnTo>
                    <a:pt x="319" y="120"/>
                  </a:lnTo>
                  <a:lnTo>
                    <a:pt x="306" y="130"/>
                  </a:lnTo>
                  <a:lnTo>
                    <a:pt x="300" y="141"/>
                  </a:lnTo>
                  <a:lnTo>
                    <a:pt x="291" y="151"/>
                  </a:lnTo>
                  <a:lnTo>
                    <a:pt x="278" y="161"/>
                  </a:lnTo>
                  <a:lnTo>
                    <a:pt x="260" y="172"/>
                  </a:lnTo>
                  <a:lnTo>
                    <a:pt x="241" y="182"/>
                  </a:lnTo>
                  <a:lnTo>
                    <a:pt x="221" y="194"/>
                  </a:lnTo>
                  <a:lnTo>
                    <a:pt x="204" y="208"/>
                  </a:lnTo>
                  <a:lnTo>
                    <a:pt x="191" y="224"/>
                  </a:lnTo>
                  <a:lnTo>
                    <a:pt x="184" y="242"/>
                  </a:lnTo>
                  <a:lnTo>
                    <a:pt x="180" y="261"/>
                  </a:lnTo>
                  <a:lnTo>
                    <a:pt x="172" y="277"/>
                  </a:lnTo>
                  <a:lnTo>
                    <a:pt x="160" y="289"/>
                  </a:lnTo>
                  <a:lnTo>
                    <a:pt x="146" y="299"/>
                  </a:lnTo>
                  <a:lnTo>
                    <a:pt x="130" y="305"/>
                  </a:lnTo>
                  <a:lnTo>
                    <a:pt x="113" y="311"/>
                  </a:lnTo>
                  <a:lnTo>
                    <a:pt x="94" y="314"/>
                  </a:lnTo>
                  <a:lnTo>
                    <a:pt x="76" y="315"/>
                  </a:lnTo>
                  <a:lnTo>
                    <a:pt x="59" y="316"/>
                  </a:lnTo>
                  <a:lnTo>
                    <a:pt x="44" y="319"/>
                  </a:lnTo>
                  <a:lnTo>
                    <a:pt x="31" y="325"/>
                  </a:lnTo>
                  <a:lnTo>
                    <a:pt x="22" y="332"/>
                  </a:lnTo>
                  <a:lnTo>
                    <a:pt x="16" y="342"/>
                  </a:lnTo>
                  <a:lnTo>
                    <a:pt x="13" y="355"/>
                  </a:lnTo>
                  <a:lnTo>
                    <a:pt x="11" y="369"/>
                  </a:lnTo>
                  <a:lnTo>
                    <a:pt x="15" y="386"/>
                  </a:lnTo>
                  <a:lnTo>
                    <a:pt x="17" y="402"/>
                  </a:lnTo>
                  <a:lnTo>
                    <a:pt x="16" y="415"/>
                  </a:lnTo>
                  <a:lnTo>
                    <a:pt x="13" y="425"/>
                  </a:lnTo>
                  <a:lnTo>
                    <a:pt x="9" y="434"/>
                  </a:lnTo>
                  <a:lnTo>
                    <a:pt x="4" y="444"/>
                  </a:lnTo>
                  <a:lnTo>
                    <a:pt x="1" y="454"/>
                  </a:lnTo>
                  <a:lnTo>
                    <a:pt x="0" y="466"/>
                  </a:lnTo>
                  <a:lnTo>
                    <a:pt x="2" y="482"/>
                  </a:lnTo>
                  <a:lnTo>
                    <a:pt x="7" y="499"/>
                  </a:lnTo>
                  <a:lnTo>
                    <a:pt x="13" y="515"/>
                  </a:lnTo>
                  <a:lnTo>
                    <a:pt x="18" y="530"/>
                  </a:lnTo>
                  <a:lnTo>
                    <a:pt x="25" y="543"/>
                  </a:lnTo>
                  <a:lnTo>
                    <a:pt x="34" y="553"/>
                  </a:lnTo>
                  <a:lnTo>
                    <a:pt x="45" y="562"/>
                  </a:lnTo>
                  <a:lnTo>
                    <a:pt x="59" y="568"/>
                  </a:lnTo>
                  <a:lnTo>
                    <a:pt x="76" y="572"/>
                  </a:lnTo>
                  <a:lnTo>
                    <a:pt x="94" y="575"/>
                  </a:lnTo>
                  <a:lnTo>
                    <a:pt x="113" y="579"/>
                  </a:lnTo>
                  <a:lnTo>
                    <a:pt x="130" y="584"/>
                  </a:lnTo>
                  <a:lnTo>
                    <a:pt x="145" y="593"/>
                  </a:lnTo>
                  <a:lnTo>
                    <a:pt x="159" y="605"/>
                  </a:lnTo>
                  <a:lnTo>
                    <a:pt x="169" y="621"/>
                  </a:lnTo>
                  <a:lnTo>
                    <a:pt x="176" y="642"/>
                  </a:lnTo>
                  <a:lnTo>
                    <a:pt x="179" y="668"/>
                  </a:lnTo>
                  <a:lnTo>
                    <a:pt x="181" y="695"/>
                  </a:lnTo>
                  <a:lnTo>
                    <a:pt x="185" y="718"/>
                  </a:lnTo>
                  <a:lnTo>
                    <a:pt x="191" y="740"/>
                  </a:lnTo>
                  <a:lnTo>
                    <a:pt x="198" y="762"/>
                  </a:lnTo>
                  <a:lnTo>
                    <a:pt x="203" y="785"/>
                  </a:lnTo>
                  <a:lnTo>
                    <a:pt x="206" y="810"/>
                  </a:lnTo>
                  <a:lnTo>
                    <a:pt x="207" y="841"/>
                  </a:lnTo>
                  <a:lnTo>
                    <a:pt x="203" y="878"/>
                  </a:lnTo>
                  <a:lnTo>
                    <a:pt x="196" y="915"/>
                  </a:lnTo>
                  <a:lnTo>
                    <a:pt x="190" y="945"/>
                  </a:lnTo>
                  <a:lnTo>
                    <a:pt x="184" y="968"/>
                  </a:lnTo>
                  <a:lnTo>
                    <a:pt x="181" y="986"/>
                  </a:lnTo>
                  <a:lnTo>
                    <a:pt x="180" y="999"/>
                  </a:lnTo>
                  <a:lnTo>
                    <a:pt x="180" y="1009"/>
                  </a:lnTo>
                  <a:lnTo>
                    <a:pt x="184" y="1016"/>
                  </a:lnTo>
                  <a:lnTo>
                    <a:pt x="191" y="1022"/>
                  </a:lnTo>
                  <a:lnTo>
                    <a:pt x="200" y="1028"/>
                  </a:lnTo>
                  <a:lnTo>
                    <a:pt x="210" y="1034"/>
                  </a:lnTo>
                  <a:lnTo>
                    <a:pt x="218" y="1042"/>
                  </a:lnTo>
                  <a:lnTo>
                    <a:pt x="225" y="1050"/>
                  </a:lnTo>
                  <a:lnTo>
                    <a:pt x="227" y="1057"/>
                  </a:lnTo>
                  <a:lnTo>
                    <a:pt x="225" y="1062"/>
                  </a:lnTo>
                  <a:lnTo>
                    <a:pt x="217" y="1067"/>
                  </a:lnTo>
                  <a:lnTo>
                    <a:pt x="203" y="1068"/>
                  </a:lnTo>
                  <a:lnTo>
                    <a:pt x="189" y="1070"/>
                  </a:lnTo>
                  <a:lnTo>
                    <a:pt x="183" y="1075"/>
                  </a:lnTo>
                  <a:lnTo>
                    <a:pt x="183" y="1082"/>
                  </a:lnTo>
                  <a:lnTo>
                    <a:pt x="188" y="1089"/>
                  </a:lnTo>
                  <a:lnTo>
                    <a:pt x="194" y="1097"/>
                  </a:lnTo>
                  <a:lnTo>
                    <a:pt x="200" y="1104"/>
                  </a:lnTo>
                  <a:lnTo>
                    <a:pt x="206" y="1108"/>
                  </a:lnTo>
                  <a:lnTo>
                    <a:pt x="208" y="1111"/>
                  </a:lnTo>
                  <a:lnTo>
                    <a:pt x="206" y="1111"/>
                  </a:lnTo>
                  <a:lnTo>
                    <a:pt x="200" y="1110"/>
                  </a:lnTo>
                  <a:lnTo>
                    <a:pt x="191" y="1108"/>
                  </a:lnTo>
                  <a:lnTo>
                    <a:pt x="182" y="1108"/>
                  </a:lnTo>
                  <a:lnTo>
                    <a:pt x="172" y="1111"/>
                  </a:lnTo>
                  <a:lnTo>
                    <a:pt x="162" y="1115"/>
                  </a:lnTo>
                  <a:lnTo>
                    <a:pt x="157" y="1123"/>
                  </a:lnTo>
                  <a:lnTo>
                    <a:pt x="154" y="1135"/>
                  </a:lnTo>
                  <a:lnTo>
                    <a:pt x="157" y="1149"/>
                  </a:lnTo>
                  <a:lnTo>
                    <a:pt x="164" y="1163"/>
                  </a:lnTo>
                  <a:lnTo>
                    <a:pt x="173" y="1176"/>
                  </a:lnTo>
                  <a:lnTo>
                    <a:pt x="184" y="1187"/>
                  </a:lnTo>
                  <a:lnTo>
                    <a:pt x="196" y="1196"/>
                  </a:lnTo>
                  <a:lnTo>
                    <a:pt x="207" y="1201"/>
                  </a:lnTo>
                  <a:lnTo>
                    <a:pt x="219" y="1201"/>
                  </a:lnTo>
                  <a:lnTo>
                    <a:pt x="227" y="1195"/>
                  </a:lnTo>
                  <a:lnTo>
                    <a:pt x="234" y="1186"/>
                  </a:lnTo>
                  <a:lnTo>
                    <a:pt x="238" y="1178"/>
                  </a:lnTo>
                  <a:lnTo>
                    <a:pt x="244" y="1171"/>
                  </a:lnTo>
                  <a:lnTo>
                    <a:pt x="249" y="1165"/>
                  </a:lnTo>
                  <a:lnTo>
                    <a:pt x="252" y="1161"/>
                  </a:lnTo>
                  <a:lnTo>
                    <a:pt x="258" y="1158"/>
                  </a:lnTo>
                  <a:lnTo>
                    <a:pt x="263" y="1158"/>
                  </a:lnTo>
                  <a:lnTo>
                    <a:pt x="270" y="1159"/>
                  </a:lnTo>
                  <a:lnTo>
                    <a:pt x="278" y="1174"/>
                  </a:lnTo>
                  <a:lnTo>
                    <a:pt x="275" y="1202"/>
                  </a:lnTo>
                  <a:lnTo>
                    <a:pt x="267" y="1233"/>
                  </a:lnTo>
                  <a:lnTo>
                    <a:pt x="258" y="1255"/>
                  </a:lnTo>
                  <a:lnTo>
                    <a:pt x="252" y="1261"/>
                  </a:lnTo>
                  <a:lnTo>
                    <a:pt x="244" y="1265"/>
                  </a:lnTo>
                  <a:lnTo>
                    <a:pt x="234" y="1270"/>
                  </a:lnTo>
                  <a:lnTo>
                    <a:pt x="223" y="1273"/>
                  </a:lnTo>
                  <a:lnTo>
                    <a:pt x="212" y="1279"/>
                  </a:lnTo>
                  <a:lnTo>
                    <a:pt x="202" y="1285"/>
                  </a:lnTo>
                  <a:lnTo>
                    <a:pt x="192" y="1292"/>
                  </a:lnTo>
                  <a:lnTo>
                    <a:pt x="184" y="1302"/>
                  </a:lnTo>
                  <a:lnTo>
                    <a:pt x="177" y="1318"/>
                  </a:lnTo>
                  <a:lnTo>
                    <a:pt x="169" y="1340"/>
                  </a:lnTo>
                  <a:lnTo>
                    <a:pt x="161" y="1369"/>
                  </a:lnTo>
                  <a:lnTo>
                    <a:pt x="154" y="1399"/>
                  </a:lnTo>
                  <a:lnTo>
                    <a:pt x="149" y="1430"/>
                  </a:lnTo>
                  <a:lnTo>
                    <a:pt x="144" y="1459"/>
                  </a:lnTo>
                  <a:lnTo>
                    <a:pt x="142" y="1483"/>
                  </a:lnTo>
                  <a:lnTo>
                    <a:pt x="143" y="1500"/>
                  </a:lnTo>
                  <a:lnTo>
                    <a:pt x="146" y="1514"/>
                  </a:lnTo>
                  <a:lnTo>
                    <a:pt x="153" y="1530"/>
                  </a:lnTo>
                  <a:lnTo>
                    <a:pt x="160" y="1547"/>
                  </a:lnTo>
                  <a:lnTo>
                    <a:pt x="168" y="1566"/>
                  </a:lnTo>
                  <a:lnTo>
                    <a:pt x="174" y="1585"/>
                  </a:lnTo>
                  <a:lnTo>
                    <a:pt x="180" y="1606"/>
                  </a:lnTo>
                  <a:lnTo>
                    <a:pt x="181" y="1628"/>
                  </a:lnTo>
                  <a:lnTo>
                    <a:pt x="179" y="1650"/>
                  </a:lnTo>
                  <a:lnTo>
                    <a:pt x="176" y="1672"/>
                  </a:lnTo>
                  <a:lnTo>
                    <a:pt x="179" y="1694"/>
                  </a:lnTo>
                  <a:lnTo>
                    <a:pt x="184" y="1714"/>
                  </a:lnTo>
                  <a:lnTo>
                    <a:pt x="191" y="1735"/>
                  </a:lnTo>
                  <a:lnTo>
                    <a:pt x="200" y="1754"/>
                  </a:lnTo>
                  <a:lnTo>
                    <a:pt x="210" y="1772"/>
                  </a:lnTo>
                  <a:lnTo>
                    <a:pt x="219" y="1791"/>
                  </a:lnTo>
                  <a:lnTo>
                    <a:pt x="227" y="1807"/>
                  </a:lnTo>
                  <a:lnTo>
                    <a:pt x="235" y="1825"/>
                  </a:lnTo>
                  <a:lnTo>
                    <a:pt x="245" y="1847"/>
                  </a:lnTo>
                  <a:lnTo>
                    <a:pt x="257" y="1872"/>
                  </a:lnTo>
                  <a:lnTo>
                    <a:pt x="270" y="1897"/>
                  </a:lnTo>
                  <a:lnTo>
                    <a:pt x="283" y="1918"/>
                  </a:lnTo>
                  <a:lnTo>
                    <a:pt x="300" y="1937"/>
                  </a:lnTo>
                  <a:lnTo>
                    <a:pt x="315" y="1948"/>
                  </a:lnTo>
                  <a:lnTo>
                    <a:pt x="331" y="1951"/>
                  </a:lnTo>
                  <a:lnTo>
                    <a:pt x="346" y="1950"/>
                  </a:lnTo>
                  <a:lnTo>
                    <a:pt x="358" y="1953"/>
                  </a:lnTo>
                  <a:lnTo>
                    <a:pt x="370" y="1959"/>
                  </a:lnTo>
                  <a:lnTo>
                    <a:pt x="379" y="1967"/>
                  </a:lnTo>
                  <a:lnTo>
                    <a:pt x="386" y="1977"/>
                  </a:lnTo>
                  <a:lnTo>
                    <a:pt x="392" y="1988"/>
                  </a:lnTo>
                  <a:lnTo>
                    <a:pt x="395" y="1999"/>
                  </a:lnTo>
                  <a:lnTo>
                    <a:pt x="396" y="2011"/>
                  </a:lnTo>
                  <a:lnTo>
                    <a:pt x="398" y="2016"/>
                  </a:lnTo>
                  <a:lnTo>
                    <a:pt x="401" y="2022"/>
                  </a:lnTo>
                  <a:lnTo>
                    <a:pt x="406" y="2028"/>
                  </a:lnTo>
                  <a:lnTo>
                    <a:pt x="413" y="2032"/>
                  </a:lnTo>
                  <a:lnTo>
                    <a:pt x="421" y="2037"/>
                  </a:lnTo>
                  <a:lnTo>
                    <a:pt x="430" y="2042"/>
                  </a:lnTo>
                  <a:lnTo>
                    <a:pt x="439" y="2044"/>
                  </a:lnTo>
                  <a:lnTo>
                    <a:pt x="449" y="2046"/>
                  </a:lnTo>
                  <a:lnTo>
                    <a:pt x="460" y="2047"/>
                  </a:lnTo>
                  <a:lnTo>
                    <a:pt x="470" y="2046"/>
                  </a:lnTo>
                  <a:lnTo>
                    <a:pt x="479" y="2044"/>
                  </a:lnTo>
                  <a:lnTo>
                    <a:pt x="489" y="2039"/>
                  </a:lnTo>
                  <a:lnTo>
                    <a:pt x="497" y="2034"/>
                  </a:lnTo>
                  <a:lnTo>
                    <a:pt x="504" y="2024"/>
                  </a:lnTo>
                  <a:lnTo>
                    <a:pt x="508" y="2013"/>
                  </a:lnTo>
                  <a:lnTo>
                    <a:pt x="512" y="1998"/>
                  </a:lnTo>
                  <a:lnTo>
                    <a:pt x="515" y="1969"/>
                  </a:lnTo>
                  <a:lnTo>
                    <a:pt x="519" y="1947"/>
                  </a:lnTo>
                  <a:lnTo>
                    <a:pt x="522" y="1930"/>
                  </a:lnTo>
                  <a:lnTo>
                    <a:pt x="524" y="1916"/>
                  </a:lnTo>
                  <a:lnTo>
                    <a:pt x="529" y="1906"/>
                  </a:lnTo>
                  <a:lnTo>
                    <a:pt x="534" y="1898"/>
                  </a:lnTo>
                  <a:lnTo>
                    <a:pt x="539" y="1891"/>
                  </a:lnTo>
                  <a:lnTo>
                    <a:pt x="547" y="1884"/>
                  </a:lnTo>
                  <a:lnTo>
                    <a:pt x="557" y="1865"/>
                  </a:lnTo>
                  <a:lnTo>
                    <a:pt x="555" y="1840"/>
                  </a:lnTo>
                  <a:lnTo>
                    <a:pt x="551" y="1816"/>
                  </a:lnTo>
                  <a:lnTo>
                    <a:pt x="554" y="1800"/>
                  </a:lnTo>
                  <a:lnTo>
                    <a:pt x="561" y="1792"/>
                  </a:lnTo>
                  <a:lnTo>
                    <a:pt x="570" y="1779"/>
                  </a:lnTo>
                  <a:lnTo>
                    <a:pt x="582" y="1762"/>
                  </a:lnTo>
                  <a:lnTo>
                    <a:pt x="595" y="1741"/>
                  </a:lnTo>
                  <a:lnTo>
                    <a:pt x="605" y="1718"/>
                  </a:lnTo>
                  <a:lnTo>
                    <a:pt x="614" y="1695"/>
                  </a:lnTo>
                  <a:lnTo>
                    <a:pt x="620" y="1672"/>
                  </a:lnTo>
                  <a:lnTo>
                    <a:pt x="621" y="1650"/>
                  </a:lnTo>
                  <a:lnTo>
                    <a:pt x="622" y="1629"/>
                  </a:lnTo>
                  <a:lnTo>
                    <a:pt x="630" y="1607"/>
                  </a:lnTo>
                  <a:lnTo>
                    <a:pt x="642" y="1587"/>
                  </a:lnTo>
                  <a:lnTo>
                    <a:pt x="658" y="1567"/>
                  </a:lnTo>
                  <a:lnTo>
                    <a:pt x="675" y="1550"/>
                  </a:lnTo>
                  <a:lnTo>
                    <a:pt x="692" y="1536"/>
                  </a:lnTo>
                  <a:lnTo>
                    <a:pt x="707" y="1528"/>
                  </a:lnTo>
                  <a:lnTo>
                    <a:pt x="718" y="1524"/>
                  </a:lnTo>
                  <a:lnTo>
                    <a:pt x="728" y="1523"/>
                  </a:lnTo>
                  <a:lnTo>
                    <a:pt x="743" y="1519"/>
                  </a:lnTo>
                  <a:lnTo>
                    <a:pt x="760" y="1511"/>
                  </a:lnTo>
                  <a:lnTo>
                    <a:pt x="777" y="1498"/>
                  </a:lnTo>
                  <a:lnTo>
                    <a:pt x="795" y="1482"/>
                  </a:lnTo>
                  <a:lnTo>
                    <a:pt x="814" y="1461"/>
                  </a:lnTo>
                  <a:lnTo>
                    <a:pt x="831" y="1436"/>
                  </a:lnTo>
                  <a:lnTo>
                    <a:pt x="846" y="1405"/>
                  </a:lnTo>
                  <a:lnTo>
                    <a:pt x="858" y="1375"/>
                  </a:lnTo>
                  <a:lnTo>
                    <a:pt x="867" y="1354"/>
                  </a:lnTo>
                  <a:lnTo>
                    <a:pt x="875" y="1338"/>
                  </a:lnTo>
                  <a:lnTo>
                    <a:pt x="881" y="1327"/>
                  </a:lnTo>
                  <a:lnTo>
                    <a:pt x="888" y="1320"/>
                  </a:lnTo>
                  <a:lnTo>
                    <a:pt x="893" y="1316"/>
                  </a:lnTo>
                  <a:lnTo>
                    <a:pt x="901" y="1312"/>
                  </a:lnTo>
                  <a:lnTo>
                    <a:pt x="912" y="1309"/>
                  </a:lnTo>
                  <a:lnTo>
                    <a:pt x="919" y="1305"/>
                  </a:lnTo>
                  <a:lnTo>
                    <a:pt x="929" y="1299"/>
                  </a:lnTo>
                  <a:lnTo>
                    <a:pt x="943" y="1289"/>
                  </a:lnTo>
                  <a:lnTo>
                    <a:pt x="958" y="1279"/>
                  </a:lnTo>
                  <a:lnTo>
                    <a:pt x="974" y="1265"/>
                  </a:lnTo>
                  <a:lnTo>
                    <a:pt x="991" y="1251"/>
                  </a:lnTo>
                  <a:lnTo>
                    <a:pt x="1009" y="1236"/>
                  </a:lnTo>
                  <a:lnTo>
                    <a:pt x="1027" y="1220"/>
                  </a:lnTo>
                  <a:lnTo>
                    <a:pt x="1045" y="1204"/>
                  </a:lnTo>
                  <a:lnTo>
                    <a:pt x="1062" y="1188"/>
                  </a:lnTo>
                  <a:lnTo>
                    <a:pt x="1078" y="1173"/>
                  </a:lnTo>
                  <a:lnTo>
                    <a:pt x="1092" y="1158"/>
                  </a:lnTo>
                  <a:lnTo>
                    <a:pt x="1103" y="1143"/>
                  </a:lnTo>
                  <a:lnTo>
                    <a:pt x="1111" y="1130"/>
                  </a:lnTo>
                  <a:lnTo>
                    <a:pt x="1117" y="1120"/>
                  </a:lnTo>
                  <a:lnTo>
                    <a:pt x="1119" y="1111"/>
                  </a:lnTo>
                  <a:lnTo>
                    <a:pt x="1116" y="1097"/>
                  </a:lnTo>
                  <a:lnTo>
                    <a:pt x="1104" y="1087"/>
                  </a:lnTo>
                  <a:lnTo>
                    <a:pt x="1088" y="1080"/>
                  </a:lnTo>
                  <a:lnTo>
                    <a:pt x="1070" y="1077"/>
                  </a:lnTo>
                  <a:lnTo>
                    <a:pt x="1048" y="1077"/>
                  </a:lnTo>
                  <a:lnTo>
                    <a:pt x="1027" y="1082"/>
                  </a:lnTo>
                  <a:lnTo>
                    <a:pt x="1007" y="1088"/>
                  </a:lnTo>
                  <a:lnTo>
                    <a:pt x="991" y="1098"/>
                  </a:lnTo>
                  <a:lnTo>
                    <a:pt x="983" y="1105"/>
                  </a:lnTo>
                  <a:lnTo>
                    <a:pt x="983" y="1102"/>
                  </a:lnTo>
                  <a:lnTo>
                    <a:pt x="988" y="1093"/>
                  </a:lnTo>
                  <a:lnTo>
                    <a:pt x="995" y="1081"/>
                  </a:lnTo>
                  <a:lnTo>
                    <a:pt x="999" y="1066"/>
                  </a:lnTo>
                  <a:lnTo>
                    <a:pt x="998" y="1053"/>
                  </a:lnTo>
                  <a:lnTo>
                    <a:pt x="989" y="1043"/>
                  </a:lnTo>
                  <a:lnTo>
                    <a:pt x="967" y="1039"/>
                  </a:lnTo>
                  <a:lnTo>
                    <a:pt x="958" y="1038"/>
                  </a:lnTo>
                  <a:lnTo>
                    <a:pt x="961" y="1034"/>
                  </a:lnTo>
                  <a:lnTo>
                    <a:pt x="975" y="1028"/>
                  </a:lnTo>
                  <a:lnTo>
                    <a:pt x="994" y="1022"/>
                  </a:lnTo>
                  <a:lnTo>
                    <a:pt x="1015" y="1019"/>
                  </a:lnTo>
                  <a:lnTo>
                    <a:pt x="1035" y="1017"/>
                  </a:lnTo>
                  <a:lnTo>
                    <a:pt x="1051" y="1020"/>
                  </a:lnTo>
                  <a:lnTo>
                    <a:pt x="1058" y="1028"/>
                  </a:lnTo>
                  <a:lnTo>
                    <a:pt x="1063" y="1037"/>
                  </a:lnTo>
                  <a:lnTo>
                    <a:pt x="1071" y="1043"/>
                  </a:lnTo>
                  <a:lnTo>
                    <a:pt x="1082" y="1045"/>
                  </a:lnTo>
                  <a:lnTo>
                    <a:pt x="1094" y="1043"/>
                  </a:lnTo>
                  <a:lnTo>
                    <a:pt x="1105" y="1038"/>
                  </a:lnTo>
                  <a:lnTo>
                    <a:pt x="1116" y="1030"/>
                  </a:lnTo>
                  <a:lnTo>
                    <a:pt x="1123" y="1019"/>
                  </a:lnTo>
                  <a:lnTo>
                    <a:pt x="1125" y="1004"/>
                  </a:lnTo>
                  <a:lnTo>
                    <a:pt x="1124" y="989"/>
                  </a:lnTo>
                  <a:lnTo>
                    <a:pt x="1120" y="976"/>
                  </a:lnTo>
                  <a:lnTo>
                    <a:pt x="1115" y="966"/>
                  </a:lnTo>
                  <a:lnTo>
                    <a:pt x="1107" y="955"/>
                  </a:lnTo>
                  <a:lnTo>
                    <a:pt x="1096" y="946"/>
                  </a:lnTo>
                  <a:lnTo>
                    <a:pt x="1085" y="937"/>
                  </a:lnTo>
                  <a:lnTo>
                    <a:pt x="1070" y="929"/>
                  </a:lnTo>
                  <a:lnTo>
                    <a:pt x="1052" y="920"/>
                  </a:lnTo>
                  <a:lnTo>
                    <a:pt x="1036" y="913"/>
                  </a:lnTo>
                  <a:lnTo>
                    <a:pt x="1022" y="909"/>
                  </a:lnTo>
                  <a:lnTo>
                    <a:pt x="1013" y="908"/>
                  </a:lnTo>
                  <a:lnTo>
                    <a:pt x="1007" y="908"/>
                  </a:lnTo>
                  <a:lnTo>
                    <a:pt x="1003" y="908"/>
                  </a:lnTo>
                  <a:lnTo>
                    <a:pt x="1002" y="907"/>
                  </a:lnTo>
                  <a:lnTo>
                    <a:pt x="1002" y="903"/>
                  </a:lnTo>
                  <a:lnTo>
                    <a:pt x="1003" y="896"/>
                  </a:lnTo>
                  <a:lnTo>
                    <a:pt x="1009" y="891"/>
                  </a:lnTo>
                  <a:lnTo>
                    <a:pt x="1018" y="891"/>
                  </a:lnTo>
                  <a:lnTo>
                    <a:pt x="1029" y="893"/>
                  </a:lnTo>
                  <a:lnTo>
                    <a:pt x="1042" y="896"/>
                  </a:lnTo>
                  <a:lnTo>
                    <a:pt x="1051" y="899"/>
                  </a:lnTo>
                  <a:lnTo>
                    <a:pt x="1058" y="898"/>
                  </a:lnTo>
                  <a:lnTo>
                    <a:pt x="1059" y="892"/>
                  </a:lnTo>
                  <a:lnTo>
                    <a:pt x="1052" y="878"/>
                  </a:lnTo>
                  <a:lnTo>
                    <a:pt x="1041" y="862"/>
                  </a:lnTo>
                  <a:lnTo>
                    <a:pt x="1030" y="848"/>
                  </a:lnTo>
                  <a:lnTo>
                    <a:pt x="1021" y="838"/>
                  </a:lnTo>
                  <a:lnTo>
                    <a:pt x="1014" y="830"/>
                  </a:lnTo>
                  <a:lnTo>
                    <a:pt x="1010" y="823"/>
                  </a:lnTo>
                  <a:lnTo>
                    <a:pt x="1009" y="818"/>
                  </a:lnTo>
                  <a:lnTo>
                    <a:pt x="1013" y="815"/>
                  </a:lnTo>
                  <a:lnTo>
                    <a:pt x="1021" y="812"/>
                  </a:lnTo>
                  <a:lnTo>
                    <a:pt x="1033" y="808"/>
                  </a:lnTo>
                  <a:lnTo>
                    <a:pt x="1043" y="801"/>
                  </a:lnTo>
                  <a:lnTo>
                    <a:pt x="1051" y="790"/>
                  </a:lnTo>
                  <a:lnTo>
                    <a:pt x="1059" y="780"/>
                  </a:lnTo>
                  <a:lnTo>
                    <a:pt x="1064" y="767"/>
                  </a:lnTo>
                  <a:lnTo>
                    <a:pt x="1067" y="756"/>
                  </a:lnTo>
                  <a:lnTo>
                    <a:pt x="1067" y="744"/>
                  </a:lnTo>
                  <a:lnTo>
                    <a:pt x="1064" y="734"/>
                  </a:lnTo>
                  <a:lnTo>
                    <a:pt x="1062" y="725"/>
                  </a:lnTo>
                  <a:lnTo>
                    <a:pt x="1063" y="716"/>
                  </a:lnTo>
                  <a:lnTo>
                    <a:pt x="1066" y="706"/>
                  </a:lnTo>
                  <a:lnTo>
                    <a:pt x="1071" y="698"/>
                  </a:lnTo>
                  <a:lnTo>
                    <a:pt x="1074" y="689"/>
                  </a:lnTo>
                  <a:lnTo>
                    <a:pt x="1075" y="680"/>
                  </a:lnTo>
                  <a:lnTo>
                    <a:pt x="1072" y="672"/>
                  </a:lnTo>
                  <a:lnTo>
                    <a:pt x="1064" y="663"/>
                  </a:lnTo>
                  <a:lnTo>
                    <a:pt x="1056" y="655"/>
                  </a:lnTo>
                  <a:lnTo>
                    <a:pt x="1051" y="646"/>
                  </a:lnTo>
                  <a:lnTo>
                    <a:pt x="1051" y="640"/>
                  </a:lnTo>
                  <a:lnTo>
                    <a:pt x="1052" y="632"/>
                  </a:lnTo>
                  <a:lnTo>
                    <a:pt x="1054" y="625"/>
                  </a:lnTo>
                  <a:lnTo>
                    <a:pt x="1055" y="618"/>
                  </a:lnTo>
                  <a:lnTo>
                    <a:pt x="1052" y="610"/>
                  </a:lnTo>
                  <a:lnTo>
                    <a:pt x="1045" y="602"/>
                  </a:lnTo>
                  <a:lnTo>
                    <a:pt x="1034" y="592"/>
                  </a:lnTo>
                  <a:lnTo>
                    <a:pt x="1020" y="582"/>
                  </a:lnTo>
                  <a:lnTo>
                    <a:pt x="1005" y="570"/>
                  </a:lnTo>
                  <a:lnTo>
                    <a:pt x="990" y="559"/>
                  </a:lnTo>
                  <a:lnTo>
                    <a:pt x="980" y="547"/>
                  </a:lnTo>
                  <a:lnTo>
                    <a:pt x="974" y="535"/>
                  </a:lnTo>
                  <a:lnTo>
                    <a:pt x="975" y="523"/>
                  </a:lnTo>
                  <a:lnTo>
                    <a:pt x="986" y="512"/>
                  </a:lnTo>
                  <a:lnTo>
                    <a:pt x="998" y="501"/>
                  </a:lnTo>
                  <a:lnTo>
                    <a:pt x="1006" y="491"/>
                  </a:lnTo>
                  <a:lnTo>
                    <a:pt x="1010" y="482"/>
                  </a:lnTo>
                  <a:lnTo>
                    <a:pt x="1010" y="474"/>
                  </a:lnTo>
                  <a:lnTo>
                    <a:pt x="1006" y="468"/>
                  </a:lnTo>
                  <a:lnTo>
                    <a:pt x="999" y="463"/>
                  </a:lnTo>
                  <a:lnTo>
                    <a:pt x="990" y="460"/>
                  </a:lnTo>
                  <a:lnTo>
                    <a:pt x="979" y="459"/>
                  </a:lnTo>
                  <a:lnTo>
                    <a:pt x="969" y="456"/>
                  </a:lnTo>
                  <a:lnTo>
                    <a:pt x="964" y="452"/>
                  </a:lnTo>
                  <a:lnTo>
                    <a:pt x="960" y="444"/>
                  </a:lnTo>
                  <a:lnTo>
                    <a:pt x="958" y="436"/>
                  </a:lnTo>
                  <a:lnTo>
                    <a:pt x="956" y="428"/>
                  </a:lnTo>
                  <a:lnTo>
                    <a:pt x="952" y="421"/>
                  </a:lnTo>
                  <a:lnTo>
                    <a:pt x="946" y="416"/>
                  </a:lnTo>
                  <a:lnTo>
                    <a:pt x="937" y="416"/>
                  </a:lnTo>
                  <a:lnTo>
                    <a:pt x="920" y="405"/>
                  </a:lnTo>
                  <a:lnTo>
                    <a:pt x="913" y="371"/>
                  </a:lnTo>
                  <a:lnTo>
                    <a:pt x="912" y="328"/>
                  </a:lnTo>
                  <a:lnTo>
                    <a:pt x="912" y="290"/>
                  </a:lnTo>
                  <a:lnTo>
                    <a:pt x="914" y="263"/>
                  </a:lnTo>
                  <a:lnTo>
                    <a:pt x="920" y="240"/>
                  </a:lnTo>
                  <a:lnTo>
                    <a:pt x="922" y="219"/>
                  </a:lnTo>
                  <a:lnTo>
                    <a:pt x="919" y="195"/>
                  </a:lnTo>
                  <a:lnTo>
                    <a:pt x="917" y="173"/>
                  </a:lnTo>
                  <a:lnTo>
                    <a:pt x="924" y="146"/>
                  </a:lnTo>
                  <a:lnTo>
                    <a:pt x="934" y="120"/>
                  </a:lnTo>
                  <a:lnTo>
                    <a:pt x="939" y="95"/>
                  </a:lnTo>
                  <a:lnTo>
                    <a:pt x="939" y="84"/>
                  </a:lnTo>
                  <a:lnTo>
                    <a:pt x="937" y="75"/>
                  </a:lnTo>
                  <a:lnTo>
                    <a:pt x="932" y="68"/>
                  </a:lnTo>
                  <a:lnTo>
                    <a:pt x="924" y="62"/>
                  </a:lnTo>
                  <a:lnTo>
                    <a:pt x="917" y="60"/>
                  </a:lnTo>
                  <a:lnTo>
                    <a:pt x="911" y="59"/>
                  </a:lnTo>
                  <a:lnTo>
                    <a:pt x="904" y="59"/>
                  </a:lnTo>
                  <a:lnTo>
                    <a:pt x="898" y="59"/>
                  </a:lnTo>
                  <a:lnTo>
                    <a:pt x="889" y="62"/>
                  </a:lnTo>
                  <a:lnTo>
                    <a:pt x="879" y="68"/>
                  </a:lnTo>
                  <a:lnTo>
                    <a:pt x="871" y="76"/>
                  </a:lnTo>
                  <a:lnTo>
                    <a:pt x="863" y="84"/>
                  </a:lnTo>
                  <a:lnTo>
                    <a:pt x="856" y="93"/>
                  </a:lnTo>
                  <a:lnTo>
                    <a:pt x="851" y="104"/>
                  </a:lnTo>
                  <a:lnTo>
                    <a:pt x="845" y="113"/>
                  </a:lnTo>
                  <a:lnTo>
                    <a:pt x="839" y="122"/>
                  </a:lnTo>
                  <a:lnTo>
                    <a:pt x="832" y="133"/>
                  </a:lnTo>
                  <a:lnTo>
                    <a:pt x="826" y="140"/>
                  </a:lnTo>
                  <a:lnTo>
                    <a:pt x="821" y="143"/>
                  </a:lnTo>
                  <a:lnTo>
                    <a:pt x="816" y="144"/>
                  </a:lnTo>
                  <a:lnTo>
                    <a:pt x="813" y="143"/>
                  </a:lnTo>
                  <a:lnTo>
                    <a:pt x="809" y="140"/>
                  </a:lnTo>
                  <a:lnTo>
                    <a:pt x="806" y="133"/>
                  </a:lnTo>
                  <a:lnTo>
                    <a:pt x="803" y="122"/>
                  </a:lnTo>
                  <a:lnTo>
                    <a:pt x="800" y="114"/>
                  </a:lnTo>
                  <a:lnTo>
                    <a:pt x="795" y="110"/>
                  </a:lnTo>
                  <a:lnTo>
                    <a:pt x="790" y="111"/>
                  </a:lnTo>
                  <a:lnTo>
                    <a:pt x="783" y="114"/>
                  </a:lnTo>
                  <a:lnTo>
                    <a:pt x="776" y="120"/>
                  </a:lnTo>
                  <a:lnTo>
                    <a:pt x="769" y="128"/>
                  </a:lnTo>
                  <a:lnTo>
                    <a:pt x="761" y="137"/>
                  </a:lnTo>
                  <a:lnTo>
                    <a:pt x="754" y="146"/>
                  </a:lnTo>
                  <a:lnTo>
                    <a:pt x="750" y="151"/>
                  </a:lnTo>
                  <a:lnTo>
                    <a:pt x="750" y="149"/>
                  </a:lnTo>
                  <a:lnTo>
                    <a:pt x="753" y="142"/>
                  </a:lnTo>
                  <a:lnTo>
                    <a:pt x="755" y="133"/>
                  </a:lnTo>
                  <a:lnTo>
                    <a:pt x="754" y="121"/>
                  </a:lnTo>
                  <a:lnTo>
                    <a:pt x="749" y="112"/>
                  </a:lnTo>
                  <a:lnTo>
                    <a:pt x="738" y="106"/>
                  </a:lnTo>
                  <a:lnTo>
                    <a:pt x="718" y="105"/>
                  </a:lnTo>
                  <a:close/>
                </a:path>
              </a:pathLst>
            </a:custGeom>
            <a:solidFill>
              <a:srgbClr val="BF6A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53" name="Freeform 426"/>
            <p:cNvSpPr>
              <a:spLocks/>
            </p:cNvSpPr>
            <p:nvPr/>
          </p:nvSpPr>
          <p:spPr bwMode="auto">
            <a:xfrm>
              <a:off x="2327586" y="2360037"/>
              <a:ext cx="32235" cy="28516"/>
            </a:xfrm>
            <a:custGeom>
              <a:avLst/>
              <a:gdLst>
                <a:gd name="T0" fmla="*/ 2147483647 w 40"/>
                <a:gd name="T1" fmla="*/ 2147483647 h 36"/>
                <a:gd name="T2" fmla="*/ 2147483647 w 40"/>
                <a:gd name="T3" fmla="*/ 2147483647 h 36"/>
                <a:gd name="T4" fmla="*/ 2147483647 w 40"/>
                <a:gd name="T5" fmla="*/ 2147483647 h 36"/>
                <a:gd name="T6" fmla="*/ 2147483647 w 40"/>
                <a:gd name="T7" fmla="*/ 2147483647 h 36"/>
                <a:gd name="T8" fmla="*/ 2147483647 w 40"/>
                <a:gd name="T9" fmla="*/ 2147483647 h 36"/>
                <a:gd name="T10" fmla="*/ 2147483647 w 40"/>
                <a:gd name="T11" fmla="*/ 2147483647 h 36"/>
                <a:gd name="T12" fmla="*/ 2147483647 w 40"/>
                <a:gd name="T13" fmla="*/ 2147483647 h 36"/>
                <a:gd name="T14" fmla="*/ 2147483647 w 40"/>
                <a:gd name="T15" fmla="*/ 2147483647 h 36"/>
                <a:gd name="T16" fmla="*/ 2147483647 w 40"/>
                <a:gd name="T17" fmla="*/ 2147483647 h 36"/>
                <a:gd name="T18" fmla="*/ 2147483647 w 40"/>
                <a:gd name="T19" fmla="*/ 2147483647 h 36"/>
                <a:gd name="T20" fmla="*/ 2147483647 w 40"/>
                <a:gd name="T21" fmla="*/ 2147483647 h 36"/>
                <a:gd name="T22" fmla="*/ 2147483647 w 40"/>
                <a:gd name="T23" fmla="*/ 2147483647 h 36"/>
                <a:gd name="T24" fmla="*/ 2147483647 w 40"/>
                <a:gd name="T25" fmla="*/ 2147483647 h 36"/>
                <a:gd name="T26" fmla="*/ 2147483647 w 40"/>
                <a:gd name="T27" fmla="*/ 2147483647 h 36"/>
                <a:gd name="T28" fmla="*/ 0 w 40"/>
                <a:gd name="T29" fmla="*/ 2147483647 h 36"/>
                <a:gd name="T30" fmla="*/ 2147483647 w 40"/>
                <a:gd name="T31" fmla="*/ 2147483647 h 36"/>
                <a:gd name="T32" fmla="*/ 2147483647 w 40"/>
                <a:gd name="T33" fmla="*/ 2147483647 h 36"/>
                <a:gd name="T34" fmla="*/ 2147483647 w 40"/>
                <a:gd name="T35" fmla="*/ 2147483647 h 36"/>
                <a:gd name="T36" fmla="*/ 2147483647 w 40"/>
                <a:gd name="T37" fmla="*/ 2147483647 h 36"/>
                <a:gd name="T38" fmla="*/ 2147483647 w 40"/>
                <a:gd name="T39" fmla="*/ 0 h 36"/>
                <a:gd name="T40" fmla="*/ 2147483647 w 40"/>
                <a:gd name="T41" fmla="*/ 2147483647 h 36"/>
                <a:gd name="T42" fmla="*/ 2147483647 w 40"/>
                <a:gd name="T43" fmla="*/ 2147483647 h 36"/>
                <a:gd name="T44" fmla="*/ 2147483647 w 40"/>
                <a:gd name="T45" fmla="*/ 2147483647 h 36"/>
                <a:gd name="T46" fmla="*/ 2147483647 w 40"/>
                <a:gd name="T47" fmla="*/ 2147483647 h 36"/>
                <a:gd name="T48" fmla="*/ 2147483647 w 40"/>
                <a:gd name="T49" fmla="*/ 214748364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36">
                  <a:moveTo>
                    <a:pt x="39" y="19"/>
                  </a:moveTo>
                  <a:lnTo>
                    <a:pt x="38" y="21"/>
                  </a:lnTo>
                  <a:lnTo>
                    <a:pt x="35" y="25"/>
                  </a:lnTo>
                  <a:lnTo>
                    <a:pt x="31" y="29"/>
                  </a:lnTo>
                  <a:lnTo>
                    <a:pt x="27" y="33"/>
                  </a:lnTo>
                  <a:lnTo>
                    <a:pt x="23" y="35"/>
                  </a:lnTo>
                  <a:lnTo>
                    <a:pt x="18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1" y="35"/>
                  </a:lnTo>
                  <a:lnTo>
                    <a:pt x="10" y="33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1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E83C9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54" name="Freeform 427"/>
            <p:cNvSpPr>
              <a:spLocks/>
            </p:cNvSpPr>
            <p:nvPr/>
          </p:nvSpPr>
          <p:spPr bwMode="auto">
            <a:xfrm>
              <a:off x="2602823" y="2590641"/>
              <a:ext cx="0" cy="3720"/>
            </a:xfrm>
            <a:custGeom>
              <a:avLst/>
              <a:gdLst>
                <a:gd name="T0" fmla="*/ 1 w 1"/>
                <a:gd name="T1" fmla="*/ 2147483647 h 4"/>
                <a:gd name="T2" fmla="*/ 1 w 1"/>
                <a:gd name="T3" fmla="*/ 2147483647 h 4"/>
                <a:gd name="T4" fmla="*/ 1 w 1"/>
                <a:gd name="T5" fmla="*/ 2147483647 h 4"/>
                <a:gd name="T6" fmla="*/ 0 w 1"/>
                <a:gd name="T7" fmla="*/ 0 h 4"/>
                <a:gd name="T8" fmla="*/ 0 w 1"/>
                <a:gd name="T9" fmla="*/ 0 h 4"/>
                <a:gd name="T10" fmla="*/ 1 w 1"/>
                <a:gd name="T11" fmla="*/ 2147483647 h 4"/>
                <a:gd name="T12" fmla="*/ 1 w 1"/>
                <a:gd name="T13" fmla="*/ 2147483647 h 4"/>
                <a:gd name="T14" fmla="*/ 1 w 1"/>
                <a:gd name="T15" fmla="*/ 2147483647 h 4"/>
                <a:gd name="T16" fmla="*/ 1 w 1"/>
                <a:gd name="T17" fmla="*/ 21474836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" h="4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E83C9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55" name="Freeform 428"/>
            <p:cNvSpPr>
              <a:spLocks/>
            </p:cNvSpPr>
            <p:nvPr/>
          </p:nvSpPr>
          <p:spPr bwMode="auto">
            <a:xfrm>
              <a:off x="2881778" y="2616677"/>
              <a:ext cx="2480" cy="4959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0 h 8"/>
                <a:gd name="T10" fmla="*/ 0 w 5"/>
                <a:gd name="T11" fmla="*/ 0 h 8"/>
                <a:gd name="T12" fmla="*/ 0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5" y="6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E83C9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56" name="Freeform 429"/>
            <p:cNvSpPr>
              <a:spLocks/>
            </p:cNvSpPr>
            <p:nvPr/>
          </p:nvSpPr>
          <p:spPr bwMode="auto">
            <a:xfrm>
              <a:off x="2607782" y="2290608"/>
              <a:ext cx="11158" cy="11159"/>
            </a:xfrm>
            <a:custGeom>
              <a:avLst/>
              <a:gdLst>
                <a:gd name="T0" fmla="*/ 2147483647 w 14"/>
                <a:gd name="T1" fmla="*/ 2147483647 h 15"/>
                <a:gd name="T2" fmla="*/ 2147483647 w 14"/>
                <a:gd name="T3" fmla="*/ 2147483647 h 15"/>
                <a:gd name="T4" fmla="*/ 2147483647 w 14"/>
                <a:gd name="T5" fmla="*/ 2147483647 h 15"/>
                <a:gd name="T6" fmla="*/ 2147483647 w 14"/>
                <a:gd name="T7" fmla="*/ 2147483647 h 15"/>
                <a:gd name="T8" fmla="*/ 2147483647 w 14"/>
                <a:gd name="T9" fmla="*/ 2147483647 h 15"/>
                <a:gd name="T10" fmla="*/ 2147483647 w 14"/>
                <a:gd name="T11" fmla="*/ 2147483647 h 15"/>
                <a:gd name="T12" fmla="*/ 2147483647 w 14"/>
                <a:gd name="T13" fmla="*/ 2147483647 h 15"/>
                <a:gd name="T14" fmla="*/ 2147483647 w 14"/>
                <a:gd name="T15" fmla="*/ 2147483647 h 15"/>
                <a:gd name="T16" fmla="*/ 2147483647 w 14"/>
                <a:gd name="T17" fmla="*/ 0 h 15"/>
                <a:gd name="T18" fmla="*/ 2147483647 w 14"/>
                <a:gd name="T19" fmla="*/ 2147483647 h 15"/>
                <a:gd name="T20" fmla="*/ 2147483647 w 14"/>
                <a:gd name="T21" fmla="*/ 2147483647 h 15"/>
                <a:gd name="T22" fmla="*/ 2147483647 w 14"/>
                <a:gd name="T23" fmla="*/ 2147483647 h 15"/>
                <a:gd name="T24" fmla="*/ 0 w 14"/>
                <a:gd name="T25" fmla="*/ 2147483647 h 15"/>
                <a:gd name="T26" fmla="*/ 2147483647 w 14"/>
                <a:gd name="T27" fmla="*/ 2147483647 h 15"/>
                <a:gd name="T28" fmla="*/ 2147483647 w 14"/>
                <a:gd name="T29" fmla="*/ 2147483647 h 15"/>
                <a:gd name="T30" fmla="*/ 2147483647 w 14"/>
                <a:gd name="T31" fmla="*/ 2147483647 h 15"/>
                <a:gd name="T32" fmla="*/ 2147483647 w 14"/>
                <a:gd name="T33" fmla="*/ 2147483647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5">
                  <a:moveTo>
                    <a:pt x="2" y="7"/>
                  </a:moveTo>
                  <a:lnTo>
                    <a:pt x="9" y="13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E83C9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57" name="Freeform 430"/>
            <p:cNvSpPr>
              <a:spLocks/>
            </p:cNvSpPr>
            <p:nvPr/>
          </p:nvSpPr>
          <p:spPr bwMode="auto">
            <a:xfrm>
              <a:off x="2754079" y="2656351"/>
              <a:ext cx="112822" cy="94225"/>
            </a:xfrm>
            <a:custGeom>
              <a:avLst/>
              <a:gdLst>
                <a:gd name="T0" fmla="*/ 2147483647 w 135"/>
                <a:gd name="T1" fmla="*/ 2147483647 h 119"/>
                <a:gd name="T2" fmla="*/ 2147483647 w 135"/>
                <a:gd name="T3" fmla="*/ 2147483647 h 119"/>
                <a:gd name="T4" fmla="*/ 2147483647 w 135"/>
                <a:gd name="T5" fmla="*/ 2147483647 h 119"/>
                <a:gd name="T6" fmla="*/ 2147483647 w 135"/>
                <a:gd name="T7" fmla="*/ 2147483647 h 119"/>
                <a:gd name="T8" fmla="*/ 2147483647 w 135"/>
                <a:gd name="T9" fmla="*/ 2147483647 h 119"/>
                <a:gd name="T10" fmla="*/ 2147483647 w 135"/>
                <a:gd name="T11" fmla="*/ 2147483647 h 119"/>
                <a:gd name="T12" fmla="*/ 2147483647 w 135"/>
                <a:gd name="T13" fmla="*/ 2147483647 h 119"/>
                <a:gd name="T14" fmla="*/ 2147483647 w 135"/>
                <a:gd name="T15" fmla="*/ 2147483647 h 119"/>
                <a:gd name="T16" fmla="*/ 2147483647 w 135"/>
                <a:gd name="T17" fmla="*/ 2147483647 h 119"/>
                <a:gd name="T18" fmla="*/ 2147483647 w 135"/>
                <a:gd name="T19" fmla="*/ 2147483647 h 119"/>
                <a:gd name="T20" fmla="*/ 2147483647 w 135"/>
                <a:gd name="T21" fmla="*/ 2147483647 h 119"/>
                <a:gd name="T22" fmla="*/ 2147483647 w 135"/>
                <a:gd name="T23" fmla="*/ 2147483647 h 119"/>
                <a:gd name="T24" fmla="*/ 2147483647 w 135"/>
                <a:gd name="T25" fmla="*/ 2147483647 h 119"/>
                <a:gd name="T26" fmla="*/ 2147483647 w 135"/>
                <a:gd name="T27" fmla="*/ 2147483647 h 119"/>
                <a:gd name="T28" fmla="*/ 2147483647 w 135"/>
                <a:gd name="T29" fmla="*/ 2147483647 h 119"/>
                <a:gd name="T30" fmla="*/ 2147483647 w 135"/>
                <a:gd name="T31" fmla="*/ 2147483647 h 119"/>
                <a:gd name="T32" fmla="*/ 2147483647 w 135"/>
                <a:gd name="T33" fmla="*/ 2147483647 h 119"/>
                <a:gd name="T34" fmla="*/ 2147483647 w 135"/>
                <a:gd name="T35" fmla="*/ 2147483647 h 119"/>
                <a:gd name="T36" fmla="*/ 2147483647 w 135"/>
                <a:gd name="T37" fmla="*/ 2147483647 h 119"/>
                <a:gd name="T38" fmla="*/ 2147483647 w 135"/>
                <a:gd name="T39" fmla="*/ 2147483647 h 119"/>
                <a:gd name="T40" fmla="*/ 2147483647 w 135"/>
                <a:gd name="T41" fmla="*/ 2147483647 h 119"/>
                <a:gd name="T42" fmla="*/ 2147483647 w 135"/>
                <a:gd name="T43" fmla="*/ 2147483647 h 119"/>
                <a:gd name="T44" fmla="*/ 2147483647 w 135"/>
                <a:gd name="T45" fmla="*/ 2147483647 h 119"/>
                <a:gd name="T46" fmla="*/ 2147483647 w 135"/>
                <a:gd name="T47" fmla="*/ 2147483647 h 119"/>
                <a:gd name="T48" fmla="*/ 2147483647 w 135"/>
                <a:gd name="T49" fmla="*/ 2147483647 h 119"/>
                <a:gd name="T50" fmla="*/ 2147483647 w 135"/>
                <a:gd name="T51" fmla="*/ 2147483647 h 119"/>
                <a:gd name="T52" fmla="*/ 2147483647 w 135"/>
                <a:gd name="T53" fmla="*/ 2147483647 h 119"/>
                <a:gd name="T54" fmla="*/ 2147483647 w 135"/>
                <a:gd name="T55" fmla="*/ 2147483647 h 119"/>
                <a:gd name="T56" fmla="*/ 2147483647 w 135"/>
                <a:gd name="T57" fmla="*/ 2147483647 h 119"/>
                <a:gd name="T58" fmla="*/ 2147483647 w 135"/>
                <a:gd name="T59" fmla="*/ 2147483647 h 119"/>
                <a:gd name="T60" fmla="*/ 2147483647 w 135"/>
                <a:gd name="T61" fmla="*/ 2147483647 h 119"/>
                <a:gd name="T62" fmla="*/ 2147483647 w 135"/>
                <a:gd name="T63" fmla="*/ 2147483647 h 119"/>
                <a:gd name="T64" fmla="*/ 2147483647 w 135"/>
                <a:gd name="T65" fmla="*/ 2147483647 h 119"/>
                <a:gd name="T66" fmla="*/ 2147483647 w 135"/>
                <a:gd name="T67" fmla="*/ 2147483647 h 119"/>
                <a:gd name="T68" fmla="*/ 2147483647 w 135"/>
                <a:gd name="T69" fmla="*/ 2147483647 h 119"/>
                <a:gd name="T70" fmla="*/ 2147483647 w 135"/>
                <a:gd name="T71" fmla="*/ 2147483647 h 119"/>
                <a:gd name="T72" fmla="*/ 2147483647 w 135"/>
                <a:gd name="T73" fmla="*/ 2147483647 h 119"/>
                <a:gd name="T74" fmla="*/ 2147483647 w 135"/>
                <a:gd name="T75" fmla="*/ 2147483647 h 119"/>
                <a:gd name="T76" fmla="*/ 2147483647 w 135"/>
                <a:gd name="T77" fmla="*/ 2147483647 h 119"/>
                <a:gd name="T78" fmla="*/ 2147483647 w 135"/>
                <a:gd name="T79" fmla="*/ 2147483647 h 119"/>
                <a:gd name="T80" fmla="*/ 2147483647 w 135"/>
                <a:gd name="T81" fmla="*/ 2147483647 h 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119">
                  <a:moveTo>
                    <a:pt x="122" y="59"/>
                  </a:moveTo>
                  <a:lnTo>
                    <a:pt x="124" y="60"/>
                  </a:lnTo>
                  <a:lnTo>
                    <a:pt x="130" y="62"/>
                  </a:lnTo>
                  <a:lnTo>
                    <a:pt x="135" y="67"/>
                  </a:lnTo>
                  <a:lnTo>
                    <a:pt x="133" y="71"/>
                  </a:lnTo>
                  <a:lnTo>
                    <a:pt x="129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1" y="83"/>
                  </a:lnTo>
                  <a:lnTo>
                    <a:pt x="118" y="83"/>
                  </a:lnTo>
                  <a:lnTo>
                    <a:pt x="116" y="83"/>
                  </a:lnTo>
                  <a:lnTo>
                    <a:pt x="114" y="82"/>
                  </a:lnTo>
                  <a:lnTo>
                    <a:pt x="108" y="79"/>
                  </a:lnTo>
                  <a:lnTo>
                    <a:pt x="101" y="77"/>
                  </a:lnTo>
                  <a:lnTo>
                    <a:pt x="95" y="75"/>
                  </a:lnTo>
                  <a:lnTo>
                    <a:pt x="91" y="74"/>
                  </a:lnTo>
                  <a:lnTo>
                    <a:pt x="86" y="71"/>
                  </a:lnTo>
                  <a:lnTo>
                    <a:pt x="82" y="68"/>
                  </a:lnTo>
                  <a:lnTo>
                    <a:pt x="77" y="66"/>
                  </a:lnTo>
                  <a:lnTo>
                    <a:pt x="72" y="66"/>
                  </a:lnTo>
                  <a:lnTo>
                    <a:pt x="70" y="70"/>
                  </a:lnTo>
                  <a:lnTo>
                    <a:pt x="71" y="78"/>
                  </a:lnTo>
                  <a:lnTo>
                    <a:pt x="72" y="85"/>
                  </a:lnTo>
                  <a:lnTo>
                    <a:pt x="72" y="92"/>
                  </a:lnTo>
                  <a:lnTo>
                    <a:pt x="68" y="96"/>
                  </a:lnTo>
                  <a:lnTo>
                    <a:pt x="61" y="99"/>
                  </a:lnTo>
                  <a:lnTo>
                    <a:pt x="58" y="102"/>
                  </a:lnTo>
                  <a:lnTo>
                    <a:pt x="57" y="107"/>
                  </a:lnTo>
                  <a:lnTo>
                    <a:pt x="56" y="111"/>
                  </a:lnTo>
                  <a:lnTo>
                    <a:pt x="53" y="114"/>
                  </a:lnTo>
                  <a:lnTo>
                    <a:pt x="48" y="117"/>
                  </a:lnTo>
                  <a:lnTo>
                    <a:pt x="44" y="119"/>
                  </a:lnTo>
                  <a:lnTo>
                    <a:pt x="40" y="116"/>
                  </a:lnTo>
                  <a:lnTo>
                    <a:pt x="39" y="111"/>
                  </a:lnTo>
                  <a:lnTo>
                    <a:pt x="38" y="105"/>
                  </a:lnTo>
                  <a:lnTo>
                    <a:pt x="34" y="100"/>
                  </a:lnTo>
                  <a:lnTo>
                    <a:pt x="29" y="99"/>
                  </a:lnTo>
                  <a:lnTo>
                    <a:pt x="23" y="99"/>
                  </a:lnTo>
                  <a:lnTo>
                    <a:pt x="20" y="100"/>
                  </a:lnTo>
                  <a:lnTo>
                    <a:pt x="17" y="101"/>
                  </a:lnTo>
                  <a:lnTo>
                    <a:pt x="10" y="104"/>
                  </a:lnTo>
                  <a:lnTo>
                    <a:pt x="3" y="105"/>
                  </a:lnTo>
                  <a:lnTo>
                    <a:pt x="0" y="101"/>
                  </a:lnTo>
                  <a:lnTo>
                    <a:pt x="1" y="97"/>
                  </a:lnTo>
                  <a:lnTo>
                    <a:pt x="4" y="90"/>
                  </a:lnTo>
                  <a:lnTo>
                    <a:pt x="9" y="84"/>
                  </a:lnTo>
                  <a:lnTo>
                    <a:pt x="12" y="82"/>
                  </a:lnTo>
                  <a:lnTo>
                    <a:pt x="16" y="79"/>
                  </a:lnTo>
                  <a:lnTo>
                    <a:pt x="16" y="75"/>
                  </a:lnTo>
                  <a:lnTo>
                    <a:pt x="14" y="68"/>
                  </a:lnTo>
                  <a:lnTo>
                    <a:pt x="12" y="61"/>
                  </a:lnTo>
                  <a:lnTo>
                    <a:pt x="11" y="55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0" y="39"/>
                  </a:lnTo>
                  <a:lnTo>
                    <a:pt x="8" y="35"/>
                  </a:lnTo>
                  <a:lnTo>
                    <a:pt x="8" y="2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30" y="18"/>
                  </a:lnTo>
                  <a:lnTo>
                    <a:pt x="32" y="26"/>
                  </a:lnTo>
                  <a:lnTo>
                    <a:pt x="33" y="30"/>
                  </a:lnTo>
                  <a:lnTo>
                    <a:pt x="37" y="30"/>
                  </a:lnTo>
                  <a:lnTo>
                    <a:pt x="40" y="28"/>
                  </a:lnTo>
                  <a:lnTo>
                    <a:pt x="44" y="25"/>
                  </a:lnTo>
                  <a:lnTo>
                    <a:pt x="48" y="23"/>
                  </a:lnTo>
                  <a:lnTo>
                    <a:pt x="54" y="23"/>
                  </a:lnTo>
                  <a:lnTo>
                    <a:pt x="61" y="24"/>
                  </a:lnTo>
                  <a:lnTo>
                    <a:pt x="70" y="26"/>
                  </a:lnTo>
                  <a:lnTo>
                    <a:pt x="78" y="30"/>
                  </a:lnTo>
                  <a:lnTo>
                    <a:pt x="85" y="33"/>
                  </a:lnTo>
                  <a:lnTo>
                    <a:pt x="90" y="40"/>
                  </a:lnTo>
                  <a:lnTo>
                    <a:pt x="93" y="48"/>
                  </a:lnTo>
                  <a:lnTo>
                    <a:pt x="98" y="54"/>
                  </a:lnTo>
                  <a:lnTo>
                    <a:pt x="100" y="58"/>
                  </a:lnTo>
                  <a:lnTo>
                    <a:pt x="101" y="59"/>
                  </a:lnTo>
                  <a:lnTo>
                    <a:pt x="122" y="59"/>
                  </a:lnTo>
                  <a:close/>
                </a:path>
              </a:pathLst>
            </a:custGeom>
            <a:solidFill>
              <a:srgbClr val="E83C9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58" name="Freeform 431"/>
            <p:cNvSpPr>
              <a:spLocks/>
            </p:cNvSpPr>
            <p:nvPr/>
          </p:nvSpPr>
          <p:spPr bwMode="auto">
            <a:xfrm>
              <a:off x="2663573" y="2373675"/>
              <a:ext cx="467407" cy="312431"/>
            </a:xfrm>
            <a:custGeom>
              <a:avLst/>
              <a:gdLst>
                <a:gd name="T0" fmla="*/ 2147483647 w 556"/>
                <a:gd name="T1" fmla="*/ 2147483647 h 395"/>
                <a:gd name="T2" fmla="*/ 2147483647 w 556"/>
                <a:gd name="T3" fmla="*/ 2147483647 h 395"/>
                <a:gd name="T4" fmla="*/ 2147483647 w 556"/>
                <a:gd name="T5" fmla="*/ 2147483647 h 395"/>
                <a:gd name="T6" fmla="*/ 2147483647 w 556"/>
                <a:gd name="T7" fmla="*/ 2147483647 h 395"/>
                <a:gd name="T8" fmla="*/ 2147483647 w 556"/>
                <a:gd name="T9" fmla="*/ 2147483647 h 395"/>
                <a:gd name="T10" fmla="*/ 2147483647 w 556"/>
                <a:gd name="T11" fmla="*/ 2147483647 h 395"/>
                <a:gd name="T12" fmla="*/ 2147483647 w 556"/>
                <a:gd name="T13" fmla="*/ 2147483647 h 395"/>
                <a:gd name="T14" fmla="*/ 2147483647 w 556"/>
                <a:gd name="T15" fmla="*/ 2147483647 h 395"/>
                <a:gd name="T16" fmla="*/ 2147483647 w 556"/>
                <a:gd name="T17" fmla="*/ 2147483647 h 395"/>
                <a:gd name="T18" fmla="*/ 2147483647 w 556"/>
                <a:gd name="T19" fmla="*/ 2147483647 h 395"/>
                <a:gd name="T20" fmla="*/ 2147483647 w 556"/>
                <a:gd name="T21" fmla="*/ 2147483647 h 395"/>
                <a:gd name="T22" fmla="*/ 2147483647 w 556"/>
                <a:gd name="T23" fmla="*/ 2147483647 h 395"/>
                <a:gd name="T24" fmla="*/ 2147483647 w 556"/>
                <a:gd name="T25" fmla="*/ 2147483647 h 395"/>
                <a:gd name="T26" fmla="*/ 2147483647 w 556"/>
                <a:gd name="T27" fmla="*/ 2147483647 h 395"/>
                <a:gd name="T28" fmla="*/ 2147483647 w 556"/>
                <a:gd name="T29" fmla="*/ 2147483647 h 395"/>
                <a:gd name="T30" fmla="*/ 2147483647 w 556"/>
                <a:gd name="T31" fmla="*/ 2147483647 h 395"/>
                <a:gd name="T32" fmla="*/ 2147483647 w 556"/>
                <a:gd name="T33" fmla="*/ 2147483647 h 395"/>
                <a:gd name="T34" fmla="*/ 2147483647 w 556"/>
                <a:gd name="T35" fmla="*/ 2147483647 h 395"/>
                <a:gd name="T36" fmla="*/ 2147483647 w 556"/>
                <a:gd name="T37" fmla="*/ 2147483647 h 395"/>
                <a:gd name="T38" fmla="*/ 2147483647 w 556"/>
                <a:gd name="T39" fmla="*/ 2147483647 h 395"/>
                <a:gd name="T40" fmla="*/ 2147483647 w 556"/>
                <a:gd name="T41" fmla="*/ 2147483647 h 395"/>
                <a:gd name="T42" fmla="*/ 2147483647 w 556"/>
                <a:gd name="T43" fmla="*/ 2147483647 h 395"/>
                <a:gd name="T44" fmla="*/ 2147483647 w 556"/>
                <a:gd name="T45" fmla="*/ 2147483647 h 395"/>
                <a:gd name="T46" fmla="*/ 2147483647 w 556"/>
                <a:gd name="T47" fmla="*/ 2147483647 h 395"/>
                <a:gd name="T48" fmla="*/ 2147483647 w 556"/>
                <a:gd name="T49" fmla="*/ 2147483647 h 395"/>
                <a:gd name="T50" fmla="*/ 0 w 556"/>
                <a:gd name="T51" fmla="*/ 2147483647 h 395"/>
                <a:gd name="T52" fmla="*/ 2147483647 w 556"/>
                <a:gd name="T53" fmla="*/ 2147483647 h 395"/>
                <a:gd name="T54" fmla="*/ 2147483647 w 556"/>
                <a:gd name="T55" fmla="*/ 2147483647 h 395"/>
                <a:gd name="T56" fmla="*/ 2147483647 w 556"/>
                <a:gd name="T57" fmla="*/ 2147483647 h 395"/>
                <a:gd name="T58" fmla="*/ 2147483647 w 556"/>
                <a:gd name="T59" fmla="*/ 2147483647 h 395"/>
                <a:gd name="T60" fmla="*/ 2147483647 w 556"/>
                <a:gd name="T61" fmla="*/ 2147483647 h 395"/>
                <a:gd name="T62" fmla="*/ 2147483647 w 556"/>
                <a:gd name="T63" fmla="*/ 2147483647 h 395"/>
                <a:gd name="T64" fmla="*/ 2147483647 w 556"/>
                <a:gd name="T65" fmla="*/ 2147483647 h 395"/>
                <a:gd name="T66" fmla="*/ 2147483647 w 556"/>
                <a:gd name="T67" fmla="*/ 2147483647 h 395"/>
                <a:gd name="T68" fmla="*/ 2147483647 w 556"/>
                <a:gd name="T69" fmla="*/ 2147483647 h 395"/>
                <a:gd name="T70" fmla="*/ 2147483647 w 556"/>
                <a:gd name="T71" fmla="*/ 2147483647 h 395"/>
                <a:gd name="T72" fmla="*/ 2147483647 w 556"/>
                <a:gd name="T73" fmla="*/ 2147483647 h 395"/>
                <a:gd name="T74" fmla="*/ 2147483647 w 556"/>
                <a:gd name="T75" fmla="*/ 2147483647 h 395"/>
                <a:gd name="T76" fmla="*/ 2147483647 w 556"/>
                <a:gd name="T77" fmla="*/ 2147483647 h 395"/>
                <a:gd name="T78" fmla="*/ 2147483647 w 556"/>
                <a:gd name="T79" fmla="*/ 2147483647 h 395"/>
                <a:gd name="T80" fmla="*/ 2147483647 w 556"/>
                <a:gd name="T81" fmla="*/ 2147483647 h 395"/>
                <a:gd name="T82" fmla="*/ 2147483647 w 556"/>
                <a:gd name="T83" fmla="*/ 2147483647 h 395"/>
                <a:gd name="T84" fmla="*/ 2147483647 w 556"/>
                <a:gd name="T85" fmla="*/ 2147483647 h 395"/>
                <a:gd name="T86" fmla="*/ 2147483647 w 556"/>
                <a:gd name="T87" fmla="*/ 2147483647 h 395"/>
                <a:gd name="T88" fmla="*/ 2147483647 w 556"/>
                <a:gd name="T89" fmla="*/ 2147483647 h 395"/>
                <a:gd name="T90" fmla="*/ 2147483647 w 556"/>
                <a:gd name="T91" fmla="*/ 2147483647 h 395"/>
                <a:gd name="T92" fmla="*/ 2147483647 w 556"/>
                <a:gd name="T93" fmla="*/ 2147483647 h 395"/>
                <a:gd name="T94" fmla="*/ 2147483647 w 556"/>
                <a:gd name="T95" fmla="*/ 2147483647 h 395"/>
                <a:gd name="T96" fmla="*/ 2147483647 w 556"/>
                <a:gd name="T97" fmla="*/ 2147483647 h 395"/>
                <a:gd name="T98" fmla="*/ 2147483647 w 556"/>
                <a:gd name="T99" fmla="*/ 2147483647 h 395"/>
                <a:gd name="T100" fmla="*/ 2147483647 w 556"/>
                <a:gd name="T101" fmla="*/ 2147483647 h 395"/>
                <a:gd name="T102" fmla="*/ 2147483647 w 556"/>
                <a:gd name="T103" fmla="*/ 2147483647 h 395"/>
                <a:gd name="T104" fmla="*/ 2147483647 w 556"/>
                <a:gd name="T105" fmla="*/ 2147483647 h 395"/>
                <a:gd name="T106" fmla="*/ 2147483647 w 556"/>
                <a:gd name="T107" fmla="*/ 2147483647 h 395"/>
                <a:gd name="T108" fmla="*/ 2147483647 w 556"/>
                <a:gd name="T109" fmla="*/ 2147483647 h 395"/>
                <a:gd name="T110" fmla="*/ 2147483647 w 556"/>
                <a:gd name="T111" fmla="*/ 2147483647 h 395"/>
                <a:gd name="T112" fmla="*/ 2147483647 w 556"/>
                <a:gd name="T113" fmla="*/ 2147483647 h 395"/>
                <a:gd name="T114" fmla="*/ 2147483647 w 556"/>
                <a:gd name="T115" fmla="*/ 2147483647 h 395"/>
                <a:gd name="T116" fmla="*/ 2147483647 w 556"/>
                <a:gd name="T117" fmla="*/ 2147483647 h 395"/>
                <a:gd name="T118" fmla="*/ 2147483647 w 556"/>
                <a:gd name="T119" fmla="*/ 2147483647 h 395"/>
                <a:gd name="T120" fmla="*/ 2147483647 w 556"/>
                <a:gd name="T121" fmla="*/ 2147483647 h 395"/>
                <a:gd name="T122" fmla="*/ 2147483647 w 556"/>
                <a:gd name="T123" fmla="*/ 2147483647 h 395"/>
                <a:gd name="T124" fmla="*/ 2147483647 w 556"/>
                <a:gd name="T125" fmla="*/ 2147483647 h 3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56" h="395">
                  <a:moveTo>
                    <a:pt x="539" y="379"/>
                  </a:moveTo>
                  <a:lnTo>
                    <a:pt x="540" y="380"/>
                  </a:lnTo>
                  <a:lnTo>
                    <a:pt x="542" y="383"/>
                  </a:lnTo>
                  <a:lnTo>
                    <a:pt x="541" y="387"/>
                  </a:lnTo>
                  <a:lnTo>
                    <a:pt x="533" y="388"/>
                  </a:lnTo>
                  <a:lnTo>
                    <a:pt x="527" y="388"/>
                  </a:lnTo>
                  <a:lnTo>
                    <a:pt x="523" y="387"/>
                  </a:lnTo>
                  <a:lnTo>
                    <a:pt x="518" y="387"/>
                  </a:lnTo>
                  <a:lnTo>
                    <a:pt x="514" y="388"/>
                  </a:lnTo>
                  <a:lnTo>
                    <a:pt x="510" y="388"/>
                  </a:lnTo>
                  <a:lnTo>
                    <a:pt x="506" y="389"/>
                  </a:lnTo>
                  <a:lnTo>
                    <a:pt x="501" y="390"/>
                  </a:lnTo>
                  <a:lnTo>
                    <a:pt x="495" y="392"/>
                  </a:lnTo>
                  <a:lnTo>
                    <a:pt x="488" y="393"/>
                  </a:lnTo>
                  <a:lnTo>
                    <a:pt x="482" y="394"/>
                  </a:lnTo>
                  <a:lnTo>
                    <a:pt x="478" y="395"/>
                  </a:lnTo>
                  <a:lnTo>
                    <a:pt x="473" y="395"/>
                  </a:lnTo>
                  <a:lnTo>
                    <a:pt x="468" y="395"/>
                  </a:lnTo>
                  <a:lnTo>
                    <a:pt x="464" y="394"/>
                  </a:lnTo>
                  <a:lnTo>
                    <a:pt x="459" y="394"/>
                  </a:lnTo>
                  <a:lnTo>
                    <a:pt x="453" y="393"/>
                  </a:lnTo>
                  <a:lnTo>
                    <a:pt x="449" y="393"/>
                  </a:lnTo>
                  <a:lnTo>
                    <a:pt x="444" y="393"/>
                  </a:lnTo>
                  <a:lnTo>
                    <a:pt x="440" y="394"/>
                  </a:lnTo>
                  <a:lnTo>
                    <a:pt x="435" y="395"/>
                  </a:lnTo>
                  <a:lnTo>
                    <a:pt x="430" y="395"/>
                  </a:lnTo>
                  <a:lnTo>
                    <a:pt x="427" y="395"/>
                  </a:lnTo>
                  <a:lnTo>
                    <a:pt x="422" y="394"/>
                  </a:lnTo>
                  <a:lnTo>
                    <a:pt x="419" y="392"/>
                  </a:lnTo>
                  <a:lnTo>
                    <a:pt x="414" y="386"/>
                  </a:lnTo>
                  <a:lnTo>
                    <a:pt x="413" y="380"/>
                  </a:lnTo>
                  <a:lnTo>
                    <a:pt x="409" y="375"/>
                  </a:lnTo>
                  <a:lnTo>
                    <a:pt x="397" y="372"/>
                  </a:lnTo>
                  <a:lnTo>
                    <a:pt x="389" y="371"/>
                  </a:lnTo>
                  <a:lnTo>
                    <a:pt x="382" y="368"/>
                  </a:lnTo>
                  <a:lnTo>
                    <a:pt x="376" y="366"/>
                  </a:lnTo>
                  <a:lnTo>
                    <a:pt x="372" y="364"/>
                  </a:lnTo>
                  <a:lnTo>
                    <a:pt x="368" y="362"/>
                  </a:lnTo>
                  <a:lnTo>
                    <a:pt x="365" y="359"/>
                  </a:lnTo>
                  <a:lnTo>
                    <a:pt x="362" y="358"/>
                  </a:lnTo>
                  <a:lnTo>
                    <a:pt x="359" y="356"/>
                  </a:lnTo>
                  <a:lnTo>
                    <a:pt x="354" y="352"/>
                  </a:lnTo>
                  <a:lnTo>
                    <a:pt x="350" y="351"/>
                  </a:lnTo>
                  <a:lnTo>
                    <a:pt x="344" y="352"/>
                  </a:lnTo>
                  <a:lnTo>
                    <a:pt x="335" y="357"/>
                  </a:lnTo>
                  <a:lnTo>
                    <a:pt x="324" y="362"/>
                  </a:lnTo>
                  <a:lnTo>
                    <a:pt x="316" y="363"/>
                  </a:lnTo>
                  <a:lnTo>
                    <a:pt x="309" y="365"/>
                  </a:lnTo>
                  <a:lnTo>
                    <a:pt x="304" y="370"/>
                  </a:lnTo>
                  <a:lnTo>
                    <a:pt x="297" y="377"/>
                  </a:lnTo>
                  <a:lnTo>
                    <a:pt x="290" y="381"/>
                  </a:lnTo>
                  <a:lnTo>
                    <a:pt x="283" y="381"/>
                  </a:lnTo>
                  <a:lnTo>
                    <a:pt x="276" y="377"/>
                  </a:lnTo>
                  <a:lnTo>
                    <a:pt x="271" y="373"/>
                  </a:lnTo>
                  <a:lnTo>
                    <a:pt x="267" y="370"/>
                  </a:lnTo>
                  <a:lnTo>
                    <a:pt x="262" y="366"/>
                  </a:lnTo>
                  <a:lnTo>
                    <a:pt x="259" y="363"/>
                  </a:lnTo>
                  <a:lnTo>
                    <a:pt x="256" y="358"/>
                  </a:lnTo>
                  <a:lnTo>
                    <a:pt x="256" y="355"/>
                  </a:lnTo>
                  <a:lnTo>
                    <a:pt x="260" y="350"/>
                  </a:lnTo>
                  <a:lnTo>
                    <a:pt x="268" y="344"/>
                  </a:lnTo>
                  <a:lnTo>
                    <a:pt x="277" y="340"/>
                  </a:lnTo>
                  <a:lnTo>
                    <a:pt x="283" y="337"/>
                  </a:lnTo>
                  <a:lnTo>
                    <a:pt x="288" y="337"/>
                  </a:lnTo>
                  <a:lnTo>
                    <a:pt x="291" y="337"/>
                  </a:lnTo>
                  <a:lnTo>
                    <a:pt x="293" y="337"/>
                  </a:lnTo>
                  <a:lnTo>
                    <a:pt x="296" y="336"/>
                  </a:lnTo>
                  <a:lnTo>
                    <a:pt x="300" y="334"/>
                  </a:lnTo>
                  <a:lnTo>
                    <a:pt x="305" y="329"/>
                  </a:lnTo>
                  <a:lnTo>
                    <a:pt x="316" y="320"/>
                  </a:lnTo>
                  <a:lnTo>
                    <a:pt x="326" y="313"/>
                  </a:lnTo>
                  <a:lnTo>
                    <a:pt x="330" y="307"/>
                  </a:lnTo>
                  <a:lnTo>
                    <a:pt x="327" y="301"/>
                  </a:lnTo>
                  <a:lnTo>
                    <a:pt x="318" y="295"/>
                  </a:lnTo>
                  <a:lnTo>
                    <a:pt x="308" y="292"/>
                  </a:lnTo>
                  <a:lnTo>
                    <a:pt x="305" y="287"/>
                  </a:lnTo>
                  <a:lnTo>
                    <a:pt x="309" y="273"/>
                  </a:lnTo>
                  <a:lnTo>
                    <a:pt x="320" y="258"/>
                  </a:lnTo>
                  <a:lnTo>
                    <a:pt x="328" y="246"/>
                  </a:lnTo>
                  <a:lnTo>
                    <a:pt x="327" y="235"/>
                  </a:lnTo>
                  <a:lnTo>
                    <a:pt x="315" y="218"/>
                  </a:lnTo>
                  <a:lnTo>
                    <a:pt x="306" y="208"/>
                  </a:lnTo>
                  <a:lnTo>
                    <a:pt x="297" y="200"/>
                  </a:lnTo>
                  <a:lnTo>
                    <a:pt x="289" y="193"/>
                  </a:lnTo>
                  <a:lnTo>
                    <a:pt x="282" y="188"/>
                  </a:lnTo>
                  <a:lnTo>
                    <a:pt x="274" y="183"/>
                  </a:lnTo>
                  <a:lnTo>
                    <a:pt x="267" y="180"/>
                  </a:lnTo>
                  <a:lnTo>
                    <a:pt x="260" y="176"/>
                  </a:lnTo>
                  <a:lnTo>
                    <a:pt x="252" y="173"/>
                  </a:lnTo>
                  <a:lnTo>
                    <a:pt x="244" y="169"/>
                  </a:lnTo>
                  <a:lnTo>
                    <a:pt x="236" y="166"/>
                  </a:lnTo>
                  <a:lnTo>
                    <a:pt x="228" y="161"/>
                  </a:lnTo>
                  <a:lnTo>
                    <a:pt x="221" y="156"/>
                  </a:lnTo>
                  <a:lnTo>
                    <a:pt x="214" y="152"/>
                  </a:lnTo>
                  <a:lnTo>
                    <a:pt x="208" y="148"/>
                  </a:lnTo>
                  <a:lnTo>
                    <a:pt x="202" y="145"/>
                  </a:lnTo>
                  <a:lnTo>
                    <a:pt x="199" y="142"/>
                  </a:lnTo>
                  <a:lnTo>
                    <a:pt x="191" y="137"/>
                  </a:lnTo>
                  <a:lnTo>
                    <a:pt x="183" y="132"/>
                  </a:lnTo>
                  <a:lnTo>
                    <a:pt x="178" y="131"/>
                  </a:lnTo>
                  <a:lnTo>
                    <a:pt x="179" y="137"/>
                  </a:lnTo>
                  <a:lnTo>
                    <a:pt x="185" y="146"/>
                  </a:lnTo>
                  <a:lnTo>
                    <a:pt x="186" y="152"/>
                  </a:lnTo>
                  <a:lnTo>
                    <a:pt x="183" y="155"/>
                  </a:lnTo>
                  <a:lnTo>
                    <a:pt x="171" y="155"/>
                  </a:lnTo>
                  <a:lnTo>
                    <a:pt x="163" y="155"/>
                  </a:lnTo>
                  <a:lnTo>
                    <a:pt x="159" y="155"/>
                  </a:lnTo>
                  <a:lnTo>
                    <a:pt x="154" y="156"/>
                  </a:lnTo>
                  <a:lnTo>
                    <a:pt x="151" y="159"/>
                  </a:lnTo>
                  <a:lnTo>
                    <a:pt x="147" y="161"/>
                  </a:lnTo>
                  <a:lnTo>
                    <a:pt x="142" y="162"/>
                  </a:lnTo>
                  <a:lnTo>
                    <a:pt x="138" y="163"/>
                  </a:lnTo>
                  <a:lnTo>
                    <a:pt x="131" y="165"/>
                  </a:lnTo>
                  <a:lnTo>
                    <a:pt x="124" y="166"/>
                  </a:lnTo>
                  <a:lnTo>
                    <a:pt x="118" y="167"/>
                  </a:lnTo>
                  <a:lnTo>
                    <a:pt x="114" y="168"/>
                  </a:lnTo>
                  <a:lnTo>
                    <a:pt x="110" y="169"/>
                  </a:lnTo>
                  <a:lnTo>
                    <a:pt x="106" y="170"/>
                  </a:lnTo>
                  <a:lnTo>
                    <a:pt x="101" y="170"/>
                  </a:lnTo>
                  <a:lnTo>
                    <a:pt x="95" y="170"/>
                  </a:lnTo>
                  <a:lnTo>
                    <a:pt x="87" y="169"/>
                  </a:lnTo>
                  <a:lnTo>
                    <a:pt x="74" y="166"/>
                  </a:lnTo>
                  <a:lnTo>
                    <a:pt x="70" y="162"/>
                  </a:lnTo>
                  <a:lnTo>
                    <a:pt x="66" y="160"/>
                  </a:lnTo>
                  <a:lnTo>
                    <a:pt x="60" y="161"/>
                  </a:lnTo>
                  <a:lnTo>
                    <a:pt x="51" y="166"/>
                  </a:lnTo>
                  <a:lnTo>
                    <a:pt x="47" y="168"/>
                  </a:lnTo>
                  <a:lnTo>
                    <a:pt x="43" y="168"/>
                  </a:lnTo>
                  <a:lnTo>
                    <a:pt x="35" y="163"/>
                  </a:lnTo>
                  <a:lnTo>
                    <a:pt x="30" y="160"/>
                  </a:lnTo>
                  <a:lnTo>
                    <a:pt x="24" y="156"/>
                  </a:lnTo>
                  <a:lnTo>
                    <a:pt x="18" y="153"/>
                  </a:lnTo>
                  <a:lnTo>
                    <a:pt x="13" y="151"/>
                  </a:lnTo>
                  <a:lnTo>
                    <a:pt x="10" y="148"/>
                  </a:lnTo>
                  <a:lnTo>
                    <a:pt x="9" y="145"/>
                  </a:lnTo>
                  <a:lnTo>
                    <a:pt x="11" y="143"/>
                  </a:lnTo>
                  <a:lnTo>
                    <a:pt x="16" y="140"/>
                  </a:lnTo>
                  <a:lnTo>
                    <a:pt x="23" y="138"/>
                  </a:lnTo>
                  <a:lnTo>
                    <a:pt x="30" y="137"/>
                  </a:lnTo>
                  <a:lnTo>
                    <a:pt x="36" y="136"/>
                  </a:lnTo>
                  <a:lnTo>
                    <a:pt x="41" y="135"/>
                  </a:lnTo>
                  <a:lnTo>
                    <a:pt x="45" y="133"/>
                  </a:lnTo>
                  <a:lnTo>
                    <a:pt x="45" y="132"/>
                  </a:lnTo>
                  <a:lnTo>
                    <a:pt x="42" y="130"/>
                  </a:lnTo>
                  <a:lnTo>
                    <a:pt x="35" y="128"/>
                  </a:lnTo>
                  <a:lnTo>
                    <a:pt x="27" y="125"/>
                  </a:lnTo>
                  <a:lnTo>
                    <a:pt x="19" y="123"/>
                  </a:lnTo>
                  <a:lnTo>
                    <a:pt x="13" y="122"/>
                  </a:lnTo>
                  <a:lnTo>
                    <a:pt x="9" y="121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1" y="60"/>
                  </a:lnTo>
                  <a:lnTo>
                    <a:pt x="5" y="39"/>
                  </a:lnTo>
                  <a:lnTo>
                    <a:pt x="12" y="21"/>
                  </a:lnTo>
                  <a:lnTo>
                    <a:pt x="22" y="9"/>
                  </a:lnTo>
                  <a:lnTo>
                    <a:pt x="31" y="3"/>
                  </a:lnTo>
                  <a:lnTo>
                    <a:pt x="39" y="3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49" y="19"/>
                  </a:lnTo>
                  <a:lnTo>
                    <a:pt x="43" y="40"/>
                  </a:lnTo>
                  <a:lnTo>
                    <a:pt x="42" y="56"/>
                  </a:lnTo>
                  <a:lnTo>
                    <a:pt x="45" y="70"/>
                  </a:lnTo>
                  <a:lnTo>
                    <a:pt x="50" y="80"/>
                  </a:lnTo>
                  <a:lnTo>
                    <a:pt x="56" y="90"/>
                  </a:lnTo>
                  <a:lnTo>
                    <a:pt x="62" y="97"/>
                  </a:lnTo>
                  <a:lnTo>
                    <a:pt x="68" y="102"/>
                  </a:lnTo>
                  <a:lnTo>
                    <a:pt x="71" y="108"/>
                  </a:lnTo>
                  <a:lnTo>
                    <a:pt x="70" y="107"/>
                  </a:lnTo>
                  <a:lnTo>
                    <a:pt x="63" y="87"/>
                  </a:lnTo>
                  <a:lnTo>
                    <a:pt x="56" y="62"/>
                  </a:lnTo>
                  <a:lnTo>
                    <a:pt x="55" y="41"/>
                  </a:lnTo>
                  <a:lnTo>
                    <a:pt x="58" y="26"/>
                  </a:lnTo>
                  <a:lnTo>
                    <a:pt x="62" y="12"/>
                  </a:lnTo>
                  <a:lnTo>
                    <a:pt x="69" y="3"/>
                  </a:lnTo>
                  <a:lnTo>
                    <a:pt x="79" y="0"/>
                  </a:lnTo>
                  <a:lnTo>
                    <a:pt x="91" y="2"/>
                  </a:lnTo>
                  <a:lnTo>
                    <a:pt x="100" y="7"/>
                  </a:lnTo>
                  <a:lnTo>
                    <a:pt x="106" y="14"/>
                  </a:lnTo>
                  <a:lnTo>
                    <a:pt x="109" y="21"/>
                  </a:lnTo>
                  <a:lnTo>
                    <a:pt x="111" y="26"/>
                  </a:lnTo>
                  <a:lnTo>
                    <a:pt x="114" y="32"/>
                  </a:lnTo>
                  <a:lnTo>
                    <a:pt x="115" y="39"/>
                  </a:lnTo>
                  <a:lnTo>
                    <a:pt x="116" y="47"/>
                  </a:lnTo>
                  <a:lnTo>
                    <a:pt x="118" y="53"/>
                  </a:lnTo>
                  <a:lnTo>
                    <a:pt x="124" y="54"/>
                  </a:lnTo>
                  <a:lnTo>
                    <a:pt x="132" y="52"/>
                  </a:lnTo>
                  <a:lnTo>
                    <a:pt x="140" y="47"/>
                  </a:lnTo>
                  <a:lnTo>
                    <a:pt x="146" y="41"/>
                  </a:lnTo>
                  <a:lnTo>
                    <a:pt x="147" y="36"/>
                  </a:lnTo>
                  <a:lnTo>
                    <a:pt x="149" y="31"/>
                  </a:lnTo>
                  <a:lnTo>
                    <a:pt x="156" y="27"/>
                  </a:lnTo>
                  <a:lnTo>
                    <a:pt x="164" y="23"/>
                  </a:lnTo>
                  <a:lnTo>
                    <a:pt x="169" y="19"/>
                  </a:lnTo>
                  <a:lnTo>
                    <a:pt x="175" y="19"/>
                  </a:lnTo>
                  <a:lnTo>
                    <a:pt x="185" y="24"/>
                  </a:lnTo>
                  <a:lnTo>
                    <a:pt x="197" y="32"/>
                  </a:lnTo>
                  <a:lnTo>
                    <a:pt x="202" y="38"/>
                  </a:lnTo>
                  <a:lnTo>
                    <a:pt x="206" y="44"/>
                  </a:lnTo>
                  <a:lnTo>
                    <a:pt x="209" y="49"/>
                  </a:lnTo>
                  <a:lnTo>
                    <a:pt x="214" y="55"/>
                  </a:lnTo>
                  <a:lnTo>
                    <a:pt x="221" y="60"/>
                  </a:lnTo>
                  <a:lnTo>
                    <a:pt x="227" y="61"/>
                  </a:lnTo>
                  <a:lnTo>
                    <a:pt x="231" y="56"/>
                  </a:lnTo>
                  <a:lnTo>
                    <a:pt x="237" y="49"/>
                  </a:lnTo>
                  <a:lnTo>
                    <a:pt x="246" y="46"/>
                  </a:lnTo>
                  <a:lnTo>
                    <a:pt x="256" y="46"/>
                  </a:lnTo>
                  <a:lnTo>
                    <a:pt x="263" y="49"/>
                  </a:lnTo>
                  <a:lnTo>
                    <a:pt x="266" y="54"/>
                  </a:lnTo>
                  <a:lnTo>
                    <a:pt x="268" y="56"/>
                  </a:lnTo>
                  <a:lnTo>
                    <a:pt x="271" y="59"/>
                  </a:lnTo>
                  <a:lnTo>
                    <a:pt x="281" y="61"/>
                  </a:lnTo>
                  <a:lnTo>
                    <a:pt x="288" y="62"/>
                  </a:lnTo>
                  <a:lnTo>
                    <a:pt x="296" y="62"/>
                  </a:lnTo>
                  <a:lnTo>
                    <a:pt x="304" y="63"/>
                  </a:lnTo>
                  <a:lnTo>
                    <a:pt x="311" y="63"/>
                  </a:lnTo>
                  <a:lnTo>
                    <a:pt x="318" y="63"/>
                  </a:lnTo>
                  <a:lnTo>
                    <a:pt x="321" y="64"/>
                  </a:lnTo>
                  <a:lnTo>
                    <a:pt x="323" y="67"/>
                  </a:lnTo>
                  <a:lnTo>
                    <a:pt x="321" y="69"/>
                  </a:lnTo>
                  <a:lnTo>
                    <a:pt x="319" y="72"/>
                  </a:lnTo>
                  <a:lnTo>
                    <a:pt x="322" y="72"/>
                  </a:lnTo>
                  <a:lnTo>
                    <a:pt x="329" y="72"/>
                  </a:lnTo>
                  <a:lnTo>
                    <a:pt x="335" y="74"/>
                  </a:lnTo>
                  <a:lnTo>
                    <a:pt x="339" y="78"/>
                  </a:lnTo>
                  <a:lnTo>
                    <a:pt x="345" y="83"/>
                  </a:lnTo>
                  <a:lnTo>
                    <a:pt x="349" y="86"/>
                  </a:lnTo>
                  <a:lnTo>
                    <a:pt x="351" y="87"/>
                  </a:lnTo>
                  <a:lnTo>
                    <a:pt x="350" y="87"/>
                  </a:lnTo>
                  <a:lnTo>
                    <a:pt x="345" y="89"/>
                  </a:lnTo>
                  <a:lnTo>
                    <a:pt x="342" y="91"/>
                  </a:lnTo>
                  <a:lnTo>
                    <a:pt x="339" y="93"/>
                  </a:lnTo>
                  <a:lnTo>
                    <a:pt x="343" y="97"/>
                  </a:lnTo>
                  <a:lnTo>
                    <a:pt x="352" y="100"/>
                  </a:lnTo>
                  <a:lnTo>
                    <a:pt x="361" y="102"/>
                  </a:lnTo>
                  <a:lnTo>
                    <a:pt x="361" y="105"/>
                  </a:lnTo>
                  <a:lnTo>
                    <a:pt x="357" y="107"/>
                  </a:lnTo>
                  <a:lnTo>
                    <a:pt x="353" y="108"/>
                  </a:lnTo>
                  <a:lnTo>
                    <a:pt x="351" y="110"/>
                  </a:lnTo>
                  <a:lnTo>
                    <a:pt x="351" y="115"/>
                  </a:lnTo>
                  <a:lnTo>
                    <a:pt x="350" y="118"/>
                  </a:lnTo>
                  <a:lnTo>
                    <a:pt x="349" y="123"/>
                  </a:lnTo>
                  <a:lnTo>
                    <a:pt x="349" y="127"/>
                  </a:lnTo>
                  <a:lnTo>
                    <a:pt x="353" y="132"/>
                  </a:lnTo>
                  <a:lnTo>
                    <a:pt x="361" y="135"/>
                  </a:lnTo>
                  <a:lnTo>
                    <a:pt x="371" y="133"/>
                  </a:lnTo>
                  <a:lnTo>
                    <a:pt x="377" y="133"/>
                  </a:lnTo>
                  <a:lnTo>
                    <a:pt x="384" y="136"/>
                  </a:lnTo>
                  <a:lnTo>
                    <a:pt x="392" y="143"/>
                  </a:lnTo>
                  <a:lnTo>
                    <a:pt x="400" y="150"/>
                  </a:lnTo>
                  <a:lnTo>
                    <a:pt x="407" y="152"/>
                  </a:lnTo>
                  <a:lnTo>
                    <a:pt x="409" y="150"/>
                  </a:lnTo>
                  <a:lnTo>
                    <a:pt x="406" y="144"/>
                  </a:lnTo>
                  <a:lnTo>
                    <a:pt x="403" y="139"/>
                  </a:lnTo>
                  <a:lnTo>
                    <a:pt x="403" y="137"/>
                  </a:lnTo>
                  <a:lnTo>
                    <a:pt x="409" y="139"/>
                  </a:lnTo>
                  <a:lnTo>
                    <a:pt x="414" y="140"/>
                  </a:lnTo>
                  <a:lnTo>
                    <a:pt x="421" y="142"/>
                  </a:lnTo>
                  <a:lnTo>
                    <a:pt x="429" y="143"/>
                  </a:lnTo>
                  <a:lnTo>
                    <a:pt x="436" y="143"/>
                  </a:lnTo>
                  <a:lnTo>
                    <a:pt x="442" y="144"/>
                  </a:lnTo>
                  <a:lnTo>
                    <a:pt x="447" y="145"/>
                  </a:lnTo>
                  <a:lnTo>
                    <a:pt x="450" y="146"/>
                  </a:lnTo>
                  <a:lnTo>
                    <a:pt x="451" y="148"/>
                  </a:lnTo>
                  <a:lnTo>
                    <a:pt x="450" y="152"/>
                  </a:lnTo>
                  <a:lnTo>
                    <a:pt x="451" y="154"/>
                  </a:lnTo>
                  <a:lnTo>
                    <a:pt x="453" y="155"/>
                  </a:lnTo>
                  <a:lnTo>
                    <a:pt x="457" y="155"/>
                  </a:lnTo>
                  <a:lnTo>
                    <a:pt x="461" y="155"/>
                  </a:lnTo>
                  <a:lnTo>
                    <a:pt x="466" y="153"/>
                  </a:lnTo>
                  <a:lnTo>
                    <a:pt x="472" y="152"/>
                  </a:lnTo>
                  <a:lnTo>
                    <a:pt x="480" y="152"/>
                  </a:lnTo>
                  <a:lnTo>
                    <a:pt x="490" y="153"/>
                  </a:lnTo>
                  <a:lnTo>
                    <a:pt x="501" y="154"/>
                  </a:lnTo>
                  <a:lnTo>
                    <a:pt x="509" y="158"/>
                  </a:lnTo>
                  <a:lnTo>
                    <a:pt x="511" y="163"/>
                  </a:lnTo>
                  <a:lnTo>
                    <a:pt x="508" y="169"/>
                  </a:lnTo>
                  <a:lnTo>
                    <a:pt x="501" y="173"/>
                  </a:lnTo>
                  <a:lnTo>
                    <a:pt x="496" y="176"/>
                  </a:lnTo>
                  <a:lnTo>
                    <a:pt x="496" y="180"/>
                  </a:lnTo>
                  <a:lnTo>
                    <a:pt x="501" y="183"/>
                  </a:lnTo>
                  <a:lnTo>
                    <a:pt x="505" y="186"/>
                  </a:lnTo>
                  <a:lnTo>
                    <a:pt x="510" y="191"/>
                  </a:lnTo>
                  <a:lnTo>
                    <a:pt x="511" y="196"/>
                  </a:lnTo>
                  <a:lnTo>
                    <a:pt x="511" y="200"/>
                  </a:lnTo>
                  <a:lnTo>
                    <a:pt x="509" y="204"/>
                  </a:lnTo>
                  <a:lnTo>
                    <a:pt x="505" y="207"/>
                  </a:lnTo>
                  <a:lnTo>
                    <a:pt x="501" y="209"/>
                  </a:lnTo>
                  <a:lnTo>
                    <a:pt x="497" y="212"/>
                  </a:lnTo>
                  <a:lnTo>
                    <a:pt x="497" y="214"/>
                  </a:lnTo>
                  <a:lnTo>
                    <a:pt x="499" y="219"/>
                  </a:lnTo>
                  <a:lnTo>
                    <a:pt x="505" y="223"/>
                  </a:lnTo>
                  <a:lnTo>
                    <a:pt x="511" y="228"/>
                  </a:lnTo>
                  <a:lnTo>
                    <a:pt x="514" y="234"/>
                  </a:lnTo>
                  <a:lnTo>
                    <a:pt x="514" y="239"/>
                  </a:lnTo>
                  <a:lnTo>
                    <a:pt x="511" y="244"/>
                  </a:lnTo>
                  <a:lnTo>
                    <a:pt x="506" y="248"/>
                  </a:lnTo>
                  <a:lnTo>
                    <a:pt x="503" y="249"/>
                  </a:lnTo>
                  <a:lnTo>
                    <a:pt x="501" y="249"/>
                  </a:lnTo>
                  <a:lnTo>
                    <a:pt x="495" y="245"/>
                  </a:lnTo>
                  <a:lnTo>
                    <a:pt x="487" y="242"/>
                  </a:lnTo>
                  <a:lnTo>
                    <a:pt x="480" y="238"/>
                  </a:lnTo>
                  <a:lnTo>
                    <a:pt x="474" y="235"/>
                  </a:lnTo>
                  <a:lnTo>
                    <a:pt x="468" y="231"/>
                  </a:lnTo>
                  <a:lnTo>
                    <a:pt x="465" y="229"/>
                  </a:lnTo>
                  <a:lnTo>
                    <a:pt x="460" y="228"/>
                  </a:lnTo>
                  <a:lnTo>
                    <a:pt x="456" y="226"/>
                  </a:lnTo>
                  <a:lnTo>
                    <a:pt x="449" y="223"/>
                  </a:lnTo>
                  <a:lnTo>
                    <a:pt x="440" y="220"/>
                  </a:lnTo>
                  <a:lnTo>
                    <a:pt x="432" y="219"/>
                  </a:lnTo>
                  <a:lnTo>
                    <a:pt x="425" y="220"/>
                  </a:lnTo>
                  <a:lnTo>
                    <a:pt x="421" y="224"/>
                  </a:lnTo>
                  <a:lnTo>
                    <a:pt x="421" y="230"/>
                  </a:lnTo>
                  <a:lnTo>
                    <a:pt x="423" y="236"/>
                  </a:lnTo>
                  <a:lnTo>
                    <a:pt x="428" y="243"/>
                  </a:lnTo>
                  <a:lnTo>
                    <a:pt x="435" y="251"/>
                  </a:lnTo>
                  <a:lnTo>
                    <a:pt x="440" y="254"/>
                  </a:lnTo>
                  <a:lnTo>
                    <a:pt x="443" y="259"/>
                  </a:lnTo>
                  <a:lnTo>
                    <a:pt x="449" y="262"/>
                  </a:lnTo>
                  <a:lnTo>
                    <a:pt x="453" y="265"/>
                  </a:lnTo>
                  <a:lnTo>
                    <a:pt x="459" y="268"/>
                  </a:lnTo>
                  <a:lnTo>
                    <a:pt x="465" y="271"/>
                  </a:lnTo>
                  <a:lnTo>
                    <a:pt x="471" y="272"/>
                  </a:lnTo>
                  <a:lnTo>
                    <a:pt x="476" y="273"/>
                  </a:lnTo>
                  <a:lnTo>
                    <a:pt x="487" y="275"/>
                  </a:lnTo>
                  <a:lnTo>
                    <a:pt x="495" y="277"/>
                  </a:lnTo>
                  <a:lnTo>
                    <a:pt x="501" y="281"/>
                  </a:lnTo>
                  <a:lnTo>
                    <a:pt x="505" y="286"/>
                  </a:lnTo>
                  <a:lnTo>
                    <a:pt x="512" y="289"/>
                  </a:lnTo>
                  <a:lnTo>
                    <a:pt x="520" y="291"/>
                  </a:lnTo>
                  <a:lnTo>
                    <a:pt x="528" y="294"/>
                  </a:lnTo>
                  <a:lnTo>
                    <a:pt x="533" y="301"/>
                  </a:lnTo>
                  <a:lnTo>
                    <a:pt x="534" y="307"/>
                  </a:lnTo>
                  <a:lnTo>
                    <a:pt x="533" y="311"/>
                  </a:lnTo>
                  <a:lnTo>
                    <a:pt x="533" y="315"/>
                  </a:lnTo>
                  <a:lnTo>
                    <a:pt x="536" y="324"/>
                  </a:lnTo>
                  <a:lnTo>
                    <a:pt x="541" y="332"/>
                  </a:lnTo>
                  <a:lnTo>
                    <a:pt x="543" y="337"/>
                  </a:lnTo>
                  <a:lnTo>
                    <a:pt x="544" y="342"/>
                  </a:lnTo>
                  <a:lnTo>
                    <a:pt x="548" y="345"/>
                  </a:lnTo>
                  <a:lnTo>
                    <a:pt x="552" y="350"/>
                  </a:lnTo>
                  <a:lnTo>
                    <a:pt x="556" y="354"/>
                  </a:lnTo>
                  <a:lnTo>
                    <a:pt x="555" y="357"/>
                  </a:lnTo>
                  <a:lnTo>
                    <a:pt x="549" y="356"/>
                  </a:lnTo>
                  <a:lnTo>
                    <a:pt x="544" y="352"/>
                  </a:lnTo>
                  <a:lnTo>
                    <a:pt x="541" y="349"/>
                  </a:lnTo>
                  <a:lnTo>
                    <a:pt x="535" y="345"/>
                  </a:lnTo>
                  <a:lnTo>
                    <a:pt x="525" y="345"/>
                  </a:lnTo>
                  <a:lnTo>
                    <a:pt x="513" y="348"/>
                  </a:lnTo>
                  <a:lnTo>
                    <a:pt x="505" y="349"/>
                  </a:lnTo>
                  <a:lnTo>
                    <a:pt x="499" y="349"/>
                  </a:lnTo>
                  <a:lnTo>
                    <a:pt x="493" y="345"/>
                  </a:lnTo>
                  <a:lnTo>
                    <a:pt x="488" y="343"/>
                  </a:lnTo>
                  <a:lnTo>
                    <a:pt x="483" y="342"/>
                  </a:lnTo>
                  <a:lnTo>
                    <a:pt x="478" y="340"/>
                  </a:lnTo>
                  <a:lnTo>
                    <a:pt x="472" y="339"/>
                  </a:lnTo>
                  <a:lnTo>
                    <a:pt x="466" y="337"/>
                  </a:lnTo>
                  <a:lnTo>
                    <a:pt x="461" y="337"/>
                  </a:lnTo>
                  <a:lnTo>
                    <a:pt x="457" y="337"/>
                  </a:lnTo>
                  <a:lnTo>
                    <a:pt x="453" y="337"/>
                  </a:lnTo>
                  <a:lnTo>
                    <a:pt x="451" y="340"/>
                  </a:lnTo>
                  <a:lnTo>
                    <a:pt x="455" y="343"/>
                  </a:lnTo>
                  <a:lnTo>
                    <a:pt x="463" y="347"/>
                  </a:lnTo>
                  <a:lnTo>
                    <a:pt x="476" y="352"/>
                  </a:lnTo>
                  <a:lnTo>
                    <a:pt x="485" y="355"/>
                  </a:lnTo>
                  <a:lnTo>
                    <a:pt x="490" y="357"/>
                  </a:lnTo>
                  <a:lnTo>
                    <a:pt x="496" y="358"/>
                  </a:lnTo>
                  <a:lnTo>
                    <a:pt x="499" y="358"/>
                  </a:lnTo>
                  <a:lnTo>
                    <a:pt x="503" y="359"/>
                  </a:lnTo>
                  <a:lnTo>
                    <a:pt x="506" y="360"/>
                  </a:lnTo>
                  <a:lnTo>
                    <a:pt x="509" y="362"/>
                  </a:lnTo>
                  <a:lnTo>
                    <a:pt x="511" y="364"/>
                  </a:lnTo>
                  <a:lnTo>
                    <a:pt x="517" y="367"/>
                  </a:lnTo>
                  <a:lnTo>
                    <a:pt x="525" y="371"/>
                  </a:lnTo>
                  <a:lnTo>
                    <a:pt x="533" y="374"/>
                  </a:lnTo>
                  <a:lnTo>
                    <a:pt x="539" y="379"/>
                  </a:lnTo>
                  <a:close/>
                </a:path>
              </a:pathLst>
            </a:custGeom>
            <a:solidFill>
              <a:srgbClr val="E83C9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59" name="Freeform 432"/>
            <p:cNvSpPr>
              <a:spLocks/>
            </p:cNvSpPr>
            <p:nvPr/>
          </p:nvSpPr>
          <p:spPr bwMode="auto">
            <a:xfrm>
              <a:off x="2259397" y="2321603"/>
              <a:ext cx="123980" cy="114062"/>
            </a:xfrm>
            <a:custGeom>
              <a:avLst/>
              <a:gdLst>
                <a:gd name="T0" fmla="*/ 2147483647 w 148"/>
                <a:gd name="T1" fmla="*/ 2147483647 h 146"/>
                <a:gd name="T2" fmla="*/ 2147483647 w 148"/>
                <a:gd name="T3" fmla="*/ 2147483647 h 146"/>
                <a:gd name="T4" fmla="*/ 2147483647 w 148"/>
                <a:gd name="T5" fmla="*/ 2147483647 h 146"/>
                <a:gd name="T6" fmla="*/ 2147483647 w 148"/>
                <a:gd name="T7" fmla="*/ 2147483647 h 146"/>
                <a:gd name="T8" fmla="*/ 2147483647 w 148"/>
                <a:gd name="T9" fmla="*/ 2147483647 h 146"/>
                <a:gd name="T10" fmla="*/ 2147483647 w 148"/>
                <a:gd name="T11" fmla="*/ 2147483647 h 146"/>
                <a:gd name="T12" fmla="*/ 2147483647 w 148"/>
                <a:gd name="T13" fmla="*/ 2147483647 h 146"/>
                <a:gd name="T14" fmla="*/ 2147483647 w 148"/>
                <a:gd name="T15" fmla="*/ 2147483647 h 146"/>
                <a:gd name="T16" fmla="*/ 2147483647 w 148"/>
                <a:gd name="T17" fmla="*/ 2147483647 h 146"/>
                <a:gd name="T18" fmla="*/ 2147483647 w 148"/>
                <a:gd name="T19" fmla="*/ 0 h 146"/>
                <a:gd name="T20" fmla="*/ 2147483647 w 148"/>
                <a:gd name="T21" fmla="*/ 2147483647 h 146"/>
                <a:gd name="T22" fmla="*/ 2147483647 w 148"/>
                <a:gd name="T23" fmla="*/ 2147483647 h 146"/>
                <a:gd name="T24" fmla="*/ 2147483647 w 148"/>
                <a:gd name="T25" fmla="*/ 2147483647 h 146"/>
                <a:gd name="T26" fmla="*/ 2147483647 w 148"/>
                <a:gd name="T27" fmla="*/ 2147483647 h 146"/>
                <a:gd name="T28" fmla="*/ 2147483647 w 148"/>
                <a:gd name="T29" fmla="*/ 2147483647 h 146"/>
                <a:gd name="T30" fmla="*/ 2147483647 w 148"/>
                <a:gd name="T31" fmla="*/ 2147483647 h 146"/>
                <a:gd name="T32" fmla="*/ 2147483647 w 148"/>
                <a:gd name="T33" fmla="*/ 2147483647 h 146"/>
                <a:gd name="T34" fmla="*/ 2147483647 w 148"/>
                <a:gd name="T35" fmla="*/ 2147483647 h 146"/>
                <a:gd name="T36" fmla="*/ 2147483647 w 148"/>
                <a:gd name="T37" fmla="*/ 2147483647 h 146"/>
                <a:gd name="T38" fmla="*/ 2147483647 w 148"/>
                <a:gd name="T39" fmla="*/ 2147483647 h 146"/>
                <a:gd name="T40" fmla="*/ 2147483647 w 148"/>
                <a:gd name="T41" fmla="*/ 2147483647 h 146"/>
                <a:gd name="T42" fmla="*/ 2147483647 w 148"/>
                <a:gd name="T43" fmla="*/ 2147483647 h 146"/>
                <a:gd name="T44" fmla="*/ 2147483647 w 148"/>
                <a:gd name="T45" fmla="*/ 2147483647 h 146"/>
                <a:gd name="T46" fmla="*/ 2147483647 w 148"/>
                <a:gd name="T47" fmla="*/ 2147483647 h 146"/>
                <a:gd name="T48" fmla="*/ 2147483647 w 148"/>
                <a:gd name="T49" fmla="*/ 2147483647 h 146"/>
                <a:gd name="T50" fmla="*/ 2147483647 w 148"/>
                <a:gd name="T51" fmla="*/ 2147483647 h 146"/>
                <a:gd name="T52" fmla="*/ 2147483647 w 148"/>
                <a:gd name="T53" fmla="*/ 2147483647 h 146"/>
                <a:gd name="T54" fmla="*/ 2147483647 w 148"/>
                <a:gd name="T55" fmla="*/ 2147483647 h 146"/>
                <a:gd name="T56" fmla="*/ 2147483647 w 148"/>
                <a:gd name="T57" fmla="*/ 2147483647 h 146"/>
                <a:gd name="T58" fmla="*/ 2147483647 w 148"/>
                <a:gd name="T59" fmla="*/ 2147483647 h 146"/>
                <a:gd name="T60" fmla="*/ 2147483647 w 148"/>
                <a:gd name="T61" fmla="*/ 2147483647 h 146"/>
                <a:gd name="T62" fmla="*/ 2147483647 w 148"/>
                <a:gd name="T63" fmla="*/ 2147483647 h 1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8" h="146">
                  <a:moveTo>
                    <a:pt x="148" y="71"/>
                  </a:moveTo>
                  <a:lnTo>
                    <a:pt x="146" y="67"/>
                  </a:lnTo>
                  <a:lnTo>
                    <a:pt x="145" y="56"/>
                  </a:lnTo>
                  <a:lnTo>
                    <a:pt x="141" y="44"/>
                  </a:lnTo>
                  <a:lnTo>
                    <a:pt x="135" y="36"/>
                  </a:lnTo>
                  <a:lnTo>
                    <a:pt x="129" y="33"/>
                  </a:lnTo>
                  <a:lnTo>
                    <a:pt x="125" y="33"/>
                  </a:lnTo>
                  <a:lnTo>
                    <a:pt x="120" y="35"/>
                  </a:lnTo>
                  <a:lnTo>
                    <a:pt x="115" y="32"/>
                  </a:lnTo>
                  <a:lnTo>
                    <a:pt x="111" y="26"/>
                  </a:lnTo>
                  <a:lnTo>
                    <a:pt x="108" y="20"/>
                  </a:lnTo>
                  <a:lnTo>
                    <a:pt x="104" y="14"/>
                  </a:lnTo>
                  <a:lnTo>
                    <a:pt x="95" y="12"/>
                  </a:lnTo>
                  <a:lnTo>
                    <a:pt x="88" y="10"/>
                  </a:lnTo>
                  <a:lnTo>
                    <a:pt x="82" y="9"/>
                  </a:lnTo>
                  <a:lnTo>
                    <a:pt x="77" y="7"/>
                  </a:lnTo>
                  <a:lnTo>
                    <a:pt x="73" y="3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8"/>
                  </a:lnTo>
                  <a:lnTo>
                    <a:pt x="58" y="15"/>
                  </a:lnTo>
                  <a:lnTo>
                    <a:pt x="57" y="20"/>
                  </a:lnTo>
                  <a:lnTo>
                    <a:pt x="55" y="24"/>
                  </a:lnTo>
                  <a:lnTo>
                    <a:pt x="50" y="31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7" y="55"/>
                  </a:lnTo>
                  <a:lnTo>
                    <a:pt x="20" y="62"/>
                  </a:lnTo>
                  <a:lnTo>
                    <a:pt x="11" y="71"/>
                  </a:lnTo>
                  <a:lnTo>
                    <a:pt x="3" y="82"/>
                  </a:lnTo>
                  <a:lnTo>
                    <a:pt x="0" y="90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6" y="94"/>
                  </a:lnTo>
                  <a:lnTo>
                    <a:pt x="11" y="107"/>
                  </a:lnTo>
                  <a:lnTo>
                    <a:pt x="14" y="123"/>
                  </a:lnTo>
                  <a:lnTo>
                    <a:pt x="14" y="136"/>
                  </a:lnTo>
                  <a:lnTo>
                    <a:pt x="15" y="144"/>
                  </a:lnTo>
                  <a:lnTo>
                    <a:pt x="20" y="146"/>
                  </a:lnTo>
                  <a:lnTo>
                    <a:pt x="27" y="143"/>
                  </a:lnTo>
                  <a:lnTo>
                    <a:pt x="32" y="139"/>
                  </a:lnTo>
                  <a:lnTo>
                    <a:pt x="36" y="137"/>
                  </a:lnTo>
                  <a:lnTo>
                    <a:pt x="39" y="138"/>
                  </a:lnTo>
                  <a:lnTo>
                    <a:pt x="44" y="143"/>
                  </a:lnTo>
                  <a:lnTo>
                    <a:pt x="50" y="146"/>
                  </a:lnTo>
                  <a:lnTo>
                    <a:pt x="55" y="145"/>
                  </a:lnTo>
                  <a:lnTo>
                    <a:pt x="60" y="135"/>
                  </a:lnTo>
                  <a:lnTo>
                    <a:pt x="66" y="124"/>
                  </a:lnTo>
                  <a:lnTo>
                    <a:pt x="75" y="119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87" y="104"/>
                  </a:lnTo>
                  <a:lnTo>
                    <a:pt x="87" y="99"/>
                  </a:lnTo>
                  <a:lnTo>
                    <a:pt x="91" y="96"/>
                  </a:lnTo>
                  <a:lnTo>
                    <a:pt x="104" y="92"/>
                  </a:lnTo>
                  <a:lnTo>
                    <a:pt x="112" y="90"/>
                  </a:lnTo>
                  <a:lnTo>
                    <a:pt x="120" y="89"/>
                  </a:lnTo>
                  <a:lnTo>
                    <a:pt x="128" y="86"/>
                  </a:lnTo>
                  <a:lnTo>
                    <a:pt x="135" y="84"/>
                  </a:lnTo>
                  <a:lnTo>
                    <a:pt x="140" y="82"/>
                  </a:lnTo>
                  <a:lnTo>
                    <a:pt x="144" y="78"/>
                  </a:lnTo>
                  <a:lnTo>
                    <a:pt x="146" y="75"/>
                  </a:lnTo>
                  <a:lnTo>
                    <a:pt x="148" y="71"/>
                  </a:lnTo>
                  <a:close/>
                </a:path>
              </a:pathLst>
            </a:custGeom>
            <a:solidFill>
              <a:srgbClr val="E83C9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60" name="Freeform 433"/>
            <p:cNvSpPr>
              <a:spLocks/>
            </p:cNvSpPr>
            <p:nvPr/>
          </p:nvSpPr>
          <p:spPr bwMode="auto">
            <a:xfrm>
              <a:off x="2390816" y="2279450"/>
              <a:ext cx="112823" cy="73148"/>
            </a:xfrm>
            <a:custGeom>
              <a:avLst/>
              <a:gdLst>
                <a:gd name="T0" fmla="*/ 2147483647 w 133"/>
                <a:gd name="T1" fmla="*/ 2147483647 h 91"/>
                <a:gd name="T2" fmla="*/ 2147483647 w 133"/>
                <a:gd name="T3" fmla="*/ 2147483647 h 91"/>
                <a:gd name="T4" fmla="*/ 2147483647 w 133"/>
                <a:gd name="T5" fmla="*/ 2147483647 h 91"/>
                <a:gd name="T6" fmla="*/ 2147483647 w 133"/>
                <a:gd name="T7" fmla="*/ 2147483647 h 91"/>
                <a:gd name="T8" fmla="*/ 2147483647 w 133"/>
                <a:gd name="T9" fmla="*/ 2147483647 h 91"/>
                <a:gd name="T10" fmla="*/ 2147483647 w 133"/>
                <a:gd name="T11" fmla="*/ 2147483647 h 91"/>
                <a:gd name="T12" fmla="*/ 2147483647 w 133"/>
                <a:gd name="T13" fmla="*/ 2147483647 h 91"/>
                <a:gd name="T14" fmla="*/ 2147483647 w 133"/>
                <a:gd name="T15" fmla="*/ 2147483647 h 91"/>
                <a:gd name="T16" fmla="*/ 2147483647 w 133"/>
                <a:gd name="T17" fmla="*/ 2147483647 h 91"/>
                <a:gd name="T18" fmla="*/ 2147483647 w 133"/>
                <a:gd name="T19" fmla="*/ 2147483647 h 91"/>
                <a:gd name="T20" fmla="*/ 2147483647 w 133"/>
                <a:gd name="T21" fmla="*/ 2147483647 h 91"/>
                <a:gd name="T22" fmla="*/ 2147483647 w 133"/>
                <a:gd name="T23" fmla="*/ 2147483647 h 91"/>
                <a:gd name="T24" fmla="*/ 2147483647 w 133"/>
                <a:gd name="T25" fmla="*/ 2147483647 h 91"/>
                <a:gd name="T26" fmla="*/ 2147483647 w 133"/>
                <a:gd name="T27" fmla="*/ 2147483647 h 91"/>
                <a:gd name="T28" fmla="*/ 2147483647 w 133"/>
                <a:gd name="T29" fmla="*/ 2147483647 h 91"/>
                <a:gd name="T30" fmla="*/ 2147483647 w 133"/>
                <a:gd name="T31" fmla="*/ 2147483647 h 91"/>
                <a:gd name="T32" fmla="*/ 2147483647 w 133"/>
                <a:gd name="T33" fmla="*/ 2147483647 h 91"/>
                <a:gd name="T34" fmla="*/ 2147483647 w 133"/>
                <a:gd name="T35" fmla="*/ 2147483647 h 91"/>
                <a:gd name="T36" fmla="*/ 2147483647 w 133"/>
                <a:gd name="T37" fmla="*/ 2147483647 h 91"/>
                <a:gd name="T38" fmla="*/ 2147483647 w 133"/>
                <a:gd name="T39" fmla="*/ 2147483647 h 91"/>
                <a:gd name="T40" fmla="*/ 2147483647 w 133"/>
                <a:gd name="T41" fmla="*/ 2147483647 h 91"/>
                <a:gd name="T42" fmla="*/ 2147483647 w 133"/>
                <a:gd name="T43" fmla="*/ 2147483647 h 91"/>
                <a:gd name="T44" fmla="*/ 2147483647 w 133"/>
                <a:gd name="T45" fmla="*/ 2147483647 h 91"/>
                <a:gd name="T46" fmla="*/ 2147483647 w 133"/>
                <a:gd name="T47" fmla="*/ 2147483647 h 91"/>
                <a:gd name="T48" fmla="*/ 2147483647 w 133"/>
                <a:gd name="T49" fmla="*/ 2147483647 h 91"/>
                <a:gd name="T50" fmla="*/ 2147483647 w 133"/>
                <a:gd name="T51" fmla="*/ 2147483647 h 91"/>
                <a:gd name="T52" fmla="*/ 2147483647 w 133"/>
                <a:gd name="T53" fmla="*/ 2147483647 h 91"/>
                <a:gd name="T54" fmla="*/ 2147483647 w 133"/>
                <a:gd name="T55" fmla="*/ 2147483647 h 91"/>
                <a:gd name="T56" fmla="*/ 0 w 133"/>
                <a:gd name="T57" fmla="*/ 2147483647 h 91"/>
                <a:gd name="T58" fmla="*/ 2147483647 w 133"/>
                <a:gd name="T59" fmla="*/ 2147483647 h 91"/>
                <a:gd name="T60" fmla="*/ 2147483647 w 133"/>
                <a:gd name="T61" fmla="*/ 2147483647 h 91"/>
                <a:gd name="T62" fmla="*/ 2147483647 w 133"/>
                <a:gd name="T63" fmla="*/ 2147483647 h 91"/>
                <a:gd name="T64" fmla="*/ 2147483647 w 133"/>
                <a:gd name="T65" fmla="*/ 2147483647 h 91"/>
                <a:gd name="T66" fmla="*/ 2147483647 w 133"/>
                <a:gd name="T67" fmla="*/ 2147483647 h 91"/>
                <a:gd name="T68" fmla="*/ 2147483647 w 133"/>
                <a:gd name="T69" fmla="*/ 0 h 91"/>
                <a:gd name="T70" fmla="*/ 2147483647 w 133"/>
                <a:gd name="T71" fmla="*/ 2147483647 h 91"/>
                <a:gd name="T72" fmla="*/ 2147483647 w 133"/>
                <a:gd name="T73" fmla="*/ 2147483647 h 91"/>
                <a:gd name="T74" fmla="*/ 2147483647 w 133"/>
                <a:gd name="T75" fmla="*/ 2147483647 h 91"/>
                <a:gd name="T76" fmla="*/ 2147483647 w 133"/>
                <a:gd name="T77" fmla="*/ 2147483647 h 91"/>
                <a:gd name="T78" fmla="*/ 2147483647 w 133"/>
                <a:gd name="T79" fmla="*/ 2147483647 h 91"/>
                <a:gd name="T80" fmla="*/ 2147483647 w 133"/>
                <a:gd name="T81" fmla="*/ 2147483647 h 91"/>
                <a:gd name="T82" fmla="*/ 2147483647 w 133"/>
                <a:gd name="T83" fmla="*/ 2147483647 h 91"/>
                <a:gd name="T84" fmla="*/ 2147483647 w 133"/>
                <a:gd name="T85" fmla="*/ 2147483647 h 91"/>
                <a:gd name="T86" fmla="*/ 2147483647 w 133"/>
                <a:gd name="T87" fmla="*/ 2147483647 h 91"/>
                <a:gd name="T88" fmla="*/ 2147483647 w 133"/>
                <a:gd name="T89" fmla="*/ 2147483647 h 91"/>
                <a:gd name="T90" fmla="*/ 2147483647 w 133"/>
                <a:gd name="T91" fmla="*/ 2147483647 h 91"/>
                <a:gd name="T92" fmla="*/ 2147483647 w 133"/>
                <a:gd name="T93" fmla="*/ 2147483647 h 91"/>
                <a:gd name="T94" fmla="*/ 2147483647 w 133"/>
                <a:gd name="T95" fmla="*/ 2147483647 h 91"/>
                <a:gd name="T96" fmla="*/ 2147483647 w 133"/>
                <a:gd name="T97" fmla="*/ 2147483647 h 91"/>
                <a:gd name="T98" fmla="*/ 2147483647 w 133"/>
                <a:gd name="T99" fmla="*/ 2147483647 h 91"/>
                <a:gd name="T100" fmla="*/ 2147483647 w 133"/>
                <a:gd name="T101" fmla="*/ 2147483647 h 91"/>
                <a:gd name="T102" fmla="*/ 2147483647 w 133"/>
                <a:gd name="T103" fmla="*/ 2147483647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3" h="91">
                  <a:moveTo>
                    <a:pt x="104" y="0"/>
                  </a:moveTo>
                  <a:lnTo>
                    <a:pt x="104" y="4"/>
                  </a:lnTo>
                  <a:lnTo>
                    <a:pt x="103" y="13"/>
                  </a:lnTo>
                  <a:lnTo>
                    <a:pt x="103" y="23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1" y="39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11" y="43"/>
                  </a:lnTo>
                  <a:lnTo>
                    <a:pt x="113" y="37"/>
                  </a:lnTo>
                  <a:lnTo>
                    <a:pt x="115" y="34"/>
                  </a:lnTo>
                  <a:lnTo>
                    <a:pt x="121" y="36"/>
                  </a:lnTo>
                  <a:lnTo>
                    <a:pt x="128" y="42"/>
                  </a:lnTo>
                  <a:lnTo>
                    <a:pt x="132" y="45"/>
                  </a:lnTo>
                  <a:lnTo>
                    <a:pt x="133" y="49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1" y="66"/>
                  </a:lnTo>
                  <a:lnTo>
                    <a:pt x="128" y="72"/>
                  </a:lnTo>
                  <a:lnTo>
                    <a:pt x="123" y="78"/>
                  </a:lnTo>
                  <a:lnTo>
                    <a:pt x="121" y="82"/>
                  </a:lnTo>
                  <a:lnTo>
                    <a:pt x="116" y="84"/>
                  </a:lnTo>
                  <a:lnTo>
                    <a:pt x="107" y="83"/>
                  </a:lnTo>
                  <a:lnTo>
                    <a:pt x="96" y="81"/>
                  </a:lnTo>
                  <a:lnTo>
                    <a:pt x="88" y="78"/>
                  </a:lnTo>
                  <a:lnTo>
                    <a:pt x="83" y="77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2" y="85"/>
                  </a:lnTo>
                  <a:lnTo>
                    <a:pt x="68" y="88"/>
                  </a:lnTo>
                  <a:lnTo>
                    <a:pt x="61" y="90"/>
                  </a:lnTo>
                  <a:lnTo>
                    <a:pt x="54" y="91"/>
                  </a:lnTo>
                  <a:lnTo>
                    <a:pt x="49" y="91"/>
                  </a:lnTo>
                  <a:lnTo>
                    <a:pt x="45" y="91"/>
                  </a:lnTo>
                  <a:lnTo>
                    <a:pt x="39" y="91"/>
                  </a:lnTo>
                  <a:lnTo>
                    <a:pt x="32" y="89"/>
                  </a:lnTo>
                  <a:lnTo>
                    <a:pt x="24" y="85"/>
                  </a:lnTo>
                  <a:lnTo>
                    <a:pt x="18" y="82"/>
                  </a:lnTo>
                  <a:lnTo>
                    <a:pt x="19" y="78"/>
                  </a:lnTo>
                  <a:lnTo>
                    <a:pt x="25" y="77"/>
                  </a:lnTo>
                  <a:lnTo>
                    <a:pt x="32" y="77"/>
                  </a:lnTo>
                  <a:lnTo>
                    <a:pt x="38" y="77"/>
                  </a:lnTo>
                  <a:lnTo>
                    <a:pt x="43" y="75"/>
                  </a:lnTo>
                  <a:lnTo>
                    <a:pt x="48" y="70"/>
                  </a:lnTo>
                  <a:lnTo>
                    <a:pt x="49" y="64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35" y="65"/>
                  </a:lnTo>
                  <a:lnTo>
                    <a:pt x="32" y="67"/>
                  </a:lnTo>
                  <a:lnTo>
                    <a:pt x="27" y="67"/>
                  </a:lnTo>
                  <a:lnTo>
                    <a:pt x="20" y="62"/>
                  </a:lnTo>
                  <a:lnTo>
                    <a:pt x="14" y="57"/>
                  </a:lnTo>
                  <a:lnTo>
                    <a:pt x="8" y="53"/>
                  </a:lnTo>
                  <a:lnTo>
                    <a:pt x="4" y="51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0"/>
                  </a:lnTo>
                  <a:lnTo>
                    <a:pt x="12" y="25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8" y="14"/>
                  </a:lnTo>
                  <a:lnTo>
                    <a:pt x="23" y="7"/>
                  </a:lnTo>
                  <a:lnTo>
                    <a:pt x="25" y="4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6" y="5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50" y="15"/>
                  </a:lnTo>
                  <a:lnTo>
                    <a:pt x="55" y="19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61" y="31"/>
                  </a:lnTo>
                  <a:lnTo>
                    <a:pt x="65" y="35"/>
                  </a:lnTo>
                  <a:lnTo>
                    <a:pt x="68" y="39"/>
                  </a:lnTo>
                  <a:lnTo>
                    <a:pt x="68" y="44"/>
                  </a:lnTo>
                  <a:lnTo>
                    <a:pt x="68" y="47"/>
                  </a:lnTo>
                  <a:lnTo>
                    <a:pt x="70" y="50"/>
                  </a:lnTo>
                  <a:lnTo>
                    <a:pt x="75" y="52"/>
                  </a:lnTo>
                  <a:lnTo>
                    <a:pt x="80" y="55"/>
                  </a:lnTo>
                  <a:lnTo>
                    <a:pt x="86" y="59"/>
                  </a:lnTo>
                  <a:lnTo>
                    <a:pt x="90" y="59"/>
                  </a:lnTo>
                  <a:lnTo>
                    <a:pt x="91" y="54"/>
                  </a:lnTo>
                  <a:lnTo>
                    <a:pt x="91" y="47"/>
                  </a:lnTo>
                  <a:lnTo>
                    <a:pt x="91" y="42"/>
                  </a:lnTo>
                  <a:lnTo>
                    <a:pt x="91" y="37"/>
                  </a:lnTo>
                  <a:lnTo>
                    <a:pt x="91" y="32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5" y="29"/>
                  </a:lnTo>
                  <a:lnTo>
                    <a:pt x="84" y="24"/>
                  </a:lnTo>
                  <a:lnTo>
                    <a:pt x="84" y="19"/>
                  </a:lnTo>
                  <a:lnTo>
                    <a:pt x="84" y="14"/>
                  </a:lnTo>
                  <a:lnTo>
                    <a:pt x="85" y="11"/>
                  </a:lnTo>
                  <a:lnTo>
                    <a:pt x="88" y="8"/>
                  </a:lnTo>
                  <a:lnTo>
                    <a:pt x="94" y="6"/>
                  </a:lnTo>
                  <a:lnTo>
                    <a:pt x="99" y="4"/>
                  </a:lnTo>
                  <a:lnTo>
                    <a:pt x="103" y="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E83C9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61" name="Freeform 434"/>
            <p:cNvSpPr>
              <a:spLocks/>
            </p:cNvSpPr>
            <p:nvPr/>
          </p:nvSpPr>
          <p:spPr bwMode="auto">
            <a:xfrm>
              <a:off x="2343703" y="2241016"/>
              <a:ext cx="85547" cy="48353"/>
            </a:xfrm>
            <a:custGeom>
              <a:avLst/>
              <a:gdLst>
                <a:gd name="T0" fmla="*/ 2147483647 w 102"/>
                <a:gd name="T1" fmla="*/ 2147483647 h 60"/>
                <a:gd name="T2" fmla="*/ 2147483647 w 102"/>
                <a:gd name="T3" fmla="*/ 2147483647 h 60"/>
                <a:gd name="T4" fmla="*/ 2147483647 w 102"/>
                <a:gd name="T5" fmla="*/ 2147483647 h 60"/>
                <a:gd name="T6" fmla="*/ 2147483647 w 102"/>
                <a:gd name="T7" fmla="*/ 2147483647 h 60"/>
                <a:gd name="T8" fmla="*/ 2147483647 w 102"/>
                <a:gd name="T9" fmla="*/ 2147483647 h 60"/>
                <a:gd name="T10" fmla="*/ 2147483647 w 102"/>
                <a:gd name="T11" fmla="*/ 2147483647 h 60"/>
                <a:gd name="T12" fmla="*/ 2147483647 w 102"/>
                <a:gd name="T13" fmla="*/ 2147483647 h 60"/>
                <a:gd name="T14" fmla="*/ 2147483647 w 102"/>
                <a:gd name="T15" fmla="*/ 2147483647 h 60"/>
                <a:gd name="T16" fmla="*/ 2147483647 w 102"/>
                <a:gd name="T17" fmla="*/ 2147483647 h 60"/>
                <a:gd name="T18" fmla="*/ 2147483647 w 102"/>
                <a:gd name="T19" fmla="*/ 2147483647 h 60"/>
                <a:gd name="T20" fmla="*/ 2147483647 w 102"/>
                <a:gd name="T21" fmla="*/ 2147483647 h 60"/>
                <a:gd name="T22" fmla="*/ 2147483647 w 102"/>
                <a:gd name="T23" fmla="*/ 2147483647 h 60"/>
                <a:gd name="T24" fmla="*/ 2147483647 w 102"/>
                <a:gd name="T25" fmla="*/ 2147483647 h 60"/>
                <a:gd name="T26" fmla="*/ 2147483647 w 102"/>
                <a:gd name="T27" fmla="*/ 2147483647 h 60"/>
                <a:gd name="T28" fmla="*/ 2147483647 w 102"/>
                <a:gd name="T29" fmla="*/ 2147483647 h 60"/>
                <a:gd name="T30" fmla="*/ 2147483647 w 102"/>
                <a:gd name="T31" fmla="*/ 2147483647 h 60"/>
                <a:gd name="T32" fmla="*/ 2147483647 w 102"/>
                <a:gd name="T33" fmla="*/ 2147483647 h 60"/>
                <a:gd name="T34" fmla="*/ 2147483647 w 102"/>
                <a:gd name="T35" fmla="*/ 2147483647 h 60"/>
                <a:gd name="T36" fmla="*/ 2147483647 w 102"/>
                <a:gd name="T37" fmla="*/ 2147483647 h 60"/>
                <a:gd name="T38" fmla="*/ 2147483647 w 102"/>
                <a:gd name="T39" fmla="*/ 2147483647 h 60"/>
                <a:gd name="T40" fmla="*/ 2147483647 w 102"/>
                <a:gd name="T41" fmla="*/ 2147483647 h 60"/>
                <a:gd name="T42" fmla="*/ 2147483647 w 102"/>
                <a:gd name="T43" fmla="*/ 2147483647 h 60"/>
                <a:gd name="T44" fmla="*/ 2147483647 w 102"/>
                <a:gd name="T45" fmla="*/ 2147483647 h 60"/>
                <a:gd name="T46" fmla="*/ 0 w 102"/>
                <a:gd name="T47" fmla="*/ 2147483647 h 60"/>
                <a:gd name="T48" fmla="*/ 2147483647 w 102"/>
                <a:gd name="T49" fmla="*/ 2147483647 h 60"/>
                <a:gd name="T50" fmla="*/ 2147483647 w 102"/>
                <a:gd name="T51" fmla="*/ 2147483647 h 60"/>
                <a:gd name="T52" fmla="*/ 2147483647 w 102"/>
                <a:gd name="T53" fmla="*/ 2147483647 h 60"/>
                <a:gd name="T54" fmla="*/ 2147483647 w 102"/>
                <a:gd name="T55" fmla="*/ 2147483647 h 60"/>
                <a:gd name="T56" fmla="*/ 2147483647 w 102"/>
                <a:gd name="T57" fmla="*/ 2147483647 h 60"/>
                <a:gd name="T58" fmla="*/ 2147483647 w 102"/>
                <a:gd name="T59" fmla="*/ 2147483647 h 60"/>
                <a:gd name="T60" fmla="*/ 2147483647 w 102"/>
                <a:gd name="T61" fmla="*/ 2147483647 h 60"/>
                <a:gd name="T62" fmla="*/ 2147483647 w 102"/>
                <a:gd name="T63" fmla="*/ 2147483647 h 60"/>
                <a:gd name="T64" fmla="*/ 2147483647 w 102"/>
                <a:gd name="T65" fmla="*/ 0 h 60"/>
                <a:gd name="T66" fmla="*/ 2147483647 w 102"/>
                <a:gd name="T67" fmla="*/ 0 h 60"/>
                <a:gd name="T68" fmla="*/ 2147483647 w 102"/>
                <a:gd name="T69" fmla="*/ 0 h 60"/>
                <a:gd name="T70" fmla="*/ 2147483647 w 102"/>
                <a:gd name="T71" fmla="*/ 0 h 60"/>
                <a:gd name="T72" fmla="*/ 2147483647 w 102"/>
                <a:gd name="T73" fmla="*/ 0 h 60"/>
                <a:gd name="T74" fmla="*/ 2147483647 w 102"/>
                <a:gd name="T75" fmla="*/ 0 h 60"/>
                <a:gd name="T76" fmla="*/ 2147483647 w 102"/>
                <a:gd name="T77" fmla="*/ 2147483647 h 60"/>
                <a:gd name="T78" fmla="*/ 2147483647 w 102"/>
                <a:gd name="T79" fmla="*/ 2147483647 h 60"/>
                <a:gd name="T80" fmla="*/ 2147483647 w 102"/>
                <a:gd name="T81" fmla="*/ 2147483647 h 60"/>
                <a:gd name="T82" fmla="*/ 2147483647 w 102"/>
                <a:gd name="T83" fmla="*/ 2147483647 h 60"/>
                <a:gd name="T84" fmla="*/ 2147483647 w 102"/>
                <a:gd name="T85" fmla="*/ 2147483647 h 60"/>
                <a:gd name="T86" fmla="*/ 2147483647 w 102"/>
                <a:gd name="T87" fmla="*/ 2147483647 h 60"/>
                <a:gd name="T88" fmla="*/ 2147483647 w 102"/>
                <a:gd name="T89" fmla="*/ 2147483647 h 60"/>
                <a:gd name="T90" fmla="*/ 2147483647 w 102"/>
                <a:gd name="T91" fmla="*/ 2147483647 h 60"/>
                <a:gd name="T92" fmla="*/ 2147483647 w 102"/>
                <a:gd name="T93" fmla="*/ 2147483647 h 60"/>
                <a:gd name="T94" fmla="*/ 2147483647 w 102"/>
                <a:gd name="T95" fmla="*/ 2147483647 h 60"/>
                <a:gd name="T96" fmla="*/ 2147483647 w 102"/>
                <a:gd name="T97" fmla="*/ 2147483647 h 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2" h="60">
                  <a:moveTo>
                    <a:pt x="76" y="40"/>
                  </a:moveTo>
                  <a:lnTo>
                    <a:pt x="75" y="41"/>
                  </a:lnTo>
                  <a:lnTo>
                    <a:pt x="72" y="45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5"/>
                  </a:lnTo>
                  <a:lnTo>
                    <a:pt x="61" y="30"/>
                  </a:lnTo>
                  <a:lnTo>
                    <a:pt x="58" y="27"/>
                  </a:lnTo>
                  <a:lnTo>
                    <a:pt x="56" y="31"/>
                  </a:lnTo>
                  <a:lnTo>
                    <a:pt x="55" y="38"/>
                  </a:lnTo>
                  <a:lnTo>
                    <a:pt x="55" y="44"/>
                  </a:lnTo>
                  <a:lnTo>
                    <a:pt x="53" y="47"/>
                  </a:lnTo>
                  <a:lnTo>
                    <a:pt x="48" y="47"/>
                  </a:lnTo>
                  <a:lnTo>
                    <a:pt x="42" y="47"/>
                  </a:lnTo>
                  <a:lnTo>
                    <a:pt x="38" y="52"/>
                  </a:lnTo>
                  <a:lnTo>
                    <a:pt x="38" y="57"/>
                  </a:lnTo>
                  <a:lnTo>
                    <a:pt x="38" y="60"/>
                  </a:lnTo>
                  <a:lnTo>
                    <a:pt x="37" y="57"/>
                  </a:lnTo>
                  <a:lnTo>
                    <a:pt x="33" y="54"/>
                  </a:lnTo>
                  <a:lnTo>
                    <a:pt x="27" y="50"/>
                  </a:lnTo>
                  <a:lnTo>
                    <a:pt x="22" y="48"/>
                  </a:lnTo>
                  <a:lnTo>
                    <a:pt x="15" y="48"/>
                  </a:lnTo>
                  <a:lnTo>
                    <a:pt x="6" y="48"/>
                  </a:lnTo>
                  <a:lnTo>
                    <a:pt x="0" y="46"/>
                  </a:lnTo>
                  <a:lnTo>
                    <a:pt x="4" y="40"/>
                  </a:lnTo>
                  <a:lnTo>
                    <a:pt x="11" y="34"/>
                  </a:lnTo>
                  <a:lnTo>
                    <a:pt x="17" y="30"/>
                  </a:lnTo>
                  <a:lnTo>
                    <a:pt x="23" y="25"/>
                  </a:lnTo>
                  <a:lnTo>
                    <a:pt x="35" y="19"/>
                  </a:lnTo>
                  <a:lnTo>
                    <a:pt x="46" y="12"/>
                  </a:lnTo>
                  <a:lnTo>
                    <a:pt x="55" y="7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2"/>
                  </a:lnTo>
                  <a:lnTo>
                    <a:pt x="102" y="6"/>
                  </a:lnTo>
                  <a:lnTo>
                    <a:pt x="99" y="10"/>
                  </a:lnTo>
                  <a:lnTo>
                    <a:pt x="95" y="15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1" y="24"/>
                  </a:lnTo>
                  <a:lnTo>
                    <a:pt x="89" y="31"/>
                  </a:lnTo>
                  <a:lnTo>
                    <a:pt x="86" y="35"/>
                  </a:lnTo>
                  <a:lnTo>
                    <a:pt x="81" y="39"/>
                  </a:lnTo>
                  <a:lnTo>
                    <a:pt x="76" y="40"/>
                  </a:lnTo>
                  <a:close/>
                </a:path>
              </a:pathLst>
            </a:custGeom>
            <a:solidFill>
              <a:srgbClr val="E83C9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62" name="Freeform 435"/>
            <p:cNvSpPr>
              <a:spLocks/>
            </p:cNvSpPr>
            <p:nvPr/>
          </p:nvSpPr>
          <p:spPr bwMode="auto">
            <a:xfrm>
              <a:off x="2512317" y="2289368"/>
              <a:ext cx="71909" cy="63230"/>
            </a:xfrm>
            <a:custGeom>
              <a:avLst/>
              <a:gdLst>
                <a:gd name="T0" fmla="*/ 2147483647 w 86"/>
                <a:gd name="T1" fmla="*/ 2147483647 h 80"/>
                <a:gd name="T2" fmla="*/ 2147483647 w 86"/>
                <a:gd name="T3" fmla="*/ 0 h 80"/>
                <a:gd name="T4" fmla="*/ 2147483647 w 86"/>
                <a:gd name="T5" fmla="*/ 2147483647 h 80"/>
                <a:gd name="T6" fmla="*/ 2147483647 w 86"/>
                <a:gd name="T7" fmla="*/ 2147483647 h 80"/>
                <a:gd name="T8" fmla="*/ 2147483647 w 86"/>
                <a:gd name="T9" fmla="*/ 2147483647 h 80"/>
                <a:gd name="T10" fmla="*/ 2147483647 w 86"/>
                <a:gd name="T11" fmla="*/ 2147483647 h 80"/>
                <a:gd name="T12" fmla="*/ 2147483647 w 86"/>
                <a:gd name="T13" fmla="*/ 2147483647 h 80"/>
                <a:gd name="T14" fmla="*/ 2147483647 w 86"/>
                <a:gd name="T15" fmla="*/ 2147483647 h 80"/>
                <a:gd name="T16" fmla="*/ 2147483647 w 86"/>
                <a:gd name="T17" fmla="*/ 2147483647 h 80"/>
                <a:gd name="T18" fmla="*/ 2147483647 w 86"/>
                <a:gd name="T19" fmla="*/ 2147483647 h 80"/>
                <a:gd name="T20" fmla="*/ 2147483647 w 86"/>
                <a:gd name="T21" fmla="*/ 2147483647 h 80"/>
                <a:gd name="T22" fmla="*/ 2147483647 w 86"/>
                <a:gd name="T23" fmla="*/ 2147483647 h 80"/>
                <a:gd name="T24" fmla="*/ 2147483647 w 86"/>
                <a:gd name="T25" fmla="*/ 2147483647 h 80"/>
                <a:gd name="T26" fmla="*/ 2147483647 w 86"/>
                <a:gd name="T27" fmla="*/ 2147483647 h 80"/>
                <a:gd name="T28" fmla="*/ 2147483647 w 86"/>
                <a:gd name="T29" fmla="*/ 2147483647 h 80"/>
                <a:gd name="T30" fmla="*/ 2147483647 w 86"/>
                <a:gd name="T31" fmla="*/ 2147483647 h 80"/>
                <a:gd name="T32" fmla="*/ 2147483647 w 86"/>
                <a:gd name="T33" fmla="*/ 2147483647 h 80"/>
                <a:gd name="T34" fmla="*/ 2147483647 w 86"/>
                <a:gd name="T35" fmla="*/ 2147483647 h 80"/>
                <a:gd name="T36" fmla="*/ 2147483647 w 86"/>
                <a:gd name="T37" fmla="*/ 2147483647 h 80"/>
                <a:gd name="T38" fmla="*/ 2147483647 w 86"/>
                <a:gd name="T39" fmla="*/ 2147483647 h 80"/>
                <a:gd name="T40" fmla="*/ 2147483647 w 86"/>
                <a:gd name="T41" fmla="*/ 2147483647 h 80"/>
                <a:gd name="T42" fmla="*/ 2147483647 w 86"/>
                <a:gd name="T43" fmla="*/ 2147483647 h 80"/>
                <a:gd name="T44" fmla="*/ 2147483647 w 86"/>
                <a:gd name="T45" fmla="*/ 2147483647 h 80"/>
                <a:gd name="T46" fmla="*/ 2147483647 w 86"/>
                <a:gd name="T47" fmla="*/ 2147483647 h 80"/>
                <a:gd name="T48" fmla="*/ 2147483647 w 86"/>
                <a:gd name="T49" fmla="*/ 2147483647 h 80"/>
                <a:gd name="T50" fmla="*/ 2147483647 w 86"/>
                <a:gd name="T51" fmla="*/ 2147483647 h 80"/>
                <a:gd name="T52" fmla="*/ 2147483647 w 86"/>
                <a:gd name="T53" fmla="*/ 2147483647 h 80"/>
                <a:gd name="T54" fmla="*/ 2147483647 w 86"/>
                <a:gd name="T55" fmla="*/ 2147483647 h 80"/>
                <a:gd name="T56" fmla="*/ 2147483647 w 86"/>
                <a:gd name="T57" fmla="*/ 2147483647 h 80"/>
                <a:gd name="T58" fmla="*/ 2147483647 w 86"/>
                <a:gd name="T59" fmla="*/ 2147483647 h 80"/>
                <a:gd name="T60" fmla="*/ 2147483647 w 86"/>
                <a:gd name="T61" fmla="*/ 2147483647 h 80"/>
                <a:gd name="T62" fmla="*/ 2147483647 w 86"/>
                <a:gd name="T63" fmla="*/ 2147483647 h 80"/>
                <a:gd name="T64" fmla="*/ 2147483647 w 86"/>
                <a:gd name="T65" fmla="*/ 2147483647 h 80"/>
                <a:gd name="T66" fmla="*/ 2147483647 w 86"/>
                <a:gd name="T67" fmla="*/ 2147483647 h 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" h="80">
                  <a:moveTo>
                    <a:pt x="20" y="16"/>
                  </a:moveTo>
                  <a:lnTo>
                    <a:pt x="17" y="12"/>
                  </a:lnTo>
                  <a:lnTo>
                    <a:pt x="10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2" y="15"/>
                  </a:lnTo>
                  <a:lnTo>
                    <a:pt x="3" y="22"/>
                  </a:lnTo>
                  <a:lnTo>
                    <a:pt x="4" y="27"/>
                  </a:lnTo>
                  <a:lnTo>
                    <a:pt x="5" y="33"/>
                  </a:lnTo>
                  <a:lnTo>
                    <a:pt x="8" y="38"/>
                  </a:lnTo>
                  <a:lnTo>
                    <a:pt x="11" y="41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4" y="43"/>
                  </a:lnTo>
                  <a:lnTo>
                    <a:pt x="23" y="47"/>
                  </a:lnTo>
                  <a:lnTo>
                    <a:pt x="20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31" y="54"/>
                  </a:lnTo>
                  <a:lnTo>
                    <a:pt x="38" y="53"/>
                  </a:lnTo>
                  <a:lnTo>
                    <a:pt x="41" y="53"/>
                  </a:lnTo>
                  <a:lnTo>
                    <a:pt x="42" y="54"/>
                  </a:lnTo>
                  <a:lnTo>
                    <a:pt x="42" y="58"/>
                  </a:lnTo>
                  <a:lnTo>
                    <a:pt x="40" y="65"/>
                  </a:lnTo>
                  <a:lnTo>
                    <a:pt x="38" y="73"/>
                  </a:lnTo>
                  <a:lnTo>
                    <a:pt x="38" y="79"/>
                  </a:lnTo>
                  <a:lnTo>
                    <a:pt x="43" y="80"/>
                  </a:lnTo>
                  <a:lnTo>
                    <a:pt x="54" y="77"/>
                  </a:lnTo>
                  <a:lnTo>
                    <a:pt x="64" y="72"/>
                  </a:lnTo>
                  <a:lnTo>
                    <a:pt x="72" y="66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2" y="57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9" y="56"/>
                  </a:lnTo>
                  <a:lnTo>
                    <a:pt x="84" y="58"/>
                  </a:lnTo>
                  <a:lnTo>
                    <a:pt x="86" y="57"/>
                  </a:lnTo>
                  <a:lnTo>
                    <a:pt x="83" y="50"/>
                  </a:lnTo>
                  <a:lnTo>
                    <a:pt x="77" y="42"/>
                  </a:lnTo>
                  <a:lnTo>
                    <a:pt x="72" y="39"/>
                  </a:lnTo>
                  <a:lnTo>
                    <a:pt x="71" y="37"/>
                  </a:lnTo>
                  <a:lnTo>
                    <a:pt x="72" y="31"/>
                  </a:lnTo>
                  <a:lnTo>
                    <a:pt x="76" y="22"/>
                  </a:lnTo>
                  <a:lnTo>
                    <a:pt x="77" y="15"/>
                  </a:lnTo>
                  <a:lnTo>
                    <a:pt x="76" y="9"/>
                  </a:lnTo>
                  <a:lnTo>
                    <a:pt x="71" y="7"/>
                  </a:lnTo>
                  <a:lnTo>
                    <a:pt x="65" y="8"/>
                  </a:lnTo>
                  <a:lnTo>
                    <a:pt x="64" y="10"/>
                  </a:lnTo>
                  <a:lnTo>
                    <a:pt x="63" y="12"/>
                  </a:lnTo>
                  <a:lnTo>
                    <a:pt x="60" y="11"/>
                  </a:lnTo>
                  <a:lnTo>
                    <a:pt x="55" y="8"/>
                  </a:lnTo>
                  <a:lnTo>
                    <a:pt x="50" y="3"/>
                  </a:lnTo>
                  <a:lnTo>
                    <a:pt x="47" y="2"/>
                  </a:lnTo>
                  <a:lnTo>
                    <a:pt x="45" y="3"/>
                  </a:lnTo>
                  <a:lnTo>
                    <a:pt x="45" y="7"/>
                  </a:lnTo>
                  <a:lnTo>
                    <a:pt x="47" y="11"/>
                  </a:lnTo>
                  <a:lnTo>
                    <a:pt x="48" y="13"/>
                  </a:lnTo>
                  <a:lnTo>
                    <a:pt x="47" y="16"/>
                  </a:lnTo>
                  <a:lnTo>
                    <a:pt x="43" y="15"/>
                  </a:lnTo>
                  <a:lnTo>
                    <a:pt x="39" y="11"/>
                  </a:lnTo>
                  <a:lnTo>
                    <a:pt x="35" y="9"/>
                  </a:lnTo>
                  <a:lnTo>
                    <a:pt x="32" y="11"/>
                  </a:lnTo>
                  <a:lnTo>
                    <a:pt x="28" y="15"/>
                  </a:lnTo>
                  <a:lnTo>
                    <a:pt x="25" y="16"/>
                  </a:lnTo>
                  <a:lnTo>
                    <a:pt x="22" y="16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rgbClr val="E83C9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63" name="Freeform 436"/>
            <p:cNvSpPr>
              <a:spLocks/>
            </p:cNvSpPr>
            <p:nvPr/>
          </p:nvSpPr>
          <p:spPr bwMode="auto">
            <a:xfrm>
              <a:off x="2585466" y="2327802"/>
              <a:ext cx="28515" cy="35955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2147483647 w 34"/>
                <a:gd name="T5" fmla="*/ 2147483647 h 46"/>
                <a:gd name="T6" fmla="*/ 2147483647 w 34"/>
                <a:gd name="T7" fmla="*/ 2147483647 h 46"/>
                <a:gd name="T8" fmla="*/ 2147483647 w 34"/>
                <a:gd name="T9" fmla="*/ 2147483647 h 46"/>
                <a:gd name="T10" fmla="*/ 2147483647 w 34"/>
                <a:gd name="T11" fmla="*/ 2147483647 h 46"/>
                <a:gd name="T12" fmla="*/ 2147483647 w 34"/>
                <a:gd name="T13" fmla="*/ 2147483647 h 46"/>
                <a:gd name="T14" fmla="*/ 0 w 34"/>
                <a:gd name="T15" fmla="*/ 2147483647 h 46"/>
                <a:gd name="T16" fmla="*/ 2147483647 w 34"/>
                <a:gd name="T17" fmla="*/ 2147483647 h 46"/>
                <a:gd name="T18" fmla="*/ 2147483647 w 34"/>
                <a:gd name="T19" fmla="*/ 2147483647 h 46"/>
                <a:gd name="T20" fmla="*/ 2147483647 w 34"/>
                <a:gd name="T21" fmla="*/ 2147483647 h 46"/>
                <a:gd name="T22" fmla="*/ 2147483647 w 34"/>
                <a:gd name="T23" fmla="*/ 2147483647 h 46"/>
                <a:gd name="T24" fmla="*/ 2147483647 w 34"/>
                <a:gd name="T25" fmla="*/ 2147483647 h 46"/>
                <a:gd name="T26" fmla="*/ 2147483647 w 34"/>
                <a:gd name="T27" fmla="*/ 2147483647 h 46"/>
                <a:gd name="T28" fmla="*/ 2147483647 w 34"/>
                <a:gd name="T29" fmla="*/ 2147483647 h 46"/>
                <a:gd name="T30" fmla="*/ 2147483647 w 34"/>
                <a:gd name="T31" fmla="*/ 2147483647 h 46"/>
                <a:gd name="T32" fmla="*/ 2147483647 w 34"/>
                <a:gd name="T33" fmla="*/ 2147483647 h 46"/>
                <a:gd name="T34" fmla="*/ 2147483647 w 34"/>
                <a:gd name="T35" fmla="*/ 2147483647 h 46"/>
                <a:gd name="T36" fmla="*/ 2147483647 w 34"/>
                <a:gd name="T37" fmla="*/ 2147483647 h 46"/>
                <a:gd name="T38" fmla="*/ 2147483647 w 34"/>
                <a:gd name="T39" fmla="*/ 2147483647 h 46"/>
                <a:gd name="T40" fmla="*/ 2147483647 w 34"/>
                <a:gd name="T41" fmla="*/ 2147483647 h 46"/>
                <a:gd name="T42" fmla="*/ 2147483647 w 34"/>
                <a:gd name="T43" fmla="*/ 2147483647 h 46"/>
                <a:gd name="T44" fmla="*/ 2147483647 w 34"/>
                <a:gd name="T45" fmla="*/ 2147483647 h 46"/>
                <a:gd name="T46" fmla="*/ 2147483647 w 34"/>
                <a:gd name="T47" fmla="*/ 2147483647 h 46"/>
                <a:gd name="T48" fmla="*/ 2147483647 w 34"/>
                <a:gd name="T49" fmla="*/ 0 h 46"/>
                <a:gd name="T50" fmla="*/ 2147483647 w 34"/>
                <a:gd name="T51" fmla="*/ 0 h 46"/>
                <a:gd name="T52" fmla="*/ 2147483647 w 34"/>
                <a:gd name="T53" fmla="*/ 0 h 46"/>
                <a:gd name="T54" fmla="*/ 2147483647 w 34"/>
                <a:gd name="T55" fmla="*/ 2147483647 h 46"/>
                <a:gd name="T56" fmla="*/ 2147483647 w 34"/>
                <a:gd name="T57" fmla="*/ 2147483647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" h="46">
                  <a:moveTo>
                    <a:pt x="14" y="4"/>
                  </a:moveTo>
                  <a:lnTo>
                    <a:pt x="14" y="5"/>
                  </a:lnTo>
                  <a:lnTo>
                    <a:pt x="13" y="7"/>
                  </a:lnTo>
                  <a:lnTo>
                    <a:pt x="11" y="12"/>
                  </a:lnTo>
                  <a:lnTo>
                    <a:pt x="7" y="15"/>
                  </a:lnTo>
                  <a:lnTo>
                    <a:pt x="4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7" y="35"/>
                  </a:lnTo>
                  <a:lnTo>
                    <a:pt x="12" y="37"/>
                  </a:lnTo>
                  <a:lnTo>
                    <a:pt x="16" y="40"/>
                  </a:lnTo>
                  <a:lnTo>
                    <a:pt x="19" y="44"/>
                  </a:lnTo>
                  <a:lnTo>
                    <a:pt x="22" y="46"/>
                  </a:lnTo>
                  <a:lnTo>
                    <a:pt x="27" y="44"/>
                  </a:lnTo>
                  <a:lnTo>
                    <a:pt x="31" y="40"/>
                  </a:lnTo>
                  <a:lnTo>
                    <a:pt x="34" y="35"/>
                  </a:lnTo>
                  <a:lnTo>
                    <a:pt x="34" y="29"/>
                  </a:lnTo>
                  <a:lnTo>
                    <a:pt x="33" y="24"/>
                  </a:lnTo>
                  <a:lnTo>
                    <a:pt x="30" y="20"/>
                  </a:lnTo>
                  <a:lnTo>
                    <a:pt x="30" y="15"/>
                  </a:lnTo>
                  <a:lnTo>
                    <a:pt x="29" y="9"/>
                  </a:lnTo>
                  <a:lnTo>
                    <a:pt x="27" y="5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E83C9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64" name="Freeform 437"/>
            <p:cNvSpPr>
              <a:spLocks/>
            </p:cNvSpPr>
            <p:nvPr/>
          </p:nvSpPr>
          <p:spPr bwMode="auto">
            <a:xfrm>
              <a:off x="2578027" y="2278210"/>
              <a:ext cx="168613" cy="80588"/>
            </a:xfrm>
            <a:custGeom>
              <a:avLst/>
              <a:gdLst>
                <a:gd name="T0" fmla="*/ 2147483647 w 202"/>
                <a:gd name="T1" fmla="*/ 2147483647 h 100"/>
                <a:gd name="T2" fmla="*/ 2147483647 w 202"/>
                <a:gd name="T3" fmla="*/ 2147483647 h 100"/>
                <a:gd name="T4" fmla="*/ 2147483647 w 202"/>
                <a:gd name="T5" fmla="*/ 2147483647 h 100"/>
                <a:gd name="T6" fmla="*/ 2147483647 w 202"/>
                <a:gd name="T7" fmla="*/ 2147483647 h 100"/>
                <a:gd name="T8" fmla="*/ 2147483647 w 202"/>
                <a:gd name="T9" fmla="*/ 2147483647 h 100"/>
                <a:gd name="T10" fmla="*/ 2147483647 w 202"/>
                <a:gd name="T11" fmla="*/ 2147483647 h 100"/>
                <a:gd name="T12" fmla="*/ 2147483647 w 202"/>
                <a:gd name="T13" fmla="*/ 2147483647 h 100"/>
                <a:gd name="T14" fmla="*/ 2147483647 w 202"/>
                <a:gd name="T15" fmla="*/ 2147483647 h 100"/>
                <a:gd name="T16" fmla="*/ 2147483647 w 202"/>
                <a:gd name="T17" fmla="*/ 2147483647 h 100"/>
                <a:gd name="T18" fmla="*/ 2147483647 w 202"/>
                <a:gd name="T19" fmla="*/ 2147483647 h 100"/>
                <a:gd name="T20" fmla="*/ 2147483647 w 202"/>
                <a:gd name="T21" fmla="*/ 2147483647 h 100"/>
                <a:gd name="T22" fmla="*/ 2147483647 w 202"/>
                <a:gd name="T23" fmla="*/ 2147483647 h 100"/>
                <a:gd name="T24" fmla="*/ 2147483647 w 202"/>
                <a:gd name="T25" fmla="*/ 2147483647 h 100"/>
                <a:gd name="T26" fmla="*/ 2147483647 w 202"/>
                <a:gd name="T27" fmla="*/ 2147483647 h 100"/>
                <a:gd name="T28" fmla="*/ 2147483647 w 202"/>
                <a:gd name="T29" fmla="*/ 2147483647 h 100"/>
                <a:gd name="T30" fmla="*/ 2147483647 w 202"/>
                <a:gd name="T31" fmla="*/ 2147483647 h 100"/>
                <a:gd name="T32" fmla="*/ 2147483647 w 202"/>
                <a:gd name="T33" fmla="*/ 2147483647 h 100"/>
                <a:gd name="T34" fmla="*/ 2147483647 w 202"/>
                <a:gd name="T35" fmla="*/ 2147483647 h 100"/>
                <a:gd name="T36" fmla="*/ 2147483647 w 202"/>
                <a:gd name="T37" fmla="*/ 2147483647 h 100"/>
                <a:gd name="T38" fmla="*/ 2147483647 w 202"/>
                <a:gd name="T39" fmla="*/ 2147483647 h 100"/>
                <a:gd name="T40" fmla="*/ 2147483647 w 202"/>
                <a:gd name="T41" fmla="*/ 2147483647 h 100"/>
                <a:gd name="T42" fmla="*/ 2147483647 w 202"/>
                <a:gd name="T43" fmla="*/ 2147483647 h 100"/>
                <a:gd name="T44" fmla="*/ 2147483647 w 202"/>
                <a:gd name="T45" fmla="*/ 2147483647 h 100"/>
                <a:gd name="T46" fmla="*/ 2147483647 w 202"/>
                <a:gd name="T47" fmla="*/ 2147483647 h 100"/>
                <a:gd name="T48" fmla="*/ 2147483647 w 202"/>
                <a:gd name="T49" fmla="*/ 2147483647 h 100"/>
                <a:gd name="T50" fmla="*/ 2147483647 w 202"/>
                <a:gd name="T51" fmla="*/ 2147483647 h 100"/>
                <a:gd name="T52" fmla="*/ 2147483647 w 202"/>
                <a:gd name="T53" fmla="*/ 2147483647 h 100"/>
                <a:gd name="T54" fmla="*/ 0 w 202"/>
                <a:gd name="T55" fmla="*/ 2147483647 h 100"/>
                <a:gd name="T56" fmla="*/ 2147483647 w 202"/>
                <a:gd name="T57" fmla="*/ 2147483647 h 100"/>
                <a:gd name="T58" fmla="*/ 2147483647 w 202"/>
                <a:gd name="T59" fmla="*/ 0 h 100"/>
                <a:gd name="T60" fmla="*/ 2147483647 w 202"/>
                <a:gd name="T61" fmla="*/ 2147483647 h 100"/>
                <a:gd name="T62" fmla="*/ 2147483647 w 202"/>
                <a:gd name="T63" fmla="*/ 2147483647 h 100"/>
                <a:gd name="T64" fmla="*/ 2147483647 w 202"/>
                <a:gd name="T65" fmla="*/ 2147483647 h 100"/>
                <a:gd name="T66" fmla="*/ 2147483647 w 202"/>
                <a:gd name="T67" fmla="*/ 2147483647 h 100"/>
                <a:gd name="T68" fmla="*/ 2147483647 w 202"/>
                <a:gd name="T69" fmla="*/ 2147483647 h 100"/>
                <a:gd name="T70" fmla="*/ 2147483647 w 202"/>
                <a:gd name="T71" fmla="*/ 2147483647 h 100"/>
                <a:gd name="T72" fmla="*/ 2147483647 w 202"/>
                <a:gd name="T73" fmla="*/ 2147483647 h 100"/>
                <a:gd name="T74" fmla="*/ 2147483647 w 202"/>
                <a:gd name="T75" fmla="*/ 2147483647 h 100"/>
                <a:gd name="T76" fmla="*/ 2147483647 w 202"/>
                <a:gd name="T77" fmla="*/ 2147483647 h 100"/>
                <a:gd name="T78" fmla="*/ 2147483647 w 202"/>
                <a:gd name="T79" fmla="*/ 2147483647 h 100"/>
                <a:gd name="T80" fmla="*/ 2147483647 w 202"/>
                <a:gd name="T81" fmla="*/ 2147483647 h 100"/>
                <a:gd name="T82" fmla="*/ 2147483647 w 202"/>
                <a:gd name="T83" fmla="*/ 2147483647 h 100"/>
                <a:gd name="T84" fmla="*/ 2147483647 w 202"/>
                <a:gd name="T85" fmla="*/ 2147483647 h 100"/>
                <a:gd name="T86" fmla="*/ 2147483647 w 202"/>
                <a:gd name="T87" fmla="*/ 2147483647 h 1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02" h="100">
                  <a:moveTo>
                    <a:pt x="166" y="28"/>
                  </a:moveTo>
                  <a:lnTo>
                    <a:pt x="169" y="29"/>
                  </a:lnTo>
                  <a:lnTo>
                    <a:pt x="176" y="30"/>
                  </a:lnTo>
                  <a:lnTo>
                    <a:pt x="184" y="33"/>
                  </a:lnTo>
                  <a:lnTo>
                    <a:pt x="191" y="37"/>
                  </a:lnTo>
                  <a:lnTo>
                    <a:pt x="196" y="41"/>
                  </a:lnTo>
                  <a:lnTo>
                    <a:pt x="198" y="46"/>
                  </a:lnTo>
                  <a:lnTo>
                    <a:pt x="201" y="52"/>
                  </a:lnTo>
                  <a:lnTo>
                    <a:pt x="201" y="60"/>
                  </a:lnTo>
                  <a:lnTo>
                    <a:pt x="201" y="67"/>
                  </a:lnTo>
                  <a:lnTo>
                    <a:pt x="202" y="69"/>
                  </a:lnTo>
                  <a:lnTo>
                    <a:pt x="201" y="73"/>
                  </a:lnTo>
                  <a:lnTo>
                    <a:pt x="196" y="76"/>
                  </a:lnTo>
                  <a:lnTo>
                    <a:pt x="190" y="81"/>
                  </a:lnTo>
                  <a:lnTo>
                    <a:pt x="186" y="84"/>
                  </a:lnTo>
                  <a:lnTo>
                    <a:pt x="180" y="85"/>
                  </a:lnTo>
                  <a:lnTo>
                    <a:pt x="172" y="85"/>
                  </a:lnTo>
                  <a:lnTo>
                    <a:pt x="166" y="84"/>
                  </a:lnTo>
                  <a:lnTo>
                    <a:pt x="163" y="83"/>
                  </a:lnTo>
                  <a:lnTo>
                    <a:pt x="160" y="84"/>
                  </a:lnTo>
                  <a:lnTo>
                    <a:pt x="156" y="88"/>
                  </a:lnTo>
                  <a:lnTo>
                    <a:pt x="152" y="90"/>
                  </a:lnTo>
                  <a:lnTo>
                    <a:pt x="148" y="91"/>
                  </a:lnTo>
                  <a:lnTo>
                    <a:pt x="142" y="92"/>
                  </a:lnTo>
                  <a:lnTo>
                    <a:pt x="136" y="92"/>
                  </a:lnTo>
                  <a:lnTo>
                    <a:pt x="130" y="93"/>
                  </a:lnTo>
                  <a:lnTo>
                    <a:pt x="125" y="93"/>
                  </a:lnTo>
                  <a:lnTo>
                    <a:pt x="120" y="94"/>
                  </a:lnTo>
                  <a:lnTo>
                    <a:pt x="116" y="96"/>
                  </a:lnTo>
                  <a:lnTo>
                    <a:pt x="111" y="98"/>
                  </a:lnTo>
                  <a:lnTo>
                    <a:pt x="106" y="99"/>
                  </a:lnTo>
                  <a:lnTo>
                    <a:pt x="100" y="100"/>
                  </a:lnTo>
                  <a:lnTo>
                    <a:pt x="92" y="100"/>
                  </a:lnTo>
                  <a:lnTo>
                    <a:pt x="84" y="99"/>
                  </a:lnTo>
                  <a:lnTo>
                    <a:pt x="77" y="99"/>
                  </a:lnTo>
                  <a:lnTo>
                    <a:pt x="73" y="97"/>
                  </a:lnTo>
                  <a:lnTo>
                    <a:pt x="68" y="93"/>
                  </a:lnTo>
                  <a:lnTo>
                    <a:pt x="63" y="90"/>
                  </a:lnTo>
                  <a:lnTo>
                    <a:pt x="58" y="85"/>
                  </a:lnTo>
                  <a:lnTo>
                    <a:pt x="53" y="79"/>
                  </a:lnTo>
                  <a:lnTo>
                    <a:pt x="52" y="71"/>
                  </a:lnTo>
                  <a:lnTo>
                    <a:pt x="53" y="61"/>
                  </a:lnTo>
                  <a:lnTo>
                    <a:pt x="53" y="54"/>
                  </a:lnTo>
                  <a:lnTo>
                    <a:pt x="53" y="48"/>
                  </a:lnTo>
                  <a:lnTo>
                    <a:pt x="51" y="44"/>
                  </a:lnTo>
                  <a:lnTo>
                    <a:pt x="49" y="39"/>
                  </a:lnTo>
                  <a:lnTo>
                    <a:pt x="46" y="35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0" y="33"/>
                  </a:lnTo>
                  <a:lnTo>
                    <a:pt x="28" y="35"/>
                  </a:lnTo>
                  <a:lnTo>
                    <a:pt x="24" y="35"/>
                  </a:lnTo>
                  <a:lnTo>
                    <a:pt x="20" y="31"/>
                  </a:lnTo>
                  <a:lnTo>
                    <a:pt x="12" y="25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7" y="17"/>
                  </a:lnTo>
                  <a:lnTo>
                    <a:pt x="43" y="21"/>
                  </a:lnTo>
                  <a:lnTo>
                    <a:pt x="49" y="20"/>
                  </a:lnTo>
                  <a:lnTo>
                    <a:pt x="52" y="16"/>
                  </a:lnTo>
                  <a:lnTo>
                    <a:pt x="54" y="13"/>
                  </a:lnTo>
                  <a:lnTo>
                    <a:pt x="59" y="12"/>
                  </a:lnTo>
                  <a:lnTo>
                    <a:pt x="63" y="13"/>
                  </a:lnTo>
                  <a:lnTo>
                    <a:pt x="67" y="13"/>
                  </a:lnTo>
                  <a:lnTo>
                    <a:pt x="69" y="16"/>
                  </a:lnTo>
                  <a:lnTo>
                    <a:pt x="70" y="21"/>
                  </a:lnTo>
                  <a:lnTo>
                    <a:pt x="73" y="29"/>
                  </a:lnTo>
                  <a:lnTo>
                    <a:pt x="80" y="36"/>
                  </a:lnTo>
                  <a:lnTo>
                    <a:pt x="85" y="43"/>
                  </a:lnTo>
                  <a:lnTo>
                    <a:pt x="88" y="50"/>
                  </a:lnTo>
                  <a:lnTo>
                    <a:pt x="91" y="53"/>
                  </a:lnTo>
                  <a:lnTo>
                    <a:pt x="100" y="52"/>
                  </a:lnTo>
                  <a:lnTo>
                    <a:pt x="111" y="51"/>
                  </a:lnTo>
                  <a:lnTo>
                    <a:pt x="119" y="52"/>
                  </a:lnTo>
                  <a:lnTo>
                    <a:pt x="123" y="53"/>
                  </a:lnTo>
                  <a:lnTo>
                    <a:pt x="128" y="51"/>
                  </a:lnTo>
                  <a:lnTo>
                    <a:pt x="133" y="46"/>
                  </a:lnTo>
                  <a:lnTo>
                    <a:pt x="138" y="41"/>
                  </a:lnTo>
                  <a:lnTo>
                    <a:pt x="143" y="37"/>
                  </a:lnTo>
                  <a:lnTo>
                    <a:pt x="149" y="32"/>
                  </a:lnTo>
                  <a:lnTo>
                    <a:pt x="154" y="29"/>
                  </a:lnTo>
                  <a:lnTo>
                    <a:pt x="166" y="28"/>
                  </a:lnTo>
                  <a:close/>
                </a:path>
              </a:pathLst>
            </a:custGeom>
            <a:solidFill>
              <a:srgbClr val="E83C9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65" name="Freeform 438"/>
            <p:cNvSpPr>
              <a:spLocks/>
            </p:cNvSpPr>
            <p:nvPr/>
          </p:nvSpPr>
          <p:spPr bwMode="auto">
            <a:xfrm>
              <a:off x="2445367" y="2227378"/>
              <a:ext cx="34715" cy="29755"/>
            </a:xfrm>
            <a:custGeom>
              <a:avLst/>
              <a:gdLst>
                <a:gd name="T0" fmla="*/ 2147483647 w 40"/>
                <a:gd name="T1" fmla="*/ 2147483647 h 37"/>
                <a:gd name="T2" fmla="*/ 2147483647 w 40"/>
                <a:gd name="T3" fmla="*/ 2147483647 h 37"/>
                <a:gd name="T4" fmla="*/ 2147483647 w 40"/>
                <a:gd name="T5" fmla="*/ 2147483647 h 37"/>
                <a:gd name="T6" fmla="*/ 2147483647 w 40"/>
                <a:gd name="T7" fmla="*/ 2147483647 h 37"/>
                <a:gd name="T8" fmla="*/ 2147483647 w 40"/>
                <a:gd name="T9" fmla="*/ 2147483647 h 37"/>
                <a:gd name="T10" fmla="*/ 2147483647 w 40"/>
                <a:gd name="T11" fmla="*/ 2147483647 h 37"/>
                <a:gd name="T12" fmla="*/ 2147483647 w 40"/>
                <a:gd name="T13" fmla="*/ 2147483647 h 37"/>
                <a:gd name="T14" fmla="*/ 2147483647 w 40"/>
                <a:gd name="T15" fmla="*/ 2147483647 h 37"/>
                <a:gd name="T16" fmla="*/ 2147483647 w 40"/>
                <a:gd name="T17" fmla="*/ 2147483647 h 37"/>
                <a:gd name="T18" fmla="*/ 2147483647 w 40"/>
                <a:gd name="T19" fmla="*/ 2147483647 h 37"/>
                <a:gd name="T20" fmla="*/ 2147483647 w 40"/>
                <a:gd name="T21" fmla="*/ 2147483647 h 37"/>
                <a:gd name="T22" fmla="*/ 2147483647 w 40"/>
                <a:gd name="T23" fmla="*/ 2147483647 h 37"/>
                <a:gd name="T24" fmla="*/ 2147483647 w 40"/>
                <a:gd name="T25" fmla="*/ 2147483647 h 37"/>
                <a:gd name="T26" fmla="*/ 2147483647 w 40"/>
                <a:gd name="T27" fmla="*/ 2147483647 h 37"/>
                <a:gd name="T28" fmla="*/ 0 w 40"/>
                <a:gd name="T29" fmla="*/ 2147483647 h 37"/>
                <a:gd name="T30" fmla="*/ 2147483647 w 40"/>
                <a:gd name="T31" fmla="*/ 2147483647 h 37"/>
                <a:gd name="T32" fmla="*/ 2147483647 w 40"/>
                <a:gd name="T33" fmla="*/ 2147483647 h 37"/>
                <a:gd name="T34" fmla="*/ 2147483647 w 40"/>
                <a:gd name="T35" fmla="*/ 2147483647 h 37"/>
                <a:gd name="T36" fmla="*/ 2147483647 w 40"/>
                <a:gd name="T37" fmla="*/ 2147483647 h 37"/>
                <a:gd name="T38" fmla="*/ 2147483647 w 40"/>
                <a:gd name="T39" fmla="*/ 0 h 37"/>
                <a:gd name="T40" fmla="*/ 2147483647 w 40"/>
                <a:gd name="T41" fmla="*/ 2147483647 h 37"/>
                <a:gd name="T42" fmla="*/ 2147483647 w 40"/>
                <a:gd name="T43" fmla="*/ 2147483647 h 37"/>
                <a:gd name="T44" fmla="*/ 2147483647 w 40"/>
                <a:gd name="T45" fmla="*/ 2147483647 h 37"/>
                <a:gd name="T46" fmla="*/ 2147483647 w 40"/>
                <a:gd name="T47" fmla="*/ 2147483647 h 37"/>
                <a:gd name="T48" fmla="*/ 2147483647 w 40"/>
                <a:gd name="T49" fmla="*/ 2147483647 h 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37">
                  <a:moveTo>
                    <a:pt x="38" y="20"/>
                  </a:moveTo>
                  <a:lnTo>
                    <a:pt x="37" y="21"/>
                  </a:lnTo>
                  <a:lnTo>
                    <a:pt x="35" y="26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4" y="36"/>
                  </a:lnTo>
                  <a:lnTo>
                    <a:pt x="19" y="37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2" y="36"/>
                  </a:lnTo>
                  <a:lnTo>
                    <a:pt x="11" y="34"/>
                  </a:lnTo>
                  <a:lnTo>
                    <a:pt x="9" y="32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2" y="7"/>
                  </a:lnTo>
                  <a:lnTo>
                    <a:pt x="17" y="3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32" y="4"/>
                  </a:lnTo>
                  <a:lnTo>
                    <a:pt x="37" y="7"/>
                  </a:lnTo>
                  <a:lnTo>
                    <a:pt x="40" y="12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E83C9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66" name="Freeform 439"/>
            <p:cNvSpPr>
              <a:spLocks/>
            </p:cNvSpPr>
            <p:nvPr/>
          </p:nvSpPr>
          <p:spPr bwMode="auto">
            <a:xfrm flipV="1">
              <a:off x="2578027" y="2038928"/>
              <a:ext cx="168613" cy="252920"/>
            </a:xfrm>
            <a:custGeom>
              <a:avLst/>
              <a:gdLst>
                <a:gd name="T0" fmla="*/ 2147483647 w 201"/>
                <a:gd name="T1" fmla="*/ 2147483647 h 319"/>
                <a:gd name="T2" fmla="*/ 2147483647 w 201"/>
                <a:gd name="T3" fmla="*/ 2147483647 h 319"/>
                <a:gd name="T4" fmla="*/ 2147483647 w 201"/>
                <a:gd name="T5" fmla="*/ 2147483647 h 319"/>
                <a:gd name="T6" fmla="*/ 2147483647 w 201"/>
                <a:gd name="T7" fmla="*/ 2147483647 h 319"/>
                <a:gd name="T8" fmla="*/ 2147483647 w 201"/>
                <a:gd name="T9" fmla="*/ 2147483647 h 319"/>
                <a:gd name="T10" fmla="*/ 2147483647 w 201"/>
                <a:gd name="T11" fmla="*/ 2147483647 h 319"/>
                <a:gd name="T12" fmla="*/ 2147483647 w 201"/>
                <a:gd name="T13" fmla="*/ 2147483647 h 319"/>
                <a:gd name="T14" fmla="*/ 2147483647 w 201"/>
                <a:gd name="T15" fmla="*/ 2147483647 h 319"/>
                <a:gd name="T16" fmla="*/ 2147483647 w 201"/>
                <a:gd name="T17" fmla="*/ 2147483647 h 319"/>
                <a:gd name="T18" fmla="*/ 2147483647 w 201"/>
                <a:gd name="T19" fmla="*/ 2147483647 h 319"/>
                <a:gd name="T20" fmla="*/ 2147483647 w 201"/>
                <a:gd name="T21" fmla="*/ 2147483647 h 319"/>
                <a:gd name="T22" fmla="*/ 2147483647 w 201"/>
                <a:gd name="T23" fmla="*/ 2147483647 h 319"/>
                <a:gd name="T24" fmla="*/ 2147483647 w 201"/>
                <a:gd name="T25" fmla="*/ 2147483647 h 319"/>
                <a:gd name="T26" fmla="*/ 2147483647 w 201"/>
                <a:gd name="T27" fmla="*/ 2147483647 h 319"/>
                <a:gd name="T28" fmla="*/ 2147483647 w 201"/>
                <a:gd name="T29" fmla="*/ 2147483647 h 319"/>
                <a:gd name="T30" fmla="*/ 2147483647 w 201"/>
                <a:gd name="T31" fmla="*/ 2147483647 h 319"/>
                <a:gd name="T32" fmla="*/ 2147483647 w 201"/>
                <a:gd name="T33" fmla="*/ 2147483647 h 319"/>
                <a:gd name="T34" fmla="*/ 2147483647 w 201"/>
                <a:gd name="T35" fmla="*/ 2147483647 h 319"/>
                <a:gd name="T36" fmla="*/ 2147483647 w 201"/>
                <a:gd name="T37" fmla="*/ 2147483647 h 319"/>
                <a:gd name="T38" fmla="*/ 2147483647 w 201"/>
                <a:gd name="T39" fmla="*/ 2147483647 h 319"/>
                <a:gd name="T40" fmla="*/ 2147483647 w 201"/>
                <a:gd name="T41" fmla="*/ 2147483647 h 319"/>
                <a:gd name="T42" fmla="*/ 2147483647 w 201"/>
                <a:gd name="T43" fmla="*/ 2147483647 h 319"/>
                <a:gd name="T44" fmla="*/ 2147483647 w 201"/>
                <a:gd name="T45" fmla="*/ 2147483647 h 319"/>
                <a:gd name="T46" fmla="*/ 2147483647 w 201"/>
                <a:gd name="T47" fmla="*/ 2147483647 h 319"/>
                <a:gd name="T48" fmla="*/ 2147483647 w 201"/>
                <a:gd name="T49" fmla="*/ 2147483647 h 319"/>
                <a:gd name="T50" fmla="*/ 2147483647 w 201"/>
                <a:gd name="T51" fmla="*/ 0 h 319"/>
                <a:gd name="T52" fmla="*/ 2147483647 w 201"/>
                <a:gd name="T53" fmla="*/ 2147483647 h 319"/>
                <a:gd name="T54" fmla="*/ 2147483647 w 201"/>
                <a:gd name="T55" fmla="*/ 2147483647 h 319"/>
                <a:gd name="T56" fmla="*/ 2147483647 w 201"/>
                <a:gd name="T57" fmla="*/ 2147483647 h 319"/>
                <a:gd name="T58" fmla="*/ 2147483647 w 201"/>
                <a:gd name="T59" fmla="*/ 2147483647 h 319"/>
                <a:gd name="T60" fmla="*/ 2147483647 w 201"/>
                <a:gd name="T61" fmla="*/ 2147483647 h 319"/>
                <a:gd name="T62" fmla="*/ 2147483647 w 201"/>
                <a:gd name="T63" fmla="*/ 2147483647 h 319"/>
                <a:gd name="T64" fmla="*/ 2147483647 w 201"/>
                <a:gd name="T65" fmla="*/ 2147483647 h 319"/>
                <a:gd name="T66" fmla="*/ 2147483647 w 201"/>
                <a:gd name="T67" fmla="*/ 2147483647 h 319"/>
                <a:gd name="T68" fmla="*/ 2147483647 w 201"/>
                <a:gd name="T69" fmla="*/ 2147483647 h 319"/>
                <a:gd name="T70" fmla="*/ 2147483647 w 201"/>
                <a:gd name="T71" fmla="*/ 2147483647 h 319"/>
                <a:gd name="T72" fmla="*/ 2147483647 w 201"/>
                <a:gd name="T73" fmla="*/ 2147483647 h 319"/>
                <a:gd name="T74" fmla="*/ 2147483647 w 201"/>
                <a:gd name="T75" fmla="*/ 2147483647 h 319"/>
                <a:gd name="T76" fmla="*/ 2147483647 w 201"/>
                <a:gd name="T77" fmla="*/ 2147483647 h 319"/>
                <a:gd name="T78" fmla="*/ 2147483647 w 201"/>
                <a:gd name="T79" fmla="*/ 2147483647 h 319"/>
                <a:gd name="T80" fmla="*/ 2147483647 w 201"/>
                <a:gd name="T81" fmla="*/ 2147483647 h 319"/>
                <a:gd name="T82" fmla="*/ 2147483647 w 201"/>
                <a:gd name="T83" fmla="*/ 2147483647 h 319"/>
                <a:gd name="T84" fmla="*/ 2147483647 w 201"/>
                <a:gd name="T85" fmla="*/ 2147483647 h 319"/>
                <a:gd name="T86" fmla="*/ 0 w 201"/>
                <a:gd name="T87" fmla="*/ 2147483647 h 319"/>
                <a:gd name="T88" fmla="*/ 2147483647 w 201"/>
                <a:gd name="T89" fmla="*/ 2147483647 h 319"/>
                <a:gd name="T90" fmla="*/ 2147483647 w 201"/>
                <a:gd name="T91" fmla="*/ 2147483647 h 319"/>
                <a:gd name="T92" fmla="*/ 2147483647 w 201"/>
                <a:gd name="T93" fmla="*/ 2147483647 h 319"/>
                <a:gd name="T94" fmla="*/ 2147483647 w 201"/>
                <a:gd name="T95" fmla="*/ 2147483647 h 319"/>
                <a:gd name="T96" fmla="*/ 2147483647 w 201"/>
                <a:gd name="T97" fmla="*/ 2147483647 h 319"/>
                <a:gd name="T98" fmla="*/ 2147483647 w 201"/>
                <a:gd name="T99" fmla="*/ 2147483647 h 319"/>
                <a:gd name="T100" fmla="*/ 2147483647 w 201"/>
                <a:gd name="T101" fmla="*/ 2147483647 h 319"/>
                <a:gd name="T102" fmla="*/ 2147483647 w 201"/>
                <a:gd name="T103" fmla="*/ 2147483647 h 319"/>
                <a:gd name="T104" fmla="*/ 2147483647 w 201"/>
                <a:gd name="T105" fmla="*/ 2147483647 h 319"/>
                <a:gd name="T106" fmla="*/ 2147483647 w 201"/>
                <a:gd name="T107" fmla="*/ 2147483647 h 319"/>
                <a:gd name="T108" fmla="*/ 2147483647 w 201"/>
                <a:gd name="T109" fmla="*/ 2147483647 h 319"/>
                <a:gd name="T110" fmla="*/ 2147483647 w 201"/>
                <a:gd name="T111" fmla="*/ 2147483647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01" h="319">
                  <a:moveTo>
                    <a:pt x="84" y="267"/>
                  </a:moveTo>
                  <a:lnTo>
                    <a:pt x="88" y="270"/>
                  </a:lnTo>
                  <a:lnTo>
                    <a:pt x="93" y="277"/>
                  </a:lnTo>
                  <a:lnTo>
                    <a:pt x="97" y="283"/>
                  </a:lnTo>
                  <a:lnTo>
                    <a:pt x="95" y="290"/>
                  </a:lnTo>
                  <a:lnTo>
                    <a:pt x="88" y="294"/>
                  </a:lnTo>
                  <a:lnTo>
                    <a:pt x="82" y="296"/>
                  </a:lnTo>
                  <a:lnTo>
                    <a:pt x="78" y="301"/>
                  </a:lnTo>
                  <a:lnTo>
                    <a:pt x="80" y="308"/>
                  </a:lnTo>
                  <a:lnTo>
                    <a:pt x="82" y="315"/>
                  </a:lnTo>
                  <a:lnTo>
                    <a:pt x="85" y="318"/>
                  </a:lnTo>
                  <a:lnTo>
                    <a:pt x="92" y="319"/>
                  </a:lnTo>
                  <a:lnTo>
                    <a:pt x="104" y="319"/>
                  </a:lnTo>
                  <a:lnTo>
                    <a:pt x="116" y="319"/>
                  </a:lnTo>
                  <a:lnTo>
                    <a:pt x="123" y="318"/>
                  </a:lnTo>
                  <a:lnTo>
                    <a:pt x="129" y="316"/>
                  </a:lnTo>
                  <a:lnTo>
                    <a:pt x="136" y="312"/>
                  </a:lnTo>
                  <a:lnTo>
                    <a:pt x="144" y="309"/>
                  </a:lnTo>
                  <a:lnTo>
                    <a:pt x="151" y="305"/>
                  </a:lnTo>
                  <a:lnTo>
                    <a:pt x="158" y="304"/>
                  </a:lnTo>
                  <a:lnTo>
                    <a:pt x="164" y="304"/>
                  </a:lnTo>
                  <a:lnTo>
                    <a:pt x="171" y="306"/>
                  </a:lnTo>
                  <a:lnTo>
                    <a:pt x="176" y="306"/>
                  </a:lnTo>
                  <a:lnTo>
                    <a:pt x="182" y="305"/>
                  </a:lnTo>
                  <a:lnTo>
                    <a:pt x="187" y="300"/>
                  </a:lnTo>
                  <a:lnTo>
                    <a:pt x="191" y="294"/>
                  </a:lnTo>
                  <a:lnTo>
                    <a:pt x="197" y="289"/>
                  </a:lnTo>
                  <a:lnTo>
                    <a:pt x="198" y="285"/>
                  </a:lnTo>
                  <a:lnTo>
                    <a:pt x="191" y="279"/>
                  </a:lnTo>
                  <a:lnTo>
                    <a:pt x="180" y="273"/>
                  </a:lnTo>
                  <a:lnTo>
                    <a:pt x="173" y="270"/>
                  </a:lnTo>
                  <a:lnTo>
                    <a:pt x="169" y="266"/>
                  </a:lnTo>
                  <a:lnTo>
                    <a:pt x="172" y="263"/>
                  </a:lnTo>
                  <a:lnTo>
                    <a:pt x="177" y="259"/>
                  </a:lnTo>
                  <a:lnTo>
                    <a:pt x="181" y="256"/>
                  </a:lnTo>
                  <a:lnTo>
                    <a:pt x="182" y="251"/>
                  </a:lnTo>
                  <a:lnTo>
                    <a:pt x="182" y="244"/>
                  </a:lnTo>
                  <a:lnTo>
                    <a:pt x="180" y="238"/>
                  </a:lnTo>
                  <a:lnTo>
                    <a:pt x="179" y="235"/>
                  </a:lnTo>
                  <a:lnTo>
                    <a:pt x="179" y="232"/>
                  </a:lnTo>
                  <a:lnTo>
                    <a:pt x="182" y="227"/>
                  </a:lnTo>
                  <a:lnTo>
                    <a:pt x="188" y="219"/>
                  </a:lnTo>
                  <a:lnTo>
                    <a:pt x="195" y="209"/>
                  </a:lnTo>
                  <a:lnTo>
                    <a:pt x="197" y="197"/>
                  </a:lnTo>
                  <a:lnTo>
                    <a:pt x="190" y="187"/>
                  </a:lnTo>
                  <a:lnTo>
                    <a:pt x="177" y="179"/>
                  </a:lnTo>
                  <a:lnTo>
                    <a:pt x="168" y="173"/>
                  </a:lnTo>
                  <a:lnTo>
                    <a:pt x="165" y="168"/>
                  </a:lnTo>
                  <a:lnTo>
                    <a:pt x="168" y="162"/>
                  </a:lnTo>
                  <a:lnTo>
                    <a:pt x="177" y="156"/>
                  </a:lnTo>
                  <a:lnTo>
                    <a:pt x="188" y="149"/>
                  </a:lnTo>
                  <a:lnTo>
                    <a:pt x="195" y="139"/>
                  </a:lnTo>
                  <a:lnTo>
                    <a:pt x="195" y="130"/>
                  </a:lnTo>
                  <a:lnTo>
                    <a:pt x="192" y="120"/>
                  </a:lnTo>
                  <a:lnTo>
                    <a:pt x="194" y="109"/>
                  </a:lnTo>
                  <a:lnTo>
                    <a:pt x="195" y="100"/>
                  </a:lnTo>
                  <a:lnTo>
                    <a:pt x="196" y="90"/>
                  </a:lnTo>
                  <a:lnTo>
                    <a:pt x="197" y="77"/>
                  </a:lnTo>
                  <a:lnTo>
                    <a:pt x="199" y="65"/>
                  </a:lnTo>
                  <a:lnTo>
                    <a:pt x="201" y="55"/>
                  </a:lnTo>
                  <a:lnTo>
                    <a:pt x="196" y="52"/>
                  </a:lnTo>
                  <a:lnTo>
                    <a:pt x="189" y="54"/>
                  </a:lnTo>
                  <a:lnTo>
                    <a:pt x="183" y="54"/>
                  </a:lnTo>
                  <a:lnTo>
                    <a:pt x="183" y="51"/>
                  </a:lnTo>
                  <a:lnTo>
                    <a:pt x="190" y="40"/>
                  </a:lnTo>
                  <a:lnTo>
                    <a:pt x="197" y="29"/>
                  </a:lnTo>
                  <a:lnTo>
                    <a:pt x="199" y="18"/>
                  </a:lnTo>
                  <a:lnTo>
                    <a:pt x="198" y="10"/>
                  </a:lnTo>
                  <a:lnTo>
                    <a:pt x="194" y="6"/>
                  </a:lnTo>
                  <a:lnTo>
                    <a:pt x="192" y="5"/>
                  </a:lnTo>
                  <a:lnTo>
                    <a:pt x="190" y="5"/>
                  </a:lnTo>
                  <a:lnTo>
                    <a:pt x="189" y="5"/>
                  </a:lnTo>
                  <a:lnTo>
                    <a:pt x="187" y="5"/>
                  </a:lnTo>
                  <a:lnTo>
                    <a:pt x="179" y="6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4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9" y="2"/>
                  </a:lnTo>
                  <a:lnTo>
                    <a:pt x="156" y="5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39" y="7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6" y="10"/>
                  </a:lnTo>
                  <a:lnTo>
                    <a:pt x="123" y="14"/>
                  </a:lnTo>
                  <a:lnTo>
                    <a:pt x="121" y="17"/>
                  </a:lnTo>
                  <a:lnTo>
                    <a:pt x="119" y="18"/>
                  </a:lnTo>
                  <a:lnTo>
                    <a:pt x="115" y="18"/>
                  </a:lnTo>
                  <a:lnTo>
                    <a:pt x="108" y="20"/>
                  </a:lnTo>
                  <a:lnTo>
                    <a:pt x="100" y="23"/>
                  </a:lnTo>
                  <a:lnTo>
                    <a:pt x="93" y="26"/>
                  </a:lnTo>
                  <a:lnTo>
                    <a:pt x="87" y="31"/>
                  </a:lnTo>
                  <a:lnTo>
                    <a:pt x="82" y="39"/>
                  </a:lnTo>
                  <a:lnTo>
                    <a:pt x="80" y="47"/>
                  </a:lnTo>
                  <a:lnTo>
                    <a:pt x="81" y="54"/>
                  </a:lnTo>
                  <a:lnTo>
                    <a:pt x="81" y="59"/>
                  </a:lnTo>
                  <a:lnTo>
                    <a:pt x="80" y="60"/>
                  </a:lnTo>
                  <a:lnTo>
                    <a:pt x="74" y="61"/>
                  </a:lnTo>
                  <a:lnTo>
                    <a:pt x="67" y="62"/>
                  </a:lnTo>
                  <a:lnTo>
                    <a:pt x="60" y="66"/>
                  </a:lnTo>
                  <a:lnTo>
                    <a:pt x="59" y="70"/>
                  </a:lnTo>
                  <a:lnTo>
                    <a:pt x="57" y="74"/>
                  </a:lnTo>
                  <a:lnTo>
                    <a:pt x="52" y="77"/>
                  </a:lnTo>
                  <a:lnTo>
                    <a:pt x="46" y="81"/>
                  </a:lnTo>
                  <a:lnTo>
                    <a:pt x="43" y="84"/>
                  </a:lnTo>
                  <a:lnTo>
                    <a:pt x="40" y="89"/>
                  </a:lnTo>
                  <a:lnTo>
                    <a:pt x="37" y="93"/>
                  </a:lnTo>
                  <a:lnTo>
                    <a:pt x="35" y="99"/>
                  </a:lnTo>
                  <a:lnTo>
                    <a:pt x="38" y="107"/>
                  </a:lnTo>
                  <a:lnTo>
                    <a:pt x="44" y="115"/>
                  </a:lnTo>
                  <a:lnTo>
                    <a:pt x="47" y="122"/>
                  </a:lnTo>
                  <a:lnTo>
                    <a:pt x="49" y="128"/>
                  </a:lnTo>
                  <a:lnTo>
                    <a:pt x="47" y="132"/>
                  </a:lnTo>
                  <a:lnTo>
                    <a:pt x="45" y="138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38" y="136"/>
                  </a:lnTo>
                  <a:lnTo>
                    <a:pt x="34" y="126"/>
                  </a:lnTo>
                  <a:lnTo>
                    <a:pt x="31" y="118"/>
                  </a:lnTo>
                  <a:lnTo>
                    <a:pt x="28" y="113"/>
                  </a:lnTo>
                  <a:lnTo>
                    <a:pt x="24" y="114"/>
                  </a:lnTo>
                  <a:lnTo>
                    <a:pt x="21" y="118"/>
                  </a:lnTo>
                  <a:lnTo>
                    <a:pt x="16" y="123"/>
                  </a:lnTo>
                  <a:lnTo>
                    <a:pt x="12" y="128"/>
                  </a:lnTo>
                  <a:lnTo>
                    <a:pt x="9" y="132"/>
                  </a:lnTo>
                  <a:lnTo>
                    <a:pt x="7" y="141"/>
                  </a:lnTo>
                  <a:lnTo>
                    <a:pt x="4" y="153"/>
                  </a:lnTo>
                  <a:lnTo>
                    <a:pt x="0" y="166"/>
                  </a:lnTo>
                  <a:lnTo>
                    <a:pt x="0" y="176"/>
                  </a:lnTo>
                  <a:lnTo>
                    <a:pt x="1" y="184"/>
                  </a:lnTo>
                  <a:lnTo>
                    <a:pt x="2" y="190"/>
                  </a:lnTo>
                  <a:lnTo>
                    <a:pt x="6" y="195"/>
                  </a:lnTo>
                  <a:lnTo>
                    <a:pt x="12" y="198"/>
                  </a:lnTo>
                  <a:lnTo>
                    <a:pt x="19" y="199"/>
                  </a:lnTo>
                  <a:lnTo>
                    <a:pt x="23" y="200"/>
                  </a:lnTo>
                  <a:lnTo>
                    <a:pt x="27" y="200"/>
                  </a:lnTo>
                  <a:lnTo>
                    <a:pt x="30" y="199"/>
                  </a:lnTo>
                  <a:lnTo>
                    <a:pt x="31" y="200"/>
                  </a:lnTo>
                  <a:lnTo>
                    <a:pt x="30" y="205"/>
                  </a:lnTo>
                  <a:lnTo>
                    <a:pt x="28" y="211"/>
                  </a:lnTo>
                  <a:lnTo>
                    <a:pt x="24" y="215"/>
                  </a:lnTo>
                  <a:lnTo>
                    <a:pt x="23" y="219"/>
                  </a:lnTo>
                  <a:lnTo>
                    <a:pt x="24" y="224"/>
                  </a:lnTo>
                  <a:lnTo>
                    <a:pt x="28" y="229"/>
                  </a:lnTo>
                  <a:lnTo>
                    <a:pt x="31" y="234"/>
                  </a:lnTo>
                  <a:lnTo>
                    <a:pt x="36" y="238"/>
                  </a:lnTo>
                  <a:lnTo>
                    <a:pt x="44" y="245"/>
                  </a:lnTo>
                  <a:lnTo>
                    <a:pt x="54" y="248"/>
                  </a:lnTo>
                  <a:lnTo>
                    <a:pt x="63" y="244"/>
                  </a:lnTo>
                  <a:lnTo>
                    <a:pt x="70" y="237"/>
                  </a:lnTo>
                  <a:lnTo>
                    <a:pt x="75" y="232"/>
                  </a:lnTo>
                  <a:lnTo>
                    <a:pt x="77" y="229"/>
                  </a:lnTo>
                  <a:lnTo>
                    <a:pt x="82" y="230"/>
                  </a:lnTo>
                  <a:lnTo>
                    <a:pt x="88" y="234"/>
                  </a:lnTo>
                  <a:lnTo>
                    <a:pt x="96" y="240"/>
                  </a:lnTo>
                  <a:lnTo>
                    <a:pt x="104" y="247"/>
                  </a:lnTo>
                  <a:lnTo>
                    <a:pt x="111" y="256"/>
                  </a:lnTo>
                  <a:lnTo>
                    <a:pt x="113" y="263"/>
                  </a:lnTo>
                  <a:lnTo>
                    <a:pt x="113" y="264"/>
                  </a:lnTo>
                  <a:lnTo>
                    <a:pt x="110" y="262"/>
                  </a:lnTo>
                  <a:lnTo>
                    <a:pt x="103" y="256"/>
                  </a:lnTo>
                  <a:lnTo>
                    <a:pt x="93" y="252"/>
                  </a:lnTo>
                  <a:lnTo>
                    <a:pt x="85" y="252"/>
                  </a:lnTo>
                  <a:lnTo>
                    <a:pt x="82" y="258"/>
                  </a:lnTo>
                  <a:lnTo>
                    <a:pt x="84" y="267"/>
                  </a:lnTo>
                  <a:close/>
                </a:path>
              </a:pathLst>
            </a:custGeom>
            <a:solidFill>
              <a:srgbClr val="E83C9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67" name="Freeform 440"/>
            <p:cNvSpPr>
              <a:spLocks/>
            </p:cNvSpPr>
            <p:nvPr/>
          </p:nvSpPr>
          <p:spPr bwMode="auto">
            <a:xfrm>
              <a:off x="2581746" y="2248454"/>
              <a:ext cx="28516" cy="13638"/>
            </a:xfrm>
            <a:custGeom>
              <a:avLst/>
              <a:gdLst>
                <a:gd name="T0" fmla="*/ 2147483647 w 34"/>
                <a:gd name="T1" fmla="*/ 0 h 18"/>
                <a:gd name="T2" fmla="*/ 2147483647 w 34"/>
                <a:gd name="T3" fmla="*/ 2147483647 h 18"/>
                <a:gd name="T4" fmla="*/ 2147483647 w 34"/>
                <a:gd name="T5" fmla="*/ 2147483647 h 18"/>
                <a:gd name="T6" fmla="*/ 2147483647 w 34"/>
                <a:gd name="T7" fmla="*/ 2147483647 h 18"/>
                <a:gd name="T8" fmla="*/ 2147483647 w 34"/>
                <a:gd name="T9" fmla="*/ 2147483647 h 18"/>
                <a:gd name="T10" fmla="*/ 2147483647 w 34"/>
                <a:gd name="T11" fmla="*/ 2147483647 h 18"/>
                <a:gd name="T12" fmla="*/ 2147483647 w 34"/>
                <a:gd name="T13" fmla="*/ 2147483647 h 18"/>
                <a:gd name="T14" fmla="*/ 2147483647 w 34"/>
                <a:gd name="T15" fmla="*/ 2147483647 h 18"/>
                <a:gd name="T16" fmla="*/ 2147483647 w 34"/>
                <a:gd name="T17" fmla="*/ 2147483647 h 18"/>
                <a:gd name="T18" fmla="*/ 2147483647 w 34"/>
                <a:gd name="T19" fmla="*/ 2147483647 h 18"/>
                <a:gd name="T20" fmla="*/ 0 w 34"/>
                <a:gd name="T21" fmla="*/ 2147483647 h 18"/>
                <a:gd name="T22" fmla="*/ 0 w 34"/>
                <a:gd name="T23" fmla="*/ 2147483647 h 18"/>
                <a:gd name="T24" fmla="*/ 2147483647 w 34"/>
                <a:gd name="T25" fmla="*/ 2147483647 h 18"/>
                <a:gd name="T26" fmla="*/ 2147483647 w 34"/>
                <a:gd name="T27" fmla="*/ 2147483647 h 18"/>
                <a:gd name="T28" fmla="*/ 2147483647 w 34"/>
                <a:gd name="T29" fmla="*/ 2147483647 h 18"/>
                <a:gd name="T30" fmla="*/ 2147483647 w 34"/>
                <a:gd name="T31" fmla="*/ 2147483647 h 18"/>
                <a:gd name="T32" fmla="*/ 2147483647 w 3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18">
                  <a:moveTo>
                    <a:pt x="31" y="0"/>
                  </a:moveTo>
                  <a:lnTo>
                    <a:pt x="32" y="1"/>
                  </a:lnTo>
                  <a:lnTo>
                    <a:pt x="34" y="3"/>
                  </a:lnTo>
                  <a:lnTo>
                    <a:pt x="34" y="6"/>
                  </a:lnTo>
                  <a:lnTo>
                    <a:pt x="30" y="10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19" y="18"/>
                  </a:lnTo>
                  <a:lnTo>
                    <a:pt x="12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7"/>
                  </a:lnTo>
                  <a:lnTo>
                    <a:pt x="14" y="4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83C9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68" name="Freeform 441"/>
            <p:cNvSpPr>
              <a:spLocks/>
            </p:cNvSpPr>
            <p:nvPr/>
          </p:nvSpPr>
          <p:spPr bwMode="auto">
            <a:xfrm>
              <a:off x="2566868" y="2212500"/>
              <a:ext cx="26036" cy="37194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2147483647 w 34"/>
                <a:gd name="T5" fmla="*/ 2147483647 h 46"/>
                <a:gd name="T6" fmla="*/ 2147483647 w 34"/>
                <a:gd name="T7" fmla="*/ 0 h 46"/>
                <a:gd name="T8" fmla="*/ 2147483647 w 34"/>
                <a:gd name="T9" fmla="*/ 0 h 46"/>
                <a:gd name="T10" fmla="*/ 2147483647 w 34"/>
                <a:gd name="T11" fmla="*/ 2147483647 h 46"/>
                <a:gd name="T12" fmla="*/ 0 w 34"/>
                <a:gd name="T13" fmla="*/ 2147483647 h 46"/>
                <a:gd name="T14" fmla="*/ 2147483647 w 34"/>
                <a:gd name="T15" fmla="*/ 2147483647 h 46"/>
                <a:gd name="T16" fmla="*/ 2147483647 w 34"/>
                <a:gd name="T17" fmla="*/ 2147483647 h 46"/>
                <a:gd name="T18" fmla="*/ 2147483647 w 34"/>
                <a:gd name="T19" fmla="*/ 2147483647 h 46"/>
                <a:gd name="T20" fmla="*/ 2147483647 w 34"/>
                <a:gd name="T21" fmla="*/ 2147483647 h 46"/>
                <a:gd name="T22" fmla="*/ 2147483647 w 34"/>
                <a:gd name="T23" fmla="*/ 2147483647 h 46"/>
                <a:gd name="T24" fmla="*/ 2147483647 w 34"/>
                <a:gd name="T25" fmla="*/ 2147483647 h 46"/>
                <a:gd name="T26" fmla="*/ 2147483647 w 34"/>
                <a:gd name="T27" fmla="*/ 2147483647 h 46"/>
                <a:gd name="T28" fmla="*/ 2147483647 w 34"/>
                <a:gd name="T29" fmla="*/ 2147483647 h 46"/>
                <a:gd name="T30" fmla="*/ 2147483647 w 34"/>
                <a:gd name="T31" fmla="*/ 2147483647 h 46"/>
                <a:gd name="T32" fmla="*/ 2147483647 w 34"/>
                <a:gd name="T33" fmla="*/ 2147483647 h 46"/>
                <a:gd name="T34" fmla="*/ 2147483647 w 34"/>
                <a:gd name="T35" fmla="*/ 2147483647 h 46"/>
                <a:gd name="T36" fmla="*/ 2147483647 w 34"/>
                <a:gd name="T37" fmla="*/ 2147483647 h 46"/>
                <a:gd name="T38" fmla="*/ 2147483647 w 34"/>
                <a:gd name="T39" fmla="*/ 2147483647 h 46"/>
                <a:gd name="T40" fmla="*/ 2147483647 w 34"/>
                <a:gd name="T41" fmla="*/ 2147483647 h 46"/>
                <a:gd name="T42" fmla="*/ 2147483647 w 34"/>
                <a:gd name="T43" fmla="*/ 2147483647 h 46"/>
                <a:gd name="T44" fmla="*/ 2147483647 w 34"/>
                <a:gd name="T45" fmla="*/ 2147483647 h 46"/>
                <a:gd name="T46" fmla="*/ 2147483647 w 34"/>
                <a:gd name="T47" fmla="*/ 2147483647 h 46"/>
                <a:gd name="T48" fmla="*/ 2147483647 w 34"/>
                <a:gd name="T49" fmla="*/ 2147483647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4" h="46">
                  <a:moveTo>
                    <a:pt x="22" y="14"/>
                  </a:moveTo>
                  <a:lnTo>
                    <a:pt x="20" y="10"/>
                  </a:lnTo>
                  <a:lnTo>
                    <a:pt x="14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1" y="20"/>
                  </a:lnTo>
                  <a:lnTo>
                    <a:pt x="3" y="27"/>
                  </a:lnTo>
                  <a:lnTo>
                    <a:pt x="4" y="36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6" y="46"/>
                  </a:lnTo>
                  <a:lnTo>
                    <a:pt x="21" y="44"/>
                  </a:lnTo>
                  <a:lnTo>
                    <a:pt x="26" y="42"/>
                  </a:lnTo>
                  <a:lnTo>
                    <a:pt x="29" y="38"/>
                  </a:lnTo>
                  <a:lnTo>
                    <a:pt x="31" y="33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0" y="22"/>
                  </a:lnTo>
                  <a:lnTo>
                    <a:pt x="26" y="17"/>
                  </a:lnTo>
                  <a:lnTo>
                    <a:pt x="23" y="15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E83C9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69" name="Freeform 442"/>
            <p:cNvSpPr>
              <a:spLocks/>
            </p:cNvSpPr>
            <p:nvPr/>
          </p:nvSpPr>
          <p:spPr bwMode="auto">
            <a:xfrm>
              <a:off x="2514796" y="2195143"/>
              <a:ext cx="47113" cy="53311"/>
            </a:xfrm>
            <a:custGeom>
              <a:avLst/>
              <a:gdLst>
                <a:gd name="T0" fmla="*/ 2147483647 w 58"/>
                <a:gd name="T1" fmla="*/ 2147483647 h 67"/>
                <a:gd name="T2" fmla="*/ 2147483647 w 58"/>
                <a:gd name="T3" fmla="*/ 2147483647 h 67"/>
                <a:gd name="T4" fmla="*/ 2147483647 w 58"/>
                <a:gd name="T5" fmla="*/ 2147483647 h 67"/>
                <a:gd name="T6" fmla="*/ 2147483647 w 58"/>
                <a:gd name="T7" fmla="*/ 2147483647 h 67"/>
                <a:gd name="T8" fmla="*/ 2147483647 w 58"/>
                <a:gd name="T9" fmla="*/ 2147483647 h 67"/>
                <a:gd name="T10" fmla="*/ 2147483647 w 58"/>
                <a:gd name="T11" fmla="*/ 2147483647 h 67"/>
                <a:gd name="T12" fmla="*/ 2147483647 w 58"/>
                <a:gd name="T13" fmla="*/ 2147483647 h 67"/>
                <a:gd name="T14" fmla="*/ 2147483647 w 58"/>
                <a:gd name="T15" fmla="*/ 2147483647 h 67"/>
                <a:gd name="T16" fmla="*/ 2147483647 w 58"/>
                <a:gd name="T17" fmla="*/ 2147483647 h 67"/>
                <a:gd name="T18" fmla="*/ 2147483647 w 58"/>
                <a:gd name="T19" fmla="*/ 2147483647 h 67"/>
                <a:gd name="T20" fmla="*/ 2147483647 w 58"/>
                <a:gd name="T21" fmla="*/ 2147483647 h 67"/>
                <a:gd name="T22" fmla="*/ 2147483647 w 58"/>
                <a:gd name="T23" fmla="*/ 2147483647 h 67"/>
                <a:gd name="T24" fmla="*/ 2147483647 w 58"/>
                <a:gd name="T25" fmla="*/ 2147483647 h 67"/>
                <a:gd name="T26" fmla="*/ 2147483647 w 58"/>
                <a:gd name="T27" fmla="*/ 2147483647 h 67"/>
                <a:gd name="T28" fmla="*/ 2147483647 w 58"/>
                <a:gd name="T29" fmla="*/ 2147483647 h 67"/>
                <a:gd name="T30" fmla="*/ 2147483647 w 58"/>
                <a:gd name="T31" fmla="*/ 2147483647 h 67"/>
                <a:gd name="T32" fmla="*/ 2147483647 w 58"/>
                <a:gd name="T33" fmla="*/ 2147483647 h 67"/>
                <a:gd name="T34" fmla="*/ 2147483647 w 58"/>
                <a:gd name="T35" fmla="*/ 2147483647 h 67"/>
                <a:gd name="T36" fmla="*/ 2147483647 w 58"/>
                <a:gd name="T37" fmla="*/ 2147483647 h 67"/>
                <a:gd name="T38" fmla="*/ 2147483647 w 58"/>
                <a:gd name="T39" fmla="*/ 2147483647 h 67"/>
                <a:gd name="T40" fmla="*/ 2147483647 w 58"/>
                <a:gd name="T41" fmla="*/ 2147483647 h 67"/>
                <a:gd name="T42" fmla="*/ 2147483647 w 58"/>
                <a:gd name="T43" fmla="*/ 2147483647 h 67"/>
                <a:gd name="T44" fmla="*/ 2147483647 w 58"/>
                <a:gd name="T45" fmla="*/ 2147483647 h 67"/>
                <a:gd name="T46" fmla="*/ 0 w 58"/>
                <a:gd name="T47" fmla="*/ 2147483647 h 67"/>
                <a:gd name="T48" fmla="*/ 2147483647 w 58"/>
                <a:gd name="T49" fmla="*/ 0 h 67"/>
                <a:gd name="T50" fmla="*/ 2147483647 w 58"/>
                <a:gd name="T51" fmla="*/ 0 h 67"/>
                <a:gd name="T52" fmla="*/ 2147483647 w 58"/>
                <a:gd name="T53" fmla="*/ 0 h 67"/>
                <a:gd name="T54" fmla="*/ 2147483647 w 58"/>
                <a:gd name="T55" fmla="*/ 2147483647 h 67"/>
                <a:gd name="T56" fmla="*/ 2147483647 w 58"/>
                <a:gd name="T57" fmla="*/ 2147483647 h 67"/>
                <a:gd name="T58" fmla="*/ 2147483647 w 58"/>
                <a:gd name="T59" fmla="*/ 2147483647 h 67"/>
                <a:gd name="T60" fmla="*/ 2147483647 w 58"/>
                <a:gd name="T61" fmla="*/ 2147483647 h 67"/>
                <a:gd name="T62" fmla="*/ 2147483647 w 58"/>
                <a:gd name="T63" fmla="*/ 2147483647 h 67"/>
                <a:gd name="T64" fmla="*/ 2147483647 w 58"/>
                <a:gd name="T65" fmla="*/ 2147483647 h 67"/>
                <a:gd name="T66" fmla="*/ 2147483647 w 58"/>
                <a:gd name="T67" fmla="*/ 2147483647 h 67"/>
                <a:gd name="T68" fmla="*/ 2147483647 w 58"/>
                <a:gd name="T69" fmla="*/ 2147483647 h 67"/>
                <a:gd name="T70" fmla="*/ 2147483647 w 58"/>
                <a:gd name="T71" fmla="*/ 2147483647 h 67"/>
                <a:gd name="T72" fmla="*/ 2147483647 w 58"/>
                <a:gd name="T73" fmla="*/ 2147483647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" h="67">
                  <a:moveTo>
                    <a:pt x="53" y="34"/>
                  </a:moveTo>
                  <a:lnTo>
                    <a:pt x="54" y="37"/>
                  </a:lnTo>
                  <a:lnTo>
                    <a:pt x="57" y="44"/>
                  </a:lnTo>
                  <a:lnTo>
                    <a:pt x="58" y="53"/>
                  </a:lnTo>
                  <a:lnTo>
                    <a:pt x="57" y="60"/>
                  </a:lnTo>
                  <a:lnTo>
                    <a:pt x="54" y="64"/>
                  </a:lnTo>
                  <a:lnTo>
                    <a:pt x="52" y="66"/>
                  </a:lnTo>
                  <a:lnTo>
                    <a:pt x="48" y="67"/>
                  </a:lnTo>
                  <a:lnTo>
                    <a:pt x="44" y="65"/>
                  </a:lnTo>
                  <a:lnTo>
                    <a:pt x="39" y="62"/>
                  </a:lnTo>
                  <a:lnTo>
                    <a:pt x="35" y="60"/>
                  </a:lnTo>
                  <a:lnTo>
                    <a:pt x="32" y="58"/>
                  </a:lnTo>
                  <a:lnTo>
                    <a:pt x="29" y="53"/>
                  </a:lnTo>
                  <a:lnTo>
                    <a:pt x="24" y="50"/>
                  </a:lnTo>
                  <a:lnTo>
                    <a:pt x="17" y="49"/>
                  </a:lnTo>
                  <a:lnTo>
                    <a:pt x="12" y="47"/>
                  </a:lnTo>
                  <a:lnTo>
                    <a:pt x="8" y="42"/>
                  </a:lnTo>
                  <a:lnTo>
                    <a:pt x="9" y="37"/>
                  </a:lnTo>
                  <a:lnTo>
                    <a:pt x="13" y="37"/>
                  </a:lnTo>
                  <a:lnTo>
                    <a:pt x="15" y="36"/>
                  </a:lnTo>
                  <a:lnTo>
                    <a:pt x="13" y="30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3" y="8"/>
                  </a:lnTo>
                  <a:lnTo>
                    <a:pt x="28" y="13"/>
                  </a:lnTo>
                  <a:lnTo>
                    <a:pt x="34" y="15"/>
                  </a:lnTo>
                  <a:lnTo>
                    <a:pt x="38" y="16"/>
                  </a:lnTo>
                  <a:lnTo>
                    <a:pt x="40" y="19"/>
                  </a:lnTo>
                  <a:lnTo>
                    <a:pt x="43" y="24"/>
                  </a:lnTo>
                  <a:lnTo>
                    <a:pt x="47" y="29"/>
                  </a:lnTo>
                  <a:lnTo>
                    <a:pt x="51" y="32"/>
                  </a:lnTo>
                  <a:lnTo>
                    <a:pt x="53" y="34"/>
                  </a:lnTo>
                  <a:close/>
                </a:path>
              </a:pathLst>
            </a:custGeom>
            <a:solidFill>
              <a:srgbClr val="E83C9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70" name="Freeform 443"/>
            <p:cNvSpPr>
              <a:spLocks/>
            </p:cNvSpPr>
            <p:nvPr/>
          </p:nvSpPr>
          <p:spPr bwMode="auto">
            <a:xfrm>
              <a:off x="2325107" y="2388553"/>
              <a:ext cx="210767" cy="183491"/>
            </a:xfrm>
            <a:custGeom>
              <a:avLst/>
              <a:gdLst>
                <a:gd name="T0" fmla="*/ 2147483647 w 249"/>
                <a:gd name="T1" fmla="*/ 2147483647 h 231"/>
                <a:gd name="T2" fmla="*/ 2147483647 w 249"/>
                <a:gd name="T3" fmla="*/ 2147483647 h 231"/>
                <a:gd name="T4" fmla="*/ 2147483647 w 249"/>
                <a:gd name="T5" fmla="*/ 2147483647 h 231"/>
                <a:gd name="T6" fmla="*/ 2147483647 w 249"/>
                <a:gd name="T7" fmla="*/ 2147483647 h 231"/>
                <a:gd name="T8" fmla="*/ 2147483647 w 249"/>
                <a:gd name="T9" fmla="*/ 2147483647 h 231"/>
                <a:gd name="T10" fmla="*/ 2147483647 w 249"/>
                <a:gd name="T11" fmla="*/ 2147483647 h 231"/>
                <a:gd name="T12" fmla="*/ 2147483647 w 249"/>
                <a:gd name="T13" fmla="*/ 2147483647 h 231"/>
                <a:gd name="T14" fmla="*/ 2147483647 w 249"/>
                <a:gd name="T15" fmla="*/ 2147483647 h 231"/>
                <a:gd name="T16" fmla="*/ 2147483647 w 249"/>
                <a:gd name="T17" fmla="*/ 2147483647 h 231"/>
                <a:gd name="T18" fmla="*/ 2147483647 w 249"/>
                <a:gd name="T19" fmla="*/ 2147483647 h 231"/>
                <a:gd name="T20" fmla="*/ 2147483647 w 249"/>
                <a:gd name="T21" fmla="*/ 2147483647 h 231"/>
                <a:gd name="T22" fmla="*/ 2147483647 w 249"/>
                <a:gd name="T23" fmla="*/ 2147483647 h 231"/>
                <a:gd name="T24" fmla="*/ 2147483647 w 249"/>
                <a:gd name="T25" fmla="*/ 2147483647 h 231"/>
                <a:gd name="T26" fmla="*/ 2147483647 w 249"/>
                <a:gd name="T27" fmla="*/ 2147483647 h 231"/>
                <a:gd name="T28" fmla="*/ 2147483647 w 249"/>
                <a:gd name="T29" fmla="*/ 2147483647 h 231"/>
                <a:gd name="T30" fmla="*/ 2147483647 w 249"/>
                <a:gd name="T31" fmla="*/ 2147483647 h 231"/>
                <a:gd name="T32" fmla="*/ 2147483647 w 249"/>
                <a:gd name="T33" fmla="*/ 2147483647 h 231"/>
                <a:gd name="T34" fmla="*/ 2147483647 w 249"/>
                <a:gd name="T35" fmla="*/ 2147483647 h 231"/>
                <a:gd name="T36" fmla="*/ 2147483647 w 249"/>
                <a:gd name="T37" fmla="*/ 2147483647 h 231"/>
                <a:gd name="T38" fmla="*/ 2147483647 w 249"/>
                <a:gd name="T39" fmla="*/ 2147483647 h 231"/>
                <a:gd name="T40" fmla="*/ 2147483647 w 249"/>
                <a:gd name="T41" fmla="*/ 2147483647 h 231"/>
                <a:gd name="T42" fmla="*/ 2147483647 w 249"/>
                <a:gd name="T43" fmla="*/ 2147483647 h 231"/>
                <a:gd name="T44" fmla="*/ 2147483647 w 249"/>
                <a:gd name="T45" fmla="*/ 2147483647 h 231"/>
                <a:gd name="T46" fmla="*/ 2147483647 w 249"/>
                <a:gd name="T47" fmla="*/ 2147483647 h 231"/>
                <a:gd name="T48" fmla="*/ 2147483647 w 249"/>
                <a:gd name="T49" fmla="*/ 2147483647 h 231"/>
                <a:gd name="T50" fmla="*/ 2147483647 w 249"/>
                <a:gd name="T51" fmla="*/ 2147483647 h 231"/>
                <a:gd name="T52" fmla="*/ 2147483647 w 249"/>
                <a:gd name="T53" fmla="*/ 2147483647 h 231"/>
                <a:gd name="T54" fmla="*/ 2147483647 w 249"/>
                <a:gd name="T55" fmla="*/ 2147483647 h 231"/>
                <a:gd name="T56" fmla="*/ 2147483647 w 249"/>
                <a:gd name="T57" fmla="*/ 2147483647 h 231"/>
                <a:gd name="T58" fmla="*/ 2147483647 w 249"/>
                <a:gd name="T59" fmla="*/ 2147483647 h 231"/>
                <a:gd name="T60" fmla="*/ 2147483647 w 249"/>
                <a:gd name="T61" fmla="*/ 2147483647 h 231"/>
                <a:gd name="T62" fmla="*/ 2147483647 w 249"/>
                <a:gd name="T63" fmla="*/ 2147483647 h 231"/>
                <a:gd name="T64" fmla="*/ 2147483647 w 249"/>
                <a:gd name="T65" fmla="*/ 2147483647 h 231"/>
                <a:gd name="T66" fmla="*/ 2147483647 w 249"/>
                <a:gd name="T67" fmla="*/ 2147483647 h 231"/>
                <a:gd name="T68" fmla="*/ 2147483647 w 249"/>
                <a:gd name="T69" fmla="*/ 2147483647 h 231"/>
                <a:gd name="T70" fmla="*/ 2147483647 w 249"/>
                <a:gd name="T71" fmla="*/ 2147483647 h 231"/>
                <a:gd name="T72" fmla="*/ 2147483647 w 249"/>
                <a:gd name="T73" fmla="*/ 2147483647 h 231"/>
                <a:gd name="T74" fmla="*/ 2147483647 w 249"/>
                <a:gd name="T75" fmla="*/ 2147483647 h 231"/>
                <a:gd name="T76" fmla="*/ 2147483647 w 249"/>
                <a:gd name="T77" fmla="*/ 2147483647 h 231"/>
                <a:gd name="T78" fmla="*/ 2147483647 w 249"/>
                <a:gd name="T79" fmla="*/ 2147483647 h 231"/>
                <a:gd name="T80" fmla="*/ 2147483647 w 249"/>
                <a:gd name="T81" fmla="*/ 2147483647 h 231"/>
                <a:gd name="T82" fmla="*/ 2147483647 w 249"/>
                <a:gd name="T83" fmla="*/ 2147483647 h 231"/>
                <a:gd name="T84" fmla="*/ 2147483647 w 249"/>
                <a:gd name="T85" fmla="*/ 2147483647 h 231"/>
                <a:gd name="T86" fmla="*/ 2147483647 w 249"/>
                <a:gd name="T87" fmla="*/ 2147483647 h 231"/>
                <a:gd name="T88" fmla="*/ 2147483647 w 249"/>
                <a:gd name="T89" fmla="*/ 2147483647 h 231"/>
                <a:gd name="T90" fmla="*/ 2147483647 w 249"/>
                <a:gd name="T91" fmla="*/ 2147483647 h 231"/>
                <a:gd name="T92" fmla="*/ 2147483647 w 249"/>
                <a:gd name="T93" fmla="*/ 2147483647 h 231"/>
                <a:gd name="T94" fmla="*/ 2147483647 w 249"/>
                <a:gd name="T95" fmla="*/ 2147483647 h 231"/>
                <a:gd name="T96" fmla="*/ 2147483647 w 249"/>
                <a:gd name="T97" fmla="*/ 2147483647 h 2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49" h="231">
                  <a:moveTo>
                    <a:pt x="239" y="162"/>
                  </a:moveTo>
                  <a:lnTo>
                    <a:pt x="241" y="164"/>
                  </a:lnTo>
                  <a:lnTo>
                    <a:pt x="246" y="168"/>
                  </a:lnTo>
                  <a:lnTo>
                    <a:pt x="249" y="175"/>
                  </a:lnTo>
                  <a:lnTo>
                    <a:pt x="248" y="182"/>
                  </a:lnTo>
                  <a:lnTo>
                    <a:pt x="244" y="187"/>
                  </a:lnTo>
                  <a:lnTo>
                    <a:pt x="239" y="188"/>
                  </a:lnTo>
                  <a:lnTo>
                    <a:pt x="236" y="187"/>
                  </a:lnTo>
                  <a:lnTo>
                    <a:pt x="232" y="187"/>
                  </a:lnTo>
                  <a:lnTo>
                    <a:pt x="229" y="187"/>
                  </a:lnTo>
                  <a:lnTo>
                    <a:pt x="226" y="187"/>
                  </a:lnTo>
                  <a:lnTo>
                    <a:pt x="226" y="189"/>
                  </a:lnTo>
                  <a:lnTo>
                    <a:pt x="228" y="195"/>
                  </a:lnTo>
                  <a:lnTo>
                    <a:pt x="230" y="204"/>
                  </a:lnTo>
                  <a:lnTo>
                    <a:pt x="232" y="213"/>
                  </a:lnTo>
                  <a:lnTo>
                    <a:pt x="231" y="220"/>
                  </a:lnTo>
                  <a:lnTo>
                    <a:pt x="224" y="225"/>
                  </a:lnTo>
                  <a:lnTo>
                    <a:pt x="216" y="227"/>
                  </a:lnTo>
                  <a:lnTo>
                    <a:pt x="211" y="230"/>
                  </a:lnTo>
                  <a:lnTo>
                    <a:pt x="205" y="231"/>
                  </a:lnTo>
                  <a:lnTo>
                    <a:pt x="195" y="225"/>
                  </a:lnTo>
                  <a:lnTo>
                    <a:pt x="190" y="220"/>
                  </a:lnTo>
                  <a:lnTo>
                    <a:pt x="184" y="215"/>
                  </a:lnTo>
                  <a:lnTo>
                    <a:pt x="178" y="210"/>
                  </a:lnTo>
                  <a:lnTo>
                    <a:pt x="173" y="205"/>
                  </a:lnTo>
                  <a:lnTo>
                    <a:pt x="170" y="202"/>
                  </a:lnTo>
                  <a:lnTo>
                    <a:pt x="165" y="198"/>
                  </a:lnTo>
                  <a:lnTo>
                    <a:pt x="163" y="196"/>
                  </a:lnTo>
                  <a:lnTo>
                    <a:pt x="161" y="195"/>
                  </a:lnTo>
                  <a:lnTo>
                    <a:pt x="158" y="194"/>
                  </a:lnTo>
                  <a:lnTo>
                    <a:pt x="157" y="194"/>
                  </a:lnTo>
                  <a:lnTo>
                    <a:pt x="154" y="196"/>
                  </a:lnTo>
                  <a:lnTo>
                    <a:pt x="146" y="202"/>
                  </a:lnTo>
                  <a:lnTo>
                    <a:pt x="140" y="206"/>
                  </a:lnTo>
                  <a:lnTo>
                    <a:pt x="132" y="210"/>
                  </a:lnTo>
                  <a:lnTo>
                    <a:pt x="123" y="213"/>
                  </a:lnTo>
                  <a:lnTo>
                    <a:pt x="114" y="216"/>
                  </a:lnTo>
                  <a:lnTo>
                    <a:pt x="104" y="219"/>
                  </a:lnTo>
                  <a:lnTo>
                    <a:pt x="95" y="220"/>
                  </a:lnTo>
                  <a:lnTo>
                    <a:pt x="89" y="221"/>
                  </a:lnTo>
                  <a:lnTo>
                    <a:pt x="85" y="223"/>
                  </a:lnTo>
                  <a:lnTo>
                    <a:pt x="81" y="223"/>
                  </a:lnTo>
                  <a:lnTo>
                    <a:pt x="78" y="223"/>
                  </a:lnTo>
                  <a:lnTo>
                    <a:pt x="73" y="221"/>
                  </a:lnTo>
                  <a:lnTo>
                    <a:pt x="67" y="219"/>
                  </a:lnTo>
                  <a:lnTo>
                    <a:pt x="62" y="218"/>
                  </a:lnTo>
                  <a:lnTo>
                    <a:pt x="57" y="216"/>
                  </a:lnTo>
                  <a:lnTo>
                    <a:pt x="52" y="215"/>
                  </a:lnTo>
                  <a:lnTo>
                    <a:pt x="49" y="215"/>
                  </a:lnTo>
                  <a:lnTo>
                    <a:pt x="46" y="213"/>
                  </a:lnTo>
                  <a:lnTo>
                    <a:pt x="44" y="210"/>
                  </a:lnTo>
                  <a:lnTo>
                    <a:pt x="44" y="204"/>
                  </a:lnTo>
                  <a:lnTo>
                    <a:pt x="43" y="197"/>
                  </a:lnTo>
                  <a:lnTo>
                    <a:pt x="40" y="188"/>
                  </a:lnTo>
                  <a:lnTo>
                    <a:pt x="33" y="180"/>
                  </a:lnTo>
                  <a:lnTo>
                    <a:pt x="25" y="173"/>
                  </a:lnTo>
                  <a:lnTo>
                    <a:pt x="16" y="167"/>
                  </a:lnTo>
                  <a:lnTo>
                    <a:pt x="9" y="164"/>
                  </a:lnTo>
                  <a:lnTo>
                    <a:pt x="3" y="162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5" y="129"/>
                  </a:lnTo>
                  <a:lnTo>
                    <a:pt x="12" y="129"/>
                  </a:lnTo>
                  <a:lnTo>
                    <a:pt x="20" y="128"/>
                  </a:lnTo>
                  <a:lnTo>
                    <a:pt x="27" y="129"/>
                  </a:lnTo>
                  <a:lnTo>
                    <a:pt x="36" y="132"/>
                  </a:lnTo>
                  <a:lnTo>
                    <a:pt x="42" y="135"/>
                  </a:lnTo>
                  <a:lnTo>
                    <a:pt x="49" y="138"/>
                  </a:lnTo>
                  <a:lnTo>
                    <a:pt x="57" y="142"/>
                  </a:lnTo>
                  <a:lnTo>
                    <a:pt x="65" y="147"/>
                  </a:lnTo>
                  <a:lnTo>
                    <a:pt x="72" y="149"/>
                  </a:lnTo>
                  <a:lnTo>
                    <a:pt x="79" y="151"/>
                  </a:lnTo>
                  <a:lnTo>
                    <a:pt x="82" y="151"/>
                  </a:lnTo>
                  <a:lnTo>
                    <a:pt x="85" y="149"/>
                  </a:lnTo>
                  <a:lnTo>
                    <a:pt x="86" y="141"/>
                  </a:lnTo>
                  <a:lnTo>
                    <a:pt x="86" y="133"/>
                  </a:lnTo>
                  <a:lnTo>
                    <a:pt x="81" y="126"/>
                  </a:lnTo>
                  <a:lnTo>
                    <a:pt x="69" y="121"/>
                  </a:lnTo>
                  <a:lnTo>
                    <a:pt x="56" y="118"/>
                  </a:lnTo>
                  <a:lnTo>
                    <a:pt x="50" y="117"/>
                  </a:lnTo>
                  <a:lnTo>
                    <a:pt x="44" y="117"/>
                  </a:lnTo>
                  <a:lnTo>
                    <a:pt x="35" y="115"/>
                  </a:lnTo>
                  <a:lnTo>
                    <a:pt x="24" y="115"/>
                  </a:lnTo>
                  <a:lnTo>
                    <a:pt x="17" y="115"/>
                  </a:lnTo>
                  <a:lnTo>
                    <a:pt x="12" y="114"/>
                  </a:lnTo>
                  <a:lnTo>
                    <a:pt x="8" y="111"/>
                  </a:lnTo>
                  <a:lnTo>
                    <a:pt x="3" y="104"/>
                  </a:lnTo>
                  <a:lnTo>
                    <a:pt x="2" y="96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11" y="84"/>
                  </a:lnTo>
                  <a:lnTo>
                    <a:pt x="20" y="86"/>
                  </a:lnTo>
                  <a:lnTo>
                    <a:pt x="28" y="84"/>
                  </a:lnTo>
                  <a:lnTo>
                    <a:pt x="29" y="79"/>
                  </a:lnTo>
                  <a:lnTo>
                    <a:pt x="26" y="73"/>
                  </a:lnTo>
                  <a:lnTo>
                    <a:pt x="23" y="71"/>
                  </a:lnTo>
                  <a:lnTo>
                    <a:pt x="19" y="68"/>
                  </a:lnTo>
                  <a:lnTo>
                    <a:pt x="13" y="62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3" y="44"/>
                  </a:lnTo>
                  <a:lnTo>
                    <a:pt x="8" y="39"/>
                  </a:lnTo>
                  <a:lnTo>
                    <a:pt x="14" y="37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4" y="27"/>
                  </a:lnTo>
                  <a:lnTo>
                    <a:pt x="25" y="21"/>
                  </a:lnTo>
                  <a:lnTo>
                    <a:pt x="25" y="18"/>
                  </a:lnTo>
                  <a:lnTo>
                    <a:pt x="28" y="15"/>
                  </a:lnTo>
                  <a:lnTo>
                    <a:pt x="33" y="14"/>
                  </a:lnTo>
                  <a:lnTo>
                    <a:pt x="40" y="13"/>
                  </a:lnTo>
                  <a:lnTo>
                    <a:pt x="46" y="9"/>
                  </a:lnTo>
                  <a:lnTo>
                    <a:pt x="51" y="7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1" y="0"/>
                  </a:lnTo>
                  <a:lnTo>
                    <a:pt x="88" y="3"/>
                  </a:lnTo>
                  <a:lnTo>
                    <a:pt x="88" y="9"/>
                  </a:lnTo>
                  <a:lnTo>
                    <a:pt x="85" y="18"/>
                  </a:lnTo>
                  <a:lnTo>
                    <a:pt x="81" y="23"/>
                  </a:lnTo>
                  <a:lnTo>
                    <a:pt x="82" y="27"/>
                  </a:lnTo>
                  <a:lnTo>
                    <a:pt x="88" y="26"/>
                  </a:lnTo>
                  <a:lnTo>
                    <a:pt x="95" y="23"/>
                  </a:lnTo>
                  <a:lnTo>
                    <a:pt x="100" y="24"/>
                  </a:lnTo>
                  <a:lnTo>
                    <a:pt x="102" y="27"/>
                  </a:lnTo>
                  <a:lnTo>
                    <a:pt x="104" y="34"/>
                  </a:lnTo>
                  <a:lnTo>
                    <a:pt x="110" y="41"/>
                  </a:lnTo>
                  <a:lnTo>
                    <a:pt x="117" y="46"/>
                  </a:lnTo>
                  <a:lnTo>
                    <a:pt x="124" y="47"/>
                  </a:lnTo>
                  <a:lnTo>
                    <a:pt x="127" y="45"/>
                  </a:lnTo>
                  <a:lnTo>
                    <a:pt x="127" y="38"/>
                  </a:lnTo>
                  <a:lnTo>
                    <a:pt x="126" y="31"/>
                  </a:lnTo>
                  <a:lnTo>
                    <a:pt x="125" y="27"/>
                  </a:lnTo>
                  <a:lnTo>
                    <a:pt x="129" y="27"/>
                  </a:lnTo>
                  <a:lnTo>
                    <a:pt x="134" y="33"/>
                  </a:lnTo>
                  <a:lnTo>
                    <a:pt x="140" y="39"/>
                  </a:lnTo>
                  <a:lnTo>
                    <a:pt x="145" y="47"/>
                  </a:lnTo>
                  <a:lnTo>
                    <a:pt x="146" y="58"/>
                  </a:lnTo>
                  <a:lnTo>
                    <a:pt x="147" y="69"/>
                  </a:lnTo>
                  <a:lnTo>
                    <a:pt x="148" y="80"/>
                  </a:lnTo>
                  <a:lnTo>
                    <a:pt x="152" y="83"/>
                  </a:lnTo>
                  <a:lnTo>
                    <a:pt x="155" y="75"/>
                  </a:lnTo>
                  <a:lnTo>
                    <a:pt x="158" y="64"/>
                  </a:lnTo>
                  <a:lnTo>
                    <a:pt x="161" y="57"/>
                  </a:lnTo>
                  <a:lnTo>
                    <a:pt x="162" y="51"/>
                  </a:lnTo>
                  <a:lnTo>
                    <a:pt x="160" y="46"/>
                  </a:lnTo>
                  <a:lnTo>
                    <a:pt x="157" y="39"/>
                  </a:lnTo>
                  <a:lnTo>
                    <a:pt x="156" y="33"/>
                  </a:lnTo>
                  <a:lnTo>
                    <a:pt x="157" y="27"/>
                  </a:lnTo>
                  <a:lnTo>
                    <a:pt x="160" y="22"/>
                  </a:lnTo>
                  <a:lnTo>
                    <a:pt x="164" y="20"/>
                  </a:lnTo>
                  <a:lnTo>
                    <a:pt x="169" y="21"/>
                  </a:lnTo>
                  <a:lnTo>
                    <a:pt x="173" y="23"/>
                  </a:lnTo>
                  <a:lnTo>
                    <a:pt x="179" y="26"/>
                  </a:lnTo>
                  <a:lnTo>
                    <a:pt x="181" y="24"/>
                  </a:lnTo>
                  <a:lnTo>
                    <a:pt x="183" y="22"/>
                  </a:lnTo>
                  <a:lnTo>
                    <a:pt x="181" y="19"/>
                  </a:lnTo>
                  <a:lnTo>
                    <a:pt x="181" y="18"/>
                  </a:lnTo>
                  <a:lnTo>
                    <a:pt x="179" y="15"/>
                  </a:lnTo>
                  <a:lnTo>
                    <a:pt x="175" y="11"/>
                  </a:lnTo>
                  <a:lnTo>
                    <a:pt x="172" y="7"/>
                  </a:lnTo>
                  <a:lnTo>
                    <a:pt x="179" y="5"/>
                  </a:lnTo>
                  <a:lnTo>
                    <a:pt x="185" y="5"/>
                  </a:lnTo>
                  <a:lnTo>
                    <a:pt x="192" y="5"/>
                  </a:lnTo>
                  <a:lnTo>
                    <a:pt x="198" y="5"/>
                  </a:lnTo>
                  <a:lnTo>
                    <a:pt x="203" y="6"/>
                  </a:lnTo>
                  <a:lnTo>
                    <a:pt x="208" y="8"/>
                  </a:lnTo>
                  <a:lnTo>
                    <a:pt x="211" y="11"/>
                  </a:lnTo>
                  <a:lnTo>
                    <a:pt x="213" y="15"/>
                  </a:lnTo>
                  <a:lnTo>
                    <a:pt x="211" y="21"/>
                  </a:lnTo>
                  <a:lnTo>
                    <a:pt x="207" y="31"/>
                  </a:lnTo>
                  <a:lnTo>
                    <a:pt x="203" y="37"/>
                  </a:lnTo>
                  <a:lnTo>
                    <a:pt x="199" y="39"/>
                  </a:lnTo>
                  <a:lnTo>
                    <a:pt x="195" y="42"/>
                  </a:lnTo>
                  <a:lnTo>
                    <a:pt x="192" y="45"/>
                  </a:lnTo>
                  <a:lnTo>
                    <a:pt x="193" y="52"/>
                  </a:lnTo>
                  <a:lnTo>
                    <a:pt x="195" y="60"/>
                  </a:lnTo>
                  <a:lnTo>
                    <a:pt x="196" y="69"/>
                  </a:lnTo>
                  <a:lnTo>
                    <a:pt x="198" y="79"/>
                  </a:lnTo>
                  <a:lnTo>
                    <a:pt x="199" y="89"/>
                  </a:lnTo>
                  <a:lnTo>
                    <a:pt x="201" y="98"/>
                  </a:lnTo>
                  <a:lnTo>
                    <a:pt x="201" y="105"/>
                  </a:lnTo>
                  <a:lnTo>
                    <a:pt x="200" y="110"/>
                  </a:lnTo>
                  <a:lnTo>
                    <a:pt x="199" y="112"/>
                  </a:lnTo>
                  <a:lnTo>
                    <a:pt x="198" y="115"/>
                  </a:lnTo>
                  <a:lnTo>
                    <a:pt x="198" y="122"/>
                  </a:lnTo>
                  <a:lnTo>
                    <a:pt x="201" y="130"/>
                  </a:lnTo>
                  <a:lnTo>
                    <a:pt x="205" y="136"/>
                  </a:lnTo>
                  <a:lnTo>
                    <a:pt x="209" y="141"/>
                  </a:lnTo>
                  <a:lnTo>
                    <a:pt x="216" y="147"/>
                  </a:lnTo>
                  <a:lnTo>
                    <a:pt x="224" y="153"/>
                  </a:lnTo>
                  <a:lnTo>
                    <a:pt x="231" y="158"/>
                  </a:lnTo>
                  <a:lnTo>
                    <a:pt x="237" y="160"/>
                  </a:lnTo>
                  <a:lnTo>
                    <a:pt x="239" y="162"/>
                  </a:lnTo>
                  <a:close/>
                </a:path>
              </a:pathLst>
            </a:custGeom>
            <a:solidFill>
              <a:srgbClr val="E83C9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71" name="Freeform 445"/>
            <p:cNvSpPr>
              <a:spLocks/>
            </p:cNvSpPr>
            <p:nvPr/>
          </p:nvSpPr>
          <p:spPr bwMode="auto">
            <a:xfrm>
              <a:off x="3128500" y="4056092"/>
              <a:ext cx="28515" cy="14878"/>
            </a:xfrm>
            <a:custGeom>
              <a:avLst/>
              <a:gdLst>
                <a:gd name="T0" fmla="*/ 2147483647 w 23"/>
                <a:gd name="T1" fmla="*/ 0 h 18"/>
                <a:gd name="T2" fmla="*/ 2147483647 w 23"/>
                <a:gd name="T3" fmla="*/ 2147483647 h 18"/>
                <a:gd name="T4" fmla="*/ 2147483647 w 23"/>
                <a:gd name="T5" fmla="*/ 2147483647 h 18"/>
                <a:gd name="T6" fmla="*/ 0 w 23"/>
                <a:gd name="T7" fmla="*/ 2147483647 h 18"/>
                <a:gd name="T8" fmla="*/ 2147483647 w 2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8">
                  <a:moveTo>
                    <a:pt x="2" y="0"/>
                  </a:moveTo>
                  <a:lnTo>
                    <a:pt x="23" y="1"/>
                  </a:lnTo>
                  <a:lnTo>
                    <a:pt x="21" y="18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9ED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72" name="Freeform 450"/>
            <p:cNvSpPr>
              <a:spLocks/>
            </p:cNvSpPr>
            <p:nvPr/>
          </p:nvSpPr>
          <p:spPr bwMode="auto">
            <a:xfrm>
              <a:off x="3943051" y="2671229"/>
              <a:ext cx="102904" cy="39674"/>
            </a:xfrm>
            <a:custGeom>
              <a:avLst/>
              <a:gdLst>
                <a:gd name="T0" fmla="*/ 2147483647 w 114"/>
                <a:gd name="T1" fmla="*/ 0 h 54"/>
                <a:gd name="T2" fmla="*/ 2147483647 w 114"/>
                <a:gd name="T3" fmla="*/ 2147483647 h 54"/>
                <a:gd name="T4" fmla="*/ 2147483647 w 114"/>
                <a:gd name="T5" fmla="*/ 2147483647 h 54"/>
                <a:gd name="T6" fmla="*/ 2147483647 w 114"/>
                <a:gd name="T7" fmla="*/ 0 h 54"/>
                <a:gd name="T8" fmla="*/ 2147483647 w 114"/>
                <a:gd name="T9" fmla="*/ 2147483647 h 54"/>
                <a:gd name="T10" fmla="*/ 2147483647 w 114"/>
                <a:gd name="T11" fmla="*/ 2147483647 h 54"/>
                <a:gd name="T12" fmla="*/ 2147483647 w 114"/>
                <a:gd name="T13" fmla="*/ 2147483647 h 54"/>
                <a:gd name="T14" fmla="*/ 2147483647 w 114"/>
                <a:gd name="T15" fmla="*/ 2147483647 h 54"/>
                <a:gd name="T16" fmla="*/ 2147483647 w 114"/>
                <a:gd name="T17" fmla="*/ 2147483647 h 54"/>
                <a:gd name="T18" fmla="*/ 2147483647 w 114"/>
                <a:gd name="T19" fmla="*/ 2147483647 h 54"/>
                <a:gd name="T20" fmla="*/ 2147483647 w 114"/>
                <a:gd name="T21" fmla="*/ 2147483647 h 54"/>
                <a:gd name="T22" fmla="*/ 0 w 114"/>
                <a:gd name="T23" fmla="*/ 2147483647 h 54"/>
                <a:gd name="T24" fmla="*/ 2147483647 w 114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54">
                  <a:moveTo>
                    <a:pt x="14" y="0"/>
                  </a:moveTo>
                  <a:lnTo>
                    <a:pt x="26" y="14"/>
                  </a:lnTo>
                  <a:lnTo>
                    <a:pt x="54" y="4"/>
                  </a:lnTo>
                  <a:lnTo>
                    <a:pt x="88" y="0"/>
                  </a:lnTo>
                  <a:lnTo>
                    <a:pt x="114" y="18"/>
                  </a:lnTo>
                  <a:lnTo>
                    <a:pt x="96" y="38"/>
                  </a:lnTo>
                  <a:lnTo>
                    <a:pt x="68" y="54"/>
                  </a:lnTo>
                  <a:lnTo>
                    <a:pt x="30" y="42"/>
                  </a:lnTo>
                  <a:lnTo>
                    <a:pt x="10" y="44"/>
                  </a:lnTo>
                  <a:lnTo>
                    <a:pt x="26" y="3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83C98"/>
            </a:solidFill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73" name="Freeform 451"/>
            <p:cNvSpPr>
              <a:spLocks/>
            </p:cNvSpPr>
            <p:nvPr/>
          </p:nvSpPr>
          <p:spPr bwMode="auto">
            <a:xfrm>
              <a:off x="7063639" y="4337528"/>
              <a:ext cx="168613" cy="145057"/>
            </a:xfrm>
            <a:custGeom>
              <a:avLst/>
              <a:gdLst>
                <a:gd name="T0" fmla="*/ 2147483647 w 575"/>
                <a:gd name="T1" fmla="*/ 2147483647 h 488"/>
                <a:gd name="T2" fmla="*/ 2147483647 w 575"/>
                <a:gd name="T3" fmla="*/ 2147483647 h 488"/>
                <a:gd name="T4" fmla="*/ 2147483647 w 575"/>
                <a:gd name="T5" fmla="*/ 2147483647 h 488"/>
                <a:gd name="T6" fmla="*/ 2147483647 w 575"/>
                <a:gd name="T7" fmla="*/ 2147483647 h 488"/>
                <a:gd name="T8" fmla="*/ 2147483647 w 575"/>
                <a:gd name="T9" fmla="*/ 0 h 488"/>
                <a:gd name="T10" fmla="*/ 2147483647 w 575"/>
                <a:gd name="T11" fmla="*/ 2147483647 h 488"/>
                <a:gd name="T12" fmla="*/ 0 w 575"/>
                <a:gd name="T13" fmla="*/ 2147483647 h 488"/>
                <a:gd name="T14" fmla="*/ 2147483647 w 575"/>
                <a:gd name="T15" fmla="*/ 2147483647 h 488"/>
                <a:gd name="T16" fmla="*/ 2147483647 w 575"/>
                <a:gd name="T17" fmla="*/ 2147483647 h 488"/>
                <a:gd name="T18" fmla="*/ 2147483647 w 575"/>
                <a:gd name="T19" fmla="*/ 2147483647 h 488"/>
                <a:gd name="T20" fmla="*/ 2147483647 w 575"/>
                <a:gd name="T21" fmla="*/ 2147483647 h 488"/>
                <a:gd name="T22" fmla="*/ 2147483647 w 575"/>
                <a:gd name="T23" fmla="*/ 2147483647 h 488"/>
                <a:gd name="T24" fmla="*/ 2147483647 w 575"/>
                <a:gd name="T25" fmla="*/ 2147483647 h 488"/>
                <a:gd name="T26" fmla="*/ 2147483647 w 575"/>
                <a:gd name="T27" fmla="*/ 2147483647 h 488"/>
                <a:gd name="T28" fmla="*/ 2147483647 w 575"/>
                <a:gd name="T29" fmla="*/ 2147483647 h 488"/>
                <a:gd name="T30" fmla="*/ 2147483647 w 575"/>
                <a:gd name="T31" fmla="*/ 2147483647 h 488"/>
                <a:gd name="T32" fmla="*/ 2147483647 w 575"/>
                <a:gd name="T33" fmla="*/ 2147483647 h 488"/>
                <a:gd name="T34" fmla="*/ 2147483647 w 575"/>
                <a:gd name="T35" fmla="*/ 2147483647 h 488"/>
                <a:gd name="T36" fmla="*/ 2147483647 w 575"/>
                <a:gd name="T37" fmla="*/ 2147483647 h 488"/>
                <a:gd name="T38" fmla="*/ 2147483647 w 575"/>
                <a:gd name="T39" fmla="*/ 2147483647 h 488"/>
                <a:gd name="T40" fmla="*/ 2147483647 w 575"/>
                <a:gd name="T41" fmla="*/ 2147483647 h 4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5" h="488">
                  <a:moveTo>
                    <a:pt x="410" y="71"/>
                  </a:moveTo>
                  <a:lnTo>
                    <a:pt x="321" y="142"/>
                  </a:lnTo>
                  <a:lnTo>
                    <a:pt x="233" y="142"/>
                  </a:lnTo>
                  <a:lnTo>
                    <a:pt x="178" y="71"/>
                  </a:lnTo>
                  <a:lnTo>
                    <a:pt x="107" y="0"/>
                  </a:lnTo>
                  <a:lnTo>
                    <a:pt x="36" y="19"/>
                  </a:lnTo>
                  <a:lnTo>
                    <a:pt x="0" y="90"/>
                  </a:lnTo>
                  <a:lnTo>
                    <a:pt x="72" y="124"/>
                  </a:lnTo>
                  <a:lnTo>
                    <a:pt x="89" y="159"/>
                  </a:lnTo>
                  <a:lnTo>
                    <a:pt x="107" y="213"/>
                  </a:lnTo>
                  <a:lnTo>
                    <a:pt x="160" y="213"/>
                  </a:lnTo>
                  <a:lnTo>
                    <a:pt x="197" y="230"/>
                  </a:lnTo>
                  <a:lnTo>
                    <a:pt x="321" y="283"/>
                  </a:lnTo>
                  <a:lnTo>
                    <a:pt x="446" y="353"/>
                  </a:lnTo>
                  <a:lnTo>
                    <a:pt x="465" y="389"/>
                  </a:lnTo>
                  <a:lnTo>
                    <a:pt x="393" y="424"/>
                  </a:lnTo>
                  <a:lnTo>
                    <a:pt x="465" y="442"/>
                  </a:lnTo>
                  <a:lnTo>
                    <a:pt x="518" y="459"/>
                  </a:lnTo>
                  <a:lnTo>
                    <a:pt x="575" y="488"/>
                  </a:lnTo>
                  <a:lnTo>
                    <a:pt x="575" y="122"/>
                  </a:lnTo>
                  <a:lnTo>
                    <a:pt x="410" y="71"/>
                  </a:lnTo>
                  <a:close/>
                </a:path>
              </a:pathLst>
            </a:custGeom>
            <a:solidFill>
              <a:srgbClr val="009ED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74" name="Freeform 452"/>
            <p:cNvSpPr>
              <a:spLocks/>
            </p:cNvSpPr>
            <p:nvPr/>
          </p:nvSpPr>
          <p:spPr bwMode="auto">
            <a:xfrm>
              <a:off x="7232252" y="4372243"/>
              <a:ext cx="136378" cy="132659"/>
            </a:xfrm>
            <a:custGeom>
              <a:avLst/>
              <a:gdLst>
                <a:gd name="T0" fmla="*/ 2147483647 w 460"/>
                <a:gd name="T1" fmla="*/ 2147483647 h 443"/>
                <a:gd name="T2" fmla="*/ 2147483647 w 460"/>
                <a:gd name="T3" fmla="*/ 2147483647 h 443"/>
                <a:gd name="T4" fmla="*/ 2147483647 w 460"/>
                <a:gd name="T5" fmla="*/ 2147483647 h 443"/>
                <a:gd name="T6" fmla="*/ 2147483647 w 460"/>
                <a:gd name="T7" fmla="*/ 2147483647 h 443"/>
                <a:gd name="T8" fmla="*/ 2147483647 w 460"/>
                <a:gd name="T9" fmla="*/ 2147483647 h 443"/>
                <a:gd name="T10" fmla="*/ 2147483647 w 460"/>
                <a:gd name="T11" fmla="*/ 2147483647 h 443"/>
                <a:gd name="T12" fmla="*/ 0 w 460"/>
                <a:gd name="T13" fmla="*/ 0 h 443"/>
                <a:gd name="T14" fmla="*/ 0 w 460"/>
                <a:gd name="T15" fmla="*/ 2147483647 h 443"/>
                <a:gd name="T16" fmla="*/ 2147483647 w 460"/>
                <a:gd name="T17" fmla="*/ 2147483647 h 443"/>
                <a:gd name="T18" fmla="*/ 2147483647 w 460"/>
                <a:gd name="T19" fmla="*/ 2147483647 h 443"/>
                <a:gd name="T20" fmla="*/ 2147483647 w 460"/>
                <a:gd name="T21" fmla="*/ 2147483647 h 443"/>
                <a:gd name="T22" fmla="*/ 2147483647 w 460"/>
                <a:gd name="T23" fmla="*/ 2147483647 h 443"/>
                <a:gd name="T24" fmla="*/ 2147483647 w 460"/>
                <a:gd name="T25" fmla="*/ 2147483647 h 443"/>
                <a:gd name="T26" fmla="*/ 2147483647 w 460"/>
                <a:gd name="T27" fmla="*/ 2147483647 h 443"/>
                <a:gd name="T28" fmla="*/ 2147483647 w 460"/>
                <a:gd name="T29" fmla="*/ 2147483647 h 443"/>
                <a:gd name="T30" fmla="*/ 2147483647 w 460"/>
                <a:gd name="T31" fmla="*/ 2147483647 h 443"/>
                <a:gd name="T32" fmla="*/ 2147483647 w 460"/>
                <a:gd name="T33" fmla="*/ 2147483647 h 4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0" h="443">
                  <a:moveTo>
                    <a:pt x="353" y="302"/>
                  </a:moveTo>
                  <a:lnTo>
                    <a:pt x="336" y="249"/>
                  </a:lnTo>
                  <a:lnTo>
                    <a:pt x="372" y="214"/>
                  </a:lnTo>
                  <a:lnTo>
                    <a:pt x="283" y="161"/>
                  </a:lnTo>
                  <a:lnTo>
                    <a:pt x="247" y="108"/>
                  </a:lnTo>
                  <a:lnTo>
                    <a:pt x="122" y="37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14" y="373"/>
                  </a:lnTo>
                  <a:lnTo>
                    <a:pt x="67" y="373"/>
                  </a:lnTo>
                  <a:lnTo>
                    <a:pt x="122" y="320"/>
                  </a:lnTo>
                  <a:lnTo>
                    <a:pt x="211" y="284"/>
                  </a:lnTo>
                  <a:lnTo>
                    <a:pt x="264" y="320"/>
                  </a:lnTo>
                  <a:lnTo>
                    <a:pt x="389" y="408"/>
                  </a:lnTo>
                  <a:lnTo>
                    <a:pt x="460" y="443"/>
                  </a:lnTo>
                  <a:lnTo>
                    <a:pt x="460" y="337"/>
                  </a:lnTo>
                  <a:lnTo>
                    <a:pt x="353" y="302"/>
                  </a:lnTo>
                  <a:close/>
                </a:path>
              </a:pathLst>
            </a:custGeom>
            <a:solidFill>
              <a:srgbClr val="009ED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375" name="Group 453"/>
            <p:cNvGrpSpPr>
              <a:grpSpLocks/>
            </p:cNvGrpSpPr>
            <p:nvPr/>
          </p:nvGrpSpPr>
          <p:grpSpPr bwMode="auto">
            <a:xfrm>
              <a:off x="4312513" y="2974956"/>
              <a:ext cx="195889" cy="287631"/>
              <a:chOff x="2201" y="1250"/>
              <a:chExt cx="133" cy="193"/>
            </a:xfrm>
            <a:solidFill>
              <a:srgbClr val="E83C98"/>
            </a:solidFill>
          </p:grpSpPr>
          <p:sp>
            <p:nvSpPr>
              <p:cNvPr id="416" name="Freeform 454"/>
              <p:cNvSpPr>
                <a:spLocks/>
              </p:cNvSpPr>
              <p:nvPr/>
            </p:nvSpPr>
            <p:spPr bwMode="auto">
              <a:xfrm>
                <a:off x="2234" y="1250"/>
                <a:ext cx="100" cy="193"/>
              </a:xfrm>
              <a:custGeom>
                <a:avLst/>
                <a:gdLst>
                  <a:gd name="T0" fmla="*/ 31321 w 24"/>
                  <a:gd name="T1" fmla="*/ 168050 h 47"/>
                  <a:gd name="T2" fmla="*/ 21408 w 24"/>
                  <a:gd name="T3" fmla="*/ 158642 h 47"/>
                  <a:gd name="T4" fmla="*/ 52742 w 24"/>
                  <a:gd name="T5" fmla="*/ 139046 h 47"/>
                  <a:gd name="T6" fmla="*/ 47604 w 24"/>
                  <a:gd name="T7" fmla="*/ 120280 h 47"/>
                  <a:gd name="T8" fmla="*/ 41596 w 24"/>
                  <a:gd name="T9" fmla="*/ 105189 h 47"/>
                  <a:gd name="T10" fmla="*/ 16283 w 24"/>
                  <a:gd name="T11" fmla="*/ 105189 h 47"/>
                  <a:gd name="T12" fmla="*/ 21408 w 24"/>
                  <a:gd name="T13" fmla="*/ 77060 h 47"/>
                  <a:gd name="T14" fmla="*/ 5138 w 24"/>
                  <a:gd name="T15" fmla="*/ 86419 h 47"/>
                  <a:gd name="T16" fmla="*/ 0 w 24"/>
                  <a:gd name="T17" fmla="*/ 61969 h 47"/>
                  <a:gd name="T18" fmla="*/ 0 w 24"/>
                  <a:gd name="T19" fmla="*/ 38633 h 47"/>
                  <a:gd name="T20" fmla="*/ 5138 w 24"/>
                  <a:gd name="T21" fmla="*/ 18766 h 47"/>
                  <a:gd name="T22" fmla="*/ 26546 w 24"/>
                  <a:gd name="T23" fmla="*/ 0 h 47"/>
                  <a:gd name="T24" fmla="*/ 41596 w 24"/>
                  <a:gd name="T25" fmla="*/ 4570 h 47"/>
                  <a:gd name="T26" fmla="*/ 36458 w 24"/>
                  <a:gd name="T27" fmla="*/ 29291 h 47"/>
                  <a:gd name="T28" fmla="*/ 67846 w 24"/>
                  <a:gd name="T29" fmla="*/ 29291 h 47"/>
                  <a:gd name="T30" fmla="*/ 57867 w 24"/>
                  <a:gd name="T31" fmla="*/ 52627 h 47"/>
                  <a:gd name="T32" fmla="*/ 47604 w 24"/>
                  <a:gd name="T33" fmla="*/ 72490 h 47"/>
                  <a:gd name="T34" fmla="*/ 67846 w 24"/>
                  <a:gd name="T35" fmla="*/ 81631 h 47"/>
                  <a:gd name="T36" fmla="*/ 89200 w 24"/>
                  <a:gd name="T37" fmla="*/ 115710 h 47"/>
                  <a:gd name="T38" fmla="*/ 99183 w 24"/>
                  <a:gd name="T39" fmla="*/ 139046 h 47"/>
                  <a:gd name="T40" fmla="*/ 99183 w 24"/>
                  <a:gd name="T41" fmla="*/ 152959 h 47"/>
                  <a:gd name="T42" fmla="*/ 120592 w 24"/>
                  <a:gd name="T43" fmla="*/ 152959 h 47"/>
                  <a:gd name="T44" fmla="*/ 115450 w 24"/>
                  <a:gd name="T45" fmla="*/ 186820 h 47"/>
                  <a:gd name="T46" fmla="*/ 125729 w 24"/>
                  <a:gd name="T47" fmla="*/ 191386 h 47"/>
                  <a:gd name="T48" fmla="*/ 89200 w 24"/>
                  <a:gd name="T49" fmla="*/ 206699 h 47"/>
                  <a:gd name="T50" fmla="*/ 57867 w 24"/>
                  <a:gd name="T51" fmla="*/ 211269 h 47"/>
                  <a:gd name="T52" fmla="*/ 41596 w 24"/>
                  <a:gd name="T53" fmla="*/ 216107 h 47"/>
                  <a:gd name="T54" fmla="*/ 21408 w 24"/>
                  <a:gd name="T55" fmla="*/ 216107 h 47"/>
                  <a:gd name="T56" fmla="*/ 5138 w 24"/>
                  <a:gd name="T57" fmla="*/ 220677 h 47"/>
                  <a:gd name="T58" fmla="*/ 26546 w 24"/>
                  <a:gd name="T59" fmla="*/ 200728 h 47"/>
                  <a:gd name="T60" fmla="*/ 31321 w 24"/>
                  <a:gd name="T61" fmla="*/ 182249 h 47"/>
                  <a:gd name="T62" fmla="*/ 16283 w 24"/>
                  <a:gd name="T63" fmla="*/ 177408 h 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" h="47">
                    <a:moveTo>
                      <a:pt x="3" y="37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0" y="17"/>
                      <a:pt x="0" y="16"/>
                    </a:cubicBezTo>
                    <a:cubicBezTo>
                      <a:pt x="0" y="15"/>
                      <a:pt x="0" y="13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0" y="43"/>
                      <a:pt x="9" y="43"/>
                    </a:cubicBezTo>
                    <a:cubicBezTo>
                      <a:pt x="9" y="43"/>
                      <a:pt x="8" y="45"/>
                      <a:pt x="8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4" y="38"/>
                      <a:pt x="4" y="38"/>
                      <a:pt x="4" y="38"/>
                    </a:cubicBezTo>
                    <a:lnTo>
                      <a:pt x="3" y="3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455"/>
              <p:cNvSpPr>
                <a:spLocks/>
              </p:cNvSpPr>
              <p:nvPr/>
            </p:nvSpPr>
            <p:spPr bwMode="auto">
              <a:xfrm>
                <a:off x="2201" y="1331"/>
                <a:ext cx="34" cy="22"/>
              </a:xfrm>
              <a:custGeom>
                <a:avLst/>
                <a:gdLst>
                  <a:gd name="T0" fmla="*/ 24 w 34"/>
                  <a:gd name="T1" fmla="*/ 22 h 22"/>
                  <a:gd name="T2" fmla="*/ 0 w 34"/>
                  <a:gd name="T3" fmla="*/ 18 h 22"/>
                  <a:gd name="T4" fmla="*/ 13 w 34"/>
                  <a:gd name="T5" fmla="*/ 0 h 22"/>
                  <a:gd name="T6" fmla="*/ 27 w 34"/>
                  <a:gd name="T7" fmla="*/ 3 h 22"/>
                  <a:gd name="T8" fmla="*/ 34 w 34"/>
                  <a:gd name="T9" fmla="*/ 15 h 22"/>
                  <a:gd name="T10" fmla="*/ 24 w 34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2">
                    <a:moveTo>
                      <a:pt x="24" y="22"/>
                    </a:moveTo>
                    <a:lnTo>
                      <a:pt x="0" y="18"/>
                    </a:lnTo>
                    <a:lnTo>
                      <a:pt x="13" y="0"/>
                    </a:lnTo>
                    <a:lnTo>
                      <a:pt x="27" y="3"/>
                    </a:lnTo>
                    <a:lnTo>
                      <a:pt x="34" y="15"/>
                    </a:lnTo>
                    <a:lnTo>
                      <a:pt x="24" y="2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76" name="Freeform 458"/>
            <p:cNvSpPr>
              <a:spLocks/>
            </p:cNvSpPr>
            <p:nvPr/>
          </p:nvSpPr>
          <p:spPr bwMode="auto">
            <a:xfrm>
              <a:off x="5079952" y="3638277"/>
              <a:ext cx="57031" cy="34715"/>
            </a:xfrm>
            <a:custGeom>
              <a:avLst/>
              <a:gdLst>
                <a:gd name="T0" fmla="*/ 0 w 46"/>
                <a:gd name="T1" fmla="*/ 2147483647 h 28"/>
                <a:gd name="T2" fmla="*/ 2147483647 w 46"/>
                <a:gd name="T3" fmla="*/ 2147483647 h 28"/>
                <a:gd name="T4" fmla="*/ 2147483647 w 46"/>
                <a:gd name="T5" fmla="*/ 2147483647 h 28"/>
                <a:gd name="T6" fmla="*/ 2147483647 w 46"/>
                <a:gd name="T7" fmla="*/ 2147483647 h 28"/>
                <a:gd name="T8" fmla="*/ 2147483647 w 46"/>
                <a:gd name="T9" fmla="*/ 2147483647 h 28"/>
                <a:gd name="T10" fmla="*/ 2147483647 w 46"/>
                <a:gd name="T11" fmla="*/ 0 h 28"/>
                <a:gd name="T12" fmla="*/ 2147483647 w 46"/>
                <a:gd name="T13" fmla="*/ 2147483647 h 28"/>
                <a:gd name="T14" fmla="*/ 2147483647 w 46"/>
                <a:gd name="T15" fmla="*/ 2147483647 h 28"/>
                <a:gd name="T16" fmla="*/ 2147483647 w 46"/>
                <a:gd name="T17" fmla="*/ 2147483647 h 28"/>
                <a:gd name="T18" fmla="*/ 2147483647 w 46"/>
                <a:gd name="T19" fmla="*/ 2147483647 h 28"/>
                <a:gd name="T20" fmla="*/ 2147483647 w 46"/>
                <a:gd name="T21" fmla="*/ 2147483647 h 28"/>
                <a:gd name="T22" fmla="*/ 2147483647 w 46"/>
                <a:gd name="T23" fmla="*/ 2147483647 h 28"/>
                <a:gd name="T24" fmla="*/ 2147483647 w 46"/>
                <a:gd name="T25" fmla="*/ 2147483647 h 28"/>
                <a:gd name="T26" fmla="*/ 2147483647 w 46"/>
                <a:gd name="T27" fmla="*/ 2147483647 h 28"/>
                <a:gd name="T28" fmla="*/ 0 w 46"/>
                <a:gd name="T29" fmla="*/ 2147483647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9ED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77" name="Freeform 507"/>
            <p:cNvSpPr>
              <a:spLocks/>
            </p:cNvSpPr>
            <p:nvPr/>
          </p:nvSpPr>
          <p:spPr bwMode="auto">
            <a:xfrm>
              <a:off x="5913100" y="3158472"/>
              <a:ext cx="1177814" cy="818272"/>
            </a:xfrm>
            <a:custGeom>
              <a:avLst/>
              <a:gdLst>
                <a:gd name="T0" fmla="*/ 2147483647 w 950"/>
                <a:gd name="T1" fmla="*/ 2147483647 h 660"/>
                <a:gd name="T2" fmla="*/ 2147483647 w 950"/>
                <a:gd name="T3" fmla="*/ 2147483647 h 660"/>
                <a:gd name="T4" fmla="*/ 2147483647 w 950"/>
                <a:gd name="T5" fmla="*/ 2147483647 h 660"/>
                <a:gd name="T6" fmla="*/ 2147483647 w 950"/>
                <a:gd name="T7" fmla="*/ 2147483647 h 660"/>
                <a:gd name="T8" fmla="*/ 2147483647 w 950"/>
                <a:gd name="T9" fmla="*/ 2147483647 h 660"/>
                <a:gd name="T10" fmla="*/ 2147483647 w 950"/>
                <a:gd name="T11" fmla="*/ 2147483647 h 660"/>
                <a:gd name="T12" fmla="*/ 2147483647 w 950"/>
                <a:gd name="T13" fmla="*/ 2147483647 h 660"/>
                <a:gd name="T14" fmla="*/ 2147483647 w 950"/>
                <a:gd name="T15" fmla="*/ 2147483647 h 660"/>
                <a:gd name="T16" fmla="*/ 2147483647 w 950"/>
                <a:gd name="T17" fmla="*/ 2147483647 h 660"/>
                <a:gd name="T18" fmla="*/ 2147483647 w 950"/>
                <a:gd name="T19" fmla="*/ 2147483647 h 660"/>
                <a:gd name="T20" fmla="*/ 2147483647 w 950"/>
                <a:gd name="T21" fmla="*/ 2147483647 h 660"/>
                <a:gd name="T22" fmla="*/ 2147483647 w 950"/>
                <a:gd name="T23" fmla="*/ 2147483647 h 660"/>
                <a:gd name="T24" fmla="*/ 2147483647 w 950"/>
                <a:gd name="T25" fmla="*/ 2147483647 h 660"/>
                <a:gd name="T26" fmla="*/ 2147483647 w 950"/>
                <a:gd name="T27" fmla="*/ 2147483647 h 660"/>
                <a:gd name="T28" fmla="*/ 2147483647 w 950"/>
                <a:gd name="T29" fmla="*/ 2147483647 h 660"/>
                <a:gd name="T30" fmla="*/ 2147483647 w 950"/>
                <a:gd name="T31" fmla="*/ 2147483647 h 660"/>
                <a:gd name="T32" fmla="*/ 2147483647 w 950"/>
                <a:gd name="T33" fmla="*/ 2147483647 h 660"/>
                <a:gd name="T34" fmla="*/ 2147483647 w 950"/>
                <a:gd name="T35" fmla="*/ 2147483647 h 660"/>
                <a:gd name="T36" fmla="*/ 2147483647 w 950"/>
                <a:gd name="T37" fmla="*/ 2147483647 h 660"/>
                <a:gd name="T38" fmla="*/ 2147483647 w 950"/>
                <a:gd name="T39" fmla="*/ 2147483647 h 660"/>
                <a:gd name="T40" fmla="*/ 2147483647 w 950"/>
                <a:gd name="T41" fmla="*/ 2147483647 h 660"/>
                <a:gd name="T42" fmla="*/ 2147483647 w 950"/>
                <a:gd name="T43" fmla="*/ 2147483647 h 660"/>
                <a:gd name="T44" fmla="*/ 2147483647 w 950"/>
                <a:gd name="T45" fmla="*/ 2147483647 h 660"/>
                <a:gd name="T46" fmla="*/ 2147483647 w 950"/>
                <a:gd name="T47" fmla="*/ 2147483647 h 660"/>
                <a:gd name="T48" fmla="*/ 2147483647 w 950"/>
                <a:gd name="T49" fmla="*/ 2147483647 h 660"/>
                <a:gd name="T50" fmla="*/ 2147483647 w 950"/>
                <a:gd name="T51" fmla="*/ 2147483647 h 660"/>
                <a:gd name="T52" fmla="*/ 2147483647 w 950"/>
                <a:gd name="T53" fmla="*/ 2147483647 h 660"/>
                <a:gd name="T54" fmla="*/ 2147483647 w 950"/>
                <a:gd name="T55" fmla="*/ 2147483647 h 660"/>
                <a:gd name="T56" fmla="*/ 2147483647 w 950"/>
                <a:gd name="T57" fmla="*/ 2147483647 h 660"/>
                <a:gd name="T58" fmla="*/ 2147483647 w 950"/>
                <a:gd name="T59" fmla="*/ 2147483647 h 660"/>
                <a:gd name="T60" fmla="*/ 2147483647 w 950"/>
                <a:gd name="T61" fmla="*/ 2147483647 h 660"/>
                <a:gd name="T62" fmla="*/ 2147483647 w 950"/>
                <a:gd name="T63" fmla="*/ 2147483647 h 660"/>
                <a:gd name="T64" fmla="*/ 2147483647 w 950"/>
                <a:gd name="T65" fmla="*/ 2147483647 h 660"/>
                <a:gd name="T66" fmla="*/ 2147483647 w 950"/>
                <a:gd name="T67" fmla="*/ 2147483647 h 660"/>
                <a:gd name="T68" fmla="*/ 2147483647 w 950"/>
                <a:gd name="T69" fmla="*/ 2147483647 h 660"/>
                <a:gd name="T70" fmla="*/ 2147483647 w 950"/>
                <a:gd name="T71" fmla="*/ 2147483647 h 660"/>
                <a:gd name="T72" fmla="*/ 2147483647 w 950"/>
                <a:gd name="T73" fmla="*/ 2147483647 h 660"/>
                <a:gd name="T74" fmla="*/ 2147483647 w 950"/>
                <a:gd name="T75" fmla="*/ 2147483647 h 660"/>
                <a:gd name="T76" fmla="*/ 2147483647 w 950"/>
                <a:gd name="T77" fmla="*/ 2147483647 h 660"/>
                <a:gd name="T78" fmla="*/ 2147483647 w 950"/>
                <a:gd name="T79" fmla="*/ 2147483647 h 660"/>
                <a:gd name="T80" fmla="*/ 2147483647 w 950"/>
                <a:gd name="T81" fmla="*/ 2147483647 h 660"/>
                <a:gd name="T82" fmla="*/ 2147483647 w 950"/>
                <a:gd name="T83" fmla="*/ 2147483647 h 660"/>
                <a:gd name="T84" fmla="*/ 2147483647 w 950"/>
                <a:gd name="T85" fmla="*/ 2147483647 h 660"/>
                <a:gd name="T86" fmla="*/ 2147483647 w 950"/>
                <a:gd name="T87" fmla="*/ 2147483647 h 660"/>
                <a:gd name="T88" fmla="*/ 2147483647 w 950"/>
                <a:gd name="T89" fmla="*/ 2147483647 h 660"/>
                <a:gd name="T90" fmla="*/ 2147483647 w 950"/>
                <a:gd name="T91" fmla="*/ 2147483647 h 660"/>
                <a:gd name="T92" fmla="*/ 2147483647 w 950"/>
                <a:gd name="T93" fmla="*/ 2147483647 h 660"/>
                <a:gd name="T94" fmla="*/ 2147483647 w 950"/>
                <a:gd name="T95" fmla="*/ 2147483647 h 660"/>
                <a:gd name="T96" fmla="*/ 2147483647 w 950"/>
                <a:gd name="T97" fmla="*/ 2147483647 h 660"/>
                <a:gd name="T98" fmla="*/ 2147483647 w 950"/>
                <a:gd name="T99" fmla="*/ 2147483647 h 660"/>
                <a:gd name="T100" fmla="*/ 2147483647 w 950"/>
                <a:gd name="T101" fmla="*/ 2147483647 h 660"/>
                <a:gd name="T102" fmla="*/ 2147483647 w 950"/>
                <a:gd name="T103" fmla="*/ 2147483647 h 660"/>
                <a:gd name="T104" fmla="*/ 2147483647 w 950"/>
                <a:gd name="T105" fmla="*/ 2147483647 h 660"/>
                <a:gd name="T106" fmla="*/ 2147483647 w 950"/>
                <a:gd name="T107" fmla="*/ 2147483647 h 660"/>
                <a:gd name="T108" fmla="*/ 2147483647 w 950"/>
                <a:gd name="T109" fmla="*/ 2147483647 h 660"/>
                <a:gd name="T110" fmla="*/ 2147483647 w 950"/>
                <a:gd name="T111" fmla="*/ 2147483647 h 660"/>
                <a:gd name="T112" fmla="*/ 2147483647 w 950"/>
                <a:gd name="T113" fmla="*/ 2147483647 h 660"/>
                <a:gd name="T114" fmla="*/ 2147483647 w 950"/>
                <a:gd name="T115" fmla="*/ 2147483647 h 660"/>
                <a:gd name="T116" fmla="*/ 2147483647 w 950"/>
                <a:gd name="T117" fmla="*/ 2147483647 h 660"/>
                <a:gd name="T118" fmla="*/ 2147483647 w 950"/>
                <a:gd name="T119" fmla="*/ 2147483647 h 660"/>
                <a:gd name="T120" fmla="*/ 2147483647 w 950"/>
                <a:gd name="T121" fmla="*/ 2147483647 h 6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50" h="660">
                  <a:moveTo>
                    <a:pt x="890" y="118"/>
                  </a:moveTo>
                  <a:lnTo>
                    <a:pt x="890" y="118"/>
                  </a:lnTo>
                  <a:lnTo>
                    <a:pt x="880" y="98"/>
                  </a:lnTo>
                  <a:lnTo>
                    <a:pt x="840" y="88"/>
                  </a:lnTo>
                  <a:lnTo>
                    <a:pt x="792" y="0"/>
                  </a:lnTo>
                  <a:lnTo>
                    <a:pt x="746" y="0"/>
                  </a:lnTo>
                  <a:lnTo>
                    <a:pt x="732" y="24"/>
                  </a:lnTo>
                  <a:lnTo>
                    <a:pt x="702" y="78"/>
                  </a:lnTo>
                  <a:lnTo>
                    <a:pt x="672" y="78"/>
                  </a:lnTo>
                  <a:lnTo>
                    <a:pt x="668" y="88"/>
                  </a:lnTo>
                  <a:lnTo>
                    <a:pt x="668" y="90"/>
                  </a:lnTo>
                  <a:lnTo>
                    <a:pt x="670" y="90"/>
                  </a:lnTo>
                  <a:lnTo>
                    <a:pt x="672" y="90"/>
                  </a:lnTo>
                  <a:lnTo>
                    <a:pt x="672" y="92"/>
                  </a:lnTo>
                  <a:lnTo>
                    <a:pt x="674" y="92"/>
                  </a:lnTo>
                  <a:lnTo>
                    <a:pt x="676" y="92"/>
                  </a:lnTo>
                  <a:lnTo>
                    <a:pt x="676" y="94"/>
                  </a:lnTo>
                  <a:lnTo>
                    <a:pt x="678" y="94"/>
                  </a:lnTo>
                  <a:lnTo>
                    <a:pt x="676" y="94"/>
                  </a:lnTo>
                  <a:lnTo>
                    <a:pt x="676" y="92"/>
                  </a:lnTo>
                  <a:lnTo>
                    <a:pt x="674" y="92"/>
                  </a:lnTo>
                  <a:lnTo>
                    <a:pt x="672" y="92"/>
                  </a:lnTo>
                  <a:lnTo>
                    <a:pt x="672" y="90"/>
                  </a:lnTo>
                  <a:lnTo>
                    <a:pt x="670" y="90"/>
                  </a:lnTo>
                  <a:lnTo>
                    <a:pt x="668" y="90"/>
                  </a:lnTo>
                  <a:lnTo>
                    <a:pt x="668" y="88"/>
                  </a:lnTo>
                  <a:lnTo>
                    <a:pt x="658" y="108"/>
                  </a:lnTo>
                  <a:lnTo>
                    <a:pt x="658" y="132"/>
                  </a:lnTo>
                  <a:lnTo>
                    <a:pt x="702" y="138"/>
                  </a:lnTo>
                  <a:lnTo>
                    <a:pt x="712" y="158"/>
                  </a:lnTo>
                  <a:lnTo>
                    <a:pt x="668" y="172"/>
                  </a:lnTo>
                  <a:lnTo>
                    <a:pt x="632" y="188"/>
                  </a:lnTo>
                  <a:lnTo>
                    <a:pt x="598" y="202"/>
                  </a:lnTo>
                  <a:lnTo>
                    <a:pt x="588" y="236"/>
                  </a:lnTo>
                  <a:lnTo>
                    <a:pt x="534" y="242"/>
                  </a:lnTo>
                  <a:lnTo>
                    <a:pt x="480" y="276"/>
                  </a:lnTo>
                  <a:lnTo>
                    <a:pt x="430" y="252"/>
                  </a:lnTo>
                  <a:lnTo>
                    <a:pt x="370" y="246"/>
                  </a:lnTo>
                  <a:lnTo>
                    <a:pt x="326" y="202"/>
                  </a:lnTo>
                  <a:lnTo>
                    <a:pt x="262" y="182"/>
                  </a:lnTo>
                  <a:lnTo>
                    <a:pt x="256" y="132"/>
                  </a:lnTo>
                  <a:lnTo>
                    <a:pt x="226" y="118"/>
                  </a:lnTo>
                  <a:lnTo>
                    <a:pt x="222" y="114"/>
                  </a:lnTo>
                  <a:lnTo>
                    <a:pt x="220" y="116"/>
                  </a:lnTo>
                  <a:lnTo>
                    <a:pt x="218" y="120"/>
                  </a:lnTo>
                  <a:lnTo>
                    <a:pt x="218" y="122"/>
                  </a:lnTo>
                  <a:lnTo>
                    <a:pt x="218" y="124"/>
                  </a:lnTo>
                  <a:lnTo>
                    <a:pt x="218" y="122"/>
                  </a:lnTo>
                  <a:lnTo>
                    <a:pt x="218" y="120"/>
                  </a:lnTo>
                  <a:lnTo>
                    <a:pt x="222" y="114"/>
                  </a:lnTo>
                  <a:lnTo>
                    <a:pt x="218" y="108"/>
                  </a:lnTo>
                  <a:lnTo>
                    <a:pt x="208" y="114"/>
                  </a:lnTo>
                  <a:lnTo>
                    <a:pt x="208" y="124"/>
                  </a:lnTo>
                  <a:lnTo>
                    <a:pt x="208" y="114"/>
                  </a:lnTo>
                  <a:lnTo>
                    <a:pt x="192" y="118"/>
                  </a:lnTo>
                  <a:lnTo>
                    <a:pt x="182" y="148"/>
                  </a:lnTo>
                  <a:lnTo>
                    <a:pt x="142" y="142"/>
                  </a:lnTo>
                  <a:lnTo>
                    <a:pt x="132" y="192"/>
                  </a:lnTo>
                  <a:lnTo>
                    <a:pt x="98" y="198"/>
                  </a:lnTo>
                  <a:lnTo>
                    <a:pt x="88" y="256"/>
                  </a:lnTo>
                  <a:lnTo>
                    <a:pt x="68" y="276"/>
                  </a:lnTo>
                  <a:lnTo>
                    <a:pt x="44" y="296"/>
                  </a:lnTo>
                  <a:lnTo>
                    <a:pt x="4" y="306"/>
                  </a:lnTo>
                  <a:lnTo>
                    <a:pt x="0" y="326"/>
                  </a:lnTo>
                  <a:lnTo>
                    <a:pt x="10" y="334"/>
                  </a:lnTo>
                  <a:lnTo>
                    <a:pt x="14" y="350"/>
                  </a:lnTo>
                  <a:lnTo>
                    <a:pt x="4" y="354"/>
                  </a:lnTo>
                  <a:lnTo>
                    <a:pt x="14" y="364"/>
                  </a:lnTo>
                  <a:lnTo>
                    <a:pt x="30" y="370"/>
                  </a:lnTo>
                  <a:lnTo>
                    <a:pt x="44" y="390"/>
                  </a:lnTo>
                  <a:lnTo>
                    <a:pt x="64" y="390"/>
                  </a:lnTo>
                  <a:lnTo>
                    <a:pt x="94" y="390"/>
                  </a:lnTo>
                  <a:lnTo>
                    <a:pt x="98" y="398"/>
                  </a:lnTo>
                  <a:lnTo>
                    <a:pt x="78" y="428"/>
                  </a:lnTo>
                  <a:lnTo>
                    <a:pt x="84" y="444"/>
                  </a:lnTo>
                  <a:lnTo>
                    <a:pt x="74" y="458"/>
                  </a:lnTo>
                  <a:lnTo>
                    <a:pt x="84" y="478"/>
                  </a:lnTo>
                  <a:lnTo>
                    <a:pt x="108" y="488"/>
                  </a:lnTo>
                  <a:lnTo>
                    <a:pt x="104" y="492"/>
                  </a:lnTo>
                  <a:lnTo>
                    <a:pt x="114" y="492"/>
                  </a:lnTo>
                  <a:lnTo>
                    <a:pt x="148" y="508"/>
                  </a:lnTo>
                  <a:lnTo>
                    <a:pt x="178" y="522"/>
                  </a:lnTo>
                  <a:lnTo>
                    <a:pt x="208" y="528"/>
                  </a:lnTo>
                  <a:lnTo>
                    <a:pt x="218" y="536"/>
                  </a:lnTo>
                  <a:lnTo>
                    <a:pt x="226" y="536"/>
                  </a:lnTo>
                  <a:lnTo>
                    <a:pt x="242" y="546"/>
                  </a:lnTo>
                  <a:lnTo>
                    <a:pt x="262" y="546"/>
                  </a:lnTo>
                  <a:lnTo>
                    <a:pt x="282" y="546"/>
                  </a:lnTo>
                  <a:lnTo>
                    <a:pt x="296" y="528"/>
                  </a:lnTo>
                  <a:lnTo>
                    <a:pt x="316" y="512"/>
                  </a:lnTo>
                  <a:lnTo>
                    <a:pt x="340" y="512"/>
                  </a:lnTo>
                  <a:lnTo>
                    <a:pt x="360" y="528"/>
                  </a:lnTo>
                  <a:lnTo>
                    <a:pt x="370" y="528"/>
                  </a:lnTo>
                  <a:lnTo>
                    <a:pt x="380" y="532"/>
                  </a:lnTo>
                  <a:lnTo>
                    <a:pt x="386" y="556"/>
                  </a:lnTo>
                  <a:lnTo>
                    <a:pt x="376" y="586"/>
                  </a:lnTo>
                  <a:lnTo>
                    <a:pt x="376" y="596"/>
                  </a:lnTo>
                  <a:lnTo>
                    <a:pt x="390" y="600"/>
                  </a:lnTo>
                  <a:lnTo>
                    <a:pt x="400" y="616"/>
                  </a:lnTo>
                  <a:lnTo>
                    <a:pt x="400" y="626"/>
                  </a:lnTo>
                  <a:lnTo>
                    <a:pt x="424" y="636"/>
                  </a:lnTo>
                  <a:lnTo>
                    <a:pt x="420" y="640"/>
                  </a:lnTo>
                  <a:lnTo>
                    <a:pt x="444" y="636"/>
                  </a:lnTo>
                  <a:lnTo>
                    <a:pt x="450" y="616"/>
                  </a:lnTo>
                  <a:lnTo>
                    <a:pt x="500" y="616"/>
                  </a:lnTo>
                  <a:lnTo>
                    <a:pt x="518" y="630"/>
                  </a:lnTo>
                  <a:lnTo>
                    <a:pt x="524" y="646"/>
                  </a:lnTo>
                  <a:lnTo>
                    <a:pt x="534" y="640"/>
                  </a:lnTo>
                  <a:lnTo>
                    <a:pt x="568" y="660"/>
                  </a:lnTo>
                  <a:lnTo>
                    <a:pt x="568" y="646"/>
                  </a:lnTo>
                  <a:lnTo>
                    <a:pt x="608" y="630"/>
                  </a:lnTo>
                  <a:lnTo>
                    <a:pt x="612" y="626"/>
                  </a:lnTo>
                  <a:lnTo>
                    <a:pt x="622" y="620"/>
                  </a:lnTo>
                  <a:lnTo>
                    <a:pt x="632" y="626"/>
                  </a:lnTo>
                  <a:lnTo>
                    <a:pt x="652" y="616"/>
                  </a:lnTo>
                  <a:lnTo>
                    <a:pt x="678" y="600"/>
                  </a:lnTo>
                  <a:lnTo>
                    <a:pt x="702" y="582"/>
                  </a:lnTo>
                  <a:lnTo>
                    <a:pt x="712" y="562"/>
                  </a:lnTo>
                  <a:lnTo>
                    <a:pt x="726" y="542"/>
                  </a:lnTo>
                  <a:lnTo>
                    <a:pt x="742" y="512"/>
                  </a:lnTo>
                  <a:lnTo>
                    <a:pt x="742" y="498"/>
                  </a:lnTo>
                  <a:lnTo>
                    <a:pt x="736" y="488"/>
                  </a:lnTo>
                  <a:lnTo>
                    <a:pt x="742" y="472"/>
                  </a:lnTo>
                  <a:lnTo>
                    <a:pt x="736" y="454"/>
                  </a:lnTo>
                  <a:lnTo>
                    <a:pt x="712" y="404"/>
                  </a:lnTo>
                  <a:lnTo>
                    <a:pt x="716" y="398"/>
                  </a:lnTo>
                  <a:lnTo>
                    <a:pt x="736" y="374"/>
                  </a:lnTo>
                  <a:lnTo>
                    <a:pt x="752" y="370"/>
                  </a:lnTo>
                  <a:lnTo>
                    <a:pt x="754" y="368"/>
                  </a:lnTo>
                  <a:lnTo>
                    <a:pt x="754" y="364"/>
                  </a:lnTo>
                  <a:lnTo>
                    <a:pt x="752" y="360"/>
                  </a:lnTo>
                  <a:lnTo>
                    <a:pt x="726" y="354"/>
                  </a:lnTo>
                  <a:lnTo>
                    <a:pt x="712" y="360"/>
                  </a:lnTo>
                  <a:lnTo>
                    <a:pt x="702" y="354"/>
                  </a:lnTo>
                  <a:lnTo>
                    <a:pt x="692" y="340"/>
                  </a:lnTo>
                  <a:lnTo>
                    <a:pt x="682" y="330"/>
                  </a:lnTo>
                  <a:lnTo>
                    <a:pt x="706" y="320"/>
                  </a:lnTo>
                  <a:lnTo>
                    <a:pt x="722" y="306"/>
                  </a:lnTo>
                  <a:lnTo>
                    <a:pt x="746" y="290"/>
                  </a:lnTo>
                  <a:lnTo>
                    <a:pt x="756" y="290"/>
                  </a:lnTo>
                  <a:lnTo>
                    <a:pt x="742" y="310"/>
                  </a:lnTo>
                  <a:lnTo>
                    <a:pt x="752" y="320"/>
                  </a:lnTo>
                  <a:lnTo>
                    <a:pt x="762" y="316"/>
                  </a:lnTo>
                  <a:lnTo>
                    <a:pt x="786" y="306"/>
                  </a:lnTo>
                  <a:lnTo>
                    <a:pt x="792" y="284"/>
                  </a:lnTo>
                  <a:lnTo>
                    <a:pt x="806" y="272"/>
                  </a:lnTo>
                  <a:lnTo>
                    <a:pt x="820" y="282"/>
                  </a:lnTo>
                  <a:lnTo>
                    <a:pt x="818" y="262"/>
                  </a:lnTo>
                  <a:lnTo>
                    <a:pt x="838" y="250"/>
                  </a:lnTo>
                  <a:lnTo>
                    <a:pt x="864" y="254"/>
                  </a:lnTo>
                  <a:lnTo>
                    <a:pt x="876" y="246"/>
                  </a:lnTo>
                  <a:lnTo>
                    <a:pt x="890" y="252"/>
                  </a:lnTo>
                  <a:lnTo>
                    <a:pt x="900" y="198"/>
                  </a:lnTo>
                  <a:lnTo>
                    <a:pt x="924" y="192"/>
                  </a:lnTo>
                  <a:lnTo>
                    <a:pt x="950" y="118"/>
                  </a:lnTo>
                  <a:lnTo>
                    <a:pt x="890" y="118"/>
                  </a:lnTo>
                  <a:close/>
                </a:path>
              </a:pathLst>
            </a:custGeom>
            <a:pattFill prst="wdUpDiag">
              <a:fgClr>
                <a:srgbClr val="009EDA"/>
              </a:fgClr>
              <a:bgClr>
                <a:srgbClr val="7D8CC6"/>
              </a:bgClr>
            </a:patt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78" name="Freeform 260"/>
            <p:cNvSpPr>
              <a:spLocks/>
            </p:cNvSpPr>
            <p:nvPr/>
          </p:nvSpPr>
          <p:spPr bwMode="auto">
            <a:xfrm>
              <a:off x="5947815" y="4383401"/>
              <a:ext cx="44633" cy="53312"/>
            </a:xfrm>
            <a:custGeom>
              <a:avLst/>
              <a:gdLst>
                <a:gd name="T0" fmla="*/ 2147483647 w 42"/>
                <a:gd name="T1" fmla="*/ 0 h 54"/>
                <a:gd name="T2" fmla="*/ 0 w 42"/>
                <a:gd name="T3" fmla="*/ 2147483647 h 54"/>
                <a:gd name="T4" fmla="*/ 2147483647 w 42"/>
                <a:gd name="T5" fmla="*/ 2147483647 h 54"/>
                <a:gd name="T6" fmla="*/ 2147483647 w 42"/>
                <a:gd name="T7" fmla="*/ 2147483647 h 54"/>
                <a:gd name="T8" fmla="*/ 2147483647 w 42"/>
                <a:gd name="T9" fmla="*/ 2147483647 h 54"/>
                <a:gd name="T10" fmla="*/ 2147483647 w 42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54">
                  <a:moveTo>
                    <a:pt x="6" y="0"/>
                  </a:moveTo>
                  <a:lnTo>
                    <a:pt x="0" y="24"/>
                  </a:lnTo>
                  <a:lnTo>
                    <a:pt x="6" y="54"/>
                  </a:lnTo>
                  <a:lnTo>
                    <a:pt x="30" y="54"/>
                  </a:lnTo>
                  <a:lnTo>
                    <a:pt x="42" y="3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79" name="Freeform 261"/>
            <p:cNvSpPr>
              <a:spLocks/>
            </p:cNvSpPr>
            <p:nvPr/>
          </p:nvSpPr>
          <p:spPr bwMode="auto">
            <a:xfrm>
              <a:off x="6587554" y="3976744"/>
              <a:ext cx="42153" cy="42153"/>
            </a:xfrm>
            <a:custGeom>
              <a:avLst/>
              <a:gdLst>
                <a:gd name="T0" fmla="*/ 0 w 42"/>
                <a:gd name="T1" fmla="*/ 2147483647 h 42"/>
                <a:gd name="T2" fmla="*/ 2147483647 w 42"/>
                <a:gd name="T3" fmla="*/ 2147483647 h 42"/>
                <a:gd name="T4" fmla="*/ 2147483647 w 42"/>
                <a:gd name="T5" fmla="*/ 0 h 42"/>
                <a:gd name="T6" fmla="*/ 2147483647 w 42"/>
                <a:gd name="T7" fmla="*/ 2147483647 h 42"/>
                <a:gd name="T8" fmla="*/ 2147483647 w 42"/>
                <a:gd name="T9" fmla="*/ 2147483647 h 42"/>
                <a:gd name="T10" fmla="*/ 2147483647 w 42"/>
                <a:gd name="T11" fmla="*/ 2147483647 h 42"/>
                <a:gd name="T12" fmla="*/ 0 w 42"/>
                <a:gd name="T13" fmla="*/ 214748364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42">
                  <a:moveTo>
                    <a:pt x="0" y="30"/>
                  </a:moveTo>
                  <a:lnTo>
                    <a:pt x="12" y="12"/>
                  </a:lnTo>
                  <a:lnTo>
                    <a:pt x="30" y="0"/>
                  </a:lnTo>
                  <a:lnTo>
                    <a:pt x="42" y="12"/>
                  </a:lnTo>
                  <a:lnTo>
                    <a:pt x="30" y="30"/>
                  </a:lnTo>
                  <a:lnTo>
                    <a:pt x="12" y="4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80" name="Freeform 262"/>
            <p:cNvSpPr>
              <a:spLocks/>
            </p:cNvSpPr>
            <p:nvPr/>
          </p:nvSpPr>
          <p:spPr bwMode="auto">
            <a:xfrm>
              <a:off x="6814438" y="3872600"/>
              <a:ext cx="24796" cy="73149"/>
            </a:xfrm>
            <a:custGeom>
              <a:avLst/>
              <a:gdLst>
                <a:gd name="T0" fmla="*/ 0 w 24"/>
                <a:gd name="T1" fmla="*/ 2147483647 h 72"/>
                <a:gd name="T2" fmla="*/ 0 w 24"/>
                <a:gd name="T3" fmla="*/ 2147483647 h 72"/>
                <a:gd name="T4" fmla="*/ 2147483647 w 24"/>
                <a:gd name="T5" fmla="*/ 0 h 72"/>
                <a:gd name="T6" fmla="*/ 2147483647 w 24"/>
                <a:gd name="T7" fmla="*/ 2147483647 h 72"/>
                <a:gd name="T8" fmla="*/ 2147483647 w 24"/>
                <a:gd name="T9" fmla="*/ 2147483647 h 72"/>
                <a:gd name="T10" fmla="*/ 0 w 24"/>
                <a:gd name="T11" fmla="*/ 2147483647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72">
                  <a:moveTo>
                    <a:pt x="0" y="42"/>
                  </a:moveTo>
                  <a:lnTo>
                    <a:pt x="0" y="18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6" y="7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BF6A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81" name="Freeform 263"/>
            <p:cNvSpPr>
              <a:spLocks/>
            </p:cNvSpPr>
            <p:nvPr/>
          </p:nvSpPr>
          <p:spPr bwMode="auto">
            <a:xfrm>
              <a:off x="6997929" y="3682911"/>
              <a:ext cx="35955" cy="54551"/>
            </a:xfrm>
            <a:custGeom>
              <a:avLst/>
              <a:gdLst>
                <a:gd name="T0" fmla="*/ 0 w 36"/>
                <a:gd name="T1" fmla="*/ 2147483647 h 54"/>
                <a:gd name="T2" fmla="*/ 2147483647 w 36"/>
                <a:gd name="T3" fmla="*/ 2147483647 h 54"/>
                <a:gd name="T4" fmla="*/ 2147483647 w 36"/>
                <a:gd name="T5" fmla="*/ 2147483647 h 54"/>
                <a:gd name="T6" fmla="*/ 2147483647 w 36"/>
                <a:gd name="T7" fmla="*/ 2147483647 h 54"/>
                <a:gd name="T8" fmla="*/ 2147483647 w 36"/>
                <a:gd name="T9" fmla="*/ 2147483647 h 54"/>
                <a:gd name="T10" fmla="*/ 2147483647 w 36"/>
                <a:gd name="T11" fmla="*/ 0 h 54"/>
                <a:gd name="T12" fmla="*/ 0 w 36"/>
                <a:gd name="T13" fmla="*/ 2147483647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54">
                  <a:moveTo>
                    <a:pt x="0" y="18"/>
                  </a:moveTo>
                  <a:lnTo>
                    <a:pt x="6" y="36"/>
                  </a:lnTo>
                  <a:lnTo>
                    <a:pt x="12" y="54"/>
                  </a:lnTo>
                  <a:lnTo>
                    <a:pt x="30" y="42"/>
                  </a:lnTo>
                  <a:lnTo>
                    <a:pt x="36" y="18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8CC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82" name="Freeform 264"/>
            <p:cNvSpPr>
              <a:spLocks/>
            </p:cNvSpPr>
            <p:nvPr/>
          </p:nvSpPr>
          <p:spPr bwMode="auto">
            <a:xfrm>
              <a:off x="7041322" y="3402714"/>
              <a:ext cx="269037" cy="292594"/>
            </a:xfrm>
            <a:custGeom>
              <a:avLst/>
              <a:gdLst>
                <a:gd name="T0" fmla="*/ 2147483647 w 264"/>
                <a:gd name="T1" fmla="*/ 2147483647 h 289"/>
                <a:gd name="T2" fmla="*/ 2147483647 w 264"/>
                <a:gd name="T3" fmla="*/ 2147483647 h 289"/>
                <a:gd name="T4" fmla="*/ 2147483647 w 264"/>
                <a:gd name="T5" fmla="*/ 2147483647 h 289"/>
                <a:gd name="T6" fmla="*/ 2147483647 w 264"/>
                <a:gd name="T7" fmla="*/ 2147483647 h 289"/>
                <a:gd name="T8" fmla="*/ 2147483647 w 264"/>
                <a:gd name="T9" fmla="*/ 2147483647 h 289"/>
                <a:gd name="T10" fmla="*/ 2147483647 w 264"/>
                <a:gd name="T11" fmla="*/ 2147483647 h 289"/>
                <a:gd name="T12" fmla="*/ 2147483647 w 264"/>
                <a:gd name="T13" fmla="*/ 2147483647 h 289"/>
                <a:gd name="T14" fmla="*/ 2147483647 w 264"/>
                <a:gd name="T15" fmla="*/ 2147483647 h 289"/>
                <a:gd name="T16" fmla="*/ 2147483647 w 264"/>
                <a:gd name="T17" fmla="*/ 2147483647 h 289"/>
                <a:gd name="T18" fmla="*/ 2147483647 w 264"/>
                <a:gd name="T19" fmla="*/ 2147483647 h 289"/>
                <a:gd name="T20" fmla="*/ 2147483647 w 264"/>
                <a:gd name="T21" fmla="*/ 0 h 289"/>
                <a:gd name="T22" fmla="*/ 2147483647 w 264"/>
                <a:gd name="T23" fmla="*/ 2147483647 h 289"/>
                <a:gd name="T24" fmla="*/ 2147483647 w 264"/>
                <a:gd name="T25" fmla="*/ 2147483647 h 289"/>
                <a:gd name="T26" fmla="*/ 2147483647 w 264"/>
                <a:gd name="T27" fmla="*/ 2147483647 h 289"/>
                <a:gd name="T28" fmla="*/ 2147483647 w 264"/>
                <a:gd name="T29" fmla="*/ 2147483647 h 289"/>
                <a:gd name="T30" fmla="*/ 2147483647 w 264"/>
                <a:gd name="T31" fmla="*/ 2147483647 h 289"/>
                <a:gd name="T32" fmla="*/ 2147483647 w 264"/>
                <a:gd name="T33" fmla="*/ 2147483647 h 289"/>
                <a:gd name="T34" fmla="*/ 2147483647 w 264"/>
                <a:gd name="T35" fmla="*/ 2147483647 h 289"/>
                <a:gd name="T36" fmla="*/ 2147483647 w 264"/>
                <a:gd name="T37" fmla="*/ 2147483647 h 289"/>
                <a:gd name="T38" fmla="*/ 2147483647 w 264"/>
                <a:gd name="T39" fmla="*/ 2147483647 h 289"/>
                <a:gd name="T40" fmla="*/ 2147483647 w 264"/>
                <a:gd name="T41" fmla="*/ 2147483647 h 289"/>
                <a:gd name="T42" fmla="*/ 2147483647 w 264"/>
                <a:gd name="T43" fmla="*/ 2147483647 h 289"/>
                <a:gd name="T44" fmla="*/ 2147483647 w 264"/>
                <a:gd name="T45" fmla="*/ 2147483647 h 289"/>
                <a:gd name="T46" fmla="*/ 2147483647 w 264"/>
                <a:gd name="T47" fmla="*/ 2147483647 h 289"/>
                <a:gd name="T48" fmla="*/ 2147483647 w 264"/>
                <a:gd name="T49" fmla="*/ 2147483647 h 289"/>
                <a:gd name="T50" fmla="*/ 2147483647 w 264"/>
                <a:gd name="T51" fmla="*/ 2147483647 h 289"/>
                <a:gd name="T52" fmla="*/ 2147483647 w 264"/>
                <a:gd name="T53" fmla="*/ 2147483647 h 289"/>
                <a:gd name="T54" fmla="*/ 2147483647 w 264"/>
                <a:gd name="T55" fmla="*/ 2147483647 h 289"/>
                <a:gd name="T56" fmla="*/ 2147483647 w 264"/>
                <a:gd name="T57" fmla="*/ 2147483647 h 289"/>
                <a:gd name="T58" fmla="*/ 2147483647 w 264"/>
                <a:gd name="T59" fmla="*/ 2147483647 h 289"/>
                <a:gd name="T60" fmla="*/ 2147483647 w 264"/>
                <a:gd name="T61" fmla="*/ 2147483647 h 289"/>
                <a:gd name="T62" fmla="*/ 2147483647 w 264"/>
                <a:gd name="T63" fmla="*/ 2147483647 h 289"/>
                <a:gd name="T64" fmla="*/ 2147483647 w 264"/>
                <a:gd name="T65" fmla="*/ 2147483647 h 289"/>
                <a:gd name="T66" fmla="*/ 0 w 264"/>
                <a:gd name="T67" fmla="*/ 2147483647 h 289"/>
                <a:gd name="T68" fmla="*/ 2147483647 w 264"/>
                <a:gd name="T69" fmla="*/ 2147483647 h 2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64" h="289">
                  <a:moveTo>
                    <a:pt x="6" y="247"/>
                  </a:moveTo>
                  <a:lnTo>
                    <a:pt x="42" y="235"/>
                  </a:lnTo>
                  <a:lnTo>
                    <a:pt x="66" y="235"/>
                  </a:lnTo>
                  <a:lnTo>
                    <a:pt x="108" y="199"/>
                  </a:lnTo>
                  <a:lnTo>
                    <a:pt x="138" y="187"/>
                  </a:lnTo>
                  <a:lnTo>
                    <a:pt x="144" y="157"/>
                  </a:lnTo>
                  <a:lnTo>
                    <a:pt x="156" y="109"/>
                  </a:lnTo>
                  <a:lnTo>
                    <a:pt x="156" y="72"/>
                  </a:lnTo>
                  <a:lnTo>
                    <a:pt x="174" y="48"/>
                  </a:lnTo>
                  <a:lnTo>
                    <a:pt x="174" y="18"/>
                  </a:lnTo>
                  <a:lnTo>
                    <a:pt x="186" y="0"/>
                  </a:lnTo>
                  <a:lnTo>
                    <a:pt x="210" y="18"/>
                  </a:lnTo>
                  <a:lnTo>
                    <a:pt x="246" y="30"/>
                  </a:lnTo>
                  <a:lnTo>
                    <a:pt x="264" y="30"/>
                  </a:lnTo>
                  <a:lnTo>
                    <a:pt x="240" y="54"/>
                  </a:lnTo>
                  <a:lnTo>
                    <a:pt x="222" y="66"/>
                  </a:lnTo>
                  <a:lnTo>
                    <a:pt x="210" y="85"/>
                  </a:lnTo>
                  <a:lnTo>
                    <a:pt x="180" y="60"/>
                  </a:lnTo>
                  <a:lnTo>
                    <a:pt x="162" y="97"/>
                  </a:lnTo>
                  <a:lnTo>
                    <a:pt x="186" y="139"/>
                  </a:lnTo>
                  <a:lnTo>
                    <a:pt x="168" y="169"/>
                  </a:lnTo>
                  <a:lnTo>
                    <a:pt x="162" y="193"/>
                  </a:lnTo>
                  <a:lnTo>
                    <a:pt x="162" y="235"/>
                  </a:lnTo>
                  <a:lnTo>
                    <a:pt x="150" y="247"/>
                  </a:lnTo>
                  <a:lnTo>
                    <a:pt x="138" y="241"/>
                  </a:lnTo>
                  <a:lnTo>
                    <a:pt x="126" y="247"/>
                  </a:lnTo>
                  <a:lnTo>
                    <a:pt x="102" y="247"/>
                  </a:lnTo>
                  <a:lnTo>
                    <a:pt x="90" y="247"/>
                  </a:lnTo>
                  <a:lnTo>
                    <a:pt x="66" y="271"/>
                  </a:lnTo>
                  <a:lnTo>
                    <a:pt x="60" y="259"/>
                  </a:lnTo>
                  <a:lnTo>
                    <a:pt x="48" y="265"/>
                  </a:lnTo>
                  <a:lnTo>
                    <a:pt x="36" y="271"/>
                  </a:lnTo>
                  <a:lnTo>
                    <a:pt x="12" y="289"/>
                  </a:lnTo>
                  <a:lnTo>
                    <a:pt x="0" y="259"/>
                  </a:lnTo>
                  <a:lnTo>
                    <a:pt x="6" y="247"/>
                  </a:lnTo>
                  <a:close/>
                </a:path>
              </a:pathLst>
            </a:custGeom>
            <a:solidFill>
              <a:srgbClr val="7D8CC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010523" y="1950901"/>
              <a:ext cx="2961892" cy="1585712"/>
              <a:chOff x="5010523" y="1950901"/>
              <a:chExt cx="2961892" cy="1585712"/>
            </a:xfrm>
            <a:pattFill prst="wdUpDiag">
              <a:fgClr>
                <a:srgbClr val="BF6AAA"/>
              </a:fgClr>
              <a:bgClr>
                <a:srgbClr val="009EDA"/>
              </a:bgClr>
            </a:pattFill>
          </p:grpSpPr>
          <p:sp>
            <p:nvSpPr>
              <p:cNvPr id="246" name="Freeform 258"/>
              <p:cNvSpPr>
                <a:spLocks/>
              </p:cNvSpPr>
              <p:nvPr/>
            </p:nvSpPr>
            <p:spPr bwMode="auto">
              <a:xfrm>
                <a:off x="5513883" y="2048846"/>
                <a:ext cx="340946" cy="435172"/>
              </a:xfrm>
              <a:custGeom>
                <a:avLst/>
                <a:gdLst>
                  <a:gd name="T0" fmla="*/ 2147483647 w 336"/>
                  <a:gd name="T1" fmla="*/ 2147483647 h 427"/>
                  <a:gd name="T2" fmla="*/ 2147483647 w 336"/>
                  <a:gd name="T3" fmla="*/ 2147483647 h 427"/>
                  <a:gd name="T4" fmla="*/ 2147483647 w 336"/>
                  <a:gd name="T5" fmla="*/ 2147483647 h 427"/>
                  <a:gd name="T6" fmla="*/ 2147483647 w 336"/>
                  <a:gd name="T7" fmla="*/ 2147483647 h 427"/>
                  <a:gd name="T8" fmla="*/ 2147483647 w 336"/>
                  <a:gd name="T9" fmla="*/ 2147483647 h 427"/>
                  <a:gd name="T10" fmla="*/ 2147483647 w 336"/>
                  <a:gd name="T11" fmla="*/ 2147483647 h 427"/>
                  <a:gd name="T12" fmla="*/ 2147483647 w 336"/>
                  <a:gd name="T13" fmla="*/ 2147483647 h 427"/>
                  <a:gd name="T14" fmla="*/ 2147483647 w 336"/>
                  <a:gd name="T15" fmla="*/ 2147483647 h 427"/>
                  <a:gd name="T16" fmla="*/ 2147483647 w 336"/>
                  <a:gd name="T17" fmla="*/ 2147483647 h 427"/>
                  <a:gd name="T18" fmla="*/ 2147483647 w 336"/>
                  <a:gd name="T19" fmla="*/ 2147483647 h 427"/>
                  <a:gd name="T20" fmla="*/ 2147483647 w 336"/>
                  <a:gd name="T21" fmla="*/ 2147483647 h 427"/>
                  <a:gd name="T22" fmla="*/ 2147483647 w 336"/>
                  <a:gd name="T23" fmla="*/ 0 h 427"/>
                  <a:gd name="T24" fmla="*/ 2147483647 w 336"/>
                  <a:gd name="T25" fmla="*/ 2147483647 h 427"/>
                  <a:gd name="T26" fmla="*/ 2147483647 w 336"/>
                  <a:gd name="T27" fmla="*/ 2147483647 h 427"/>
                  <a:gd name="T28" fmla="*/ 2147483647 w 336"/>
                  <a:gd name="T29" fmla="*/ 2147483647 h 427"/>
                  <a:gd name="T30" fmla="*/ 2147483647 w 336"/>
                  <a:gd name="T31" fmla="*/ 2147483647 h 427"/>
                  <a:gd name="T32" fmla="*/ 2147483647 w 336"/>
                  <a:gd name="T33" fmla="*/ 2147483647 h 427"/>
                  <a:gd name="T34" fmla="*/ 2147483647 w 336"/>
                  <a:gd name="T35" fmla="*/ 2147483647 h 427"/>
                  <a:gd name="T36" fmla="*/ 2147483647 w 336"/>
                  <a:gd name="T37" fmla="*/ 2147483647 h 427"/>
                  <a:gd name="T38" fmla="*/ 2147483647 w 336"/>
                  <a:gd name="T39" fmla="*/ 2147483647 h 427"/>
                  <a:gd name="T40" fmla="*/ 2147483647 w 336"/>
                  <a:gd name="T41" fmla="*/ 2147483647 h 427"/>
                  <a:gd name="T42" fmla="*/ 2147483647 w 336"/>
                  <a:gd name="T43" fmla="*/ 2147483647 h 427"/>
                  <a:gd name="T44" fmla="*/ 2147483647 w 336"/>
                  <a:gd name="T45" fmla="*/ 2147483647 h 427"/>
                  <a:gd name="T46" fmla="*/ 2147483647 w 336"/>
                  <a:gd name="T47" fmla="*/ 2147483647 h 427"/>
                  <a:gd name="T48" fmla="*/ 2147483647 w 336"/>
                  <a:gd name="T49" fmla="*/ 2147483647 h 427"/>
                  <a:gd name="T50" fmla="*/ 2147483647 w 336"/>
                  <a:gd name="T51" fmla="*/ 2147483647 h 427"/>
                  <a:gd name="T52" fmla="*/ 2147483647 w 336"/>
                  <a:gd name="T53" fmla="*/ 2147483647 h 427"/>
                  <a:gd name="T54" fmla="*/ 0 w 336"/>
                  <a:gd name="T55" fmla="*/ 2147483647 h 427"/>
                  <a:gd name="T56" fmla="*/ 2147483647 w 336"/>
                  <a:gd name="T57" fmla="*/ 2147483647 h 427"/>
                  <a:gd name="T58" fmla="*/ 2147483647 w 336"/>
                  <a:gd name="T59" fmla="*/ 2147483647 h 427"/>
                  <a:gd name="T60" fmla="*/ 2147483647 w 336"/>
                  <a:gd name="T61" fmla="*/ 2147483647 h 427"/>
                  <a:gd name="T62" fmla="*/ 2147483647 w 336"/>
                  <a:gd name="T63" fmla="*/ 2147483647 h 427"/>
                  <a:gd name="T64" fmla="*/ 2147483647 w 336"/>
                  <a:gd name="T65" fmla="*/ 2147483647 h 4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6" h="427">
                    <a:moveTo>
                      <a:pt x="120" y="427"/>
                    </a:moveTo>
                    <a:lnTo>
                      <a:pt x="96" y="397"/>
                    </a:lnTo>
                    <a:lnTo>
                      <a:pt x="78" y="325"/>
                    </a:lnTo>
                    <a:lnTo>
                      <a:pt x="96" y="282"/>
                    </a:lnTo>
                    <a:lnTo>
                      <a:pt x="144" y="180"/>
                    </a:lnTo>
                    <a:lnTo>
                      <a:pt x="192" y="150"/>
                    </a:lnTo>
                    <a:lnTo>
                      <a:pt x="222" y="114"/>
                    </a:lnTo>
                    <a:lnTo>
                      <a:pt x="252" y="96"/>
                    </a:lnTo>
                    <a:lnTo>
                      <a:pt x="294" y="72"/>
                    </a:lnTo>
                    <a:lnTo>
                      <a:pt x="336" y="30"/>
                    </a:lnTo>
                    <a:lnTo>
                      <a:pt x="330" y="6"/>
                    </a:lnTo>
                    <a:lnTo>
                      <a:pt x="294" y="0"/>
                    </a:lnTo>
                    <a:lnTo>
                      <a:pt x="270" y="24"/>
                    </a:lnTo>
                    <a:lnTo>
                      <a:pt x="252" y="42"/>
                    </a:lnTo>
                    <a:lnTo>
                      <a:pt x="222" y="48"/>
                    </a:lnTo>
                    <a:lnTo>
                      <a:pt x="186" y="48"/>
                    </a:lnTo>
                    <a:lnTo>
                      <a:pt x="174" y="60"/>
                    </a:lnTo>
                    <a:lnTo>
                      <a:pt x="162" y="78"/>
                    </a:lnTo>
                    <a:lnTo>
                      <a:pt x="114" y="126"/>
                    </a:lnTo>
                    <a:lnTo>
                      <a:pt x="90" y="138"/>
                    </a:lnTo>
                    <a:lnTo>
                      <a:pt x="84" y="168"/>
                    </a:lnTo>
                    <a:lnTo>
                      <a:pt x="66" y="186"/>
                    </a:lnTo>
                    <a:lnTo>
                      <a:pt x="42" y="216"/>
                    </a:lnTo>
                    <a:lnTo>
                      <a:pt x="42" y="240"/>
                    </a:lnTo>
                    <a:lnTo>
                      <a:pt x="30" y="270"/>
                    </a:lnTo>
                    <a:lnTo>
                      <a:pt x="12" y="295"/>
                    </a:lnTo>
                    <a:lnTo>
                      <a:pt x="18" y="325"/>
                    </a:lnTo>
                    <a:lnTo>
                      <a:pt x="0" y="349"/>
                    </a:lnTo>
                    <a:lnTo>
                      <a:pt x="18" y="391"/>
                    </a:lnTo>
                    <a:lnTo>
                      <a:pt x="48" y="403"/>
                    </a:lnTo>
                    <a:lnTo>
                      <a:pt x="54" y="415"/>
                    </a:lnTo>
                    <a:lnTo>
                      <a:pt x="72" y="421"/>
                    </a:lnTo>
                    <a:lnTo>
                      <a:pt x="120" y="42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Freeform 336"/>
              <p:cNvSpPr>
                <a:spLocks/>
              </p:cNvSpPr>
              <p:nvPr/>
            </p:nvSpPr>
            <p:spPr bwMode="auto">
              <a:xfrm>
                <a:off x="5010523" y="1950901"/>
                <a:ext cx="2961892" cy="1585712"/>
              </a:xfrm>
              <a:custGeom>
                <a:avLst/>
                <a:gdLst>
                  <a:gd name="T0" fmla="*/ 2147483647 w 483"/>
                  <a:gd name="T1" fmla="*/ 2147483647 h 260"/>
                  <a:gd name="T2" fmla="*/ 2147483647 w 483"/>
                  <a:gd name="T3" fmla="*/ 2147483647 h 260"/>
                  <a:gd name="T4" fmla="*/ 2147483647 w 483"/>
                  <a:gd name="T5" fmla="*/ 2147483647 h 260"/>
                  <a:gd name="T6" fmla="*/ 2147483647 w 483"/>
                  <a:gd name="T7" fmla="*/ 2147483647 h 260"/>
                  <a:gd name="T8" fmla="*/ 2147483647 w 483"/>
                  <a:gd name="T9" fmla="*/ 2147483647 h 260"/>
                  <a:gd name="T10" fmla="*/ 2147483647 w 483"/>
                  <a:gd name="T11" fmla="*/ 2147483647 h 260"/>
                  <a:gd name="T12" fmla="*/ 2147483647 w 483"/>
                  <a:gd name="T13" fmla="*/ 2147483647 h 260"/>
                  <a:gd name="T14" fmla="*/ 2147483647 w 483"/>
                  <a:gd name="T15" fmla="*/ 2147483647 h 260"/>
                  <a:gd name="T16" fmla="*/ 2147483647 w 483"/>
                  <a:gd name="T17" fmla="*/ 2147483647 h 260"/>
                  <a:gd name="T18" fmla="*/ 2147483647 w 483"/>
                  <a:gd name="T19" fmla="*/ 2147483647 h 260"/>
                  <a:gd name="T20" fmla="*/ 2147483647 w 483"/>
                  <a:gd name="T21" fmla="*/ 2147483647 h 260"/>
                  <a:gd name="T22" fmla="*/ 2147483647 w 483"/>
                  <a:gd name="T23" fmla="*/ 2147483647 h 260"/>
                  <a:gd name="T24" fmla="*/ 2147483647 w 483"/>
                  <a:gd name="T25" fmla="*/ 2147483647 h 260"/>
                  <a:gd name="T26" fmla="*/ 2147483647 w 483"/>
                  <a:gd name="T27" fmla="*/ 2147483647 h 260"/>
                  <a:gd name="T28" fmla="*/ 2147483647 w 483"/>
                  <a:gd name="T29" fmla="*/ 2147483647 h 260"/>
                  <a:gd name="T30" fmla="*/ 2147483647 w 483"/>
                  <a:gd name="T31" fmla="*/ 2147483647 h 260"/>
                  <a:gd name="T32" fmla="*/ 2147483647 w 483"/>
                  <a:gd name="T33" fmla="*/ 2147483647 h 260"/>
                  <a:gd name="T34" fmla="*/ 2147483647 w 483"/>
                  <a:gd name="T35" fmla="*/ 2147483647 h 260"/>
                  <a:gd name="T36" fmla="*/ 2147483647 w 483"/>
                  <a:gd name="T37" fmla="*/ 2147483647 h 260"/>
                  <a:gd name="T38" fmla="*/ 2147483647 w 483"/>
                  <a:gd name="T39" fmla="*/ 2147483647 h 260"/>
                  <a:gd name="T40" fmla="*/ 2147483647 w 483"/>
                  <a:gd name="T41" fmla="*/ 2147483647 h 260"/>
                  <a:gd name="T42" fmla="*/ 2147483647 w 483"/>
                  <a:gd name="T43" fmla="*/ 2147483647 h 260"/>
                  <a:gd name="T44" fmla="*/ 2147483647 w 483"/>
                  <a:gd name="T45" fmla="*/ 2147483647 h 260"/>
                  <a:gd name="T46" fmla="*/ 2147483647 w 483"/>
                  <a:gd name="T47" fmla="*/ 2147483647 h 260"/>
                  <a:gd name="T48" fmla="*/ 2147483647 w 483"/>
                  <a:gd name="T49" fmla="*/ 2147483647 h 260"/>
                  <a:gd name="T50" fmla="*/ 2147483647 w 483"/>
                  <a:gd name="T51" fmla="*/ 2147483647 h 260"/>
                  <a:gd name="T52" fmla="*/ 2147483647 w 483"/>
                  <a:gd name="T53" fmla="*/ 2147483647 h 260"/>
                  <a:gd name="T54" fmla="*/ 2147483647 w 483"/>
                  <a:gd name="T55" fmla="*/ 2147483647 h 260"/>
                  <a:gd name="T56" fmla="*/ 2147483647 w 483"/>
                  <a:gd name="T57" fmla="*/ 2147483647 h 260"/>
                  <a:gd name="T58" fmla="*/ 2147483647 w 483"/>
                  <a:gd name="T59" fmla="*/ 2147483647 h 260"/>
                  <a:gd name="T60" fmla="*/ 2147483647 w 483"/>
                  <a:gd name="T61" fmla="*/ 2147483647 h 260"/>
                  <a:gd name="T62" fmla="*/ 2147483647 w 483"/>
                  <a:gd name="T63" fmla="*/ 2147483647 h 260"/>
                  <a:gd name="T64" fmla="*/ 2147483647 w 483"/>
                  <a:gd name="T65" fmla="*/ 2147483647 h 260"/>
                  <a:gd name="T66" fmla="*/ 2147483647 w 483"/>
                  <a:gd name="T67" fmla="*/ 2147483647 h 260"/>
                  <a:gd name="T68" fmla="*/ 2147483647 w 483"/>
                  <a:gd name="T69" fmla="*/ 2147483647 h 260"/>
                  <a:gd name="T70" fmla="*/ 2147483647 w 483"/>
                  <a:gd name="T71" fmla="*/ 2147483647 h 260"/>
                  <a:gd name="T72" fmla="*/ 2147483647 w 483"/>
                  <a:gd name="T73" fmla="*/ 2147483647 h 260"/>
                  <a:gd name="T74" fmla="*/ 2147483647 w 483"/>
                  <a:gd name="T75" fmla="*/ 2147483647 h 260"/>
                  <a:gd name="T76" fmla="*/ 2147483647 w 483"/>
                  <a:gd name="T77" fmla="*/ 2147483647 h 260"/>
                  <a:gd name="T78" fmla="*/ 2147483647 w 483"/>
                  <a:gd name="T79" fmla="*/ 2147483647 h 260"/>
                  <a:gd name="T80" fmla="*/ 2147483647 w 483"/>
                  <a:gd name="T81" fmla="*/ 2147483647 h 260"/>
                  <a:gd name="T82" fmla="*/ 2147483647 w 483"/>
                  <a:gd name="T83" fmla="*/ 2147483647 h 260"/>
                  <a:gd name="T84" fmla="*/ 2147483647 w 483"/>
                  <a:gd name="T85" fmla="*/ 2147483647 h 260"/>
                  <a:gd name="T86" fmla="*/ 2147483647 w 483"/>
                  <a:gd name="T87" fmla="*/ 2147483647 h 260"/>
                  <a:gd name="T88" fmla="*/ 2147483647 w 483"/>
                  <a:gd name="T89" fmla="*/ 2147483647 h 260"/>
                  <a:gd name="T90" fmla="*/ 2147483647 w 483"/>
                  <a:gd name="T91" fmla="*/ 2147483647 h 260"/>
                  <a:gd name="T92" fmla="*/ 2147483647 w 483"/>
                  <a:gd name="T93" fmla="*/ 2147483647 h 260"/>
                  <a:gd name="T94" fmla="*/ 2147483647 w 483"/>
                  <a:gd name="T95" fmla="*/ 2147483647 h 260"/>
                  <a:gd name="T96" fmla="*/ 2147483647 w 483"/>
                  <a:gd name="T97" fmla="*/ 2147483647 h 260"/>
                  <a:gd name="T98" fmla="*/ 2147483647 w 483"/>
                  <a:gd name="T99" fmla="*/ 2147483647 h 260"/>
                  <a:gd name="T100" fmla="*/ 2147483647 w 483"/>
                  <a:gd name="T101" fmla="*/ 2147483647 h 260"/>
                  <a:gd name="T102" fmla="*/ 2147483647 w 483"/>
                  <a:gd name="T103" fmla="*/ 2147483647 h 260"/>
                  <a:gd name="T104" fmla="*/ 2147483647 w 483"/>
                  <a:gd name="T105" fmla="*/ 2147483647 h 260"/>
                  <a:gd name="T106" fmla="*/ 2147483647 w 483"/>
                  <a:gd name="T107" fmla="*/ 2147483647 h 260"/>
                  <a:gd name="T108" fmla="*/ 2147483647 w 483"/>
                  <a:gd name="T109" fmla="*/ 2147483647 h 260"/>
                  <a:gd name="T110" fmla="*/ 2147483647 w 483"/>
                  <a:gd name="T111" fmla="*/ 2147483647 h 260"/>
                  <a:gd name="T112" fmla="*/ 2147483647 w 483"/>
                  <a:gd name="T113" fmla="*/ 2147483647 h 260"/>
                  <a:gd name="T114" fmla="*/ 2147483647 w 483"/>
                  <a:gd name="T115" fmla="*/ 2147483647 h 260"/>
                  <a:gd name="T116" fmla="*/ 2147483647 w 483"/>
                  <a:gd name="T117" fmla="*/ 2147483647 h 260"/>
                  <a:gd name="T118" fmla="*/ 2147483647 w 483"/>
                  <a:gd name="T119" fmla="*/ 2147483647 h 260"/>
                  <a:gd name="T120" fmla="*/ 2147483647 w 483"/>
                  <a:gd name="T121" fmla="*/ 2147483647 h 260"/>
                  <a:gd name="T122" fmla="*/ 2147483647 w 483"/>
                  <a:gd name="T123" fmla="*/ 2147483647 h 26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83" h="260">
                    <a:moveTo>
                      <a:pt x="482" y="127"/>
                    </a:moveTo>
                    <a:cubicBezTo>
                      <a:pt x="483" y="96"/>
                      <a:pt x="483" y="96"/>
                      <a:pt x="483" y="96"/>
                    </a:cubicBezTo>
                    <a:cubicBezTo>
                      <a:pt x="480" y="95"/>
                      <a:pt x="480" y="95"/>
                      <a:pt x="480" y="95"/>
                    </a:cubicBezTo>
                    <a:cubicBezTo>
                      <a:pt x="478" y="94"/>
                      <a:pt x="478" y="94"/>
                      <a:pt x="478" y="94"/>
                    </a:cubicBezTo>
                    <a:cubicBezTo>
                      <a:pt x="478" y="94"/>
                      <a:pt x="474" y="90"/>
                      <a:pt x="474" y="90"/>
                    </a:cubicBezTo>
                    <a:cubicBezTo>
                      <a:pt x="473" y="89"/>
                      <a:pt x="470" y="89"/>
                      <a:pt x="470" y="89"/>
                    </a:cubicBezTo>
                    <a:cubicBezTo>
                      <a:pt x="463" y="88"/>
                      <a:pt x="463" y="88"/>
                      <a:pt x="463" y="88"/>
                    </a:cubicBezTo>
                    <a:cubicBezTo>
                      <a:pt x="459" y="87"/>
                      <a:pt x="459" y="87"/>
                      <a:pt x="459" y="87"/>
                    </a:cubicBezTo>
                    <a:cubicBezTo>
                      <a:pt x="456" y="87"/>
                      <a:pt x="456" y="87"/>
                      <a:pt x="456" y="87"/>
                    </a:cubicBezTo>
                    <a:cubicBezTo>
                      <a:pt x="454" y="87"/>
                      <a:pt x="454" y="87"/>
                      <a:pt x="454" y="87"/>
                    </a:cubicBezTo>
                    <a:cubicBezTo>
                      <a:pt x="455" y="95"/>
                      <a:pt x="455" y="95"/>
                      <a:pt x="455" y="95"/>
                    </a:cubicBezTo>
                    <a:cubicBezTo>
                      <a:pt x="455" y="95"/>
                      <a:pt x="451" y="97"/>
                      <a:pt x="451" y="97"/>
                    </a:cubicBezTo>
                    <a:cubicBezTo>
                      <a:pt x="450" y="97"/>
                      <a:pt x="448" y="94"/>
                      <a:pt x="448" y="94"/>
                    </a:cubicBezTo>
                    <a:cubicBezTo>
                      <a:pt x="445" y="91"/>
                      <a:pt x="445" y="91"/>
                      <a:pt x="445" y="91"/>
                    </a:cubicBezTo>
                    <a:cubicBezTo>
                      <a:pt x="445" y="89"/>
                      <a:pt x="445" y="89"/>
                      <a:pt x="445" y="89"/>
                    </a:cubicBezTo>
                    <a:cubicBezTo>
                      <a:pt x="440" y="89"/>
                      <a:pt x="440" y="89"/>
                      <a:pt x="440" y="89"/>
                    </a:cubicBezTo>
                    <a:cubicBezTo>
                      <a:pt x="437" y="90"/>
                      <a:pt x="437" y="90"/>
                      <a:pt x="437" y="90"/>
                    </a:cubicBezTo>
                    <a:cubicBezTo>
                      <a:pt x="431" y="89"/>
                      <a:pt x="431" y="89"/>
                      <a:pt x="431" y="89"/>
                    </a:cubicBezTo>
                    <a:cubicBezTo>
                      <a:pt x="426" y="89"/>
                      <a:pt x="426" y="89"/>
                      <a:pt x="426" y="89"/>
                    </a:cubicBezTo>
                    <a:cubicBezTo>
                      <a:pt x="423" y="90"/>
                      <a:pt x="423" y="90"/>
                      <a:pt x="423" y="90"/>
                    </a:cubicBezTo>
                    <a:cubicBezTo>
                      <a:pt x="419" y="87"/>
                      <a:pt x="419" y="87"/>
                      <a:pt x="419" y="87"/>
                    </a:cubicBezTo>
                    <a:cubicBezTo>
                      <a:pt x="419" y="80"/>
                      <a:pt x="419" y="80"/>
                      <a:pt x="419" y="80"/>
                    </a:cubicBezTo>
                    <a:cubicBezTo>
                      <a:pt x="413" y="77"/>
                      <a:pt x="413" y="77"/>
                      <a:pt x="413" y="77"/>
                    </a:cubicBezTo>
                    <a:cubicBezTo>
                      <a:pt x="403" y="77"/>
                      <a:pt x="403" y="77"/>
                      <a:pt x="403" y="77"/>
                    </a:cubicBezTo>
                    <a:cubicBezTo>
                      <a:pt x="394" y="77"/>
                      <a:pt x="394" y="77"/>
                      <a:pt x="394" y="77"/>
                    </a:cubicBezTo>
                    <a:cubicBezTo>
                      <a:pt x="393" y="75"/>
                      <a:pt x="393" y="75"/>
                      <a:pt x="393" y="75"/>
                    </a:cubicBezTo>
                    <a:cubicBezTo>
                      <a:pt x="392" y="72"/>
                      <a:pt x="392" y="72"/>
                      <a:pt x="392" y="72"/>
                    </a:cubicBezTo>
                    <a:cubicBezTo>
                      <a:pt x="386" y="69"/>
                      <a:pt x="386" y="69"/>
                      <a:pt x="386" y="69"/>
                    </a:cubicBezTo>
                    <a:cubicBezTo>
                      <a:pt x="386" y="64"/>
                      <a:pt x="386" y="64"/>
                      <a:pt x="386" y="64"/>
                    </a:cubicBezTo>
                    <a:cubicBezTo>
                      <a:pt x="362" y="59"/>
                      <a:pt x="362" y="59"/>
                      <a:pt x="362" y="59"/>
                    </a:cubicBezTo>
                    <a:cubicBezTo>
                      <a:pt x="361" y="61"/>
                      <a:pt x="361" y="61"/>
                      <a:pt x="361" y="61"/>
                    </a:cubicBezTo>
                    <a:cubicBezTo>
                      <a:pt x="356" y="65"/>
                      <a:pt x="356" y="65"/>
                      <a:pt x="356" y="65"/>
                    </a:cubicBezTo>
                    <a:cubicBezTo>
                      <a:pt x="357" y="71"/>
                      <a:pt x="357" y="71"/>
                      <a:pt x="357" y="71"/>
                    </a:cubicBezTo>
                    <a:cubicBezTo>
                      <a:pt x="351" y="73"/>
                      <a:pt x="351" y="73"/>
                      <a:pt x="351" y="73"/>
                    </a:cubicBezTo>
                    <a:cubicBezTo>
                      <a:pt x="347" y="72"/>
                      <a:pt x="347" y="72"/>
                      <a:pt x="347" y="72"/>
                    </a:cubicBezTo>
                    <a:cubicBezTo>
                      <a:pt x="342" y="70"/>
                      <a:pt x="342" y="70"/>
                      <a:pt x="342" y="70"/>
                    </a:cubicBezTo>
                    <a:cubicBezTo>
                      <a:pt x="340" y="72"/>
                      <a:pt x="340" y="72"/>
                      <a:pt x="340" y="72"/>
                    </a:cubicBezTo>
                    <a:cubicBezTo>
                      <a:pt x="336" y="71"/>
                      <a:pt x="336" y="71"/>
                      <a:pt x="336" y="71"/>
                    </a:cubicBezTo>
                    <a:cubicBezTo>
                      <a:pt x="332" y="68"/>
                      <a:pt x="332" y="68"/>
                      <a:pt x="332" y="68"/>
                    </a:cubicBezTo>
                    <a:cubicBezTo>
                      <a:pt x="331" y="74"/>
                      <a:pt x="331" y="74"/>
                      <a:pt x="331" y="74"/>
                    </a:cubicBezTo>
                    <a:cubicBezTo>
                      <a:pt x="328" y="78"/>
                      <a:pt x="328" y="78"/>
                      <a:pt x="328" y="78"/>
                    </a:cubicBezTo>
                    <a:cubicBezTo>
                      <a:pt x="323" y="73"/>
                      <a:pt x="323" y="73"/>
                      <a:pt x="323" y="73"/>
                    </a:cubicBezTo>
                    <a:cubicBezTo>
                      <a:pt x="320" y="67"/>
                      <a:pt x="320" y="67"/>
                      <a:pt x="320" y="67"/>
                    </a:cubicBezTo>
                    <a:cubicBezTo>
                      <a:pt x="323" y="60"/>
                      <a:pt x="323" y="60"/>
                      <a:pt x="323" y="60"/>
                    </a:cubicBezTo>
                    <a:cubicBezTo>
                      <a:pt x="323" y="57"/>
                      <a:pt x="323" y="57"/>
                      <a:pt x="323" y="57"/>
                    </a:cubicBezTo>
                    <a:cubicBezTo>
                      <a:pt x="320" y="52"/>
                      <a:pt x="320" y="52"/>
                      <a:pt x="320" y="52"/>
                    </a:cubicBezTo>
                    <a:cubicBezTo>
                      <a:pt x="316" y="51"/>
                      <a:pt x="316" y="51"/>
                      <a:pt x="316" y="51"/>
                    </a:cubicBezTo>
                    <a:cubicBezTo>
                      <a:pt x="312" y="51"/>
                      <a:pt x="312" y="51"/>
                      <a:pt x="312" y="51"/>
                    </a:cubicBezTo>
                    <a:cubicBezTo>
                      <a:pt x="310" y="49"/>
                      <a:pt x="310" y="49"/>
                      <a:pt x="310" y="49"/>
                    </a:cubicBezTo>
                    <a:cubicBezTo>
                      <a:pt x="306" y="46"/>
                      <a:pt x="306" y="46"/>
                      <a:pt x="306" y="46"/>
                    </a:cubicBezTo>
                    <a:cubicBezTo>
                      <a:pt x="303" y="50"/>
                      <a:pt x="303" y="50"/>
                      <a:pt x="303" y="50"/>
                    </a:cubicBezTo>
                    <a:cubicBezTo>
                      <a:pt x="301" y="55"/>
                      <a:pt x="301" y="55"/>
                      <a:pt x="301" y="55"/>
                    </a:cubicBezTo>
                    <a:cubicBezTo>
                      <a:pt x="292" y="55"/>
                      <a:pt x="292" y="55"/>
                      <a:pt x="292" y="55"/>
                    </a:cubicBezTo>
                    <a:cubicBezTo>
                      <a:pt x="287" y="53"/>
                      <a:pt x="287" y="53"/>
                      <a:pt x="287" y="53"/>
                    </a:cubicBezTo>
                    <a:cubicBezTo>
                      <a:pt x="286" y="49"/>
                      <a:pt x="286" y="49"/>
                      <a:pt x="286" y="49"/>
                    </a:cubicBezTo>
                    <a:cubicBezTo>
                      <a:pt x="277" y="49"/>
                      <a:pt x="277" y="49"/>
                      <a:pt x="277" y="49"/>
                    </a:cubicBezTo>
                    <a:cubicBezTo>
                      <a:pt x="272" y="52"/>
                      <a:pt x="272" y="52"/>
                      <a:pt x="272" y="52"/>
                    </a:cubicBezTo>
                    <a:cubicBezTo>
                      <a:pt x="271" y="49"/>
                      <a:pt x="271" y="49"/>
                      <a:pt x="271" y="49"/>
                    </a:cubicBezTo>
                    <a:cubicBezTo>
                      <a:pt x="268" y="45"/>
                      <a:pt x="268" y="45"/>
                      <a:pt x="268" y="45"/>
                    </a:cubicBezTo>
                    <a:cubicBezTo>
                      <a:pt x="264" y="44"/>
                      <a:pt x="264" y="44"/>
                      <a:pt x="264" y="44"/>
                    </a:cubicBezTo>
                    <a:cubicBezTo>
                      <a:pt x="259" y="49"/>
                      <a:pt x="259" y="49"/>
                      <a:pt x="259" y="49"/>
                    </a:cubicBezTo>
                    <a:cubicBezTo>
                      <a:pt x="253" y="52"/>
                      <a:pt x="253" y="52"/>
                      <a:pt x="253" y="52"/>
                    </a:cubicBezTo>
                    <a:cubicBezTo>
                      <a:pt x="247" y="57"/>
                      <a:pt x="247" y="57"/>
                      <a:pt x="247" y="57"/>
                    </a:cubicBezTo>
                    <a:cubicBezTo>
                      <a:pt x="251" y="51"/>
                      <a:pt x="251" y="51"/>
                      <a:pt x="251" y="51"/>
                    </a:cubicBezTo>
                    <a:cubicBezTo>
                      <a:pt x="255" y="48"/>
                      <a:pt x="255" y="48"/>
                      <a:pt x="255" y="48"/>
                    </a:cubicBezTo>
                    <a:cubicBezTo>
                      <a:pt x="262" y="39"/>
                      <a:pt x="262" y="39"/>
                      <a:pt x="262" y="39"/>
                    </a:cubicBezTo>
                    <a:cubicBezTo>
                      <a:pt x="266" y="35"/>
                      <a:pt x="266" y="35"/>
                      <a:pt x="266" y="35"/>
                    </a:cubicBezTo>
                    <a:cubicBezTo>
                      <a:pt x="270" y="29"/>
                      <a:pt x="270" y="29"/>
                      <a:pt x="270" y="29"/>
                    </a:cubicBezTo>
                    <a:cubicBezTo>
                      <a:pt x="268" y="19"/>
                      <a:pt x="268" y="19"/>
                      <a:pt x="268" y="19"/>
                    </a:cubicBezTo>
                    <a:cubicBezTo>
                      <a:pt x="260" y="12"/>
                      <a:pt x="260" y="12"/>
                      <a:pt x="260" y="12"/>
                    </a:cubicBezTo>
                    <a:cubicBezTo>
                      <a:pt x="254" y="11"/>
                      <a:pt x="254" y="11"/>
                      <a:pt x="254" y="11"/>
                    </a:cubicBezTo>
                    <a:cubicBezTo>
                      <a:pt x="254" y="8"/>
                      <a:pt x="254" y="8"/>
                      <a:pt x="254" y="8"/>
                    </a:cubicBezTo>
                    <a:cubicBezTo>
                      <a:pt x="249" y="1"/>
                      <a:pt x="249" y="1"/>
                      <a:pt x="249" y="1"/>
                    </a:cubicBezTo>
                    <a:cubicBezTo>
                      <a:pt x="249" y="1"/>
                      <a:pt x="242" y="0"/>
                      <a:pt x="241" y="0"/>
                    </a:cubicBezTo>
                    <a:cubicBezTo>
                      <a:pt x="241" y="1"/>
                      <a:pt x="233" y="9"/>
                      <a:pt x="233" y="9"/>
                    </a:cubicBezTo>
                    <a:cubicBezTo>
                      <a:pt x="231" y="16"/>
                      <a:pt x="231" y="16"/>
                      <a:pt x="231" y="16"/>
                    </a:cubicBezTo>
                    <a:cubicBezTo>
                      <a:pt x="222" y="22"/>
                      <a:pt x="222" y="22"/>
                      <a:pt x="222" y="22"/>
                    </a:cubicBezTo>
                    <a:cubicBezTo>
                      <a:pt x="216" y="19"/>
                      <a:pt x="216" y="19"/>
                      <a:pt x="216" y="19"/>
                    </a:cubicBezTo>
                    <a:cubicBezTo>
                      <a:pt x="206" y="23"/>
                      <a:pt x="206" y="23"/>
                      <a:pt x="206" y="23"/>
                    </a:cubicBezTo>
                    <a:cubicBezTo>
                      <a:pt x="195" y="29"/>
                      <a:pt x="195" y="29"/>
                      <a:pt x="195" y="29"/>
                    </a:cubicBezTo>
                    <a:cubicBezTo>
                      <a:pt x="190" y="35"/>
                      <a:pt x="190" y="35"/>
                      <a:pt x="190" y="35"/>
                    </a:cubicBezTo>
                    <a:cubicBezTo>
                      <a:pt x="190" y="35"/>
                      <a:pt x="189" y="46"/>
                      <a:pt x="188" y="46"/>
                    </a:cubicBezTo>
                    <a:cubicBezTo>
                      <a:pt x="187" y="46"/>
                      <a:pt x="172" y="50"/>
                      <a:pt x="172" y="50"/>
                    </a:cubicBezTo>
                    <a:cubicBezTo>
                      <a:pt x="169" y="54"/>
                      <a:pt x="169" y="54"/>
                      <a:pt x="169" y="54"/>
                    </a:cubicBezTo>
                    <a:cubicBezTo>
                      <a:pt x="169" y="54"/>
                      <a:pt x="171" y="63"/>
                      <a:pt x="170" y="64"/>
                    </a:cubicBezTo>
                    <a:cubicBezTo>
                      <a:pt x="170" y="64"/>
                      <a:pt x="167" y="63"/>
                      <a:pt x="167" y="63"/>
                    </a:cubicBezTo>
                    <a:cubicBezTo>
                      <a:pt x="162" y="61"/>
                      <a:pt x="162" y="61"/>
                      <a:pt x="162" y="61"/>
                    </a:cubicBezTo>
                    <a:cubicBezTo>
                      <a:pt x="162" y="61"/>
                      <a:pt x="160" y="65"/>
                      <a:pt x="158" y="66"/>
                    </a:cubicBezTo>
                    <a:cubicBezTo>
                      <a:pt x="155" y="67"/>
                      <a:pt x="155" y="62"/>
                      <a:pt x="155" y="62"/>
                    </a:cubicBezTo>
                    <a:cubicBezTo>
                      <a:pt x="152" y="59"/>
                      <a:pt x="152" y="59"/>
                      <a:pt x="152" y="59"/>
                    </a:cubicBezTo>
                    <a:cubicBezTo>
                      <a:pt x="150" y="59"/>
                      <a:pt x="150" y="59"/>
                      <a:pt x="150" y="59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8" y="65"/>
                      <a:pt x="148" y="70"/>
                      <a:pt x="148" y="70"/>
                    </a:cubicBezTo>
                    <a:cubicBezTo>
                      <a:pt x="149" y="71"/>
                      <a:pt x="148" y="79"/>
                      <a:pt x="148" y="79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143" y="76"/>
                      <a:pt x="143" y="76"/>
                      <a:pt x="143" y="76"/>
                    </a:cubicBezTo>
                    <a:cubicBezTo>
                      <a:pt x="145" y="68"/>
                      <a:pt x="145" y="68"/>
                      <a:pt x="145" y="68"/>
                    </a:cubicBezTo>
                    <a:cubicBezTo>
                      <a:pt x="144" y="63"/>
                      <a:pt x="144" y="63"/>
                      <a:pt x="144" y="63"/>
                    </a:cubicBezTo>
                    <a:cubicBezTo>
                      <a:pt x="143" y="58"/>
                      <a:pt x="143" y="58"/>
                      <a:pt x="143" y="58"/>
                    </a:cubicBezTo>
                    <a:cubicBezTo>
                      <a:pt x="137" y="56"/>
                      <a:pt x="137" y="56"/>
                      <a:pt x="137" y="56"/>
                    </a:cubicBezTo>
                    <a:cubicBezTo>
                      <a:pt x="131" y="56"/>
                      <a:pt x="131" y="56"/>
                      <a:pt x="131" y="56"/>
                    </a:cubicBezTo>
                    <a:cubicBezTo>
                      <a:pt x="128" y="70"/>
                      <a:pt x="128" y="70"/>
                      <a:pt x="128" y="70"/>
                    </a:cubicBezTo>
                    <a:cubicBezTo>
                      <a:pt x="125" y="73"/>
                      <a:pt x="125" y="73"/>
                      <a:pt x="125" y="73"/>
                    </a:cubicBezTo>
                    <a:cubicBezTo>
                      <a:pt x="123" y="76"/>
                      <a:pt x="123" y="76"/>
                      <a:pt x="123" y="76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5" y="86"/>
                      <a:pt x="125" y="86"/>
                      <a:pt x="125" y="86"/>
                    </a:cubicBezTo>
                    <a:cubicBezTo>
                      <a:pt x="126" y="88"/>
                      <a:pt x="126" y="88"/>
                      <a:pt x="126" y="88"/>
                    </a:cubicBezTo>
                    <a:cubicBezTo>
                      <a:pt x="132" y="94"/>
                      <a:pt x="132" y="94"/>
                      <a:pt x="132" y="94"/>
                    </a:cubicBezTo>
                    <a:cubicBezTo>
                      <a:pt x="128" y="101"/>
                      <a:pt x="128" y="101"/>
                      <a:pt x="128" y="101"/>
                    </a:cubicBezTo>
                    <a:cubicBezTo>
                      <a:pt x="121" y="94"/>
                      <a:pt x="121" y="94"/>
                      <a:pt x="121" y="94"/>
                    </a:cubicBezTo>
                    <a:cubicBezTo>
                      <a:pt x="113" y="88"/>
                      <a:pt x="113" y="88"/>
                      <a:pt x="113" y="88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4" y="95"/>
                      <a:pt x="104" y="95"/>
                      <a:pt x="104" y="95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98" y="95"/>
                      <a:pt x="98" y="95"/>
                      <a:pt x="98" y="95"/>
                    </a:cubicBezTo>
                    <a:cubicBezTo>
                      <a:pt x="93" y="97"/>
                      <a:pt x="93" y="97"/>
                      <a:pt x="93" y="97"/>
                    </a:cubicBezTo>
                    <a:cubicBezTo>
                      <a:pt x="89" y="98"/>
                      <a:pt x="89" y="98"/>
                      <a:pt x="89" y="98"/>
                    </a:cubicBezTo>
                    <a:cubicBezTo>
                      <a:pt x="85" y="99"/>
                      <a:pt x="85" y="99"/>
                      <a:pt x="85" y="99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79" y="98"/>
                      <a:pt x="79" y="98"/>
                      <a:pt x="79" y="98"/>
                    </a:cubicBezTo>
                    <a:cubicBezTo>
                      <a:pt x="73" y="102"/>
                      <a:pt x="73" y="102"/>
                      <a:pt x="73" y="102"/>
                    </a:cubicBezTo>
                    <a:cubicBezTo>
                      <a:pt x="66" y="106"/>
                      <a:pt x="66" y="106"/>
                      <a:pt x="66" y="106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59" y="112"/>
                      <a:pt x="59" y="112"/>
                      <a:pt x="59" y="112"/>
                    </a:cubicBezTo>
                    <a:cubicBezTo>
                      <a:pt x="56" y="109"/>
                      <a:pt x="56" y="109"/>
                      <a:pt x="56" y="109"/>
                    </a:cubicBezTo>
                    <a:cubicBezTo>
                      <a:pt x="57" y="106"/>
                      <a:pt x="57" y="106"/>
                      <a:pt x="57" y="106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59" y="100"/>
                      <a:pt x="59" y="100"/>
                      <a:pt x="59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0" y="98"/>
                      <a:pt x="50" y="98"/>
                      <a:pt x="50" y="98"/>
                    </a:cubicBezTo>
                    <a:cubicBezTo>
                      <a:pt x="52" y="102"/>
                      <a:pt x="52" y="102"/>
                      <a:pt x="52" y="102"/>
                    </a:cubicBezTo>
                    <a:cubicBezTo>
                      <a:pt x="52" y="109"/>
                      <a:pt x="52" y="109"/>
                      <a:pt x="52" y="109"/>
                    </a:cubicBezTo>
                    <a:cubicBezTo>
                      <a:pt x="54" y="112"/>
                      <a:pt x="54" y="112"/>
                      <a:pt x="54" y="112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49" y="116"/>
                      <a:pt x="49" y="116"/>
                      <a:pt x="49" y="116"/>
                    </a:cubicBezTo>
                    <a:cubicBezTo>
                      <a:pt x="46" y="116"/>
                      <a:pt x="46" y="116"/>
                      <a:pt x="46" y="116"/>
                    </a:cubicBezTo>
                    <a:cubicBezTo>
                      <a:pt x="43" y="118"/>
                      <a:pt x="43" y="118"/>
                      <a:pt x="43" y="118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41" y="130"/>
                      <a:pt x="41" y="130"/>
                      <a:pt x="41" y="130"/>
                    </a:cubicBezTo>
                    <a:cubicBezTo>
                      <a:pt x="41" y="130"/>
                      <a:pt x="39" y="129"/>
                      <a:pt x="39" y="129"/>
                    </a:cubicBezTo>
                    <a:cubicBezTo>
                      <a:pt x="38" y="128"/>
                      <a:pt x="33" y="128"/>
                      <a:pt x="33" y="128"/>
                    </a:cubicBezTo>
                    <a:cubicBezTo>
                      <a:pt x="30" y="127"/>
                      <a:pt x="30" y="127"/>
                      <a:pt x="30" y="127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33" y="135"/>
                      <a:pt x="33" y="135"/>
                      <a:pt x="33" y="135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3" y="130"/>
                      <a:pt x="23" y="130"/>
                      <a:pt x="23" y="130"/>
                    </a:cubicBezTo>
                    <a:cubicBezTo>
                      <a:pt x="23" y="128"/>
                      <a:pt x="23" y="128"/>
                      <a:pt x="23" y="128"/>
                    </a:cubicBezTo>
                    <a:cubicBezTo>
                      <a:pt x="21" y="123"/>
                      <a:pt x="21" y="123"/>
                      <a:pt x="21" y="123"/>
                    </a:cubicBezTo>
                    <a:cubicBezTo>
                      <a:pt x="23" y="121"/>
                      <a:pt x="23" y="121"/>
                      <a:pt x="23" y="121"/>
                    </a:cubicBezTo>
                    <a:cubicBezTo>
                      <a:pt x="23" y="118"/>
                      <a:pt x="23" y="118"/>
                      <a:pt x="23" y="118"/>
                    </a:cubicBezTo>
                    <a:cubicBezTo>
                      <a:pt x="19" y="116"/>
                      <a:pt x="19" y="116"/>
                      <a:pt x="19" y="116"/>
                    </a:cubicBezTo>
                    <a:cubicBezTo>
                      <a:pt x="15" y="113"/>
                      <a:pt x="15" y="113"/>
                      <a:pt x="15" y="113"/>
                    </a:cubicBezTo>
                    <a:cubicBezTo>
                      <a:pt x="14" y="111"/>
                      <a:pt x="14" y="111"/>
                      <a:pt x="14" y="111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12"/>
                      <a:pt x="22" y="113"/>
                      <a:pt x="22" y="113"/>
                    </a:cubicBezTo>
                    <a:cubicBezTo>
                      <a:pt x="23" y="113"/>
                      <a:pt x="24" y="116"/>
                      <a:pt x="24" y="116"/>
                    </a:cubicBezTo>
                    <a:cubicBezTo>
                      <a:pt x="31" y="118"/>
                      <a:pt x="31" y="118"/>
                      <a:pt x="31" y="118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42" y="114"/>
                      <a:pt x="42" y="114"/>
                      <a:pt x="42" y="114"/>
                    </a:cubicBezTo>
                    <a:cubicBezTo>
                      <a:pt x="43" y="109"/>
                      <a:pt x="43" y="109"/>
                      <a:pt x="43" y="109"/>
                    </a:cubicBezTo>
                    <a:cubicBezTo>
                      <a:pt x="36" y="101"/>
                      <a:pt x="36" y="101"/>
                      <a:pt x="36" y="101"/>
                    </a:cubicBezTo>
                    <a:cubicBezTo>
                      <a:pt x="30" y="97"/>
                      <a:pt x="30" y="97"/>
                      <a:pt x="30" y="97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13" y="87"/>
                      <a:pt x="13" y="87"/>
                      <a:pt x="13" y="87"/>
                    </a:cubicBezTo>
                    <a:cubicBezTo>
                      <a:pt x="10" y="87"/>
                      <a:pt x="10" y="87"/>
                      <a:pt x="10" y="87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4" y="93"/>
                      <a:pt x="4" y="93"/>
                      <a:pt x="4" y="93"/>
                    </a:cubicBezTo>
                    <a:cubicBezTo>
                      <a:pt x="4" y="93"/>
                      <a:pt x="4" y="93"/>
                      <a:pt x="4" y="93"/>
                    </a:cubicBezTo>
                    <a:cubicBezTo>
                      <a:pt x="4" y="94"/>
                      <a:pt x="4" y="94"/>
                      <a:pt x="4" y="94"/>
                    </a:cubicBezTo>
                    <a:cubicBezTo>
                      <a:pt x="3" y="95"/>
                      <a:pt x="3" y="95"/>
                      <a:pt x="3" y="95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8" y="107"/>
                      <a:pt x="8" y="107"/>
                      <a:pt x="8" y="107"/>
                    </a:cubicBezTo>
                    <a:cubicBezTo>
                      <a:pt x="4" y="112"/>
                      <a:pt x="4" y="112"/>
                      <a:pt x="4" y="112"/>
                    </a:cubicBezTo>
                    <a:cubicBezTo>
                      <a:pt x="8" y="122"/>
                      <a:pt x="8" y="122"/>
                      <a:pt x="8" y="122"/>
                    </a:cubicBezTo>
                    <a:cubicBezTo>
                      <a:pt x="6" y="124"/>
                      <a:pt x="6" y="124"/>
                      <a:pt x="6" y="124"/>
                    </a:cubicBezTo>
                    <a:cubicBezTo>
                      <a:pt x="7" y="126"/>
                      <a:pt x="7" y="126"/>
                      <a:pt x="7" y="126"/>
                    </a:cubicBezTo>
                    <a:cubicBezTo>
                      <a:pt x="6" y="127"/>
                      <a:pt x="6" y="127"/>
                      <a:pt x="6" y="127"/>
                    </a:cubicBezTo>
                    <a:cubicBezTo>
                      <a:pt x="8" y="129"/>
                      <a:pt x="8" y="129"/>
                      <a:pt x="8" y="129"/>
                    </a:cubicBezTo>
                    <a:cubicBezTo>
                      <a:pt x="8" y="129"/>
                      <a:pt x="7" y="131"/>
                      <a:pt x="7" y="131"/>
                    </a:cubicBezTo>
                    <a:cubicBezTo>
                      <a:pt x="8" y="131"/>
                      <a:pt x="9" y="133"/>
                      <a:pt x="9" y="133"/>
                    </a:cubicBezTo>
                    <a:cubicBezTo>
                      <a:pt x="8" y="137"/>
                      <a:pt x="8" y="137"/>
                      <a:pt x="8" y="137"/>
                    </a:cubicBezTo>
                    <a:cubicBezTo>
                      <a:pt x="10" y="140"/>
                      <a:pt x="10" y="140"/>
                      <a:pt x="10" y="140"/>
                    </a:cubicBezTo>
                    <a:cubicBezTo>
                      <a:pt x="12" y="141"/>
                      <a:pt x="12" y="141"/>
                      <a:pt x="12" y="141"/>
                    </a:cubicBezTo>
                    <a:cubicBezTo>
                      <a:pt x="11" y="143"/>
                      <a:pt x="11" y="143"/>
                      <a:pt x="11" y="143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" y="157"/>
                      <a:pt x="2" y="157"/>
                      <a:pt x="2" y="157"/>
                    </a:cubicBezTo>
                    <a:cubicBezTo>
                      <a:pt x="4" y="158"/>
                      <a:pt x="4" y="158"/>
                      <a:pt x="4" y="158"/>
                    </a:cubicBezTo>
                    <a:cubicBezTo>
                      <a:pt x="4" y="163"/>
                      <a:pt x="4" y="163"/>
                      <a:pt x="4" y="163"/>
                    </a:cubicBezTo>
                    <a:cubicBezTo>
                      <a:pt x="1" y="163"/>
                      <a:pt x="1" y="163"/>
                      <a:pt x="1" y="163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1" y="168"/>
                      <a:pt x="1" y="168"/>
                      <a:pt x="1" y="168"/>
                    </a:cubicBezTo>
                    <a:cubicBezTo>
                      <a:pt x="1" y="171"/>
                      <a:pt x="1" y="171"/>
                      <a:pt x="1" y="171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2" y="183"/>
                      <a:pt x="2" y="183"/>
                      <a:pt x="2" y="183"/>
                    </a:cubicBezTo>
                    <a:cubicBezTo>
                      <a:pt x="6" y="185"/>
                      <a:pt x="6" y="185"/>
                      <a:pt x="6" y="185"/>
                    </a:cubicBezTo>
                    <a:cubicBezTo>
                      <a:pt x="9" y="186"/>
                      <a:pt x="9" y="186"/>
                      <a:pt x="9" y="186"/>
                    </a:cubicBezTo>
                    <a:cubicBezTo>
                      <a:pt x="13" y="195"/>
                      <a:pt x="13" y="195"/>
                      <a:pt x="13" y="195"/>
                    </a:cubicBezTo>
                    <a:cubicBezTo>
                      <a:pt x="16" y="197"/>
                      <a:pt x="16" y="197"/>
                      <a:pt x="16" y="197"/>
                    </a:cubicBezTo>
                    <a:cubicBezTo>
                      <a:pt x="15" y="199"/>
                      <a:pt x="15" y="199"/>
                      <a:pt x="15" y="199"/>
                    </a:cubicBezTo>
                    <a:cubicBezTo>
                      <a:pt x="12" y="201"/>
                      <a:pt x="12" y="201"/>
                      <a:pt x="12" y="201"/>
                    </a:cubicBezTo>
                    <a:cubicBezTo>
                      <a:pt x="13" y="204"/>
                      <a:pt x="13" y="204"/>
                      <a:pt x="13" y="204"/>
                    </a:cubicBezTo>
                    <a:cubicBezTo>
                      <a:pt x="15" y="205"/>
                      <a:pt x="15" y="205"/>
                      <a:pt x="15" y="205"/>
                    </a:cubicBezTo>
                    <a:cubicBezTo>
                      <a:pt x="18" y="205"/>
                      <a:pt x="18" y="205"/>
                      <a:pt x="18" y="205"/>
                    </a:cubicBezTo>
                    <a:cubicBezTo>
                      <a:pt x="21" y="208"/>
                      <a:pt x="21" y="208"/>
                      <a:pt x="21" y="208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34" y="214"/>
                      <a:pt x="34" y="214"/>
                      <a:pt x="34" y="214"/>
                    </a:cubicBezTo>
                    <a:cubicBezTo>
                      <a:pt x="35" y="214"/>
                      <a:pt x="35" y="214"/>
                      <a:pt x="35" y="214"/>
                    </a:cubicBezTo>
                    <a:cubicBezTo>
                      <a:pt x="34" y="219"/>
                      <a:pt x="34" y="219"/>
                      <a:pt x="34" y="219"/>
                    </a:cubicBezTo>
                    <a:cubicBezTo>
                      <a:pt x="32" y="220"/>
                      <a:pt x="32" y="220"/>
                      <a:pt x="32" y="220"/>
                    </a:cubicBezTo>
                    <a:cubicBezTo>
                      <a:pt x="30" y="223"/>
                      <a:pt x="30" y="223"/>
                      <a:pt x="30" y="223"/>
                    </a:cubicBezTo>
                    <a:cubicBezTo>
                      <a:pt x="28" y="225"/>
                      <a:pt x="28" y="225"/>
                      <a:pt x="28" y="225"/>
                    </a:cubicBezTo>
                    <a:cubicBezTo>
                      <a:pt x="31" y="224"/>
                      <a:pt x="31" y="224"/>
                      <a:pt x="31" y="22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26" y="232"/>
                      <a:pt x="26" y="232"/>
                      <a:pt x="26" y="232"/>
                    </a:cubicBezTo>
                    <a:cubicBezTo>
                      <a:pt x="29" y="236"/>
                      <a:pt x="29" y="236"/>
                      <a:pt x="29" y="236"/>
                    </a:cubicBezTo>
                    <a:cubicBezTo>
                      <a:pt x="35" y="239"/>
                      <a:pt x="35" y="239"/>
                      <a:pt x="35" y="239"/>
                    </a:cubicBezTo>
                    <a:cubicBezTo>
                      <a:pt x="40" y="244"/>
                      <a:pt x="40" y="244"/>
                      <a:pt x="40" y="244"/>
                    </a:cubicBezTo>
                    <a:cubicBezTo>
                      <a:pt x="40" y="247"/>
                      <a:pt x="40" y="247"/>
                      <a:pt x="40" y="247"/>
                    </a:cubicBezTo>
                    <a:cubicBezTo>
                      <a:pt x="42" y="248"/>
                      <a:pt x="42" y="248"/>
                      <a:pt x="42" y="248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47" y="250"/>
                      <a:pt x="47" y="250"/>
                      <a:pt x="47" y="250"/>
                    </a:cubicBezTo>
                    <a:cubicBezTo>
                      <a:pt x="50" y="255"/>
                      <a:pt x="50" y="255"/>
                      <a:pt x="50" y="255"/>
                    </a:cubicBezTo>
                    <a:cubicBezTo>
                      <a:pt x="49" y="256"/>
                      <a:pt x="49" y="256"/>
                      <a:pt x="49" y="256"/>
                    </a:cubicBezTo>
                    <a:cubicBezTo>
                      <a:pt x="52" y="259"/>
                      <a:pt x="52" y="259"/>
                      <a:pt x="52" y="259"/>
                    </a:cubicBezTo>
                    <a:cubicBezTo>
                      <a:pt x="56" y="259"/>
                      <a:pt x="56" y="259"/>
                      <a:pt x="56" y="259"/>
                    </a:cubicBezTo>
                    <a:cubicBezTo>
                      <a:pt x="59" y="256"/>
                      <a:pt x="59" y="256"/>
                      <a:pt x="59" y="256"/>
                    </a:cubicBezTo>
                    <a:cubicBezTo>
                      <a:pt x="61" y="258"/>
                      <a:pt x="61" y="258"/>
                      <a:pt x="61" y="258"/>
                    </a:cubicBezTo>
                    <a:cubicBezTo>
                      <a:pt x="61" y="260"/>
                      <a:pt x="61" y="260"/>
                      <a:pt x="61" y="260"/>
                    </a:cubicBezTo>
                    <a:cubicBezTo>
                      <a:pt x="62" y="260"/>
                      <a:pt x="62" y="260"/>
                      <a:pt x="62" y="260"/>
                    </a:cubicBezTo>
                    <a:cubicBezTo>
                      <a:pt x="64" y="257"/>
                      <a:pt x="64" y="257"/>
                      <a:pt x="64" y="257"/>
                    </a:cubicBezTo>
                    <a:cubicBezTo>
                      <a:pt x="67" y="253"/>
                      <a:pt x="67" y="253"/>
                      <a:pt x="67" y="253"/>
                    </a:cubicBezTo>
                    <a:cubicBezTo>
                      <a:pt x="67" y="253"/>
                      <a:pt x="64" y="244"/>
                      <a:pt x="63" y="244"/>
                    </a:cubicBezTo>
                    <a:cubicBezTo>
                      <a:pt x="62" y="243"/>
                      <a:pt x="56" y="235"/>
                      <a:pt x="56" y="235"/>
                    </a:cubicBezTo>
                    <a:cubicBezTo>
                      <a:pt x="59" y="229"/>
                      <a:pt x="59" y="229"/>
                      <a:pt x="59" y="229"/>
                    </a:cubicBezTo>
                    <a:cubicBezTo>
                      <a:pt x="63" y="226"/>
                      <a:pt x="63" y="226"/>
                      <a:pt x="63" y="226"/>
                    </a:cubicBezTo>
                    <a:cubicBezTo>
                      <a:pt x="63" y="225"/>
                      <a:pt x="63" y="225"/>
                      <a:pt x="63" y="225"/>
                    </a:cubicBezTo>
                    <a:cubicBezTo>
                      <a:pt x="64" y="226"/>
                      <a:pt x="64" y="226"/>
                      <a:pt x="64" y="226"/>
                    </a:cubicBezTo>
                    <a:cubicBezTo>
                      <a:pt x="63" y="224"/>
                      <a:pt x="63" y="224"/>
                      <a:pt x="63" y="224"/>
                    </a:cubicBezTo>
                    <a:cubicBezTo>
                      <a:pt x="63" y="224"/>
                      <a:pt x="63" y="224"/>
                      <a:pt x="63" y="224"/>
                    </a:cubicBezTo>
                    <a:cubicBezTo>
                      <a:pt x="63" y="224"/>
                      <a:pt x="63" y="224"/>
                      <a:pt x="63" y="224"/>
                    </a:cubicBezTo>
                    <a:cubicBezTo>
                      <a:pt x="60" y="222"/>
                      <a:pt x="60" y="222"/>
                      <a:pt x="60" y="222"/>
                    </a:cubicBezTo>
                    <a:cubicBezTo>
                      <a:pt x="63" y="214"/>
                      <a:pt x="63" y="214"/>
                      <a:pt x="63" y="214"/>
                    </a:cubicBezTo>
                    <a:cubicBezTo>
                      <a:pt x="73" y="210"/>
                      <a:pt x="73" y="210"/>
                      <a:pt x="73" y="210"/>
                    </a:cubicBezTo>
                    <a:cubicBezTo>
                      <a:pt x="82" y="209"/>
                      <a:pt x="82" y="209"/>
                      <a:pt x="82" y="209"/>
                    </a:cubicBezTo>
                    <a:cubicBezTo>
                      <a:pt x="87" y="212"/>
                      <a:pt x="87" y="212"/>
                      <a:pt x="87" y="212"/>
                    </a:cubicBezTo>
                    <a:cubicBezTo>
                      <a:pt x="93" y="211"/>
                      <a:pt x="93" y="211"/>
                      <a:pt x="93" y="211"/>
                    </a:cubicBezTo>
                    <a:cubicBezTo>
                      <a:pt x="100" y="213"/>
                      <a:pt x="100" y="213"/>
                      <a:pt x="100" y="213"/>
                    </a:cubicBezTo>
                    <a:cubicBezTo>
                      <a:pt x="107" y="211"/>
                      <a:pt x="107" y="211"/>
                      <a:pt x="107" y="211"/>
                    </a:cubicBezTo>
                    <a:cubicBezTo>
                      <a:pt x="105" y="205"/>
                      <a:pt x="105" y="205"/>
                      <a:pt x="105" y="205"/>
                    </a:cubicBezTo>
                    <a:cubicBezTo>
                      <a:pt x="109" y="196"/>
                      <a:pt x="109" y="196"/>
                      <a:pt x="109" y="196"/>
                    </a:cubicBezTo>
                    <a:cubicBezTo>
                      <a:pt x="122" y="191"/>
                      <a:pt x="122" y="191"/>
                      <a:pt x="122" y="191"/>
                    </a:cubicBezTo>
                    <a:cubicBezTo>
                      <a:pt x="134" y="189"/>
                      <a:pt x="134" y="189"/>
                      <a:pt x="134" y="189"/>
                    </a:cubicBezTo>
                    <a:cubicBezTo>
                      <a:pt x="142" y="198"/>
                      <a:pt x="142" y="198"/>
                      <a:pt x="142" y="198"/>
                    </a:cubicBezTo>
                    <a:cubicBezTo>
                      <a:pt x="151" y="195"/>
                      <a:pt x="151" y="195"/>
                      <a:pt x="151" y="195"/>
                    </a:cubicBezTo>
                    <a:cubicBezTo>
                      <a:pt x="156" y="194"/>
                      <a:pt x="156" y="194"/>
                      <a:pt x="156" y="194"/>
                    </a:cubicBezTo>
                    <a:cubicBezTo>
                      <a:pt x="160" y="203"/>
                      <a:pt x="160" y="203"/>
                      <a:pt x="160" y="203"/>
                    </a:cubicBezTo>
                    <a:cubicBezTo>
                      <a:pt x="164" y="212"/>
                      <a:pt x="164" y="212"/>
                      <a:pt x="164" y="212"/>
                    </a:cubicBezTo>
                    <a:cubicBezTo>
                      <a:pt x="174" y="212"/>
                      <a:pt x="174" y="212"/>
                      <a:pt x="174" y="212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9" y="217"/>
                      <a:pt x="189" y="217"/>
                      <a:pt x="189" y="217"/>
                    </a:cubicBezTo>
                    <a:cubicBezTo>
                      <a:pt x="189" y="223"/>
                      <a:pt x="189" y="223"/>
                      <a:pt x="189" y="223"/>
                    </a:cubicBezTo>
                    <a:cubicBezTo>
                      <a:pt x="191" y="222"/>
                      <a:pt x="191" y="222"/>
                      <a:pt x="191" y="222"/>
                    </a:cubicBezTo>
                    <a:cubicBezTo>
                      <a:pt x="192" y="223"/>
                      <a:pt x="192" y="223"/>
                      <a:pt x="192" y="223"/>
                    </a:cubicBezTo>
                    <a:cubicBezTo>
                      <a:pt x="194" y="219"/>
                      <a:pt x="194" y="219"/>
                      <a:pt x="194" y="219"/>
                    </a:cubicBezTo>
                    <a:cubicBezTo>
                      <a:pt x="201" y="214"/>
                      <a:pt x="201" y="214"/>
                      <a:pt x="201" y="214"/>
                    </a:cubicBezTo>
                    <a:cubicBezTo>
                      <a:pt x="212" y="213"/>
                      <a:pt x="212" y="213"/>
                      <a:pt x="212" y="213"/>
                    </a:cubicBezTo>
                    <a:cubicBezTo>
                      <a:pt x="220" y="217"/>
                      <a:pt x="220" y="217"/>
                      <a:pt x="220" y="217"/>
                    </a:cubicBezTo>
                    <a:cubicBezTo>
                      <a:pt x="224" y="211"/>
                      <a:pt x="224" y="211"/>
                      <a:pt x="224" y="211"/>
                    </a:cubicBezTo>
                    <a:cubicBezTo>
                      <a:pt x="228" y="206"/>
                      <a:pt x="228" y="206"/>
                      <a:pt x="228" y="206"/>
                    </a:cubicBezTo>
                    <a:cubicBezTo>
                      <a:pt x="240" y="211"/>
                      <a:pt x="240" y="211"/>
                      <a:pt x="240" y="211"/>
                    </a:cubicBezTo>
                    <a:cubicBezTo>
                      <a:pt x="243" y="215"/>
                      <a:pt x="243" y="215"/>
                      <a:pt x="243" y="215"/>
                    </a:cubicBezTo>
                    <a:cubicBezTo>
                      <a:pt x="253" y="215"/>
                      <a:pt x="253" y="215"/>
                      <a:pt x="253" y="215"/>
                    </a:cubicBezTo>
                    <a:cubicBezTo>
                      <a:pt x="259" y="220"/>
                      <a:pt x="259" y="220"/>
                      <a:pt x="259" y="220"/>
                    </a:cubicBezTo>
                    <a:cubicBezTo>
                      <a:pt x="275" y="216"/>
                      <a:pt x="275" y="216"/>
                      <a:pt x="275" y="216"/>
                    </a:cubicBezTo>
                    <a:cubicBezTo>
                      <a:pt x="282" y="218"/>
                      <a:pt x="282" y="218"/>
                      <a:pt x="282" y="218"/>
                    </a:cubicBezTo>
                    <a:cubicBezTo>
                      <a:pt x="283" y="216"/>
                      <a:pt x="283" y="216"/>
                      <a:pt x="283" y="216"/>
                    </a:cubicBezTo>
                    <a:cubicBezTo>
                      <a:pt x="289" y="216"/>
                      <a:pt x="289" y="216"/>
                      <a:pt x="289" y="216"/>
                    </a:cubicBezTo>
                    <a:cubicBezTo>
                      <a:pt x="295" y="205"/>
                      <a:pt x="295" y="205"/>
                      <a:pt x="295" y="205"/>
                    </a:cubicBezTo>
                    <a:cubicBezTo>
                      <a:pt x="298" y="200"/>
                      <a:pt x="298" y="200"/>
                      <a:pt x="298" y="200"/>
                    </a:cubicBezTo>
                    <a:cubicBezTo>
                      <a:pt x="307" y="200"/>
                      <a:pt x="307" y="200"/>
                      <a:pt x="307" y="200"/>
                    </a:cubicBezTo>
                    <a:cubicBezTo>
                      <a:pt x="317" y="218"/>
                      <a:pt x="317" y="218"/>
                      <a:pt x="317" y="218"/>
                    </a:cubicBezTo>
                    <a:cubicBezTo>
                      <a:pt x="325" y="220"/>
                      <a:pt x="325" y="220"/>
                      <a:pt x="325" y="220"/>
                    </a:cubicBezTo>
                    <a:cubicBezTo>
                      <a:pt x="327" y="224"/>
                      <a:pt x="327" y="224"/>
                      <a:pt x="327" y="224"/>
                    </a:cubicBezTo>
                    <a:cubicBezTo>
                      <a:pt x="339" y="223"/>
                      <a:pt x="339" y="223"/>
                      <a:pt x="339" y="223"/>
                    </a:cubicBezTo>
                    <a:cubicBezTo>
                      <a:pt x="334" y="238"/>
                      <a:pt x="334" y="238"/>
                      <a:pt x="334" y="238"/>
                    </a:cubicBezTo>
                    <a:cubicBezTo>
                      <a:pt x="329" y="239"/>
                      <a:pt x="329" y="239"/>
                      <a:pt x="329" y="239"/>
                    </a:cubicBezTo>
                    <a:cubicBezTo>
                      <a:pt x="326" y="250"/>
                      <a:pt x="326" y="250"/>
                      <a:pt x="326" y="250"/>
                    </a:cubicBezTo>
                    <a:cubicBezTo>
                      <a:pt x="327" y="250"/>
                      <a:pt x="327" y="250"/>
                      <a:pt x="327" y="250"/>
                    </a:cubicBezTo>
                    <a:cubicBezTo>
                      <a:pt x="329" y="250"/>
                      <a:pt x="329" y="250"/>
                      <a:pt x="329" y="250"/>
                    </a:cubicBezTo>
                    <a:cubicBezTo>
                      <a:pt x="331" y="249"/>
                      <a:pt x="331" y="249"/>
                      <a:pt x="331" y="249"/>
                    </a:cubicBezTo>
                    <a:cubicBezTo>
                      <a:pt x="332" y="249"/>
                      <a:pt x="332" y="249"/>
                      <a:pt x="332" y="249"/>
                    </a:cubicBezTo>
                    <a:cubicBezTo>
                      <a:pt x="335" y="250"/>
                      <a:pt x="335" y="250"/>
                      <a:pt x="335" y="250"/>
                    </a:cubicBezTo>
                    <a:cubicBezTo>
                      <a:pt x="342" y="245"/>
                      <a:pt x="342" y="245"/>
                      <a:pt x="342" y="245"/>
                    </a:cubicBezTo>
                    <a:cubicBezTo>
                      <a:pt x="345" y="241"/>
                      <a:pt x="345" y="241"/>
                      <a:pt x="345" y="241"/>
                    </a:cubicBezTo>
                    <a:cubicBezTo>
                      <a:pt x="353" y="230"/>
                      <a:pt x="353" y="230"/>
                      <a:pt x="353" y="230"/>
                    </a:cubicBezTo>
                    <a:cubicBezTo>
                      <a:pt x="357" y="223"/>
                      <a:pt x="357" y="223"/>
                      <a:pt x="357" y="223"/>
                    </a:cubicBezTo>
                    <a:cubicBezTo>
                      <a:pt x="358" y="214"/>
                      <a:pt x="358" y="214"/>
                      <a:pt x="358" y="214"/>
                    </a:cubicBezTo>
                    <a:cubicBezTo>
                      <a:pt x="360" y="203"/>
                      <a:pt x="360" y="203"/>
                      <a:pt x="360" y="203"/>
                    </a:cubicBezTo>
                    <a:cubicBezTo>
                      <a:pt x="360" y="199"/>
                      <a:pt x="360" y="199"/>
                      <a:pt x="360" y="199"/>
                    </a:cubicBezTo>
                    <a:cubicBezTo>
                      <a:pt x="355" y="194"/>
                      <a:pt x="355" y="194"/>
                      <a:pt x="355" y="194"/>
                    </a:cubicBezTo>
                    <a:cubicBezTo>
                      <a:pt x="355" y="194"/>
                      <a:pt x="349" y="198"/>
                      <a:pt x="349" y="198"/>
                    </a:cubicBezTo>
                    <a:cubicBezTo>
                      <a:pt x="348" y="198"/>
                      <a:pt x="346" y="196"/>
                      <a:pt x="346" y="196"/>
                    </a:cubicBezTo>
                    <a:cubicBezTo>
                      <a:pt x="344" y="192"/>
                      <a:pt x="344" y="192"/>
                      <a:pt x="344" y="192"/>
                    </a:cubicBezTo>
                    <a:cubicBezTo>
                      <a:pt x="341" y="192"/>
                      <a:pt x="341" y="192"/>
                      <a:pt x="341" y="192"/>
                    </a:cubicBezTo>
                    <a:cubicBezTo>
                      <a:pt x="344" y="190"/>
                      <a:pt x="344" y="190"/>
                      <a:pt x="344" y="190"/>
                    </a:cubicBezTo>
                    <a:cubicBezTo>
                      <a:pt x="349" y="185"/>
                      <a:pt x="349" y="185"/>
                      <a:pt x="349" y="185"/>
                    </a:cubicBezTo>
                    <a:cubicBezTo>
                      <a:pt x="353" y="180"/>
                      <a:pt x="353" y="180"/>
                      <a:pt x="353" y="180"/>
                    </a:cubicBezTo>
                    <a:cubicBezTo>
                      <a:pt x="354" y="178"/>
                      <a:pt x="354" y="178"/>
                      <a:pt x="354" y="178"/>
                    </a:cubicBezTo>
                    <a:cubicBezTo>
                      <a:pt x="367" y="165"/>
                      <a:pt x="367" y="165"/>
                      <a:pt x="367" y="165"/>
                    </a:cubicBezTo>
                    <a:cubicBezTo>
                      <a:pt x="371" y="164"/>
                      <a:pt x="371" y="164"/>
                      <a:pt x="371" y="164"/>
                    </a:cubicBezTo>
                    <a:cubicBezTo>
                      <a:pt x="381" y="164"/>
                      <a:pt x="381" y="164"/>
                      <a:pt x="381" y="164"/>
                    </a:cubicBezTo>
                    <a:cubicBezTo>
                      <a:pt x="386" y="163"/>
                      <a:pt x="386" y="163"/>
                      <a:pt x="386" y="163"/>
                    </a:cubicBezTo>
                    <a:cubicBezTo>
                      <a:pt x="392" y="165"/>
                      <a:pt x="392" y="165"/>
                      <a:pt x="392" y="165"/>
                    </a:cubicBezTo>
                    <a:cubicBezTo>
                      <a:pt x="392" y="168"/>
                      <a:pt x="392" y="168"/>
                      <a:pt x="392" y="168"/>
                    </a:cubicBezTo>
                    <a:cubicBezTo>
                      <a:pt x="392" y="168"/>
                      <a:pt x="400" y="166"/>
                      <a:pt x="401" y="166"/>
                    </a:cubicBezTo>
                    <a:cubicBezTo>
                      <a:pt x="401" y="167"/>
                      <a:pt x="403" y="166"/>
                      <a:pt x="403" y="166"/>
                    </a:cubicBezTo>
                    <a:cubicBezTo>
                      <a:pt x="402" y="164"/>
                      <a:pt x="402" y="164"/>
                      <a:pt x="402" y="164"/>
                    </a:cubicBezTo>
                    <a:cubicBezTo>
                      <a:pt x="403" y="159"/>
                      <a:pt x="403" y="159"/>
                      <a:pt x="403" y="159"/>
                    </a:cubicBezTo>
                    <a:cubicBezTo>
                      <a:pt x="406" y="153"/>
                      <a:pt x="406" y="153"/>
                      <a:pt x="406" y="153"/>
                    </a:cubicBezTo>
                    <a:cubicBezTo>
                      <a:pt x="411" y="149"/>
                      <a:pt x="411" y="149"/>
                      <a:pt x="411" y="149"/>
                    </a:cubicBezTo>
                    <a:cubicBezTo>
                      <a:pt x="419" y="150"/>
                      <a:pt x="419" y="150"/>
                      <a:pt x="419" y="150"/>
                    </a:cubicBezTo>
                    <a:cubicBezTo>
                      <a:pt x="421" y="155"/>
                      <a:pt x="421" y="155"/>
                      <a:pt x="421" y="155"/>
                    </a:cubicBezTo>
                    <a:cubicBezTo>
                      <a:pt x="426" y="151"/>
                      <a:pt x="426" y="151"/>
                      <a:pt x="426" y="151"/>
                    </a:cubicBezTo>
                    <a:cubicBezTo>
                      <a:pt x="433" y="144"/>
                      <a:pt x="433" y="144"/>
                      <a:pt x="433" y="144"/>
                    </a:cubicBezTo>
                    <a:cubicBezTo>
                      <a:pt x="433" y="152"/>
                      <a:pt x="433" y="152"/>
                      <a:pt x="433" y="152"/>
                    </a:cubicBezTo>
                    <a:cubicBezTo>
                      <a:pt x="427" y="158"/>
                      <a:pt x="427" y="158"/>
                      <a:pt x="427" y="158"/>
                    </a:cubicBezTo>
                    <a:cubicBezTo>
                      <a:pt x="423" y="160"/>
                      <a:pt x="423" y="160"/>
                      <a:pt x="423" y="160"/>
                    </a:cubicBezTo>
                    <a:cubicBezTo>
                      <a:pt x="419" y="166"/>
                      <a:pt x="419" y="166"/>
                      <a:pt x="419" y="166"/>
                    </a:cubicBezTo>
                    <a:cubicBezTo>
                      <a:pt x="416" y="171"/>
                      <a:pt x="416" y="171"/>
                      <a:pt x="416" y="171"/>
                    </a:cubicBezTo>
                    <a:cubicBezTo>
                      <a:pt x="416" y="171"/>
                      <a:pt x="411" y="173"/>
                      <a:pt x="411" y="174"/>
                    </a:cubicBezTo>
                    <a:cubicBezTo>
                      <a:pt x="410" y="174"/>
                      <a:pt x="409" y="175"/>
                      <a:pt x="409" y="175"/>
                    </a:cubicBezTo>
                    <a:cubicBezTo>
                      <a:pt x="405" y="186"/>
                      <a:pt x="405" y="186"/>
                      <a:pt x="405" y="186"/>
                    </a:cubicBezTo>
                    <a:cubicBezTo>
                      <a:pt x="410" y="210"/>
                      <a:pt x="410" y="210"/>
                      <a:pt x="410" y="210"/>
                    </a:cubicBezTo>
                    <a:cubicBezTo>
                      <a:pt x="416" y="202"/>
                      <a:pt x="416" y="202"/>
                      <a:pt x="416" y="202"/>
                    </a:cubicBezTo>
                    <a:cubicBezTo>
                      <a:pt x="418" y="201"/>
                      <a:pt x="418" y="201"/>
                      <a:pt x="418" y="201"/>
                    </a:cubicBezTo>
                    <a:cubicBezTo>
                      <a:pt x="420" y="196"/>
                      <a:pt x="420" y="196"/>
                      <a:pt x="420" y="196"/>
                    </a:cubicBezTo>
                    <a:cubicBezTo>
                      <a:pt x="422" y="193"/>
                      <a:pt x="422" y="193"/>
                      <a:pt x="422" y="193"/>
                    </a:cubicBezTo>
                    <a:cubicBezTo>
                      <a:pt x="426" y="191"/>
                      <a:pt x="426" y="191"/>
                      <a:pt x="426" y="191"/>
                    </a:cubicBezTo>
                    <a:cubicBezTo>
                      <a:pt x="426" y="186"/>
                      <a:pt x="426" y="186"/>
                      <a:pt x="426" y="186"/>
                    </a:cubicBezTo>
                    <a:cubicBezTo>
                      <a:pt x="427" y="184"/>
                      <a:pt x="427" y="184"/>
                      <a:pt x="427" y="184"/>
                    </a:cubicBezTo>
                    <a:cubicBezTo>
                      <a:pt x="429" y="177"/>
                      <a:pt x="429" y="177"/>
                      <a:pt x="429" y="177"/>
                    </a:cubicBezTo>
                    <a:cubicBezTo>
                      <a:pt x="429" y="175"/>
                      <a:pt x="429" y="175"/>
                      <a:pt x="429" y="175"/>
                    </a:cubicBezTo>
                    <a:cubicBezTo>
                      <a:pt x="426" y="174"/>
                      <a:pt x="426" y="174"/>
                      <a:pt x="426" y="174"/>
                    </a:cubicBezTo>
                    <a:cubicBezTo>
                      <a:pt x="430" y="165"/>
                      <a:pt x="430" y="165"/>
                      <a:pt x="430" y="165"/>
                    </a:cubicBezTo>
                    <a:cubicBezTo>
                      <a:pt x="432" y="162"/>
                      <a:pt x="432" y="162"/>
                      <a:pt x="432" y="162"/>
                    </a:cubicBezTo>
                    <a:cubicBezTo>
                      <a:pt x="435" y="161"/>
                      <a:pt x="435" y="161"/>
                      <a:pt x="435" y="161"/>
                    </a:cubicBezTo>
                    <a:cubicBezTo>
                      <a:pt x="438" y="160"/>
                      <a:pt x="438" y="160"/>
                      <a:pt x="438" y="160"/>
                    </a:cubicBezTo>
                    <a:cubicBezTo>
                      <a:pt x="439" y="162"/>
                      <a:pt x="439" y="162"/>
                      <a:pt x="439" y="162"/>
                    </a:cubicBezTo>
                    <a:cubicBezTo>
                      <a:pt x="446" y="157"/>
                      <a:pt x="446" y="157"/>
                      <a:pt x="446" y="157"/>
                    </a:cubicBezTo>
                    <a:cubicBezTo>
                      <a:pt x="446" y="157"/>
                      <a:pt x="452" y="162"/>
                      <a:pt x="452" y="162"/>
                    </a:cubicBezTo>
                    <a:cubicBezTo>
                      <a:pt x="453" y="162"/>
                      <a:pt x="454" y="157"/>
                      <a:pt x="454" y="157"/>
                    </a:cubicBezTo>
                    <a:cubicBezTo>
                      <a:pt x="457" y="156"/>
                      <a:pt x="457" y="156"/>
                      <a:pt x="457" y="156"/>
                    </a:cubicBezTo>
                    <a:cubicBezTo>
                      <a:pt x="457" y="156"/>
                      <a:pt x="463" y="150"/>
                      <a:pt x="464" y="149"/>
                    </a:cubicBezTo>
                    <a:cubicBezTo>
                      <a:pt x="464" y="149"/>
                      <a:pt x="472" y="145"/>
                      <a:pt x="472" y="145"/>
                    </a:cubicBezTo>
                    <a:cubicBezTo>
                      <a:pt x="473" y="145"/>
                      <a:pt x="476" y="145"/>
                      <a:pt x="476" y="145"/>
                    </a:cubicBezTo>
                    <a:cubicBezTo>
                      <a:pt x="480" y="146"/>
                      <a:pt x="480" y="146"/>
                      <a:pt x="480" y="146"/>
                    </a:cubicBezTo>
                    <a:cubicBezTo>
                      <a:pt x="480" y="144"/>
                      <a:pt x="480" y="144"/>
                      <a:pt x="480" y="144"/>
                    </a:cubicBezTo>
                    <a:cubicBezTo>
                      <a:pt x="479" y="140"/>
                      <a:pt x="479" y="140"/>
                      <a:pt x="479" y="140"/>
                    </a:cubicBezTo>
                    <a:cubicBezTo>
                      <a:pt x="478" y="135"/>
                      <a:pt x="478" y="135"/>
                      <a:pt x="478" y="135"/>
                    </a:cubicBezTo>
                    <a:cubicBezTo>
                      <a:pt x="474" y="131"/>
                      <a:pt x="474" y="131"/>
                      <a:pt x="474" y="131"/>
                    </a:cubicBezTo>
                    <a:cubicBezTo>
                      <a:pt x="477" y="129"/>
                      <a:pt x="477" y="129"/>
                      <a:pt x="477" y="129"/>
                    </a:cubicBezTo>
                    <a:lnTo>
                      <a:pt x="482" y="12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265"/>
              <p:cNvSpPr>
                <a:spLocks/>
              </p:cNvSpPr>
              <p:nvPr/>
            </p:nvSpPr>
            <p:spPr bwMode="auto">
              <a:xfrm>
                <a:off x="7231012" y="3133676"/>
                <a:ext cx="48353" cy="239283"/>
              </a:xfrm>
              <a:custGeom>
                <a:avLst/>
                <a:gdLst>
                  <a:gd name="T0" fmla="*/ 2147483647 w 48"/>
                  <a:gd name="T1" fmla="*/ 2147483647 h 234"/>
                  <a:gd name="T2" fmla="*/ 2147483647 w 48"/>
                  <a:gd name="T3" fmla="*/ 2147483647 h 234"/>
                  <a:gd name="T4" fmla="*/ 2147483647 w 48"/>
                  <a:gd name="T5" fmla="*/ 2147483647 h 234"/>
                  <a:gd name="T6" fmla="*/ 0 w 48"/>
                  <a:gd name="T7" fmla="*/ 2147483647 h 234"/>
                  <a:gd name="T8" fmla="*/ 2147483647 w 48"/>
                  <a:gd name="T9" fmla="*/ 2147483647 h 234"/>
                  <a:gd name="T10" fmla="*/ 2147483647 w 48"/>
                  <a:gd name="T11" fmla="*/ 0 h 234"/>
                  <a:gd name="T12" fmla="*/ 2147483647 w 48"/>
                  <a:gd name="T13" fmla="*/ 2147483647 h 234"/>
                  <a:gd name="T14" fmla="*/ 2147483647 w 48"/>
                  <a:gd name="T15" fmla="*/ 2147483647 h 234"/>
                  <a:gd name="T16" fmla="*/ 2147483647 w 48"/>
                  <a:gd name="T17" fmla="*/ 2147483647 h 234"/>
                  <a:gd name="T18" fmla="*/ 2147483647 w 48"/>
                  <a:gd name="T19" fmla="*/ 2147483647 h 234"/>
                  <a:gd name="T20" fmla="*/ 2147483647 w 48"/>
                  <a:gd name="T21" fmla="*/ 2147483647 h 234"/>
                  <a:gd name="T22" fmla="*/ 2147483647 w 48"/>
                  <a:gd name="T23" fmla="*/ 2147483647 h 234"/>
                  <a:gd name="T24" fmla="*/ 2147483647 w 48"/>
                  <a:gd name="T25" fmla="*/ 2147483647 h 234"/>
                  <a:gd name="T26" fmla="*/ 2147483647 w 48"/>
                  <a:gd name="T27" fmla="*/ 2147483647 h 2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8" h="234">
                    <a:moveTo>
                      <a:pt x="12" y="222"/>
                    </a:moveTo>
                    <a:lnTo>
                      <a:pt x="12" y="180"/>
                    </a:lnTo>
                    <a:lnTo>
                      <a:pt x="6" y="90"/>
                    </a:lnTo>
                    <a:lnTo>
                      <a:pt x="0" y="66"/>
                    </a:lnTo>
                    <a:lnTo>
                      <a:pt x="6" y="30"/>
                    </a:lnTo>
                    <a:lnTo>
                      <a:pt x="12" y="0"/>
                    </a:lnTo>
                    <a:lnTo>
                      <a:pt x="24" y="36"/>
                    </a:lnTo>
                    <a:lnTo>
                      <a:pt x="24" y="60"/>
                    </a:lnTo>
                    <a:lnTo>
                      <a:pt x="48" y="156"/>
                    </a:lnTo>
                    <a:lnTo>
                      <a:pt x="30" y="144"/>
                    </a:lnTo>
                    <a:lnTo>
                      <a:pt x="24" y="168"/>
                    </a:lnTo>
                    <a:lnTo>
                      <a:pt x="24" y="198"/>
                    </a:lnTo>
                    <a:lnTo>
                      <a:pt x="42" y="234"/>
                    </a:lnTo>
                    <a:lnTo>
                      <a:pt x="12" y="22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4" name="Freeform 272"/>
            <p:cNvSpPr>
              <a:spLocks/>
            </p:cNvSpPr>
            <p:nvPr/>
          </p:nvSpPr>
          <p:spPr bwMode="auto">
            <a:xfrm>
              <a:off x="6800800" y="4012699"/>
              <a:ext cx="110342" cy="152496"/>
            </a:xfrm>
            <a:custGeom>
              <a:avLst/>
              <a:gdLst>
                <a:gd name="T0" fmla="*/ 2147483647 w 108"/>
                <a:gd name="T1" fmla="*/ 2147483647 h 151"/>
                <a:gd name="T2" fmla="*/ 0 w 108"/>
                <a:gd name="T3" fmla="*/ 2147483647 h 151"/>
                <a:gd name="T4" fmla="*/ 2147483647 w 108"/>
                <a:gd name="T5" fmla="*/ 2147483647 h 151"/>
                <a:gd name="T6" fmla="*/ 2147483647 w 108"/>
                <a:gd name="T7" fmla="*/ 2147483647 h 151"/>
                <a:gd name="T8" fmla="*/ 2147483647 w 108"/>
                <a:gd name="T9" fmla="*/ 2147483647 h 151"/>
                <a:gd name="T10" fmla="*/ 2147483647 w 108"/>
                <a:gd name="T11" fmla="*/ 2147483647 h 151"/>
                <a:gd name="T12" fmla="*/ 2147483647 w 108"/>
                <a:gd name="T13" fmla="*/ 2147483647 h 151"/>
                <a:gd name="T14" fmla="*/ 2147483647 w 108"/>
                <a:gd name="T15" fmla="*/ 2147483647 h 151"/>
                <a:gd name="T16" fmla="*/ 2147483647 w 108"/>
                <a:gd name="T17" fmla="*/ 2147483647 h 151"/>
                <a:gd name="T18" fmla="*/ 2147483647 w 108"/>
                <a:gd name="T19" fmla="*/ 2147483647 h 151"/>
                <a:gd name="T20" fmla="*/ 2147483647 w 108"/>
                <a:gd name="T21" fmla="*/ 2147483647 h 151"/>
                <a:gd name="T22" fmla="*/ 2147483647 w 108"/>
                <a:gd name="T23" fmla="*/ 2147483647 h 151"/>
                <a:gd name="T24" fmla="*/ 2147483647 w 108"/>
                <a:gd name="T25" fmla="*/ 2147483647 h 151"/>
                <a:gd name="T26" fmla="*/ 2147483647 w 108"/>
                <a:gd name="T27" fmla="*/ 0 h 151"/>
                <a:gd name="T28" fmla="*/ 2147483647 w 108"/>
                <a:gd name="T29" fmla="*/ 2147483647 h 1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8" h="151">
                  <a:moveTo>
                    <a:pt x="12" y="18"/>
                  </a:moveTo>
                  <a:lnTo>
                    <a:pt x="0" y="42"/>
                  </a:lnTo>
                  <a:lnTo>
                    <a:pt x="6" y="72"/>
                  </a:lnTo>
                  <a:lnTo>
                    <a:pt x="18" y="85"/>
                  </a:lnTo>
                  <a:lnTo>
                    <a:pt x="36" y="91"/>
                  </a:lnTo>
                  <a:lnTo>
                    <a:pt x="72" y="109"/>
                  </a:lnTo>
                  <a:lnTo>
                    <a:pt x="78" y="139"/>
                  </a:lnTo>
                  <a:lnTo>
                    <a:pt x="108" y="151"/>
                  </a:lnTo>
                  <a:lnTo>
                    <a:pt x="102" y="127"/>
                  </a:lnTo>
                  <a:lnTo>
                    <a:pt x="78" y="91"/>
                  </a:lnTo>
                  <a:lnTo>
                    <a:pt x="42" y="66"/>
                  </a:lnTo>
                  <a:lnTo>
                    <a:pt x="48" y="48"/>
                  </a:lnTo>
                  <a:lnTo>
                    <a:pt x="54" y="12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85" name="Freeform 273"/>
            <p:cNvSpPr>
              <a:spLocks/>
            </p:cNvSpPr>
            <p:nvPr/>
          </p:nvSpPr>
          <p:spPr bwMode="auto">
            <a:xfrm>
              <a:off x="6845433" y="4189991"/>
              <a:ext cx="90505" cy="71909"/>
            </a:xfrm>
            <a:custGeom>
              <a:avLst/>
              <a:gdLst>
                <a:gd name="T0" fmla="*/ 0 w 90"/>
                <a:gd name="T1" fmla="*/ 2147483647 h 72"/>
                <a:gd name="T2" fmla="*/ 2147483647 w 90"/>
                <a:gd name="T3" fmla="*/ 2147483647 h 72"/>
                <a:gd name="T4" fmla="*/ 2147483647 w 90"/>
                <a:gd name="T5" fmla="*/ 2147483647 h 72"/>
                <a:gd name="T6" fmla="*/ 2147483647 w 90"/>
                <a:gd name="T7" fmla="*/ 0 h 72"/>
                <a:gd name="T8" fmla="*/ 2147483647 w 90"/>
                <a:gd name="T9" fmla="*/ 2147483647 h 72"/>
                <a:gd name="T10" fmla="*/ 2147483647 w 90"/>
                <a:gd name="T11" fmla="*/ 2147483647 h 72"/>
                <a:gd name="T12" fmla="*/ 2147483647 w 90"/>
                <a:gd name="T13" fmla="*/ 2147483647 h 72"/>
                <a:gd name="T14" fmla="*/ 2147483647 w 90"/>
                <a:gd name="T15" fmla="*/ 2147483647 h 72"/>
                <a:gd name="T16" fmla="*/ 2147483647 w 90"/>
                <a:gd name="T17" fmla="*/ 2147483647 h 72"/>
                <a:gd name="T18" fmla="*/ 0 w 90"/>
                <a:gd name="T19" fmla="*/ 2147483647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" h="72">
                  <a:moveTo>
                    <a:pt x="0" y="54"/>
                  </a:moveTo>
                  <a:lnTo>
                    <a:pt x="18" y="24"/>
                  </a:lnTo>
                  <a:lnTo>
                    <a:pt x="42" y="24"/>
                  </a:lnTo>
                  <a:lnTo>
                    <a:pt x="60" y="0"/>
                  </a:lnTo>
                  <a:lnTo>
                    <a:pt x="90" y="24"/>
                  </a:lnTo>
                  <a:lnTo>
                    <a:pt x="90" y="72"/>
                  </a:lnTo>
                  <a:lnTo>
                    <a:pt x="60" y="60"/>
                  </a:lnTo>
                  <a:lnTo>
                    <a:pt x="42" y="60"/>
                  </a:lnTo>
                  <a:lnTo>
                    <a:pt x="24" y="4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86" name="Freeform 333"/>
            <p:cNvSpPr>
              <a:spLocks/>
            </p:cNvSpPr>
            <p:nvPr/>
          </p:nvSpPr>
          <p:spPr bwMode="auto">
            <a:xfrm>
              <a:off x="6187097" y="3195666"/>
              <a:ext cx="607504" cy="304992"/>
            </a:xfrm>
            <a:custGeom>
              <a:avLst/>
              <a:gdLst>
                <a:gd name="T0" fmla="*/ 2147483647 w 595"/>
                <a:gd name="T1" fmla="*/ 2147483647 h 301"/>
                <a:gd name="T2" fmla="*/ 2147483647 w 595"/>
                <a:gd name="T3" fmla="*/ 2147483647 h 301"/>
                <a:gd name="T4" fmla="*/ 2147483647 w 595"/>
                <a:gd name="T5" fmla="*/ 2147483647 h 301"/>
                <a:gd name="T6" fmla="*/ 2147483647 w 595"/>
                <a:gd name="T7" fmla="*/ 2147483647 h 301"/>
                <a:gd name="T8" fmla="*/ 2147483647 w 595"/>
                <a:gd name="T9" fmla="*/ 2147483647 h 301"/>
                <a:gd name="T10" fmla="*/ 2147483647 w 595"/>
                <a:gd name="T11" fmla="*/ 2147483647 h 301"/>
                <a:gd name="T12" fmla="*/ 2147483647 w 595"/>
                <a:gd name="T13" fmla="*/ 2147483647 h 301"/>
                <a:gd name="T14" fmla="*/ 2147483647 w 595"/>
                <a:gd name="T15" fmla="*/ 2147483647 h 301"/>
                <a:gd name="T16" fmla="*/ 2147483647 w 595"/>
                <a:gd name="T17" fmla="*/ 2147483647 h 301"/>
                <a:gd name="T18" fmla="*/ 2147483647 w 595"/>
                <a:gd name="T19" fmla="*/ 2147483647 h 301"/>
                <a:gd name="T20" fmla="*/ 2147483647 w 595"/>
                <a:gd name="T21" fmla="*/ 2147483647 h 301"/>
                <a:gd name="T22" fmla="*/ 2147483647 w 595"/>
                <a:gd name="T23" fmla="*/ 2147483647 h 301"/>
                <a:gd name="T24" fmla="*/ 2147483647 w 595"/>
                <a:gd name="T25" fmla="*/ 2147483647 h 301"/>
                <a:gd name="T26" fmla="*/ 2147483647 w 595"/>
                <a:gd name="T27" fmla="*/ 2147483647 h 301"/>
                <a:gd name="T28" fmla="*/ 2147483647 w 595"/>
                <a:gd name="T29" fmla="*/ 2147483647 h 301"/>
                <a:gd name="T30" fmla="*/ 2147483647 w 595"/>
                <a:gd name="T31" fmla="*/ 2147483647 h 301"/>
                <a:gd name="T32" fmla="*/ 2147483647 w 595"/>
                <a:gd name="T33" fmla="*/ 2147483647 h 301"/>
                <a:gd name="T34" fmla="*/ 2147483647 w 595"/>
                <a:gd name="T35" fmla="*/ 2147483647 h 301"/>
                <a:gd name="T36" fmla="*/ 2147483647 w 595"/>
                <a:gd name="T37" fmla="*/ 2147483647 h 301"/>
                <a:gd name="T38" fmla="*/ 2147483647 w 595"/>
                <a:gd name="T39" fmla="*/ 2147483647 h 301"/>
                <a:gd name="T40" fmla="*/ 2147483647 w 595"/>
                <a:gd name="T41" fmla="*/ 2147483647 h 301"/>
                <a:gd name="T42" fmla="*/ 2147483647 w 595"/>
                <a:gd name="T43" fmla="*/ 0 h 301"/>
                <a:gd name="T44" fmla="*/ 2147483647 w 595"/>
                <a:gd name="T45" fmla="*/ 2147483647 h 301"/>
                <a:gd name="T46" fmla="*/ 2147483647 w 595"/>
                <a:gd name="T47" fmla="*/ 2147483647 h 301"/>
                <a:gd name="T48" fmla="*/ 2147483647 w 595"/>
                <a:gd name="T49" fmla="*/ 2147483647 h 301"/>
                <a:gd name="T50" fmla="*/ 2147483647 w 595"/>
                <a:gd name="T51" fmla="*/ 2147483647 h 301"/>
                <a:gd name="T52" fmla="*/ 2147483647 w 595"/>
                <a:gd name="T53" fmla="*/ 2147483647 h 301"/>
                <a:gd name="T54" fmla="*/ 0 w 595"/>
                <a:gd name="T55" fmla="*/ 2147483647 h 301"/>
                <a:gd name="T56" fmla="*/ 2147483647 w 595"/>
                <a:gd name="T57" fmla="*/ 2147483647 h 301"/>
                <a:gd name="T58" fmla="*/ 2147483647 w 595"/>
                <a:gd name="T59" fmla="*/ 2147483647 h 30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95" h="301">
                  <a:moveTo>
                    <a:pt x="42" y="126"/>
                  </a:moveTo>
                  <a:lnTo>
                    <a:pt x="48" y="186"/>
                  </a:lnTo>
                  <a:lnTo>
                    <a:pt x="127" y="210"/>
                  </a:lnTo>
                  <a:lnTo>
                    <a:pt x="181" y="264"/>
                  </a:lnTo>
                  <a:lnTo>
                    <a:pt x="253" y="270"/>
                  </a:lnTo>
                  <a:lnTo>
                    <a:pt x="313" y="301"/>
                  </a:lnTo>
                  <a:lnTo>
                    <a:pt x="379" y="258"/>
                  </a:lnTo>
                  <a:lnTo>
                    <a:pt x="445" y="252"/>
                  </a:lnTo>
                  <a:lnTo>
                    <a:pt x="457" y="210"/>
                  </a:lnTo>
                  <a:lnTo>
                    <a:pt x="499" y="192"/>
                  </a:lnTo>
                  <a:lnTo>
                    <a:pt x="541" y="174"/>
                  </a:lnTo>
                  <a:lnTo>
                    <a:pt x="595" y="156"/>
                  </a:lnTo>
                  <a:lnTo>
                    <a:pt x="583" y="132"/>
                  </a:lnTo>
                  <a:lnTo>
                    <a:pt x="529" y="126"/>
                  </a:lnTo>
                  <a:lnTo>
                    <a:pt x="529" y="96"/>
                  </a:lnTo>
                  <a:lnTo>
                    <a:pt x="541" y="72"/>
                  </a:lnTo>
                  <a:lnTo>
                    <a:pt x="499" y="60"/>
                  </a:lnTo>
                  <a:lnTo>
                    <a:pt x="403" y="84"/>
                  </a:lnTo>
                  <a:lnTo>
                    <a:pt x="367" y="54"/>
                  </a:lnTo>
                  <a:lnTo>
                    <a:pt x="307" y="54"/>
                  </a:lnTo>
                  <a:lnTo>
                    <a:pt x="289" y="36"/>
                  </a:lnTo>
                  <a:lnTo>
                    <a:pt x="217" y="0"/>
                  </a:lnTo>
                  <a:lnTo>
                    <a:pt x="193" y="30"/>
                  </a:lnTo>
                  <a:lnTo>
                    <a:pt x="169" y="66"/>
                  </a:lnTo>
                  <a:lnTo>
                    <a:pt x="121" y="48"/>
                  </a:lnTo>
                  <a:lnTo>
                    <a:pt x="54" y="54"/>
                  </a:lnTo>
                  <a:lnTo>
                    <a:pt x="12" y="78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2" y="126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87" name="Line 449"/>
            <p:cNvSpPr>
              <a:spLocks noChangeShapeType="1"/>
            </p:cNvSpPr>
            <p:nvPr/>
          </p:nvSpPr>
          <p:spPr bwMode="auto">
            <a:xfrm>
              <a:off x="6771045" y="4026336"/>
              <a:ext cx="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88" name="Freeform 506"/>
            <p:cNvSpPr>
              <a:spLocks/>
            </p:cNvSpPr>
            <p:nvPr/>
          </p:nvSpPr>
          <p:spPr bwMode="auto">
            <a:xfrm>
              <a:off x="6887587" y="3468424"/>
              <a:ext cx="96705" cy="121501"/>
            </a:xfrm>
            <a:custGeom>
              <a:avLst/>
              <a:gdLst>
                <a:gd name="T0" fmla="*/ 2147483647 w 78"/>
                <a:gd name="T1" fmla="*/ 2147483647 h 98"/>
                <a:gd name="T2" fmla="*/ 2147483647 w 78"/>
                <a:gd name="T3" fmla="*/ 2147483647 h 98"/>
                <a:gd name="T4" fmla="*/ 2147483647 w 78"/>
                <a:gd name="T5" fmla="*/ 2147483647 h 98"/>
                <a:gd name="T6" fmla="*/ 2147483647 w 78"/>
                <a:gd name="T7" fmla="*/ 2147483647 h 98"/>
                <a:gd name="T8" fmla="*/ 0 w 78"/>
                <a:gd name="T9" fmla="*/ 2147483647 h 98"/>
                <a:gd name="T10" fmla="*/ 0 w 78"/>
                <a:gd name="T11" fmla="*/ 2147483647 h 98"/>
                <a:gd name="T12" fmla="*/ 2147483647 w 78"/>
                <a:gd name="T13" fmla="*/ 2147483647 h 98"/>
                <a:gd name="T14" fmla="*/ 2147483647 w 78"/>
                <a:gd name="T15" fmla="*/ 2147483647 h 98"/>
                <a:gd name="T16" fmla="*/ 2147483647 w 78"/>
                <a:gd name="T17" fmla="*/ 2147483647 h 98"/>
                <a:gd name="T18" fmla="*/ 2147483647 w 78"/>
                <a:gd name="T19" fmla="*/ 2147483647 h 98"/>
                <a:gd name="T20" fmla="*/ 2147483647 w 78"/>
                <a:gd name="T21" fmla="*/ 2147483647 h 98"/>
                <a:gd name="T22" fmla="*/ 2147483647 w 78"/>
                <a:gd name="T23" fmla="*/ 2147483647 h 98"/>
                <a:gd name="T24" fmla="*/ 2147483647 w 78"/>
                <a:gd name="T25" fmla="*/ 2147483647 h 98"/>
                <a:gd name="T26" fmla="*/ 2147483647 w 78"/>
                <a:gd name="T27" fmla="*/ 2147483647 h 98"/>
                <a:gd name="T28" fmla="*/ 2147483647 w 78"/>
                <a:gd name="T29" fmla="*/ 2147483647 h 98"/>
                <a:gd name="T30" fmla="*/ 2147483647 w 78"/>
                <a:gd name="T31" fmla="*/ 2147483647 h 98"/>
                <a:gd name="T32" fmla="*/ 2147483647 w 78"/>
                <a:gd name="T33" fmla="*/ 2147483647 h 98"/>
                <a:gd name="T34" fmla="*/ 2147483647 w 78"/>
                <a:gd name="T35" fmla="*/ 2147483647 h 98"/>
                <a:gd name="T36" fmla="*/ 2147483647 w 78"/>
                <a:gd name="T37" fmla="*/ 2147483647 h 98"/>
                <a:gd name="T38" fmla="*/ 2147483647 w 78"/>
                <a:gd name="T39" fmla="*/ 2147483647 h 98"/>
                <a:gd name="T40" fmla="*/ 2147483647 w 78"/>
                <a:gd name="T41" fmla="*/ 2147483647 h 98"/>
                <a:gd name="T42" fmla="*/ 2147483647 w 78"/>
                <a:gd name="T43" fmla="*/ 2147483647 h 98"/>
                <a:gd name="T44" fmla="*/ 2147483647 w 78"/>
                <a:gd name="T45" fmla="*/ 2147483647 h 98"/>
                <a:gd name="T46" fmla="*/ 2147483647 w 78"/>
                <a:gd name="T47" fmla="*/ 2147483647 h 98"/>
                <a:gd name="T48" fmla="*/ 2147483647 w 78"/>
                <a:gd name="T49" fmla="*/ 2147483647 h 98"/>
                <a:gd name="T50" fmla="*/ 2147483647 w 78"/>
                <a:gd name="T51" fmla="*/ 2147483647 h 98"/>
                <a:gd name="T52" fmla="*/ 2147483647 w 78"/>
                <a:gd name="T53" fmla="*/ 2147483647 h 98"/>
                <a:gd name="T54" fmla="*/ 2147483647 w 78"/>
                <a:gd name="T55" fmla="*/ 2147483647 h 98"/>
                <a:gd name="T56" fmla="*/ 2147483647 w 78"/>
                <a:gd name="T57" fmla="*/ 2147483647 h 98"/>
                <a:gd name="T58" fmla="*/ 2147483647 w 78"/>
                <a:gd name="T59" fmla="*/ 2147483647 h 98"/>
                <a:gd name="T60" fmla="*/ 2147483647 w 78"/>
                <a:gd name="T61" fmla="*/ 2147483647 h 98"/>
                <a:gd name="T62" fmla="*/ 2147483647 w 78"/>
                <a:gd name="T63" fmla="*/ 0 h 98"/>
                <a:gd name="T64" fmla="*/ 2147483647 w 78"/>
                <a:gd name="T65" fmla="*/ 2147483647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8" h="98">
                  <a:moveTo>
                    <a:pt x="32" y="12"/>
                  </a:moveTo>
                  <a:lnTo>
                    <a:pt x="34" y="32"/>
                  </a:lnTo>
                  <a:lnTo>
                    <a:pt x="20" y="22"/>
                  </a:lnTo>
                  <a:lnTo>
                    <a:pt x="6" y="34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10" y="56"/>
                  </a:lnTo>
                  <a:lnTo>
                    <a:pt x="30" y="70"/>
                  </a:lnTo>
                  <a:lnTo>
                    <a:pt x="34" y="84"/>
                  </a:lnTo>
                  <a:lnTo>
                    <a:pt x="36" y="92"/>
                  </a:lnTo>
                  <a:lnTo>
                    <a:pt x="40" y="98"/>
                  </a:lnTo>
                  <a:lnTo>
                    <a:pt x="70" y="88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4" y="60"/>
                  </a:lnTo>
                  <a:lnTo>
                    <a:pt x="64" y="46"/>
                  </a:lnTo>
                  <a:lnTo>
                    <a:pt x="54" y="26"/>
                  </a:lnTo>
                  <a:lnTo>
                    <a:pt x="64" y="16"/>
                  </a:lnTo>
                  <a:lnTo>
                    <a:pt x="78" y="4"/>
                  </a:lnTo>
                  <a:lnTo>
                    <a:pt x="52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89" name="Freeform 517"/>
            <p:cNvSpPr>
              <a:spLocks/>
            </p:cNvSpPr>
            <p:nvPr/>
          </p:nvSpPr>
          <p:spPr bwMode="auto">
            <a:xfrm>
              <a:off x="6924781" y="3577527"/>
              <a:ext cx="66949" cy="81827"/>
            </a:xfrm>
            <a:custGeom>
              <a:avLst/>
              <a:gdLst>
                <a:gd name="T0" fmla="*/ 2147483647 w 54"/>
                <a:gd name="T1" fmla="*/ 2147483647 h 66"/>
                <a:gd name="T2" fmla="*/ 2147483647 w 54"/>
                <a:gd name="T3" fmla="*/ 2147483647 h 66"/>
                <a:gd name="T4" fmla="*/ 2147483647 w 54"/>
                <a:gd name="T5" fmla="*/ 2147483647 h 66"/>
                <a:gd name="T6" fmla="*/ 2147483647 w 54"/>
                <a:gd name="T7" fmla="*/ 2147483647 h 66"/>
                <a:gd name="T8" fmla="*/ 0 w 54"/>
                <a:gd name="T9" fmla="*/ 2147483647 h 66"/>
                <a:gd name="T10" fmla="*/ 0 w 54"/>
                <a:gd name="T11" fmla="*/ 2147483647 h 66"/>
                <a:gd name="T12" fmla="*/ 2147483647 w 54"/>
                <a:gd name="T13" fmla="*/ 2147483647 h 66"/>
                <a:gd name="T14" fmla="*/ 2147483647 w 54"/>
                <a:gd name="T15" fmla="*/ 2147483647 h 66"/>
                <a:gd name="T16" fmla="*/ 2147483647 w 54"/>
                <a:gd name="T17" fmla="*/ 2147483647 h 66"/>
                <a:gd name="T18" fmla="*/ 2147483647 w 54"/>
                <a:gd name="T19" fmla="*/ 2147483647 h 66"/>
                <a:gd name="T20" fmla="*/ 2147483647 w 54"/>
                <a:gd name="T21" fmla="*/ 2147483647 h 66"/>
                <a:gd name="T22" fmla="*/ 2147483647 w 54"/>
                <a:gd name="T23" fmla="*/ 2147483647 h 66"/>
                <a:gd name="T24" fmla="*/ 2147483647 w 54"/>
                <a:gd name="T25" fmla="*/ 2147483647 h 66"/>
                <a:gd name="T26" fmla="*/ 2147483647 w 54"/>
                <a:gd name="T27" fmla="*/ 0 h 66"/>
                <a:gd name="T28" fmla="*/ 2147483647 w 54"/>
                <a:gd name="T29" fmla="*/ 2147483647 h 66"/>
                <a:gd name="T30" fmla="*/ 2147483647 w 54"/>
                <a:gd name="T31" fmla="*/ 2147483647 h 66"/>
                <a:gd name="T32" fmla="*/ 2147483647 w 54"/>
                <a:gd name="T33" fmla="*/ 2147483647 h 66"/>
                <a:gd name="T34" fmla="*/ 2147483647 w 54"/>
                <a:gd name="T35" fmla="*/ 2147483647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66">
                  <a:moveTo>
                    <a:pt x="10" y="12"/>
                  </a:moveTo>
                  <a:lnTo>
                    <a:pt x="10" y="12"/>
                  </a:lnTo>
                  <a:lnTo>
                    <a:pt x="10" y="36"/>
                  </a:lnTo>
                  <a:lnTo>
                    <a:pt x="0" y="66"/>
                  </a:lnTo>
                  <a:lnTo>
                    <a:pt x="20" y="66"/>
                  </a:lnTo>
                  <a:lnTo>
                    <a:pt x="40" y="60"/>
                  </a:lnTo>
                  <a:lnTo>
                    <a:pt x="50" y="52"/>
                  </a:lnTo>
                  <a:lnTo>
                    <a:pt x="54" y="36"/>
                  </a:lnTo>
                  <a:lnTo>
                    <a:pt x="40" y="0"/>
                  </a:lnTo>
                  <a:lnTo>
                    <a:pt x="10" y="1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A17DB8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90" name="Freeform 411"/>
            <p:cNvSpPr>
              <a:spLocks/>
            </p:cNvSpPr>
            <p:nvPr/>
          </p:nvSpPr>
          <p:spPr bwMode="auto">
            <a:xfrm>
              <a:off x="3240082" y="4931395"/>
              <a:ext cx="99184" cy="130180"/>
            </a:xfrm>
            <a:custGeom>
              <a:avLst/>
              <a:gdLst>
                <a:gd name="T0" fmla="*/ 2147483647 w 102"/>
                <a:gd name="T1" fmla="*/ 2147483647 h 114"/>
                <a:gd name="T2" fmla="*/ 2147483647 w 102"/>
                <a:gd name="T3" fmla="*/ 2147483647 h 114"/>
                <a:gd name="T4" fmla="*/ 2147483647 w 102"/>
                <a:gd name="T5" fmla="*/ 0 h 114"/>
                <a:gd name="T6" fmla="*/ 2147483647 w 102"/>
                <a:gd name="T7" fmla="*/ 2147483647 h 114"/>
                <a:gd name="T8" fmla="*/ 0 w 102"/>
                <a:gd name="T9" fmla="*/ 2147483647 h 114"/>
                <a:gd name="T10" fmla="*/ 0 w 102"/>
                <a:gd name="T11" fmla="*/ 2147483647 h 114"/>
                <a:gd name="T12" fmla="*/ 2147483647 w 102"/>
                <a:gd name="T13" fmla="*/ 2147483647 h 114"/>
                <a:gd name="T14" fmla="*/ 2147483647 w 102"/>
                <a:gd name="T15" fmla="*/ 2147483647 h 114"/>
                <a:gd name="T16" fmla="*/ 2147483647 w 102"/>
                <a:gd name="T17" fmla="*/ 2147483647 h 114"/>
                <a:gd name="T18" fmla="*/ 2147483647 w 102"/>
                <a:gd name="T19" fmla="*/ 2147483647 h 114"/>
                <a:gd name="T20" fmla="*/ 2147483647 w 102"/>
                <a:gd name="T21" fmla="*/ 2147483647 h 114"/>
                <a:gd name="T22" fmla="*/ 2147483647 w 102"/>
                <a:gd name="T23" fmla="*/ 2147483647 h 114"/>
                <a:gd name="T24" fmla="*/ 2147483647 w 102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14">
                  <a:moveTo>
                    <a:pt x="66" y="24"/>
                  </a:moveTo>
                  <a:lnTo>
                    <a:pt x="36" y="6"/>
                  </a:lnTo>
                  <a:lnTo>
                    <a:pt x="18" y="0"/>
                  </a:lnTo>
                  <a:lnTo>
                    <a:pt x="6" y="18"/>
                  </a:lnTo>
                  <a:lnTo>
                    <a:pt x="0" y="48"/>
                  </a:lnTo>
                  <a:lnTo>
                    <a:pt x="0" y="78"/>
                  </a:lnTo>
                  <a:lnTo>
                    <a:pt x="24" y="96"/>
                  </a:lnTo>
                  <a:lnTo>
                    <a:pt x="36" y="108"/>
                  </a:lnTo>
                  <a:lnTo>
                    <a:pt x="66" y="114"/>
                  </a:lnTo>
                  <a:lnTo>
                    <a:pt x="96" y="90"/>
                  </a:lnTo>
                  <a:lnTo>
                    <a:pt x="102" y="78"/>
                  </a:lnTo>
                  <a:lnTo>
                    <a:pt x="84" y="42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7D8CC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91" name="Freeform 420"/>
            <p:cNvSpPr>
              <a:spLocks/>
            </p:cNvSpPr>
            <p:nvPr/>
          </p:nvSpPr>
          <p:spPr bwMode="auto">
            <a:xfrm>
              <a:off x="2812349" y="4392080"/>
              <a:ext cx="250440" cy="306232"/>
            </a:xfrm>
            <a:custGeom>
              <a:avLst/>
              <a:gdLst>
                <a:gd name="T0" fmla="*/ 2147483647 w 240"/>
                <a:gd name="T1" fmla="*/ 2147483647 h 337"/>
                <a:gd name="T2" fmla="*/ 2147483647 w 240"/>
                <a:gd name="T3" fmla="*/ 2147483647 h 337"/>
                <a:gd name="T4" fmla="*/ 2147483647 w 240"/>
                <a:gd name="T5" fmla="*/ 2147483647 h 337"/>
                <a:gd name="T6" fmla="*/ 2147483647 w 240"/>
                <a:gd name="T7" fmla="*/ 2147483647 h 337"/>
                <a:gd name="T8" fmla="*/ 2147483647 w 240"/>
                <a:gd name="T9" fmla="*/ 2147483647 h 337"/>
                <a:gd name="T10" fmla="*/ 2147483647 w 240"/>
                <a:gd name="T11" fmla="*/ 2147483647 h 337"/>
                <a:gd name="T12" fmla="*/ 2147483647 w 240"/>
                <a:gd name="T13" fmla="*/ 2147483647 h 337"/>
                <a:gd name="T14" fmla="*/ 2147483647 w 240"/>
                <a:gd name="T15" fmla="*/ 2147483647 h 337"/>
                <a:gd name="T16" fmla="*/ 2147483647 w 240"/>
                <a:gd name="T17" fmla="*/ 2147483647 h 337"/>
                <a:gd name="T18" fmla="*/ 2147483647 w 240"/>
                <a:gd name="T19" fmla="*/ 2147483647 h 337"/>
                <a:gd name="T20" fmla="*/ 2147483647 w 240"/>
                <a:gd name="T21" fmla="*/ 2147483647 h 337"/>
                <a:gd name="T22" fmla="*/ 2147483647 w 240"/>
                <a:gd name="T23" fmla="*/ 2147483647 h 337"/>
                <a:gd name="T24" fmla="*/ 2147483647 w 240"/>
                <a:gd name="T25" fmla="*/ 2147483647 h 337"/>
                <a:gd name="T26" fmla="*/ 2147483647 w 240"/>
                <a:gd name="T27" fmla="*/ 0 h 337"/>
                <a:gd name="T28" fmla="*/ 2147483647 w 240"/>
                <a:gd name="T29" fmla="*/ 0 h 337"/>
                <a:gd name="T30" fmla="*/ 2147483647 w 240"/>
                <a:gd name="T31" fmla="*/ 2147483647 h 337"/>
                <a:gd name="T32" fmla="*/ 2147483647 w 240"/>
                <a:gd name="T33" fmla="*/ 2147483647 h 337"/>
                <a:gd name="T34" fmla="*/ 2147483647 w 240"/>
                <a:gd name="T35" fmla="*/ 2147483647 h 337"/>
                <a:gd name="T36" fmla="*/ 2147483647 w 240"/>
                <a:gd name="T37" fmla="*/ 2147483647 h 337"/>
                <a:gd name="T38" fmla="*/ 2147483647 w 240"/>
                <a:gd name="T39" fmla="*/ 2147483647 h 337"/>
                <a:gd name="T40" fmla="*/ 2147483647 w 240"/>
                <a:gd name="T41" fmla="*/ 2147483647 h 337"/>
                <a:gd name="T42" fmla="*/ 0 w 240"/>
                <a:gd name="T43" fmla="*/ 2147483647 h 337"/>
                <a:gd name="T44" fmla="*/ 2147483647 w 240"/>
                <a:gd name="T45" fmla="*/ 2147483647 h 337"/>
                <a:gd name="T46" fmla="*/ 2147483647 w 240"/>
                <a:gd name="T47" fmla="*/ 2147483647 h 337"/>
                <a:gd name="T48" fmla="*/ 2147483647 w 240"/>
                <a:gd name="T49" fmla="*/ 2147483647 h 337"/>
                <a:gd name="T50" fmla="*/ 2147483647 w 240"/>
                <a:gd name="T51" fmla="*/ 2147483647 h 337"/>
                <a:gd name="T52" fmla="*/ 2147483647 w 240"/>
                <a:gd name="T53" fmla="*/ 2147483647 h 337"/>
                <a:gd name="T54" fmla="*/ 2147483647 w 240"/>
                <a:gd name="T55" fmla="*/ 2147483647 h 337"/>
                <a:gd name="T56" fmla="*/ 2147483647 w 240"/>
                <a:gd name="T57" fmla="*/ 2147483647 h 337"/>
                <a:gd name="T58" fmla="*/ 2147483647 w 240"/>
                <a:gd name="T59" fmla="*/ 2147483647 h 337"/>
                <a:gd name="T60" fmla="*/ 2147483647 w 240"/>
                <a:gd name="T61" fmla="*/ 2147483647 h 337"/>
                <a:gd name="T62" fmla="*/ 2147483647 w 240"/>
                <a:gd name="T63" fmla="*/ 2147483647 h 3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0" h="337">
                  <a:moveTo>
                    <a:pt x="228" y="204"/>
                  </a:moveTo>
                  <a:lnTo>
                    <a:pt x="228" y="198"/>
                  </a:lnTo>
                  <a:lnTo>
                    <a:pt x="216" y="198"/>
                  </a:lnTo>
                  <a:lnTo>
                    <a:pt x="210" y="162"/>
                  </a:lnTo>
                  <a:lnTo>
                    <a:pt x="180" y="174"/>
                  </a:lnTo>
                  <a:lnTo>
                    <a:pt x="156" y="156"/>
                  </a:lnTo>
                  <a:lnTo>
                    <a:pt x="156" y="120"/>
                  </a:lnTo>
                  <a:lnTo>
                    <a:pt x="180" y="84"/>
                  </a:lnTo>
                  <a:lnTo>
                    <a:pt x="198" y="72"/>
                  </a:lnTo>
                  <a:lnTo>
                    <a:pt x="204" y="54"/>
                  </a:lnTo>
                  <a:lnTo>
                    <a:pt x="192" y="36"/>
                  </a:lnTo>
                  <a:lnTo>
                    <a:pt x="168" y="36"/>
                  </a:lnTo>
                  <a:lnTo>
                    <a:pt x="150" y="18"/>
                  </a:lnTo>
                  <a:lnTo>
                    <a:pt x="120" y="0"/>
                  </a:lnTo>
                  <a:lnTo>
                    <a:pt x="108" y="24"/>
                  </a:lnTo>
                  <a:lnTo>
                    <a:pt x="84" y="48"/>
                  </a:lnTo>
                  <a:lnTo>
                    <a:pt x="66" y="54"/>
                  </a:lnTo>
                  <a:lnTo>
                    <a:pt x="42" y="78"/>
                  </a:lnTo>
                  <a:lnTo>
                    <a:pt x="24" y="72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18" y="114"/>
                  </a:lnTo>
                  <a:lnTo>
                    <a:pt x="54" y="174"/>
                  </a:lnTo>
                  <a:lnTo>
                    <a:pt x="90" y="252"/>
                  </a:lnTo>
                  <a:lnTo>
                    <a:pt x="90" y="264"/>
                  </a:lnTo>
                  <a:lnTo>
                    <a:pt x="216" y="337"/>
                  </a:lnTo>
                  <a:lnTo>
                    <a:pt x="222" y="337"/>
                  </a:lnTo>
                  <a:lnTo>
                    <a:pt x="228" y="307"/>
                  </a:lnTo>
                  <a:lnTo>
                    <a:pt x="234" y="270"/>
                  </a:lnTo>
                  <a:lnTo>
                    <a:pt x="240" y="222"/>
                  </a:lnTo>
                  <a:lnTo>
                    <a:pt x="228" y="204"/>
                  </a:lnTo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92" name="Freeform 413"/>
            <p:cNvSpPr>
              <a:spLocks/>
            </p:cNvSpPr>
            <p:nvPr/>
          </p:nvSpPr>
          <p:spPr bwMode="auto">
            <a:xfrm>
              <a:off x="2972285" y="4295375"/>
              <a:ext cx="690571" cy="711649"/>
            </a:xfrm>
            <a:custGeom>
              <a:avLst/>
              <a:gdLst>
                <a:gd name="T0" fmla="*/ 449369 w 10000"/>
                <a:gd name="T1" fmla="*/ 714947 h 10000"/>
                <a:gd name="T2" fmla="*/ 413116 w 10000"/>
                <a:gd name="T3" fmla="*/ 771079 h 10000"/>
                <a:gd name="T4" fmla="*/ 369611 w 10000"/>
                <a:gd name="T5" fmla="*/ 820103 h 10000"/>
                <a:gd name="T6" fmla="*/ 384113 w 10000"/>
                <a:gd name="T7" fmla="*/ 827119 h 10000"/>
                <a:gd name="T8" fmla="*/ 442119 w 10000"/>
                <a:gd name="T9" fmla="*/ 869126 h 10000"/>
                <a:gd name="T10" fmla="*/ 471121 w 10000"/>
                <a:gd name="T11" fmla="*/ 890176 h 10000"/>
                <a:gd name="T12" fmla="*/ 536378 w 10000"/>
                <a:gd name="T13" fmla="*/ 827119 h 10000"/>
                <a:gd name="T14" fmla="*/ 587045 w 10000"/>
                <a:gd name="T15" fmla="*/ 693898 h 10000"/>
                <a:gd name="T16" fmla="*/ 717558 w 10000"/>
                <a:gd name="T17" fmla="*/ 637858 h 10000"/>
                <a:gd name="T18" fmla="*/ 746561 w 10000"/>
                <a:gd name="T19" fmla="*/ 602775 h 10000"/>
                <a:gd name="T20" fmla="*/ 775476 w 10000"/>
                <a:gd name="T21" fmla="*/ 539719 h 10000"/>
                <a:gd name="T22" fmla="*/ 789977 w 10000"/>
                <a:gd name="T23" fmla="*/ 406589 h 10000"/>
                <a:gd name="T24" fmla="*/ 884237 w 10000"/>
                <a:gd name="T25" fmla="*/ 308450 h 10000"/>
                <a:gd name="T26" fmla="*/ 869736 w 10000"/>
                <a:gd name="T27" fmla="*/ 238285 h 10000"/>
                <a:gd name="T28" fmla="*/ 761063 w 10000"/>
                <a:gd name="T29" fmla="*/ 189261 h 10000"/>
                <a:gd name="T30" fmla="*/ 666803 w 10000"/>
                <a:gd name="T31" fmla="*/ 175229 h 10000"/>
                <a:gd name="T32" fmla="*/ 594296 w 10000"/>
                <a:gd name="T33" fmla="*/ 133221 h 10000"/>
                <a:gd name="T34" fmla="*/ 536378 w 10000"/>
                <a:gd name="T35" fmla="*/ 77090 h 10000"/>
                <a:gd name="T36" fmla="*/ 507375 w 10000"/>
                <a:gd name="T37" fmla="*/ 21049 h 10000"/>
                <a:gd name="T38" fmla="*/ 449369 w 10000"/>
                <a:gd name="T39" fmla="*/ 77090 h 10000"/>
                <a:gd name="T40" fmla="*/ 405865 w 10000"/>
                <a:gd name="T41" fmla="*/ 70073 h 10000"/>
                <a:gd name="T42" fmla="*/ 384113 w 10000"/>
                <a:gd name="T43" fmla="*/ 77090 h 10000"/>
                <a:gd name="T44" fmla="*/ 326195 w 10000"/>
                <a:gd name="T45" fmla="*/ 91123 h 10000"/>
                <a:gd name="T46" fmla="*/ 311694 w 10000"/>
                <a:gd name="T47" fmla="*/ 28066 h 10000"/>
                <a:gd name="T48" fmla="*/ 282691 w 10000"/>
                <a:gd name="T49" fmla="*/ 0 h 10000"/>
                <a:gd name="T50" fmla="*/ 253688 w 10000"/>
                <a:gd name="T51" fmla="*/ 28066 h 10000"/>
                <a:gd name="T52" fmla="*/ 217434 w 10000"/>
                <a:gd name="T53" fmla="*/ 63057 h 10000"/>
                <a:gd name="T54" fmla="*/ 159428 w 10000"/>
                <a:gd name="T55" fmla="*/ 105155 h 10000"/>
                <a:gd name="T56" fmla="*/ 79758 w 10000"/>
                <a:gd name="T57" fmla="*/ 98139 h 10000"/>
                <a:gd name="T58" fmla="*/ 72507 w 10000"/>
                <a:gd name="T59" fmla="*/ 210311 h 10000"/>
                <a:gd name="T60" fmla="*/ 50755 w 10000"/>
                <a:gd name="T61" fmla="*/ 217327 h 10000"/>
                <a:gd name="T62" fmla="*/ 0 w 10000"/>
                <a:gd name="T63" fmla="*/ 273368 h 10000"/>
                <a:gd name="T64" fmla="*/ 29003 w 10000"/>
                <a:gd name="T65" fmla="*/ 336424 h 10000"/>
                <a:gd name="T66" fmla="*/ 72507 w 10000"/>
                <a:gd name="T67" fmla="*/ 364490 h 10000"/>
                <a:gd name="T68" fmla="*/ 87009 w 10000"/>
                <a:gd name="T69" fmla="*/ 371506 h 10000"/>
                <a:gd name="T70" fmla="*/ 124766 w 10000"/>
                <a:gd name="T71" fmla="*/ 375516 h 10000"/>
                <a:gd name="T72" fmla="*/ 165264 w 10000"/>
                <a:gd name="T73" fmla="*/ 354102 h 10000"/>
                <a:gd name="T74" fmla="*/ 195682 w 10000"/>
                <a:gd name="T75" fmla="*/ 392556 h 10000"/>
                <a:gd name="T76" fmla="*/ 289941 w 10000"/>
                <a:gd name="T77" fmla="*/ 434563 h 10000"/>
                <a:gd name="T78" fmla="*/ 304443 w 10000"/>
                <a:gd name="T79" fmla="*/ 483678 h 10000"/>
                <a:gd name="T80" fmla="*/ 347859 w 10000"/>
                <a:gd name="T81" fmla="*/ 518669 h 10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0" h="10000">
                  <a:moveTo>
                    <a:pt x="5000" y="7769"/>
                  </a:moveTo>
                  <a:cubicBezTo>
                    <a:pt x="5027" y="7795"/>
                    <a:pt x="5055" y="7820"/>
                    <a:pt x="5082" y="7846"/>
                  </a:cubicBezTo>
                  <a:cubicBezTo>
                    <a:pt x="5027" y="8000"/>
                    <a:pt x="4973" y="8154"/>
                    <a:pt x="4918" y="8308"/>
                  </a:cubicBezTo>
                  <a:lnTo>
                    <a:pt x="4672" y="8462"/>
                  </a:lnTo>
                  <a:lnTo>
                    <a:pt x="4098" y="9000"/>
                  </a:lnTo>
                  <a:lnTo>
                    <a:pt x="4180" y="9000"/>
                  </a:lnTo>
                  <a:lnTo>
                    <a:pt x="4098" y="9000"/>
                  </a:lnTo>
                  <a:lnTo>
                    <a:pt x="4344" y="9077"/>
                  </a:lnTo>
                  <a:lnTo>
                    <a:pt x="4754" y="9308"/>
                  </a:lnTo>
                  <a:lnTo>
                    <a:pt x="5000" y="9538"/>
                  </a:lnTo>
                  <a:lnTo>
                    <a:pt x="5246" y="10000"/>
                  </a:lnTo>
                  <a:cubicBezTo>
                    <a:pt x="5273" y="9923"/>
                    <a:pt x="5301" y="9846"/>
                    <a:pt x="5328" y="9769"/>
                  </a:cubicBezTo>
                  <a:lnTo>
                    <a:pt x="5656" y="9462"/>
                  </a:lnTo>
                  <a:lnTo>
                    <a:pt x="6066" y="9077"/>
                  </a:lnTo>
                  <a:lnTo>
                    <a:pt x="6393" y="8077"/>
                  </a:lnTo>
                  <a:lnTo>
                    <a:pt x="6639" y="7615"/>
                  </a:lnTo>
                  <a:lnTo>
                    <a:pt x="7541" y="7077"/>
                  </a:lnTo>
                  <a:lnTo>
                    <a:pt x="8115" y="7000"/>
                  </a:lnTo>
                  <a:lnTo>
                    <a:pt x="8279" y="6923"/>
                  </a:lnTo>
                  <a:lnTo>
                    <a:pt x="8443" y="6615"/>
                  </a:lnTo>
                  <a:cubicBezTo>
                    <a:pt x="8470" y="6513"/>
                    <a:pt x="8498" y="6410"/>
                    <a:pt x="8525" y="6308"/>
                  </a:cubicBezTo>
                  <a:cubicBezTo>
                    <a:pt x="8607" y="6180"/>
                    <a:pt x="8688" y="6051"/>
                    <a:pt x="8770" y="5923"/>
                  </a:cubicBezTo>
                  <a:cubicBezTo>
                    <a:pt x="8797" y="5872"/>
                    <a:pt x="8825" y="5820"/>
                    <a:pt x="8852" y="5769"/>
                  </a:cubicBezTo>
                  <a:cubicBezTo>
                    <a:pt x="8879" y="5333"/>
                    <a:pt x="8907" y="4898"/>
                    <a:pt x="8934" y="4462"/>
                  </a:cubicBezTo>
                  <a:lnTo>
                    <a:pt x="9180" y="4385"/>
                  </a:lnTo>
                  <a:lnTo>
                    <a:pt x="10000" y="3385"/>
                  </a:lnTo>
                  <a:lnTo>
                    <a:pt x="10000" y="3154"/>
                  </a:lnTo>
                  <a:cubicBezTo>
                    <a:pt x="9945" y="2974"/>
                    <a:pt x="9891" y="2795"/>
                    <a:pt x="9836" y="2615"/>
                  </a:cubicBezTo>
                  <a:lnTo>
                    <a:pt x="9344" y="2462"/>
                  </a:lnTo>
                  <a:lnTo>
                    <a:pt x="8607" y="2077"/>
                  </a:lnTo>
                  <a:lnTo>
                    <a:pt x="7787" y="2000"/>
                  </a:lnTo>
                  <a:lnTo>
                    <a:pt x="7541" y="1923"/>
                  </a:lnTo>
                  <a:lnTo>
                    <a:pt x="7377" y="1692"/>
                  </a:lnTo>
                  <a:lnTo>
                    <a:pt x="6721" y="1462"/>
                  </a:lnTo>
                  <a:lnTo>
                    <a:pt x="6148" y="1154"/>
                  </a:lnTo>
                  <a:cubicBezTo>
                    <a:pt x="6121" y="1051"/>
                    <a:pt x="6093" y="949"/>
                    <a:pt x="6066" y="846"/>
                  </a:cubicBezTo>
                  <a:lnTo>
                    <a:pt x="5820" y="231"/>
                  </a:lnTo>
                  <a:lnTo>
                    <a:pt x="5738" y="231"/>
                  </a:lnTo>
                  <a:lnTo>
                    <a:pt x="5410" y="692"/>
                  </a:lnTo>
                  <a:lnTo>
                    <a:pt x="5082" y="846"/>
                  </a:lnTo>
                  <a:cubicBezTo>
                    <a:pt x="5055" y="820"/>
                    <a:pt x="5027" y="795"/>
                    <a:pt x="5000" y="769"/>
                  </a:cubicBezTo>
                  <a:lnTo>
                    <a:pt x="4590" y="769"/>
                  </a:lnTo>
                  <a:lnTo>
                    <a:pt x="4426" y="846"/>
                  </a:lnTo>
                  <a:lnTo>
                    <a:pt x="4344" y="846"/>
                  </a:lnTo>
                  <a:lnTo>
                    <a:pt x="3934" y="923"/>
                  </a:lnTo>
                  <a:lnTo>
                    <a:pt x="3689" y="1000"/>
                  </a:lnTo>
                  <a:lnTo>
                    <a:pt x="3443" y="769"/>
                  </a:lnTo>
                  <a:cubicBezTo>
                    <a:pt x="3470" y="615"/>
                    <a:pt x="3498" y="462"/>
                    <a:pt x="3525" y="308"/>
                  </a:cubicBezTo>
                  <a:lnTo>
                    <a:pt x="3361" y="77"/>
                  </a:lnTo>
                  <a:lnTo>
                    <a:pt x="3197" y="0"/>
                  </a:lnTo>
                  <a:cubicBezTo>
                    <a:pt x="3224" y="51"/>
                    <a:pt x="3252" y="103"/>
                    <a:pt x="3279" y="154"/>
                  </a:cubicBezTo>
                  <a:lnTo>
                    <a:pt x="2869" y="308"/>
                  </a:lnTo>
                  <a:lnTo>
                    <a:pt x="2213" y="308"/>
                  </a:lnTo>
                  <a:lnTo>
                    <a:pt x="2459" y="692"/>
                  </a:lnTo>
                  <a:cubicBezTo>
                    <a:pt x="2486" y="769"/>
                    <a:pt x="2514" y="846"/>
                    <a:pt x="2541" y="923"/>
                  </a:cubicBezTo>
                  <a:lnTo>
                    <a:pt x="1803" y="1154"/>
                  </a:lnTo>
                  <a:lnTo>
                    <a:pt x="1557" y="923"/>
                  </a:lnTo>
                  <a:lnTo>
                    <a:pt x="902" y="1077"/>
                  </a:lnTo>
                  <a:cubicBezTo>
                    <a:pt x="929" y="1205"/>
                    <a:pt x="957" y="1334"/>
                    <a:pt x="984" y="1462"/>
                  </a:cubicBezTo>
                  <a:cubicBezTo>
                    <a:pt x="929" y="1744"/>
                    <a:pt x="875" y="2026"/>
                    <a:pt x="820" y="2308"/>
                  </a:cubicBezTo>
                  <a:cubicBezTo>
                    <a:pt x="765" y="2257"/>
                    <a:pt x="711" y="2205"/>
                    <a:pt x="656" y="2154"/>
                  </a:cubicBezTo>
                  <a:cubicBezTo>
                    <a:pt x="629" y="2231"/>
                    <a:pt x="601" y="2308"/>
                    <a:pt x="574" y="2385"/>
                  </a:cubicBezTo>
                  <a:lnTo>
                    <a:pt x="328" y="2538"/>
                  </a:lnTo>
                  <a:lnTo>
                    <a:pt x="0" y="3000"/>
                  </a:lnTo>
                  <a:lnTo>
                    <a:pt x="0" y="3462"/>
                  </a:lnTo>
                  <a:lnTo>
                    <a:pt x="328" y="3692"/>
                  </a:lnTo>
                  <a:lnTo>
                    <a:pt x="738" y="3538"/>
                  </a:lnTo>
                  <a:cubicBezTo>
                    <a:pt x="765" y="3692"/>
                    <a:pt x="793" y="3846"/>
                    <a:pt x="820" y="4000"/>
                  </a:cubicBezTo>
                  <a:lnTo>
                    <a:pt x="984" y="4000"/>
                  </a:lnTo>
                  <a:lnTo>
                    <a:pt x="984" y="4077"/>
                  </a:lnTo>
                  <a:cubicBezTo>
                    <a:pt x="1311" y="4000"/>
                    <a:pt x="1240" y="3993"/>
                    <a:pt x="1311" y="4000"/>
                  </a:cubicBezTo>
                  <a:cubicBezTo>
                    <a:pt x="1382" y="4007"/>
                    <a:pt x="1378" y="4124"/>
                    <a:pt x="1411" y="4121"/>
                  </a:cubicBezTo>
                  <a:cubicBezTo>
                    <a:pt x="1487" y="4047"/>
                    <a:pt x="1644" y="3939"/>
                    <a:pt x="1720" y="3900"/>
                  </a:cubicBezTo>
                  <a:cubicBezTo>
                    <a:pt x="1796" y="3861"/>
                    <a:pt x="1787" y="3873"/>
                    <a:pt x="1869" y="3886"/>
                  </a:cubicBezTo>
                  <a:cubicBezTo>
                    <a:pt x="1951" y="3899"/>
                    <a:pt x="2074" y="3776"/>
                    <a:pt x="2131" y="3846"/>
                  </a:cubicBezTo>
                  <a:cubicBezTo>
                    <a:pt x="2188" y="3916"/>
                    <a:pt x="2186" y="4154"/>
                    <a:pt x="2213" y="4308"/>
                  </a:cubicBezTo>
                  <a:lnTo>
                    <a:pt x="2705" y="4538"/>
                  </a:lnTo>
                  <a:lnTo>
                    <a:pt x="3279" y="4769"/>
                  </a:lnTo>
                  <a:lnTo>
                    <a:pt x="3279" y="5077"/>
                  </a:lnTo>
                  <a:lnTo>
                    <a:pt x="3443" y="5308"/>
                  </a:lnTo>
                  <a:cubicBezTo>
                    <a:pt x="3525" y="5308"/>
                    <a:pt x="3934" y="5385"/>
                    <a:pt x="3934" y="5385"/>
                  </a:cubicBezTo>
                  <a:lnTo>
                    <a:pt x="3934" y="5692"/>
                  </a:lnTo>
                  <a:lnTo>
                    <a:pt x="3934" y="6231"/>
                  </a:lnTo>
                </a:path>
              </a:pathLst>
            </a:custGeom>
            <a:pattFill prst="wdUpDiag">
              <a:fgClr>
                <a:srgbClr val="A17DB8"/>
              </a:fgClr>
              <a:bgClr>
                <a:srgbClr val="009EDA"/>
              </a:bgClr>
            </a:patt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93" name="Freeform 409"/>
            <p:cNvSpPr>
              <a:spLocks/>
            </p:cNvSpPr>
            <p:nvPr/>
          </p:nvSpPr>
          <p:spPr bwMode="auto">
            <a:xfrm>
              <a:off x="2962366" y="4765261"/>
              <a:ext cx="369462" cy="740165"/>
            </a:xfrm>
            <a:custGeom>
              <a:avLst/>
              <a:gdLst>
                <a:gd name="T0" fmla="*/ 16966267 w 10000"/>
                <a:gd name="T1" fmla="*/ 26491840 h 10001"/>
                <a:gd name="T2" fmla="*/ 17326608 w 10000"/>
                <a:gd name="T3" fmla="*/ 22917709 h 10001"/>
                <a:gd name="T4" fmla="*/ 18049467 w 10000"/>
                <a:gd name="T5" fmla="*/ 20762389 h 10001"/>
                <a:gd name="T6" fmla="*/ 20576161 w 10000"/>
                <a:gd name="T7" fmla="*/ 15751442 h 10001"/>
                <a:gd name="T8" fmla="*/ 21657137 w 10000"/>
                <a:gd name="T9" fmla="*/ 14323533 h 10001"/>
                <a:gd name="T10" fmla="*/ 22379996 w 10000"/>
                <a:gd name="T11" fmla="*/ 10021991 h 10001"/>
                <a:gd name="T12" fmla="*/ 22019654 w 10000"/>
                <a:gd name="T13" fmla="*/ 9312585 h 10001"/>
                <a:gd name="T14" fmla="*/ 20936502 w 10000"/>
                <a:gd name="T15" fmla="*/ 10749402 h 10001"/>
                <a:gd name="T16" fmla="*/ 18770102 w 10000"/>
                <a:gd name="T17" fmla="*/ 12886716 h 10001"/>
                <a:gd name="T18" fmla="*/ 16966267 w 10000"/>
                <a:gd name="T19" fmla="*/ 12177216 h 10001"/>
                <a:gd name="T20" fmla="*/ 17326608 w 10000"/>
                <a:gd name="T21" fmla="*/ 7157265 h 10001"/>
                <a:gd name="T22" fmla="*/ 16243409 w 10000"/>
                <a:gd name="T23" fmla="*/ 5729451 h 10001"/>
                <a:gd name="T24" fmla="*/ 14077009 w 10000"/>
                <a:gd name="T25" fmla="*/ 4301542 h 10001"/>
                <a:gd name="T26" fmla="*/ 12993809 w 10000"/>
                <a:gd name="T27" fmla="*/ 2864726 h 10001"/>
                <a:gd name="T28" fmla="*/ 11912880 w 10000"/>
                <a:gd name="T29" fmla="*/ 0 h 10001"/>
                <a:gd name="T30" fmla="*/ 10467116 w 10000"/>
                <a:gd name="T31" fmla="*/ 727411 h 10001"/>
                <a:gd name="T32" fmla="*/ 10106822 w 10000"/>
                <a:gd name="T33" fmla="*/ 1427909 h 10001"/>
                <a:gd name="T34" fmla="*/ 8302987 w 10000"/>
                <a:gd name="T35" fmla="*/ 727411 h 10001"/>
                <a:gd name="T36" fmla="*/ 7580128 w 10000"/>
                <a:gd name="T37" fmla="*/ 727411 h 10001"/>
                <a:gd name="T38" fmla="*/ 7112351 w 10000"/>
                <a:gd name="T39" fmla="*/ 1176404 h 10001"/>
                <a:gd name="T40" fmla="*/ 7219787 w 10000"/>
                <a:gd name="T41" fmla="*/ 2155225 h 10001"/>
                <a:gd name="T42" fmla="*/ 6859446 w 10000"/>
                <a:gd name="T43" fmla="*/ 5010948 h 10001"/>
                <a:gd name="T44" fmla="*/ 5776293 w 10000"/>
                <a:gd name="T45" fmla="*/ 7157265 h 10001"/>
                <a:gd name="T46" fmla="*/ 5776293 w 10000"/>
                <a:gd name="T47" fmla="*/ 11449899 h 10001"/>
                <a:gd name="T48" fmla="*/ 5053387 w 10000"/>
                <a:gd name="T49" fmla="*/ 14323533 h 10001"/>
                <a:gd name="T50" fmla="*/ 3970235 w 10000"/>
                <a:gd name="T51" fmla="*/ 23627115 h 10001"/>
                <a:gd name="T52" fmla="*/ 4330529 w 10000"/>
                <a:gd name="T53" fmla="*/ 30784380 h 10001"/>
                <a:gd name="T54" fmla="*/ 2166400 w 10000"/>
                <a:gd name="T55" fmla="*/ 40105873 h 10001"/>
                <a:gd name="T56" fmla="*/ 1803835 w 10000"/>
                <a:gd name="T57" fmla="*/ 50127863 h 10001"/>
                <a:gd name="T58" fmla="*/ 1803835 w 10000"/>
                <a:gd name="T59" fmla="*/ 55147909 h 10001"/>
                <a:gd name="T60" fmla="*/ 1443494 w 10000"/>
                <a:gd name="T61" fmla="*/ 60158856 h 10001"/>
                <a:gd name="T62" fmla="*/ 2166400 w 10000"/>
                <a:gd name="T63" fmla="*/ 63032585 h 10001"/>
                <a:gd name="T64" fmla="*/ 1083200 w 10000"/>
                <a:gd name="T65" fmla="*/ 74482389 h 10001"/>
                <a:gd name="T66" fmla="*/ 0 w 10000"/>
                <a:gd name="T67" fmla="*/ 79493432 h 10001"/>
                <a:gd name="T68" fmla="*/ 360341 w 10000"/>
                <a:gd name="T69" fmla="*/ 83076566 h 10001"/>
                <a:gd name="T70" fmla="*/ 1533047 w 10000"/>
                <a:gd name="T71" fmla="*/ 88437763 h 10001"/>
                <a:gd name="T72" fmla="*/ 5315234 w 10000"/>
                <a:gd name="T73" fmla="*/ 89802748 h 10001"/>
                <a:gd name="T74" fmla="*/ 4883317 w 10000"/>
                <a:gd name="T75" fmla="*/ 87854014 h 10001"/>
                <a:gd name="T76" fmla="*/ 5053387 w 10000"/>
                <a:gd name="T77" fmla="*/ 84504380 h 10001"/>
                <a:gd name="T78" fmla="*/ 6044858 w 10000"/>
                <a:gd name="T79" fmla="*/ 81558915 h 10001"/>
                <a:gd name="T80" fmla="*/ 7083257 w 10000"/>
                <a:gd name="T81" fmla="*/ 77086702 h 10001"/>
                <a:gd name="T82" fmla="*/ 8208987 w 10000"/>
                <a:gd name="T83" fmla="*/ 74931477 h 10001"/>
                <a:gd name="T84" fmla="*/ 8663281 w 10000"/>
                <a:gd name="T85" fmla="*/ 70899255 h 10001"/>
                <a:gd name="T86" fmla="*/ 7580128 w 10000"/>
                <a:gd name="T87" fmla="*/ 69471441 h 10001"/>
                <a:gd name="T88" fmla="*/ 6859446 w 10000"/>
                <a:gd name="T89" fmla="*/ 66597713 h 10001"/>
                <a:gd name="T90" fmla="*/ 8457398 w 10000"/>
                <a:gd name="T91" fmla="*/ 65196812 h 10001"/>
                <a:gd name="T92" fmla="*/ 8887092 w 10000"/>
                <a:gd name="T93" fmla="*/ 62574589 h 10001"/>
                <a:gd name="T94" fmla="*/ 9746480 w 10000"/>
                <a:gd name="T95" fmla="*/ 59449451 h 10001"/>
                <a:gd name="T96" fmla="*/ 10697645 w 10000"/>
                <a:gd name="T97" fmla="*/ 58281954 h 10001"/>
                <a:gd name="T98" fmla="*/ 10829680 w 10000"/>
                <a:gd name="T99" fmla="*/ 55147909 h 10001"/>
                <a:gd name="T100" fmla="*/ 12168009 w 10000"/>
                <a:gd name="T101" fmla="*/ 53172262 h 10001"/>
                <a:gd name="T102" fmla="*/ 12031480 w 10000"/>
                <a:gd name="T103" fmla="*/ 51744353 h 10001"/>
                <a:gd name="T104" fmla="*/ 12273174 w 10000"/>
                <a:gd name="T105" fmla="*/ 50127863 h 10001"/>
                <a:gd name="T106" fmla="*/ 12993809 w 10000"/>
                <a:gd name="T107" fmla="*/ 47272140 h 10001"/>
                <a:gd name="T108" fmla="*/ 14743950 w 10000"/>
                <a:gd name="T109" fmla="*/ 47173396 h 10001"/>
                <a:gd name="T110" fmla="*/ 17324338 w 10000"/>
                <a:gd name="T111" fmla="*/ 45305496 h 10001"/>
                <a:gd name="T112" fmla="*/ 18409761 w 10000"/>
                <a:gd name="T113" fmla="*/ 40105873 h 10001"/>
                <a:gd name="T114" fmla="*/ 19130443 w 10000"/>
                <a:gd name="T115" fmla="*/ 36513831 h 10001"/>
                <a:gd name="T116" fmla="*/ 18409761 w 10000"/>
                <a:gd name="T117" fmla="*/ 33658108 h 10001"/>
                <a:gd name="T118" fmla="*/ 17326608 w 10000"/>
                <a:gd name="T119" fmla="*/ 31511791 h 10001"/>
                <a:gd name="T120" fmla="*/ 17290797 w 10000"/>
                <a:gd name="T121" fmla="*/ 31053795 h 10001"/>
                <a:gd name="T122" fmla="*/ 16966267 w 10000"/>
                <a:gd name="T123" fmla="*/ 30083882 h 10001"/>
                <a:gd name="T124" fmla="*/ 16966267 w 10000"/>
                <a:gd name="T125" fmla="*/ 26491840 h 100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000" h="10001">
                  <a:moveTo>
                    <a:pt x="7581" y="2950"/>
                  </a:moveTo>
                  <a:cubicBezTo>
                    <a:pt x="7635" y="2818"/>
                    <a:pt x="7688" y="2685"/>
                    <a:pt x="7742" y="2552"/>
                  </a:cubicBezTo>
                  <a:lnTo>
                    <a:pt x="8065" y="2312"/>
                  </a:lnTo>
                  <a:lnTo>
                    <a:pt x="9194" y="1754"/>
                  </a:lnTo>
                  <a:lnTo>
                    <a:pt x="9677" y="1595"/>
                  </a:lnTo>
                  <a:lnTo>
                    <a:pt x="10000" y="1116"/>
                  </a:lnTo>
                  <a:lnTo>
                    <a:pt x="9839" y="1037"/>
                  </a:lnTo>
                  <a:lnTo>
                    <a:pt x="9355" y="1197"/>
                  </a:lnTo>
                  <a:lnTo>
                    <a:pt x="8387" y="1435"/>
                  </a:lnTo>
                  <a:lnTo>
                    <a:pt x="7581" y="1356"/>
                  </a:lnTo>
                  <a:cubicBezTo>
                    <a:pt x="7635" y="1170"/>
                    <a:pt x="7688" y="983"/>
                    <a:pt x="7742" y="797"/>
                  </a:cubicBezTo>
                  <a:lnTo>
                    <a:pt x="7258" y="638"/>
                  </a:lnTo>
                  <a:lnTo>
                    <a:pt x="6290" y="479"/>
                  </a:lnTo>
                  <a:lnTo>
                    <a:pt x="5806" y="319"/>
                  </a:lnTo>
                  <a:lnTo>
                    <a:pt x="5323" y="0"/>
                  </a:lnTo>
                  <a:lnTo>
                    <a:pt x="4677" y="81"/>
                  </a:lnTo>
                  <a:lnTo>
                    <a:pt x="4516" y="159"/>
                  </a:lnTo>
                  <a:lnTo>
                    <a:pt x="3710" y="81"/>
                  </a:lnTo>
                  <a:cubicBezTo>
                    <a:pt x="3387" y="81"/>
                    <a:pt x="3476" y="72"/>
                    <a:pt x="3387" y="81"/>
                  </a:cubicBezTo>
                  <a:cubicBezTo>
                    <a:pt x="3298" y="89"/>
                    <a:pt x="3178" y="131"/>
                    <a:pt x="3178" y="131"/>
                  </a:cubicBezTo>
                  <a:cubicBezTo>
                    <a:pt x="3339" y="211"/>
                    <a:pt x="3245" y="168"/>
                    <a:pt x="3226" y="240"/>
                  </a:cubicBezTo>
                  <a:cubicBezTo>
                    <a:pt x="3207" y="310"/>
                    <a:pt x="3065" y="558"/>
                    <a:pt x="3065" y="558"/>
                  </a:cubicBezTo>
                  <a:lnTo>
                    <a:pt x="2581" y="797"/>
                  </a:lnTo>
                  <a:lnTo>
                    <a:pt x="2581" y="1275"/>
                  </a:lnTo>
                  <a:lnTo>
                    <a:pt x="2258" y="1595"/>
                  </a:lnTo>
                  <a:lnTo>
                    <a:pt x="1774" y="2631"/>
                  </a:lnTo>
                  <a:cubicBezTo>
                    <a:pt x="1828" y="2896"/>
                    <a:pt x="1881" y="3163"/>
                    <a:pt x="1935" y="3428"/>
                  </a:cubicBezTo>
                  <a:lnTo>
                    <a:pt x="968" y="4466"/>
                  </a:lnTo>
                  <a:lnTo>
                    <a:pt x="806" y="5582"/>
                  </a:lnTo>
                  <a:lnTo>
                    <a:pt x="806" y="6141"/>
                  </a:lnTo>
                  <a:cubicBezTo>
                    <a:pt x="752" y="6327"/>
                    <a:pt x="699" y="6514"/>
                    <a:pt x="645" y="6699"/>
                  </a:cubicBezTo>
                  <a:lnTo>
                    <a:pt x="968" y="7019"/>
                  </a:lnTo>
                  <a:lnTo>
                    <a:pt x="484" y="8294"/>
                  </a:lnTo>
                  <a:lnTo>
                    <a:pt x="0" y="8852"/>
                  </a:lnTo>
                  <a:cubicBezTo>
                    <a:pt x="54" y="8985"/>
                    <a:pt x="47" y="9085"/>
                    <a:pt x="161" y="9251"/>
                  </a:cubicBezTo>
                  <a:cubicBezTo>
                    <a:pt x="275" y="9417"/>
                    <a:pt x="316" y="9724"/>
                    <a:pt x="685" y="9848"/>
                  </a:cubicBezTo>
                  <a:cubicBezTo>
                    <a:pt x="1054" y="9973"/>
                    <a:pt x="2126" y="10011"/>
                    <a:pt x="2375" y="10000"/>
                  </a:cubicBezTo>
                  <a:cubicBezTo>
                    <a:pt x="2624" y="9989"/>
                    <a:pt x="2202" y="9881"/>
                    <a:pt x="2182" y="9783"/>
                  </a:cubicBezTo>
                  <a:cubicBezTo>
                    <a:pt x="2163" y="9685"/>
                    <a:pt x="2172" y="9527"/>
                    <a:pt x="2258" y="9410"/>
                  </a:cubicBezTo>
                  <a:cubicBezTo>
                    <a:pt x="2345" y="9293"/>
                    <a:pt x="2550" y="9220"/>
                    <a:pt x="2701" y="9082"/>
                  </a:cubicBezTo>
                  <a:cubicBezTo>
                    <a:pt x="2852" y="8944"/>
                    <a:pt x="3004" y="8707"/>
                    <a:pt x="3165" y="8584"/>
                  </a:cubicBezTo>
                  <a:cubicBezTo>
                    <a:pt x="3326" y="8461"/>
                    <a:pt x="3550" y="8459"/>
                    <a:pt x="3668" y="8344"/>
                  </a:cubicBezTo>
                  <a:cubicBezTo>
                    <a:pt x="3786" y="8229"/>
                    <a:pt x="3918" y="7996"/>
                    <a:pt x="3871" y="7895"/>
                  </a:cubicBezTo>
                  <a:cubicBezTo>
                    <a:pt x="3824" y="7794"/>
                    <a:pt x="3548" y="7789"/>
                    <a:pt x="3387" y="7736"/>
                  </a:cubicBezTo>
                  <a:cubicBezTo>
                    <a:pt x="3280" y="7629"/>
                    <a:pt x="3000" y="7495"/>
                    <a:pt x="3065" y="7416"/>
                  </a:cubicBezTo>
                  <a:cubicBezTo>
                    <a:pt x="3130" y="7337"/>
                    <a:pt x="3541" y="7312"/>
                    <a:pt x="3779" y="7260"/>
                  </a:cubicBezTo>
                  <a:cubicBezTo>
                    <a:pt x="3810" y="7153"/>
                    <a:pt x="3875" y="7075"/>
                    <a:pt x="3971" y="6968"/>
                  </a:cubicBezTo>
                  <a:cubicBezTo>
                    <a:pt x="4067" y="6861"/>
                    <a:pt x="4220" y="6700"/>
                    <a:pt x="4355" y="6620"/>
                  </a:cubicBezTo>
                  <a:cubicBezTo>
                    <a:pt x="4490" y="6540"/>
                    <a:pt x="4699" y="6570"/>
                    <a:pt x="4780" y="6490"/>
                  </a:cubicBezTo>
                  <a:cubicBezTo>
                    <a:pt x="4861" y="6410"/>
                    <a:pt x="4853" y="6226"/>
                    <a:pt x="4839" y="6141"/>
                  </a:cubicBezTo>
                  <a:cubicBezTo>
                    <a:pt x="5323" y="5822"/>
                    <a:pt x="5348" y="5984"/>
                    <a:pt x="5437" y="5921"/>
                  </a:cubicBezTo>
                  <a:cubicBezTo>
                    <a:pt x="5526" y="5858"/>
                    <a:pt x="5368" y="5818"/>
                    <a:pt x="5376" y="5762"/>
                  </a:cubicBezTo>
                  <a:cubicBezTo>
                    <a:pt x="5384" y="5706"/>
                    <a:pt x="5412" y="5665"/>
                    <a:pt x="5484" y="5582"/>
                  </a:cubicBezTo>
                  <a:cubicBezTo>
                    <a:pt x="5556" y="5499"/>
                    <a:pt x="5622" y="5319"/>
                    <a:pt x="5806" y="5264"/>
                  </a:cubicBezTo>
                  <a:cubicBezTo>
                    <a:pt x="5990" y="5209"/>
                    <a:pt x="6266" y="5289"/>
                    <a:pt x="6588" y="5253"/>
                  </a:cubicBezTo>
                  <a:cubicBezTo>
                    <a:pt x="6910" y="5217"/>
                    <a:pt x="7468" y="5176"/>
                    <a:pt x="7741" y="5045"/>
                  </a:cubicBezTo>
                  <a:cubicBezTo>
                    <a:pt x="8014" y="4914"/>
                    <a:pt x="8092" y="4629"/>
                    <a:pt x="8226" y="4466"/>
                  </a:cubicBezTo>
                  <a:cubicBezTo>
                    <a:pt x="8361" y="4303"/>
                    <a:pt x="8441" y="4199"/>
                    <a:pt x="8548" y="4066"/>
                  </a:cubicBezTo>
                  <a:lnTo>
                    <a:pt x="8226" y="3748"/>
                  </a:lnTo>
                  <a:cubicBezTo>
                    <a:pt x="8065" y="3668"/>
                    <a:pt x="7825" y="3557"/>
                    <a:pt x="7742" y="3509"/>
                  </a:cubicBezTo>
                  <a:cubicBezTo>
                    <a:pt x="7659" y="3461"/>
                    <a:pt x="7731" y="3475"/>
                    <a:pt x="7726" y="3458"/>
                  </a:cubicBezTo>
                  <a:lnTo>
                    <a:pt x="7581" y="3350"/>
                  </a:lnTo>
                  <a:lnTo>
                    <a:pt x="7581" y="2950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94" name="Freeform 444"/>
            <p:cNvSpPr>
              <a:spLocks/>
            </p:cNvSpPr>
            <p:nvPr/>
          </p:nvSpPr>
          <p:spPr bwMode="auto">
            <a:xfrm>
              <a:off x="2912774" y="4687153"/>
              <a:ext cx="189690" cy="921176"/>
            </a:xfrm>
            <a:custGeom>
              <a:avLst/>
              <a:gdLst>
                <a:gd name="T0" fmla="*/ 2147483647 w 14463"/>
                <a:gd name="T1" fmla="*/ 2147483647 h 11339"/>
                <a:gd name="T2" fmla="*/ 2147483647 w 14463"/>
                <a:gd name="T3" fmla="*/ 0 h 11339"/>
                <a:gd name="T4" fmla="*/ 2147483647 w 14463"/>
                <a:gd name="T5" fmla="*/ 2147483647 h 11339"/>
                <a:gd name="T6" fmla="*/ 2147483647 w 14463"/>
                <a:gd name="T7" fmla="*/ 2147483647 h 11339"/>
                <a:gd name="T8" fmla="*/ 2147483647 w 14463"/>
                <a:gd name="T9" fmla="*/ 2147483647 h 11339"/>
                <a:gd name="T10" fmla="*/ 2147483647 w 14463"/>
                <a:gd name="T11" fmla="*/ 2147483647 h 11339"/>
                <a:gd name="T12" fmla="*/ 2147483647 w 14463"/>
                <a:gd name="T13" fmla="*/ 2147483647 h 11339"/>
                <a:gd name="T14" fmla="*/ 2147483647 w 14463"/>
                <a:gd name="T15" fmla="*/ 2147483647 h 11339"/>
                <a:gd name="T16" fmla="*/ 2147483647 w 14463"/>
                <a:gd name="T17" fmla="*/ 2147483647 h 11339"/>
                <a:gd name="T18" fmla="*/ 2147483647 w 14463"/>
                <a:gd name="T19" fmla="*/ 2147483647 h 11339"/>
                <a:gd name="T20" fmla="*/ 2147483647 w 14463"/>
                <a:gd name="T21" fmla="*/ 2147483647 h 11339"/>
                <a:gd name="T22" fmla="*/ 2147483647 w 14463"/>
                <a:gd name="T23" fmla="*/ 2147483647 h 11339"/>
                <a:gd name="T24" fmla="*/ 2147483647 w 14463"/>
                <a:gd name="T25" fmla="*/ 2147483647 h 11339"/>
                <a:gd name="T26" fmla="*/ 2147483647 w 14463"/>
                <a:gd name="T27" fmla="*/ 2147483647 h 11339"/>
                <a:gd name="T28" fmla="*/ 2147483647 w 14463"/>
                <a:gd name="T29" fmla="*/ 2147483647 h 11339"/>
                <a:gd name="T30" fmla="*/ 2147483647 w 14463"/>
                <a:gd name="T31" fmla="*/ 2147483647 h 11339"/>
                <a:gd name="T32" fmla="*/ 2147483647 w 14463"/>
                <a:gd name="T33" fmla="*/ 2147483647 h 11339"/>
                <a:gd name="T34" fmla="*/ 2147483647 w 14463"/>
                <a:gd name="T35" fmla="*/ 2147483647 h 11339"/>
                <a:gd name="T36" fmla="*/ 2147483647 w 14463"/>
                <a:gd name="T37" fmla="*/ 2147483647 h 11339"/>
                <a:gd name="T38" fmla="*/ 2147483647 w 14463"/>
                <a:gd name="T39" fmla="*/ 2147483647 h 11339"/>
                <a:gd name="T40" fmla="*/ 2147483647 w 14463"/>
                <a:gd name="T41" fmla="*/ 2147483647 h 11339"/>
                <a:gd name="T42" fmla="*/ 2147483647 w 14463"/>
                <a:gd name="T43" fmla="*/ 2147483647 h 11339"/>
                <a:gd name="T44" fmla="*/ 2147483647 w 14463"/>
                <a:gd name="T45" fmla="*/ 2147483647 h 11339"/>
                <a:gd name="T46" fmla="*/ 1981509999 w 14463"/>
                <a:gd name="T47" fmla="*/ 2147483647 h 11339"/>
                <a:gd name="T48" fmla="*/ 2004313902 w 14463"/>
                <a:gd name="T49" fmla="*/ 2147483647 h 11339"/>
                <a:gd name="T50" fmla="*/ 2084943939 w 14463"/>
                <a:gd name="T51" fmla="*/ 2147483647 h 11339"/>
                <a:gd name="T52" fmla="*/ 2039060011 w 14463"/>
                <a:gd name="T53" fmla="*/ 2147483647 h 11339"/>
                <a:gd name="T54" fmla="*/ 1901151566 w 14463"/>
                <a:gd name="T55" fmla="*/ 2147483647 h 11339"/>
                <a:gd name="T56" fmla="*/ 2147483647 w 14463"/>
                <a:gd name="T57" fmla="*/ 2147483647 h 11339"/>
                <a:gd name="T58" fmla="*/ 2147483647 w 14463"/>
                <a:gd name="T59" fmla="*/ 2147483647 h 11339"/>
                <a:gd name="T60" fmla="*/ 2147483647 w 14463"/>
                <a:gd name="T61" fmla="*/ 2147483647 h 11339"/>
                <a:gd name="T62" fmla="*/ 1000663624 w 14463"/>
                <a:gd name="T63" fmla="*/ 2147483647 h 11339"/>
                <a:gd name="T64" fmla="*/ 0 w 14463"/>
                <a:gd name="T65" fmla="*/ 2147483647 h 11339"/>
                <a:gd name="T66" fmla="*/ 405041421 w 14463"/>
                <a:gd name="T67" fmla="*/ 2147483647 h 11339"/>
                <a:gd name="T68" fmla="*/ 564400887 w 14463"/>
                <a:gd name="T69" fmla="*/ 2147483647 h 11339"/>
                <a:gd name="T70" fmla="*/ 1260736588 w 14463"/>
                <a:gd name="T71" fmla="*/ 2147483647 h 11339"/>
                <a:gd name="T72" fmla="*/ 719682527 w 14463"/>
                <a:gd name="T73" fmla="*/ 2147483647 h 11339"/>
                <a:gd name="T74" fmla="*/ 1112781475 w 14463"/>
                <a:gd name="T75" fmla="*/ 2147483647 h 11339"/>
                <a:gd name="T76" fmla="*/ 1563706825 w 14463"/>
                <a:gd name="T77" fmla="*/ 2147483647 h 11339"/>
                <a:gd name="T78" fmla="*/ 1651120182 w 14463"/>
                <a:gd name="T79" fmla="*/ 2147483647 h 11339"/>
                <a:gd name="T80" fmla="*/ 2142222347 w 14463"/>
                <a:gd name="T81" fmla="*/ 2147483647 h 11339"/>
                <a:gd name="T82" fmla="*/ 2147483647 w 14463"/>
                <a:gd name="T83" fmla="*/ 2147483647 h 11339"/>
                <a:gd name="T84" fmla="*/ 2147483647 w 14463"/>
                <a:gd name="T85" fmla="*/ 2147483647 h 11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463" h="11339">
                  <a:moveTo>
                    <a:pt x="8188" y="209"/>
                  </a:moveTo>
                  <a:lnTo>
                    <a:pt x="8780" y="0"/>
                  </a:lnTo>
                  <a:lnTo>
                    <a:pt x="10217" y="207"/>
                  </a:lnTo>
                  <a:cubicBezTo>
                    <a:pt x="10556" y="264"/>
                    <a:pt x="10640" y="126"/>
                    <a:pt x="10761" y="229"/>
                  </a:cubicBezTo>
                  <a:cubicBezTo>
                    <a:pt x="10936" y="271"/>
                    <a:pt x="11461" y="322"/>
                    <a:pt x="11696" y="417"/>
                  </a:cubicBezTo>
                  <a:cubicBezTo>
                    <a:pt x="11902" y="494"/>
                    <a:pt x="11642" y="593"/>
                    <a:pt x="11730" y="676"/>
                  </a:cubicBezTo>
                  <a:cubicBezTo>
                    <a:pt x="11818" y="759"/>
                    <a:pt x="12063" y="841"/>
                    <a:pt x="12227" y="913"/>
                  </a:cubicBezTo>
                  <a:lnTo>
                    <a:pt x="12983" y="1126"/>
                  </a:lnTo>
                  <a:lnTo>
                    <a:pt x="12748" y="1307"/>
                  </a:lnTo>
                  <a:cubicBezTo>
                    <a:pt x="12663" y="1515"/>
                    <a:pt x="11910" y="1697"/>
                    <a:pt x="11825" y="1905"/>
                  </a:cubicBezTo>
                  <a:lnTo>
                    <a:pt x="10725" y="2530"/>
                  </a:lnTo>
                  <a:lnTo>
                    <a:pt x="10429" y="2947"/>
                  </a:lnTo>
                  <a:cubicBezTo>
                    <a:pt x="10471" y="3165"/>
                    <a:pt x="10514" y="3383"/>
                    <a:pt x="10556" y="3601"/>
                  </a:cubicBezTo>
                  <a:lnTo>
                    <a:pt x="10852" y="3839"/>
                  </a:lnTo>
                  <a:lnTo>
                    <a:pt x="10345" y="3839"/>
                  </a:lnTo>
                  <a:lnTo>
                    <a:pt x="11191" y="4197"/>
                  </a:lnTo>
                  <a:cubicBezTo>
                    <a:pt x="11149" y="4405"/>
                    <a:pt x="11106" y="4613"/>
                    <a:pt x="11064" y="4821"/>
                  </a:cubicBezTo>
                  <a:lnTo>
                    <a:pt x="10599" y="5030"/>
                  </a:lnTo>
                  <a:lnTo>
                    <a:pt x="9456" y="5298"/>
                  </a:lnTo>
                  <a:lnTo>
                    <a:pt x="8822" y="6012"/>
                  </a:lnTo>
                  <a:lnTo>
                    <a:pt x="8272" y="6161"/>
                  </a:lnTo>
                  <a:lnTo>
                    <a:pt x="8526" y="6429"/>
                  </a:lnTo>
                  <a:lnTo>
                    <a:pt x="8145" y="7084"/>
                  </a:lnTo>
                  <a:lnTo>
                    <a:pt x="7299" y="7768"/>
                  </a:lnTo>
                  <a:lnTo>
                    <a:pt x="7383" y="8155"/>
                  </a:lnTo>
                  <a:lnTo>
                    <a:pt x="7680" y="8393"/>
                  </a:lnTo>
                  <a:cubicBezTo>
                    <a:pt x="7624" y="8571"/>
                    <a:pt x="7567" y="8750"/>
                    <a:pt x="7511" y="8928"/>
                  </a:cubicBezTo>
                  <a:lnTo>
                    <a:pt x="7003" y="9465"/>
                  </a:lnTo>
                  <a:lnTo>
                    <a:pt x="10190" y="10380"/>
                  </a:lnTo>
                  <a:cubicBezTo>
                    <a:pt x="10685" y="10621"/>
                    <a:pt x="15360" y="10855"/>
                    <a:pt x="14311" y="11050"/>
                  </a:cubicBezTo>
                  <a:cubicBezTo>
                    <a:pt x="11744" y="11422"/>
                    <a:pt x="9928" y="11345"/>
                    <a:pt x="8880" y="11304"/>
                  </a:cubicBezTo>
                  <a:lnTo>
                    <a:pt x="3686" y="10662"/>
                  </a:lnTo>
                  <a:lnTo>
                    <a:pt x="0" y="9499"/>
                  </a:lnTo>
                  <a:lnTo>
                    <a:pt x="1492" y="8492"/>
                  </a:lnTo>
                  <a:lnTo>
                    <a:pt x="2079" y="7943"/>
                  </a:lnTo>
                  <a:lnTo>
                    <a:pt x="4644" y="6748"/>
                  </a:lnTo>
                  <a:cubicBezTo>
                    <a:pt x="4630" y="6430"/>
                    <a:pt x="2665" y="7030"/>
                    <a:pt x="2651" y="6712"/>
                  </a:cubicBezTo>
                  <a:lnTo>
                    <a:pt x="4099" y="5323"/>
                  </a:lnTo>
                  <a:lnTo>
                    <a:pt x="5760" y="4554"/>
                  </a:lnTo>
                  <a:cubicBezTo>
                    <a:pt x="5651" y="3371"/>
                    <a:pt x="6192" y="4301"/>
                    <a:pt x="6082" y="3119"/>
                  </a:cubicBezTo>
                  <a:lnTo>
                    <a:pt x="7891" y="1548"/>
                  </a:lnTo>
                  <a:lnTo>
                    <a:pt x="8314" y="982"/>
                  </a:lnTo>
                  <a:lnTo>
                    <a:pt x="8188" y="209"/>
                  </a:lnTo>
                  <a:close/>
                </a:path>
              </a:pathLst>
            </a:custGeom>
            <a:solidFill>
              <a:srgbClr val="7D8CC6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95" name="Freeform 410"/>
            <p:cNvSpPr>
              <a:spLocks/>
            </p:cNvSpPr>
            <p:nvPr/>
          </p:nvSpPr>
          <p:spPr bwMode="auto">
            <a:xfrm>
              <a:off x="3163214" y="4728067"/>
              <a:ext cx="156215" cy="146297"/>
            </a:xfrm>
            <a:custGeom>
              <a:avLst/>
              <a:gdLst>
                <a:gd name="T0" fmla="*/ 2147483647 w 168"/>
                <a:gd name="T1" fmla="*/ 0 h 156"/>
                <a:gd name="T2" fmla="*/ 0 w 168"/>
                <a:gd name="T3" fmla="*/ 2147483647 h 156"/>
                <a:gd name="T4" fmla="*/ 0 w 168"/>
                <a:gd name="T5" fmla="*/ 2147483647 h 156"/>
                <a:gd name="T6" fmla="*/ 2147483647 w 168"/>
                <a:gd name="T7" fmla="*/ 2147483647 h 156"/>
                <a:gd name="T8" fmla="*/ 2147483647 w 168"/>
                <a:gd name="T9" fmla="*/ 2147483647 h 156"/>
                <a:gd name="T10" fmla="*/ 2147483647 w 168"/>
                <a:gd name="T11" fmla="*/ 2147483647 h 156"/>
                <a:gd name="T12" fmla="*/ 2147483647 w 168"/>
                <a:gd name="T13" fmla="*/ 2147483647 h 156"/>
                <a:gd name="T14" fmla="*/ 2147483647 w 168"/>
                <a:gd name="T15" fmla="*/ 2147483647 h 156"/>
                <a:gd name="T16" fmla="*/ 2147483647 w 168"/>
                <a:gd name="T17" fmla="*/ 2147483647 h 156"/>
                <a:gd name="T18" fmla="*/ 2147483647 w 168"/>
                <a:gd name="T19" fmla="*/ 2147483647 h 156"/>
                <a:gd name="T20" fmla="*/ 2147483647 w 168"/>
                <a:gd name="T21" fmla="*/ 2147483647 h 156"/>
                <a:gd name="T22" fmla="*/ 2147483647 w 168"/>
                <a:gd name="T23" fmla="*/ 2147483647 h 156"/>
                <a:gd name="T24" fmla="*/ 2147483647 w 168"/>
                <a:gd name="T25" fmla="*/ 2147483647 h 156"/>
                <a:gd name="T26" fmla="*/ 2147483647 w 168"/>
                <a:gd name="T27" fmla="*/ 2147483647 h 156"/>
                <a:gd name="T28" fmla="*/ 2147483647 w 168"/>
                <a:gd name="T29" fmla="*/ 2147483647 h 156"/>
                <a:gd name="T30" fmla="*/ 2147483647 w 168"/>
                <a:gd name="T31" fmla="*/ 2147483647 h 156"/>
                <a:gd name="T32" fmla="*/ 2147483647 w 168"/>
                <a:gd name="T33" fmla="*/ 2147483647 h 156"/>
                <a:gd name="T34" fmla="*/ 2147483647 w 168"/>
                <a:gd name="T35" fmla="*/ 2147483647 h 156"/>
                <a:gd name="T36" fmla="*/ 2147483647 w 168"/>
                <a:gd name="T37" fmla="*/ 0 h 156"/>
                <a:gd name="T38" fmla="*/ 2147483647 w 168"/>
                <a:gd name="T39" fmla="*/ 0 h 1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8" h="156">
                  <a:moveTo>
                    <a:pt x="48" y="0"/>
                  </a:moveTo>
                  <a:lnTo>
                    <a:pt x="0" y="36"/>
                  </a:lnTo>
                  <a:lnTo>
                    <a:pt x="0" y="48"/>
                  </a:lnTo>
                  <a:lnTo>
                    <a:pt x="18" y="72"/>
                  </a:lnTo>
                  <a:lnTo>
                    <a:pt x="36" y="84"/>
                  </a:lnTo>
                  <a:lnTo>
                    <a:pt x="72" y="96"/>
                  </a:lnTo>
                  <a:lnTo>
                    <a:pt x="90" y="108"/>
                  </a:lnTo>
                  <a:lnTo>
                    <a:pt x="84" y="150"/>
                  </a:lnTo>
                  <a:lnTo>
                    <a:pt x="114" y="156"/>
                  </a:lnTo>
                  <a:lnTo>
                    <a:pt x="150" y="138"/>
                  </a:lnTo>
                  <a:lnTo>
                    <a:pt x="168" y="126"/>
                  </a:lnTo>
                  <a:lnTo>
                    <a:pt x="162" y="114"/>
                  </a:lnTo>
                  <a:lnTo>
                    <a:pt x="162" y="90"/>
                  </a:lnTo>
                  <a:lnTo>
                    <a:pt x="144" y="84"/>
                  </a:lnTo>
                  <a:lnTo>
                    <a:pt x="120" y="54"/>
                  </a:lnTo>
                  <a:lnTo>
                    <a:pt x="108" y="4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7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96" name="Freeform 412"/>
            <p:cNvSpPr>
              <a:spLocks/>
            </p:cNvSpPr>
            <p:nvPr/>
          </p:nvSpPr>
          <p:spPr bwMode="auto">
            <a:xfrm>
              <a:off x="3042953" y="4565652"/>
              <a:ext cx="208287" cy="224405"/>
            </a:xfrm>
            <a:custGeom>
              <a:avLst/>
              <a:gdLst>
                <a:gd name="T0" fmla="*/ 2147483647 w 10141"/>
                <a:gd name="T1" fmla="*/ 2147483647 h 10000"/>
                <a:gd name="T2" fmla="*/ 2147483647 w 10141"/>
                <a:gd name="T3" fmla="*/ 2147483647 h 10000"/>
                <a:gd name="T4" fmla="*/ 2147483647 w 10141"/>
                <a:gd name="T5" fmla="*/ 2147483647 h 10000"/>
                <a:gd name="T6" fmla="*/ 2147483647 w 10141"/>
                <a:gd name="T7" fmla="*/ 2147483647 h 10000"/>
                <a:gd name="T8" fmla="*/ 2147483647 w 10141"/>
                <a:gd name="T9" fmla="*/ 2147483647 h 10000"/>
                <a:gd name="T10" fmla="*/ 2147483647 w 10141"/>
                <a:gd name="T11" fmla="*/ 2147483647 h 10000"/>
                <a:gd name="T12" fmla="*/ 2147483647 w 10141"/>
                <a:gd name="T13" fmla="*/ 2147483647 h 10000"/>
                <a:gd name="T14" fmla="*/ 2147483647 w 10141"/>
                <a:gd name="T15" fmla="*/ 2147483647 h 10000"/>
                <a:gd name="T16" fmla="*/ 2147483647 w 10141"/>
                <a:gd name="T17" fmla="*/ 2147483647 h 10000"/>
                <a:gd name="T18" fmla="*/ 2147483647 w 10141"/>
                <a:gd name="T19" fmla="*/ 2147483647 h 10000"/>
                <a:gd name="T20" fmla="*/ 2147483647 w 10141"/>
                <a:gd name="T21" fmla="*/ 2147483647 h 10000"/>
                <a:gd name="T22" fmla="*/ 2147483647 w 10141"/>
                <a:gd name="T23" fmla="*/ 2147483647 h 10000"/>
                <a:gd name="T24" fmla="*/ 2147483647 w 10141"/>
                <a:gd name="T25" fmla="*/ 559694835 h 10000"/>
                <a:gd name="T26" fmla="*/ 2147483647 w 10141"/>
                <a:gd name="T27" fmla="*/ 0 h 10000"/>
                <a:gd name="T28" fmla="*/ 2147483647 w 10141"/>
                <a:gd name="T29" fmla="*/ 1679062236 h 10000"/>
                <a:gd name="T30" fmla="*/ 660320876 w 10141"/>
                <a:gd name="T31" fmla="*/ 2147483647 h 10000"/>
                <a:gd name="T32" fmla="*/ 1529502540 w 10141"/>
                <a:gd name="T33" fmla="*/ 2147483647 h 10000"/>
                <a:gd name="T34" fmla="*/ 928639091 w 10141"/>
                <a:gd name="T35" fmla="*/ 2147483647 h 10000"/>
                <a:gd name="T36" fmla="*/ 437003296 w 10141"/>
                <a:gd name="T37" fmla="*/ 2147483647 h 10000"/>
                <a:gd name="T38" fmla="*/ 3210630 w 10141"/>
                <a:gd name="T39" fmla="*/ 2147483647 h 10000"/>
                <a:gd name="T40" fmla="*/ 716548999 w 10141"/>
                <a:gd name="T41" fmla="*/ 2147483647 h 10000"/>
                <a:gd name="T42" fmla="*/ 1963295205 w 10141"/>
                <a:gd name="T43" fmla="*/ 2147483647 h 10000"/>
                <a:gd name="T44" fmla="*/ 1529502540 w 10141"/>
                <a:gd name="T45" fmla="*/ 2147483647 h 10000"/>
                <a:gd name="T46" fmla="*/ 2147483647 w 10141"/>
                <a:gd name="T47" fmla="*/ 2147483647 h 10000"/>
                <a:gd name="T48" fmla="*/ 2147483647 w 10141"/>
                <a:gd name="T49" fmla="*/ 2147483647 h 10000"/>
                <a:gd name="T50" fmla="*/ 2147483647 w 10141"/>
                <a:gd name="T51" fmla="*/ 2147483647 h 10000"/>
                <a:gd name="T52" fmla="*/ 2147483647 w 10141"/>
                <a:gd name="T53" fmla="*/ 2147483647 h 10000"/>
                <a:gd name="T54" fmla="*/ 2147483647 w 10141"/>
                <a:gd name="T55" fmla="*/ 2147483647 h 10000"/>
                <a:gd name="T56" fmla="*/ 2147483647 w 10141"/>
                <a:gd name="T57" fmla="*/ 2147483647 h 10000"/>
                <a:gd name="T58" fmla="*/ 2147483647 w 10141"/>
                <a:gd name="T59" fmla="*/ 2147483647 h 10000"/>
                <a:gd name="T60" fmla="*/ 2147483647 w 10141"/>
                <a:gd name="T61" fmla="*/ 2147483647 h 100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141" h="10000">
                  <a:moveTo>
                    <a:pt x="6087" y="9512"/>
                  </a:moveTo>
                  <a:lnTo>
                    <a:pt x="6087" y="9024"/>
                  </a:lnTo>
                  <a:lnTo>
                    <a:pt x="8249" y="7561"/>
                  </a:lnTo>
                  <a:lnTo>
                    <a:pt x="9600" y="7561"/>
                  </a:lnTo>
                  <a:lnTo>
                    <a:pt x="10141" y="7805"/>
                  </a:lnTo>
                  <a:lnTo>
                    <a:pt x="10141" y="6098"/>
                  </a:lnTo>
                  <a:lnTo>
                    <a:pt x="10141" y="5122"/>
                  </a:lnTo>
                  <a:cubicBezTo>
                    <a:pt x="10141" y="5122"/>
                    <a:pt x="8790" y="4878"/>
                    <a:pt x="8519" y="4878"/>
                  </a:cubicBezTo>
                  <a:lnTo>
                    <a:pt x="7979" y="4146"/>
                  </a:lnTo>
                  <a:lnTo>
                    <a:pt x="7979" y="3171"/>
                  </a:lnTo>
                  <a:lnTo>
                    <a:pt x="6087" y="2439"/>
                  </a:lnTo>
                  <a:lnTo>
                    <a:pt x="4465" y="1707"/>
                  </a:lnTo>
                  <a:lnTo>
                    <a:pt x="4195" y="244"/>
                  </a:lnTo>
                  <a:lnTo>
                    <a:pt x="2573" y="0"/>
                  </a:lnTo>
                  <a:lnTo>
                    <a:pt x="1492" y="732"/>
                  </a:lnTo>
                  <a:lnTo>
                    <a:pt x="411" y="976"/>
                  </a:lnTo>
                  <a:cubicBezTo>
                    <a:pt x="591" y="1220"/>
                    <a:pt x="924" y="1260"/>
                    <a:pt x="952" y="1707"/>
                  </a:cubicBezTo>
                  <a:cubicBezTo>
                    <a:pt x="980" y="2154"/>
                    <a:pt x="691" y="3085"/>
                    <a:pt x="578" y="3659"/>
                  </a:cubicBezTo>
                  <a:cubicBezTo>
                    <a:pt x="465" y="4234"/>
                    <a:pt x="368" y="4765"/>
                    <a:pt x="272" y="5154"/>
                  </a:cubicBezTo>
                  <a:cubicBezTo>
                    <a:pt x="176" y="5543"/>
                    <a:pt x="-27" y="5787"/>
                    <a:pt x="2" y="5992"/>
                  </a:cubicBezTo>
                  <a:cubicBezTo>
                    <a:pt x="31" y="6197"/>
                    <a:pt x="243" y="6244"/>
                    <a:pt x="446" y="6383"/>
                  </a:cubicBezTo>
                  <a:cubicBezTo>
                    <a:pt x="649" y="6522"/>
                    <a:pt x="1138" y="6592"/>
                    <a:pt x="1222" y="6829"/>
                  </a:cubicBezTo>
                  <a:cubicBezTo>
                    <a:pt x="1306" y="7066"/>
                    <a:pt x="1042" y="7480"/>
                    <a:pt x="952" y="7805"/>
                  </a:cubicBezTo>
                  <a:lnTo>
                    <a:pt x="2033" y="9512"/>
                  </a:lnTo>
                  <a:lnTo>
                    <a:pt x="2303" y="10000"/>
                  </a:lnTo>
                  <a:lnTo>
                    <a:pt x="2844" y="9756"/>
                  </a:lnTo>
                  <a:lnTo>
                    <a:pt x="3384" y="9756"/>
                  </a:lnTo>
                  <a:lnTo>
                    <a:pt x="4736" y="10000"/>
                  </a:lnTo>
                  <a:lnTo>
                    <a:pt x="5006" y="9756"/>
                  </a:lnTo>
                  <a:lnTo>
                    <a:pt x="6087" y="9512"/>
                  </a:lnTo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97" name="Freeform 405"/>
            <p:cNvSpPr>
              <a:spLocks/>
            </p:cNvSpPr>
            <p:nvPr/>
          </p:nvSpPr>
          <p:spPr bwMode="auto">
            <a:xfrm>
              <a:off x="2937570" y="4356125"/>
              <a:ext cx="152496" cy="109103"/>
            </a:xfrm>
            <a:custGeom>
              <a:avLst/>
              <a:gdLst>
                <a:gd name="T0" fmla="*/ 0 w 10000"/>
                <a:gd name="T1" fmla="*/ 10602895 h 10000"/>
                <a:gd name="T2" fmla="*/ 0 w 10000"/>
                <a:gd name="T3" fmla="*/ 10602895 h 10000"/>
                <a:gd name="T4" fmla="*/ 14889450 w 10000"/>
                <a:gd name="T5" fmla="*/ 15147797 h 10000"/>
                <a:gd name="T6" fmla="*/ 23823428 w 10000"/>
                <a:gd name="T7" fmla="*/ 19689975 h 10000"/>
                <a:gd name="T8" fmla="*/ 35735152 w 10000"/>
                <a:gd name="T9" fmla="*/ 19689975 h 10000"/>
                <a:gd name="T10" fmla="*/ 41690995 w 10000"/>
                <a:gd name="T11" fmla="*/ 24234891 h 10000"/>
                <a:gd name="T12" fmla="*/ 39219212 w 10000"/>
                <a:gd name="T13" fmla="*/ 22255565 h 10000"/>
                <a:gd name="T14" fmla="*/ 41690995 w 10000"/>
                <a:gd name="T15" fmla="*/ 24234891 h 10000"/>
                <a:gd name="T16" fmla="*/ 47646857 w 10000"/>
                <a:gd name="T17" fmla="*/ 27263978 h 10000"/>
                <a:gd name="T18" fmla="*/ 53602719 w 10000"/>
                <a:gd name="T19" fmla="*/ 10602895 h 10000"/>
                <a:gd name="T20" fmla="*/ 50624602 w 10000"/>
                <a:gd name="T21" fmla="*/ 3029087 h 10000"/>
                <a:gd name="T22" fmla="*/ 74448031 w 10000"/>
                <a:gd name="T23" fmla="*/ 0 h 1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00" h="10000">
                  <a:moveTo>
                    <a:pt x="0" y="3889"/>
                  </a:moveTo>
                  <a:lnTo>
                    <a:pt x="0" y="3889"/>
                  </a:lnTo>
                  <a:lnTo>
                    <a:pt x="2000" y="5556"/>
                  </a:lnTo>
                  <a:lnTo>
                    <a:pt x="3200" y="7222"/>
                  </a:lnTo>
                  <a:lnTo>
                    <a:pt x="4800" y="7222"/>
                  </a:lnTo>
                  <a:lnTo>
                    <a:pt x="5600" y="8889"/>
                  </a:lnTo>
                  <a:lnTo>
                    <a:pt x="5268" y="8163"/>
                  </a:lnTo>
                  <a:lnTo>
                    <a:pt x="5600" y="8889"/>
                  </a:lnTo>
                  <a:lnTo>
                    <a:pt x="6400" y="10000"/>
                  </a:lnTo>
                  <a:lnTo>
                    <a:pt x="7200" y="3889"/>
                  </a:lnTo>
                  <a:cubicBezTo>
                    <a:pt x="7067" y="2963"/>
                    <a:pt x="6933" y="2037"/>
                    <a:pt x="6800" y="1111"/>
                  </a:cubicBezTo>
                  <a:lnTo>
                    <a:pt x="10000" y="0"/>
                  </a:lnTo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98" name="Freeform 407"/>
            <p:cNvSpPr>
              <a:spLocks/>
            </p:cNvSpPr>
            <p:nvPr/>
          </p:nvSpPr>
          <p:spPr bwMode="auto">
            <a:xfrm>
              <a:off x="3189250" y="4225946"/>
              <a:ext cx="91746" cy="140098"/>
            </a:xfrm>
            <a:custGeom>
              <a:avLst/>
              <a:gdLst>
                <a:gd name="T0" fmla="*/ 2147483647 w 90"/>
                <a:gd name="T1" fmla="*/ 2147483647 h 138"/>
                <a:gd name="T2" fmla="*/ 2147483647 w 90"/>
                <a:gd name="T3" fmla="*/ 2147483647 h 138"/>
                <a:gd name="T4" fmla="*/ 2147483647 w 90"/>
                <a:gd name="T5" fmla="*/ 2147483647 h 138"/>
                <a:gd name="T6" fmla="*/ 2147483647 w 90"/>
                <a:gd name="T7" fmla="*/ 2147483647 h 138"/>
                <a:gd name="T8" fmla="*/ 2147483647 w 90"/>
                <a:gd name="T9" fmla="*/ 2147483647 h 138"/>
                <a:gd name="T10" fmla="*/ 2147483647 w 90"/>
                <a:gd name="T11" fmla="*/ 2147483647 h 138"/>
                <a:gd name="T12" fmla="*/ 2147483647 w 90"/>
                <a:gd name="T13" fmla="*/ 2147483647 h 138"/>
                <a:gd name="T14" fmla="*/ 2147483647 w 90"/>
                <a:gd name="T15" fmla="*/ 0 h 138"/>
                <a:gd name="T16" fmla="*/ 2147483647 w 90"/>
                <a:gd name="T17" fmla="*/ 2147483647 h 138"/>
                <a:gd name="T18" fmla="*/ 0 w 90"/>
                <a:gd name="T19" fmla="*/ 2147483647 h 138"/>
                <a:gd name="T20" fmla="*/ 2147483647 w 90"/>
                <a:gd name="T21" fmla="*/ 2147483647 h 138"/>
                <a:gd name="T22" fmla="*/ 2147483647 w 90"/>
                <a:gd name="T23" fmla="*/ 2147483647 h 138"/>
                <a:gd name="T24" fmla="*/ 2147483647 w 90"/>
                <a:gd name="T25" fmla="*/ 2147483647 h 138"/>
                <a:gd name="T26" fmla="*/ 2147483647 w 90"/>
                <a:gd name="T27" fmla="*/ 2147483647 h 138"/>
                <a:gd name="T28" fmla="*/ 2147483647 w 90"/>
                <a:gd name="T29" fmla="*/ 2147483647 h 138"/>
                <a:gd name="T30" fmla="*/ 2147483647 w 90"/>
                <a:gd name="T31" fmla="*/ 2147483647 h 138"/>
                <a:gd name="T32" fmla="*/ 2147483647 w 90"/>
                <a:gd name="T33" fmla="*/ 2147483647 h 138"/>
                <a:gd name="T34" fmla="*/ 2147483647 w 90"/>
                <a:gd name="T35" fmla="*/ 2147483647 h 1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0" h="138">
                  <a:moveTo>
                    <a:pt x="90" y="126"/>
                  </a:moveTo>
                  <a:lnTo>
                    <a:pt x="78" y="102"/>
                  </a:lnTo>
                  <a:lnTo>
                    <a:pt x="66" y="78"/>
                  </a:lnTo>
                  <a:lnTo>
                    <a:pt x="84" y="60"/>
                  </a:lnTo>
                  <a:lnTo>
                    <a:pt x="90" y="42"/>
                  </a:lnTo>
                  <a:lnTo>
                    <a:pt x="66" y="36"/>
                  </a:lnTo>
                  <a:lnTo>
                    <a:pt x="60" y="18"/>
                  </a:lnTo>
                  <a:lnTo>
                    <a:pt x="36" y="0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84"/>
                  </a:lnTo>
                  <a:lnTo>
                    <a:pt x="24" y="120"/>
                  </a:lnTo>
                  <a:lnTo>
                    <a:pt x="42" y="138"/>
                  </a:lnTo>
                  <a:lnTo>
                    <a:pt x="60" y="132"/>
                  </a:lnTo>
                  <a:lnTo>
                    <a:pt x="90" y="126"/>
                  </a:lnTo>
                </a:path>
              </a:pathLst>
            </a:custGeom>
            <a:solidFill>
              <a:srgbClr val="009ED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99" name="Freeform 408"/>
            <p:cNvSpPr>
              <a:spLocks/>
            </p:cNvSpPr>
            <p:nvPr/>
          </p:nvSpPr>
          <p:spPr bwMode="auto">
            <a:xfrm>
              <a:off x="3331828" y="4275538"/>
              <a:ext cx="59511" cy="73148"/>
            </a:xfrm>
            <a:custGeom>
              <a:avLst/>
              <a:gdLst>
                <a:gd name="T0" fmla="*/ 2147483647 w 60"/>
                <a:gd name="T1" fmla="*/ 2147483647 h 72"/>
                <a:gd name="T2" fmla="*/ 2147483647 w 60"/>
                <a:gd name="T3" fmla="*/ 2147483647 h 72"/>
                <a:gd name="T4" fmla="*/ 2147483647 w 60"/>
                <a:gd name="T5" fmla="*/ 2147483647 h 72"/>
                <a:gd name="T6" fmla="*/ 2147483647 w 60"/>
                <a:gd name="T7" fmla="*/ 2147483647 h 72"/>
                <a:gd name="T8" fmla="*/ 2147483647 w 60"/>
                <a:gd name="T9" fmla="*/ 2147483647 h 72"/>
                <a:gd name="T10" fmla="*/ 2147483647 w 60"/>
                <a:gd name="T11" fmla="*/ 0 h 72"/>
                <a:gd name="T12" fmla="*/ 2147483647 w 60"/>
                <a:gd name="T13" fmla="*/ 0 h 72"/>
                <a:gd name="T14" fmla="*/ 0 w 60"/>
                <a:gd name="T15" fmla="*/ 2147483647 h 72"/>
                <a:gd name="T16" fmla="*/ 2147483647 w 60"/>
                <a:gd name="T17" fmla="*/ 2147483647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72">
                  <a:moveTo>
                    <a:pt x="6" y="42"/>
                  </a:moveTo>
                  <a:lnTo>
                    <a:pt x="6" y="66"/>
                  </a:lnTo>
                  <a:lnTo>
                    <a:pt x="12" y="72"/>
                  </a:lnTo>
                  <a:lnTo>
                    <a:pt x="36" y="60"/>
                  </a:lnTo>
                  <a:lnTo>
                    <a:pt x="60" y="24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009ED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00" name="Freeform 417"/>
            <p:cNvSpPr>
              <a:spLocks/>
            </p:cNvSpPr>
            <p:nvPr/>
          </p:nvSpPr>
          <p:spPr bwMode="auto">
            <a:xfrm>
              <a:off x="3258679" y="4273058"/>
              <a:ext cx="75628" cy="85546"/>
            </a:xfrm>
            <a:custGeom>
              <a:avLst/>
              <a:gdLst>
                <a:gd name="T0" fmla="*/ 2147483647 w 72"/>
                <a:gd name="T1" fmla="*/ 2147483647 h 84"/>
                <a:gd name="T2" fmla="*/ 2147483647 w 72"/>
                <a:gd name="T3" fmla="*/ 2147483647 h 84"/>
                <a:gd name="T4" fmla="*/ 2147483647 w 72"/>
                <a:gd name="T5" fmla="*/ 2147483647 h 84"/>
                <a:gd name="T6" fmla="*/ 2147483647 w 72"/>
                <a:gd name="T7" fmla="*/ 2147483647 h 84"/>
                <a:gd name="T8" fmla="*/ 2147483647 w 72"/>
                <a:gd name="T9" fmla="*/ 2147483647 h 84"/>
                <a:gd name="T10" fmla="*/ 2147483647 w 72"/>
                <a:gd name="T11" fmla="*/ 0 h 84"/>
                <a:gd name="T12" fmla="*/ 2147483647 w 72"/>
                <a:gd name="T13" fmla="*/ 2147483647 h 84"/>
                <a:gd name="T14" fmla="*/ 0 w 72"/>
                <a:gd name="T15" fmla="*/ 2147483647 h 84"/>
                <a:gd name="T16" fmla="*/ 2147483647 w 72"/>
                <a:gd name="T17" fmla="*/ 2147483647 h 84"/>
                <a:gd name="T18" fmla="*/ 2147483647 w 72"/>
                <a:gd name="T19" fmla="*/ 2147483647 h 84"/>
                <a:gd name="T20" fmla="*/ 2147483647 w 72"/>
                <a:gd name="T21" fmla="*/ 2147483647 h 84"/>
                <a:gd name="T22" fmla="*/ 2147483647 w 72"/>
                <a:gd name="T23" fmla="*/ 2147483647 h 84"/>
                <a:gd name="T24" fmla="*/ 2147483647 w 72"/>
                <a:gd name="T25" fmla="*/ 2147483647 h 84"/>
                <a:gd name="T26" fmla="*/ 2147483647 w 72"/>
                <a:gd name="T27" fmla="*/ 2147483647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" h="84">
                  <a:moveTo>
                    <a:pt x="72" y="78"/>
                  </a:moveTo>
                  <a:lnTo>
                    <a:pt x="72" y="54"/>
                  </a:lnTo>
                  <a:lnTo>
                    <a:pt x="66" y="30"/>
                  </a:lnTo>
                  <a:lnTo>
                    <a:pt x="72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18"/>
                  </a:lnTo>
                  <a:lnTo>
                    <a:pt x="0" y="36"/>
                  </a:lnTo>
                  <a:lnTo>
                    <a:pt x="12" y="6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42" y="78"/>
                  </a:lnTo>
                  <a:lnTo>
                    <a:pt x="72" y="78"/>
                  </a:lnTo>
                </a:path>
              </a:pathLst>
            </a:custGeom>
            <a:solidFill>
              <a:srgbClr val="009ED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01" name="Freeform 418"/>
            <p:cNvSpPr>
              <a:spLocks/>
            </p:cNvSpPr>
            <p:nvPr/>
          </p:nvSpPr>
          <p:spPr bwMode="auto">
            <a:xfrm>
              <a:off x="2974764" y="4160235"/>
              <a:ext cx="260359" cy="219446"/>
            </a:xfrm>
            <a:custGeom>
              <a:avLst/>
              <a:gdLst>
                <a:gd name="T0" fmla="*/ 2147483647 w 43"/>
                <a:gd name="T1" fmla="*/ 2147483647 h 36"/>
                <a:gd name="T2" fmla="*/ 2147483647 w 43"/>
                <a:gd name="T3" fmla="*/ 2147483647 h 36"/>
                <a:gd name="T4" fmla="*/ 2147483647 w 43"/>
                <a:gd name="T5" fmla="*/ 2147483647 h 36"/>
                <a:gd name="T6" fmla="*/ 2147483647 w 43"/>
                <a:gd name="T7" fmla="*/ 2147483647 h 36"/>
                <a:gd name="T8" fmla="*/ 2147483647 w 43"/>
                <a:gd name="T9" fmla="*/ 2147483647 h 36"/>
                <a:gd name="T10" fmla="*/ 2147483647 w 43"/>
                <a:gd name="T11" fmla="*/ 2147483647 h 36"/>
                <a:gd name="T12" fmla="*/ 2147483647 w 43"/>
                <a:gd name="T13" fmla="*/ 2147483647 h 36"/>
                <a:gd name="T14" fmla="*/ 2147483647 w 43"/>
                <a:gd name="T15" fmla="*/ 2147483647 h 36"/>
                <a:gd name="T16" fmla="*/ 2147483647 w 43"/>
                <a:gd name="T17" fmla="*/ 2147483647 h 36"/>
                <a:gd name="T18" fmla="*/ 2147483647 w 43"/>
                <a:gd name="T19" fmla="*/ 2147483647 h 36"/>
                <a:gd name="T20" fmla="*/ 2147483647 w 43"/>
                <a:gd name="T21" fmla="*/ 2147483647 h 36"/>
                <a:gd name="T22" fmla="*/ 2147483647 w 43"/>
                <a:gd name="T23" fmla="*/ 2147483647 h 36"/>
                <a:gd name="T24" fmla="*/ 2147483647 w 43"/>
                <a:gd name="T25" fmla="*/ 2147483647 h 36"/>
                <a:gd name="T26" fmla="*/ 2147483647 w 43"/>
                <a:gd name="T27" fmla="*/ 0 h 36"/>
                <a:gd name="T28" fmla="*/ 2147483647 w 43"/>
                <a:gd name="T29" fmla="*/ 2147483647 h 36"/>
                <a:gd name="T30" fmla="*/ 0 w 43"/>
                <a:gd name="T31" fmla="*/ 2147483647 h 36"/>
                <a:gd name="T32" fmla="*/ 2147483647 w 43"/>
                <a:gd name="T33" fmla="*/ 2147483647 h 36"/>
                <a:gd name="T34" fmla="*/ 2147483647 w 43"/>
                <a:gd name="T35" fmla="*/ 2147483647 h 36"/>
                <a:gd name="T36" fmla="*/ 2147483647 w 43"/>
                <a:gd name="T37" fmla="*/ 2147483647 h 36"/>
                <a:gd name="T38" fmla="*/ 2147483647 w 43"/>
                <a:gd name="T39" fmla="*/ 2147483647 h 36"/>
                <a:gd name="T40" fmla="*/ 2147483647 w 43"/>
                <a:gd name="T41" fmla="*/ 2147483647 h 36"/>
                <a:gd name="T42" fmla="*/ 2147483647 w 43"/>
                <a:gd name="T43" fmla="*/ 2147483647 h 36"/>
                <a:gd name="T44" fmla="*/ 2147483647 w 43"/>
                <a:gd name="T45" fmla="*/ 2147483647 h 36"/>
                <a:gd name="T46" fmla="*/ 2147483647 w 43"/>
                <a:gd name="T47" fmla="*/ 2147483647 h 36"/>
                <a:gd name="T48" fmla="*/ 2147483647 w 43"/>
                <a:gd name="T49" fmla="*/ 2147483647 h 36"/>
                <a:gd name="T50" fmla="*/ 2147483647 w 43"/>
                <a:gd name="T51" fmla="*/ 2147483647 h 36"/>
                <a:gd name="T52" fmla="*/ 2147483647 w 43"/>
                <a:gd name="T53" fmla="*/ 2147483647 h 36"/>
                <a:gd name="T54" fmla="*/ 2147483647 w 43"/>
                <a:gd name="T55" fmla="*/ 2147483647 h 36"/>
                <a:gd name="T56" fmla="*/ 2147483647 w 43"/>
                <a:gd name="T57" fmla="*/ 2147483647 h 36"/>
                <a:gd name="T58" fmla="*/ 2147483647 w 43"/>
                <a:gd name="T59" fmla="*/ 2147483647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3" h="36">
                  <a:moveTo>
                    <a:pt x="38" y="21"/>
                  </a:move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7" y="3"/>
                    <a:pt x="6" y="3"/>
                  </a:cubicBezTo>
                  <a:cubicBezTo>
                    <a:pt x="5" y="3"/>
                    <a:pt x="5" y="1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1"/>
                    <a:pt x="38" y="21"/>
                    <a:pt x="38" y="21"/>
                  </a:cubicBezTo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02" name="Freeform 421"/>
            <p:cNvSpPr>
              <a:spLocks/>
            </p:cNvSpPr>
            <p:nvPr/>
          </p:nvSpPr>
          <p:spPr bwMode="auto">
            <a:xfrm>
              <a:off x="2827227" y="4354885"/>
              <a:ext cx="105384" cy="116542"/>
            </a:xfrm>
            <a:custGeom>
              <a:avLst/>
              <a:gdLst>
                <a:gd name="T0" fmla="*/ 2147483647 w 102"/>
                <a:gd name="T1" fmla="*/ 2147483647 h 114"/>
                <a:gd name="T2" fmla="*/ 2147483647 w 102"/>
                <a:gd name="T3" fmla="*/ 2147483647 h 114"/>
                <a:gd name="T4" fmla="*/ 2147483647 w 102"/>
                <a:gd name="T5" fmla="*/ 2147483647 h 114"/>
                <a:gd name="T6" fmla="*/ 2147483647 w 102"/>
                <a:gd name="T7" fmla="*/ 2147483647 h 114"/>
                <a:gd name="T8" fmla="*/ 2147483647 w 102"/>
                <a:gd name="T9" fmla="*/ 2147483647 h 114"/>
                <a:gd name="T10" fmla="*/ 2147483647 w 102"/>
                <a:gd name="T11" fmla="*/ 2147483647 h 114"/>
                <a:gd name="T12" fmla="*/ 2147483647 w 102"/>
                <a:gd name="T13" fmla="*/ 0 h 114"/>
                <a:gd name="T14" fmla="*/ 2147483647 w 102"/>
                <a:gd name="T15" fmla="*/ 2147483647 h 114"/>
                <a:gd name="T16" fmla="*/ 0 w 102"/>
                <a:gd name="T17" fmla="*/ 2147483647 h 114"/>
                <a:gd name="T18" fmla="*/ 2147483647 w 102"/>
                <a:gd name="T19" fmla="*/ 2147483647 h 114"/>
                <a:gd name="T20" fmla="*/ 0 w 102"/>
                <a:gd name="T21" fmla="*/ 2147483647 h 114"/>
                <a:gd name="T22" fmla="*/ 2147483647 w 102"/>
                <a:gd name="T23" fmla="*/ 2147483647 h 114"/>
                <a:gd name="T24" fmla="*/ 2147483647 w 102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14">
                  <a:moveTo>
                    <a:pt x="24" y="114"/>
                  </a:moveTo>
                  <a:lnTo>
                    <a:pt x="48" y="90"/>
                  </a:lnTo>
                  <a:lnTo>
                    <a:pt x="66" y="84"/>
                  </a:lnTo>
                  <a:lnTo>
                    <a:pt x="90" y="60"/>
                  </a:lnTo>
                  <a:lnTo>
                    <a:pt x="102" y="36"/>
                  </a:lnTo>
                  <a:lnTo>
                    <a:pt x="78" y="18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0" y="66"/>
                  </a:lnTo>
                  <a:lnTo>
                    <a:pt x="12" y="90"/>
                  </a:lnTo>
                  <a:lnTo>
                    <a:pt x="0" y="96"/>
                  </a:lnTo>
                  <a:lnTo>
                    <a:pt x="6" y="108"/>
                  </a:lnTo>
                  <a:lnTo>
                    <a:pt x="24" y="114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03" name="Freeform 263"/>
            <p:cNvSpPr>
              <a:spLocks/>
            </p:cNvSpPr>
            <p:nvPr/>
          </p:nvSpPr>
          <p:spPr bwMode="auto">
            <a:xfrm>
              <a:off x="4675776" y="3058048"/>
              <a:ext cx="38434" cy="75628"/>
            </a:xfrm>
            <a:custGeom>
              <a:avLst/>
              <a:gdLst>
                <a:gd name="T0" fmla="*/ 80 w 429209"/>
                <a:gd name="T1" fmla="*/ 1219 h 839755"/>
                <a:gd name="T2" fmla="*/ 85 w 429209"/>
                <a:gd name="T3" fmla="*/ 856 h 839755"/>
                <a:gd name="T4" fmla="*/ 0 w 429209"/>
                <a:gd name="T5" fmla="*/ 799 h 839755"/>
                <a:gd name="T6" fmla="*/ 169 w 429209"/>
                <a:gd name="T7" fmla="*/ 200 h 839755"/>
                <a:gd name="T8" fmla="*/ 395 w 429209"/>
                <a:gd name="T9" fmla="*/ 200 h 839755"/>
                <a:gd name="T10" fmla="*/ 592 w 429209"/>
                <a:gd name="T11" fmla="*/ 0 h 839755"/>
                <a:gd name="T12" fmla="*/ 621 w 429209"/>
                <a:gd name="T13" fmla="*/ 399 h 839755"/>
                <a:gd name="T14" fmla="*/ 649 w 429209"/>
                <a:gd name="T15" fmla="*/ 628 h 839755"/>
                <a:gd name="T16" fmla="*/ 339 w 429209"/>
                <a:gd name="T17" fmla="*/ 970 h 839755"/>
                <a:gd name="T18" fmla="*/ 339 w 429209"/>
                <a:gd name="T19" fmla="*/ 1284 h 839755"/>
                <a:gd name="T20" fmla="*/ 169 w 429209"/>
                <a:gd name="T21" fmla="*/ 1198 h 839755"/>
                <a:gd name="T22" fmla="*/ 80 w 429209"/>
                <a:gd name="T23" fmla="*/ 1219 h 8397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9209" h="839755">
                  <a:moveTo>
                    <a:pt x="53214" y="797282"/>
                  </a:moveTo>
                  <a:cubicBezTo>
                    <a:pt x="54137" y="718133"/>
                    <a:pt x="55061" y="638985"/>
                    <a:pt x="55984" y="559836"/>
                  </a:cubicBezTo>
                  <a:lnTo>
                    <a:pt x="0" y="522514"/>
                  </a:lnTo>
                  <a:lnTo>
                    <a:pt x="111968" y="130628"/>
                  </a:lnTo>
                  <a:lnTo>
                    <a:pt x="261258" y="130628"/>
                  </a:lnTo>
                  <a:lnTo>
                    <a:pt x="391886" y="0"/>
                  </a:lnTo>
                  <a:lnTo>
                    <a:pt x="410547" y="261257"/>
                  </a:lnTo>
                  <a:lnTo>
                    <a:pt x="429209" y="410547"/>
                  </a:lnTo>
                  <a:lnTo>
                    <a:pt x="223935" y="634481"/>
                  </a:lnTo>
                  <a:lnTo>
                    <a:pt x="223935" y="839755"/>
                  </a:lnTo>
                  <a:lnTo>
                    <a:pt x="111968" y="783771"/>
                  </a:lnTo>
                  <a:lnTo>
                    <a:pt x="53214" y="797282"/>
                  </a:lnTo>
                  <a:close/>
                </a:path>
              </a:pathLst>
            </a:custGeom>
            <a:solidFill>
              <a:srgbClr val="BF6A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04" name="Freeform 295"/>
            <p:cNvSpPr>
              <a:spLocks/>
            </p:cNvSpPr>
            <p:nvPr/>
          </p:nvSpPr>
          <p:spPr bwMode="auto">
            <a:xfrm>
              <a:off x="5661420" y="3593644"/>
              <a:ext cx="342186" cy="326069"/>
            </a:xfrm>
            <a:custGeom>
              <a:avLst/>
              <a:gdLst>
                <a:gd name="T0" fmla="*/ 290980 w 10944"/>
                <a:gd name="T1" fmla="*/ 398324 h 10652"/>
                <a:gd name="T2" fmla="*/ 322773 w 10944"/>
                <a:gd name="T3" fmla="*/ 379365 h 10652"/>
                <a:gd name="T4" fmla="*/ 288578 w 10944"/>
                <a:gd name="T5" fmla="*/ 317672 h 10652"/>
                <a:gd name="T6" fmla="*/ 295144 w 10944"/>
                <a:gd name="T7" fmla="*/ 293778 h 10652"/>
                <a:gd name="T8" fmla="*/ 307477 w 10944"/>
                <a:gd name="T9" fmla="*/ 278736 h 10652"/>
                <a:gd name="T10" fmla="*/ 339310 w 10944"/>
                <a:gd name="T11" fmla="*/ 275720 h 10652"/>
                <a:gd name="T12" fmla="*/ 379111 w 10944"/>
                <a:gd name="T13" fmla="*/ 198907 h 10652"/>
                <a:gd name="T14" fmla="*/ 401094 w 10944"/>
                <a:gd name="T15" fmla="*/ 149474 h 10652"/>
                <a:gd name="T16" fmla="*/ 414628 w 10944"/>
                <a:gd name="T17" fmla="*/ 98984 h 10652"/>
                <a:gd name="T18" fmla="*/ 388921 w 10944"/>
                <a:gd name="T19" fmla="*/ 81279 h 10652"/>
                <a:gd name="T20" fmla="*/ 391964 w 10944"/>
                <a:gd name="T21" fmla="*/ 44223 h 10652"/>
                <a:gd name="T22" fmla="*/ 436330 w 10944"/>
                <a:gd name="T23" fmla="*/ 33177 h 10652"/>
                <a:gd name="T24" fmla="*/ 428122 w 10944"/>
                <a:gd name="T25" fmla="*/ 18293 h 10652"/>
                <a:gd name="T26" fmla="*/ 409783 w 10944"/>
                <a:gd name="T27" fmla="*/ 7011 h 10652"/>
                <a:gd name="T28" fmla="*/ 386238 w 10944"/>
                <a:gd name="T29" fmla="*/ 39 h 10652"/>
                <a:gd name="T30" fmla="*/ 336187 w 10944"/>
                <a:gd name="T31" fmla="*/ 9283 h 10652"/>
                <a:gd name="T32" fmla="*/ 311842 w 10944"/>
                <a:gd name="T33" fmla="*/ 10302 h 10652"/>
                <a:gd name="T34" fmla="*/ 283733 w 10944"/>
                <a:gd name="T35" fmla="*/ 22445 h 10652"/>
                <a:gd name="T36" fmla="*/ 277606 w 10944"/>
                <a:gd name="T37" fmla="*/ 63574 h 10652"/>
                <a:gd name="T38" fmla="*/ 277606 w 10944"/>
                <a:gd name="T39" fmla="*/ 81279 h 10652"/>
                <a:gd name="T40" fmla="*/ 268997 w 10944"/>
                <a:gd name="T41" fmla="*/ 90131 h 10652"/>
                <a:gd name="T42" fmla="*/ 259267 w 10944"/>
                <a:gd name="T43" fmla="*/ 120801 h 10652"/>
                <a:gd name="T44" fmla="*/ 209056 w 10944"/>
                <a:gd name="T45" fmla="*/ 143403 h 10652"/>
                <a:gd name="T46" fmla="*/ 183389 w 10944"/>
                <a:gd name="T47" fmla="*/ 161108 h 10652"/>
                <a:gd name="T48" fmla="*/ 157643 w 10944"/>
                <a:gd name="T49" fmla="*/ 196322 h 10652"/>
                <a:gd name="T50" fmla="*/ 106310 w 10944"/>
                <a:gd name="T51" fmla="*/ 205449 h 10652"/>
                <a:gd name="T52" fmla="*/ 56819 w 10944"/>
                <a:gd name="T53" fmla="*/ 245207 h 10652"/>
                <a:gd name="T54" fmla="*/ 6767 w 10944"/>
                <a:gd name="T55" fmla="*/ 242778 h 10652"/>
                <a:gd name="T56" fmla="*/ 28069 w 10944"/>
                <a:gd name="T57" fmla="*/ 274506 h 10652"/>
                <a:gd name="T58" fmla="*/ 53295 w 10944"/>
                <a:gd name="T59" fmla="*/ 286884 h 10652"/>
                <a:gd name="T60" fmla="*/ 53976 w 10944"/>
                <a:gd name="T61" fmla="*/ 299614 h 10652"/>
                <a:gd name="T62" fmla="*/ 54937 w 10944"/>
                <a:gd name="T63" fmla="*/ 311875 h 10652"/>
                <a:gd name="T64" fmla="*/ 40562 w 10944"/>
                <a:gd name="T65" fmla="*/ 318612 h 10652"/>
                <a:gd name="T66" fmla="*/ 12893 w 10944"/>
                <a:gd name="T67" fmla="*/ 341213 h 10652"/>
                <a:gd name="T68" fmla="*/ 18739 w 10944"/>
                <a:gd name="T69" fmla="*/ 359623 h 10652"/>
                <a:gd name="T70" fmla="*/ 245053 w 10944"/>
                <a:gd name="T71" fmla="*/ 417243 h 10652"/>
                <a:gd name="T72" fmla="*/ 255504 w 10944"/>
                <a:gd name="T73" fmla="*/ 411446 h 10652"/>
                <a:gd name="T74" fmla="*/ 290980 w 10944"/>
                <a:gd name="T75" fmla="*/ 398324 h 106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944" h="10652">
                  <a:moveTo>
                    <a:pt x="7267" y="10169"/>
                  </a:moveTo>
                  <a:cubicBezTo>
                    <a:pt x="7552" y="10018"/>
                    <a:pt x="8071" y="10028"/>
                    <a:pt x="8061" y="9685"/>
                  </a:cubicBezTo>
                  <a:cubicBezTo>
                    <a:pt x="8051" y="9342"/>
                    <a:pt x="7322" y="8474"/>
                    <a:pt x="7207" y="8110"/>
                  </a:cubicBezTo>
                  <a:cubicBezTo>
                    <a:pt x="7092" y="7746"/>
                    <a:pt x="7292" y="7666"/>
                    <a:pt x="7371" y="7500"/>
                  </a:cubicBezTo>
                  <a:cubicBezTo>
                    <a:pt x="7450" y="7334"/>
                    <a:pt x="7495" y="7193"/>
                    <a:pt x="7679" y="7116"/>
                  </a:cubicBezTo>
                  <a:cubicBezTo>
                    <a:pt x="7863" y="7039"/>
                    <a:pt x="8176" y="7379"/>
                    <a:pt x="8474" y="7039"/>
                  </a:cubicBezTo>
                  <a:cubicBezTo>
                    <a:pt x="8772" y="6699"/>
                    <a:pt x="9211" y="5615"/>
                    <a:pt x="9468" y="5078"/>
                  </a:cubicBezTo>
                  <a:cubicBezTo>
                    <a:pt x="9725" y="4541"/>
                    <a:pt x="9869" y="4241"/>
                    <a:pt x="10017" y="3816"/>
                  </a:cubicBezTo>
                  <a:cubicBezTo>
                    <a:pt x="10165" y="3391"/>
                    <a:pt x="10406" y="2817"/>
                    <a:pt x="10355" y="2527"/>
                  </a:cubicBezTo>
                  <a:cubicBezTo>
                    <a:pt x="10304" y="2237"/>
                    <a:pt x="9687" y="2325"/>
                    <a:pt x="9713" y="2075"/>
                  </a:cubicBezTo>
                  <a:cubicBezTo>
                    <a:pt x="9740" y="1811"/>
                    <a:pt x="9649" y="1164"/>
                    <a:pt x="9789" y="1129"/>
                  </a:cubicBezTo>
                  <a:cubicBezTo>
                    <a:pt x="10290" y="1004"/>
                    <a:pt x="10747" y="957"/>
                    <a:pt x="10897" y="847"/>
                  </a:cubicBezTo>
                  <a:cubicBezTo>
                    <a:pt x="11047" y="737"/>
                    <a:pt x="10802" y="578"/>
                    <a:pt x="10692" y="467"/>
                  </a:cubicBezTo>
                  <a:cubicBezTo>
                    <a:pt x="10582" y="356"/>
                    <a:pt x="10409" y="257"/>
                    <a:pt x="10234" y="179"/>
                  </a:cubicBezTo>
                  <a:cubicBezTo>
                    <a:pt x="10060" y="102"/>
                    <a:pt x="9954" y="-9"/>
                    <a:pt x="9646" y="1"/>
                  </a:cubicBezTo>
                  <a:cubicBezTo>
                    <a:pt x="9341" y="11"/>
                    <a:pt x="8705" y="193"/>
                    <a:pt x="8396" y="237"/>
                  </a:cubicBezTo>
                  <a:cubicBezTo>
                    <a:pt x="8087" y="279"/>
                    <a:pt x="8007" y="208"/>
                    <a:pt x="7788" y="263"/>
                  </a:cubicBezTo>
                  <a:cubicBezTo>
                    <a:pt x="7570" y="320"/>
                    <a:pt x="7301" y="573"/>
                    <a:pt x="7086" y="573"/>
                  </a:cubicBezTo>
                  <a:cubicBezTo>
                    <a:pt x="7035" y="922"/>
                    <a:pt x="6959" y="1372"/>
                    <a:pt x="6933" y="1623"/>
                  </a:cubicBezTo>
                  <a:cubicBezTo>
                    <a:pt x="6907" y="1873"/>
                    <a:pt x="6933" y="1924"/>
                    <a:pt x="6933" y="2075"/>
                  </a:cubicBezTo>
                  <a:cubicBezTo>
                    <a:pt x="6861" y="2150"/>
                    <a:pt x="6794" y="2133"/>
                    <a:pt x="6718" y="2301"/>
                  </a:cubicBezTo>
                  <a:cubicBezTo>
                    <a:pt x="6642" y="2469"/>
                    <a:pt x="6556" y="2823"/>
                    <a:pt x="6475" y="3084"/>
                  </a:cubicBezTo>
                  <a:cubicBezTo>
                    <a:pt x="6475" y="3084"/>
                    <a:pt x="5537" y="3490"/>
                    <a:pt x="5221" y="3661"/>
                  </a:cubicBezTo>
                  <a:cubicBezTo>
                    <a:pt x="4905" y="3832"/>
                    <a:pt x="4793" y="3888"/>
                    <a:pt x="4580" y="4113"/>
                  </a:cubicBezTo>
                  <a:cubicBezTo>
                    <a:pt x="4366" y="4338"/>
                    <a:pt x="3937" y="5012"/>
                    <a:pt x="3937" y="5012"/>
                  </a:cubicBezTo>
                  <a:cubicBezTo>
                    <a:pt x="3937" y="5012"/>
                    <a:pt x="3074" y="5037"/>
                    <a:pt x="2655" y="5245"/>
                  </a:cubicBezTo>
                  <a:cubicBezTo>
                    <a:pt x="2236" y="5453"/>
                    <a:pt x="1833" y="6101"/>
                    <a:pt x="1419" y="6260"/>
                  </a:cubicBezTo>
                  <a:cubicBezTo>
                    <a:pt x="1005" y="6419"/>
                    <a:pt x="289" y="6073"/>
                    <a:pt x="169" y="6198"/>
                  </a:cubicBezTo>
                  <a:cubicBezTo>
                    <a:pt x="49" y="6323"/>
                    <a:pt x="507" y="6820"/>
                    <a:pt x="701" y="7008"/>
                  </a:cubicBezTo>
                  <a:cubicBezTo>
                    <a:pt x="895" y="7196"/>
                    <a:pt x="1223" y="7217"/>
                    <a:pt x="1331" y="7324"/>
                  </a:cubicBezTo>
                  <a:cubicBezTo>
                    <a:pt x="1439" y="7431"/>
                    <a:pt x="1341" y="7543"/>
                    <a:pt x="1348" y="7649"/>
                  </a:cubicBezTo>
                  <a:cubicBezTo>
                    <a:pt x="1355" y="7755"/>
                    <a:pt x="1428" y="7881"/>
                    <a:pt x="1372" y="7962"/>
                  </a:cubicBezTo>
                  <a:cubicBezTo>
                    <a:pt x="1316" y="8043"/>
                    <a:pt x="1188" y="8009"/>
                    <a:pt x="1013" y="8134"/>
                  </a:cubicBezTo>
                  <a:cubicBezTo>
                    <a:pt x="838" y="8259"/>
                    <a:pt x="295" y="8195"/>
                    <a:pt x="322" y="8711"/>
                  </a:cubicBezTo>
                  <a:cubicBezTo>
                    <a:pt x="331" y="8882"/>
                    <a:pt x="-498" y="8858"/>
                    <a:pt x="468" y="9181"/>
                  </a:cubicBezTo>
                  <a:cubicBezTo>
                    <a:pt x="1434" y="9504"/>
                    <a:pt x="5678" y="9982"/>
                    <a:pt x="6120" y="10652"/>
                  </a:cubicBezTo>
                  <a:lnTo>
                    <a:pt x="6381" y="10504"/>
                  </a:lnTo>
                  <a:lnTo>
                    <a:pt x="7267" y="10169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05" name="Freeform 296"/>
            <p:cNvSpPr>
              <a:spLocks/>
            </p:cNvSpPr>
            <p:nvPr/>
          </p:nvSpPr>
          <p:spPr bwMode="auto">
            <a:xfrm>
              <a:off x="5852350" y="3597364"/>
              <a:ext cx="570310" cy="695532"/>
            </a:xfrm>
            <a:custGeom>
              <a:avLst/>
              <a:gdLst/>
              <a:ahLst/>
              <a:cxnLst/>
              <a:rect l="0" t="0" r="r" b="b"/>
              <a:pathLst>
                <a:path w="10736" h="10000">
                  <a:moveTo>
                    <a:pt x="8784" y="4472"/>
                  </a:moveTo>
                  <a:cubicBezTo>
                    <a:pt x="8948" y="4542"/>
                    <a:pt x="9262" y="4499"/>
                    <a:pt x="9397" y="4647"/>
                  </a:cubicBezTo>
                  <a:cubicBezTo>
                    <a:pt x="9282" y="4891"/>
                    <a:pt x="9246" y="4846"/>
                    <a:pt x="9150" y="5059"/>
                  </a:cubicBezTo>
                  <a:cubicBezTo>
                    <a:pt x="9278" y="5100"/>
                    <a:pt x="9553" y="5244"/>
                    <a:pt x="9543" y="5202"/>
                  </a:cubicBezTo>
                  <a:cubicBezTo>
                    <a:pt x="9555" y="5140"/>
                    <a:pt x="9941" y="4675"/>
                    <a:pt x="9949" y="4570"/>
                  </a:cubicBezTo>
                  <a:cubicBezTo>
                    <a:pt x="10062" y="4506"/>
                    <a:pt x="10576" y="4087"/>
                    <a:pt x="10736" y="4050"/>
                  </a:cubicBezTo>
                  <a:lnTo>
                    <a:pt x="10429" y="3991"/>
                  </a:lnTo>
                  <a:cubicBezTo>
                    <a:pt x="10556" y="3858"/>
                    <a:pt x="10557" y="3689"/>
                    <a:pt x="10593" y="3380"/>
                  </a:cubicBezTo>
                  <a:cubicBezTo>
                    <a:pt x="10678" y="3109"/>
                    <a:pt x="10563" y="3146"/>
                    <a:pt x="10508" y="3001"/>
                  </a:cubicBezTo>
                  <a:cubicBezTo>
                    <a:pt x="10453" y="2856"/>
                    <a:pt x="10430" y="2809"/>
                    <a:pt x="10055" y="2790"/>
                  </a:cubicBezTo>
                  <a:cubicBezTo>
                    <a:pt x="9757" y="2713"/>
                    <a:pt x="9789" y="2667"/>
                    <a:pt x="9600" y="2544"/>
                  </a:cubicBezTo>
                  <a:lnTo>
                    <a:pt x="9075" y="2540"/>
                  </a:lnTo>
                  <a:cubicBezTo>
                    <a:pt x="8904" y="2631"/>
                    <a:pt x="8281" y="3056"/>
                    <a:pt x="8247" y="3163"/>
                  </a:cubicBezTo>
                  <a:cubicBezTo>
                    <a:pt x="8213" y="3270"/>
                    <a:pt x="8677" y="3148"/>
                    <a:pt x="8793" y="3233"/>
                  </a:cubicBezTo>
                  <a:cubicBezTo>
                    <a:pt x="8909" y="3318"/>
                    <a:pt x="8879" y="3366"/>
                    <a:pt x="8859" y="3438"/>
                  </a:cubicBezTo>
                  <a:lnTo>
                    <a:pt x="8437" y="3459"/>
                  </a:lnTo>
                  <a:cubicBezTo>
                    <a:pt x="8303" y="3436"/>
                    <a:pt x="8184" y="3409"/>
                    <a:pt x="8149" y="3340"/>
                  </a:cubicBezTo>
                  <a:lnTo>
                    <a:pt x="8262" y="3149"/>
                  </a:lnTo>
                  <a:lnTo>
                    <a:pt x="7715" y="3110"/>
                  </a:lnTo>
                  <a:lnTo>
                    <a:pt x="7254" y="3152"/>
                  </a:lnTo>
                  <a:lnTo>
                    <a:pt x="7031" y="3152"/>
                  </a:lnTo>
                  <a:lnTo>
                    <a:pt x="6808" y="3468"/>
                  </a:lnTo>
                  <a:lnTo>
                    <a:pt x="6584" y="3468"/>
                  </a:lnTo>
                  <a:lnTo>
                    <a:pt x="6138" y="3363"/>
                  </a:lnTo>
                  <a:lnTo>
                    <a:pt x="5357" y="3257"/>
                  </a:lnTo>
                  <a:lnTo>
                    <a:pt x="4240" y="2732"/>
                  </a:lnTo>
                  <a:lnTo>
                    <a:pt x="4575" y="2102"/>
                  </a:lnTo>
                  <a:lnTo>
                    <a:pt x="4017" y="1891"/>
                  </a:lnTo>
                  <a:lnTo>
                    <a:pt x="3794" y="1471"/>
                  </a:lnTo>
                  <a:lnTo>
                    <a:pt x="4017" y="1156"/>
                  </a:lnTo>
                  <a:cubicBezTo>
                    <a:pt x="3980" y="1051"/>
                    <a:pt x="4011" y="999"/>
                    <a:pt x="3974" y="894"/>
                  </a:cubicBezTo>
                  <a:lnTo>
                    <a:pt x="4233" y="601"/>
                  </a:lnTo>
                  <a:cubicBezTo>
                    <a:pt x="4235" y="401"/>
                    <a:pt x="4238" y="200"/>
                    <a:pt x="4240" y="0"/>
                  </a:cubicBezTo>
                  <a:lnTo>
                    <a:pt x="3571" y="0"/>
                  </a:lnTo>
                  <a:lnTo>
                    <a:pt x="3125" y="0"/>
                  </a:lnTo>
                  <a:lnTo>
                    <a:pt x="3236" y="105"/>
                  </a:lnTo>
                  <a:lnTo>
                    <a:pt x="3348" y="210"/>
                  </a:lnTo>
                  <a:lnTo>
                    <a:pt x="2120" y="420"/>
                  </a:lnTo>
                  <a:lnTo>
                    <a:pt x="2120" y="946"/>
                  </a:lnTo>
                  <a:lnTo>
                    <a:pt x="2455" y="1156"/>
                  </a:lnTo>
                  <a:cubicBezTo>
                    <a:pt x="2381" y="1331"/>
                    <a:pt x="2306" y="1506"/>
                    <a:pt x="2232" y="1681"/>
                  </a:cubicBezTo>
                  <a:lnTo>
                    <a:pt x="2009" y="2102"/>
                  </a:lnTo>
                  <a:lnTo>
                    <a:pt x="1339" y="3047"/>
                  </a:lnTo>
                  <a:lnTo>
                    <a:pt x="893" y="3047"/>
                  </a:lnTo>
                  <a:lnTo>
                    <a:pt x="557" y="3363"/>
                  </a:lnTo>
                  <a:lnTo>
                    <a:pt x="781" y="3783"/>
                  </a:lnTo>
                  <a:lnTo>
                    <a:pt x="1116" y="4203"/>
                  </a:lnTo>
                  <a:lnTo>
                    <a:pt x="670" y="4413"/>
                  </a:lnTo>
                  <a:lnTo>
                    <a:pt x="223" y="4518"/>
                  </a:lnTo>
                  <a:lnTo>
                    <a:pt x="0" y="4623"/>
                  </a:lnTo>
                  <a:lnTo>
                    <a:pt x="446" y="5149"/>
                  </a:lnTo>
                  <a:lnTo>
                    <a:pt x="781" y="5569"/>
                  </a:lnTo>
                  <a:lnTo>
                    <a:pt x="1450" y="5149"/>
                  </a:lnTo>
                  <a:cubicBezTo>
                    <a:pt x="1524" y="5814"/>
                    <a:pt x="1599" y="6480"/>
                    <a:pt x="1673" y="7145"/>
                  </a:cubicBezTo>
                  <a:lnTo>
                    <a:pt x="2009" y="8004"/>
                  </a:lnTo>
                  <a:lnTo>
                    <a:pt x="2566" y="8949"/>
                  </a:lnTo>
                  <a:lnTo>
                    <a:pt x="2901" y="9475"/>
                  </a:lnTo>
                  <a:lnTo>
                    <a:pt x="3236" y="10000"/>
                  </a:lnTo>
                  <a:lnTo>
                    <a:pt x="3571" y="9685"/>
                  </a:lnTo>
                  <a:lnTo>
                    <a:pt x="4017" y="9159"/>
                  </a:lnTo>
                  <a:lnTo>
                    <a:pt x="4128" y="8739"/>
                  </a:lnTo>
                  <a:cubicBezTo>
                    <a:pt x="4165" y="8494"/>
                    <a:pt x="4203" y="8249"/>
                    <a:pt x="4240" y="8004"/>
                  </a:cubicBezTo>
                  <a:cubicBezTo>
                    <a:pt x="4277" y="7788"/>
                    <a:pt x="4315" y="7572"/>
                    <a:pt x="4352" y="7356"/>
                  </a:cubicBezTo>
                  <a:lnTo>
                    <a:pt x="5133" y="6725"/>
                  </a:lnTo>
                  <a:lnTo>
                    <a:pt x="5915" y="6200"/>
                  </a:lnTo>
                  <a:lnTo>
                    <a:pt x="6639" y="5875"/>
                  </a:lnTo>
                  <a:cubicBezTo>
                    <a:pt x="6658" y="5668"/>
                    <a:pt x="7156" y="5557"/>
                    <a:pt x="7176" y="5350"/>
                  </a:cubicBezTo>
                  <a:cubicBezTo>
                    <a:pt x="7217" y="5258"/>
                    <a:pt x="8021" y="5398"/>
                    <a:pt x="8062" y="5306"/>
                  </a:cubicBezTo>
                  <a:cubicBezTo>
                    <a:pt x="7988" y="5026"/>
                    <a:pt x="7935" y="4864"/>
                    <a:pt x="7861" y="4584"/>
                  </a:cubicBezTo>
                  <a:cubicBezTo>
                    <a:pt x="7833" y="4487"/>
                    <a:pt x="7982" y="4490"/>
                    <a:pt x="7954" y="4393"/>
                  </a:cubicBezTo>
                  <a:cubicBezTo>
                    <a:pt x="7982" y="4385"/>
                    <a:pt x="8059" y="4243"/>
                    <a:pt x="8087" y="4235"/>
                  </a:cubicBezTo>
                  <a:cubicBezTo>
                    <a:pt x="8120" y="4206"/>
                    <a:pt x="8344" y="4234"/>
                    <a:pt x="8411" y="4228"/>
                  </a:cubicBezTo>
                  <a:cubicBezTo>
                    <a:pt x="8478" y="4222"/>
                    <a:pt x="8620" y="4402"/>
                    <a:pt x="8784" y="4472"/>
                  </a:cubicBez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06" name="Freeform 297"/>
            <p:cNvSpPr>
              <a:spLocks/>
            </p:cNvSpPr>
            <p:nvPr/>
          </p:nvSpPr>
          <p:spPr bwMode="auto">
            <a:xfrm>
              <a:off x="5647782" y="3572567"/>
              <a:ext cx="276476" cy="214487"/>
            </a:xfrm>
            <a:custGeom>
              <a:avLst/>
              <a:gdLst>
                <a:gd name="T0" fmla="*/ 327261 w 10348"/>
                <a:gd name="T1" fmla="*/ 8222 h 11017"/>
                <a:gd name="T2" fmla="*/ 294275 w 10348"/>
                <a:gd name="T3" fmla="*/ 29389 h 11017"/>
                <a:gd name="T4" fmla="*/ 271988 w 10348"/>
                <a:gd name="T5" fmla="*/ 29389 h 11017"/>
                <a:gd name="T6" fmla="*/ 264536 w 10348"/>
                <a:gd name="T7" fmla="*/ 7347 h 11017"/>
                <a:gd name="T8" fmla="*/ 257119 w 10348"/>
                <a:gd name="T9" fmla="*/ 0 h 11017"/>
                <a:gd name="T10" fmla="*/ 234832 w 10348"/>
                <a:gd name="T11" fmla="*/ 22042 h 11017"/>
                <a:gd name="T12" fmla="*/ 219963 w 10348"/>
                <a:gd name="T13" fmla="*/ 36761 h 11017"/>
                <a:gd name="T14" fmla="*/ 191557 w 10348"/>
                <a:gd name="T15" fmla="*/ 28989 h 11017"/>
                <a:gd name="T16" fmla="*/ 175389 w 10348"/>
                <a:gd name="T17" fmla="*/ 29389 h 11017"/>
                <a:gd name="T18" fmla="*/ 153068 w 10348"/>
                <a:gd name="T19" fmla="*/ 29389 h 11017"/>
                <a:gd name="T20" fmla="*/ 123364 w 10348"/>
                <a:gd name="T21" fmla="*/ 22042 h 11017"/>
                <a:gd name="T22" fmla="*/ 115912 w 10348"/>
                <a:gd name="T23" fmla="*/ 58803 h 11017"/>
                <a:gd name="T24" fmla="*/ 78790 w 10348"/>
                <a:gd name="T25" fmla="*/ 73498 h 11017"/>
                <a:gd name="T26" fmla="*/ 63921 w 10348"/>
                <a:gd name="T27" fmla="*/ 88192 h 11017"/>
                <a:gd name="T28" fmla="*/ 41634 w 10348"/>
                <a:gd name="T29" fmla="*/ 80845 h 11017"/>
                <a:gd name="T30" fmla="*/ 19621 w 10348"/>
                <a:gd name="T31" fmla="*/ 71124 h 11017"/>
                <a:gd name="T32" fmla="*/ 12169 w 10348"/>
                <a:gd name="T33" fmla="*/ 117606 h 11017"/>
                <a:gd name="T34" fmla="*/ 11895 w 10348"/>
                <a:gd name="T35" fmla="*/ 146996 h 11017"/>
                <a:gd name="T36" fmla="*/ 0 w 10348"/>
                <a:gd name="T37" fmla="*/ 193278 h 11017"/>
                <a:gd name="T38" fmla="*/ 27346 w 10348"/>
                <a:gd name="T39" fmla="*/ 210347 h 11017"/>
                <a:gd name="T40" fmla="*/ 26765 w 10348"/>
                <a:gd name="T41" fmla="*/ 242560 h 11017"/>
                <a:gd name="T42" fmla="*/ 16134 w 10348"/>
                <a:gd name="T43" fmla="*/ 265427 h 11017"/>
                <a:gd name="T44" fmla="*/ 46659 w 10348"/>
                <a:gd name="T45" fmla="*/ 271949 h 11017"/>
                <a:gd name="T46" fmla="*/ 61802 w 10348"/>
                <a:gd name="T47" fmla="*/ 272224 h 11017"/>
                <a:gd name="T48" fmla="*/ 103367 w 10348"/>
                <a:gd name="T49" fmla="*/ 274398 h 11017"/>
                <a:gd name="T50" fmla="*/ 163460 w 10348"/>
                <a:gd name="T51" fmla="*/ 256430 h 11017"/>
                <a:gd name="T52" fmla="*/ 172655 w 10348"/>
                <a:gd name="T53" fmla="*/ 222942 h 11017"/>
                <a:gd name="T54" fmla="*/ 201539 w 10348"/>
                <a:gd name="T55" fmla="*/ 214795 h 11017"/>
                <a:gd name="T56" fmla="*/ 247719 w 10348"/>
                <a:gd name="T57" fmla="*/ 194378 h 11017"/>
                <a:gd name="T58" fmla="*/ 249428 w 10348"/>
                <a:gd name="T59" fmla="*/ 169037 h 11017"/>
                <a:gd name="T60" fmla="*/ 259341 w 10348"/>
                <a:gd name="T61" fmla="*/ 162515 h 11017"/>
                <a:gd name="T62" fmla="*/ 272398 w 10348"/>
                <a:gd name="T63" fmla="*/ 151894 h 11017"/>
                <a:gd name="T64" fmla="*/ 294617 w 10348"/>
                <a:gd name="T65" fmla="*/ 123329 h 11017"/>
                <a:gd name="T66" fmla="*/ 298855 w 10348"/>
                <a:gd name="T67" fmla="*/ 106161 h 11017"/>
                <a:gd name="T68" fmla="*/ 313554 w 10348"/>
                <a:gd name="T69" fmla="*/ 80045 h 11017"/>
                <a:gd name="T70" fmla="*/ 301693 w 10348"/>
                <a:gd name="T71" fmla="*/ 51456 h 11017"/>
                <a:gd name="T72" fmla="*/ 353718 w 10348"/>
                <a:gd name="T73" fmla="*/ 44109 h 11017"/>
                <a:gd name="T74" fmla="*/ 338849 w 10348"/>
                <a:gd name="T75" fmla="*/ 22042 h 11017"/>
                <a:gd name="T76" fmla="*/ 327261 w 10348"/>
                <a:gd name="T77" fmla="*/ 8222 h 110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48" h="11017">
                  <a:moveTo>
                    <a:pt x="9574" y="329"/>
                  </a:moveTo>
                  <a:cubicBezTo>
                    <a:pt x="9252" y="611"/>
                    <a:pt x="8879" y="1035"/>
                    <a:pt x="8609" y="1176"/>
                  </a:cubicBezTo>
                  <a:cubicBezTo>
                    <a:pt x="8340" y="1317"/>
                    <a:pt x="8174" y="1176"/>
                    <a:pt x="7957" y="1176"/>
                  </a:cubicBezTo>
                  <a:cubicBezTo>
                    <a:pt x="7884" y="882"/>
                    <a:pt x="7812" y="588"/>
                    <a:pt x="7739" y="294"/>
                  </a:cubicBezTo>
                  <a:lnTo>
                    <a:pt x="7522" y="0"/>
                  </a:lnTo>
                  <a:lnTo>
                    <a:pt x="6870" y="882"/>
                  </a:lnTo>
                  <a:cubicBezTo>
                    <a:pt x="6725" y="1078"/>
                    <a:pt x="6646" y="1425"/>
                    <a:pt x="6435" y="1471"/>
                  </a:cubicBezTo>
                  <a:cubicBezTo>
                    <a:pt x="6224" y="1517"/>
                    <a:pt x="5881" y="1264"/>
                    <a:pt x="5604" y="1160"/>
                  </a:cubicBezTo>
                  <a:cubicBezTo>
                    <a:pt x="5446" y="1165"/>
                    <a:pt x="5319" y="1173"/>
                    <a:pt x="5131" y="1176"/>
                  </a:cubicBezTo>
                  <a:cubicBezTo>
                    <a:pt x="4943" y="1179"/>
                    <a:pt x="4696" y="1176"/>
                    <a:pt x="4478" y="1176"/>
                  </a:cubicBezTo>
                  <a:lnTo>
                    <a:pt x="3609" y="882"/>
                  </a:lnTo>
                  <a:cubicBezTo>
                    <a:pt x="3536" y="1372"/>
                    <a:pt x="3464" y="1863"/>
                    <a:pt x="3391" y="2353"/>
                  </a:cubicBezTo>
                  <a:lnTo>
                    <a:pt x="2305" y="2941"/>
                  </a:lnTo>
                  <a:lnTo>
                    <a:pt x="1870" y="3529"/>
                  </a:lnTo>
                  <a:lnTo>
                    <a:pt x="1218" y="3235"/>
                  </a:lnTo>
                  <a:lnTo>
                    <a:pt x="574" y="2846"/>
                  </a:lnTo>
                  <a:cubicBezTo>
                    <a:pt x="501" y="3434"/>
                    <a:pt x="429" y="4118"/>
                    <a:pt x="356" y="4706"/>
                  </a:cubicBezTo>
                  <a:cubicBezTo>
                    <a:pt x="284" y="5098"/>
                    <a:pt x="420" y="5490"/>
                    <a:pt x="348" y="5882"/>
                  </a:cubicBezTo>
                  <a:cubicBezTo>
                    <a:pt x="278" y="6404"/>
                    <a:pt x="70" y="7212"/>
                    <a:pt x="0" y="7734"/>
                  </a:cubicBezTo>
                  <a:cubicBezTo>
                    <a:pt x="290" y="7930"/>
                    <a:pt x="510" y="8221"/>
                    <a:pt x="800" y="8417"/>
                  </a:cubicBezTo>
                  <a:cubicBezTo>
                    <a:pt x="365" y="10182"/>
                    <a:pt x="838" y="9339"/>
                    <a:pt x="783" y="9706"/>
                  </a:cubicBezTo>
                  <a:cubicBezTo>
                    <a:pt x="728" y="10073"/>
                    <a:pt x="375" y="10425"/>
                    <a:pt x="472" y="10621"/>
                  </a:cubicBezTo>
                  <a:cubicBezTo>
                    <a:pt x="569" y="10817"/>
                    <a:pt x="1142" y="10837"/>
                    <a:pt x="1365" y="10882"/>
                  </a:cubicBezTo>
                  <a:cubicBezTo>
                    <a:pt x="1588" y="10927"/>
                    <a:pt x="1663" y="10844"/>
                    <a:pt x="1808" y="10893"/>
                  </a:cubicBezTo>
                  <a:cubicBezTo>
                    <a:pt x="1953" y="10942"/>
                    <a:pt x="2528" y="11085"/>
                    <a:pt x="3024" y="10980"/>
                  </a:cubicBezTo>
                  <a:cubicBezTo>
                    <a:pt x="3520" y="10875"/>
                    <a:pt x="4444" y="10604"/>
                    <a:pt x="4782" y="10261"/>
                  </a:cubicBezTo>
                  <a:cubicBezTo>
                    <a:pt x="5120" y="9918"/>
                    <a:pt x="4865" y="9199"/>
                    <a:pt x="5051" y="8921"/>
                  </a:cubicBezTo>
                  <a:cubicBezTo>
                    <a:pt x="5237" y="8643"/>
                    <a:pt x="5530" y="8785"/>
                    <a:pt x="5896" y="8595"/>
                  </a:cubicBezTo>
                  <a:cubicBezTo>
                    <a:pt x="6262" y="8405"/>
                    <a:pt x="7014" y="8083"/>
                    <a:pt x="7247" y="7778"/>
                  </a:cubicBezTo>
                  <a:cubicBezTo>
                    <a:pt x="7481" y="7473"/>
                    <a:pt x="7240" y="6977"/>
                    <a:pt x="7297" y="6764"/>
                  </a:cubicBezTo>
                  <a:cubicBezTo>
                    <a:pt x="7354" y="6552"/>
                    <a:pt x="7475" y="6617"/>
                    <a:pt x="7587" y="6503"/>
                  </a:cubicBezTo>
                  <a:cubicBezTo>
                    <a:pt x="7699" y="6389"/>
                    <a:pt x="7797" y="6339"/>
                    <a:pt x="7969" y="6078"/>
                  </a:cubicBezTo>
                  <a:cubicBezTo>
                    <a:pt x="8141" y="5817"/>
                    <a:pt x="8490" y="5240"/>
                    <a:pt x="8619" y="4935"/>
                  </a:cubicBezTo>
                  <a:cubicBezTo>
                    <a:pt x="8748" y="4630"/>
                    <a:pt x="8651" y="4537"/>
                    <a:pt x="8743" y="4248"/>
                  </a:cubicBezTo>
                  <a:cubicBezTo>
                    <a:pt x="8835" y="3959"/>
                    <a:pt x="9159" y="3568"/>
                    <a:pt x="9173" y="3203"/>
                  </a:cubicBezTo>
                  <a:cubicBezTo>
                    <a:pt x="9187" y="2838"/>
                    <a:pt x="8630" y="2299"/>
                    <a:pt x="8826" y="2059"/>
                  </a:cubicBezTo>
                  <a:cubicBezTo>
                    <a:pt x="9022" y="1819"/>
                    <a:pt x="9841" y="1863"/>
                    <a:pt x="10348" y="1765"/>
                  </a:cubicBezTo>
                  <a:lnTo>
                    <a:pt x="9913" y="882"/>
                  </a:lnTo>
                  <a:lnTo>
                    <a:pt x="9574" y="329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07" name="Freeform 298"/>
            <p:cNvSpPr>
              <a:spLocks/>
            </p:cNvSpPr>
            <p:nvPr/>
          </p:nvSpPr>
          <p:spPr bwMode="auto">
            <a:xfrm>
              <a:off x="6268924" y="3892437"/>
              <a:ext cx="88026" cy="107864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0 h 78"/>
                <a:gd name="T10" fmla="*/ 2147483647 w 90"/>
                <a:gd name="T11" fmla="*/ 0 h 78"/>
                <a:gd name="T12" fmla="*/ 2147483647 w 90"/>
                <a:gd name="T13" fmla="*/ 2147483647 h 78"/>
                <a:gd name="T14" fmla="*/ 0 w 90"/>
                <a:gd name="T15" fmla="*/ 2147483647 h 78"/>
                <a:gd name="T16" fmla="*/ 2147483647 w 90"/>
                <a:gd name="T17" fmla="*/ 2147483647 h 78"/>
                <a:gd name="T18" fmla="*/ 2147483647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0" h="78">
                  <a:moveTo>
                    <a:pt x="72" y="42"/>
                  </a:moveTo>
                  <a:lnTo>
                    <a:pt x="78" y="30"/>
                  </a:lnTo>
                  <a:lnTo>
                    <a:pt x="84" y="18"/>
                  </a:lnTo>
                  <a:lnTo>
                    <a:pt x="48" y="12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78"/>
                  </a:lnTo>
                  <a:lnTo>
                    <a:pt x="54" y="72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90" y="48"/>
                  </a:lnTo>
                  <a:lnTo>
                    <a:pt x="72" y="42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08" name="Freeform 331"/>
            <p:cNvSpPr>
              <a:spLocks/>
            </p:cNvSpPr>
            <p:nvPr/>
          </p:nvSpPr>
          <p:spPr bwMode="auto">
            <a:xfrm>
              <a:off x="6079234" y="3749860"/>
              <a:ext cx="167373" cy="94225"/>
            </a:xfrm>
            <a:custGeom>
              <a:avLst/>
              <a:gdLst>
                <a:gd name="T0" fmla="*/ 13780995 w 10000"/>
                <a:gd name="T1" fmla="*/ 2262059 h 11631"/>
                <a:gd name="T2" fmla="*/ 9857897 w 10000"/>
                <a:gd name="T3" fmla="*/ 1876450 h 11631"/>
                <a:gd name="T4" fmla="*/ 3736600 w 10000"/>
                <a:gd name="T5" fmla="*/ 488415 h 11631"/>
                <a:gd name="T6" fmla="*/ 1588606 w 10000"/>
                <a:gd name="T7" fmla="*/ 0 h 11631"/>
                <a:gd name="T8" fmla="*/ 0 w 10000"/>
                <a:gd name="T9" fmla="*/ 2015330 h 11631"/>
                <a:gd name="T10" fmla="*/ 6201990 w 10000"/>
                <a:gd name="T11" fmla="*/ 3895548 h 11631"/>
                <a:gd name="T12" fmla="*/ 10584065 w 10000"/>
                <a:gd name="T13" fmla="*/ 4304661 h 11631"/>
                <a:gd name="T14" fmla="*/ 14372668 w 10000"/>
                <a:gd name="T15" fmla="*/ 4880351 h 11631"/>
                <a:gd name="T16" fmla="*/ 15556057 w 10000"/>
                <a:gd name="T17" fmla="*/ 3654701 h 11631"/>
                <a:gd name="T18" fmla="*/ 17929985 w 10000"/>
                <a:gd name="T19" fmla="*/ 3410498 h 11631"/>
                <a:gd name="T20" fmla="*/ 15984590 w 10000"/>
                <a:gd name="T21" fmla="*/ 2836071 h 11631"/>
                <a:gd name="T22" fmla="*/ 14899813 w 10000"/>
                <a:gd name="T23" fmla="*/ 2778585 h 11631"/>
                <a:gd name="T24" fmla="*/ 13780995 w 10000"/>
                <a:gd name="T25" fmla="*/ 2262059 h 116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00" h="11631">
                  <a:moveTo>
                    <a:pt x="7686" y="5391"/>
                  </a:moveTo>
                  <a:lnTo>
                    <a:pt x="5498" y="4472"/>
                  </a:lnTo>
                  <a:lnTo>
                    <a:pt x="2084" y="1164"/>
                  </a:lnTo>
                  <a:lnTo>
                    <a:pt x="886" y="0"/>
                  </a:lnTo>
                  <a:lnTo>
                    <a:pt x="0" y="4803"/>
                  </a:lnTo>
                  <a:lnTo>
                    <a:pt x="3459" y="9284"/>
                  </a:lnTo>
                  <a:lnTo>
                    <a:pt x="5903" y="10259"/>
                  </a:lnTo>
                  <a:lnTo>
                    <a:pt x="8016" y="11631"/>
                  </a:lnTo>
                  <a:lnTo>
                    <a:pt x="8676" y="8710"/>
                  </a:lnTo>
                  <a:lnTo>
                    <a:pt x="10000" y="8128"/>
                  </a:lnTo>
                  <a:lnTo>
                    <a:pt x="8915" y="6759"/>
                  </a:lnTo>
                  <a:lnTo>
                    <a:pt x="8310" y="6622"/>
                  </a:lnTo>
                  <a:cubicBezTo>
                    <a:pt x="8207" y="6039"/>
                    <a:pt x="7790" y="5973"/>
                    <a:pt x="7686" y="5391"/>
                  </a:cubicBez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09" name="Freeform 447"/>
            <p:cNvSpPr>
              <a:spLocks/>
            </p:cNvSpPr>
            <p:nvPr/>
          </p:nvSpPr>
          <p:spPr bwMode="auto">
            <a:xfrm>
              <a:off x="6350751" y="3856483"/>
              <a:ext cx="210767" cy="381860"/>
            </a:xfrm>
            <a:custGeom>
              <a:avLst/>
              <a:gdLst>
                <a:gd name="T0" fmla="*/ 140102 w 12864"/>
                <a:gd name="T1" fmla="*/ 0 h 10000"/>
                <a:gd name="T2" fmla="*/ 109599 w 12864"/>
                <a:gd name="T3" fmla="*/ 30737 h 10000"/>
                <a:gd name="T4" fmla="*/ 94725 w 12864"/>
                <a:gd name="T5" fmla="*/ 38973 h 10000"/>
                <a:gd name="T6" fmla="*/ 90019 w 12864"/>
                <a:gd name="T7" fmla="*/ 29511 h 10000"/>
                <a:gd name="T8" fmla="*/ 38865 w 12864"/>
                <a:gd name="T9" fmla="*/ 74073 h 10000"/>
                <a:gd name="T10" fmla="*/ 7584 w 12864"/>
                <a:gd name="T11" fmla="*/ 132360 h 10000"/>
                <a:gd name="T12" fmla="*/ 0 w 12864"/>
                <a:gd name="T13" fmla="*/ 172902 h 10000"/>
                <a:gd name="T14" fmla="*/ 51806 w 12864"/>
                <a:gd name="T15" fmla="*/ 264769 h 10000"/>
                <a:gd name="T16" fmla="*/ 40167 w 12864"/>
                <a:gd name="T17" fmla="*/ 314527 h 10000"/>
                <a:gd name="T18" fmla="*/ 99809 w 12864"/>
                <a:gd name="T19" fmla="*/ 324135 h 10000"/>
                <a:gd name="T20" fmla="*/ 134031 w 12864"/>
                <a:gd name="T21" fmla="*/ 322469 h 10000"/>
                <a:gd name="T22" fmla="*/ 114977 w 12864"/>
                <a:gd name="T23" fmla="*/ 283888 h 10000"/>
                <a:gd name="T24" fmla="*/ 127561 w 12864"/>
                <a:gd name="T25" fmla="*/ 294379 h 10000"/>
                <a:gd name="T26" fmla="*/ 140397 w 12864"/>
                <a:gd name="T27" fmla="*/ 350657 h 10000"/>
                <a:gd name="T28" fmla="*/ 155207 w 12864"/>
                <a:gd name="T29" fmla="*/ 392914 h 10000"/>
                <a:gd name="T30" fmla="*/ 158736 w 12864"/>
                <a:gd name="T31" fmla="*/ 490223 h 10000"/>
                <a:gd name="T32" fmla="*/ 189219 w 12864"/>
                <a:gd name="T33" fmla="*/ 435514 h 10000"/>
                <a:gd name="T34" fmla="*/ 176005 w 12864"/>
                <a:gd name="T35" fmla="*/ 339970 h 10000"/>
                <a:gd name="T36" fmla="*/ 154472 w 12864"/>
                <a:gd name="T37" fmla="*/ 312811 h 10000"/>
                <a:gd name="T38" fmla="*/ 165228 w 12864"/>
                <a:gd name="T39" fmla="*/ 291094 h 10000"/>
                <a:gd name="T40" fmla="*/ 163421 w 12864"/>
                <a:gd name="T41" fmla="*/ 273054 h 10000"/>
                <a:gd name="T42" fmla="*/ 134724 w 12864"/>
                <a:gd name="T43" fmla="*/ 235062 h 10000"/>
                <a:gd name="T44" fmla="*/ 149073 w 12864"/>
                <a:gd name="T45" fmla="*/ 206139 h 10000"/>
                <a:gd name="T46" fmla="*/ 166299 w 12864"/>
                <a:gd name="T47" fmla="*/ 205698 h 10000"/>
                <a:gd name="T48" fmla="*/ 203463 w 12864"/>
                <a:gd name="T49" fmla="*/ 187314 h 10000"/>
                <a:gd name="T50" fmla="*/ 216950 w 12864"/>
                <a:gd name="T51" fmla="*/ 171578 h 10000"/>
                <a:gd name="T52" fmla="*/ 233504 w 12864"/>
                <a:gd name="T53" fmla="*/ 147165 h 10000"/>
                <a:gd name="T54" fmla="*/ 270247 w 12864"/>
                <a:gd name="T55" fmla="*/ 142704 h 10000"/>
                <a:gd name="T56" fmla="*/ 257642 w 12864"/>
                <a:gd name="T57" fmla="*/ 100594 h 10000"/>
                <a:gd name="T58" fmla="*/ 232180 w 12864"/>
                <a:gd name="T59" fmla="*/ 84662 h 10000"/>
                <a:gd name="T60" fmla="*/ 199765 w 12864"/>
                <a:gd name="T61" fmla="*/ 79661 h 10000"/>
                <a:gd name="T62" fmla="*/ 163400 w 12864"/>
                <a:gd name="T63" fmla="*/ 83877 h 10000"/>
                <a:gd name="T64" fmla="*/ 156089 w 12864"/>
                <a:gd name="T65" fmla="*/ 86426 h 10000"/>
                <a:gd name="T66" fmla="*/ 149073 w 12864"/>
                <a:gd name="T67" fmla="*/ 75985 h 10000"/>
                <a:gd name="T68" fmla="*/ 165228 w 12864"/>
                <a:gd name="T69" fmla="*/ 61474 h 10000"/>
                <a:gd name="T70" fmla="*/ 165228 w 12864"/>
                <a:gd name="T71" fmla="*/ 23531 h 10000"/>
                <a:gd name="T72" fmla="*/ 140102 w 12864"/>
                <a:gd name="T73" fmla="*/ 0 h 1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864" h="10000">
                  <a:moveTo>
                    <a:pt x="6669" y="0"/>
                  </a:moveTo>
                  <a:lnTo>
                    <a:pt x="5217" y="627"/>
                  </a:lnTo>
                  <a:lnTo>
                    <a:pt x="4509" y="795"/>
                  </a:lnTo>
                  <a:lnTo>
                    <a:pt x="4285" y="602"/>
                  </a:lnTo>
                  <a:lnTo>
                    <a:pt x="1850" y="1511"/>
                  </a:lnTo>
                  <a:lnTo>
                    <a:pt x="361" y="2700"/>
                  </a:lnTo>
                  <a:lnTo>
                    <a:pt x="0" y="3527"/>
                  </a:lnTo>
                  <a:lnTo>
                    <a:pt x="2466" y="5401"/>
                  </a:lnTo>
                  <a:lnTo>
                    <a:pt x="1912" y="6416"/>
                  </a:lnTo>
                  <a:cubicBezTo>
                    <a:pt x="2658" y="6304"/>
                    <a:pt x="4006" y="6725"/>
                    <a:pt x="4751" y="6612"/>
                  </a:cubicBezTo>
                  <a:lnTo>
                    <a:pt x="6380" y="6578"/>
                  </a:lnTo>
                  <a:lnTo>
                    <a:pt x="5473" y="5791"/>
                  </a:lnTo>
                  <a:lnTo>
                    <a:pt x="6072" y="6005"/>
                  </a:lnTo>
                  <a:lnTo>
                    <a:pt x="6683" y="7153"/>
                  </a:lnTo>
                  <a:lnTo>
                    <a:pt x="7388" y="8015"/>
                  </a:lnTo>
                  <a:cubicBezTo>
                    <a:pt x="7359" y="8285"/>
                    <a:pt x="7584" y="9729"/>
                    <a:pt x="7556" y="10000"/>
                  </a:cubicBezTo>
                  <a:lnTo>
                    <a:pt x="9007" y="8884"/>
                  </a:lnTo>
                  <a:lnTo>
                    <a:pt x="8378" y="6935"/>
                  </a:lnTo>
                  <a:lnTo>
                    <a:pt x="7353" y="6381"/>
                  </a:lnTo>
                  <a:lnTo>
                    <a:pt x="7865" y="5938"/>
                  </a:lnTo>
                  <a:cubicBezTo>
                    <a:pt x="7836" y="5815"/>
                    <a:pt x="7808" y="5693"/>
                    <a:pt x="7779" y="5570"/>
                  </a:cubicBezTo>
                  <a:lnTo>
                    <a:pt x="6413" y="4795"/>
                  </a:lnTo>
                  <a:lnTo>
                    <a:pt x="7096" y="4205"/>
                  </a:lnTo>
                  <a:lnTo>
                    <a:pt x="7916" y="4196"/>
                  </a:lnTo>
                  <a:lnTo>
                    <a:pt x="9685" y="3821"/>
                  </a:lnTo>
                  <a:cubicBezTo>
                    <a:pt x="9793" y="3687"/>
                    <a:pt x="10219" y="3634"/>
                    <a:pt x="10327" y="3500"/>
                  </a:cubicBezTo>
                  <a:lnTo>
                    <a:pt x="11115" y="3002"/>
                  </a:lnTo>
                  <a:cubicBezTo>
                    <a:pt x="11093" y="2923"/>
                    <a:pt x="12886" y="2990"/>
                    <a:pt x="12864" y="2911"/>
                  </a:cubicBezTo>
                  <a:lnTo>
                    <a:pt x="12264" y="2052"/>
                  </a:lnTo>
                  <a:cubicBezTo>
                    <a:pt x="12238" y="1992"/>
                    <a:pt x="11078" y="1787"/>
                    <a:pt x="11052" y="1727"/>
                  </a:cubicBezTo>
                  <a:cubicBezTo>
                    <a:pt x="11067" y="1385"/>
                    <a:pt x="9494" y="1967"/>
                    <a:pt x="9509" y="1625"/>
                  </a:cubicBezTo>
                  <a:lnTo>
                    <a:pt x="7778" y="1711"/>
                  </a:lnTo>
                  <a:lnTo>
                    <a:pt x="7430" y="1763"/>
                  </a:lnTo>
                  <a:lnTo>
                    <a:pt x="7096" y="1550"/>
                  </a:lnTo>
                  <a:lnTo>
                    <a:pt x="7865" y="1254"/>
                  </a:lnTo>
                  <a:lnTo>
                    <a:pt x="7865" y="480"/>
                  </a:lnTo>
                  <a:lnTo>
                    <a:pt x="6669" y="0"/>
                  </a:lnTo>
                  <a:close/>
                </a:path>
              </a:pathLst>
            </a:custGeom>
            <a:solidFill>
              <a:srgbClr val="009ED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10" name="Freeform 241"/>
            <p:cNvSpPr>
              <a:spLocks/>
            </p:cNvSpPr>
            <p:nvPr/>
          </p:nvSpPr>
          <p:spPr bwMode="auto">
            <a:xfrm>
              <a:off x="6262725" y="3804412"/>
              <a:ext cx="69429" cy="38434"/>
            </a:xfrm>
            <a:custGeom>
              <a:avLst/>
              <a:gdLst>
                <a:gd name="T0" fmla="*/ 0 w 348468"/>
                <a:gd name="T1" fmla="*/ 34950 h 191264"/>
                <a:gd name="T2" fmla="*/ 26039 w 348468"/>
                <a:gd name="T3" fmla="*/ 49064 h 191264"/>
                <a:gd name="T4" fmla="*/ 41396 w 348468"/>
                <a:gd name="T5" fmla="*/ 41671 h 191264"/>
                <a:gd name="T6" fmla="*/ 55417 w 348468"/>
                <a:gd name="T7" fmla="*/ 48392 h 191264"/>
                <a:gd name="T8" fmla="*/ 82792 w 348468"/>
                <a:gd name="T9" fmla="*/ 43015 h 191264"/>
                <a:gd name="T10" fmla="*/ 88801 w 348468"/>
                <a:gd name="T11" fmla="*/ 26884 h 191264"/>
                <a:gd name="T12" fmla="*/ 64764 w 348468"/>
                <a:gd name="T13" fmla="*/ 1344 h 191264"/>
                <a:gd name="T14" fmla="*/ 42731 w 348468"/>
                <a:gd name="T15" fmla="*/ 5377 h 191264"/>
                <a:gd name="T16" fmla="*/ 29378 w 348468"/>
                <a:gd name="T17" fmla="*/ 0 h 191264"/>
                <a:gd name="T18" fmla="*/ 7345 w 348468"/>
                <a:gd name="T19" fmla="*/ 18819 h 191264"/>
                <a:gd name="T20" fmla="*/ 0 w 348468"/>
                <a:gd name="T21" fmla="*/ 34950 h 1912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8468" h="191264">
                  <a:moveTo>
                    <a:pt x="0" y="136243"/>
                  </a:moveTo>
                  <a:lnTo>
                    <a:pt x="102182" y="191264"/>
                  </a:lnTo>
                  <a:lnTo>
                    <a:pt x="162443" y="162443"/>
                  </a:lnTo>
                  <a:lnTo>
                    <a:pt x="217465" y="188644"/>
                  </a:lnTo>
                  <a:lnTo>
                    <a:pt x="324887" y="167683"/>
                  </a:lnTo>
                  <a:lnTo>
                    <a:pt x="348468" y="104802"/>
                  </a:lnTo>
                  <a:lnTo>
                    <a:pt x="254145" y="5240"/>
                  </a:lnTo>
                  <a:lnTo>
                    <a:pt x="167684" y="20960"/>
                  </a:lnTo>
                  <a:lnTo>
                    <a:pt x="115282" y="0"/>
                  </a:lnTo>
                  <a:lnTo>
                    <a:pt x="28821" y="73361"/>
                  </a:lnTo>
                  <a:lnTo>
                    <a:pt x="0" y="136243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11" name="Freeform 448"/>
            <p:cNvSpPr>
              <a:spLocks/>
            </p:cNvSpPr>
            <p:nvPr/>
          </p:nvSpPr>
          <p:spPr bwMode="auto">
            <a:xfrm>
              <a:off x="6528043" y="4306533"/>
              <a:ext cx="100424" cy="115302"/>
            </a:xfrm>
            <a:custGeom>
              <a:avLst/>
              <a:gdLst>
                <a:gd name="T0" fmla="*/ 0 w 675"/>
                <a:gd name="T1" fmla="*/ 2147483647 h 773"/>
                <a:gd name="T2" fmla="*/ 2147483647 w 675"/>
                <a:gd name="T3" fmla="*/ 2147483647 h 773"/>
                <a:gd name="T4" fmla="*/ 2147483647 w 675"/>
                <a:gd name="T5" fmla="*/ 2147483647 h 773"/>
                <a:gd name="T6" fmla="*/ 2147483647 w 675"/>
                <a:gd name="T7" fmla="*/ 2147483647 h 773"/>
                <a:gd name="T8" fmla="*/ 2147483647 w 675"/>
                <a:gd name="T9" fmla="*/ 2147483647 h 773"/>
                <a:gd name="T10" fmla="*/ 2147483647 w 675"/>
                <a:gd name="T11" fmla="*/ 2147483647 h 773"/>
                <a:gd name="T12" fmla="*/ 2147483647 w 675"/>
                <a:gd name="T13" fmla="*/ 2147483647 h 773"/>
                <a:gd name="T14" fmla="*/ 2147483647 w 675"/>
                <a:gd name="T15" fmla="*/ 2147483647 h 773"/>
                <a:gd name="T16" fmla="*/ 2147483647 w 675"/>
                <a:gd name="T17" fmla="*/ 2147483647 h 773"/>
                <a:gd name="T18" fmla="*/ 2147483647 w 675"/>
                <a:gd name="T19" fmla="*/ 2147483647 h 773"/>
                <a:gd name="T20" fmla="*/ 2147483647 w 675"/>
                <a:gd name="T21" fmla="*/ 2147483647 h 773"/>
                <a:gd name="T22" fmla="*/ 2147483647 w 675"/>
                <a:gd name="T23" fmla="*/ 2147483647 h 773"/>
                <a:gd name="T24" fmla="*/ 2147483647 w 675"/>
                <a:gd name="T25" fmla="*/ 2147483647 h 773"/>
                <a:gd name="T26" fmla="*/ 2147483647 w 675"/>
                <a:gd name="T27" fmla="*/ 0 h 773"/>
                <a:gd name="T28" fmla="*/ 0 w 675"/>
                <a:gd name="T29" fmla="*/ 2147483647 h 7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75" h="773">
                  <a:moveTo>
                    <a:pt x="0" y="41"/>
                  </a:moveTo>
                  <a:lnTo>
                    <a:pt x="75" y="339"/>
                  </a:lnTo>
                  <a:lnTo>
                    <a:pt x="273" y="579"/>
                  </a:lnTo>
                  <a:lnTo>
                    <a:pt x="605" y="769"/>
                  </a:lnTo>
                  <a:lnTo>
                    <a:pt x="675" y="773"/>
                  </a:lnTo>
                  <a:lnTo>
                    <a:pt x="563" y="583"/>
                  </a:lnTo>
                  <a:lnTo>
                    <a:pt x="493" y="521"/>
                  </a:lnTo>
                  <a:lnTo>
                    <a:pt x="493" y="269"/>
                  </a:lnTo>
                  <a:lnTo>
                    <a:pt x="323" y="78"/>
                  </a:lnTo>
                  <a:lnTo>
                    <a:pt x="286" y="58"/>
                  </a:lnTo>
                  <a:lnTo>
                    <a:pt x="253" y="111"/>
                  </a:lnTo>
                  <a:lnTo>
                    <a:pt x="141" y="128"/>
                  </a:lnTo>
                  <a:lnTo>
                    <a:pt x="145" y="70"/>
                  </a:lnTo>
                  <a:lnTo>
                    <a:pt x="17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A17DB8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12" name="Freeform 330"/>
            <p:cNvSpPr>
              <a:spLocks/>
            </p:cNvSpPr>
            <p:nvPr/>
          </p:nvSpPr>
          <p:spPr bwMode="auto">
            <a:xfrm>
              <a:off x="6555319" y="3949468"/>
              <a:ext cx="156215" cy="306232"/>
            </a:xfrm>
            <a:custGeom>
              <a:avLst/>
              <a:gdLst>
                <a:gd name="T0" fmla="*/ 2147483647 w 138"/>
                <a:gd name="T1" fmla="*/ 0 h 271"/>
                <a:gd name="T2" fmla="*/ 2147483647 w 138"/>
                <a:gd name="T3" fmla="*/ 0 h 271"/>
                <a:gd name="T4" fmla="*/ 0 w 138"/>
                <a:gd name="T5" fmla="*/ 2147483647 h 271"/>
                <a:gd name="T6" fmla="*/ 2147483647 w 138"/>
                <a:gd name="T7" fmla="*/ 2147483647 h 271"/>
                <a:gd name="T8" fmla="*/ 2147483647 w 138"/>
                <a:gd name="T9" fmla="*/ 2147483647 h 271"/>
                <a:gd name="T10" fmla="*/ 2147483647 w 138"/>
                <a:gd name="T11" fmla="*/ 2147483647 h 271"/>
                <a:gd name="T12" fmla="*/ 2147483647 w 138"/>
                <a:gd name="T13" fmla="*/ 2147483647 h 271"/>
                <a:gd name="T14" fmla="*/ 2147483647 w 138"/>
                <a:gd name="T15" fmla="*/ 2147483647 h 271"/>
                <a:gd name="T16" fmla="*/ 2147483647 w 138"/>
                <a:gd name="T17" fmla="*/ 2147483647 h 271"/>
                <a:gd name="T18" fmla="*/ 2147483647 w 138"/>
                <a:gd name="T19" fmla="*/ 2147483647 h 271"/>
                <a:gd name="T20" fmla="*/ 2147483647 w 138"/>
                <a:gd name="T21" fmla="*/ 2147483647 h 271"/>
                <a:gd name="T22" fmla="*/ 2147483647 w 138"/>
                <a:gd name="T23" fmla="*/ 2147483647 h 271"/>
                <a:gd name="T24" fmla="*/ 2147483647 w 138"/>
                <a:gd name="T25" fmla="*/ 2147483647 h 271"/>
                <a:gd name="T26" fmla="*/ 2147483647 w 138"/>
                <a:gd name="T27" fmla="*/ 2147483647 h 271"/>
                <a:gd name="T28" fmla="*/ 2147483647 w 138"/>
                <a:gd name="T29" fmla="*/ 2147483647 h 271"/>
                <a:gd name="T30" fmla="*/ 2147483647 w 138"/>
                <a:gd name="T31" fmla="*/ 2147483647 h 271"/>
                <a:gd name="T32" fmla="*/ 2147483647 w 138"/>
                <a:gd name="T33" fmla="*/ 2147483647 h 271"/>
                <a:gd name="T34" fmla="*/ 2147483647 w 138"/>
                <a:gd name="T35" fmla="*/ 2147483647 h 271"/>
                <a:gd name="T36" fmla="*/ 2147483647 w 138"/>
                <a:gd name="T37" fmla="*/ 2147483647 h 271"/>
                <a:gd name="T38" fmla="*/ 2147483647 w 138"/>
                <a:gd name="T39" fmla="*/ 2147483647 h 271"/>
                <a:gd name="T40" fmla="*/ 2147483647 w 138"/>
                <a:gd name="T41" fmla="*/ 2147483647 h 271"/>
                <a:gd name="T42" fmla="*/ 2147483647 w 138"/>
                <a:gd name="T43" fmla="*/ 2147483647 h 271"/>
                <a:gd name="T44" fmla="*/ 2147483647 w 138"/>
                <a:gd name="T45" fmla="*/ 2147483647 h 271"/>
                <a:gd name="T46" fmla="*/ 2147483647 w 138"/>
                <a:gd name="T47" fmla="*/ 2147483647 h 271"/>
                <a:gd name="T48" fmla="*/ 2147483647 w 138"/>
                <a:gd name="T49" fmla="*/ 2147483647 h 271"/>
                <a:gd name="T50" fmla="*/ 2147483647 w 138"/>
                <a:gd name="T51" fmla="*/ 2147483647 h 271"/>
                <a:gd name="T52" fmla="*/ 2147483647 w 138"/>
                <a:gd name="T53" fmla="*/ 2147483647 h 271"/>
                <a:gd name="T54" fmla="*/ 2147483647 w 138"/>
                <a:gd name="T55" fmla="*/ 2147483647 h 271"/>
                <a:gd name="T56" fmla="*/ 2147483647 w 138"/>
                <a:gd name="T57" fmla="*/ 0 h 2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8" h="271">
                  <a:moveTo>
                    <a:pt x="6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8" y="42"/>
                  </a:lnTo>
                  <a:lnTo>
                    <a:pt x="36" y="48"/>
                  </a:lnTo>
                  <a:lnTo>
                    <a:pt x="42" y="60"/>
                  </a:lnTo>
                  <a:lnTo>
                    <a:pt x="36" y="72"/>
                  </a:lnTo>
                  <a:lnTo>
                    <a:pt x="54" y="96"/>
                  </a:lnTo>
                  <a:lnTo>
                    <a:pt x="78" y="126"/>
                  </a:lnTo>
                  <a:lnTo>
                    <a:pt x="96" y="144"/>
                  </a:lnTo>
                  <a:lnTo>
                    <a:pt x="96" y="175"/>
                  </a:lnTo>
                  <a:lnTo>
                    <a:pt x="96" y="211"/>
                  </a:lnTo>
                  <a:lnTo>
                    <a:pt x="78" y="223"/>
                  </a:lnTo>
                  <a:lnTo>
                    <a:pt x="60" y="229"/>
                  </a:lnTo>
                  <a:lnTo>
                    <a:pt x="54" y="241"/>
                  </a:lnTo>
                  <a:lnTo>
                    <a:pt x="42" y="247"/>
                  </a:lnTo>
                  <a:lnTo>
                    <a:pt x="48" y="253"/>
                  </a:lnTo>
                  <a:lnTo>
                    <a:pt x="66" y="271"/>
                  </a:lnTo>
                  <a:lnTo>
                    <a:pt x="108" y="241"/>
                  </a:lnTo>
                  <a:lnTo>
                    <a:pt x="138" y="211"/>
                  </a:lnTo>
                  <a:lnTo>
                    <a:pt x="114" y="132"/>
                  </a:lnTo>
                  <a:lnTo>
                    <a:pt x="102" y="114"/>
                  </a:lnTo>
                  <a:lnTo>
                    <a:pt x="78" y="84"/>
                  </a:lnTo>
                  <a:lnTo>
                    <a:pt x="66" y="60"/>
                  </a:lnTo>
                  <a:lnTo>
                    <a:pt x="78" y="48"/>
                  </a:lnTo>
                  <a:lnTo>
                    <a:pt x="96" y="36"/>
                  </a:lnTo>
                  <a:lnTo>
                    <a:pt x="90" y="1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13" name="Freeform 446"/>
            <p:cNvSpPr>
              <a:spLocks/>
            </p:cNvSpPr>
            <p:nvPr/>
          </p:nvSpPr>
          <p:spPr bwMode="auto">
            <a:xfrm>
              <a:off x="6454895" y="4000301"/>
              <a:ext cx="173573" cy="312431"/>
            </a:xfrm>
            <a:custGeom>
              <a:avLst/>
              <a:gdLst>
                <a:gd name="T0" fmla="*/ 2147483647 w 107"/>
                <a:gd name="T1" fmla="*/ 2147483647 h 190"/>
                <a:gd name="T2" fmla="*/ 0 w 107"/>
                <a:gd name="T3" fmla="*/ 2147483647 h 190"/>
                <a:gd name="T4" fmla="*/ 2147483647 w 107"/>
                <a:gd name="T5" fmla="*/ 2147483647 h 190"/>
                <a:gd name="T6" fmla="*/ 2147483647 w 107"/>
                <a:gd name="T7" fmla="*/ 2147483647 h 190"/>
                <a:gd name="T8" fmla="*/ 2147483647 w 107"/>
                <a:gd name="T9" fmla="*/ 2147483647 h 190"/>
                <a:gd name="T10" fmla="*/ 2147483647 w 107"/>
                <a:gd name="T11" fmla="*/ 2147483647 h 190"/>
                <a:gd name="T12" fmla="*/ 2147483647 w 107"/>
                <a:gd name="T13" fmla="*/ 2147483647 h 190"/>
                <a:gd name="T14" fmla="*/ 2147483647 w 107"/>
                <a:gd name="T15" fmla="*/ 2147483647 h 190"/>
                <a:gd name="T16" fmla="*/ 2147483647 w 107"/>
                <a:gd name="T17" fmla="*/ 2147483647 h 190"/>
                <a:gd name="T18" fmla="*/ 2147483647 w 107"/>
                <a:gd name="T19" fmla="*/ 2147483647 h 190"/>
                <a:gd name="T20" fmla="*/ 2147483647 w 107"/>
                <a:gd name="T21" fmla="*/ 2147483647 h 190"/>
                <a:gd name="T22" fmla="*/ 2147483647 w 107"/>
                <a:gd name="T23" fmla="*/ 2147483647 h 190"/>
                <a:gd name="T24" fmla="*/ 2147483647 w 107"/>
                <a:gd name="T25" fmla="*/ 2147483647 h 190"/>
                <a:gd name="T26" fmla="*/ 2147483647 w 107"/>
                <a:gd name="T27" fmla="*/ 2147483647 h 190"/>
                <a:gd name="T28" fmla="*/ 2147483647 w 107"/>
                <a:gd name="T29" fmla="*/ 2147483647 h 190"/>
                <a:gd name="T30" fmla="*/ 2147483647 w 107"/>
                <a:gd name="T31" fmla="*/ 2147483647 h 190"/>
                <a:gd name="T32" fmla="*/ 2147483647 w 107"/>
                <a:gd name="T33" fmla="*/ 2147483647 h 190"/>
                <a:gd name="T34" fmla="*/ 2147483647 w 107"/>
                <a:gd name="T35" fmla="*/ 2147483647 h 190"/>
                <a:gd name="T36" fmla="*/ 2147483647 w 107"/>
                <a:gd name="T37" fmla="*/ 2147483647 h 190"/>
                <a:gd name="T38" fmla="*/ 2147483647 w 107"/>
                <a:gd name="T39" fmla="*/ 2147483647 h 190"/>
                <a:gd name="T40" fmla="*/ 2147483647 w 107"/>
                <a:gd name="T41" fmla="*/ 2147483647 h 190"/>
                <a:gd name="T42" fmla="*/ 2147483647 w 107"/>
                <a:gd name="T43" fmla="*/ 2147483647 h 190"/>
                <a:gd name="T44" fmla="*/ 2147483647 w 107"/>
                <a:gd name="T45" fmla="*/ 2147483647 h 190"/>
                <a:gd name="T46" fmla="*/ 2147483647 w 107"/>
                <a:gd name="T47" fmla="*/ 2147483647 h 190"/>
                <a:gd name="T48" fmla="*/ 2147483647 w 107"/>
                <a:gd name="T49" fmla="*/ 2147483647 h 190"/>
                <a:gd name="T50" fmla="*/ 2147483647 w 107"/>
                <a:gd name="T51" fmla="*/ 2147483647 h 190"/>
                <a:gd name="T52" fmla="*/ 2147483647 w 107"/>
                <a:gd name="T53" fmla="*/ 2147483647 h 190"/>
                <a:gd name="T54" fmla="*/ 2147483647 w 107"/>
                <a:gd name="T55" fmla="*/ 2147483647 h 190"/>
                <a:gd name="T56" fmla="*/ 2147483647 w 107"/>
                <a:gd name="T57" fmla="*/ 2147483647 h 190"/>
                <a:gd name="T58" fmla="*/ 2147483647 w 107"/>
                <a:gd name="T59" fmla="*/ 0 h 190"/>
                <a:gd name="T60" fmla="*/ 2147483647 w 107"/>
                <a:gd name="T61" fmla="*/ 2147483647 h 1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7" h="190">
                  <a:moveTo>
                    <a:pt x="7" y="9"/>
                  </a:moveTo>
                  <a:lnTo>
                    <a:pt x="0" y="23"/>
                  </a:lnTo>
                  <a:lnTo>
                    <a:pt x="15" y="47"/>
                  </a:lnTo>
                  <a:lnTo>
                    <a:pt x="15" y="60"/>
                  </a:lnTo>
                  <a:lnTo>
                    <a:pt x="22" y="78"/>
                  </a:lnTo>
                  <a:lnTo>
                    <a:pt x="19" y="93"/>
                  </a:lnTo>
                  <a:lnTo>
                    <a:pt x="23" y="110"/>
                  </a:lnTo>
                  <a:lnTo>
                    <a:pt x="26" y="118"/>
                  </a:lnTo>
                  <a:lnTo>
                    <a:pt x="19" y="126"/>
                  </a:lnTo>
                  <a:lnTo>
                    <a:pt x="13" y="159"/>
                  </a:lnTo>
                  <a:lnTo>
                    <a:pt x="33" y="182"/>
                  </a:lnTo>
                  <a:lnTo>
                    <a:pt x="34" y="178"/>
                  </a:lnTo>
                  <a:lnTo>
                    <a:pt x="46" y="185"/>
                  </a:lnTo>
                  <a:lnTo>
                    <a:pt x="46" y="190"/>
                  </a:lnTo>
                  <a:lnTo>
                    <a:pt x="56" y="188"/>
                  </a:lnTo>
                  <a:lnTo>
                    <a:pt x="59" y="184"/>
                  </a:lnTo>
                  <a:lnTo>
                    <a:pt x="43" y="174"/>
                  </a:lnTo>
                  <a:lnTo>
                    <a:pt x="27" y="149"/>
                  </a:lnTo>
                  <a:lnTo>
                    <a:pt x="19" y="138"/>
                  </a:lnTo>
                  <a:lnTo>
                    <a:pt x="32" y="113"/>
                  </a:lnTo>
                  <a:lnTo>
                    <a:pt x="57" y="108"/>
                  </a:lnTo>
                  <a:lnTo>
                    <a:pt x="70" y="119"/>
                  </a:lnTo>
                  <a:lnTo>
                    <a:pt x="63" y="97"/>
                  </a:lnTo>
                  <a:lnTo>
                    <a:pt x="72" y="87"/>
                  </a:lnTo>
                  <a:lnTo>
                    <a:pt x="101" y="87"/>
                  </a:lnTo>
                  <a:lnTo>
                    <a:pt x="107" y="73"/>
                  </a:lnTo>
                  <a:lnTo>
                    <a:pt x="95" y="50"/>
                  </a:lnTo>
                  <a:lnTo>
                    <a:pt x="85" y="37"/>
                  </a:lnTo>
                  <a:lnTo>
                    <a:pt x="48" y="27"/>
                  </a:lnTo>
                  <a:lnTo>
                    <a:pt x="36" y="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009ED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14" name="Freeform 329"/>
            <p:cNvSpPr>
              <a:spLocks/>
            </p:cNvSpPr>
            <p:nvPr/>
          </p:nvSpPr>
          <p:spPr bwMode="auto">
            <a:xfrm>
              <a:off x="6506966" y="3969305"/>
              <a:ext cx="164894" cy="179772"/>
            </a:xfrm>
            <a:custGeom>
              <a:avLst/>
              <a:gdLst>
                <a:gd name="T0" fmla="*/ 3492879 w 10000"/>
                <a:gd name="T1" fmla="*/ 4713787 h 10000"/>
                <a:gd name="T2" fmla="*/ 4027778 w 10000"/>
                <a:gd name="T3" fmla="*/ 4795308 h 10000"/>
                <a:gd name="T4" fmla="*/ 4027778 w 10000"/>
                <a:gd name="T5" fmla="*/ 3811312 h 10000"/>
                <a:gd name="T6" fmla="*/ 3502561 w 10000"/>
                <a:gd name="T7" fmla="*/ 3238759 h 10000"/>
                <a:gd name="T8" fmla="*/ 2802125 w 10000"/>
                <a:gd name="T9" fmla="*/ 2286884 h 10000"/>
                <a:gd name="T10" fmla="*/ 2276508 w 10000"/>
                <a:gd name="T11" fmla="*/ 1522981 h 10000"/>
                <a:gd name="T12" fmla="*/ 2451706 w 10000"/>
                <a:gd name="T13" fmla="*/ 1143201 h 10000"/>
                <a:gd name="T14" fmla="*/ 2276508 w 10000"/>
                <a:gd name="T15" fmla="*/ 762455 h 10000"/>
                <a:gd name="T16" fmla="*/ 1751270 w 10000"/>
                <a:gd name="T17" fmla="*/ 571129 h 10000"/>
                <a:gd name="T18" fmla="*/ 1400852 w 10000"/>
                <a:gd name="T19" fmla="*/ 0 h 10000"/>
                <a:gd name="T20" fmla="*/ 1225653 w 10000"/>
                <a:gd name="T21" fmla="*/ 0 h 10000"/>
                <a:gd name="T22" fmla="*/ 350418 w 10000"/>
                <a:gd name="T23" fmla="*/ 189902 h 10000"/>
                <a:gd name="T24" fmla="*/ 0 w 10000"/>
                <a:gd name="T25" fmla="*/ 762455 h 10000"/>
                <a:gd name="T26" fmla="*/ 175199 w 10000"/>
                <a:gd name="T27" fmla="*/ 1143201 h 10000"/>
                <a:gd name="T28" fmla="*/ 350418 w 10000"/>
                <a:gd name="T29" fmla="*/ 2286884 h 10000"/>
                <a:gd name="T30" fmla="*/ 1576071 w 10000"/>
                <a:gd name="T31" fmla="*/ 2286884 h 10000"/>
                <a:gd name="T32" fmla="*/ 2101288 w 10000"/>
                <a:gd name="T33" fmla="*/ 2476786 h 10000"/>
                <a:gd name="T34" fmla="*/ 2976923 w 10000"/>
                <a:gd name="T35" fmla="*/ 4001214 h 10000"/>
                <a:gd name="T36" fmla="*/ 2802125 w 10000"/>
                <a:gd name="T37" fmla="*/ 4604465 h 10000"/>
                <a:gd name="T38" fmla="*/ 3492879 w 10000"/>
                <a:gd name="T39" fmla="*/ 4713787 h 100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000" h="10000">
                  <a:moveTo>
                    <a:pt x="8672" y="9830"/>
                  </a:moveTo>
                  <a:lnTo>
                    <a:pt x="10000" y="10000"/>
                  </a:lnTo>
                  <a:lnTo>
                    <a:pt x="10000" y="7948"/>
                  </a:lnTo>
                  <a:lnTo>
                    <a:pt x="8696" y="6754"/>
                  </a:lnTo>
                  <a:lnTo>
                    <a:pt x="6957" y="4769"/>
                  </a:lnTo>
                  <a:lnTo>
                    <a:pt x="5652" y="3176"/>
                  </a:lnTo>
                  <a:lnTo>
                    <a:pt x="6087" y="2384"/>
                  </a:lnTo>
                  <a:lnTo>
                    <a:pt x="5652" y="1590"/>
                  </a:lnTo>
                  <a:lnTo>
                    <a:pt x="4348" y="1191"/>
                  </a:lnTo>
                  <a:lnTo>
                    <a:pt x="3478" y="0"/>
                  </a:lnTo>
                  <a:lnTo>
                    <a:pt x="3043" y="0"/>
                  </a:lnTo>
                  <a:lnTo>
                    <a:pt x="870" y="396"/>
                  </a:lnTo>
                  <a:lnTo>
                    <a:pt x="0" y="1590"/>
                  </a:lnTo>
                  <a:lnTo>
                    <a:pt x="435" y="2384"/>
                  </a:lnTo>
                  <a:lnTo>
                    <a:pt x="870" y="4769"/>
                  </a:lnTo>
                  <a:lnTo>
                    <a:pt x="3913" y="4769"/>
                  </a:lnTo>
                  <a:lnTo>
                    <a:pt x="5217" y="5165"/>
                  </a:lnTo>
                  <a:lnTo>
                    <a:pt x="7391" y="8344"/>
                  </a:lnTo>
                  <a:lnTo>
                    <a:pt x="6957" y="9602"/>
                  </a:lnTo>
                  <a:lnTo>
                    <a:pt x="8672" y="9830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15" name="Freeform 329"/>
            <p:cNvSpPr>
              <a:spLocks/>
            </p:cNvSpPr>
            <p:nvPr/>
          </p:nvSpPr>
          <p:spPr bwMode="auto">
            <a:xfrm>
              <a:off x="6556558" y="4136680"/>
              <a:ext cx="115302" cy="91746"/>
            </a:xfrm>
            <a:custGeom>
              <a:avLst/>
              <a:gdLst>
                <a:gd name="T0" fmla="*/ 1600556 w 10000"/>
                <a:gd name="T1" fmla="*/ 81975 h 6448"/>
                <a:gd name="T2" fmla="*/ 1445592 w 10000"/>
                <a:gd name="T3" fmla="*/ 45416 h 6448"/>
                <a:gd name="T4" fmla="*/ 1103517 w 10000"/>
                <a:gd name="T5" fmla="*/ 0 h 6448"/>
                <a:gd name="T6" fmla="*/ 367770 w 10000"/>
                <a:gd name="T7" fmla="*/ 151157 h 6448"/>
                <a:gd name="T8" fmla="*/ 0 w 10000"/>
                <a:gd name="T9" fmla="*/ 453763 h 6448"/>
                <a:gd name="T10" fmla="*/ 0 w 10000"/>
                <a:gd name="T11" fmla="*/ 1058391 h 6448"/>
                <a:gd name="T12" fmla="*/ 612960 w 10000"/>
                <a:gd name="T13" fmla="*/ 1813557 h 6448"/>
                <a:gd name="T14" fmla="*/ 858135 w 10000"/>
                <a:gd name="T15" fmla="*/ 1965024 h 6448"/>
                <a:gd name="T16" fmla="*/ 1103517 w 10000"/>
                <a:gd name="T17" fmla="*/ 1813557 h 6448"/>
                <a:gd name="T18" fmla="*/ 1225714 w 10000"/>
                <a:gd name="T19" fmla="*/ 1511261 h 6448"/>
                <a:gd name="T20" fmla="*/ 1593882 w 10000"/>
                <a:gd name="T21" fmla="*/ 1361016 h 6448"/>
                <a:gd name="T22" fmla="*/ 1961460 w 10000"/>
                <a:gd name="T23" fmla="*/ 1058391 h 6448"/>
                <a:gd name="T24" fmla="*/ 1961460 w 10000"/>
                <a:gd name="T25" fmla="*/ 151157 h 6448"/>
                <a:gd name="T26" fmla="*/ 1600556 w 10000"/>
                <a:gd name="T27" fmla="*/ 81975 h 6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000" h="6448">
                  <a:moveTo>
                    <a:pt x="8160" y="269"/>
                  </a:moveTo>
                  <a:cubicBezTo>
                    <a:pt x="7722" y="211"/>
                    <a:pt x="7792" y="194"/>
                    <a:pt x="7370" y="149"/>
                  </a:cubicBezTo>
                  <a:lnTo>
                    <a:pt x="5626" y="0"/>
                  </a:lnTo>
                  <a:lnTo>
                    <a:pt x="1875" y="496"/>
                  </a:lnTo>
                  <a:lnTo>
                    <a:pt x="0" y="1489"/>
                  </a:lnTo>
                  <a:lnTo>
                    <a:pt x="0" y="3473"/>
                  </a:lnTo>
                  <a:lnTo>
                    <a:pt x="3125" y="5951"/>
                  </a:lnTo>
                  <a:lnTo>
                    <a:pt x="4375" y="6448"/>
                  </a:lnTo>
                  <a:lnTo>
                    <a:pt x="5626" y="5951"/>
                  </a:lnTo>
                  <a:lnTo>
                    <a:pt x="6249" y="4959"/>
                  </a:lnTo>
                  <a:lnTo>
                    <a:pt x="8126" y="4466"/>
                  </a:lnTo>
                  <a:lnTo>
                    <a:pt x="10000" y="3473"/>
                  </a:lnTo>
                  <a:lnTo>
                    <a:pt x="10000" y="496"/>
                  </a:lnTo>
                  <a:lnTo>
                    <a:pt x="8160" y="269"/>
                  </a:lnTo>
                  <a:close/>
                </a:path>
              </a:pathLst>
            </a:custGeom>
            <a:solidFill>
              <a:srgbClr val="009ED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23964" y="5312016"/>
              <a:ext cx="846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>
                <a:solidFill>
                  <a:prstClr val="black"/>
                </a:solidFill>
                <a:latin typeface="Mufferaw" pitchFamily="66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38307" y="4554125"/>
            <a:ext cx="1163039" cy="1272986"/>
            <a:chOff x="5354215" y="4786392"/>
            <a:chExt cx="1163039" cy="1272986"/>
          </a:xfrm>
        </p:grpSpPr>
        <p:grpSp>
          <p:nvGrpSpPr>
            <p:cNvPr id="9" name="Group 8"/>
            <p:cNvGrpSpPr/>
            <p:nvPr/>
          </p:nvGrpSpPr>
          <p:grpSpPr>
            <a:xfrm>
              <a:off x="5354215" y="4786392"/>
              <a:ext cx="1163039" cy="276999"/>
              <a:chOff x="5401778" y="4786392"/>
              <a:chExt cx="1163039" cy="27699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401778" y="4857942"/>
                <a:ext cx="108000" cy="108000"/>
              </a:xfrm>
              <a:prstGeom prst="rect">
                <a:avLst/>
              </a:prstGeom>
              <a:solidFill>
                <a:srgbClr val="E83C98"/>
              </a:solidFill>
              <a:ln>
                <a:solidFill>
                  <a:srgbClr val="E83C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588495" y="4786392"/>
                <a:ext cx="9763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200" dirty="0" smtClean="0">
                    <a:solidFill>
                      <a:srgbClr val="E9E9E3"/>
                    </a:solidFill>
                    <a:latin typeface="Myriad Pro" pitchFamily="34" charset="0"/>
                  </a:rPr>
                  <a:t>0000</a:t>
                </a:r>
                <a:r>
                  <a:rPr lang="fi-FI" sz="1200" dirty="0" smtClean="0">
                    <a:solidFill>
                      <a:prstClr val="black"/>
                    </a:solidFill>
                    <a:latin typeface="Myriad Pro" pitchFamily="34" charset="0"/>
                  </a:rPr>
                  <a:t>–2020</a:t>
                </a:r>
                <a:endParaRPr lang="en-GB" sz="1200" dirty="0">
                  <a:solidFill>
                    <a:prstClr val="black"/>
                  </a:solidFill>
                  <a:latin typeface="Myriad Pro" pitchFamily="34" charset="0"/>
                </a:endParaRPr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5354215" y="5035389"/>
              <a:ext cx="1163039" cy="276999"/>
              <a:chOff x="5401778" y="4786392"/>
              <a:chExt cx="1163039" cy="276999"/>
            </a:xfrm>
          </p:grpSpPr>
          <p:sp>
            <p:nvSpPr>
              <p:cNvPr id="210" name="Rectangle 209"/>
              <p:cNvSpPr/>
              <p:nvPr/>
            </p:nvSpPr>
            <p:spPr>
              <a:xfrm>
                <a:off x="5401778" y="4857942"/>
                <a:ext cx="108000" cy="108000"/>
              </a:xfrm>
              <a:prstGeom prst="rect">
                <a:avLst/>
              </a:prstGeom>
              <a:solidFill>
                <a:srgbClr val="BF6AAA"/>
              </a:solidFill>
              <a:ln>
                <a:solidFill>
                  <a:srgbClr val="BF6A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5588495" y="4786392"/>
                <a:ext cx="9763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200" dirty="0">
                    <a:solidFill>
                      <a:prstClr val="black"/>
                    </a:solidFill>
                    <a:latin typeface="Myriad Pro" pitchFamily="34" charset="0"/>
                  </a:rPr>
                  <a:t>2021–2025</a:t>
                </a:r>
                <a:endParaRPr lang="en-GB" sz="1200" dirty="0">
                  <a:solidFill>
                    <a:prstClr val="black"/>
                  </a:solidFill>
                  <a:latin typeface="Myriad Pro" pitchFamily="34" charset="0"/>
                </a:endParaRPr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>
              <a:off x="5354215" y="5284386"/>
              <a:ext cx="1163039" cy="276999"/>
              <a:chOff x="5401778" y="4786392"/>
              <a:chExt cx="1163039" cy="276999"/>
            </a:xfrm>
          </p:grpSpPr>
          <p:sp>
            <p:nvSpPr>
              <p:cNvPr id="213" name="Rectangle 212"/>
              <p:cNvSpPr/>
              <p:nvPr/>
            </p:nvSpPr>
            <p:spPr>
              <a:xfrm>
                <a:off x="5401778" y="4857942"/>
                <a:ext cx="108000" cy="108000"/>
              </a:xfrm>
              <a:prstGeom prst="rect">
                <a:avLst/>
              </a:prstGeom>
              <a:solidFill>
                <a:srgbClr val="A17DB8"/>
              </a:solidFill>
              <a:ln>
                <a:solidFill>
                  <a:srgbClr val="A17D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14" name="TextBox 213"/>
              <p:cNvSpPr txBox="1"/>
              <p:nvPr/>
            </p:nvSpPr>
            <p:spPr>
              <a:xfrm>
                <a:off x="5588495" y="4786392"/>
                <a:ext cx="9763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200" dirty="0">
                    <a:solidFill>
                      <a:prstClr val="black"/>
                    </a:solidFill>
                    <a:latin typeface="Myriad Pro" pitchFamily="34" charset="0"/>
                  </a:rPr>
                  <a:t>2026–2030</a:t>
                </a:r>
                <a:endParaRPr lang="en-GB" sz="1200" dirty="0">
                  <a:solidFill>
                    <a:prstClr val="black"/>
                  </a:solidFill>
                  <a:latin typeface="Myriad Pro" pitchFamily="34" charset="0"/>
                </a:endParaRPr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5354215" y="5533383"/>
              <a:ext cx="1163039" cy="276999"/>
              <a:chOff x="5401778" y="4786392"/>
              <a:chExt cx="1163039" cy="276999"/>
            </a:xfrm>
          </p:grpSpPr>
          <p:sp>
            <p:nvSpPr>
              <p:cNvPr id="216" name="Rectangle 215"/>
              <p:cNvSpPr/>
              <p:nvPr/>
            </p:nvSpPr>
            <p:spPr>
              <a:xfrm>
                <a:off x="5401778" y="4857942"/>
                <a:ext cx="108000" cy="108000"/>
              </a:xfrm>
              <a:prstGeom prst="rect">
                <a:avLst/>
              </a:prstGeom>
              <a:solidFill>
                <a:srgbClr val="7D8CC6"/>
              </a:solidFill>
              <a:ln>
                <a:solidFill>
                  <a:srgbClr val="7D8C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17" name="TextBox 216"/>
              <p:cNvSpPr txBox="1"/>
              <p:nvPr/>
            </p:nvSpPr>
            <p:spPr>
              <a:xfrm>
                <a:off x="5588495" y="4786392"/>
                <a:ext cx="9763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200" dirty="0">
                    <a:solidFill>
                      <a:prstClr val="black"/>
                    </a:solidFill>
                    <a:latin typeface="Myriad Pro" pitchFamily="34" charset="0"/>
                  </a:rPr>
                  <a:t>2031–2035</a:t>
                </a:r>
                <a:endParaRPr lang="en-GB" sz="1200" dirty="0">
                  <a:solidFill>
                    <a:prstClr val="black"/>
                  </a:solidFill>
                  <a:latin typeface="Myriad Pro" pitchFamily="34" charset="0"/>
                </a:endParaRPr>
              </a:p>
            </p:txBody>
          </p:sp>
        </p:grpSp>
        <p:grpSp>
          <p:nvGrpSpPr>
            <p:cNvPr id="218" name="Group 217"/>
            <p:cNvGrpSpPr/>
            <p:nvPr/>
          </p:nvGrpSpPr>
          <p:grpSpPr>
            <a:xfrm>
              <a:off x="5354215" y="5782379"/>
              <a:ext cx="1163039" cy="276999"/>
              <a:chOff x="5401778" y="4786392"/>
              <a:chExt cx="1163039" cy="276999"/>
            </a:xfrm>
          </p:grpSpPr>
          <p:sp>
            <p:nvSpPr>
              <p:cNvPr id="219" name="Rectangle 218"/>
              <p:cNvSpPr/>
              <p:nvPr/>
            </p:nvSpPr>
            <p:spPr>
              <a:xfrm>
                <a:off x="5401778" y="4857942"/>
                <a:ext cx="108000" cy="108000"/>
              </a:xfrm>
              <a:prstGeom prst="rect">
                <a:avLst/>
              </a:prstGeom>
              <a:solidFill>
                <a:srgbClr val="009EDA"/>
              </a:solidFill>
              <a:ln>
                <a:solidFill>
                  <a:srgbClr val="009E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5588495" y="4786392"/>
                <a:ext cx="9763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200" dirty="0">
                    <a:solidFill>
                      <a:prstClr val="black"/>
                    </a:solidFill>
                    <a:latin typeface="Myriad Pro" pitchFamily="34" charset="0"/>
                  </a:rPr>
                  <a:t>2036–</a:t>
                </a:r>
                <a:endParaRPr lang="en-GB" sz="1200" dirty="0">
                  <a:solidFill>
                    <a:prstClr val="black"/>
                  </a:solidFill>
                  <a:latin typeface="Myriad Pro" pitchFamily="34" charset="0"/>
                </a:endParaRPr>
              </a:p>
            </p:txBody>
          </p:sp>
        </p:grpSp>
      </p:grpSp>
      <p:sp>
        <p:nvSpPr>
          <p:cNvPr id="425" name="TextBox 424"/>
          <p:cNvSpPr txBox="1"/>
          <p:nvPr/>
        </p:nvSpPr>
        <p:spPr>
          <a:xfrm>
            <a:off x="5322079" y="5765165"/>
            <a:ext cx="279592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fi-FI" sz="1200" dirty="0" smtClean="0">
                <a:solidFill>
                  <a:prstClr val="black"/>
                </a:solidFill>
                <a:latin typeface="Myriad Pro" pitchFamily="34" charset="0"/>
              </a:rPr>
              <a:t>Viivoitetuilla alueilla sanomalehtien ennakoidaan kuolevan kaupungeista </a:t>
            </a:r>
          </a:p>
          <a:p>
            <a:r>
              <a:rPr lang="fi-FI" sz="1200" dirty="0" smtClean="0">
                <a:solidFill>
                  <a:prstClr val="black"/>
                </a:solidFill>
                <a:latin typeface="Myriad Pro" pitchFamily="34" charset="0"/>
              </a:rPr>
              <a:t>aikaisemmin kuin muilta alueilta</a:t>
            </a:r>
            <a:endParaRPr lang="en-GB" sz="1200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418" name="Title 1"/>
          <p:cNvSpPr txBox="1">
            <a:spLocks/>
          </p:cNvSpPr>
          <p:nvPr/>
        </p:nvSpPr>
        <p:spPr>
          <a:xfrm>
            <a:off x="947915" y="6396335"/>
            <a:ext cx="7236000" cy="4616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(ETLA B 254), s. 13.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419" name="TextBox 418"/>
          <p:cNvSpPr txBox="1"/>
          <p:nvPr/>
        </p:nvSpPr>
        <p:spPr>
          <a:xfrm>
            <a:off x="946930" y="184406"/>
            <a:ext cx="7235999" cy="7386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i-FI" sz="1400" b="1" dirty="0"/>
              <a:t>Kuvio </a:t>
            </a:r>
            <a:r>
              <a:rPr lang="fi-FI" sz="1400" b="1" dirty="0" smtClean="0"/>
              <a:t>0.3 Ennusteita </a:t>
            </a:r>
            <a:r>
              <a:rPr lang="fi-FI" sz="1400" b="1" dirty="0"/>
              <a:t>painettujen sanomalehtien sukupuuttoon kuolemisen </a:t>
            </a:r>
            <a:r>
              <a:rPr lang="fi-FI" sz="1400" b="1" dirty="0" smtClean="0"/>
              <a:t>aikatauluista.</a:t>
            </a:r>
            <a:endParaRPr lang="fi-FI" sz="1400" b="1" dirty="0"/>
          </a:p>
          <a:p>
            <a:r>
              <a:rPr lang="fi-FI" sz="1400" dirty="0"/>
              <a:t>Vuosi, jolloin painetut sanomalehdet eivät enää ole merkittävässä asemassa ao. maan tiedonvälityksessä</a:t>
            </a:r>
          </a:p>
        </p:txBody>
      </p:sp>
    </p:spTree>
    <p:extLst>
      <p:ext uri="{BB962C8B-B14F-4D97-AF65-F5344CB8AC3E}">
        <p14:creationId xmlns:p14="http://schemas.microsoft.com/office/powerpoint/2010/main" val="338088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7915" y="1486474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644519607"/>
              </p:ext>
            </p:extLst>
          </p:nvPr>
        </p:nvGraphicFramePr>
        <p:xfrm>
          <a:off x="947916" y="1486474"/>
          <a:ext cx="7218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936225" y="5454225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52.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6225" y="458670"/>
            <a:ext cx="8001259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2.10</a:t>
            </a:r>
            <a:endParaRPr lang="fi-FI" b="1" dirty="0"/>
          </a:p>
          <a:p>
            <a:r>
              <a:rPr lang="fi-FI" b="1" dirty="0"/>
              <a:t>Amerikkalaiset saavat IT:stä enemmän irti niin kotimaassaan kuin ulkomailla </a:t>
            </a:r>
          </a:p>
          <a:p>
            <a:r>
              <a:rPr lang="fi-FI" dirty="0"/>
              <a:t>Monikansallisten yritysten ICT:n käyttöä tukevan henkilöjohtamisen taso (</a:t>
            </a:r>
            <a:r>
              <a:rPr lang="fi-FI" i="1" dirty="0" err="1"/>
              <a:t>z-score</a:t>
            </a:r>
            <a:r>
              <a:rPr lang="fi-F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499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7915" y="1486474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32677150"/>
              </p:ext>
            </p:extLst>
          </p:nvPr>
        </p:nvGraphicFramePr>
        <p:xfrm>
          <a:off x="957219" y="1486474"/>
          <a:ext cx="3600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550367869"/>
              </p:ext>
            </p:extLst>
          </p:nvPr>
        </p:nvGraphicFramePr>
        <p:xfrm>
          <a:off x="4565915" y="1486474"/>
          <a:ext cx="3600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7823" y="4594797"/>
            <a:ext cx="9146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Myriad Pro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7823" y="4394772"/>
            <a:ext cx="9146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Myriad Pro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7323" y="4204272"/>
            <a:ext cx="9146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Myriad Pro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7323" y="4613847"/>
            <a:ext cx="9146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Myriad Pro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7323" y="4413822"/>
            <a:ext cx="9146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Myriad Pro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Myriad Pro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32589" y="5499230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53.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2589" y="698352"/>
            <a:ext cx="8034575" cy="6463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2.11</a:t>
            </a:r>
            <a:endParaRPr lang="fi-FI" b="1" dirty="0"/>
          </a:p>
          <a:p>
            <a:r>
              <a:rPr lang="fi-FI" b="1" dirty="0"/>
              <a:t>Kuluttajapuolen ICT:n ja internetin käytössä Suomi on muita Pohjoismaita </a:t>
            </a:r>
            <a:r>
              <a:rPr lang="fi-FI" b="1" dirty="0" smtClean="0"/>
              <a:t>jäljessä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3266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7915" y="1486474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14974212"/>
              </p:ext>
            </p:extLst>
          </p:nvPr>
        </p:nvGraphicFramePr>
        <p:xfrm>
          <a:off x="957219" y="1486474"/>
          <a:ext cx="3600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686723936"/>
              </p:ext>
            </p:extLst>
          </p:nvPr>
        </p:nvGraphicFramePr>
        <p:xfrm>
          <a:off x="4565915" y="1486474"/>
          <a:ext cx="3600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417323" y="4204272"/>
            <a:ext cx="9146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Myriad Pro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7323" y="4613847"/>
            <a:ext cx="9146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Myriad Pro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7323" y="4413822"/>
            <a:ext cx="9146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Myriad Pro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Myriad Pro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47915" y="5570705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53.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2589" y="698352"/>
            <a:ext cx="8034575" cy="6463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2.11</a:t>
            </a:r>
            <a:endParaRPr lang="fi-FI" b="1" dirty="0"/>
          </a:p>
          <a:p>
            <a:r>
              <a:rPr lang="fi-FI" b="1" dirty="0"/>
              <a:t>Kuluttajapuolen ICT:n ja internetin käytössä Suomi on muita Pohjoismaita </a:t>
            </a:r>
            <a:r>
              <a:rPr lang="fi-FI" b="1" dirty="0" smtClean="0"/>
              <a:t>jäljessä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1272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7915" y="1486474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75129829"/>
              </p:ext>
            </p:extLst>
          </p:nvPr>
        </p:nvGraphicFramePr>
        <p:xfrm>
          <a:off x="5292080" y="1486474"/>
          <a:ext cx="2867175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900000" y="1659995"/>
            <a:ext cx="4525389" cy="3113345"/>
            <a:chOff x="935925" y="1659995"/>
            <a:chExt cx="5108165" cy="3113345"/>
          </a:xfrm>
        </p:grpSpPr>
        <p:sp>
          <p:nvSpPr>
            <p:cNvPr id="8" name="TextBox 7"/>
            <p:cNvSpPr txBox="1"/>
            <p:nvPr/>
          </p:nvSpPr>
          <p:spPr>
            <a:xfrm>
              <a:off x="994005" y="1659995"/>
              <a:ext cx="5050085" cy="169277"/>
            </a:xfrm>
            <a:prstGeom prst="rect">
              <a:avLst/>
            </a:prstGeom>
            <a:noFill/>
          </p:spPr>
          <p:txBody>
            <a:bodyPr wrap="square" lIns="0" tIns="0" rIns="72000" bIns="0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100" dirty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Työntekijöiden, toimittajien ja asiakkaiden rajat hämärtyvät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4005" y="1905334"/>
              <a:ext cx="5050085" cy="169277"/>
            </a:xfrm>
            <a:prstGeom prst="rect">
              <a:avLst/>
            </a:prstGeom>
            <a:noFill/>
          </p:spPr>
          <p:txBody>
            <a:bodyPr wrap="square" lIns="0" tIns="0" rIns="72000" bIns="0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100" dirty="0" smtClean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Työryhmät </a:t>
              </a:r>
              <a:r>
                <a:rPr lang="fi-FI" sz="1100" dirty="0" err="1" smtClean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itseorganisoituvat</a:t>
              </a:r>
              <a:endParaRPr lang="fi-FI" sz="1100" dirty="0">
                <a:solidFill>
                  <a:prstClr val="black"/>
                </a:solidFill>
                <a:latin typeface="Myriad Pro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35925" y="2150673"/>
              <a:ext cx="5108165" cy="169277"/>
            </a:xfrm>
            <a:prstGeom prst="rect">
              <a:avLst/>
            </a:prstGeom>
            <a:noFill/>
          </p:spPr>
          <p:txBody>
            <a:bodyPr wrap="square" lIns="0" tIns="0" rIns="72000" bIns="0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100" dirty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Päätökset perustuvat </a:t>
              </a:r>
              <a:r>
                <a:rPr lang="fi-FI" sz="1100" dirty="0" smtClean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data-analyysiin, ei </a:t>
              </a:r>
              <a:r>
                <a:rPr lang="fi-FI" sz="1100" dirty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mielipiteisiin tai </a:t>
              </a:r>
              <a:r>
                <a:rPr lang="fi-FI" sz="1100" dirty="0" smtClean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kokemukseen </a:t>
              </a:r>
              <a:endParaRPr lang="fi-FI" sz="1100" dirty="0">
                <a:solidFill>
                  <a:prstClr val="black"/>
                </a:solidFill>
                <a:latin typeface="Myriad Pro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4005" y="2396012"/>
              <a:ext cx="5050085" cy="169277"/>
            </a:xfrm>
            <a:prstGeom prst="rect">
              <a:avLst/>
            </a:prstGeom>
            <a:noFill/>
          </p:spPr>
          <p:txBody>
            <a:bodyPr wrap="square" lIns="0" tIns="0" rIns="72000" bIns="0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100" dirty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Yrityksen </a:t>
              </a:r>
              <a:r>
                <a:rPr lang="fi-FI" sz="1100" dirty="0" smtClean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hierarkia </a:t>
              </a:r>
              <a:r>
                <a:rPr lang="fi-FI" sz="1100" dirty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kutistuu tai häviää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94005" y="2641351"/>
              <a:ext cx="5050085" cy="169277"/>
            </a:xfrm>
            <a:prstGeom prst="rect">
              <a:avLst/>
            </a:prstGeom>
            <a:noFill/>
          </p:spPr>
          <p:txBody>
            <a:bodyPr wrap="square" lIns="0" tIns="0" rIns="72000" bIns="0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100" dirty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Päätöksenteon data kerätään kokeellisesti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4005" y="2886690"/>
              <a:ext cx="5050085" cy="169277"/>
            </a:xfrm>
            <a:prstGeom prst="rect">
              <a:avLst/>
            </a:prstGeom>
            <a:noFill/>
          </p:spPr>
          <p:txBody>
            <a:bodyPr wrap="square" lIns="0" tIns="0" rIns="72000" bIns="0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100" dirty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Rahoituksen läpinäkyvyys kasvaa dramaattisesti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4005" y="3132029"/>
              <a:ext cx="5050085" cy="169277"/>
            </a:xfrm>
            <a:prstGeom prst="rect">
              <a:avLst/>
            </a:prstGeom>
            <a:noFill/>
          </p:spPr>
          <p:txBody>
            <a:bodyPr wrap="square" lIns="0" tIns="0" rIns="72000" bIns="0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100" dirty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Sisäisiä markkinoita </a:t>
              </a:r>
              <a:r>
                <a:rPr lang="fi-FI" sz="1100" dirty="0" smtClean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yms. </a:t>
              </a:r>
              <a:r>
                <a:rPr lang="fi-FI" sz="1100" dirty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mekanismeja </a:t>
              </a:r>
              <a:r>
                <a:rPr lang="fi-FI" sz="1100" dirty="0" smtClean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ideoiden</a:t>
              </a:r>
              <a:r>
                <a:rPr lang="fi-FI" sz="1100" dirty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, pääoman </a:t>
              </a:r>
              <a:r>
                <a:rPr lang="fi-FI" sz="1100" dirty="0" smtClean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ym.  </a:t>
              </a:r>
              <a:r>
                <a:rPr lang="fi-FI" sz="1100" dirty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allokointiin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94005" y="3377368"/>
              <a:ext cx="5050085" cy="169277"/>
            </a:xfrm>
            <a:prstGeom prst="rect">
              <a:avLst/>
            </a:prstGeom>
            <a:noFill/>
          </p:spPr>
          <p:txBody>
            <a:bodyPr wrap="square" lIns="0" tIns="0" rIns="72000" bIns="0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100" dirty="0" smtClean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Strategiset prioriteetit asetetaan alhaalta ylöspäin </a:t>
              </a:r>
              <a:endParaRPr lang="fi-FI" sz="1100" dirty="0">
                <a:solidFill>
                  <a:prstClr val="black"/>
                </a:solidFill>
                <a:latin typeface="Myriad Pro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94005" y="3622707"/>
              <a:ext cx="5050085" cy="169277"/>
            </a:xfrm>
            <a:prstGeom prst="rect">
              <a:avLst/>
            </a:prstGeom>
            <a:noFill/>
          </p:spPr>
          <p:txBody>
            <a:bodyPr wrap="square" lIns="0" tIns="0" rIns="72000" bIns="0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100" dirty="0" smtClean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Yksilön toimintaa arvioidaan enemmin työryhmissä kuin johtajien toimesta </a:t>
              </a:r>
              <a:endParaRPr lang="fi-FI" sz="1100" dirty="0">
                <a:solidFill>
                  <a:prstClr val="black"/>
                </a:solidFill>
                <a:latin typeface="Myriad Pro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4005" y="3868046"/>
              <a:ext cx="5050085" cy="169277"/>
            </a:xfrm>
            <a:prstGeom prst="rect">
              <a:avLst/>
            </a:prstGeom>
            <a:noFill/>
          </p:spPr>
          <p:txBody>
            <a:bodyPr wrap="square" lIns="0" tIns="0" rIns="72000" bIns="0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100" dirty="0" smtClean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Työntekijöillä on enemmän valinnanvaraa mitä töitä tekee </a:t>
              </a:r>
              <a:endParaRPr lang="fi-FI" sz="1100" dirty="0">
                <a:solidFill>
                  <a:prstClr val="black"/>
                </a:solidFill>
                <a:latin typeface="Myriad Pro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4005" y="4113385"/>
              <a:ext cx="5050085" cy="169277"/>
            </a:xfrm>
            <a:prstGeom prst="rect">
              <a:avLst/>
            </a:prstGeom>
            <a:noFill/>
          </p:spPr>
          <p:txBody>
            <a:bodyPr wrap="square" lIns="0" tIns="0" rIns="72000" bIns="0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100" dirty="0" smtClean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Työntekijöillä on suurempi rooli johtajien valinnassa </a:t>
              </a:r>
              <a:endParaRPr lang="fi-FI" sz="1100" dirty="0">
                <a:solidFill>
                  <a:prstClr val="black"/>
                </a:solidFill>
                <a:latin typeface="Myriad Pro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94005" y="4358724"/>
              <a:ext cx="5050085" cy="169277"/>
            </a:xfrm>
            <a:prstGeom prst="rect">
              <a:avLst/>
            </a:prstGeom>
            <a:noFill/>
          </p:spPr>
          <p:txBody>
            <a:bodyPr wrap="square" lIns="0" tIns="0" rIns="72000" bIns="0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100" dirty="0" smtClean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Suuret yritykset ja/tai suuret toimipaikat katoavat </a:t>
              </a:r>
              <a:endParaRPr lang="fi-FI" sz="1100" dirty="0">
                <a:solidFill>
                  <a:prstClr val="black"/>
                </a:solidFill>
                <a:latin typeface="Myriad Pro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94005" y="4604063"/>
              <a:ext cx="5050085" cy="169277"/>
            </a:xfrm>
            <a:prstGeom prst="rect">
              <a:avLst/>
            </a:prstGeom>
            <a:noFill/>
          </p:spPr>
          <p:txBody>
            <a:bodyPr wrap="square" lIns="0" tIns="0" rIns="72000" bIns="0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100" dirty="0" smtClean="0">
                  <a:solidFill>
                    <a:prstClr val="black"/>
                  </a:solidFill>
                  <a:latin typeface="Myriad Pro" pitchFamily="34" charset="0"/>
                  <a:cs typeface="Arial" pitchFamily="34" charset="0"/>
                </a:rPr>
                <a:t>Palkat määräytyvät ennemmin työryhmissä kuin johtajien toimesta </a:t>
              </a:r>
              <a:endParaRPr lang="fi-FI" sz="1100" dirty="0">
                <a:solidFill>
                  <a:prstClr val="black"/>
                </a:solidFill>
                <a:latin typeface="Myriad Pro" pitchFamily="34" charset="0"/>
                <a:cs typeface="Arial" pitchFamily="34" charset="0"/>
              </a:endParaRP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951454" y="5409220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55.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1454" y="428006"/>
            <a:ext cx="7761006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2.12</a:t>
            </a:r>
            <a:endParaRPr lang="fi-FI" b="1" dirty="0"/>
          </a:p>
          <a:p>
            <a:r>
              <a:rPr lang="fi-FI" b="1" dirty="0"/>
              <a:t>ICT:n viimeaikaiset edistysaskeleet hämärtävät organisaatiorajoja</a:t>
            </a:r>
          </a:p>
          <a:p>
            <a:r>
              <a:rPr lang="fi-FI" dirty="0"/>
              <a:t>Todennäköisimmät organisaatiomuutokset seuraavan 3–5 vuoden aikana</a:t>
            </a:r>
          </a:p>
        </p:txBody>
      </p:sp>
    </p:spTree>
    <p:extLst>
      <p:ext uri="{BB962C8B-B14F-4D97-AF65-F5344CB8AC3E}">
        <p14:creationId xmlns:p14="http://schemas.microsoft.com/office/powerpoint/2010/main" val="27442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161"/>
          <p:cNvSpPr/>
          <p:nvPr/>
        </p:nvSpPr>
        <p:spPr>
          <a:xfrm>
            <a:off x="879742" y="632451"/>
            <a:ext cx="7236000" cy="5508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>
              <a:latin typeface="Myriad Pro" pitchFamily="34" charset="0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1312265" y="725511"/>
            <a:ext cx="6349524" cy="488139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3" name="Oval 122"/>
          <p:cNvSpPr/>
          <p:nvPr/>
        </p:nvSpPr>
        <p:spPr>
          <a:xfrm>
            <a:off x="1910366" y="3562757"/>
            <a:ext cx="450050" cy="450050"/>
          </a:xfrm>
          <a:prstGeom prst="ellipse">
            <a:avLst/>
          </a:prstGeom>
          <a:solidFill>
            <a:srgbClr val="EF90BC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200" dirty="0" smtClean="0">
                <a:latin typeface="Myriad Pro" pitchFamily="34" charset="0"/>
              </a:rPr>
              <a:t>op</a:t>
            </a:r>
            <a:endParaRPr lang="en-GB" sz="1200" dirty="0">
              <a:latin typeface="Myriad Pro" pitchFamily="34" charset="0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2108992" y="3752080"/>
            <a:ext cx="900100" cy="585065"/>
          </a:xfrm>
          <a:prstGeom prst="ellipse">
            <a:avLst/>
          </a:prstGeom>
          <a:solidFill>
            <a:srgbClr val="E83C98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200" dirty="0" err="1">
                <a:latin typeface="Myriad Pro" pitchFamily="34" charset="0"/>
              </a:rPr>
              <a:t>F</a:t>
            </a:r>
            <a:r>
              <a:rPr lang="fi-FI" sz="1200" dirty="0" err="1" smtClean="0">
                <a:latin typeface="Myriad Pro" pitchFamily="34" charset="0"/>
              </a:rPr>
              <a:t>ysio-</a:t>
            </a:r>
            <a:endParaRPr lang="fi-FI" sz="1200" dirty="0" smtClean="0">
              <a:latin typeface="Myriad Pro" pitchFamily="34" charset="0"/>
            </a:endParaRPr>
          </a:p>
          <a:p>
            <a:pPr algn="ctr"/>
            <a:r>
              <a:rPr lang="fi-FI" sz="1200" dirty="0" smtClean="0">
                <a:latin typeface="Myriad Pro" pitchFamily="34" charset="0"/>
              </a:rPr>
              <a:t>terapeutti</a:t>
            </a:r>
          </a:p>
        </p:txBody>
      </p:sp>
      <p:sp>
        <p:nvSpPr>
          <p:cNvPr id="132" name="Oval 131"/>
          <p:cNvSpPr/>
          <p:nvPr/>
        </p:nvSpPr>
        <p:spPr>
          <a:xfrm>
            <a:off x="2877806" y="4541215"/>
            <a:ext cx="900100" cy="585065"/>
          </a:xfrm>
          <a:prstGeom prst="ellipse">
            <a:avLst/>
          </a:prstGeom>
          <a:solidFill>
            <a:srgbClr val="9687B9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200" dirty="0" smtClean="0">
                <a:latin typeface="Myriad Pro" pitchFamily="34" charset="0"/>
              </a:rPr>
              <a:t>Sosiaali-</a:t>
            </a:r>
          </a:p>
          <a:p>
            <a:pPr algn="ctr"/>
            <a:r>
              <a:rPr lang="fi-FI" sz="1200" dirty="0" smtClean="0">
                <a:latin typeface="Myriad Pro" pitchFamily="34" charset="0"/>
              </a:rPr>
              <a:t>työntekijä</a:t>
            </a:r>
          </a:p>
        </p:txBody>
      </p:sp>
      <p:sp>
        <p:nvSpPr>
          <p:cNvPr id="134" name="Oval 133"/>
          <p:cNvSpPr/>
          <p:nvPr/>
        </p:nvSpPr>
        <p:spPr>
          <a:xfrm>
            <a:off x="5489574" y="4056461"/>
            <a:ext cx="450050" cy="450050"/>
          </a:xfrm>
          <a:prstGeom prst="ellipse">
            <a:avLst/>
          </a:prstGeom>
          <a:solidFill>
            <a:srgbClr val="EF90BC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200" dirty="0" smtClean="0">
                <a:latin typeface="Myriad Pro" pitchFamily="34" charset="0"/>
              </a:rPr>
              <a:t>op</a:t>
            </a:r>
            <a:endParaRPr lang="en-GB" sz="1200" dirty="0">
              <a:latin typeface="Myriad Pro" pitchFamily="34" charset="0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5680248" y="4269638"/>
            <a:ext cx="900100" cy="585065"/>
          </a:xfrm>
          <a:prstGeom prst="ellipse">
            <a:avLst/>
          </a:prstGeom>
          <a:solidFill>
            <a:srgbClr val="9687B9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200" dirty="0" smtClean="0">
                <a:latin typeface="Myriad Pro" pitchFamily="34" charset="0"/>
              </a:rPr>
              <a:t>Laitos-</a:t>
            </a:r>
          </a:p>
          <a:p>
            <a:pPr algn="ctr"/>
            <a:r>
              <a:rPr lang="fi-FI" sz="1200" dirty="0" smtClean="0">
                <a:latin typeface="Myriad Pro" pitchFamily="34" charset="0"/>
              </a:rPr>
              <a:t>hoitaja</a:t>
            </a:r>
          </a:p>
        </p:txBody>
      </p:sp>
      <p:sp>
        <p:nvSpPr>
          <p:cNvPr id="137" name="Oval 136"/>
          <p:cNvSpPr/>
          <p:nvPr/>
        </p:nvSpPr>
        <p:spPr>
          <a:xfrm>
            <a:off x="7029801" y="2612790"/>
            <a:ext cx="450050" cy="450050"/>
          </a:xfrm>
          <a:prstGeom prst="ellipse">
            <a:avLst/>
          </a:prstGeom>
          <a:solidFill>
            <a:srgbClr val="EF90BC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200" dirty="0" smtClean="0">
                <a:latin typeface="Myriad Pro" pitchFamily="34" charset="0"/>
              </a:rPr>
              <a:t>op</a:t>
            </a:r>
            <a:endParaRPr lang="en-GB" sz="1200" dirty="0">
              <a:latin typeface="Myriad Pro" pitchFamily="34" charset="0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6512809" y="2910200"/>
            <a:ext cx="900100" cy="585065"/>
          </a:xfrm>
          <a:prstGeom prst="ellipse">
            <a:avLst/>
          </a:prstGeom>
          <a:solidFill>
            <a:srgbClr val="E83C98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200" dirty="0" smtClean="0">
                <a:latin typeface="Myriad Pro" pitchFamily="34" charset="0"/>
              </a:rPr>
              <a:t>Sairaan-</a:t>
            </a:r>
          </a:p>
          <a:p>
            <a:pPr algn="ctr"/>
            <a:r>
              <a:rPr lang="fi-FI" sz="1200" dirty="0" smtClean="0">
                <a:latin typeface="Myriad Pro" pitchFamily="34" charset="0"/>
              </a:rPr>
              <a:t>hoitaja</a:t>
            </a:r>
          </a:p>
        </p:txBody>
      </p:sp>
      <p:sp>
        <p:nvSpPr>
          <p:cNvPr id="140" name="Oval 139"/>
          <p:cNvSpPr/>
          <p:nvPr/>
        </p:nvSpPr>
        <p:spPr>
          <a:xfrm>
            <a:off x="3372170" y="1012378"/>
            <a:ext cx="450050" cy="450050"/>
          </a:xfrm>
          <a:prstGeom prst="ellipse">
            <a:avLst/>
          </a:prstGeom>
          <a:solidFill>
            <a:srgbClr val="EF90BC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200" dirty="0" smtClean="0">
                <a:latin typeface="Myriad Pro" pitchFamily="34" charset="0"/>
              </a:rPr>
              <a:t>op</a:t>
            </a:r>
            <a:endParaRPr lang="en-GB" sz="1200" dirty="0">
              <a:latin typeface="Myriad Pro" pitchFamily="34" charset="0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5695451" y="1263354"/>
            <a:ext cx="450050" cy="450050"/>
          </a:xfrm>
          <a:prstGeom prst="ellipse">
            <a:avLst/>
          </a:prstGeom>
          <a:solidFill>
            <a:srgbClr val="EF90BC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200" dirty="0" smtClean="0">
                <a:latin typeface="Myriad Pro" pitchFamily="34" charset="0"/>
              </a:rPr>
              <a:t>op</a:t>
            </a:r>
            <a:endParaRPr lang="en-GB" sz="1200" dirty="0">
              <a:latin typeface="Myriad Pro" pitchFamily="34" charset="0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5697125" y="1572544"/>
            <a:ext cx="900100" cy="585065"/>
          </a:xfrm>
          <a:prstGeom prst="ellipse">
            <a:avLst/>
          </a:prstGeom>
          <a:solidFill>
            <a:srgbClr val="E83C98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200" dirty="0" smtClean="0">
                <a:latin typeface="Myriad Pro" pitchFamily="34" charset="0"/>
              </a:rPr>
              <a:t>Osaston-</a:t>
            </a:r>
          </a:p>
          <a:p>
            <a:pPr algn="ctr"/>
            <a:r>
              <a:rPr lang="fi-FI" sz="1200" dirty="0" smtClean="0">
                <a:latin typeface="Myriad Pro" pitchFamily="34" charset="0"/>
              </a:rPr>
              <a:t>ylilääkäri</a:t>
            </a:r>
          </a:p>
        </p:txBody>
      </p:sp>
      <p:sp>
        <p:nvSpPr>
          <p:cNvPr id="149" name="Oval 148"/>
          <p:cNvSpPr/>
          <p:nvPr/>
        </p:nvSpPr>
        <p:spPr>
          <a:xfrm>
            <a:off x="2330120" y="1541336"/>
            <a:ext cx="450050" cy="450050"/>
          </a:xfrm>
          <a:prstGeom prst="ellipse">
            <a:avLst/>
          </a:prstGeom>
          <a:solidFill>
            <a:srgbClr val="EF90BC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200" dirty="0" smtClean="0">
                <a:latin typeface="Myriad Pro" pitchFamily="34" charset="0"/>
              </a:rPr>
              <a:t>op</a:t>
            </a:r>
            <a:endParaRPr lang="en-GB" sz="1200" dirty="0">
              <a:latin typeface="Myriad Pro" pitchFamily="34" charset="0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1717147" y="2633085"/>
            <a:ext cx="450050" cy="450050"/>
          </a:xfrm>
          <a:prstGeom prst="ellipse">
            <a:avLst/>
          </a:prstGeom>
          <a:solidFill>
            <a:srgbClr val="EF90BC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200" dirty="0" smtClean="0">
                <a:latin typeface="Myriad Pro" pitchFamily="34" charset="0"/>
              </a:rPr>
              <a:t>op</a:t>
            </a:r>
            <a:endParaRPr lang="en-GB" sz="1200" dirty="0">
              <a:latin typeface="Myriad Pro" pitchFamily="34" charset="0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1859794" y="2910200"/>
            <a:ext cx="900100" cy="585065"/>
          </a:xfrm>
          <a:prstGeom prst="ellipse">
            <a:avLst/>
          </a:prstGeom>
          <a:solidFill>
            <a:srgbClr val="E83C98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200" dirty="0" smtClean="0">
                <a:latin typeface="Myriad Pro" pitchFamily="34" charset="0"/>
              </a:rPr>
              <a:t>Lääkäri</a:t>
            </a:r>
          </a:p>
        </p:txBody>
      </p:sp>
      <p:sp>
        <p:nvSpPr>
          <p:cNvPr id="156" name="Oval 155"/>
          <p:cNvSpPr/>
          <p:nvPr/>
        </p:nvSpPr>
        <p:spPr>
          <a:xfrm>
            <a:off x="6299449" y="2056016"/>
            <a:ext cx="900100" cy="585065"/>
          </a:xfrm>
          <a:prstGeom prst="ellipse">
            <a:avLst/>
          </a:prstGeom>
          <a:solidFill>
            <a:srgbClr val="9687B9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200" dirty="0" smtClean="0">
                <a:latin typeface="Myriad Pro" pitchFamily="34" charset="0"/>
              </a:rPr>
              <a:t>Osaston-</a:t>
            </a:r>
          </a:p>
          <a:p>
            <a:pPr algn="ctr"/>
            <a:r>
              <a:rPr lang="fi-FI" sz="1200" dirty="0" smtClean="0">
                <a:latin typeface="Myriad Pro" pitchFamily="34" charset="0"/>
              </a:rPr>
              <a:t>hoitaja</a:t>
            </a:r>
          </a:p>
        </p:txBody>
      </p:sp>
      <p:sp>
        <p:nvSpPr>
          <p:cNvPr id="158" name="Oval 157"/>
          <p:cNvSpPr/>
          <p:nvPr/>
        </p:nvSpPr>
        <p:spPr>
          <a:xfrm>
            <a:off x="4161141" y="4537330"/>
            <a:ext cx="900100" cy="585065"/>
          </a:xfrm>
          <a:prstGeom prst="ellipse">
            <a:avLst/>
          </a:prstGeom>
          <a:solidFill>
            <a:srgbClr val="E83C98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200" dirty="0" smtClean="0">
                <a:latin typeface="Myriad Pro" pitchFamily="34" charset="0"/>
              </a:rPr>
              <a:t>Perus-</a:t>
            </a:r>
          </a:p>
          <a:p>
            <a:pPr algn="ctr"/>
            <a:r>
              <a:rPr lang="fi-FI" sz="1200" dirty="0" smtClean="0">
                <a:latin typeface="Myriad Pro" pitchFamily="34" charset="0"/>
              </a:rPr>
              <a:t>hoitaja</a:t>
            </a:r>
          </a:p>
        </p:txBody>
      </p:sp>
      <p:sp>
        <p:nvSpPr>
          <p:cNvPr id="159" name="Oval 158"/>
          <p:cNvSpPr/>
          <p:nvPr/>
        </p:nvSpPr>
        <p:spPr>
          <a:xfrm>
            <a:off x="6383388" y="3633888"/>
            <a:ext cx="900100" cy="585065"/>
          </a:xfrm>
          <a:prstGeom prst="ellipse">
            <a:avLst/>
          </a:prstGeom>
          <a:solidFill>
            <a:srgbClr val="E83C98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200" dirty="0" err="1" smtClean="0">
                <a:latin typeface="Myriad Pro" pitchFamily="34" charset="0"/>
              </a:rPr>
              <a:t>Farma-</a:t>
            </a:r>
            <a:endParaRPr lang="fi-FI" sz="1200" dirty="0" smtClean="0">
              <a:latin typeface="Myriad Pro" pitchFamily="34" charset="0"/>
            </a:endParaRPr>
          </a:p>
          <a:p>
            <a:pPr algn="ctr"/>
            <a:r>
              <a:rPr lang="fi-FI" sz="1200" dirty="0" err="1" smtClean="0">
                <a:latin typeface="Myriad Pro" pitchFamily="34" charset="0"/>
              </a:rPr>
              <a:t>seutti</a:t>
            </a:r>
            <a:endParaRPr lang="fi-FI" sz="1200" dirty="0" smtClean="0">
              <a:latin typeface="Myriad Pro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019973" y="5222436"/>
            <a:ext cx="3084227" cy="309599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ctr"/>
            <a:r>
              <a:rPr lang="fi-FI" sz="1200" b="1" dirty="0" smtClean="0">
                <a:latin typeface="Myriad Pro" pitchFamily="34" charset="0"/>
              </a:rPr>
              <a:t>Osaston sisäinen vuorovaikutus </a:t>
            </a:r>
            <a:endParaRPr lang="fi-FI" sz="1200" b="1" dirty="0">
              <a:latin typeface="Myriad Pro" pitchFamily="34" charset="0"/>
            </a:endParaRPr>
          </a:p>
        </p:txBody>
      </p:sp>
      <p:cxnSp>
        <p:nvCxnSpPr>
          <p:cNvPr id="112" name="Straight Connector 111"/>
          <p:cNvCxnSpPr>
            <a:stCxn id="154" idx="4"/>
            <a:endCxn id="122" idx="0"/>
          </p:cNvCxnSpPr>
          <p:nvPr/>
        </p:nvCxnSpPr>
        <p:spPr>
          <a:xfrm>
            <a:off x="2309844" y="3495265"/>
            <a:ext cx="249198" cy="256815"/>
          </a:xfrm>
          <a:prstGeom prst="line">
            <a:avLst/>
          </a:prstGeom>
          <a:ln w="19050">
            <a:solidFill>
              <a:srgbClr val="E83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54" idx="0"/>
          </p:cNvCxnSpPr>
          <p:nvPr/>
        </p:nvCxnSpPr>
        <p:spPr>
          <a:xfrm flipV="1">
            <a:off x="2309844" y="2348548"/>
            <a:ext cx="340486" cy="561652"/>
          </a:xfrm>
          <a:prstGeom prst="line">
            <a:avLst/>
          </a:prstGeom>
          <a:ln w="19050">
            <a:solidFill>
              <a:srgbClr val="E83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154" idx="6"/>
            <a:endCxn id="138" idx="2"/>
          </p:cNvCxnSpPr>
          <p:nvPr/>
        </p:nvCxnSpPr>
        <p:spPr>
          <a:xfrm>
            <a:off x="2759894" y="3202733"/>
            <a:ext cx="3752915" cy="0"/>
          </a:xfrm>
          <a:prstGeom prst="line">
            <a:avLst/>
          </a:prstGeom>
          <a:ln w="19050">
            <a:solidFill>
              <a:srgbClr val="E83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154" idx="7"/>
          </p:cNvCxnSpPr>
          <p:nvPr/>
        </p:nvCxnSpPr>
        <p:spPr>
          <a:xfrm flipV="1">
            <a:off x="2628077" y="1991386"/>
            <a:ext cx="3086522" cy="1004495"/>
          </a:xfrm>
          <a:prstGeom prst="line">
            <a:avLst/>
          </a:prstGeom>
          <a:ln w="19050">
            <a:solidFill>
              <a:srgbClr val="E83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endCxn id="141" idx="4"/>
          </p:cNvCxnSpPr>
          <p:nvPr/>
        </p:nvCxnSpPr>
        <p:spPr>
          <a:xfrm flipV="1">
            <a:off x="2480087" y="1904078"/>
            <a:ext cx="1327205" cy="1006122"/>
          </a:xfrm>
          <a:prstGeom prst="line">
            <a:avLst/>
          </a:prstGeom>
          <a:ln w="19050">
            <a:solidFill>
              <a:srgbClr val="E83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endCxn id="159" idx="2"/>
          </p:cNvCxnSpPr>
          <p:nvPr/>
        </p:nvCxnSpPr>
        <p:spPr>
          <a:xfrm>
            <a:off x="2650330" y="3386451"/>
            <a:ext cx="3733058" cy="539970"/>
          </a:xfrm>
          <a:prstGeom prst="line">
            <a:avLst/>
          </a:prstGeom>
          <a:ln w="19050">
            <a:solidFill>
              <a:srgbClr val="E83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154" idx="7"/>
            <a:endCxn id="155" idx="3"/>
          </p:cNvCxnSpPr>
          <p:nvPr/>
        </p:nvCxnSpPr>
        <p:spPr>
          <a:xfrm flipV="1">
            <a:off x="2628077" y="1554370"/>
            <a:ext cx="2012161" cy="1441511"/>
          </a:xfrm>
          <a:prstGeom prst="line">
            <a:avLst/>
          </a:prstGeom>
          <a:ln w="19050">
            <a:solidFill>
              <a:srgbClr val="A7DFF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54" idx="5"/>
          </p:cNvCxnSpPr>
          <p:nvPr/>
        </p:nvCxnSpPr>
        <p:spPr>
          <a:xfrm>
            <a:off x="2628077" y="3409584"/>
            <a:ext cx="863803" cy="1152586"/>
          </a:xfrm>
          <a:prstGeom prst="line">
            <a:avLst/>
          </a:prstGeom>
          <a:ln w="19050">
            <a:solidFill>
              <a:srgbClr val="9687B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endCxn id="138" idx="2"/>
          </p:cNvCxnSpPr>
          <p:nvPr/>
        </p:nvCxnSpPr>
        <p:spPr>
          <a:xfrm flipV="1">
            <a:off x="3009092" y="3202733"/>
            <a:ext cx="3503717" cy="853728"/>
          </a:xfrm>
          <a:prstGeom prst="line">
            <a:avLst/>
          </a:prstGeom>
          <a:ln w="19050">
            <a:solidFill>
              <a:srgbClr val="E83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V="1">
            <a:off x="2930333" y="1640051"/>
            <a:ext cx="505667" cy="174772"/>
          </a:xfrm>
          <a:prstGeom prst="line">
            <a:avLst/>
          </a:prstGeom>
          <a:ln w="22225">
            <a:solidFill>
              <a:srgbClr val="E83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22" idx="0"/>
            <a:endCxn id="141" idx="4"/>
          </p:cNvCxnSpPr>
          <p:nvPr/>
        </p:nvCxnSpPr>
        <p:spPr>
          <a:xfrm flipV="1">
            <a:off x="2559042" y="1904078"/>
            <a:ext cx="1248250" cy="1848002"/>
          </a:xfrm>
          <a:prstGeom prst="line">
            <a:avLst/>
          </a:prstGeom>
          <a:ln w="19050">
            <a:solidFill>
              <a:srgbClr val="E83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3357242" y="1319013"/>
            <a:ext cx="900100" cy="585065"/>
          </a:xfrm>
          <a:prstGeom prst="ellipse">
            <a:avLst/>
          </a:prstGeom>
          <a:solidFill>
            <a:srgbClr val="E83C98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200" dirty="0" smtClean="0">
                <a:latin typeface="Myriad Pro" pitchFamily="34" charset="0"/>
              </a:rPr>
              <a:t>Neuro-</a:t>
            </a:r>
          </a:p>
          <a:p>
            <a:pPr algn="ctr"/>
            <a:r>
              <a:rPr lang="fi-FI" sz="1200" dirty="0" smtClean="0">
                <a:latin typeface="Myriad Pro" pitchFamily="34" charset="0"/>
              </a:rPr>
              <a:t>psykologi</a:t>
            </a:r>
          </a:p>
        </p:txBody>
      </p:sp>
      <p:sp>
        <p:nvSpPr>
          <p:cNvPr id="150" name="Oval 149"/>
          <p:cNvSpPr/>
          <p:nvPr/>
        </p:nvSpPr>
        <p:spPr>
          <a:xfrm>
            <a:off x="2401525" y="1786318"/>
            <a:ext cx="900100" cy="585065"/>
          </a:xfrm>
          <a:prstGeom prst="ellipse">
            <a:avLst/>
          </a:prstGeom>
          <a:solidFill>
            <a:srgbClr val="E83C98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200" dirty="0" smtClean="0">
                <a:latin typeface="Myriad Pro" pitchFamily="34" charset="0"/>
              </a:rPr>
              <a:t>Puhetera-</a:t>
            </a:r>
          </a:p>
          <a:p>
            <a:pPr algn="ctr"/>
            <a:r>
              <a:rPr lang="fi-FI" sz="1200" dirty="0" err="1" smtClean="0">
                <a:latin typeface="Myriad Pro" pitchFamily="34" charset="0"/>
              </a:rPr>
              <a:t>peutti</a:t>
            </a:r>
            <a:endParaRPr lang="fi-FI" sz="1200" dirty="0" smtClean="0">
              <a:latin typeface="Myriad Pro" pitchFamily="34" charset="0"/>
            </a:endParaRPr>
          </a:p>
        </p:txBody>
      </p:sp>
      <p:cxnSp>
        <p:nvCxnSpPr>
          <p:cNvPr id="190" name="Straight Connector 189"/>
          <p:cNvCxnSpPr>
            <a:stCxn id="150" idx="5"/>
            <a:endCxn id="144" idx="2"/>
          </p:cNvCxnSpPr>
          <p:nvPr/>
        </p:nvCxnSpPr>
        <p:spPr>
          <a:xfrm flipV="1">
            <a:off x="3169808" y="1865077"/>
            <a:ext cx="2527317" cy="420625"/>
          </a:xfrm>
          <a:prstGeom prst="line">
            <a:avLst/>
          </a:prstGeom>
          <a:ln w="19050">
            <a:solidFill>
              <a:srgbClr val="E83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4257342" y="1727437"/>
            <a:ext cx="1457257" cy="38924"/>
          </a:xfrm>
          <a:prstGeom prst="line">
            <a:avLst/>
          </a:prstGeom>
          <a:ln w="19050">
            <a:solidFill>
              <a:srgbClr val="E83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5292080" y="1572544"/>
            <a:ext cx="422519" cy="140860"/>
          </a:xfrm>
          <a:prstGeom prst="line">
            <a:avLst/>
          </a:prstGeom>
          <a:ln w="19050">
            <a:solidFill>
              <a:srgbClr val="A7DFF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endCxn id="138" idx="1"/>
          </p:cNvCxnSpPr>
          <p:nvPr/>
        </p:nvCxnSpPr>
        <p:spPr>
          <a:xfrm>
            <a:off x="4958471" y="1642974"/>
            <a:ext cx="1686155" cy="1352907"/>
          </a:xfrm>
          <a:prstGeom prst="line">
            <a:avLst/>
          </a:prstGeom>
          <a:ln w="19050">
            <a:solidFill>
              <a:srgbClr val="A7DFF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stCxn id="122" idx="6"/>
            <a:endCxn id="144" idx="3"/>
          </p:cNvCxnSpPr>
          <p:nvPr/>
        </p:nvCxnSpPr>
        <p:spPr>
          <a:xfrm flipV="1">
            <a:off x="3009092" y="2071928"/>
            <a:ext cx="2819850" cy="1972685"/>
          </a:xfrm>
          <a:prstGeom prst="line">
            <a:avLst/>
          </a:prstGeom>
          <a:ln w="19050">
            <a:solidFill>
              <a:srgbClr val="E83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V="1">
            <a:off x="3634157" y="2157609"/>
            <a:ext cx="2326508" cy="2441521"/>
          </a:xfrm>
          <a:prstGeom prst="line">
            <a:avLst/>
          </a:prstGeom>
          <a:ln w="19050">
            <a:solidFill>
              <a:srgbClr val="9687B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4386166" y="2730180"/>
            <a:ext cx="997190" cy="945105"/>
          </a:xfrm>
          <a:prstGeom prst="ellipse">
            <a:avLst/>
          </a:prstGeom>
          <a:solidFill>
            <a:srgbClr val="E83C98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200" dirty="0" smtClean="0">
                <a:latin typeface="Myriad Pro" pitchFamily="34" charset="0"/>
              </a:rPr>
              <a:t>Kuntoutus-</a:t>
            </a:r>
          </a:p>
          <a:p>
            <a:pPr algn="ctr"/>
            <a:r>
              <a:rPr lang="fi-FI" sz="1200" dirty="0" smtClean="0">
                <a:latin typeface="Myriad Pro" pitchFamily="34" charset="0"/>
              </a:rPr>
              <a:t>kokous</a:t>
            </a:r>
          </a:p>
        </p:txBody>
      </p:sp>
      <p:cxnSp>
        <p:nvCxnSpPr>
          <p:cNvPr id="206" name="Straight Connector 205"/>
          <p:cNvCxnSpPr/>
          <p:nvPr/>
        </p:nvCxnSpPr>
        <p:spPr>
          <a:xfrm>
            <a:off x="6188809" y="2157609"/>
            <a:ext cx="408416" cy="1517676"/>
          </a:xfrm>
          <a:prstGeom prst="line">
            <a:avLst/>
          </a:prstGeom>
          <a:ln w="19050">
            <a:solidFill>
              <a:srgbClr val="E83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>
            <a:stCxn id="144" idx="6"/>
            <a:endCxn id="156" idx="0"/>
          </p:cNvCxnSpPr>
          <p:nvPr/>
        </p:nvCxnSpPr>
        <p:spPr>
          <a:xfrm>
            <a:off x="6597225" y="1865077"/>
            <a:ext cx="152274" cy="190939"/>
          </a:xfrm>
          <a:prstGeom prst="line">
            <a:avLst/>
          </a:prstGeom>
          <a:ln w="19050">
            <a:solidFill>
              <a:srgbClr val="69549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stCxn id="156" idx="4"/>
            <a:endCxn id="138" idx="0"/>
          </p:cNvCxnSpPr>
          <p:nvPr/>
        </p:nvCxnSpPr>
        <p:spPr>
          <a:xfrm>
            <a:off x="6749499" y="2641081"/>
            <a:ext cx="213360" cy="269119"/>
          </a:xfrm>
          <a:prstGeom prst="line">
            <a:avLst/>
          </a:prstGeom>
          <a:ln w="19050">
            <a:solidFill>
              <a:srgbClr val="9687B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>
            <a:stCxn id="156" idx="3"/>
            <a:endCxn id="158" idx="0"/>
          </p:cNvCxnSpPr>
          <p:nvPr/>
        </p:nvCxnSpPr>
        <p:spPr>
          <a:xfrm flipH="1">
            <a:off x="4611191" y="2555400"/>
            <a:ext cx="1820075" cy="1981930"/>
          </a:xfrm>
          <a:prstGeom prst="line">
            <a:avLst/>
          </a:prstGeom>
          <a:ln w="19050">
            <a:solidFill>
              <a:srgbClr val="9687B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>
            <a:stCxn id="158" idx="7"/>
            <a:endCxn id="138" idx="2"/>
          </p:cNvCxnSpPr>
          <p:nvPr/>
        </p:nvCxnSpPr>
        <p:spPr>
          <a:xfrm flipV="1">
            <a:off x="4929424" y="3202733"/>
            <a:ext cx="1583385" cy="1420278"/>
          </a:xfrm>
          <a:prstGeom prst="line">
            <a:avLst/>
          </a:prstGeom>
          <a:ln w="19050">
            <a:solidFill>
              <a:srgbClr val="E83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V="1">
            <a:off x="5061241" y="4623011"/>
            <a:ext cx="659875" cy="210736"/>
          </a:xfrm>
          <a:prstGeom prst="line">
            <a:avLst/>
          </a:prstGeom>
          <a:ln w="19050">
            <a:solidFill>
              <a:srgbClr val="9687B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3131840" y="2850325"/>
            <a:ext cx="855095" cy="704814"/>
          </a:xfrm>
          <a:prstGeom prst="ellipse">
            <a:avLst/>
          </a:prstGeom>
          <a:solidFill>
            <a:srgbClr val="E83C98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200" dirty="0" smtClean="0">
                <a:latin typeface="Myriad Pro" pitchFamily="34" charset="0"/>
              </a:rPr>
              <a:t>Lääkärin </a:t>
            </a:r>
          </a:p>
          <a:p>
            <a:pPr algn="ctr"/>
            <a:r>
              <a:rPr lang="fi-FI" sz="1200" dirty="0" smtClean="0">
                <a:latin typeface="Myriad Pro" pitchFamily="34" charset="0"/>
              </a:rPr>
              <a:t>kierto</a:t>
            </a:r>
          </a:p>
        </p:txBody>
      </p:sp>
      <p:sp>
        <p:nvSpPr>
          <p:cNvPr id="155" name="Oval 154"/>
          <p:cNvSpPr/>
          <p:nvPr/>
        </p:nvSpPr>
        <p:spPr>
          <a:xfrm>
            <a:off x="4508421" y="1054986"/>
            <a:ext cx="900100" cy="585065"/>
          </a:xfrm>
          <a:prstGeom prst="ellipse">
            <a:avLst/>
          </a:prstGeom>
          <a:solidFill>
            <a:srgbClr val="A7DFF3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200" dirty="0" smtClean="0">
                <a:latin typeface="Myriad Pro" pitchFamily="34" charset="0"/>
              </a:rPr>
              <a:t>Osasto-</a:t>
            </a:r>
          </a:p>
          <a:p>
            <a:pPr algn="ctr"/>
            <a:r>
              <a:rPr lang="fi-FI" sz="1200" dirty="0" smtClean="0">
                <a:latin typeface="Myriad Pro" pitchFamily="34" charset="0"/>
              </a:rPr>
              <a:t>sihteeri</a:t>
            </a:r>
          </a:p>
        </p:txBody>
      </p:sp>
      <p:sp>
        <p:nvSpPr>
          <p:cNvPr id="157" name="Oval 156"/>
          <p:cNvSpPr/>
          <p:nvPr/>
        </p:nvSpPr>
        <p:spPr>
          <a:xfrm>
            <a:off x="5864809" y="2518207"/>
            <a:ext cx="648000" cy="648000"/>
          </a:xfrm>
          <a:prstGeom prst="ellipse">
            <a:avLst/>
          </a:prstGeom>
          <a:solidFill>
            <a:srgbClr val="69549A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200" dirty="0" smtClean="0">
                <a:latin typeface="Myriad Pro" pitchFamily="34" charset="0"/>
              </a:rPr>
              <a:t>Osasto-</a:t>
            </a:r>
          </a:p>
          <a:p>
            <a:pPr algn="ctr"/>
            <a:r>
              <a:rPr lang="fi-FI" sz="1200" dirty="0" smtClean="0">
                <a:latin typeface="Myriad Pro" pitchFamily="34" charset="0"/>
              </a:rPr>
              <a:t>tunti</a:t>
            </a:r>
          </a:p>
        </p:txBody>
      </p:sp>
      <p:cxnSp>
        <p:nvCxnSpPr>
          <p:cNvPr id="220" name="Straight Connector 219"/>
          <p:cNvCxnSpPr>
            <a:endCxn id="138" idx="2"/>
          </p:cNvCxnSpPr>
          <p:nvPr/>
        </p:nvCxnSpPr>
        <p:spPr>
          <a:xfrm flipV="1">
            <a:off x="3634157" y="3202733"/>
            <a:ext cx="2878652" cy="1396397"/>
          </a:xfrm>
          <a:prstGeom prst="line">
            <a:avLst/>
          </a:prstGeom>
          <a:ln w="19050">
            <a:solidFill>
              <a:srgbClr val="9687B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Oval 159"/>
          <p:cNvSpPr/>
          <p:nvPr/>
        </p:nvSpPr>
        <p:spPr>
          <a:xfrm>
            <a:off x="5540809" y="3364807"/>
            <a:ext cx="684000" cy="684000"/>
          </a:xfrm>
          <a:prstGeom prst="ellipse">
            <a:avLst/>
          </a:prstGeom>
          <a:solidFill>
            <a:srgbClr val="E83C98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200" dirty="0" smtClean="0">
                <a:latin typeface="Myriad Pro" pitchFamily="34" charset="0"/>
              </a:rPr>
              <a:t>Hoitajien</a:t>
            </a:r>
          </a:p>
          <a:p>
            <a:pPr algn="ctr"/>
            <a:r>
              <a:rPr lang="fi-FI" sz="1200" dirty="0" smtClean="0">
                <a:latin typeface="Myriad Pro" pitchFamily="34" charset="0"/>
              </a:rPr>
              <a:t>raportit</a:t>
            </a:r>
          </a:p>
        </p:txBody>
      </p:sp>
      <p:cxnSp>
        <p:nvCxnSpPr>
          <p:cNvPr id="222" name="Straight Connector 221"/>
          <p:cNvCxnSpPr>
            <a:endCxn id="159" idx="0"/>
          </p:cNvCxnSpPr>
          <p:nvPr/>
        </p:nvCxnSpPr>
        <p:spPr>
          <a:xfrm flipH="1">
            <a:off x="6833438" y="3495265"/>
            <a:ext cx="129421" cy="138623"/>
          </a:xfrm>
          <a:prstGeom prst="line">
            <a:avLst/>
          </a:prstGeom>
          <a:ln w="19050">
            <a:solidFill>
              <a:srgbClr val="E83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Box 222"/>
          <p:cNvSpPr txBox="1"/>
          <p:nvPr/>
        </p:nvSpPr>
        <p:spPr>
          <a:xfrm>
            <a:off x="3069078" y="5724255"/>
            <a:ext cx="1447782" cy="309599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r>
              <a:rPr lang="fi-FI" sz="1200" dirty="0" smtClean="0">
                <a:latin typeface="Myriad Pro" pitchFamily="34" charset="0"/>
              </a:rPr>
              <a:t>Hoitoprosessi 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4647696" y="5732847"/>
            <a:ext cx="1447782" cy="309599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r>
              <a:rPr lang="fi-FI" sz="1200" dirty="0" smtClean="0">
                <a:latin typeface="Myriad Pro" pitchFamily="34" charset="0"/>
              </a:rPr>
              <a:t>Tukiprosessit </a:t>
            </a:r>
            <a:endParaRPr lang="fi-FI" sz="1200" dirty="0">
              <a:latin typeface="Myriad Pro" pitchFamily="34" charset="0"/>
            </a:endParaRPr>
          </a:p>
        </p:txBody>
      </p:sp>
      <p:cxnSp>
        <p:nvCxnSpPr>
          <p:cNvPr id="225" name="Straight Connector 224"/>
          <p:cNvCxnSpPr/>
          <p:nvPr/>
        </p:nvCxnSpPr>
        <p:spPr>
          <a:xfrm>
            <a:off x="2513042" y="5859912"/>
            <a:ext cx="577072" cy="0"/>
          </a:xfrm>
          <a:prstGeom prst="line">
            <a:avLst/>
          </a:prstGeom>
          <a:ln w="22225">
            <a:solidFill>
              <a:srgbClr val="E83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flipV="1">
            <a:off x="5611737" y="5828306"/>
            <a:ext cx="463060" cy="927"/>
          </a:xfrm>
          <a:prstGeom prst="line">
            <a:avLst/>
          </a:prstGeom>
          <a:ln w="22225">
            <a:solidFill>
              <a:srgbClr val="A7DFF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flipV="1">
            <a:off x="5611737" y="5910314"/>
            <a:ext cx="463060" cy="927"/>
          </a:xfrm>
          <a:prstGeom prst="line">
            <a:avLst/>
          </a:prstGeom>
          <a:ln w="22225">
            <a:solidFill>
              <a:srgbClr val="9687B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79742" y="63025"/>
            <a:ext cx="8264258" cy="55399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sz="1400" dirty="0"/>
              <a:t>Kuvio </a:t>
            </a:r>
            <a:r>
              <a:rPr lang="fi-FI" sz="1400" dirty="0" smtClean="0"/>
              <a:t>3.1</a:t>
            </a:r>
            <a:r>
              <a:rPr lang="fi-FI" sz="1400" b="1" dirty="0"/>
              <a:t> </a:t>
            </a:r>
            <a:r>
              <a:rPr lang="fi-FI" sz="1600" b="1" dirty="0" smtClean="0"/>
              <a:t>Kommunikaatio </a:t>
            </a:r>
            <a:r>
              <a:rPr lang="fi-FI" sz="1600" b="1" dirty="0"/>
              <a:t>on tärkeä osa arkipäivää</a:t>
            </a:r>
            <a:r>
              <a:rPr lang="fi-FI" sz="1400" dirty="0"/>
              <a:t/>
            </a:r>
            <a:br>
              <a:rPr lang="fi-FI" sz="1400" dirty="0"/>
            </a:br>
            <a:r>
              <a:rPr lang="fi-FI" sz="1400" dirty="0"/>
              <a:t>Henkilöstö on päivittäin tekemisissä lukuisten eri tahojen kanssa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872441" y="6219310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61.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73000" y="1404000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68855306"/>
              </p:ext>
            </p:extLst>
          </p:nvPr>
        </p:nvGraphicFramePr>
        <p:xfrm>
          <a:off x="873000" y="1404000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42049" y="3579315"/>
            <a:ext cx="17472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EU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2301" y="2211476"/>
            <a:ext cx="4087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Suomi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72441" y="5364215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85.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2999" y="233645"/>
            <a:ext cx="7704445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4.1</a:t>
            </a:r>
            <a:endParaRPr lang="fi-FI" b="1" dirty="0"/>
          </a:p>
          <a:p>
            <a:r>
              <a:rPr lang="fi-FI" b="1" dirty="0"/>
              <a:t>Koulutus- ja osaamisvarannot ovat korkeammalla kuin koskaan</a:t>
            </a:r>
          </a:p>
          <a:p>
            <a:r>
              <a:rPr lang="fi-FI" dirty="0"/>
              <a:t>Tutkijat tuhatta asukasta </a:t>
            </a:r>
            <a:r>
              <a:rPr lang="fi-FI" dirty="0" smtClean="0"/>
              <a:t>kohden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16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73000" y="1404000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85283101"/>
              </p:ext>
            </p:extLst>
          </p:nvPr>
        </p:nvGraphicFramePr>
        <p:xfrm>
          <a:off x="873000" y="1404000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82234" y="2622014"/>
            <a:ext cx="4087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Suomi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0145" y="3770591"/>
            <a:ext cx="17472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EU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72441" y="5409220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85.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2999" y="233645"/>
            <a:ext cx="7704445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4.1</a:t>
            </a:r>
            <a:endParaRPr lang="fi-FI" b="1" dirty="0"/>
          </a:p>
          <a:p>
            <a:r>
              <a:rPr lang="fi-FI" b="1" dirty="0"/>
              <a:t>Koulutus- ja osaamisvarannot ovat korkeammalla kuin koskaan</a:t>
            </a:r>
          </a:p>
          <a:p>
            <a:r>
              <a:rPr lang="fi-FI" dirty="0"/>
              <a:t>K</a:t>
            </a:r>
            <a:r>
              <a:rPr lang="fi-FI" dirty="0" smtClean="0"/>
              <a:t>orkea-asteen </a:t>
            </a:r>
            <a:r>
              <a:rPr lang="fi-FI" dirty="0"/>
              <a:t>koulutuksen saaneiden osuus </a:t>
            </a:r>
            <a:r>
              <a:rPr lang="fi-FI" dirty="0" smtClean="0"/>
              <a:t>työllisistä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79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73000" y="1404000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65918131"/>
              </p:ext>
            </p:extLst>
          </p:nvPr>
        </p:nvGraphicFramePr>
        <p:xfrm>
          <a:off x="873000" y="1404000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43401" y="3773739"/>
            <a:ext cx="57477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Suomi </a:t>
            </a:r>
          </a:p>
          <a:p>
            <a:r>
              <a:rPr lang="fi-FI" sz="1200" dirty="0" smtClean="0">
                <a:latin typeface="Myriad Pro" pitchFamily="34" charset="0"/>
              </a:rPr>
              <a:t>(</a:t>
            </a:r>
            <a:r>
              <a:rPr lang="fi-FI" sz="1200" dirty="0" err="1" smtClean="0">
                <a:latin typeface="Myriad Pro" pitchFamily="34" charset="0"/>
              </a:rPr>
              <a:t>ast</a:t>
            </a:r>
            <a:r>
              <a:rPr lang="fi-FI" sz="1200" dirty="0" smtClean="0">
                <a:latin typeface="Myriad Pro" pitchFamily="34" charset="0"/>
              </a:rPr>
              <a:t>. vas.)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2035" y="4328943"/>
            <a:ext cx="171623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Maailma (asteikko oikealla)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2192" y="3075844"/>
            <a:ext cx="184294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>
                <a:latin typeface="Myriad Pro" pitchFamily="34" charset="0"/>
              </a:rPr>
              <a:t>Ruotsi (asteikko </a:t>
            </a:r>
            <a:r>
              <a:rPr lang="fi-FI" sz="1200" dirty="0" smtClean="0">
                <a:latin typeface="Myriad Pro" pitchFamily="34" charset="0"/>
              </a:rPr>
              <a:t>vasemmalla)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8000" y="1923624"/>
            <a:ext cx="207024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Miljoonaa v. </a:t>
            </a:r>
            <a:r>
              <a:rPr lang="fi-FI" sz="1200" dirty="0">
                <a:latin typeface="Myriad Pro" pitchFamily="34" charset="0"/>
              </a:rPr>
              <a:t>1990 </a:t>
            </a:r>
            <a:r>
              <a:rPr lang="fi-FI" sz="1200" dirty="0" smtClean="0">
                <a:latin typeface="Myriad Pro" pitchFamily="34" charset="0"/>
              </a:rPr>
              <a:t>kansainvälistä </a:t>
            </a:r>
          </a:p>
          <a:p>
            <a:r>
              <a:rPr lang="fi-FI" sz="1200" dirty="0" err="1" smtClean="0">
                <a:latin typeface="Myriad Pro" pitchFamily="34" charset="0"/>
              </a:rPr>
              <a:t>Geary-Khamis</a:t>
            </a:r>
            <a:r>
              <a:rPr lang="fi-FI" sz="1200" dirty="0" smtClean="0">
                <a:latin typeface="Myriad Pro" pitchFamily="34" charset="0"/>
              </a:rPr>
              <a:t> dollaria 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88000" y="1937036"/>
            <a:ext cx="198535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Miljardia v. </a:t>
            </a:r>
            <a:r>
              <a:rPr lang="fi-FI" sz="1200" dirty="0">
                <a:latin typeface="Myriad Pro" pitchFamily="34" charset="0"/>
              </a:rPr>
              <a:t>1990 </a:t>
            </a:r>
            <a:r>
              <a:rPr lang="fi-FI" sz="1200" dirty="0" smtClean="0">
                <a:latin typeface="Myriad Pro" pitchFamily="34" charset="0"/>
              </a:rPr>
              <a:t>kansainvälistä </a:t>
            </a:r>
          </a:p>
          <a:p>
            <a:r>
              <a:rPr lang="fi-FI" sz="1200" dirty="0" err="1" smtClean="0">
                <a:latin typeface="Myriad Pro" pitchFamily="34" charset="0"/>
              </a:rPr>
              <a:t>Geary-Khamis</a:t>
            </a:r>
            <a:r>
              <a:rPr lang="fi-FI" sz="1200" dirty="0" smtClean="0">
                <a:latin typeface="Myriad Pro" pitchFamily="34" charset="0"/>
              </a:rPr>
              <a:t> dollaria 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72441" y="5499230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87.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7614" y="323655"/>
            <a:ext cx="7934855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4.2</a:t>
            </a:r>
            <a:endParaRPr lang="fi-FI" b="1" dirty="0"/>
          </a:p>
          <a:p>
            <a:r>
              <a:rPr lang="fi-FI" b="1" dirty="0"/>
              <a:t>Haasteita huolimatta talouskasvun odotetaan jatkuvan</a:t>
            </a:r>
          </a:p>
          <a:p>
            <a:r>
              <a:rPr lang="fi-FI" dirty="0" smtClean="0"/>
              <a:t>Bruttokansantuotteen historiallinen </a:t>
            </a:r>
            <a:r>
              <a:rPr lang="fi-FI" dirty="0"/>
              <a:t>ja projisoitu kehitys</a:t>
            </a:r>
          </a:p>
        </p:txBody>
      </p:sp>
    </p:spTree>
    <p:extLst>
      <p:ext uri="{BB962C8B-B14F-4D97-AF65-F5344CB8AC3E}">
        <p14:creationId xmlns:p14="http://schemas.microsoft.com/office/powerpoint/2010/main" val="19691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73000" y="1404000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49239612"/>
              </p:ext>
            </p:extLst>
          </p:nvPr>
        </p:nvGraphicFramePr>
        <p:xfrm>
          <a:off x="873000" y="1404000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75752" y="3406417"/>
            <a:ext cx="185095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Suomi (asteikko vasemmalla)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4516" y="3876608"/>
            <a:ext cx="171623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Maailma (asteikko oikealla)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1860" y="2483895"/>
            <a:ext cx="184294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>
                <a:latin typeface="Myriad Pro" pitchFamily="34" charset="0"/>
              </a:rPr>
              <a:t>Ruotsi (asteikko </a:t>
            </a:r>
            <a:r>
              <a:rPr lang="fi-FI" sz="1200" dirty="0" smtClean="0">
                <a:latin typeface="Myriad Pro" pitchFamily="34" charset="0"/>
              </a:rPr>
              <a:t>vasemmalla)</a:t>
            </a:r>
            <a:endParaRPr lang="fi-FI" sz="1200" dirty="0">
              <a:latin typeface="Myriad Pro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86635" y="1851502"/>
            <a:ext cx="6321119" cy="184666"/>
            <a:chOff x="1286635" y="1584908"/>
            <a:chExt cx="6321119" cy="184666"/>
          </a:xfrm>
        </p:grpSpPr>
        <p:sp>
          <p:nvSpPr>
            <p:cNvPr id="13" name="TextBox 12"/>
            <p:cNvSpPr txBox="1"/>
            <p:nvPr/>
          </p:nvSpPr>
          <p:spPr>
            <a:xfrm>
              <a:off x="1286635" y="1584908"/>
              <a:ext cx="6366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latin typeface="Myriad Pro" pitchFamily="34" charset="0"/>
                </a:rPr>
                <a:t>Miljoonaa</a:t>
              </a:r>
              <a:endParaRPr lang="fi-FI" sz="1200" dirty="0">
                <a:latin typeface="Myriad Pro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56000" y="1584908"/>
              <a:ext cx="55175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latin typeface="Myriad Pro" pitchFamily="34" charset="0"/>
                </a:rPr>
                <a:t>Miljardia</a:t>
              </a:r>
              <a:endParaRPr lang="fi-FI" sz="1200" dirty="0">
                <a:latin typeface="Myriad Pro" pitchFamily="34" charset="0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867614" y="5499230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87.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7614" y="323655"/>
            <a:ext cx="7934855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4.2</a:t>
            </a:r>
            <a:endParaRPr lang="fi-FI" b="1" dirty="0"/>
          </a:p>
          <a:p>
            <a:r>
              <a:rPr lang="fi-FI" b="1" dirty="0"/>
              <a:t>Haasteita huolimatta talouskasvun odotetaan jatkuvan</a:t>
            </a:r>
          </a:p>
          <a:p>
            <a:r>
              <a:rPr lang="fi-FI" dirty="0" smtClean="0"/>
              <a:t>Väestön </a:t>
            </a:r>
            <a:r>
              <a:rPr lang="fi-FI" dirty="0"/>
              <a:t>historiallinen ja projisoitu kehitys</a:t>
            </a:r>
          </a:p>
        </p:txBody>
      </p:sp>
    </p:spTree>
    <p:extLst>
      <p:ext uri="{BB962C8B-B14F-4D97-AF65-F5344CB8AC3E}">
        <p14:creationId xmlns:p14="http://schemas.microsoft.com/office/powerpoint/2010/main" val="38264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73000" y="1404000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11890909"/>
              </p:ext>
            </p:extLst>
          </p:nvPr>
        </p:nvGraphicFramePr>
        <p:xfrm>
          <a:off x="873000" y="1404000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83175" y="3334501"/>
            <a:ext cx="4087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Suomi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2160" y="3933417"/>
            <a:ext cx="545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Maailma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30015" y="2979421"/>
            <a:ext cx="40075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Ruotsi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60049" y="1903622"/>
            <a:ext cx="192296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Tuhatta v. 1990 kansainvälistä </a:t>
            </a:r>
          </a:p>
          <a:p>
            <a:r>
              <a:rPr lang="fi-FI" sz="1200" dirty="0" err="1" smtClean="0">
                <a:latin typeface="Myriad Pro" pitchFamily="34" charset="0"/>
              </a:rPr>
              <a:t>Geary-Khamis</a:t>
            </a:r>
            <a:r>
              <a:rPr lang="fi-FI" sz="1200" dirty="0" smtClean="0">
                <a:latin typeface="Myriad Pro" pitchFamily="34" charset="0"/>
              </a:rPr>
              <a:t> dollaria 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6000" y="1903622"/>
            <a:ext cx="192296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Tuhatta v. 1990 kansainvälistä </a:t>
            </a:r>
          </a:p>
          <a:p>
            <a:r>
              <a:rPr lang="fi-FI" sz="1200" dirty="0" err="1" smtClean="0">
                <a:latin typeface="Myriad Pro" pitchFamily="34" charset="0"/>
              </a:rPr>
              <a:t>Geary-Khamis</a:t>
            </a:r>
            <a:r>
              <a:rPr lang="fi-FI" sz="1200" dirty="0" smtClean="0">
                <a:latin typeface="Myriad Pro" pitchFamily="34" charset="0"/>
              </a:rPr>
              <a:t> dollaria 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72441" y="5409220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87.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7614" y="323655"/>
            <a:ext cx="7934855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4.2</a:t>
            </a:r>
            <a:endParaRPr lang="fi-FI" b="1" dirty="0"/>
          </a:p>
          <a:p>
            <a:r>
              <a:rPr lang="fi-FI" b="1" dirty="0"/>
              <a:t>Haasteita huolimatta talouskasvun odotetaan jatkuvan</a:t>
            </a:r>
          </a:p>
          <a:p>
            <a:r>
              <a:rPr lang="fi-FI" dirty="0"/>
              <a:t>T</a:t>
            </a:r>
            <a:r>
              <a:rPr lang="fi-FI" dirty="0" smtClean="0"/>
              <a:t>ulotason </a:t>
            </a:r>
            <a:r>
              <a:rPr lang="fi-FI" dirty="0"/>
              <a:t>(bkt/väestö) historiallinen ja projisoitu kehitys</a:t>
            </a:r>
          </a:p>
        </p:txBody>
      </p:sp>
    </p:spTree>
    <p:extLst>
      <p:ext uri="{BB962C8B-B14F-4D97-AF65-F5344CB8AC3E}">
        <p14:creationId xmlns:p14="http://schemas.microsoft.com/office/powerpoint/2010/main" val="26665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3005" y="2013839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>
              <a:latin typeface="Myriad Pro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02986" y="2887745"/>
            <a:ext cx="1440000" cy="1980000"/>
          </a:xfrm>
          <a:prstGeom prst="roundRect">
            <a:avLst/>
          </a:prstGeom>
          <a:solidFill>
            <a:srgbClr val="E83C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000" b="1" dirty="0">
                <a:latin typeface="Myriad Pro" pitchFamily="34" charset="0"/>
              </a:rPr>
              <a:t>Luku </a:t>
            </a:r>
            <a:r>
              <a:rPr lang="fi-FI" sz="1000" b="1" dirty="0" smtClean="0">
                <a:latin typeface="Myriad Pro" pitchFamily="34" charset="0"/>
              </a:rPr>
              <a:t>1 </a:t>
            </a:r>
          </a:p>
          <a:p>
            <a:pPr algn="ctr"/>
            <a:endParaRPr lang="fi-FI" sz="1000" dirty="0" smtClean="0">
              <a:latin typeface="Myriad Pro" pitchFamily="34" charset="0"/>
            </a:endParaRPr>
          </a:p>
          <a:p>
            <a:pPr algn="ctr"/>
            <a:r>
              <a:rPr lang="fi-FI" sz="1000" dirty="0" smtClean="0">
                <a:latin typeface="Myriad Pro" pitchFamily="34" charset="0"/>
              </a:rPr>
              <a:t>Kolme vallankumousta:</a:t>
            </a:r>
          </a:p>
          <a:p>
            <a:pPr algn="ctr"/>
            <a:r>
              <a:rPr lang="fi-FI" sz="1000" dirty="0" smtClean="0">
                <a:latin typeface="Myriad Pro" pitchFamily="34" charset="0"/>
              </a:rPr>
              <a:t> maatalousyhteis-kunnasta </a:t>
            </a:r>
            <a:r>
              <a:rPr lang="fi-FI" sz="1000" dirty="0" err="1" smtClean="0">
                <a:latin typeface="Myriad Pro" pitchFamily="34" charset="0"/>
              </a:rPr>
              <a:t>teollisuu-teen</a:t>
            </a:r>
            <a:r>
              <a:rPr lang="fi-FI" sz="1000" dirty="0">
                <a:latin typeface="Myriad Pro" pitchFamily="34" charset="0"/>
              </a:rPr>
              <a:t>, </a:t>
            </a:r>
            <a:r>
              <a:rPr lang="fi-FI" sz="1000" dirty="0" err="1" smtClean="0">
                <a:latin typeface="Myriad Pro" pitchFamily="34" charset="0"/>
              </a:rPr>
              <a:t>teollisuusyh-teiskunnasta</a:t>
            </a:r>
            <a:r>
              <a:rPr lang="fi-FI" sz="1000" dirty="0" smtClean="0">
                <a:latin typeface="Myriad Pro" pitchFamily="34" charset="0"/>
              </a:rPr>
              <a:t> </a:t>
            </a:r>
            <a:r>
              <a:rPr lang="fi-FI" sz="1000" dirty="0" err="1" smtClean="0">
                <a:latin typeface="Myriad Pro" pitchFamily="34" charset="0"/>
              </a:rPr>
              <a:t>pal-veluihin</a:t>
            </a:r>
            <a:r>
              <a:rPr lang="fi-FI" sz="1000" dirty="0" smtClean="0">
                <a:latin typeface="Myriad Pro" pitchFamily="34" charset="0"/>
              </a:rPr>
              <a:t> </a:t>
            </a:r>
            <a:r>
              <a:rPr lang="fi-FI" sz="1000" dirty="0">
                <a:latin typeface="Myriad Pro" pitchFamily="34" charset="0"/>
              </a:rPr>
              <a:t>ja lopulta </a:t>
            </a:r>
            <a:r>
              <a:rPr lang="fi-FI" sz="1000" dirty="0" smtClean="0">
                <a:latin typeface="Myriad Pro" pitchFamily="34" charset="0"/>
              </a:rPr>
              <a:t>digitaaliseen </a:t>
            </a:r>
            <a:r>
              <a:rPr lang="fi-FI" sz="1000" dirty="0" err="1" smtClean="0">
                <a:latin typeface="Myriad Pro" pitchFamily="34" charset="0"/>
              </a:rPr>
              <a:t>palve-luyhteiskuntaan</a:t>
            </a:r>
            <a:r>
              <a:rPr lang="fi-FI" sz="1000" dirty="0">
                <a:latin typeface="Myriad Pro" pitchFamily="34" charset="0"/>
              </a:rPr>
              <a:t>.</a:t>
            </a:r>
            <a:endParaRPr lang="en-GB" sz="1000" dirty="0">
              <a:latin typeface="Myriad Pro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5428" y="2610393"/>
            <a:ext cx="10351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smtClean="0">
                <a:latin typeface="Myriad Pro" pitchFamily="34" charset="0"/>
              </a:rPr>
              <a:t>Mistä tullaan?</a:t>
            </a:r>
            <a:endParaRPr lang="fi-FI" sz="1000" b="1" dirty="0">
              <a:latin typeface="Myriad Pro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32000" y="2610393"/>
            <a:ext cx="10351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b="1" dirty="0" smtClean="0">
                <a:latin typeface="Myriad Pro" pitchFamily="34" charset="0"/>
              </a:rPr>
              <a:t>Missä ollaan?</a:t>
            </a:r>
            <a:endParaRPr lang="fi-FI" sz="1000" b="1" dirty="0">
              <a:latin typeface="Myriad Pro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75798" y="2610393"/>
            <a:ext cx="1260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smtClean="0">
                <a:latin typeface="Myriad Pro" pitchFamily="34" charset="0"/>
              </a:rPr>
              <a:t>Minne mennään?</a:t>
            </a:r>
            <a:endParaRPr lang="fi-FI" sz="1000" b="1" dirty="0">
              <a:latin typeface="Myriad Pro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13884" y="2887743"/>
            <a:ext cx="1440000" cy="1980000"/>
          </a:xfrm>
          <a:prstGeom prst="roundRect">
            <a:avLst/>
          </a:prstGeom>
          <a:solidFill>
            <a:srgbClr val="E83C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000" b="1" dirty="0">
                <a:latin typeface="Myriad Pro" pitchFamily="34" charset="0"/>
              </a:rPr>
              <a:t>Luku </a:t>
            </a:r>
            <a:r>
              <a:rPr lang="fi-FI" sz="1000" b="1" dirty="0" smtClean="0">
                <a:latin typeface="Myriad Pro" pitchFamily="34" charset="0"/>
              </a:rPr>
              <a:t>4</a:t>
            </a:r>
          </a:p>
          <a:p>
            <a:pPr algn="ctr"/>
            <a:endParaRPr lang="fi-FI" sz="1000" dirty="0">
              <a:latin typeface="Myriad Pro" pitchFamily="34" charset="0"/>
            </a:endParaRPr>
          </a:p>
          <a:p>
            <a:pPr algn="ctr"/>
            <a:r>
              <a:rPr lang="fi-FI" sz="1000" dirty="0" smtClean="0">
                <a:latin typeface="Myriad Pro" pitchFamily="34" charset="0"/>
              </a:rPr>
              <a:t> </a:t>
            </a:r>
            <a:r>
              <a:rPr lang="fi-FI" sz="1000" dirty="0">
                <a:latin typeface="Myriad Pro" pitchFamily="34" charset="0"/>
              </a:rPr>
              <a:t>Digitaalisen palvelutalouden tulevaisuus. Vaikeuksien kautta voittoon? ICT kasvun ja hyvinvoinnin lähteenä.</a:t>
            </a:r>
            <a:endParaRPr lang="en-GB" sz="1000" dirty="0">
              <a:latin typeface="Myriad Pro" pitchFamily="34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2542986" y="3758545"/>
            <a:ext cx="517714" cy="238400"/>
          </a:xfrm>
          <a:prstGeom prst="rightArrow">
            <a:avLst/>
          </a:prstGeom>
          <a:solidFill>
            <a:srgbClr val="E83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Right Arrow 30"/>
          <p:cNvSpPr/>
          <p:nvPr/>
        </p:nvSpPr>
        <p:spPr>
          <a:xfrm>
            <a:off x="5996920" y="3758545"/>
            <a:ext cx="500094" cy="238400"/>
          </a:xfrm>
          <a:prstGeom prst="rightArrow">
            <a:avLst/>
          </a:prstGeom>
          <a:solidFill>
            <a:srgbClr val="E83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36" name="Group 35"/>
          <p:cNvGrpSpPr/>
          <p:nvPr/>
        </p:nvGrpSpPr>
        <p:grpSpPr>
          <a:xfrm>
            <a:off x="3083366" y="2887744"/>
            <a:ext cx="2913554" cy="1980000"/>
            <a:chOff x="3202540" y="2393884"/>
            <a:chExt cx="2913554" cy="2637046"/>
          </a:xfrm>
        </p:grpSpPr>
        <p:sp>
          <p:nvSpPr>
            <p:cNvPr id="23" name="Rounded Rectangle 22"/>
            <p:cNvSpPr/>
            <p:nvPr/>
          </p:nvSpPr>
          <p:spPr>
            <a:xfrm>
              <a:off x="3202540" y="2393885"/>
              <a:ext cx="1584000" cy="2637045"/>
            </a:xfrm>
            <a:prstGeom prst="roundRect">
              <a:avLst/>
            </a:prstGeom>
            <a:solidFill>
              <a:srgbClr val="E83C9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180000" rtlCol="0" anchor="t" anchorCtr="0"/>
            <a:lstStyle/>
            <a:p>
              <a:pPr algn="ctr"/>
              <a:r>
                <a:rPr lang="fi-FI" sz="1000" b="1" dirty="0" smtClean="0">
                  <a:latin typeface="Myriad Pro" pitchFamily="34" charset="0"/>
                </a:rPr>
                <a:t>Luku 2 </a:t>
              </a:r>
            </a:p>
            <a:p>
              <a:pPr algn="ctr"/>
              <a:endParaRPr lang="fi-FI" sz="1000" b="1" dirty="0">
                <a:latin typeface="Myriad Pro" pitchFamily="34" charset="0"/>
              </a:endParaRPr>
            </a:p>
            <a:p>
              <a:pPr algn="ctr"/>
              <a:r>
                <a:rPr lang="fi-FI" sz="1000" dirty="0" smtClean="0">
                  <a:latin typeface="Myriad Pro" pitchFamily="34" charset="0"/>
                </a:rPr>
                <a:t>Digitaalisen </a:t>
              </a:r>
              <a:r>
                <a:rPr lang="fi-FI" sz="1000" dirty="0">
                  <a:latin typeface="Myriad Pro" pitchFamily="34" charset="0"/>
                </a:rPr>
                <a:t>palvelutalouden muutosvoimia ja trendejä. Monet keskeiset elementit ovat vasta </a:t>
              </a:r>
              <a:r>
                <a:rPr lang="fi-FI" sz="1000" dirty="0" smtClean="0">
                  <a:latin typeface="Myriad Pro" pitchFamily="34" charset="0"/>
                </a:rPr>
                <a:t>muutaman </a:t>
              </a:r>
              <a:r>
                <a:rPr lang="fi-FI" sz="1000" dirty="0">
                  <a:latin typeface="Myriad Pro" pitchFamily="34" charset="0"/>
                </a:rPr>
                <a:t>vuoden </a:t>
              </a:r>
              <a:r>
                <a:rPr lang="fi-FI" sz="1000" dirty="0" smtClean="0">
                  <a:latin typeface="Myriad Pro" pitchFamily="34" charset="0"/>
                </a:rPr>
                <a:t>ikäisiä.</a:t>
              </a:r>
              <a:endParaRPr lang="en-GB" sz="1000" dirty="0">
                <a:latin typeface="Myriad Pro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532094" y="2393884"/>
              <a:ext cx="1584000" cy="2637045"/>
            </a:xfrm>
            <a:prstGeom prst="roundRect">
              <a:avLst/>
            </a:prstGeom>
            <a:solidFill>
              <a:srgbClr val="E83C9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tlCol="0" anchor="t" anchorCtr="0"/>
            <a:lstStyle/>
            <a:p>
              <a:pPr algn="ctr"/>
              <a:r>
                <a:rPr lang="fi-FI" sz="1000" b="1" dirty="0">
                  <a:latin typeface="Myriad Pro" pitchFamily="34" charset="0"/>
                </a:rPr>
                <a:t>Luku </a:t>
              </a:r>
              <a:r>
                <a:rPr lang="fi-FI" sz="1000" b="1" dirty="0" smtClean="0">
                  <a:latin typeface="Myriad Pro" pitchFamily="34" charset="0"/>
                </a:rPr>
                <a:t>3 </a:t>
              </a:r>
            </a:p>
            <a:p>
              <a:pPr algn="ctr"/>
              <a:endParaRPr lang="fi-FI" sz="1000" b="1" dirty="0">
                <a:latin typeface="Myriad Pro" pitchFamily="34" charset="0"/>
              </a:endParaRPr>
            </a:p>
            <a:p>
              <a:pPr algn="ctr"/>
              <a:r>
                <a:rPr lang="fi-FI" sz="1000" dirty="0" smtClean="0">
                  <a:latin typeface="Myriad Pro" pitchFamily="34" charset="0"/>
                </a:rPr>
                <a:t>Syväsukellus  ICT:n </a:t>
              </a:r>
              <a:r>
                <a:rPr lang="fi-FI" sz="1000" dirty="0">
                  <a:latin typeface="Myriad Pro" pitchFamily="34" charset="0"/>
                </a:rPr>
                <a:t>hyödyntämiseen terveydenhoidossa. Teknologia muuttuu nopeasti. Ihmiset ja organisaatiot </a:t>
              </a:r>
              <a:r>
                <a:rPr lang="fi-FI" sz="1000" dirty="0" smtClean="0">
                  <a:latin typeface="Myriad Pro" pitchFamily="34" charset="0"/>
                </a:rPr>
                <a:t>eivät.</a:t>
              </a:r>
              <a:endParaRPr lang="en-GB" sz="1000" dirty="0">
                <a:latin typeface="Myriad Pro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4662010" y="2438890"/>
              <a:ext cx="0" cy="2520280"/>
            </a:xfrm>
            <a:prstGeom prst="line">
              <a:avLst/>
            </a:prstGeom>
            <a:ln w="15875">
              <a:solidFill>
                <a:srgbClr val="F4A8CA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2484810" y="2065657"/>
            <a:ext cx="4116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b="1" dirty="0" smtClean="0">
                <a:latin typeface="Myriad Pro" pitchFamily="34" charset="0"/>
              </a:rPr>
              <a:t>Luku 0: Tiivistelmä ja johtopäätökset</a:t>
            </a:r>
            <a:endParaRPr lang="fi-FI" sz="1000" b="1" dirty="0">
              <a:latin typeface="Myriad Pro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84810" y="5362801"/>
            <a:ext cx="4116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b="1" dirty="0" smtClean="0">
                <a:latin typeface="Myriad Pro" pitchFamily="34" charset="0"/>
              </a:rPr>
              <a:t>Luku 5: Yhteenveto</a:t>
            </a:r>
            <a:endParaRPr lang="fi-FI" sz="1000" b="1" dirty="0">
              <a:latin typeface="Myriad Pro" pitchFamily="34" charset="0"/>
            </a:endParaRPr>
          </a:p>
        </p:txBody>
      </p:sp>
      <p:sp>
        <p:nvSpPr>
          <p:cNvPr id="40" name="Left Brace 39"/>
          <p:cNvSpPr/>
          <p:nvPr/>
        </p:nvSpPr>
        <p:spPr>
          <a:xfrm rot="16200000">
            <a:off x="4284000" y="-1062585"/>
            <a:ext cx="495055" cy="6850898"/>
          </a:xfrm>
          <a:prstGeom prst="leftBrace">
            <a:avLst>
              <a:gd name="adj1" fmla="val 151280"/>
              <a:gd name="adj2" fmla="val 50000"/>
            </a:avLst>
          </a:prstGeom>
          <a:noFill/>
          <a:ln w="19050">
            <a:solidFill>
              <a:srgbClr val="E83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Left Brace 41"/>
          <p:cNvSpPr/>
          <p:nvPr/>
        </p:nvSpPr>
        <p:spPr>
          <a:xfrm rot="16200000">
            <a:off x="4284000" y="1689824"/>
            <a:ext cx="495055" cy="6850898"/>
          </a:xfrm>
          <a:prstGeom prst="leftBrace">
            <a:avLst>
              <a:gd name="adj1" fmla="val 151280"/>
              <a:gd name="adj2" fmla="val 50000"/>
            </a:avLst>
          </a:prstGeom>
          <a:noFill/>
          <a:ln w="19050">
            <a:solidFill>
              <a:srgbClr val="E83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3005" y="5859270"/>
            <a:ext cx="7344405" cy="4616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(ETLA B 254), s. 15.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4443" y="1346370"/>
            <a:ext cx="4572000" cy="646331"/>
          </a:xfrm>
          <a:prstGeom prst="rect">
            <a:avLst/>
          </a:prstGeom>
        </p:spPr>
        <p:txBody>
          <a:bodyPr lIns="0">
            <a:spAutoFit/>
          </a:bodyPr>
          <a:lstStyle/>
          <a:p>
            <a:r>
              <a:rPr lang="fi-FI" dirty="0"/>
              <a:t>Kuvio </a:t>
            </a:r>
            <a:r>
              <a:rPr lang="fi-FI" dirty="0" smtClean="0"/>
              <a:t>0.4 </a:t>
            </a:r>
          </a:p>
          <a:p>
            <a:r>
              <a:rPr lang="fi-FI" b="1" dirty="0" smtClean="0"/>
              <a:t>Kirjan </a:t>
            </a:r>
            <a:r>
              <a:rPr lang="fi-FI" b="1" dirty="0"/>
              <a:t>rakenne</a:t>
            </a:r>
          </a:p>
        </p:txBody>
      </p:sp>
    </p:spTree>
    <p:extLst>
      <p:ext uri="{BB962C8B-B14F-4D97-AF65-F5344CB8AC3E}">
        <p14:creationId xmlns:p14="http://schemas.microsoft.com/office/powerpoint/2010/main" val="29981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73000" y="1404000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86064453"/>
              </p:ext>
            </p:extLst>
          </p:nvPr>
        </p:nvGraphicFramePr>
        <p:xfrm>
          <a:off x="873000" y="1404000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98606" y="2664489"/>
            <a:ext cx="26930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USA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6805" y="3338990"/>
            <a:ext cx="4087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Suomi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0138" y="2753925"/>
            <a:ext cx="35586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Saksa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0138" y="3924055"/>
            <a:ext cx="3141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Kiina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960" y="2348880"/>
            <a:ext cx="40075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Ruotsi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72441" y="5499229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88.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2441" y="503675"/>
            <a:ext cx="7772400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4.3</a:t>
            </a:r>
            <a:endParaRPr lang="fi-FI" b="1" dirty="0"/>
          </a:p>
          <a:p>
            <a:r>
              <a:rPr lang="fi-FI" b="1" dirty="0"/>
              <a:t>ICT:n käyttö voi nopeuttaa hidastunutta työn tuottavuuden kasvua</a:t>
            </a:r>
          </a:p>
          <a:p>
            <a:r>
              <a:rPr lang="fi-FI" dirty="0"/>
              <a:t>Työn tuottavuus (tuotannon määrä työtuntia kohden) eräissä maissa</a:t>
            </a:r>
          </a:p>
        </p:txBody>
      </p:sp>
    </p:spTree>
    <p:extLst>
      <p:ext uri="{BB962C8B-B14F-4D97-AF65-F5344CB8AC3E}">
        <p14:creationId xmlns:p14="http://schemas.microsoft.com/office/powerpoint/2010/main" val="33896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72441" y="1732797"/>
            <a:ext cx="7236000" cy="3672000"/>
            <a:chOff x="926507" y="2403090"/>
            <a:chExt cx="7236000" cy="3672000"/>
          </a:xfrm>
        </p:grpSpPr>
        <p:sp>
          <p:nvSpPr>
            <p:cNvPr id="84" name="Rectangle 83"/>
            <p:cNvSpPr/>
            <p:nvPr/>
          </p:nvSpPr>
          <p:spPr>
            <a:xfrm>
              <a:off x="926507" y="2403090"/>
              <a:ext cx="7236000" cy="3672000"/>
            </a:xfrm>
            <a:prstGeom prst="rect">
              <a:avLst/>
            </a:prstGeom>
            <a:solidFill>
              <a:srgbClr val="E9E9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200" dirty="0">
                <a:latin typeface="Myriad Pro" pitchFamily="34" charset="0"/>
              </a:endParaRPr>
            </a:p>
          </p:txBody>
        </p:sp>
        <p:sp>
          <p:nvSpPr>
            <p:cNvPr id="51" name="Text Box 103"/>
            <p:cNvSpPr txBox="1">
              <a:spLocks noChangeArrowheads="1"/>
            </p:cNvSpPr>
            <p:nvPr/>
          </p:nvSpPr>
          <p:spPr bwMode="auto">
            <a:xfrm>
              <a:off x="6548436" y="4212241"/>
              <a:ext cx="101531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MaxLF-SemiBold" pitchFamily="50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xLF-SemiBold" pitchFamily="50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xLF-SemiBold" pitchFamily="50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xLF-SemiBold" pitchFamily="50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xLF-SemiBold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xLF-SemiBold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xLF-SemiBold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xLF-SemiBold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xLF-SemiBold" pitchFamily="50" charset="0"/>
                </a:defRPr>
              </a:lvl9pPr>
            </a:lstStyle>
            <a:p>
              <a:pPr eaLnBrk="1" hangingPunct="1"/>
              <a:r>
                <a:rPr lang="fi-FI" sz="1200" dirty="0" smtClean="0">
                  <a:latin typeface="Myriad Pro" pitchFamily="34" charset="0"/>
                </a:rPr>
                <a:t>Teknologian</a:t>
              </a:r>
              <a:endParaRPr lang="fi-FI" sz="1200" dirty="0">
                <a:latin typeface="Myriad Pro" pitchFamily="34" charset="0"/>
              </a:endParaRPr>
            </a:p>
            <a:p>
              <a:pPr eaLnBrk="1" hangingPunct="1"/>
              <a:r>
                <a:rPr lang="fi-FI" sz="1200" dirty="0" smtClean="0">
                  <a:latin typeface="Myriad Pro" pitchFamily="34" charset="0"/>
                </a:rPr>
                <a:t>hiipuminen </a:t>
              </a:r>
            </a:p>
          </p:txBody>
        </p:sp>
        <p:sp>
          <p:nvSpPr>
            <p:cNvPr id="57" name="Freeform 86"/>
            <p:cNvSpPr>
              <a:spLocks/>
            </p:cNvSpPr>
            <p:nvPr/>
          </p:nvSpPr>
          <p:spPr bwMode="auto">
            <a:xfrm>
              <a:off x="1058062" y="4194085"/>
              <a:ext cx="1938764" cy="768950"/>
            </a:xfrm>
            <a:custGeom>
              <a:avLst/>
              <a:gdLst>
                <a:gd name="T0" fmla="*/ 0 w 1996"/>
                <a:gd name="T1" fmla="*/ 1942 h 958"/>
                <a:gd name="T2" fmla="*/ 1032 w 1996"/>
                <a:gd name="T3" fmla="*/ 1868 h 958"/>
                <a:gd name="T4" fmla="*/ 1875 w 1996"/>
                <a:gd name="T5" fmla="*/ 1415 h 958"/>
                <a:gd name="T6" fmla="*/ 2793 w 1996"/>
                <a:gd name="T7" fmla="*/ 545 h 958"/>
                <a:gd name="T8" fmla="*/ 3626 w 1996"/>
                <a:gd name="T9" fmla="*/ 106 h 958"/>
                <a:gd name="T10" fmla="*/ 4558 w 1996"/>
                <a:gd name="T11" fmla="*/ 0 h 9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96" h="958">
                  <a:moveTo>
                    <a:pt x="0" y="951"/>
                  </a:moveTo>
                  <a:cubicBezTo>
                    <a:pt x="75" y="945"/>
                    <a:pt x="315" y="958"/>
                    <a:pt x="452" y="915"/>
                  </a:cubicBezTo>
                  <a:cubicBezTo>
                    <a:pt x="589" y="872"/>
                    <a:pt x="693" y="801"/>
                    <a:pt x="821" y="693"/>
                  </a:cubicBezTo>
                  <a:cubicBezTo>
                    <a:pt x="949" y="585"/>
                    <a:pt x="1095" y="374"/>
                    <a:pt x="1223" y="267"/>
                  </a:cubicBezTo>
                  <a:cubicBezTo>
                    <a:pt x="1351" y="160"/>
                    <a:pt x="1459" y="96"/>
                    <a:pt x="1588" y="52"/>
                  </a:cubicBezTo>
                  <a:cubicBezTo>
                    <a:pt x="1717" y="8"/>
                    <a:pt x="1856" y="0"/>
                    <a:pt x="1996" y="0"/>
                  </a:cubicBezTo>
                </a:path>
              </a:pathLst>
            </a:custGeom>
            <a:noFill/>
            <a:ln w="31750" cap="flat" cmpd="sng">
              <a:solidFill>
                <a:srgbClr val="E83C98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 sz="1200" dirty="0">
                <a:latin typeface="Myriad Pro" pitchFamily="34" charset="0"/>
              </a:endParaRPr>
            </a:p>
          </p:txBody>
        </p:sp>
        <p:sp>
          <p:nvSpPr>
            <p:cNvPr id="60" name="Freeform 86"/>
            <p:cNvSpPr>
              <a:spLocks/>
            </p:cNvSpPr>
            <p:nvPr/>
          </p:nvSpPr>
          <p:spPr bwMode="auto">
            <a:xfrm>
              <a:off x="4179937" y="3568797"/>
              <a:ext cx="1534700" cy="902746"/>
            </a:xfrm>
            <a:custGeom>
              <a:avLst/>
              <a:gdLst>
                <a:gd name="T0" fmla="*/ 0 w 1996"/>
                <a:gd name="T1" fmla="*/ 1942 h 958"/>
                <a:gd name="T2" fmla="*/ 1032 w 1996"/>
                <a:gd name="T3" fmla="*/ 1868 h 958"/>
                <a:gd name="T4" fmla="*/ 1875 w 1996"/>
                <a:gd name="T5" fmla="*/ 1415 h 958"/>
                <a:gd name="T6" fmla="*/ 2793 w 1996"/>
                <a:gd name="T7" fmla="*/ 545 h 958"/>
                <a:gd name="T8" fmla="*/ 3626 w 1996"/>
                <a:gd name="T9" fmla="*/ 106 h 958"/>
                <a:gd name="T10" fmla="*/ 4558 w 1996"/>
                <a:gd name="T11" fmla="*/ 0 h 9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96" h="958">
                  <a:moveTo>
                    <a:pt x="0" y="951"/>
                  </a:moveTo>
                  <a:cubicBezTo>
                    <a:pt x="75" y="945"/>
                    <a:pt x="315" y="958"/>
                    <a:pt x="452" y="915"/>
                  </a:cubicBezTo>
                  <a:cubicBezTo>
                    <a:pt x="589" y="872"/>
                    <a:pt x="693" y="801"/>
                    <a:pt x="821" y="693"/>
                  </a:cubicBezTo>
                  <a:cubicBezTo>
                    <a:pt x="949" y="585"/>
                    <a:pt x="1095" y="374"/>
                    <a:pt x="1223" y="267"/>
                  </a:cubicBezTo>
                  <a:cubicBezTo>
                    <a:pt x="1351" y="160"/>
                    <a:pt x="1459" y="96"/>
                    <a:pt x="1588" y="52"/>
                  </a:cubicBezTo>
                  <a:cubicBezTo>
                    <a:pt x="1717" y="8"/>
                    <a:pt x="1856" y="0"/>
                    <a:pt x="1996" y="0"/>
                  </a:cubicBezTo>
                </a:path>
              </a:pathLst>
            </a:custGeom>
            <a:noFill/>
            <a:ln w="31750" cap="flat" cmpd="sng">
              <a:solidFill>
                <a:srgbClr val="E83C98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 sz="1200" dirty="0">
                <a:latin typeface="Myriad Pro" pitchFamily="34" charset="0"/>
              </a:endParaRPr>
            </a:p>
          </p:txBody>
        </p:sp>
        <p:sp>
          <p:nvSpPr>
            <p:cNvPr id="63" name="Text Box 82"/>
            <p:cNvSpPr txBox="1">
              <a:spLocks noChangeArrowheads="1"/>
            </p:cNvSpPr>
            <p:nvPr/>
          </p:nvSpPr>
          <p:spPr bwMode="auto">
            <a:xfrm>
              <a:off x="6496746" y="5841925"/>
              <a:ext cx="128107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MaxLF-SemiBold" pitchFamily="50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xLF-SemiBold" pitchFamily="50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xLF-SemiBold" pitchFamily="50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xLF-SemiBold" pitchFamily="50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xLF-SemiBold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xLF-SemiBold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xLF-SemiBold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xLF-SemiBold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xLF-SemiBold" pitchFamily="50" charset="0"/>
                </a:defRPr>
              </a:lvl9pPr>
            </a:lstStyle>
            <a:p>
              <a:pPr eaLnBrk="1" hangingPunct="1"/>
              <a:r>
                <a:rPr lang="fi-FI" sz="1200" dirty="0" smtClean="0">
                  <a:latin typeface="Myriad Pro" pitchFamily="34" charset="0"/>
                </a:rPr>
                <a:t>Teknologiasykli</a:t>
              </a:r>
              <a:endParaRPr lang="en-US" sz="1200" dirty="0">
                <a:latin typeface="Myriad Pro" pitchFamily="34" charset="0"/>
              </a:endParaRPr>
            </a:p>
          </p:txBody>
        </p:sp>
        <p:sp>
          <p:nvSpPr>
            <p:cNvPr id="65" name="Text Box 103"/>
            <p:cNvSpPr txBox="1">
              <a:spLocks noChangeArrowheads="1"/>
            </p:cNvSpPr>
            <p:nvPr/>
          </p:nvSpPr>
          <p:spPr bwMode="auto">
            <a:xfrm>
              <a:off x="1149450" y="2753145"/>
              <a:ext cx="97916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MaxLF-SemiBold" pitchFamily="50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xLF-SemiBold" pitchFamily="50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xLF-SemiBold" pitchFamily="50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xLF-SemiBold" pitchFamily="50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xLF-SemiBold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xLF-SemiBold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xLF-SemiBold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xLF-SemiBold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xLF-SemiBold" pitchFamily="50" charset="0"/>
                </a:defRPr>
              </a:lvl9pPr>
            </a:lstStyle>
            <a:p>
              <a:pPr eaLnBrk="1" hangingPunct="1"/>
              <a:r>
                <a:rPr lang="fi-FI" sz="1200" dirty="0" smtClean="0">
                  <a:latin typeface="Myriad Pro" pitchFamily="34" charset="0"/>
                </a:rPr>
                <a:t>Tuottavuuden </a:t>
              </a:r>
            </a:p>
            <a:p>
              <a:pPr eaLnBrk="1" hangingPunct="1"/>
              <a:r>
                <a:rPr lang="fi-FI" sz="1200" dirty="0" smtClean="0">
                  <a:latin typeface="Myriad Pro" pitchFamily="34" charset="0"/>
                </a:rPr>
                <a:t>kasvu</a:t>
              </a: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1044000" y="2618910"/>
              <a:ext cx="6818820" cy="3150350"/>
              <a:chOff x="1117244" y="1088740"/>
              <a:chExt cx="6818820" cy="4680520"/>
            </a:xfrm>
          </p:grpSpPr>
          <p:cxnSp>
            <p:nvCxnSpPr>
              <p:cNvPr id="80" name="Straight Arrow Connector 79"/>
              <p:cNvCxnSpPr/>
              <p:nvPr/>
            </p:nvCxnSpPr>
            <p:spPr>
              <a:xfrm>
                <a:off x="1117244" y="5769260"/>
                <a:ext cx="681882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 flipV="1">
                <a:off x="1117244" y="1088740"/>
                <a:ext cx="0" cy="46805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Freeform 86"/>
            <p:cNvSpPr>
              <a:spLocks/>
            </p:cNvSpPr>
            <p:nvPr/>
          </p:nvSpPr>
          <p:spPr bwMode="auto">
            <a:xfrm flipH="1">
              <a:off x="2996361" y="4194085"/>
              <a:ext cx="1215599" cy="270030"/>
            </a:xfrm>
            <a:custGeom>
              <a:avLst/>
              <a:gdLst>
                <a:gd name="T0" fmla="*/ 0 w 1996"/>
                <a:gd name="T1" fmla="*/ 1942 h 958"/>
                <a:gd name="T2" fmla="*/ 1032 w 1996"/>
                <a:gd name="T3" fmla="*/ 1868 h 958"/>
                <a:gd name="T4" fmla="*/ 1875 w 1996"/>
                <a:gd name="T5" fmla="*/ 1415 h 958"/>
                <a:gd name="T6" fmla="*/ 2793 w 1996"/>
                <a:gd name="T7" fmla="*/ 545 h 958"/>
                <a:gd name="T8" fmla="*/ 3626 w 1996"/>
                <a:gd name="T9" fmla="*/ 106 h 958"/>
                <a:gd name="T10" fmla="*/ 4558 w 1996"/>
                <a:gd name="T11" fmla="*/ 0 h 9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96" h="958">
                  <a:moveTo>
                    <a:pt x="0" y="951"/>
                  </a:moveTo>
                  <a:cubicBezTo>
                    <a:pt x="75" y="945"/>
                    <a:pt x="315" y="958"/>
                    <a:pt x="452" y="915"/>
                  </a:cubicBezTo>
                  <a:cubicBezTo>
                    <a:pt x="589" y="872"/>
                    <a:pt x="693" y="801"/>
                    <a:pt x="821" y="693"/>
                  </a:cubicBezTo>
                  <a:cubicBezTo>
                    <a:pt x="949" y="585"/>
                    <a:pt x="1095" y="374"/>
                    <a:pt x="1223" y="267"/>
                  </a:cubicBezTo>
                  <a:cubicBezTo>
                    <a:pt x="1351" y="160"/>
                    <a:pt x="1459" y="96"/>
                    <a:pt x="1588" y="52"/>
                  </a:cubicBezTo>
                  <a:cubicBezTo>
                    <a:pt x="1717" y="8"/>
                    <a:pt x="1856" y="0"/>
                    <a:pt x="1996" y="0"/>
                  </a:cubicBezTo>
                </a:path>
              </a:pathLst>
            </a:custGeom>
            <a:noFill/>
            <a:ln w="31750" cap="flat" cmpd="sng">
              <a:solidFill>
                <a:srgbClr val="E83C98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 sz="1200" dirty="0">
                <a:latin typeface="Myriad Pro" pitchFamily="34" charset="0"/>
              </a:endParaRPr>
            </a:p>
          </p:txBody>
        </p:sp>
        <p:sp>
          <p:nvSpPr>
            <p:cNvPr id="18" name="Freeform 86"/>
            <p:cNvSpPr>
              <a:spLocks/>
            </p:cNvSpPr>
            <p:nvPr/>
          </p:nvSpPr>
          <p:spPr bwMode="auto">
            <a:xfrm flipH="1">
              <a:off x="5679950" y="3568797"/>
              <a:ext cx="2132409" cy="625289"/>
            </a:xfrm>
            <a:custGeom>
              <a:avLst/>
              <a:gdLst>
                <a:gd name="T0" fmla="*/ 0 w 1996"/>
                <a:gd name="T1" fmla="*/ 1942 h 958"/>
                <a:gd name="T2" fmla="*/ 1032 w 1996"/>
                <a:gd name="T3" fmla="*/ 1868 h 958"/>
                <a:gd name="T4" fmla="*/ 1875 w 1996"/>
                <a:gd name="T5" fmla="*/ 1415 h 958"/>
                <a:gd name="T6" fmla="*/ 2793 w 1996"/>
                <a:gd name="T7" fmla="*/ 545 h 958"/>
                <a:gd name="T8" fmla="*/ 3626 w 1996"/>
                <a:gd name="T9" fmla="*/ 106 h 958"/>
                <a:gd name="T10" fmla="*/ 4558 w 1996"/>
                <a:gd name="T11" fmla="*/ 0 h 9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96" h="958">
                  <a:moveTo>
                    <a:pt x="0" y="951"/>
                  </a:moveTo>
                  <a:cubicBezTo>
                    <a:pt x="75" y="945"/>
                    <a:pt x="315" y="958"/>
                    <a:pt x="452" y="915"/>
                  </a:cubicBezTo>
                  <a:cubicBezTo>
                    <a:pt x="589" y="872"/>
                    <a:pt x="693" y="801"/>
                    <a:pt x="821" y="693"/>
                  </a:cubicBezTo>
                  <a:cubicBezTo>
                    <a:pt x="949" y="585"/>
                    <a:pt x="1095" y="374"/>
                    <a:pt x="1223" y="267"/>
                  </a:cubicBezTo>
                  <a:cubicBezTo>
                    <a:pt x="1351" y="160"/>
                    <a:pt x="1459" y="96"/>
                    <a:pt x="1588" y="52"/>
                  </a:cubicBezTo>
                  <a:cubicBezTo>
                    <a:pt x="1717" y="8"/>
                    <a:pt x="1856" y="0"/>
                    <a:pt x="1996" y="0"/>
                  </a:cubicBezTo>
                </a:path>
              </a:pathLst>
            </a:custGeom>
            <a:noFill/>
            <a:ln w="31750" cap="flat" cmpd="sng">
              <a:solidFill>
                <a:srgbClr val="E83C98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 sz="1200" dirty="0">
                <a:latin typeface="Myriad Pro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7407315" y="3664160"/>
              <a:ext cx="744816" cy="914400"/>
            </a:xfrm>
            <a:prstGeom prst="rect">
              <a:avLst/>
            </a:prstGeom>
            <a:solidFill>
              <a:srgbClr val="E9E9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3" name="Text Box 103"/>
            <p:cNvSpPr txBox="1">
              <a:spLocks noChangeArrowheads="1"/>
            </p:cNvSpPr>
            <p:nvPr/>
          </p:nvSpPr>
          <p:spPr bwMode="auto">
            <a:xfrm>
              <a:off x="5236743" y="3783795"/>
              <a:ext cx="131830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MaxLF-SemiBold" pitchFamily="50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xLF-SemiBold" pitchFamily="50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xLF-SemiBold" pitchFamily="50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xLF-SemiBold" pitchFamily="50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xLF-SemiBold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xLF-SemiBold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xLF-SemiBold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xLF-SemiBold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xLF-SemiBold" pitchFamily="50" charset="0"/>
                </a:defRPr>
              </a:lvl9pPr>
            </a:lstStyle>
            <a:p>
              <a:pPr eaLnBrk="1" hangingPunct="1"/>
              <a:r>
                <a:rPr lang="fi-FI" sz="1200" dirty="0" smtClean="0">
                  <a:latin typeface="Myriad Pro" pitchFamily="34" charset="0"/>
                </a:rPr>
                <a:t>Teknologian laaja</a:t>
              </a:r>
            </a:p>
            <a:p>
              <a:pPr eaLnBrk="1" hangingPunct="1"/>
              <a:r>
                <a:rPr lang="fi-FI" sz="1200" dirty="0" smtClean="0">
                  <a:latin typeface="Myriad Pro" pitchFamily="34" charset="0"/>
                </a:rPr>
                <a:t>hyväksikäyttö</a:t>
              </a:r>
            </a:p>
          </p:txBody>
        </p:sp>
        <p:sp>
          <p:nvSpPr>
            <p:cNvPr id="24" name="Text Box 103"/>
            <p:cNvSpPr txBox="1">
              <a:spLocks noChangeArrowheads="1"/>
            </p:cNvSpPr>
            <p:nvPr/>
          </p:nvSpPr>
          <p:spPr bwMode="auto">
            <a:xfrm>
              <a:off x="2354318" y="4393894"/>
              <a:ext cx="114263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MaxLF-SemiBold" pitchFamily="50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xLF-SemiBold" pitchFamily="50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xLF-SemiBold" pitchFamily="50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xLF-SemiBold" pitchFamily="50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xLF-SemiBold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xLF-SemiBold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xLF-SemiBold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xLF-SemiBold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xLF-SemiBold" pitchFamily="50" charset="0"/>
                </a:defRPr>
              </a:lvl9pPr>
            </a:lstStyle>
            <a:p>
              <a:pPr eaLnBrk="1" hangingPunct="1"/>
              <a:r>
                <a:rPr lang="fi-FI" sz="1200" dirty="0" smtClean="0">
                  <a:latin typeface="Myriad Pro" pitchFamily="34" charset="0"/>
                </a:rPr>
                <a:t>Infrastruktuurin</a:t>
              </a:r>
              <a:endParaRPr lang="fi-FI" sz="1200" dirty="0">
                <a:latin typeface="Myriad Pro" pitchFamily="34" charset="0"/>
              </a:endParaRPr>
            </a:p>
            <a:p>
              <a:pPr eaLnBrk="1" hangingPunct="1"/>
              <a:r>
                <a:rPr lang="fi-FI" sz="1200" dirty="0" smtClean="0">
                  <a:latin typeface="Myriad Pro" pitchFamily="34" charset="0"/>
                </a:rPr>
                <a:t>rakentaminen</a:t>
              </a:r>
            </a:p>
          </p:txBody>
        </p:sp>
        <p:sp>
          <p:nvSpPr>
            <p:cNvPr id="25" name="Text Box 103"/>
            <p:cNvSpPr txBox="1">
              <a:spLocks noChangeArrowheads="1"/>
            </p:cNvSpPr>
            <p:nvPr/>
          </p:nvSpPr>
          <p:spPr bwMode="auto">
            <a:xfrm>
              <a:off x="1197375" y="5011622"/>
              <a:ext cx="263661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MaxLF-SemiBold" pitchFamily="50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xLF-SemiBold" pitchFamily="50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xLF-SemiBold" pitchFamily="50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xLF-SemiBold" pitchFamily="50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xLF-SemiBold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xLF-SemiBold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xLF-SemiBold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xLF-SemiBold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xLF-SemiBold" pitchFamily="50" charset="0"/>
                </a:defRPr>
              </a:lvl9pPr>
            </a:lstStyle>
            <a:p>
              <a:pPr eaLnBrk="1" hangingPunct="1"/>
              <a:r>
                <a:rPr lang="fi-FI" sz="1200" dirty="0" smtClean="0">
                  <a:latin typeface="Myriad Pro" pitchFamily="34" charset="0"/>
                </a:rPr>
                <a:t>Tieteelliset </a:t>
              </a:r>
            </a:p>
            <a:p>
              <a:pPr eaLnBrk="1" hangingPunct="1"/>
              <a:r>
                <a:rPr lang="fi-FI" sz="1200" dirty="0" smtClean="0">
                  <a:latin typeface="Myriad Pro" pitchFamily="34" charset="0"/>
                </a:rPr>
                <a:t>läpimurrot </a:t>
              </a: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872441" y="5532454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89.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2441" y="562826"/>
            <a:ext cx="7718334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4.4</a:t>
            </a:r>
            <a:endParaRPr lang="fi-FI" b="1" dirty="0"/>
          </a:p>
          <a:p>
            <a:r>
              <a:rPr lang="fi-FI" b="1" dirty="0"/>
              <a:t>Pitkän teknologiasyklin tuottavuuskasvu hidastuu infrastruktuurin rakentamisvaiheen </a:t>
            </a:r>
            <a:r>
              <a:rPr lang="fi-FI" b="1" dirty="0" smtClean="0"/>
              <a:t>ja teknologian </a:t>
            </a:r>
            <a:r>
              <a:rPr lang="fi-FI" b="1" dirty="0"/>
              <a:t>laajan hyväksikäyttövaiheen välissä</a:t>
            </a:r>
          </a:p>
        </p:txBody>
      </p:sp>
    </p:spTree>
    <p:extLst>
      <p:ext uri="{BB962C8B-B14F-4D97-AF65-F5344CB8AC3E}">
        <p14:creationId xmlns:p14="http://schemas.microsoft.com/office/powerpoint/2010/main" val="384573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936847"/>
              </p:ext>
            </p:extLst>
          </p:nvPr>
        </p:nvGraphicFramePr>
        <p:xfrm>
          <a:off x="1016605" y="1673805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016605" y="5774563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90.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6605" y="638690"/>
            <a:ext cx="7628236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4.5</a:t>
            </a:r>
            <a:endParaRPr lang="fi-FI" b="1" dirty="0"/>
          </a:p>
          <a:p>
            <a:r>
              <a:rPr lang="fi-FI" b="1" dirty="0"/>
              <a:t>Palvelut ovat jo yli puolet yksityisistä kulutusmenoista</a:t>
            </a:r>
          </a:p>
          <a:p>
            <a:r>
              <a:rPr lang="fi-FI" dirty="0"/>
              <a:t>Yksityisen kulutuksen rakenne hyödykeryhmittäin, %</a:t>
            </a:r>
          </a:p>
        </p:txBody>
      </p:sp>
    </p:spTree>
    <p:extLst>
      <p:ext uri="{BB962C8B-B14F-4D97-AF65-F5344CB8AC3E}">
        <p14:creationId xmlns:p14="http://schemas.microsoft.com/office/powerpoint/2010/main" val="29927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7600" y="1900800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02165384"/>
              </p:ext>
            </p:extLst>
          </p:nvPr>
        </p:nvGraphicFramePr>
        <p:xfrm>
          <a:off x="957219" y="1898830"/>
          <a:ext cx="3600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185747280"/>
              </p:ext>
            </p:extLst>
          </p:nvPr>
        </p:nvGraphicFramePr>
        <p:xfrm>
          <a:off x="4583915" y="1898830"/>
          <a:ext cx="3600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83105" y="5859270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91.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7600" y="548680"/>
            <a:ext cx="7236000" cy="120032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4.6</a:t>
            </a:r>
            <a:endParaRPr lang="fi-FI" b="1" dirty="0"/>
          </a:p>
          <a:p>
            <a:r>
              <a:rPr lang="fi-FI" b="1" dirty="0"/>
              <a:t>Palveluista talouden ja työllisyyden kasvumoottori</a:t>
            </a:r>
          </a:p>
          <a:p>
            <a:r>
              <a:rPr lang="fi-FI" dirty="0"/>
              <a:t>Eri sektoreiden kontribuutio talouskasvuun kehittyneissä ja kehittyvissä maissa 1980–2009, %-yksikköä</a:t>
            </a:r>
          </a:p>
        </p:txBody>
      </p:sp>
    </p:spTree>
    <p:extLst>
      <p:ext uri="{BB962C8B-B14F-4D97-AF65-F5344CB8AC3E}">
        <p14:creationId xmlns:p14="http://schemas.microsoft.com/office/powerpoint/2010/main" val="31388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7915" y="990020"/>
            <a:ext cx="7236000" cy="5508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Chevron 4"/>
          <p:cNvSpPr/>
          <p:nvPr/>
        </p:nvSpPr>
        <p:spPr>
          <a:xfrm>
            <a:off x="1080000" y="1208003"/>
            <a:ext cx="2520000" cy="5085565"/>
          </a:xfrm>
          <a:prstGeom prst="chevron">
            <a:avLst>
              <a:gd name="adj" fmla="val 13193"/>
            </a:avLst>
          </a:prstGeom>
          <a:solidFill>
            <a:srgbClr val="F4BAD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3312000" y="1201238"/>
            <a:ext cx="2520000" cy="5085565"/>
          </a:xfrm>
          <a:prstGeom prst="chevron">
            <a:avLst>
              <a:gd name="adj" fmla="val 13193"/>
            </a:avLst>
          </a:prstGeom>
          <a:solidFill>
            <a:srgbClr val="EE86B5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5544000" y="1201238"/>
            <a:ext cx="2520000" cy="5085565"/>
          </a:xfrm>
          <a:prstGeom prst="chevron">
            <a:avLst>
              <a:gd name="adj" fmla="val 13193"/>
            </a:avLst>
          </a:prstGeom>
          <a:solidFill>
            <a:srgbClr val="E83C98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1650" y="1508990"/>
            <a:ext cx="1710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Palvelut, joita ei voida digitalisoida ja </a:t>
            </a:r>
            <a:r>
              <a:rPr lang="fi-FI" sz="1200" b="1" dirty="0" err="1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auto-matisoida</a:t>
            </a:r>
            <a:r>
              <a:rPr lang="fi-FI" sz="1200" b="1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 </a:t>
            </a:r>
            <a:endParaRPr lang="fi-FI" sz="1200" b="1" dirty="0">
              <a:solidFill>
                <a:schemeClr val="bg1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8549" y="1508990"/>
            <a:ext cx="1743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Osittain </a:t>
            </a:r>
            <a:r>
              <a:rPr lang="fi-FI" sz="1200" b="1" dirty="0" err="1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automatisoi-tavissa</a:t>
            </a:r>
            <a:r>
              <a:rPr lang="fi-FI" sz="1200" b="1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 olevat </a:t>
            </a:r>
            <a:r>
              <a:rPr lang="fi-FI" sz="1200" b="1" dirty="0" err="1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palve-lut</a:t>
            </a:r>
            <a:r>
              <a:rPr lang="fi-FI" sz="1200" b="1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, hybridit</a:t>
            </a:r>
            <a:endParaRPr lang="fi-FI" sz="1200" b="1" dirty="0">
              <a:solidFill>
                <a:schemeClr val="bg1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1033" y="1508990"/>
            <a:ext cx="167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Täysin </a:t>
            </a:r>
            <a:r>
              <a:rPr lang="fi-FI" sz="1200" b="1" dirty="0" err="1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automatisoita-vissa</a:t>
            </a:r>
            <a:r>
              <a:rPr lang="fi-FI" sz="1200" b="1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 olevat palvelut</a:t>
            </a:r>
            <a:endParaRPr lang="fi-FI" sz="1200" b="1" dirty="0">
              <a:solidFill>
                <a:schemeClr val="bg1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6665" y="3300379"/>
            <a:ext cx="184520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1200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Ihmiseltä ihmiselle – henkilökohtaiset palvelut</a:t>
            </a:r>
          </a:p>
          <a:p>
            <a:pPr>
              <a:spcAft>
                <a:spcPts val="600"/>
              </a:spcAft>
            </a:pPr>
            <a:r>
              <a:rPr lang="fi-FI" sz="1200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Ei voida varastoida  </a:t>
            </a:r>
            <a:endParaRPr lang="fi-FI" sz="1200" dirty="0">
              <a:solidFill>
                <a:schemeClr val="bg1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1650" y="5001777"/>
            <a:ext cx="2228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Esim. parturi, psykologi  </a:t>
            </a:r>
            <a:endParaRPr lang="fi-FI" sz="1200" dirty="0">
              <a:solidFill>
                <a:schemeClr val="bg1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7982" y="2984908"/>
            <a:ext cx="16737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1200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Ihmistyötä ja ICT:tä yhdistävät palvelut</a:t>
            </a:r>
          </a:p>
          <a:p>
            <a:pPr>
              <a:spcAft>
                <a:spcPts val="600"/>
              </a:spcAft>
            </a:pPr>
            <a:r>
              <a:rPr lang="fi-FI" sz="1200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Palveluprosesseja tehostetaan ICT:n avulla =&gt;</a:t>
            </a:r>
          </a:p>
          <a:p>
            <a:pPr>
              <a:spcAft>
                <a:spcPts val="600"/>
              </a:spcAft>
            </a:pPr>
            <a:r>
              <a:rPr lang="fi-FI" sz="1200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Palvelujärjestelmä  </a:t>
            </a:r>
            <a:endParaRPr lang="fi-FI" sz="1200" dirty="0">
              <a:solidFill>
                <a:schemeClr val="bg1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57612" y="4724778"/>
            <a:ext cx="1894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Esim. suurin osa terveydenhoito-palveluista, vähittäis-kauppa </a:t>
            </a:r>
            <a:endParaRPr lang="fi-FI" sz="1200" dirty="0">
              <a:solidFill>
                <a:schemeClr val="bg1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0284" y="3427814"/>
            <a:ext cx="1558010" cy="468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1200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ICT on korvannut kokonaan ihmistyön</a:t>
            </a:r>
            <a:endParaRPr lang="fi-FI" sz="1200" dirty="0">
              <a:solidFill>
                <a:schemeClr val="bg1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000" y="4817111"/>
            <a:ext cx="2239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Esim. matkavaraus-</a:t>
            </a:r>
          </a:p>
          <a:p>
            <a:r>
              <a:rPr lang="fi-FI" sz="1200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palvelut, pankkipalvelut, tiemaksujen kerääminen</a:t>
            </a:r>
            <a:endParaRPr lang="fi-FI" sz="1200" dirty="0">
              <a:solidFill>
                <a:schemeClr val="bg1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47915" y="6405791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98.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5440" y="188640"/>
            <a:ext cx="7336970" cy="6463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4.7</a:t>
            </a:r>
            <a:endParaRPr lang="fi-FI" b="1" dirty="0"/>
          </a:p>
          <a:p>
            <a:r>
              <a:rPr lang="fi-FI" b="1" dirty="0"/>
              <a:t>Yhä useampi palvelutyö on digitalisoitavissa – ei kuitenkaan kaikki</a:t>
            </a:r>
          </a:p>
        </p:txBody>
      </p:sp>
    </p:spTree>
    <p:extLst>
      <p:ext uri="{BB962C8B-B14F-4D97-AF65-F5344CB8AC3E}">
        <p14:creationId xmlns:p14="http://schemas.microsoft.com/office/powerpoint/2010/main" val="171628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61764" y="1971576"/>
            <a:ext cx="7236000" cy="3672000"/>
            <a:chOff x="947915" y="1484784"/>
            <a:chExt cx="7236000" cy="3672000"/>
          </a:xfrm>
        </p:grpSpPr>
        <p:sp>
          <p:nvSpPr>
            <p:cNvPr id="25" name="Rectangle 24"/>
            <p:cNvSpPr/>
            <p:nvPr/>
          </p:nvSpPr>
          <p:spPr>
            <a:xfrm>
              <a:off x="947915" y="1484784"/>
              <a:ext cx="7236000" cy="3672000"/>
            </a:xfrm>
            <a:prstGeom prst="rect">
              <a:avLst/>
            </a:prstGeom>
            <a:solidFill>
              <a:srgbClr val="E9E9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01669" y="1674495"/>
              <a:ext cx="1215136" cy="369332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 smtClean="0">
                  <a:latin typeface="Myriad Pro" pitchFamily="34" charset="0"/>
                </a:rPr>
                <a:t>Käden taidot</a:t>
              </a:r>
            </a:p>
            <a:p>
              <a:r>
                <a:rPr lang="fi-FI" sz="1200" dirty="0" smtClean="0">
                  <a:latin typeface="Myriad Pro" pitchFamily="34" charset="0"/>
                </a:rPr>
                <a:t>(älykäs robotiikka) </a:t>
              </a:r>
              <a:endParaRPr lang="fi-FI" sz="1200" dirty="0">
                <a:latin typeface="Myriad Pro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417204" y="1674495"/>
              <a:ext cx="1665185" cy="369332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 smtClean="0">
                  <a:latin typeface="Myriad Pro" pitchFamily="34" charset="0"/>
                </a:rPr>
                <a:t>Luovuus (keinoäly ja koneellinen päättely)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52000" y="1674495"/>
              <a:ext cx="3240000" cy="3240000"/>
              <a:chOff x="2861809" y="1674495"/>
              <a:chExt cx="3240000" cy="3240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861809" y="1674495"/>
                <a:ext cx="3240000" cy="324000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2861809" y="1674495"/>
                <a:ext cx="3240000" cy="324000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>
                <a:off x="2861809" y="1674495"/>
                <a:ext cx="3240000" cy="324000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1421650" y="4507460"/>
              <a:ext cx="1395155" cy="369332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 smtClean="0">
                  <a:latin typeface="Myriad Pro" pitchFamily="34" charset="0"/>
                </a:rPr>
                <a:t>Tietointensiivisyys</a:t>
              </a:r>
            </a:p>
            <a:p>
              <a:r>
                <a:rPr lang="fi-FI" sz="1200" dirty="0" smtClean="0">
                  <a:latin typeface="Myriad Pro" pitchFamily="34" charset="0"/>
                </a:rPr>
                <a:t>(toimistoautomaatio) </a:t>
              </a:r>
              <a:endParaRPr lang="fi-FI" sz="1200" dirty="0">
                <a:latin typeface="Myriad Pro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27195" y="4507460"/>
              <a:ext cx="1530170" cy="369332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 smtClean="0">
                  <a:latin typeface="Myriad Pro" pitchFamily="34" charset="0"/>
                </a:rPr>
                <a:t>Toistuvuus (oppivat päätelaitteet) </a:t>
              </a:r>
              <a:endParaRPr lang="fi-FI" sz="1200" dirty="0">
                <a:latin typeface="Myriad Pro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264010" y="2413221"/>
              <a:ext cx="2278049" cy="2190584"/>
            </a:xfrm>
            <a:custGeom>
              <a:avLst/>
              <a:gdLst>
                <a:gd name="connsiteX0" fmla="*/ 449249 w 2278049"/>
                <a:gd name="connsiteY0" fmla="*/ 0 h 2190584"/>
                <a:gd name="connsiteX1" fmla="*/ 1967948 w 2278049"/>
                <a:gd name="connsiteY1" fmla="*/ 230588 h 2190584"/>
                <a:gd name="connsiteX2" fmla="*/ 1932167 w 2278049"/>
                <a:gd name="connsiteY2" fmla="*/ 902473 h 2190584"/>
                <a:gd name="connsiteX3" fmla="*/ 2278049 w 2278049"/>
                <a:gd name="connsiteY3" fmla="*/ 1852654 h 2190584"/>
                <a:gd name="connsiteX4" fmla="*/ 1379552 w 2278049"/>
                <a:gd name="connsiteY4" fmla="*/ 1653871 h 2190584"/>
                <a:gd name="connsiteX5" fmla="*/ 0 w 2278049"/>
                <a:gd name="connsiteY5" fmla="*/ 2190584 h 2190584"/>
                <a:gd name="connsiteX6" fmla="*/ 584421 w 2278049"/>
                <a:gd name="connsiteY6" fmla="*/ 675861 h 2190584"/>
                <a:gd name="connsiteX7" fmla="*/ 449249 w 2278049"/>
                <a:gd name="connsiteY7" fmla="*/ 0 h 219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8049" h="2190584">
                  <a:moveTo>
                    <a:pt x="449249" y="0"/>
                  </a:moveTo>
                  <a:lnTo>
                    <a:pt x="1967948" y="230588"/>
                  </a:lnTo>
                  <a:lnTo>
                    <a:pt x="1932167" y="902473"/>
                  </a:lnTo>
                  <a:lnTo>
                    <a:pt x="2278049" y="1852654"/>
                  </a:lnTo>
                  <a:lnTo>
                    <a:pt x="1379552" y="1653871"/>
                  </a:lnTo>
                  <a:lnTo>
                    <a:pt x="0" y="2190584"/>
                  </a:lnTo>
                  <a:lnTo>
                    <a:pt x="584421" y="675861"/>
                  </a:lnTo>
                  <a:lnTo>
                    <a:pt x="449249" y="0"/>
                  </a:lnTo>
                  <a:close/>
                </a:path>
              </a:pathLst>
            </a:custGeom>
            <a:noFill/>
            <a:ln w="31750">
              <a:solidFill>
                <a:srgbClr val="E83C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632356" y="2650638"/>
              <a:ext cx="1593188" cy="1584773"/>
            </a:xfrm>
            <a:custGeom>
              <a:avLst/>
              <a:gdLst>
                <a:gd name="connsiteX0" fmla="*/ 300125 w 1593188"/>
                <a:gd name="connsiteY0" fmla="*/ 0 h 1584773"/>
                <a:gd name="connsiteX1" fmla="*/ 1492211 w 1593188"/>
                <a:gd name="connsiteY1" fmla="*/ 100977 h 1584773"/>
                <a:gd name="connsiteX2" fmla="*/ 1337941 w 1593188"/>
                <a:gd name="connsiteY2" fmla="*/ 737691 h 1584773"/>
                <a:gd name="connsiteX3" fmla="*/ 1593188 w 1593188"/>
                <a:gd name="connsiteY3" fmla="*/ 1309892 h 1584773"/>
                <a:gd name="connsiteX4" fmla="*/ 962083 w 1593188"/>
                <a:gd name="connsiteY4" fmla="*/ 1077085 h 1584773"/>
                <a:gd name="connsiteX5" fmla="*/ 0 w 1593188"/>
                <a:gd name="connsiteY5" fmla="*/ 1584773 h 1584773"/>
                <a:gd name="connsiteX6" fmla="*/ 541347 w 1593188"/>
                <a:gd name="connsiteY6" fmla="*/ 532933 h 1584773"/>
                <a:gd name="connsiteX7" fmla="*/ 300125 w 1593188"/>
                <a:gd name="connsiteY7" fmla="*/ 0 h 158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3188" h="1584773">
                  <a:moveTo>
                    <a:pt x="300125" y="0"/>
                  </a:moveTo>
                  <a:lnTo>
                    <a:pt x="1492211" y="100977"/>
                  </a:lnTo>
                  <a:lnTo>
                    <a:pt x="1337941" y="737691"/>
                  </a:lnTo>
                  <a:lnTo>
                    <a:pt x="1593188" y="1309892"/>
                  </a:lnTo>
                  <a:lnTo>
                    <a:pt x="962083" y="1077085"/>
                  </a:lnTo>
                  <a:lnTo>
                    <a:pt x="0" y="1584773"/>
                  </a:lnTo>
                  <a:lnTo>
                    <a:pt x="541347" y="532933"/>
                  </a:lnTo>
                  <a:lnTo>
                    <a:pt x="300125" y="0"/>
                  </a:lnTo>
                  <a:close/>
                </a:path>
              </a:pathLst>
            </a:custGeom>
            <a:noFill/>
            <a:ln w="31750">
              <a:solidFill>
                <a:srgbClr val="EF90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961764" y="5859270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100.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7914" y="432173"/>
            <a:ext cx="7899561" cy="135421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4.8</a:t>
            </a:r>
            <a:endParaRPr lang="fi-FI" b="1" dirty="0"/>
          </a:p>
          <a:p>
            <a:r>
              <a:rPr lang="fi-FI" b="1" dirty="0"/>
              <a:t>Digitaalinen automaatio jatkaa epäsymmetristä etenemistään uusille vaativammille tehtäväalueille</a:t>
            </a:r>
          </a:p>
          <a:p>
            <a:r>
              <a:rPr lang="fi-FI" sz="1400" dirty="0"/>
              <a:t>Käden taidot korvautuvat hitaasti älykkäällä robotiikalla, samoin luovuutta vaativat tehtävä keinoälyllä. </a:t>
            </a:r>
            <a:br>
              <a:rPr lang="fi-FI" sz="1400" dirty="0"/>
            </a:br>
            <a:r>
              <a:rPr lang="fi-FI" sz="1400" dirty="0"/>
              <a:t>Tietointensiivisen toimistotyön rutiinit sen sijaan korvautuvat edelleen nopeasti toimistoautomaatiolla.</a:t>
            </a:r>
          </a:p>
        </p:txBody>
      </p:sp>
    </p:spTree>
    <p:extLst>
      <p:ext uri="{BB962C8B-B14F-4D97-AF65-F5344CB8AC3E}">
        <p14:creationId xmlns:p14="http://schemas.microsoft.com/office/powerpoint/2010/main" val="10348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71062615"/>
              </p:ext>
            </p:extLst>
          </p:nvPr>
        </p:nvGraphicFramePr>
        <p:xfrm>
          <a:off x="857512" y="1718810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866931" y="5757645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102.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7505" y="458670"/>
            <a:ext cx="7439909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4.9</a:t>
            </a:r>
            <a:endParaRPr lang="fi-FI" b="1" dirty="0"/>
          </a:p>
          <a:p>
            <a:r>
              <a:rPr lang="fi-FI" b="1" dirty="0"/>
              <a:t>Vuosityöaika Suomessa on lähes puolittunut sadassa vuodessa</a:t>
            </a:r>
          </a:p>
          <a:p>
            <a:r>
              <a:rPr lang="fi-FI" dirty="0"/>
              <a:t>Työehtosopimuksiin perustuva säännöllinen vuosityöaika teollisuudessa</a:t>
            </a:r>
          </a:p>
        </p:txBody>
      </p:sp>
    </p:spTree>
    <p:extLst>
      <p:ext uri="{BB962C8B-B14F-4D97-AF65-F5344CB8AC3E}">
        <p14:creationId xmlns:p14="http://schemas.microsoft.com/office/powerpoint/2010/main" val="52431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73000" y="1501773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65121724"/>
              </p:ext>
            </p:extLst>
          </p:nvPr>
        </p:nvGraphicFramePr>
        <p:xfrm>
          <a:off x="873000" y="1501773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610" y="3771552"/>
            <a:ext cx="19798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Tietointensiiviset yrityspalvelut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7558" y="3428704"/>
            <a:ext cx="4945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Kauppa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8329" y="2784172"/>
            <a:ext cx="62869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Teollisuus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3630" y="3938001"/>
            <a:ext cx="15195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Muut yksityiset palvelut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9088" y="1939964"/>
            <a:ext cx="10318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Julkiset palvelut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1980" y="4646278"/>
            <a:ext cx="17094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Vartiointi yms. tukipalvelut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3389" y="4258765"/>
            <a:ext cx="136191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Kuljetus ja varastointi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9722" y="4553945"/>
            <a:ext cx="141115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Majoitus ja ravitsemus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81338" y="5274205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103.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2768" y="323654"/>
            <a:ext cx="7606097" cy="120032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4.10</a:t>
            </a:r>
            <a:endParaRPr lang="fi-FI" b="1" dirty="0"/>
          </a:p>
          <a:p>
            <a:r>
              <a:rPr lang="fi-FI" b="1" dirty="0"/>
              <a:t>Julkisten palveluiden työllisyys on kasvanut nopeasti 1990-luvun puolivälin jälkeen</a:t>
            </a:r>
          </a:p>
          <a:p>
            <a:r>
              <a:rPr lang="fi-FI" sz="1600" dirty="0"/>
              <a:t>Työlliset toimialoittain, 100 000 henkeä</a:t>
            </a:r>
          </a:p>
        </p:txBody>
      </p:sp>
    </p:spTree>
    <p:extLst>
      <p:ext uri="{BB962C8B-B14F-4D97-AF65-F5344CB8AC3E}">
        <p14:creationId xmlns:p14="http://schemas.microsoft.com/office/powerpoint/2010/main" val="26031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88449" y="935017"/>
            <a:ext cx="7236000" cy="5515125"/>
            <a:chOff x="879742" y="622245"/>
            <a:chExt cx="7236000" cy="5515125"/>
          </a:xfrm>
        </p:grpSpPr>
        <p:sp>
          <p:nvSpPr>
            <p:cNvPr id="2" name="Rectangle 1"/>
            <p:cNvSpPr/>
            <p:nvPr/>
          </p:nvSpPr>
          <p:spPr>
            <a:xfrm>
              <a:off x="879742" y="622245"/>
              <a:ext cx="7236000" cy="5508000"/>
            </a:xfrm>
            <a:prstGeom prst="rect">
              <a:avLst/>
            </a:prstGeom>
            <a:solidFill>
              <a:srgbClr val="E9E9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200">
                <a:latin typeface="Myriad Pro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68726" y="688092"/>
              <a:ext cx="2402640" cy="310638"/>
            </a:xfrm>
            <a:prstGeom prst="rect">
              <a:avLst/>
            </a:prstGeom>
            <a:solidFill>
              <a:srgbClr val="E9E9E3"/>
            </a:solidFill>
            <a:effectLst/>
          </p:spPr>
          <p:txBody>
            <a:bodyPr wrap="square" rtlCol="0">
              <a:noAutofit/>
            </a:bodyPr>
            <a:lstStyle/>
            <a:p>
              <a:pPr algn="ctr"/>
              <a:r>
                <a:rPr lang="fi-FI" sz="1200" b="1" dirty="0" smtClean="0">
                  <a:latin typeface="Myriad Pro" pitchFamily="34" charset="0"/>
                </a:rPr>
                <a:t>Globaali palvelukilpailu</a:t>
              </a:r>
              <a:endParaRPr lang="fi-FI" sz="1200" b="1" dirty="0">
                <a:latin typeface="Myriad Pro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836000" y="1763816"/>
              <a:ext cx="5271331" cy="3167168"/>
              <a:chOff x="1421650" y="1088740"/>
              <a:chExt cx="5850650" cy="459051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1421650" y="1088740"/>
                <a:ext cx="5850650" cy="459051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V="1">
                <a:off x="3345541" y="4022692"/>
                <a:ext cx="354111" cy="190999"/>
              </a:xfrm>
              <a:prstGeom prst="straightConnector1">
                <a:avLst/>
              </a:prstGeom>
              <a:ln w="12700"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1781690" y="3789040"/>
                <a:ext cx="1620000" cy="1620000"/>
              </a:xfrm>
              <a:prstGeom prst="ellipse">
                <a:avLst/>
              </a:prstGeom>
              <a:solidFill>
                <a:srgbClr val="E83C98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fi-FI" sz="1200" dirty="0" smtClean="0">
                    <a:latin typeface="Myriad Pro" pitchFamily="34" charset="0"/>
                  </a:rPr>
                  <a:t>Julkinen palvelu-</a:t>
                </a:r>
              </a:p>
              <a:p>
                <a:pPr algn="ctr"/>
                <a:r>
                  <a:rPr lang="fi-FI" sz="1200" dirty="0" smtClean="0">
                    <a:latin typeface="Myriad Pro" pitchFamily="34" charset="0"/>
                  </a:rPr>
                  <a:t>tuotanto</a:t>
                </a:r>
                <a:endParaRPr lang="en-GB" sz="1200" dirty="0">
                  <a:latin typeface="Myriad Pro" pitchFamily="34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602050" y="2798930"/>
                <a:ext cx="1620000" cy="1620000"/>
              </a:xfrm>
              <a:prstGeom prst="ellipse">
                <a:avLst/>
              </a:prstGeom>
              <a:solidFill>
                <a:srgbClr val="E83C98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fi-FI" sz="1100" dirty="0" smtClean="0">
                    <a:latin typeface="Myriad Pro" pitchFamily="34" charset="0"/>
                  </a:rPr>
                  <a:t>Julkinen ja yksityinen </a:t>
                </a:r>
              </a:p>
              <a:p>
                <a:pPr algn="ctr"/>
                <a:r>
                  <a:rPr lang="fi-FI" sz="1100" dirty="0" smtClean="0">
                    <a:latin typeface="Myriad Pro" pitchFamily="34" charset="0"/>
                  </a:rPr>
                  <a:t>palvelukumppanuus</a:t>
                </a: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422411" y="1916471"/>
                <a:ext cx="1620000" cy="1620000"/>
              </a:xfrm>
              <a:prstGeom prst="ellipse">
                <a:avLst/>
              </a:prstGeom>
              <a:solidFill>
                <a:srgbClr val="E83C98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fi-FI" sz="1200" dirty="0" smtClean="0">
                    <a:latin typeface="Myriad Pro" pitchFamily="34" charset="0"/>
                  </a:rPr>
                  <a:t>Yksityinen palvelu-</a:t>
                </a:r>
              </a:p>
              <a:p>
                <a:pPr algn="ctr"/>
                <a:r>
                  <a:rPr lang="fi-FI" sz="1200" dirty="0" smtClean="0">
                    <a:latin typeface="Myriad Pro" pitchFamily="34" charset="0"/>
                  </a:rPr>
                  <a:t>tuotanto</a:t>
                </a:r>
                <a:endParaRPr lang="en-GB" sz="1200" dirty="0">
                  <a:latin typeface="Myriad Pro" pitchFamily="34" charset="0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421650" y="1088740"/>
                <a:ext cx="5850650" cy="459051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V="1">
                <a:off x="5175849" y="3063671"/>
                <a:ext cx="309448" cy="171235"/>
              </a:xfrm>
              <a:prstGeom prst="straightConnector1">
                <a:avLst/>
              </a:prstGeom>
              <a:ln w="12700"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3763896" y="993655"/>
              <a:ext cx="1391729" cy="725155"/>
              <a:chOff x="3266855" y="993655"/>
              <a:chExt cx="1391729" cy="360039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>
                <a:off x="3266855" y="993655"/>
                <a:ext cx="0" cy="36003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3962720" y="993655"/>
                <a:ext cx="0" cy="36003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4658584" y="993655"/>
                <a:ext cx="0" cy="36003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3763896" y="4959171"/>
              <a:ext cx="1391729" cy="765084"/>
              <a:chOff x="3176845" y="5544235"/>
              <a:chExt cx="1391729" cy="360039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 rot="10800000">
                <a:off x="3176845" y="5544235"/>
                <a:ext cx="0" cy="36003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10800000">
                <a:off x="3872710" y="5544235"/>
                <a:ext cx="0" cy="36003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rot="10800000">
                <a:off x="4568574" y="5544235"/>
                <a:ext cx="0" cy="36003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2927933" y="5724255"/>
              <a:ext cx="3084227" cy="413115"/>
            </a:xfrm>
            <a:prstGeom prst="rect">
              <a:avLst/>
            </a:prstGeom>
            <a:noFill/>
            <a:effectLst/>
          </p:spPr>
          <p:txBody>
            <a:bodyPr wrap="square" rtlCol="0">
              <a:noAutofit/>
            </a:bodyPr>
            <a:lstStyle/>
            <a:p>
              <a:pPr algn="ctr"/>
              <a:r>
                <a:rPr lang="fi-FI" sz="1200" b="1" dirty="0">
                  <a:latin typeface="Myriad Pro" pitchFamily="34" charset="0"/>
                </a:rPr>
                <a:t>Palveluautomaatio ja julkinen itsepalvelu 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44000" y="1790236"/>
              <a:ext cx="900100" cy="738664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 smtClean="0">
                  <a:latin typeface="Myriad Pro" pitchFamily="34" charset="0"/>
                </a:rPr>
                <a:t>Julkinen</a:t>
              </a:r>
            </a:p>
            <a:p>
              <a:r>
                <a:rPr lang="fi-FI" sz="1200" dirty="0" smtClean="0">
                  <a:latin typeface="Myriad Pro" pitchFamily="34" charset="0"/>
                </a:rPr>
                <a:t>sektori</a:t>
              </a:r>
            </a:p>
            <a:p>
              <a:r>
                <a:rPr lang="fi-FI" sz="1200" dirty="0" smtClean="0">
                  <a:latin typeface="Myriad Pro" pitchFamily="34" charset="0"/>
                </a:rPr>
                <a:t>tilaajana ja</a:t>
              </a:r>
            </a:p>
            <a:p>
              <a:r>
                <a:rPr lang="fi-FI" sz="1200" dirty="0" smtClean="0">
                  <a:latin typeface="Myriad Pro" pitchFamily="34" charset="0"/>
                </a:rPr>
                <a:t>tuottajana </a:t>
              </a:r>
              <a:endParaRPr lang="fi-FI" sz="1200" dirty="0">
                <a:latin typeface="Myriad Pro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00000" y="1790236"/>
              <a:ext cx="900100" cy="553998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 smtClean="0">
                  <a:latin typeface="Myriad Pro" pitchFamily="34" charset="0"/>
                </a:rPr>
                <a:t>Julkinen</a:t>
              </a:r>
            </a:p>
            <a:p>
              <a:r>
                <a:rPr lang="fi-FI" sz="1200" dirty="0" smtClean="0">
                  <a:latin typeface="Myriad Pro" pitchFamily="34" charset="0"/>
                </a:rPr>
                <a:t>sektori</a:t>
              </a:r>
            </a:p>
            <a:p>
              <a:r>
                <a:rPr lang="fi-FI" sz="1200" dirty="0" smtClean="0">
                  <a:latin typeface="Myriad Pro" pitchFamily="34" charset="0"/>
                </a:rPr>
                <a:t>tilaajana</a:t>
              </a:r>
              <a:endParaRPr lang="fi-FI" sz="1200" dirty="0">
                <a:latin typeface="Myriad Pro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859782" y="6396335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104.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440" y="7521"/>
            <a:ext cx="7975035" cy="83099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sz="1600" dirty="0"/>
              <a:t>Kuvio 4.11</a:t>
            </a:r>
            <a:endParaRPr lang="fi-FI" sz="1600" b="1" dirty="0"/>
          </a:p>
          <a:p>
            <a:r>
              <a:rPr lang="fi-FI" sz="1600" b="1" dirty="0"/>
              <a:t>Globaali palvelukilpailu sekä digitaalinen palveluautomaatio ja itsepalvelu pakottavat </a:t>
            </a:r>
            <a:endParaRPr lang="fi-FI" sz="1600" b="1" dirty="0" smtClean="0"/>
          </a:p>
          <a:p>
            <a:r>
              <a:rPr lang="fi-FI" sz="1600" b="1" dirty="0" smtClean="0"/>
              <a:t>julkisen </a:t>
            </a:r>
            <a:r>
              <a:rPr lang="fi-FI" sz="1600" b="1" dirty="0"/>
              <a:t>palvelun tehottomasta tuottajaroolista tehokkaaseen tilaajarooliin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38043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947915" y="1484784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3985661" y="3438168"/>
            <a:ext cx="2642982" cy="882182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947699" y="2555986"/>
            <a:ext cx="4649101" cy="14297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i 3"/>
          <p:cNvSpPr/>
          <p:nvPr/>
        </p:nvSpPr>
        <p:spPr>
          <a:xfrm>
            <a:off x="1151620" y="3438168"/>
            <a:ext cx="1592158" cy="1034282"/>
          </a:xfrm>
          <a:prstGeom prst="ellipse">
            <a:avLst/>
          </a:prstGeom>
          <a:solidFill>
            <a:srgbClr val="EF90BC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 smtClean="0">
                <a:latin typeface="Myriad Pro" pitchFamily="34" charset="0"/>
              </a:rPr>
              <a:t>Selviytymis-yhteiskunta</a:t>
            </a:r>
          </a:p>
          <a:p>
            <a:r>
              <a:rPr lang="fi-FI" sz="1200" dirty="0">
                <a:latin typeface="Myriad Pro" pitchFamily="34" charset="0"/>
              </a:rPr>
              <a:t>– </a:t>
            </a:r>
            <a:r>
              <a:rPr lang="fi-FI" sz="1200" dirty="0" smtClean="0">
                <a:latin typeface="Myriad Pro" pitchFamily="34" charset="0"/>
              </a:rPr>
              <a:t>Ravinto ja</a:t>
            </a:r>
            <a:br>
              <a:rPr lang="fi-FI" sz="1200" dirty="0" smtClean="0">
                <a:latin typeface="Myriad Pro" pitchFamily="34" charset="0"/>
              </a:rPr>
            </a:br>
            <a:r>
              <a:rPr lang="fi-FI" sz="1200" dirty="0" smtClean="0">
                <a:latin typeface="Myriad Pro" pitchFamily="34" charset="0"/>
              </a:rPr>
              <a:t>    lämpö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27" name="Ellipsi 4"/>
          <p:cNvSpPr/>
          <p:nvPr/>
        </p:nvSpPr>
        <p:spPr>
          <a:xfrm>
            <a:off x="2915728" y="2618910"/>
            <a:ext cx="2391423" cy="1625287"/>
          </a:xfrm>
          <a:prstGeom prst="ellipse">
            <a:avLst/>
          </a:prstGeom>
          <a:solidFill>
            <a:srgbClr val="EF90BC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1200" b="1" dirty="0" smtClean="0">
                <a:latin typeface="Myriad Pro" pitchFamily="34" charset="0"/>
              </a:rPr>
              <a:t>Hyvinvointiyhteiskunta</a:t>
            </a:r>
          </a:p>
          <a:p>
            <a:r>
              <a:rPr lang="fi-FI" sz="1200" dirty="0">
                <a:latin typeface="Myriad Pro" pitchFamily="34" charset="0"/>
              </a:rPr>
              <a:t>– </a:t>
            </a:r>
            <a:r>
              <a:rPr lang="fi-FI" sz="1200" dirty="0" smtClean="0">
                <a:latin typeface="Myriad Pro" pitchFamily="34" charset="0"/>
              </a:rPr>
              <a:t>Terveys ja koulutus</a:t>
            </a:r>
          </a:p>
          <a:p>
            <a:r>
              <a:rPr lang="fi-FI" sz="1200" dirty="0">
                <a:latin typeface="Myriad Pro" pitchFamily="34" charset="0"/>
              </a:rPr>
              <a:t>–</a:t>
            </a:r>
            <a:r>
              <a:rPr lang="fi-FI" sz="1200" dirty="0" smtClean="0">
                <a:latin typeface="Myriad Pro" pitchFamily="34" charset="0"/>
              </a:rPr>
              <a:t> Kestokulutushyödykkeet</a:t>
            </a:r>
          </a:p>
          <a:p>
            <a:r>
              <a:rPr lang="fi-FI" sz="1200" dirty="0" smtClean="0">
                <a:latin typeface="Myriad Pro" pitchFamily="34" charset="0"/>
              </a:rPr>
              <a:t>– Ravinto ja lämpö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28" name="Ellipsi 5"/>
          <p:cNvSpPr/>
          <p:nvPr/>
        </p:nvSpPr>
        <p:spPr>
          <a:xfrm>
            <a:off x="5307152" y="1673805"/>
            <a:ext cx="2595218" cy="1764363"/>
          </a:xfrm>
          <a:prstGeom prst="ellipse">
            <a:avLst/>
          </a:prstGeom>
          <a:solidFill>
            <a:srgbClr val="E83C98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fi-FI" sz="1200" b="1" dirty="0" smtClean="0">
                <a:latin typeface="Myriad Pro" pitchFamily="34" charset="0"/>
              </a:rPr>
              <a:t>Kehittyvä</a:t>
            </a:r>
            <a:r>
              <a:rPr lang="fi-FI" sz="1200" dirty="0" smtClean="0">
                <a:latin typeface="Myriad Pro" pitchFamily="34" charset="0"/>
              </a:rPr>
              <a:t> </a:t>
            </a:r>
            <a:r>
              <a:rPr lang="fi-FI" sz="1200" b="1" dirty="0" smtClean="0">
                <a:latin typeface="Myriad Pro" pitchFamily="34" charset="0"/>
              </a:rPr>
              <a:t>mielihyväyhteiskunta</a:t>
            </a:r>
          </a:p>
          <a:p>
            <a:r>
              <a:rPr lang="fi-FI" sz="1200" dirty="0">
                <a:latin typeface="Myriad Pro" pitchFamily="34" charset="0"/>
              </a:rPr>
              <a:t>– </a:t>
            </a:r>
            <a:r>
              <a:rPr lang="fi-FI" sz="1200" dirty="0" smtClean="0">
                <a:latin typeface="Myriad Pro" pitchFamily="34" charset="0"/>
              </a:rPr>
              <a:t>Elämykset ja itsensä </a:t>
            </a:r>
          </a:p>
          <a:p>
            <a:r>
              <a:rPr lang="fi-FI" sz="1200" dirty="0">
                <a:latin typeface="Myriad Pro" pitchFamily="34" charset="0"/>
              </a:rPr>
              <a:t> </a:t>
            </a:r>
            <a:r>
              <a:rPr lang="fi-FI" sz="1200" dirty="0" smtClean="0">
                <a:latin typeface="Myriad Pro" pitchFamily="34" charset="0"/>
              </a:rPr>
              <a:t>   toteuttaminen</a:t>
            </a:r>
          </a:p>
          <a:p>
            <a:r>
              <a:rPr lang="fi-FI" sz="1200" dirty="0">
                <a:latin typeface="Myriad Pro" pitchFamily="34" charset="0"/>
              </a:rPr>
              <a:t>– </a:t>
            </a:r>
            <a:r>
              <a:rPr lang="fi-FI" sz="1200" dirty="0" smtClean="0">
                <a:latin typeface="Myriad Pro" pitchFamily="34" charset="0"/>
              </a:rPr>
              <a:t>Terveys ja koulutus</a:t>
            </a:r>
          </a:p>
          <a:p>
            <a:r>
              <a:rPr lang="fi-FI" sz="1200" dirty="0">
                <a:latin typeface="Myriad Pro" pitchFamily="34" charset="0"/>
              </a:rPr>
              <a:t>–</a:t>
            </a:r>
            <a:r>
              <a:rPr lang="fi-FI" sz="1200" dirty="0" smtClean="0">
                <a:latin typeface="Myriad Pro" pitchFamily="34" charset="0"/>
              </a:rPr>
              <a:t> Kestokulutushyödykkeet</a:t>
            </a:r>
          </a:p>
          <a:p>
            <a:r>
              <a:rPr lang="fi-FI" sz="1200" dirty="0">
                <a:latin typeface="Myriad Pro" pitchFamily="34" charset="0"/>
              </a:rPr>
              <a:t>– </a:t>
            </a:r>
            <a:r>
              <a:rPr lang="fi-FI" sz="1200" dirty="0" smtClean="0">
                <a:latin typeface="Myriad Pro" pitchFamily="34" charset="0"/>
              </a:rPr>
              <a:t>Ravinto ja lämpö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29" name="Ellipsi 6"/>
          <p:cNvSpPr/>
          <p:nvPr/>
        </p:nvSpPr>
        <p:spPr>
          <a:xfrm>
            <a:off x="5609662" y="3681529"/>
            <a:ext cx="2112688" cy="1277642"/>
          </a:xfrm>
          <a:prstGeom prst="ellipse">
            <a:avLst/>
          </a:prstGeom>
          <a:solidFill>
            <a:srgbClr val="EF90BC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1200" b="1" dirty="0" smtClean="0">
                <a:latin typeface="Myriad Pro" pitchFamily="34" charset="0"/>
              </a:rPr>
              <a:t>Taantuva</a:t>
            </a:r>
            <a:r>
              <a:rPr lang="fi-FI" sz="1200" dirty="0" smtClean="0">
                <a:latin typeface="Myriad Pro" pitchFamily="34" charset="0"/>
              </a:rPr>
              <a:t> </a:t>
            </a:r>
            <a:r>
              <a:rPr lang="fi-FI" sz="1200" b="1" dirty="0" err="1" smtClean="0">
                <a:latin typeface="Myriad Pro" pitchFamily="34" charset="0"/>
              </a:rPr>
              <a:t>hyvin-vointiyhteiskunta</a:t>
            </a:r>
            <a:r>
              <a:rPr lang="fi-FI" sz="1200" dirty="0" smtClean="0">
                <a:latin typeface="Myriad Pro" pitchFamily="34" charset="0"/>
              </a:rPr>
              <a:t> </a:t>
            </a:r>
          </a:p>
          <a:p>
            <a:pPr algn="ctr"/>
            <a:r>
              <a:rPr lang="fi-FI" sz="1200" dirty="0" smtClean="0">
                <a:latin typeface="Myriad Pro" pitchFamily="34" charset="0"/>
              </a:rPr>
              <a:t>     – Rapautuvat </a:t>
            </a:r>
            <a:r>
              <a:rPr lang="fi-FI" sz="1200" dirty="0" err="1" smtClean="0">
                <a:latin typeface="Myriad Pro" pitchFamily="34" charset="0"/>
              </a:rPr>
              <a:t>hyvin-</a:t>
            </a:r>
            <a:r>
              <a:rPr lang="fi-FI" sz="1200" dirty="0" smtClean="0">
                <a:latin typeface="Myriad Pro" pitchFamily="34" charset="0"/>
              </a:rPr>
              <a:t> </a:t>
            </a:r>
          </a:p>
          <a:p>
            <a:r>
              <a:rPr lang="fi-FI" sz="1200" dirty="0">
                <a:latin typeface="Myriad Pro" pitchFamily="34" charset="0"/>
              </a:rPr>
              <a:t> </a:t>
            </a:r>
            <a:r>
              <a:rPr lang="fi-FI" sz="1200" dirty="0" smtClean="0">
                <a:latin typeface="Myriad Pro" pitchFamily="34" charset="0"/>
              </a:rPr>
              <a:t>         vointipalvelut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47915" y="5499230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111.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7915" y="413665"/>
            <a:ext cx="7696926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4.12</a:t>
            </a:r>
            <a:endParaRPr lang="fi-FI" b="1" dirty="0"/>
          </a:p>
          <a:p>
            <a:r>
              <a:rPr lang="fi-FI" b="1" dirty="0"/>
              <a:t>Nykyisen hyvinvointiyhteiskunnan kehitysvaihtoehdot ovat yhä vauraampi mielihyväyhteiskunta ja kuihtuva hyvinvointiyhteiskunta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03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904592" y="817875"/>
            <a:ext cx="7236000" cy="5508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>
              <a:latin typeface="Myriad Pro" pitchFamily="34" charset="0"/>
            </a:endParaRPr>
          </a:p>
        </p:txBody>
      </p:sp>
      <p:sp>
        <p:nvSpPr>
          <p:cNvPr id="31" name="Text Box 82"/>
          <p:cNvSpPr txBox="1">
            <a:spLocks noChangeArrowheads="1"/>
          </p:cNvSpPr>
          <p:nvPr/>
        </p:nvSpPr>
        <p:spPr bwMode="auto">
          <a:xfrm>
            <a:off x="1134554" y="5849900"/>
            <a:ext cx="49657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9pPr>
          </a:lstStyle>
          <a:p>
            <a:pPr eaLnBrk="1" hangingPunct="1"/>
            <a:r>
              <a:rPr lang="fi-FI" sz="1200" dirty="0" smtClean="0">
                <a:latin typeface="Myriad Pro" pitchFamily="34" charset="0"/>
              </a:rPr>
              <a:t>1800</a:t>
            </a:r>
            <a:endParaRPr lang="en-US" sz="1200" dirty="0">
              <a:latin typeface="Myriad Pro" pitchFamily="34" charset="0"/>
            </a:endParaRPr>
          </a:p>
        </p:txBody>
      </p:sp>
      <p:sp>
        <p:nvSpPr>
          <p:cNvPr id="51" name="Text Box 103"/>
          <p:cNvSpPr txBox="1">
            <a:spLocks noChangeArrowheads="1"/>
          </p:cNvSpPr>
          <p:nvPr/>
        </p:nvSpPr>
        <p:spPr bwMode="auto">
          <a:xfrm>
            <a:off x="1149450" y="4239090"/>
            <a:ext cx="263661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9pPr>
          </a:lstStyle>
          <a:p>
            <a:pPr eaLnBrk="1" hangingPunct="1"/>
            <a:r>
              <a:rPr lang="fi-FI" sz="1200" dirty="0" smtClean="0">
                <a:latin typeface="Myriad Pro" pitchFamily="34" charset="0"/>
              </a:rPr>
              <a:t>1.</a:t>
            </a:r>
          </a:p>
          <a:p>
            <a:pPr eaLnBrk="1" hangingPunct="1"/>
            <a:r>
              <a:rPr lang="fi-FI" sz="1200" dirty="0" smtClean="0">
                <a:latin typeface="Myriad Pro" pitchFamily="34" charset="0"/>
              </a:rPr>
              <a:t>Maatalousyhteiskunnasta</a:t>
            </a:r>
          </a:p>
          <a:p>
            <a:pPr eaLnBrk="1" hangingPunct="1"/>
            <a:r>
              <a:rPr lang="fi-FI" sz="1200" dirty="0" smtClean="0">
                <a:latin typeface="Myriad Pro" pitchFamily="34" charset="0"/>
              </a:rPr>
              <a:t>teollisuuteen: </a:t>
            </a:r>
          </a:p>
          <a:p>
            <a:pPr eaLnBrk="1" hangingPunct="1"/>
            <a:r>
              <a:rPr lang="fi-FI" sz="1200" dirty="0" smtClean="0">
                <a:latin typeface="Myriad Pro" pitchFamily="34" charset="0"/>
              </a:rPr>
              <a:t>Höyry 1780-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49450" y="1673805"/>
            <a:ext cx="6527895" cy="4012711"/>
            <a:chOff x="1082775" y="1578040"/>
            <a:chExt cx="6909190" cy="4213251"/>
          </a:xfrm>
        </p:grpSpPr>
        <p:sp>
          <p:nvSpPr>
            <p:cNvPr id="57" name="Freeform 86"/>
            <p:cNvSpPr>
              <a:spLocks/>
            </p:cNvSpPr>
            <p:nvPr/>
          </p:nvSpPr>
          <p:spPr bwMode="auto">
            <a:xfrm>
              <a:off x="1082775" y="4464115"/>
              <a:ext cx="2499115" cy="1327176"/>
            </a:xfrm>
            <a:custGeom>
              <a:avLst/>
              <a:gdLst>
                <a:gd name="T0" fmla="*/ 0 w 1996"/>
                <a:gd name="T1" fmla="*/ 1942 h 958"/>
                <a:gd name="T2" fmla="*/ 1032 w 1996"/>
                <a:gd name="T3" fmla="*/ 1868 h 958"/>
                <a:gd name="T4" fmla="*/ 1875 w 1996"/>
                <a:gd name="T5" fmla="*/ 1415 h 958"/>
                <a:gd name="T6" fmla="*/ 2793 w 1996"/>
                <a:gd name="T7" fmla="*/ 545 h 958"/>
                <a:gd name="T8" fmla="*/ 3626 w 1996"/>
                <a:gd name="T9" fmla="*/ 106 h 958"/>
                <a:gd name="T10" fmla="*/ 4558 w 1996"/>
                <a:gd name="T11" fmla="*/ 0 h 9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96" h="958">
                  <a:moveTo>
                    <a:pt x="0" y="951"/>
                  </a:moveTo>
                  <a:cubicBezTo>
                    <a:pt x="75" y="945"/>
                    <a:pt x="315" y="958"/>
                    <a:pt x="452" y="915"/>
                  </a:cubicBezTo>
                  <a:cubicBezTo>
                    <a:pt x="589" y="872"/>
                    <a:pt x="693" y="801"/>
                    <a:pt x="821" y="693"/>
                  </a:cubicBezTo>
                  <a:cubicBezTo>
                    <a:pt x="949" y="585"/>
                    <a:pt x="1095" y="374"/>
                    <a:pt x="1223" y="267"/>
                  </a:cubicBezTo>
                  <a:cubicBezTo>
                    <a:pt x="1351" y="160"/>
                    <a:pt x="1459" y="96"/>
                    <a:pt x="1588" y="52"/>
                  </a:cubicBezTo>
                  <a:cubicBezTo>
                    <a:pt x="1717" y="8"/>
                    <a:pt x="1856" y="0"/>
                    <a:pt x="1996" y="0"/>
                  </a:cubicBezTo>
                </a:path>
              </a:pathLst>
            </a:custGeom>
            <a:noFill/>
            <a:ln w="31750" cap="flat" cmpd="sng">
              <a:solidFill>
                <a:srgbClr val="E83C98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 sz="1200">
                <a:latin typeface="Myriad Pro" pitchFamily="34" charset="0"/>
              </a:endParaRPr>
            </a:p>
          </p:txBody>
        </p:sp>
        <p:sp>
          <p:nvSpPr>
            <p:cNvPr id="59" name="Freeform 86"/>
            <p:cNvSpPr>
              <a:spLocks/>
            </p:cNvSpPr>
            <p:nvPr/>
          </p:nvSpPr>
          <p:spPr bwMode="auto">
            <a:xfrm>
              <a:off x="5492850" y="1578040"/>
              <a:ext cx="2499115" cy="1327176"/>
            </a:xfrm>
            <a:custGeom>
              <a:avLst/>
              <a:gdLst>
                <a:gd name="T0" fmla="*/ 0 w 1996"/>
                <a:gd name="T1" fmla="*/ 1942 h 958"/>
                <a:gd name="T2" fmla="*/ 1032 w 1996"/>
                <a:gd name="T3" fmla="*/ 1868 h 958"/>
                <a:gd name="T4" fmla="*/ 1875 w 1996"/>
                <a:gd name="T5" fmla="*/ 1415 h 958"/>
                <a:gd name="T6" fmla="*/ 2793 w 1996"/>
                <a:gd name="T7" fmla="*/ 545 h 958"/>
                <a:gd name="T8" fmla="*/ 3626 w 1996"/>
                <a:gd name="T9" fmla="*/ 106 h 958"/>
                <a:gd name="T10" fmla="*/ 4558 w 1996"/>
                <a:gd name="T11" fmla="*/ 0 h 9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96" h="958">
                  <a:moveTo>
                    <a:pt x="0" y="951"/>
                  </a:moveTo>
                  <a:cubicBezTo>
                    <a:pt x="75" y="945"/>
                    <a:pt x="315" y="958"/>
                    <a:pt x="452" y="915"/>
                  </a:cubicBezTo>
                  <a:cubicBezTo>
                    <a:pt x="589" y="872"/>
                    <a:pt x="693" y="801"/>
                    <a:pt x="821" y="693"/>
                  </a:cubicBezTo>
                  <a:cubicBezTo>
                    <a:pt x="949" y="585"/>
                    <a:pt x="1095" y="374"/>
                    <a:pt x="1223" y="267"/>
                  </a:cubicBezTo>
                  <a:cubicBezTo>
                    <a:pt x="1351" y="160"/>
                    <a:pt x="1459" y="96"/>
                    <a:pt x="1588" y="52"/>
                  </a:cubicBezTo>
                  <a:cubicBezTo>
                    <a:pt x="1717" y="8"/>
                    <a:pt x="1856" y="0"/>
                    <a:pt x="1996" y="0"/>
                  </a:cubicBezTo>
                </a:path>
              </a:pathLst>
            </a:custGeom>
            <a:noFill/>
            <a:ln w="31750" cap="flat" cmpd="sng">
              <a:solidFill>
                <a:srgbClr val="E83C98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 sz="1200">
                <a:latin typeface="Myriad Pro" pitchFamily="34" charset="0"/>
              </a:endParaRPr>
            </a:p>
          </p:txBody>
        </p:sp>
        <p:sp>
          <p:nvSpPr>
            <p:cNvPr id="60" name="Freeform 86"/>
            <p:cNvSpPr>
              <a:spLocks/>
            </p:cNvSpPr>
            <p:nvPr/>
          </p:nvSpPr>
          <p:spPr bwMode="auto">
            <a:xfrm>
              <a:off x="3287813" y="3021077"/>
              <a:ext cx="2499115" cy="1327176"/>
            </a:xfrm>
            <a:custGeom>
              <a:avLst/>
              <a:gdLst>
                <a:gd name="T0" fmla="*/ 0 w 1996"/>
                <a:gd name="T1" fmla="*/ 1942 h 958"/>
                <a:gd name="T2" fmla="*/ 1032 w 1996"/>
                <a:gd name="T3" fmla="*/ 1868 h 958"/>
                <a:gd name="T4" fmla="*/ 1875 w 1996"/>
                <a:gd name="T5" fmla="*/ 1415 h 958"/>
                <a:gd name="T6" fmla="*/ 2793 w 1996"/>
                <a:gd name="T7" fmla="*/ 545 h 958"/>
                <a:gd name="T8" fmla="*/ 3626 w 1996"/>
                <a:gd name="T9" fmla="*/ 106 h 958"/>
                <a:gd name="T10" fmla="*/ 4558 w 1996"/>
                <a:gd name="T11" fmla="*/ 0 h 9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96" h="958">
                  <a:moveTo>
                    <a:pt x="0" y="951"/>
                  </a:moveTo>
                  <a:cubicBezTo>
                    <a:pt x="75" y="945"/>
                    <a:pt x="315" y="958"/>
                    <a:pt x="452" y="915"/>
                  </a:cubicBezTo>
                  <a:cubicBezTo>
                    <a:pt x="589" y="872"/>
                    <a:pt x="693" y="801"/>
                    <a:pt x="821" y="693"/>
                  </a:cubicBezTo>
                  <a:cubicBezTo>
                    <a:pt x="949" y="585"/>
                    <a:pt x="1095" y="374"/>
                    <a:pt x="1223" y="267"/>
                  </a:cubicBezTo>
                  <a:cubicBezTo>
                    <a:pt x="1351" y="160"/>
                    <a:pt x="1459" y="96"/>
                    <a:pt x="1588" y="52"/>
                  </a:cubicBezTo>
                  <a:cubicBezTo>
                    <a:pt x="1717" y="8"/>
                    <a:pt x="1856" y="0"/>
                    <a:pt x="1996" y="0"/>
                  </a:cubicBezTo>
                </a:path>
              </a:pathLst>
            </a:custGeom>
            <a:noFill/>
            <a:ln w="31750" cap="flat" cmpd="sng">
              <a:solidFill>
                <a:srgbClr val="E83C98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 sz="1200">
                <a:latin typeface="Myriad Pro" pitchFamily="34" charset="0"/>
              </a:endParaRPr>
            </a:p>
          </p:txBody>
        </p:sp>
      </p:grpSp>
      <p:sp>
        <p:nvSpPr>
          <p:cNvPr id="63" name="Text Box 82"/>
          <p:cNvSpPr txBox="1">
            <a:spLocks noChangeArrowheads="1"/>
          </p:cNvSpPr>
          <p:nvPr/>
        </p:nvSpPr>
        <p:spPr bwMode="auto">
          <a:xfrm>
            <a:off x="5316148" y="5849900"/>
            <a:ext cx="49657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9pPr>
          </a:lstStyle>
          <a:p>
            <a:pPr eaLnBrk="1" hangingPunct="1"/>
            <a:r>
              <a:rPr lang="fi-FI" sz="1200" dirty="0" smtClean="0">
                <a:latin typeface="Myriad Pro" pitchFamily="34" charset="0"/>
              </a:rPr>
              <a:t>2000</a:t>
            </a:r>
            <a:endParaRPr lang="en-US" sz="1200" dirty="0">
              <a:latin typeface="Myriad Pro" pitchFamily="34" charset="0"/>
            </a:endParaRPr>
          </a:p>
        </p:txBody>
      </p:sp>
      <p:sp>
        <p:nvSpPr>
          <p:cNvPr id="64" name="Text Box 82"/>
          <p:cNvSpPr txBox="1">
            <a:spLocks noChangeArrowheads="1"/>
          </p:cNvSpPr>
          <p:nvPr/>
        </p:nvSpPr>
        <p:spPr bwMode="auto">
          <a:xfrm>
            <a:off x="3232799" y="5849900"/>
            <a:ext cx="49657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9pPr>
          </a:lstStyle>
          <a:p>
            <a:pPr eaLnBrk="1" hangingPunct="1"/>
            <a:r>
              <a:rPr lang="fi-FI" sz="1200" dirty="0" smtClean="0">
                <a:latin typeface="Myriad Pro" pitchFamily="34" charset="0"/>
              </a:rPr>
              <a:t>1900</a:t>
            </a:r>
            <a:endParaRPr lang="en-US" sz="1200" dirty="0">
              <a:latin typeface="Myriad Pro" pitchFamily="34" charset="0"/>
            </a:endParaRPr>
          </a:p>
        </p:txBody>
      </p:sp>
      <p:sp>
        <p:nvSpPr>
          <p:cNvPr id="65" name="Text Box 103"/>
          <p:cNvSpPr txBox="1">
            <a:spLocks noChangeArrowheads="1"/>
          </p:cNvSpPr>
          <p:nvPr/>
        </p:nvSpPr>
        <p:spPr bwMode="auto">
          <a:xfrm>
            <a:off x="3232799" y="2857012"/>
            <a:ext cx="263661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9pPr>
          </a:lstStyle>
          <a:p>
            <a:pPr eaLnBrk="1" hangingPunct="1"/>
            <a:r>
              <a:rPr lang="fi-FI" sz="1200" dirty="0" smtClean="0">
                <a:latin typeface="Myriad Pro" pitchFamily="34" charset="0"/>
              </a:rPr>
              <a:t>2.</a:t>
            </a:r>
          </a:p>
          <a:p>
            <a:pPr eaLnBrk="1" hangingPunct="1"/>
            <a:r>
              <a:rPr lang="fi-FI" sz="1200" dirty="0" smtClean="0">
                <a:latin typeface="Myriad Pro" pitchFamily="34" charset="0"/>
              </a:rPr>
              <a:t>Teollisuusyhteiskunnasta</a:t>
            </a:r>
          </a:p>
          <a:p>
            <a:pPr eaLnBrk="1" hangingPunct="1"/>
            <a:r>
              <a:rPr lang="fi-FI" sz="1200" dirty="0" smtClean="0">
                <a:latin typeface="Myriad Pro" pitchFamily="34" charset="0"/>
              </a:rPr>
              <a:t>palveluihin: </a:t>
            </a:r>
          </a:p>
          <a:p>
            <a:pPr eaLnBrk="1" hangingPunct="1"/>
            <a:r>
              <a:rPr lang="fi-FI" sz="1200" dirty="0" smtClean="0">
                <a:latin typeface="Myriad Pro" pitchFamily="34" charset="0"/>
              </a:rPr>
              <a:t>Sähkö 1890- </a:t>
            </a:r>
          </a:p>
        </p:txBody>
      </p:sp>
      <p:sp>
        <p:nvSpPr>
          <p:cNvPr id="66" name="Text Box 103"/>
          <p:cNvSpPr txBox="1">
            <a:spLocks noChangeArrowheads="1"/>
          </p:cNvSpPr>
          <p:nvPr/>
        </p:nvSpPr>
        <p:spPr bwMode="auto">
          <a:xfrm>
            <a:off x="5316148" y="1493785"/>
            <a:ext cx="263661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9pPr>
          </a:lstStyle>
          <a:p>
            <a:pPr eaLnBrk="1" hangingPunct="1"/>
            <a:r>
              <a:rPr lang="fi-FI" sz="1200" dirty="0" smtClean="0">
                <a:latin typeface="Myriad Pro" pitchFamily="34" charset="0"/>
              </a:rPr>
              <a:t>3.</a:t>
            </a:r>
          </a:p>
          <a:p>
            <a:pPr eaLnBrk="1" hangingPunct="1"/>
            <a:r>
              <a:rPr lang="fi-FI" sz="1200" dirty="0" smtClean="0">
                <a:latin typeface="Myriad Pro" pitchFamily="34" charset="0"/>
              </a:rPr>
              <a:t>Digitaaliseen palvelu-</a:t>
            </a:r>
          </a:p>
          <a:p>
            <a:pPr eaLnBrk="1" hangingPunct="1"/>
            <a:r>
              <a:rPr lang="fi-FI" sz="1200" dirty="0" smtClean="0">
                <a:latin typeface="Myriad Pro" pitchFamily="34" charset="0"/>
              </a:rPr>
              <a:t>yhteiskuntaan: </a:t>
            </a:r>
          </a:p>
          <a:p>
            <a:pPr eaLnBrk="1" hangingPunct="1"/>
            <a:r>
              <a:rPr lang="fi-FI" sz="1200" dirty="0" smtClean="0">
                <a:latin typeface="Myriad Pro" pitchFamily="34" charset="0"/>
              </a:rPr>
              <a:t>Internet 1995- 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1044000" y="1088740"/>
            <a:ext cx="6818820" cy="4680520"/>
            <a:chOff x="1117244" y="1088740"/>
            <a:chExt cx="6818820" cy="4680520"/>
          </a:xfrm>
        </p:grpSpPr>
        <p:cxnSp>
          <p:nvCxnSpPr>
            <p:cNvPr id="80" name="Straight Arrow Connector 79"/>
            <p:cNvCxnSpPr/>
            <p:nvPr/>
          </p:nvCxnSpPr>
          <p:spPr>
            <a:xfrm>
              <a:off x="1117244" y="5769260"/>
              <a:ext cx="681882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1117244" y="1088740"/>
              <a:ext cx="0" cy="468052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870899" y="171544"/>
            <a:ext cx="7294637" cy="646331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r>
              <a:rPr lang="fi-FI" dirty="0"/>
              <a:t>Kuvio </a:t>
            </a:r>
            <a:r>
              <a:rPr lang="fi-FI" dirty="0" smtClean="0"/>
              <a:t>1.1 </a:t>
            </a:r>
            <a:r>
              <a:rPr lang="fi-FI" b="1" dirty="0" smtClean="0"/>
              <a:t>Internet </a:t>
            </a:r>
            <a:r>
              <a:rPr lang="fi-FI" b="1" dirty="0"/>
              <a:t>käynnisti maailmantalouden kolmannen pitkän kehityskaaren 1990-luvun puolivälissä</a:t>
            </a:r>
            <a:endParaRPr lang="fi-FI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04592" y="6358629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21.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20" y="1673805"/>
            <a:ext cx="8982490" cy="383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6525" y="593685"/>
            <a:ext cx="8640960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4.13</a:t>
            </a:r>
            <a:endParaRPr lang="fi-FI" b="1" dirty="0"/>
          </a:p>
          <a:p>
            <a:r>
              <a:rPr lang="fi-FI" b="1" dirty="0"/>
              <a:t>Uudenlainen voimantuotanto sekä tapa tuottaa ja jakaa hyödykkeitä muodostaa myös seuraavan teollisen vallankumouksen keskeisen sisällön</a:t>
            </a:r>
            <a:endParaRPr lang="fi-FI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6525" y="5634245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113.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5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73000" y="1737623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80110112"/>
              </p:ext>
            </p:extLst>
          </p:nvPr>
        </p:nvGraphicFramePr>
        <p:xfrm>
          <a:off x="873000" y="1737623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97025" y="2727508"/>
            <a:ext cx="82394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>
                <a:latin typeface="Myriad Pro" pitchFamily="34" charset="0"/>
              </a:rPr>
              <a:t>Sähkö (1885)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64195" y="3267568"/>
            <a:ext cx="64068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>
                <a:latin typeface="Myriad Pro" pitchFamily="34" charset="0"/>
              </a:rPr>
              <a:t>ICT (1995)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9434" y="1917418"/>
            <a:ext cx="4087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Suomi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72999" y="5709295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25.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2999" y="323655"/>
            <a:ext cx="7974475" cy="107721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1.2</a:t>
            </a:r>
            <a:endParaRPr lang="fi-FI" b="1" dirty="0"/>
          </a:p>
          <a:p>
            <a:r>
              <a:rPr lang="fi-FI" b="1" dirty="0"/>
              <a:t>ICT:n vaikutukset ehkä sähköäkin suuremmat ja osin vielä tulossa</a:t>
            </a:r>
          </a:p>
          <a:p>
            <a:r>
              <a:rPr lang="fi-FI" sz="1400" dirty="0"/>
              <a:t>Tuotannon määrä henkilöä kohden </a:t>
            </a:r>
            <a:r>
              <a:rPr lang="fi-FI" sz="1400" dirty="0" smtClean="0"/>
              <a:t>Suomessa </a:t>
            </a:r>
            <a:r>
              <a:rPr lang="fi-FI" sz="1400" dirty="0"/>
              <a:t>sähkön ja internetin aikakausilla. Sähkön aloitusvuosi 1885 ja ICT:n 1995 (= 100); vaaka-akselilla vuodet näiden ajankohtien jälkeen.</a:t>
            </a:r>
          </a:p>
        </p:txBody>
      </p:sp>
    </p:spTree>
    <p:extLst>
      <p:ext uri="{BB962C8B-B14F-4D97-AF65-F5344CB8AC3E}">
        <p14:creationId xmlns:p14="http://schemas.microsoft.com/office/powerpoint/2010/main" val="37499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81230" y="1775343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94012145"/>
              </p:ext>
            </p:extLst>
          </p:nvPr>
        </p:nvGraphicFramePr>
        <p:xfrm>
          <a:off x="881230" y="1775343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895265" y="3035258"/>
            <a:ext cx="82394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>
                <a:latin typeface="Myriad Pro" pitchFamily="34" charset="0"/>
              </a:rPr>
              <a:t>Sähkö (1885)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40108" y="3890353"/>
            <a:ext cx="64068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>
                <a:latin typeface="Myriad Pro" pitchFamily="34" charset="0"/>
              </a:rPr>
              <a:t>ICT (1995)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7664" y="1955138"/>
            <a:ext cx="100085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Länsi-Eurooppa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1181" y="368660"/>
            <a:ext cx="7974475" cy="107721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1.2</a:t>
            </a:r>
            <a:endParaRPr lang="fi-FI" b="1" dirty="0"/>
          </a:p>
          <a:p>
            <a:r>
              <a:rPr lang="fi-FI" b="1" dirty="0"/>
              <a:t>ICT:n vaikutukset ehkä sähköäkin suuremmat ja osin vielä tulossa</a:t>
            </a:r>
          </a:p>
          <a:p>
            <a:r>
              <a:rPr lang="fi-FI" sz="1400" dirty="0"/>
              <a:t>Tuotannon määrä henkilöä kohden </a:t>
            </a:r>
            <a:r>
              <a:rPr lang="fi-FI" sz="1400" dirty="0" smtClean="0"/>
              <a:t>Länsi-Euroopassa sähkön </a:t>
            </a:r>
            <a:r>
              <a:rPr lang="fi-FI" sz="1400" dirty="0"/>
              <a:t>ja internetin aikakausilla. Sähkön aloitusvuosi 1885 ja ICT:n 1995 (= 100); vaaka-akselilla vuodet näiden ajankohtien jälkeen.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81230" y="5554777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25.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2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73000" y="1777666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29966295"/>
              </p:ext>
            </p:extLst>
          </p:nvPr>
        </p:nvGraphicFramePr>
        <p:xfrm>
          <a:off x="873000" y="1777666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877145" y="2499943"/>
            <a:ext cx="82394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>
                <a:latin typeface="Myriad Pro" pitchFamily="34" charset="0"/>
              </a:rPr>
              <a:t>Sähkö (1885)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86735" y="3802666"/>
            <a:ext cx="64068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>
                <a:latin typeface="Myriad Pro" pitchFamily="34" charset="0"/>
              </a:rPr>
              <a:t>ICT (1995)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9434" y="1957461"/>
            <a:ext cx="26930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Myriad Pro" pitchFamily="34" charset="0"/>
              </a:rPr>
              <a:t>USA</a:t>
            </a:r>
            <a:endParaRPr lang="fi-FI" sz="1200" dirty="0">
              <a:latin typeface="Myriad Pro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9943" y="503675"/>
            <a:ext cx="7974475" cy="107721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1.2</a:t>
            </a:r>
            <a:endParaRPr lang="fi-FI" b="1" dirty="0"/>
          </a:p>
          <a:p>
            <a:r>
              <a:rPr lang="fi-FI" b="1" dirty="0"/>
              <a:t>ICT:n vaikutukset ehkä sähköäkin suuremmat ja osin vielä tulossa</a:t>
            </a:r>
          </a:p>
          <a:p>
            <a:r>
              <a:rPr lang="fi-FI" sz="1400" dirty="0"/>
              <a:t>Tuotannon määrä henkilöä kohden </a:t>
            </a:r>
            <a:r>
              <a:rPr lang="fi-FI" sz="1400" dirty="0" smtClean="0"/>
              <a:t>Yhdysvalloissa </a:t>
            </a:r>
            <a:r>
              <a:rPr lang="fi-FI" sz="1400" dirty="0"/>
              <a:t>sähkön ja internetin aikakausilla. Sähkön aloitusvuosi 1885 ja ICT:n 1995 (= 100); vaaka-akselilla vuodet näiden ajankohtien jälkeen.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72999" y="5709295"/>
            <a:ext cx="777240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</a:t>
            </a:r>
          </a:p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(ETLA B 254), s. 25.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4592" y="817875"/>
            <a:ext cx="7236000" cy="5508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>
              <a:latin typeface="Myriad Pro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 rot="18960000">
            <a:off x="3716302" y="3436620"/>
            <a:ext cx="1764000" cy="252000"/>
          </a:xfrm>
          <a:prstGeom prst="ellipse">
            <a:avLst/>
          </a:prstGeom>
          <a:solidFill>
            <a:srgbClr val="F5B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 Box 80"/>
          <p:cNvSpPr txBox="1">
            <a:spLocks noChangeArrowheads="1"/>
          </p:cNvSpPr>
          <p:nvPr/>
        </p:nvSpPr>
        <p:spPr bwMode="auto">
          <a:xfrm>
            <a:off x="1005043" y="1152000"/>
            <a:ext cx="258854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9pPr>
          </a:lstStyle>
          <a:p>
            <a:pPr eaLnBrk="1" hangingPunct="1"/>
            <a:r>
              <a:rPr lang="fi-FI" sz="1200" dirty="0">
                <a:latin typeface="Myriad Pro" pitchFamily="34" charset="0"/>
              </a:rPr>
              <a:t>Teknologiaelinkaari,</a:t>
            </a:r>
          </a:p>
          <a:p>
            <a:pPr eaLnBrk="1" hangingPunct="1"/>
            <a:r>
              <a:rPr lang="fi-FI" sz="1200" dirty="0">
                <a:latin typeface="Myriad Pro" pitchFamily="34" charset="0"/>
              </a:rPr>
              <a:t>markkinoiden kypsyminen,</a:t>
            </a:r>
          </a:p>
          <a:p>
            <a:pPr eaLnBrk="1" hangingPunct="1"/>
            <a:r>
              <a:rPr lang="fi-FI" sz="1200" dirty="0">
                <a:latin typeface="Myriad Pro" pitchFamily="34" charset="0"/>
              </a:rPr>
              <a:t>myynnin kehitys</a:t>
            </a:r>
            <a:endParaRPr lang="en-US" sz="1200" dirty="0">
              <a:latin typeface="Myriad Pro" pitchFamily="34" charset="0"/>
            </a:endParaRPr>
          </a:p>
        </p:txBody>
      </p:sp>
      <p:sp>
        <p:nvSpPr>
          <p:cNvPr id="30" name="Text Box 81"/>
          <p:cNvSpPr txBox="1">
            <a:spLocks noChangeArrowheads="1"/>
          </p:cNvSpPr>
          <p:nvPr/>
        </p:nvSpPr>
        <p:spPr bwMode="auto">
          <a:xfrm>
            <a:off x="1101642" y="5161359"/>
            <a:ext cx="8195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9pPr>
          </a:lstStyle>
          <a:p>
            <a:pPr eaLnBrk="1" hangingPunct="1"/>
            <a:r>
              <a:rPr lang="fi-FI" sz="1200">
                <a:latin typeface="Myriad Pro" pitchFamily="34" charset="0"/>
              </a:rPr>
              <a:t>Teknologian</a:t>
            </a:r>
          </a:p>
          <a:p>
            <a:pPr eaLnBrk="1" hangingPunct="1"/>
            <a:r>
              <a:rPr lang="fi-FI" sz="1200">
                <a:latin typeface="Myriad Pro" pitchFamily="34" charset="0"/>
              </a:rPr>
              <a:t>kehitysvaihe</a:t>
            </a:r>
            <a:endParaRPr lang="en-US" sz="1200">
              <a:latin typeface="Myriad Pro" pitchFamily="34" charset="0"/>
            </a:endParaRPr>
          </a:p>
        </p:txBody>
      </p:sp>
      <p:sp>
        <p:nvSpPr>
          <p:cNvPr id="31" name="Text Box 82"/>
          <p:cNvSpPr txBox="1">
            <a:spLocks noChangeArrowheads="1"/>
          </p:cNvSpPr>
          <p:nvPr/>
        </p:nvSpPr>
        <p:spPr bwMode="auto">
          <a:xfrm>
            <a:off x="7543563" y="5715524"/>
            <a:ext cx="49657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9pPr>
          </a:lstStyle>
          <a:p>
            <a:pPr algn="r" eaLnBrk="1" hangingPunct="1"/>
            <a:r>
              <a:rPr lang="fi-FI" sz="1200">
                <a:latin typeface="Myriad Pro" pitchFamily="34" charset="0"/>
              </a:rPr>
              <a:t>Aika</a:t>
            </a:r>
            <a:endParaRPr lang="en-US" sz="1200">
              <a:latin typeface="Myriad Pro" pitchFamily="34" charset="0"/>
            </a:endParaRPr>
          </a:p>
        </p:txBody>
      </p:sp>
      <p:sp>
        <p:nvSpPr>
          <p:cNvPr id="32" name="Text Box 83"/>
          <p:cNvSpPr txBox="1">
            <a:spLocks noChangeArrowheads="1"/>
          </p:cNvSpPr>
          <p:nvPr/>
        </p:nvSpPr>
        <p:spPr bwMode="auto">
          <a:xfrm>
            <a:off x="2146114" y="5311382"/>
            <a:ext cx="14097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9pPr>
          </a:lstStyle>
          <a:p>
            <a:pPr eaLnBrk="1" hangingPunct="1"/>
            <a:r>
              <a:rPr lang="fi-FI" sz="1200">
                <a:latin typeface="Myriad Pro" pitchFamily="34" charset="0"/>
              </a:rPr>
              <a:t>Teknologian läpimurto (”big bang”)</a:t>
            </a:r>
            <a:endParaRPr lang="en-US" sz="1200">
              <a:latin typeface="Myriad Pro" pitchFamily="34" charset="0"/>
            </a:endParaRPr>
          </a:p>
        </p:txBody>
      </p:sp>
      <p:sp>
        <p:nvSpPr>
          <p:cNvPr id="33" name="Text Box 84"/>
          <p:cNvSpPr txBox="1">
            <a:spLocks noChangeArrowheads="1"/>
          </p:cNvSpPr>
          <p:nvPr/>
        </p:nvSpPr>
        <p:spPr bwMode="auto">
          <a:xfrm>
            <a:off x="4514291" y="5161359"/>
            <a:ext cx="22610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9pPr>
          </a:lstStyle>
          <a:p>
            <a:pPr eaLnBrk="1" hangingPunct="1"/>
            <a:r>
              <a:rPr lang="fi-FI" sz="1200">
                <a:latin typeface="Myriad Pro" pitchFamily="34" charset="0"/>
              </a:rPr>
              <a:t>Uusia ja paranneltuja tuotteita,</a:t>
            </a:r>
          </a:p>
          <a:p>
            <a:pPr eaLnBrk="1" hangingPunct="1"/>
            <a:r>
              <a:rPr lang="fi-FI" sz="1200">
                <a:latin typeface="Myriad Pro" pitchFamily="34" charset="0"/>
              </a:rPr>
              <a:t>teknologiset järjestelmät kehittyvät</a:t>
            </a:r>
            <a:endParaRPr lang="en-US" sz="1200">
              <a:latin typeface="Myriad Pro" pitchFamily="34" charset="0"/>
            </a:endParaRPr>
          </a:p>
        </p:txBody>
      </p:sp>
      <p:sp>
        <p:nvSpPr>
          <p:cNvPr id="34" name="Text Box 85"/>
          <p:cNvSpPr txBox="1">
            <a:spLocks noChangeArrowheads="1"/>
          </p:cNvSpPr>
          <p:nvPr/>
        </p:nvSpPr>
        <p:spPr bwMode="auto">
          <a:xfrm>
            <a:off x="7125472" y="5161359"/>
            <a:ext cx="84825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9pPr>
          </a:lstStyle>
          <a:p>
            <a:pPr eaLnBrk="1" hangingPunct="1"/>
            <a:r>
              <a:rPr lang="fi-FI" sz="1200">
                <a:latin typeface="Myriad Pro" pitchFamily="34" charset="0"/>
              </a:rPr>
              <a:t>Teknologian potentiaali pienenee</a:t>
            </a:r>
            <a:endParaRPr lang="en-US" sz="1200">
              <a:latin typeface="Myriad Pro" pitchFamily="34" charset="0"/>
            </a:endParaRPr>
          </a:p>
        </p:txBody>
      </p:sp>
      <p:sp>
        <p:nvSpPr>
          <p:cNvPr id="35" name="Line 87"/>
          <p:cNvSpPr>
            <a:spLocks noChangeShapeType="1"/>
          </p:cNvSpPr>
          <p:nvPr/>
        </p:nvSpPr>
        <p:spPr bwMode="auto">
          <a:xfrm flipV="1">
            <a:off x="2186867" y="1908321"/>
            <a:ext cx="0" cy="311679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200">
              <a:latin typeface="Myriad Pro" pitchFamily="34" charset="0"/>
            </a:endParaRPr>
          </a:p>
        </p:txBody>
      </p:sp>
      <p:sp>
        <p:nvSpPr>
          <p:cNvPr id="36" name="Line 88"/>
          <p:cNvSpPr>
            <a:spLocks noChangeShapeType="1"/>
          </p:cNvSpPr>
          <p:nvPr/>
        </p:nvSpPr>
        <p:spPr bwMode="auto">
          <a:xfrm flipV="1">
            <a:off x="4216947" y="1908321"/>
            <a:ext cx="0" cy="311679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200">
              <a:latin typeface="Myriad Pro" pitchFamily="34" charset="0"/>
            </a:endParaRPr>
          </a:p>
        </p:txBody>
      </p:sp>
      <p:sp>
        <p:nvSpPr>
          <p:cNvPr id="37" name="Line 89"/>
          <p:cNvSpPr>
            <a:spLocks noChangeShapeType="1"/>
          </p:cNvSpPr>
          <p:nvPr/>
        </p:nvSpPr>
        <p:spPr bwMode="auto">
          <a:xfrm flipV="1">
            <a:off x="5937611" y="1908321"/>
            <a:ext cx="0" cy="311679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200">
              <a:latin typeface="Myriad Pro" pitchFamily="34" charset="0"/>
            </a:endParaRPr>
          </a:p>
        </p:txBody>
      </p:sp>
      <p:sp>
        <p:nvSpPr>
          <p:cNvPr id="38" name="Line 90"/>
          <p:cNvSpPr>
            <a:spLocks noChangeShapeType="1"/>
          </p:cNvSpPr>
          <p:nvPr/>
        </p:nvSpPr>
        <p:spPr bwMode="auto">
          <a:xfrm flipV="1">
            <a:off x="7033401" y="1908321"/>
            <a:ext cx="0" cy="311679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200">
              <a:latin typeface="Myriad Pro" pitchFamily="34" charset="0"/>
            </a:endParaRPr>
          </a:p>
        </p:txBody>
      </p:sp>
      <p:grpSp>
        <p:nvGrpSpPr>
          <p:cNvPr id="45" name="Group 97"/>
          <p:cNvGrpSpPr>
            <a:grpSpLocks/>
          </p:cNvGrpSpPr>
          <p:nvPr/>
        </p:nvGrpSpPr>
        <p:grpSpPr bwMode="auto">
          <a:xfrm rot="10800000">
            <a:off x="2103852" y="5052669"/>
            <a:ext cx="158483" cy="209725"/>
            <a:chOff x="1078" y="3369"/>
            <a:chExt cx="46" cy="67"/>
          </a:xfrm>
        </p:grpSpPr>
        <p:sp>
          <p:nvSpPr>
            <p:cNvPr id="46" name="Line 98"/>
            <p:cNvSpPr>
              <a:spLocks noChangeShapeType="1"/>
            </p:cNvSpPr>
            <p:nvPr/>
          </p:nvSpPr>
          <p:spPr bwMode="auto">
            <a:xfrm>
              <a:off x="1101" y="3369"/>
              <a:ext cx="0" cy="6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 sz="1200">
                <a:latin typeface="Myriad Pro" pitchFamily="34" charset="0"/>
              </a:endParaRPr>
            </a:p>
          </p:txBody>
        </p:sp>
        <p:sp>
          <p:nvSpPr>
            <p:cNvPr id="47" name="Line 99"/>
            <p:cNvSpPr>
              <a:spLocks noChangeShapeType="1"/>
            </p:cNvSpPr>
            <p:nvPr/>
          </p:nvSpPr>
          <p:spPr bwMode="auto">
            <a:xfrm flipV="1">
              <a:off x="1101" y="3413"/>
              <a:ext cx="23" cy="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 sz="1200">
                <a:latin typeface="Myriad Pro" pitchFamily="34" charset="0"/>
              </a:endParaRPr>
            </a:p>
          </p:txBody>
        </p:sp>
        <p:sp>
          <p:nvSpPr>
            <p:cNvPr id="48" name="Line 100"/>
            <p:cNvSpPr>
              <a:spLocks noChangeShapeType="1"/>
            </p:cNvSpPr>
            <p:nvPr/>
          </p:nvSpPr>
          <p:spPr bwMode="auto">
            <a:xfrm flipH="1" flipV="1">
              <a:off x="1078" y="3413"/>
              <a:ext cx="23" cy="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 sz="1200">
                <a:latin typeface="Myriad Pro" pitchFamily="34" charset="0"/>
              </a:endParaRPr>
            </a:p>
          </p:txBody>
        </p:sp>
      </p:grpSp>
      <p:sp>
        <p:nvSpPr>
          <p:cNvPr id="49" name="Text Box 101"/>
          <p:cNvSpPr txBox="1">
            <a:spLocks noChangeArrowheads="1"/>
          </p:cNvSpPr>
          <p:nvPr/>
        </p:nvSpPr>
        <p:spPr bwMode="auto">
          <a:xfrm>
            <a:off x="2516484" y="3454346"/>
            <a:ext cx="138860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9pPr>
          </a:lstStyle>
          <a:p>
            <a:pPr eaLnBrk="1" hangingPunct="1"/>
            <a:r>
              <a:rPr lang="fi-FI" sz="1200" u="sng" dirty="0">
                <a:latin typeface="Myriad Pro" pitchFamily="34" charset="0"/>
              </a:rPr>
              <a:t>Nopean kasvun vaihe</a:t>
            </a:r>
          </a:p>
          <a:p>
            <a:pPr eaLnBrk="1" hangingPunct="1"/>
            <a:r>
              <a:rPr lang="fi-FI" sz="1200" dirty="0">
                <a:latin typeface="Myriad Pro" pitchFamily="34" charset="0"/>
              </a:rPr>
              <a:t>Uusia innovaatioita,</a:t>
            </a:r>
          </a:p>
          <a:p>
            <a:pPr eaLnBrk="1" hangingPunct="1"/>
            <a:r>
              <a:rPr lang="fi-FI" sz="1200" dirty="0">
                <a:latin typeface="Myriad Pro" pitchFamily="34" charset="0"/>
              </a:rPr>
              <a:t>uusia tuotteita,</a:t>
            </a:r>
          </a:p>
          <a:p>
            <a:pPr eaLnBrk="1" hangingPunct="1"/>
            <a:r>
              <a:rPr lang="fi-FI" sz="1200" dirty="0">
                <a:latin typeface="Myriad Pro" pitchFamily="34" charset="0"/>
              </a:rPr>
              <a:t>uusia toimialoja,</a:t>
            </a:r>
          </a:p>
          <a:p>
            <a:pPr eaLnBrk="1" hangingPunct="1"/>
            <a:r>
              <a:rPr lang="fi-FI" sz="1200" dirty="0">
                <a:latin typeface="Myriad Pro" pitchFamily="34" charset="0"/>
              </a:rPr>
              <a:t>uusia yrityksiä,</a:t>
            </a:r>
          </a:p>
          <a:p>
            <a:pPr eaLnBrk="1" hangingPunct="1"/>
            <a:r>
              <a:rPr lang="fi-FI" sz="1200" dirty="0">
                <a:latin typeface="Myriad Pro" pitchFamily="34" charset="0"/>
              </a:rPr>
              <a:t>”pörssikupla”</a:t>
            </a:r>
            <a:endParaRPr lang="en-US" sz="1200" dirty="0">
              <a:latin typeface="Myriad Pro" pitchFamily="34" charset="0"/>
            </a:endParaRPr>
          </a:p>
        </p:txBody>
      </p:sp>
      <p:sp>
        <p:nvSpPr>
          <p:cNvPr id="50" name="Text Box 102"/>
          <p:cNvSpPr txBox="1">
            <a:spLocks noChangeArrowheads="1"/>
          </p:cNvSpPr>
          <p:nvPr/>
        </p:nvSpPr>
        <p:spPr bwMode="auto">
          <a:xfrm>
            <a:off x="4286378" y="1990986"/>
            <a:ext cx="165425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9pPr>
          </a:lstStyle>
          <a:p>
            <a:pPr eaLnBrk="1" hangingPunct="1"/>
            <a:r>
              <a:rPr lang="fi-FI" sz="1200" dirty="0">
                <a:latin typeface="Myriad Pro" pitchFamily="34" charset="0"/>
              </a:rPr>
              <a:t>Teknologiat täydentävät toisiaan, uusia toimialoja, teknologisia järjestelmiä</a:t>
            </a:r>
            <a:endParaRPr lang="en-US" sz="1200" dirty="0">
              <a:latin typeface="Myriad Pro" pitchFamily="34" charset="0"/>
            </a:endParaRPr>
          </a:p>
        </p:txBody>
      </p:sp>
      <p:sp>
        <p:nvSpPr>
          <p:cNvPr id="51" name="Text Box 103"/>
          <p:cNvSpPr txBox="1">
            <a:spLocks noChangeArrowheads="1"/>
          </p:cNvSpPr>
          <p:nvPr/>
        </p:nvSpPr>
        <p:spPr bwMode="auto">
          <a:xfrm>
            <a:off x="5978364" y="2526781"/>
            <a:ext cx="1036926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9pPr>
          </a:lstStyle>
          <a:p>
            <a:pPr eaLnBrk="1" hangingPunct="1"/>
            <a:r>
              <a:rPr lang="fi-FI" sz="1200" dirty="0">
                <a:latin typeface="Myriad Pro" pitchFamily="34" charset="0"/>
              </a:rPr>
              <a:t>Teknologisten </a:t>
            </a:r>
            <a:r>
              <a:rPr lang="fi-FI" sz="1200" dirty="0" err="1">
                <a:latin typeface="Myriad Pro" pitchFamily="34" charset="0"/>
              </a:rPr>
              <a:t>mahdollisuuk-sien</a:t>
            </a:r>
            <a:r>
              <a:rPr lang="fi-FI" sz="1200" dirty="0">
                <a:latin typeface="Myriad Pro" pitchFamily="34" charset="0"/>
              </a:rPr>
              <a:t> ja </a:t>
            </a:r>
            <a:r>
              <a:rPr lang="fi-FI" sz="1200" dirty="0" err="1">
                <a:latin typeface="Myriad Pro" pitchFamily="34" charset="0"/>
              </a:rPr>
              <a:t>markki-napotentiaalin</a:t>
            </a:r>
            <a:r>
              <a:rPr lang="fi-FI" sz="1200" dirty="0">
                <a:latin typeface="Myriad Pro" pitchFamily="34" charset="0"/>
              </a:rPr>
              <a:t> täysimääräinen </a:t>
            </a:r>
            <a:r>
              <a:rPr lang="fi-FI" sz="1200" dirty="0" smtClean="0">
                <a:latin typeface="Myriad Pro" pitchFamily="34" charset="0"/>
              </a:rPr>
              <a:t>hyödyntäminen</a:t>
            </a:r>
          </a:p>
          <a:p>
            <a:pPr eaLnBrk="1" hangingPunct="1"/>
            <a:r>
              <a:rPr lang="fi-FI" sz="1200" dirty="0" smtClean="0">
                <a:latin typeface="Myriad Pro" pitchFamily="34" charset="0"/>
              </a:rPr>
              <a:t> </a:t>
            </a:r>
          </a:p>
          <a:p>
            <a:pPr eaLnBrk="1" hangingPunct="1"/>
            <a:r>
              <a:rPr lang="fi-FI" sz="1200" dirty="0" smtClean="0">
                <a:latin typeface="Myriad Pro" pitchFamily="34" charset="0"/>
              </a:rPr>
              <a:t>Yritykset </a:t>
            </a:r>
            <a:r>
              <a:rPr lang="fi-FI" sz="1200" dirty="0" err="1">
                <a:latin typeface="Myriad Pro" pitchFamily="34" charset="0"/>
              </a:rPr>
              <a:t>alka-vat</a:t>
            </a:r>
            <a:r>
              <a:rPr lang="fi-FI" sz="1200" dirty="0">
                <a:latin typeface="Myriad Pro" pitchFamily="34" charset="0"/>
              </a:rPr>
              <a:t> yhdistyä, yritysten luku-määrä alentuu, yrityskoko </a:t>
            </a:r>
            <a:r>
              <a:rPr lang="fi-FI" sz="1200" dirty="0" err="1">
                <a:latin typeface="Myriad Pro" pitchFamily="34" charset="0"/>
              </a:rPr>
              <a:t>kas-vaa</a:t>
            </a:r>
            <a:r>
              <a:rPr lang="fi-FI" sz="1200" dirty="0">
                <a:latin typeface="Myriad Pro" pitchFamily="34" charset="0"/>
              </a:rPr>
              <a:t>.</a:t>
            </a:r>
          </a:p>
        </p:txBody>
      </p:sp>
      <p:sp>
        <p:nvSpPr>
          <p:cNvPr id="52" name="Text Box 104"/>
          <p:cNvSpPr txBox="1">
            <a:spLocks noChangeArrowheads="1"/>
          </p:cNvSpPr>
          <p:nvPr/>
        </p:nvSpPr>
        <p:spPr bwMode="auto">
          <a:xfrm>
            <a:off x="7081701" y="2134885"/>
            <a:ext cx="95844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9pPr>
          </a:lstStyle>
          <a:p>
            <a:pPr eaLnBrk="1" hangingPunct="1"/>
            <a:r>
              <a:rPr lang="fi-FI" sz="1200" dirty="0">
                <a:latin typeface="Myriad Pro" pitchFamily="34" charset="0"/>
              </a:rPr>
              <a:t>Enää harvoja uusia tuotteita ja toimialoja</a:t>
            </a:r>
            <a:r>
              <a:rPr lang="fi-FI" sz="1200" dirty="0" smtClean="0">
                <a:latin typeface="Myriad Pro" pitchFamily="34" charset="0"/>
              </a:rPr>
              <a:t>.</a:t>
            </a:r>
          </a:p>
          <a:p>
            <a:pPr eaLnBrk="1" hangingPunct="1"/>
            <a:endParaRPr lang="fi-FI" sz="1200" dirty="0">
              <a:latin typeface="Myriad Pro" pitchFamily="34" charset="0"/>
            </a:endParaRPr>
          </a:p>
          <a:p>
            <a:pPr eaLnBrk="1" hangingPunct="1"/>
            <a:r>
              <a:rPr lang="fi-FI" sz="1200" dirty="0" smtClean="0">
                <a:latin typeface="Myriad Pro" pitchFamily="34" charset="0"/>
              </a:rPr>
              <a:t>Markkinat </a:t>
            </a:r>
            <a:r>
              <a:rPr lang="fi-FI" sz="1200" dirty="0">
                <a:latin typeface="Myriad Pro" pitchFamily="34" charset="0"/>
              </a:rPr>
              <a:t>kypsyvät, tuotanto </a:t>
            </a:r>
            <a:r>
              <a:rPr lang="fi-FI" sz="1200" dirty="0" err="1">
                <a:latin typeface="Myriad Pro" pitchFamily="34" charset="0"/>
              </a:rPr>
              <a:t>kes-kittyy</a:t>
            </a:r>
            <a:r>
              <a:rPr lang="fi-FI" sz="1200" dirty="0">
                <a:latin typeface="Myriad Pro" pitchFamily="34" charset="0"/>
              </a:rPr>
              <a:t> </a:t>
            </a:r>
            <a:r>
              <a:rPr lang="fi-FI" sz="1200" dirty="0" err="1">
                <a:latin typeface="Myriad Pro" pitchFamily="34" charset="0"/>
              </a:rPr>
              <a:t>muuta-miin</a:t>
            </a:r>
            <a:r>
              <a:rPr lang="fi-FI" sz="1200" dirty="0">
                <a:latin typeface="Myriad Pro" pitchFamily="34" charset="0"/>
              </a:rPr>
              <a:t> suuriin yrityksiin.</a:t>
            </a:r>
            <a:endParaRPr lang="en-US" sz="1200" dirty="0">
              <a:latin typeface="Myriad Pro" pitchFamily="34" charset="0"/>
            </a:endParaRPr>
          </a:p>
        </p:txBody>
      </p:sp>
      <p:sp>
        <p:nvSpPr>
          <p:cNvPr id="53" name="Text Box 105"/>
          <p:cNvSpPr txBox="1">
            <a:spLocks noChangeArrowheads="1"/>
          </p:cNvSpPr>
          <p:nvPr/>
        </p:nvSpPr>
        <p:spPr bwMode="auto">
          <a:xfrm>
            <a:off x="2790609" y="1703793"/>
            <a:ext cx="81957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9pPr>
          </a:lstStyle>
          <a:p>
            <a:pPr algn="ctr" eaLnBrk="1" hangingPunct="1"/>
            <a:r>
              <a:rPr lang="fi-FI" sz="1200">
                <a:latin typeface="Myriad Pro" pitchFamily="34" charset="0"/>
              </a:rPr>
              <a:t>VAIHE I</a:t>
            </a:r>
            <a:endParaRPr lang="en-US" sz="1200">
              <a:latin typeface="Myriad Pro" pitchFamily="34" charset="0"/>
            </a:endParaRPr>
          </a:p>
        </p:txBody>
      </p:sp>
      <p:sp>
        <p:nvSpPr>
          <p:cNvPr id="54" name="Text Box 106"/>
          <p:cNvSpPr txBox="1">
            <a:spLocks noChangeArrowheads="1"/>
          </p:cNvSpPr>
          <p:nvPr/>
        </p:nvSpPr>
        <p:spPr bwMode="auto">
          <a:xfrm>
            <a:off x="4665226" y="1703793"/>
            <a:ext cx="82108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9pPr>
          </a:lstStyle>
          <a:p>
            <a:pPr algn="ctr" eaLnBrk="1" hangingPunct="1"/>
            <a:r>
              <a:rPr lang="fi-FI" sz="1200">
                <a:latin typeface="Myriad Pro" pitchFamily="34" charset="0"/>
              </a:rPr>
              <a:t>VAIHE II</a:t>
            </a:r>
            <a:endParaRPr lang="en-US" sz="1200">
              <a:latin typeface="Myriad Pro" pitchFamily="34" charset="0"/>
            </a:endParaRPr>
          </a:p>
        </p:txBody>
      </p:sp>
      <p:sp>
        <p:nvSpPr>
          <p:cNvPr id="55" name="Text Box 107"/>
          <p:cNvSpPr txBox="1">
            <a:spLocks noChangeArrowheads="1"/>
          </p:cNvSpPr>
          <p:nvPr/>
        </p:nvSpPr>
        <p:spPr bwMode="auto">
          <a:xfrm>
            <a:off x="6074962" y="1703793"/>
            <a:ext cx="81957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9pPr>
          </a:lstStyle>
          <a:p>
            <a:pPr algn="ctr" eaLnBrk="1" hangingPunct="1"/>
            <a:r>
              <a:rPr lang="fi-FI" sz="1200">
                <a:latin typeface="Myriad Pro" pitchFamily="34" charset="0"/>
              </a:rPr>
              <a:t>VAIHE III</a:t>
            </a:r>
            <a:endParaRPr lang="en-US" sz="1200">
              <a:latin typeface="Myriad Pro" pitchFamily="34" charset="0"/>
            </a:endParaRPr>
          </a:p>
        </p:txBody>
      </p:sp>
      <p:sp>
        <p:nvSpPr>
          <p:cNvPr id="56" name="Text Box 108"/>
          <p:cNvSpPr txBox="1">
            <a:spLocks noChangeArrowheads="1"/>
          </p:cNvSpPr>
          <p:nvPr/>
        </p:nvSpPr>
        <p:spPr bwMode="auto">
          <a:xfrm>
            <a:off x="7133019" y="1703793"/>
            <a:ext cx="81957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xLF-SemiBold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xLF-SemiBold" pitchFamily="50" charset="0"/>
              </a:defRPr>
            </a:lvl9pPr>
          </a:lstStyle>
          <a:p>
            <a:pPr algn="ctr" eaLnBrk="1" hangingPunct="1"/>
            <a:r>
              <a:rPr lang="fi-FI" sz="1200">
                <a:latin typeface="Myriad Pro" pitchFamily="34" charset="0"/>
              </a:rPr>
              <a:t>VAIHE IV</a:t>
            </a:r>
            <a:endParaRPr lang="en-US" sz="1200">
              <a:latin typeface="Myriad Pro" pitchFamily="34" charset="0"/>
            </a:endParaRPr>
          </a:p>
        </p:txBody>
      </p:sp>
      <p:sp>
        <p:nvSpPr>
          <p:cNvPr id="57" name="Freeform 86"/>
          <p:cNvSpPr>
            <a:spLocks/>
          </p:cNvSpPr>
          <p:nvPr/>
        </p:nvSpPr>
        <p:spPr bwMode="auto">
          <a:xfrm>
            <a:off x="1091077" y="2049158"/>
            <a:ext cx="6879634" cy="2994326"/>
          </a:xfrm>
          <a:custGeom>
            <a:avLst/>
            <a:gdLst>
              <a:gd name="T0" fmla="*/ 0 w 1996"/>
              <a:gd name="T1" fmla="*/ 1942 h 958"/>
              <a:gd name="T2" fmla="*/ 1032 w 1996"/>
              <a:gd name="T3" fmla="*/ 1868 h 958"/>
              <a:gd name="T4" fmla="*/ 1875 w 1996"/>
              <a:gd name="T5" fmla="*/ 1415 h 958"/>
              <a:gd name="T6" fmla="*/ 2793 w 1996"/>
              <a:gd name="T7" fmla="*/ 545 h 958"/>
              <a:gd name="T8" fmla="*/ 3626 w 1996"/>
              <a:gd name="T9" fmla="*/ 106 h 958"/>
              <a:gd name="T10" fmla="*/ 4558 w 1996"/>
              <a:gd name="T11" fmla="*/ 0 h 9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96" h="958">
                <a:moveTo>
                  <a:pt x="0" y="951"/>
                </a:moveTo>
                <a:cubicBezTo>
                  <a:pt x="75" y="945"/>
                  <a:pt x="315" y="958"/>
                  <a:pt x="452" y="915"/>
                </a:cubicBezTo>
                <a:cubicBezTo>
                  <a:pt x="589" y="872"/>
                  <a:pt x="693" y="801"/>
                  <a:pt x="821" y="693"/>
                </a:cubicBezTo>
                <a:cubicBezTo>
                  <a:pt x="949" y="585"/>
                  <a:pt x="1095" y="374"/>
                  <a:pt x="1223" y="267"/>
                </a:cubicBezTo>
                <a:cubicBezTo>
                  <a:pt x="1351" y="160"/>
                  <a:pt x="1459" y="96"/>
                  <a:pt x="1588" y="52"/>
                </a:cubicBezTo>
                <a:cubicBezTo>
                  <a:pt x="1717" y="8"/>
                  <a:pt x="1856" y="0"/>
                  <a:pt x="1996" y="0"/>
                </a:cubicBezTo>
              </a:path>
            </a:pathLst>
          </a:custGeom>
          <a:noFill/>
          <a:ln w="31750" cap="flat" cmpd="sng">
            <a:solidFill>
              <a:srgbClr val="E83C98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200">
              <a:latin typeface="Myriad Pro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052302" y="1824125"/>
            <a:ext cx="6818820" cy="3200990"/>
            <a:chOff x="1117244" y="1088740"/>
            <a:chExt cx="6818820" cy="4680520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1117244" y="5769260"/>
              <a:ext cx="681882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1117244" y="1088740"/>
              <a:ext cx="0" cy="468052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itle 1"/>
          <p:cNvSpPr txBox="1">
            <a:spLocks/>
          </p:cNvSpPr>
          <p:nvPr/>
        </p:nvSpPr>
        <p:spPr>
          <a:xfrm>
            <a:off x="853556" y="6396335"/>
            <a:ext cx="7543869" cy="461665"/>
          </a:xfrm>
          <a:prstGeom prst="rect">
            <a:avLst/>
          </a:prstGeom>
        </p:spPr>
        <p:txBody>
          <a:bodyPr wrap="square" lIns="3600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200" dirty="0" smtClean="0">
                <a:latin typeface="+mn-lt"/>
                <a:cs typeface="Arial" pitchFamily="34" charset="0"/>
              </a:rPr>
              <a:t>Lähde:  Lehti, Rouvinen &amp; </a:t>
            </a:r>
            <a:r>
              <a:rPr lang="fi-FI" sz="1200" dirty="0" err="1" smtClean="0">
                <a:latin typeface="+mn-lt"/>
                <a:cs typeface="Arial" pitchFamily="34" charset="0"/>
              </a:rPr>
              <a:t>Ylä-Anttila</a:t>
            </a:r>
            <a:r>
              <a:rPr lang="fi-FI" sz="1200" dirty="0" smtClean="0">
                <a:latin typeface="+mn-lt"/>
                <a:cs typeface="Arial" pitchFamily="34" charset="0"/>
              </a:rPr>
              <a:t> 2012, </a:t>
            </a:r>
            <a:r>
              <a:rPr lang="fi-FI" sz="1200" i="1" dirty="0" smtClean="0">
                <a:latin typeface="+mn-lt"/>
                <a:cs typeface="Arial" pitchFamily="34" charset="0"/>
              </a:rPr>
              <a:t>Suuri Hämmennys: Työ ja tuotanto digitaalisessa murroksessa</a:t>
            </a:r>
            <a:r>
              <a:rPr lang="fi-FI" sz="1200" dirty="0" smtClean="0">
                <a:latin typeface="+mn-lt"/>
                <a:cs typeface="Arial" pitchFamily="34" charset="0"/>
              </a:rPr>
              <a:t>, Taloustieto (ETLA B 254), s. 27.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5694" y="171544"/>
            <a:ext cx="7721365" cy="6463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dirty="0"/>
              <a:t>Kuvio </a:t>
            </a:r>
            <a:r>
              <a:rPr lang="fi-FI" dirty="0" smtClean="0"/>
              <a:t>1.3 </a:t>
            </a:r>
            <a:r>
              <a:rPr lang="fi-FI" b="1" dirty="0" smtClean="0"/>
              <a:t>Uuden </a:t>
            </a:r>
            <a:r>
              <a:rPr lang="fi-FI" b="1" dirty="0"/>
              <a:t>teknologian (internetin) läpimurto, teknologian elinkaari ja tuotannon kasvun vaiheet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58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3364</Words>
  <Application>Microsoft Office PowerPoint</Application>
  <PresentationFormat>On-screen Show (4:3)</PresentationFormat>
  <Paragraphs>655</Paragraphs>
  <Slides>50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2011-06-14T06:16:34Z</dcterms:created>
  <dcterms:modified xsi:type="dcterms:W3CDTF">2012-06-20T09:48:49Z</dcterms:modified>
</cp:coreProperties>
</file>